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1"/>
  </p:notesMasterIdLst>
  <p:handoutMasterIdLst>
    <p:handoutMasterId r:id="rId52"/>
  </p:handoutMasterIdLst>
  <p:sldIdLst>
    <p:sldId id="480" r:id="rId7"/>
    <p:sldId id="556" r:id="rId8"/>
    <p:sldId id="557" r:id="rId9"/>
    <p:sldId id="609" r:id="rId10"/>
    <p:sldId id="610" r:id="rId11"/>
    <p:sldId id="611" r:id="rId12"/>
    <p:sldId id="612" r:id="rId13"/>
    <p:sldId id="613" r:id="rId14"/>
    <p:sldId id="614" r:id="rId15"/>
    <p:sldId id="615" r:id="rId16"/>
    <p:sldId id="616" r:id="rId17"/>
    <p:sldId id="617" r:id="rId18"/>
    <p:sldId id="618" r:id="rId19"/>
    <p:sldId id="619" r:id="rId20"/>
    <p:sldId id="620" r:id="rId21"/>
    <p:sldId id="621" r:id="rId22"/>
    <p:sldId id="622" r:id="rId23"/>
    <p:sldId id="623" r:id="rId24"/>
    <p:sldId id="624" r:id="rId25"/>
    <p:sldId id="625" r:id="rId26"/>
    <p:sldId id="626" r:id="rId27"/>
    <p:sldId id="627" r:id="rId28"/>
    <p:sldId id="628" r:id="rId29"/>
    <p:sldId id="629" r:id="rId30"/>
    <p:sldId id="630" r:id="rId31"/>
    <p:sldId id="631" r:id="rId32"/>
    <p:sldId id="632" r:id="rId33"/>
    <p:sldId id="633" r:id="rId34"/>
    <p:sldId id="634" r:id="rId35"/>
    <p:sldId id="635" r:id="rId36"/>
    <p:sldId id="636" r:id="rId37"/>
    <p:sldId id="637" r:id="rId38"/>
    <p:sldId id="638" r:id="rId39"/>
    <p:sldId id="639" r:id="rId40"/>
    <p:sldId id="640" r:id="rId41"/>
    <p:sldId id="641" r:id="rId42"/>
    <p:sldId id="642" r:id="rId43"/>
    <p:sldId id="643" r:id="rId44"/>
    <p:sldId id="644" r:id="rId45"/>
    <p:sldId id="645" r:id="rId46"/>
    <p:sldId id="646" r:id="rId47"/>
    <p:sldId id="647" r:id="rId48"/>
    <p:sldId id="648" r:id="rId49"/>
    <p:sldId id="559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4489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04" autoAdjust="0"/>
    <p:restoredTop sz="93860" autoAdjust="0"/>
  </p:normalViewPr>
  <p:slideViewPr>
    <p:cSldViewPr snapToGrid="0">
      <p:cViewPr varScale="1">
        <p:scale>
          <a:sx n="97" d="100"/>
          <a:sy n="97" d="100"/>
        </p:scale>
        <p:origin x="312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406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3677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5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282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463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9549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6617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160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659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0225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707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8674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697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8686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6613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759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8488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0908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2814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7784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2149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138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556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0155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0319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29293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30508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8037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08896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02070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6922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1464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9285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4492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41770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07649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11268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97595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338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hyperlink" Target="https://mondrian.pentaho.com/documentation/installation.php" TargetMode="External"/><Relationship Id="rId5" Type="http://schemas.openxmlformats.org/officeDocument/2006/relationships/oleObject" Target="../embeddings/oleObject1.bin"/><Relationship Id="rId10" Type="http://schemas.openxmlformats.org/officeDocument/2006/relationships/hyperlink" Target="https://community.hitachivantara.com/docs/DOC-1009853-mondrian" TargetMode="External"/><Relationship Id="rId4" Type="http://schemas.openxmlformats.org/officeDocument/2006/relationships/image" Target="../media/image6.png"/><Relationship Id="rId9" Type="http://schemas.openxmlformats.org/officeDocument/2006/relationships/hyperlink" Target="https://www.oracle.com/technetwork/database/options/olap/index.html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1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3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3.png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7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4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oleObject7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9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8.emf"/><Relationship Id="rId4" Type="http://schemas.openxmlformats.org/officeDocument/2006/relationships/image" Target="../media/image6.png"/><Relationship Id="rId9" Type="http://schemas.openxmlformats.org/officeDocument/2006/relationships/oleObject" Target="../embeddings/oleObject5.bin"/><Relationship Id="rId14" Type="http://schemas.openxmlformats.org/officeDocument/2006/relationships/image" Target="../media/image20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8474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70905" y="2391876"/>
            <a:ext cx="488646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Warehousing and 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OLAP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1258957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#04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Warehousing and OLAP </a:t>
            </a: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Warehousing and </a:t>
            </a:r>
            <a:r>
              <a:rPr lang="en-US" altLang="en-US" sz="2400" b="1" i="1" dirty="0">
                <a:solidFill>
                  <a:srgbClr val="FF0000"/>
                </a:solidFill>
              </a:rPr>
              <a:t>On-line Analytical Processing (</a:t>
            </a:r>
            <a:r>
              <a:rPr lang="en-US" sz="2400" b="1" i="1" dirty="0">
                <a:solidFill>
                  <a:srgbClr val="FF0000"/>
                </a:solidFill>
              </a:rPr>
              <a:t>OLAP)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835116" y="1857670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7949939" cy="466942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 Warehouse: Basic Concepts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Modeling: Data Cube and OLAP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Design and Usage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Implementation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Generalization by Attribute-Oriented Induction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OLAP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FA0B230-7480-B7F9-0BAF-3D082D59F3A0}"/>
              </a:ext>
            </a:extLst>
          </p:cNvPr>
          <p:cNvSpPr txBox="1">
            <a:spLocks/>
          </p:cNvSpPr>
          <p:nvPr/>
        </p:nvSpPr>
        <p:spPr>
          <a:xfrm>
            <a:off x="2449420" y="1331704"/>
            <a:ext cx="9362662" cy="5029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600"/>
              </a:spcBef>
              <a:spcAft>
                <a:spcPts val="600"/>
              </a:spcAft>
              <a:defRPr/>
            </a:pPr>
            <a:r>
              <a:rPr lang="en-US" dirty="0"/>
              <a:t>Some popular OLAP server software programs include: </a:t>
            </a:r>
          </a:p>
          <a:p>
            <a:pPr>
              <a:spcBef>
                <a:spcPts val="1600"/>
              </a:spcBef>
              <a:spcAft>
                <a:spcPts val="600"/>
              </a:spcAft>
              <a:defRPr/>
            </a:pPr>
            <a:r>
              <a:rPr lang="en-US" dirty="0"/>
              <a:t>Oracle Express Server </a:t>
            </a:r>
          </a:p>
          <a:p>
            <a:pPr marL="0" indent="0">
              <a:spcBef>
                <a:spcPts val="1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en-US" sz="2000" dirty="0">
                <a:hlinkClick r:id="rId9"/>
              </a:rPr>
              <a:t>https://www.oracle.com/technetwork/database/options/olap/index.html</a:t>
            </a:r>
            <a:r>
              <a:rPr lang="en-US" sz="2000" dirty="0"/>
              <a:t> </a:t>
            </a:r>
          </a:p>
          <a:p>
            <a:pPr>
              <a:spcBef>
                <a:spcPts val="1600"/>
              </a:spcBef>
              <a:spcAft>
                <a:spcPts val="600"/>
              </a:spcAft>
              <a:defRPr/>
            </a:pPr>
            <a:r>
              <a:rPr lang="en-US" dirty="0"/>
              <a:t>Hyperion Solutions Essbase </a:t>
            </a:r>
          </a:p>
          <a:p>
            <a:pPr>
              <a:spcBef>
                <a:spcPts val="1600"/>
              </a:spcBef>
              <a:spcAft>
                <a:spcPts val="600"/>
              </a:spcAft>
              <a:defRPr/>
            </a:pPr>
            <a:r>
              <a:rPr lang="en-US" dirty="0"/>
              <a:t>Pentaho (Mondrian)</a:t>
            </a:r>
          </a:p>
          <a:p>
            <a:pPr marL="0" indent="0">
              <a:spcBef>
                <a:spcPts val="1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en-US" sz="2000" dirty="0">
                <a:hlinkClick r:id="rId10"/>
              </a:rPr>
              <a:t>https://community.hitachivantara.com/docs/DOC-1009853-mondrian</a:t>
            </a:r>
            <a:r>
              <a:rPr lang="en-US" sz="2000" dirty="0"/>
              <a:t> </a:t>
            </a:r>
          </a:p>
          <a:p>
            <a:pPr marL="0" indent="0">
              <a:spcBef>
                <a:spcPts val="1600"/>
              </a:spcBef>
              <a:spcAft>
                <a:spcPts val="600"/>
              </a:spcAft>
              <a:buFont typeface="Wingdings" pitchFamily="2" charset="2"/>
              <a:buNone/>
              <a:defRPr/>
            </a:pPr>
            <a:r>
              <a:rPr lang="en-US" sz="2000" dirty="0"/>
              <a:t>documentation </a:t>
            </a:r>
            <a:r>
              <a:rPr lang="en-US" sz="2000" dirty="0">
                <a:hlinkClick r:id="rId11"/>
              </a:rPr>
              <a:t>https://mondrian.pentaho.com/documentation/installation.php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a Data Warehouse?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B793A952-49EB-F38B-9171-F8522BA76173}"/>
              </a:ext>
            </a:extLst>
          </p:cNvPr>
          <p:cNvSpPr txBox="1">
            <a:spLocks noChangeArrowheads="1"/>
          </p:cNvSpPr>
          <p:nvPr/>
        </p:nvSpPr>
        <p:spPr>
          <a:xfrm>
            <a:off x="2510720" y="1171261"/>
            <a:ext cx="9301361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sz="2200" dirty="0"/>
              <a:t>Defined in many different ways, but not rigorously.</a:t>
            </a:r>
          </a:p>
          <a:p>
            <a:pPr lvl="1">
              <a:lnSpc>
                <a:spcPct val="140000"/>
              </a:lnSpc>
            </a:pPr>
            <a:r>
              <a:rPr lang="en-US" altLang="en-US" sz="2200" dirty="0"/>
              <a:t>A decision support database that is maintained </a:t>
            </a:r>
            <a:r>
              <a:rPr lang="en-US" altLang="en-US" sz="2200" dirty="0">
                <a:solidFill>
                  <a:schemeClr val="hlink"/>
                </a:solidFill>
              </a:rPr>
              <a:t>separately </a:t>
            </a:r>
            <a:r>
              <a:rPr lang="en-US" altLang="en-US" sz="2200" dirty="0"/>
              <a:t>from the organization’s operational database</a:t>
            </a:r>
          </a:p>
          <a:p>
            <a:pPr lvl="1">
              <a:lnSpc>
                <a:spcPct val="140000"/>
              </a:lnSpc>
            </a:pPr>
            <a:r>
              <a:rPr lang="en-US" altLang="en-US" sz="2200" dirty="0"/>
              <a:t>Support </a:t>
            </a:r>
            <a:r>
              <a:rPr lang="en-US" altLang="en-US" sz="2200" dirty="0">
                <a:solidFill>
                  <a:schemeClr val="hlink"/>
                </a:solidFill>
              </a:rPr>
              <a:t>information processing</a:t>
            </a:r>
            <a:r>
              <a:rPr lang="en-US" altLang="en-US" sz="2200" dirty="0"/>
              <a:t> by providing a solid platform of consolidated, historical data for analysis.</a:t>
            </a:r>
          </a:p>
          <a:p>
            <a:pPr algn="just">
              <a:lnSpc>
                <a:spcPct val="140000"/>
              </a:lnSpc>
            </a:pPr>
            <a:r>
              <a:rPr lang="en-US" altLang="en-US" sz="2200" dirty="0">
                <a:solidFill>
                  <a:srgbClr val="FF0000"/>
                </a:solidFill>
              </a:rPr>
              <a:t>“A data warehouse is </a:t>
            </a:r>
            <a:r>
              <a:rPr lang="en-US" altLang="en-US" sz="2200" dirty="0">
                <a:solidFill>
                  <a:srgbClr val="157573"/>
                </a:solidFill>
              </a:rPr>
              <a:t>a</a:t>
            </a:r>
            <a:r>
              <a:rPr lang="en-US" altLang="en-US" sz="2200" dirty="0"/>
              <a:t> </a:t>
            </a:r>
            <a:r>
              <a:rPr lang="en-US" altLang="en-US" sz="2200" u="sng" dirty="0">
                <a:solidFill>
                  <a:schemeClr val="hlink"/>
                </a:solidFill>
              </a:rPr>
              <a:t>subject-oriented</a:t>
            </a:r>
            <a:r>
              <a:rPr lang="en-US" altLang="en-US" sz="2200" dirty="0"/>
              <a:t>,</a:t>
            </a:r>
            <a:r>
              <a:rPr lang="en-US" altLang="en-US" sz="2200" u="sng" dirty="0">
                <a:solidFill>
                  <a:schemeClr val="hlink"/>
                </a:solidFill>
              </a:rPr>
              <a:t> integrated</a:t>
            </a:r>
            <a:r>
              <a:rPr lang="en-US" altLang="en-US" sz="2200" dirty="0"/>
              <a:t>, </a:t>
            </a:r>
            <a:r>
              <a:rPr lang="en-US" altLang="en-US" sz="2200" u="sng" dirty="0">
                <a:solidFill>
                  <a:schemeClr val="hlink"/>
                </a:solidFill>
              </a:rPr>
              <a:t>time-variant</a:t>
            </a:r>
            <a:r>
              <a:rPr lang="en-US" altLang="en-US" sz="2200" dirty="0"/>
              <a:t>, </a:t>
            </a:r>
            <a:r>
              <a:rPr lang="en-US" altLang="en-US" sz="2200" dirty="0">
                <a:solidFill>
                  <a:srgbClr val="157573"/>
                </a:solidFill>
              </a:rPr>
              <a:t>and </a:t>
            </a:r>
            <a:r>
              <a:rPr lang="en-US" altLang="en-US" sz="2200" u="sng" dirty="0">
                <a:solidFill>
                  <a:schemeClr val="hlink"/>
                </a:solidFill>
              </a:rPr>
              <a:t>nonvolatile</a:t>
            </a:r>
            <a:r>
              <a:rPr lang="en-US" altLang="en-US" sz="2200" dirty="0"/>
              <a:t> </a:t>
            </a:r>
            <a:r>
              <a:rPr lang="en-US" altLang="en-US" sz="2200" dirty="0">
                <a:solidFill>
                  <a:srgbClr val="FF0000"/>
                </a:solidFill>
              </a:rPr>
              <a:t>collection of data in support of management’s decision-making process.”</a:t>
            </a:r>
            <a:r>
              <a:rPr lang="en-US" altLang="en-US" sz="2200" dirty="0">
                <a:solidFill>
                  <a:srgbClr val="157573"/>
                </a:solidFill>
              </a:rPr>
              <a:t>—W. H. </a:t>
            </a:r>
            <a:r>
              <a:rPr lang="en-US" altLang="en-US" sz="2200" dirty="0" err="1">
                <a:solidFill>
                  <a:srgbClr val="157573"/>
                </a:solidFill>
              </a:rPr>
              <a:t>Inmon</a:t>
            </a:r>
            <a:endParaRPr lang="en-US" altLang="en-US" sz="2200" dirty="0">
              <a:solidFill>
                <a:srgbClr val="157573"/>
              </a:solidFill>
            </a:endParaRPr>
          </a:p>
          <a:p>
            <a:pPr>
              <a:lnSpc>
                <a:spcPct val="140000"/>
              </a:lnSpc>
            </a:pPr>
            <a:r>
              <a:rPr lang="en-US" altLang="en-US" sz="2200" dirty="0"/>
              <a:t>Data warehousing:</a:t>
            </a:r>
          </a:p>
          <a:p>
            <a:pPr lvl="1">
              <a:lnSpc>
                <a:spcPct val="140000"/>
              </a:lnSpc>
            </a:pPr>
            <a:r>
              <a:rPr lang="en-US" altLang="en-US" sz="2200" dirty="0"/>
              <a:t>The process of constructing and using data warehouses</a:t>
            </a:r>
          </a:p>
        </p:txBody>
      </p:sp>
    </p:spTree>
    <p:extLst>
      <p:ext uri="{BB962C8B-B14F-4D97-AF65-F5344CB8AC3E}">
        <p14:creationId xmlns:p14="http://schemas.microsoft.com/office/powerpoint/2010/main" val="410764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a Data Warehouse?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CAE262D-C329-F131-4054-4AEEB3EF68DF}"/>
              </a:ext>
            </a:extLst>
          </p:cNvPr>
          <p:cNvSpPr txBox="1">
            <a:spLocks noChangeArrowheads="1"/>
          </p:cNvSpPr>
          <p:nvPr/>
        </p:nvSpPr>
        <p:spPr>
          <a:xfrm>
            <a:off x="2387772" y="1229600"/>
            <a:ext cx="9424310" cy="4909373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US" altLang="en-US" sz="2400" b="1" dirty="0">
                <a:solidFill>
                  <a:srgbClr val="FF0000"/>
                </a:solidFill>
              </a:rPr>
              <a:t> Subject-Oriented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altLang="en-US" sz="2400" dirty="0"/>
              <a:t>It provides a simple and concise view around particular subject issues by </a:t>
            </a:r>
            <a:r>
              <a:rPr lang="en-US" altLang="en-US" sz="2400" dirty="0">
                <a:solidFill>
                  <a:schemeClr val="hlink"/>
                </a:solidFill>
              </a:rPr>
              <a:t>excluding data that are not useful in the decision support process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altLang="en-US" sz="1600" dirty="0">
              <a:solidFill>
                <a:schemeClr val="hlink"/>
              </a:solidFill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US" altLang="en-US" sz="2400" b="1" dirty="0">
                <a:solidFill>
                  <a:srgbClr val="FF0000"/>
                </a:solidFill>
              </a:rPr>
              <a:t> Integrated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altLang="en-US" sz="2400" dirty="0"/>
              <a:t>Constructed by integrating multiple, heterogeneous data sources, relational databases, flat files, on-line transaction records.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US" altLang="en-US" sz="1600" dirty="0"/>
          </a:p>
          <a:p>
            <a:pPr algn="just">
              <a:lnSpc>
                <a:spcPct val="13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US" altLang="en-US" sz="2400" b="1" dirty="0">
                <a:solidFill>
                  <a:srgbClr val="FF0000"/>
                </a:solidFill>
              </a:rPr>
              <a:t> Time-Variant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altLang="en-US" sz="2400" dirty="0"/>
              <a:t>The time horizon for the data warehouse is significantly longer than that of operational systems</a:t>
            </a:r>
          </a:p>
          <a:p>
            <a:pPr lvl="1" algn="just" eaLnBrk="1" hangingPunct="1">
              <a:lnSpc>
                <a:spcPct val="1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400" dirty="0"/>
              <a:t>Operational database: current value data</a:t>
            </a:r>
          </a:p>
          <a:p>
            <a:pPr lvl="1" algn="just" eaLnBrk="1" hangingPunct="1">
              <a:lnSpc>
                <a:spcPct val="1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en-US" sz="2400" dirty="0"/>
              <a:t>Data warehouse data: provide information from a historical perspective (e.g., past 5-10 years)</a:t>
            </a:r>
          </a:p>
          <a:p>
            <a:pPr>
              <a:lnSpc>
                <a:spcPct val="130000"/>
              </a:lnSpc>
            </a:pPr>
            <a:endParaRPr lang="en-US" altLang="en-US" sz="2400" dirty="0"/>
          </a:p>
          <a:p>
            <a:pPr>
              <a:lnSpc>
                <a:spcPct val="130000"/>
              </a:lnSpc>
            </a:pPr>
            <a:endParaRPr lang="en-US" altLang="en-US" sz="2400" dirty="0">
              <a:solidFill>
                <a:schemeClr val="hlink"/>
              </a:solidFill>
            </a:endParaRPr>
          </a:p>
          <a:p>
            <a:pPr>
              <a:lnSpc>
                <a:spcPct val="130000"/>
              </a:lnSpc>
            </a:pPr>
            <a:endParaRPr lang="en-US" altLang="en-US" sz="2400" dirty="0">
              <a:solidFill>
                <a:schemeClr val="hlink"/>
              </a:solidFill>
            </a:endParaRPr>
          </a:p>
          <a:p>
            <a:pPr>
              <a:lnSpc>
                <a:spcPct val="130000"/>
              </a:lnSpc>
            </a:pPr>
            <a:endParaRPr lang="en-US" altLang="en-US" sz="2400" dirty="0">
              <a:solidFill>
                <a:schemeClr val="hlink"/>
              </a:solidFill>
            </a:endParaRPr>
          </a:p>
          <a:p>
            <a:pPr>
              <a:lnSpc>
                <a:spcPct val="130000"/>
              </a:lnSpc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889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a Data Warehouse?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CAE262D-C329-F131-4054-4AEEB3EF68DF}"/>
              </a:ext>
            </a:extLst>
          </p:cNvPr>
          <p:cNvSpPr txBox="1">
            <a:spLocks noChangeArrowheads="1"/>
          </p:cNvSpPr>
          <p:nvPr/>
        </p:nvSpPr>
        <p:spPr>
          <a:xfrm>
            <a:off x="2387772" y="1229600"/>
            <a:ext cx="9424310" cy="4909373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q"/>
            </a:pPr>
            <a:r>
              <a:rPr lang="en-US" altLang="en-US" sz="2400" b="1" dirty="0">
                <a:solidFill>
                  <a:srgbClr val="FF0000"/>
                </a:solidFill>
              </a:rPr>
              <a:t> Nonvolatile </a:t>
            </a:r>
            <a:endParaRPr lang="en-US" altLang="en-US" sz="1600" dirty="0">
              <a:solidFill>
                <a:schemeClr val="hlink"/>
              </a:solidFill>
            </a:endParaRPr>
          </a:p>
          <a:p>
            <a:pPr eaLnBrk="1" hangingPunct="1">
              <a:lnSpc>
                <a:spcPct val="130000"/>
              </a:lnSpc>
            </a:pPr>
            <a:r>
              <a:rPr lang="en-US" altLang="en-US" sz="2400" dirty="0"/>
              <a:t>A </a:t>
            </a:r>
            <a:r>
              <a:rPr lang="en-US" altLang="en-US" sz="2400" dirty="0">
                <a:solidFill>
                  <a:schemeClr val="hlink"/>
                </a:solidFill>
              </a:rPr>
              <a:t>physically separate store</a:t>
            </a:r>
            <a:r>
              <a:rPr lang="en-US" altLang="en-US" sz="2400" dirty="0"/>
              <a:t> of data transformed from the operational environment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en-US" sz="2400" dirty="0"/>
              <a:t>Operational </a:t>
            </a:r>
            <a:r>
              <a:rPr lang="en-US" altLang="en-US" sz="2400" dirty="0">
                <a:solidFill>
                  <a:schemeClr val="hlink"/>
                </a:solidFill>
              </a:rPr>
              <a:t>update of data does not occur</a:t>
            </a:r>
            <a:r>
              <a:rPr lang="en-US" altLang="en-US" sz="2400" dirty="0"/>
              <a:t> in the data warehouse environment</a:t>
            </a:r>
          </a:p>
          <a:p>
            <a:pPr lvl="1" eaLnBrk="1" hangingPunct="1">
              <a:lnSpc>
                <a:spcPct val="130000"/>
              </a:lnSpc>
            </a:pPr>
            <a:r>
              <a:rPr lang="en-US" altLang="en-US" sz="2400" dirty="0"/>
              <a:t>Does not require transaction processing, recovery, and concurrency control mechanisms</a:t>
            </a:r>
          </a:p>
          <a:p>
            <a:pPr lvl="1" eaLnBrk="1" hangingPunct="1">
              <a:lnSpc>
                <a:spcPct val="130000"/>
              </a:lnSpc>
            </a:pPr>
            <a:r>
              <a:rPr lang="en-US" altLang="en-US" sz="2400" dirty="0"/>
              <a:t>Requires only two operations in data accessing: </a:t>
            </a:r>
          </a:p>
          <a:p>
            <a:pPr lvl="2" eaLnBrk="1" hangingPunct="1">
              <a:lnSpc>
                <a:spcPct val="130000"/>
              </a:lnSpc>
            </a:pPr>
            <a:r>
              <a:rPr lang="en-US" altLang="en-US" i="1" dirty="0">
                <a:solidFill>
                  <a:schemeClr val="hlink"/>
                </a:solidFill>
              </a:rPr>
              <a:t>initial loading of data</a:t>
            </a:r>
            <a:r>
              <a:rPr lang="en-US" altLang="en-US" dirty="0"/>
              <a:t> and </a:t>
            </a:r>
            <a:r>
              <a:rPr lang="en-US" altLang="en-US" i="1" dirty="0">
                <a:solidFill>
                  <a:schemeClr val="hlink"/>
                </a:solidFill>
              </a:rPr>
              <a:t>access of data</a:t>
            </a:r>
            <a:endParaRPr lang="en-US" altLang="en-US" dirty="0"/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altLang="en-US" sz="2400" dirty="0"/>
          </a:p>
          <a:p>
            <a:pPr>
              <a:lnSpc>
                <a:spcPct val="130000"/>
              </a:lnSpc>
            </a:pPr>
            <a:endParaRPr lang="en-US" altLang="en-US" sz="2400" dirty="0">
              <a:solidFill>
                <a:schemeClr val="hlink"/>
              </a:solidFill>
            </a:endParaRPr>
          </a:p>
          <a:p>
            <a:pPr>
              <a:lnSpc>
                <a:spcPct val="130000"/>
              </a:lnSpc>
            </a:pPr>
            <a:endParaRPr lang="en-US" altLang="en-US" sz="2400" dirty="0">
              <a:solidFill>
                <a:schemeClr val="hlink"/>
              </a:solidFill>
            </a:endParaRPr>
          </a:p>
          <a:p>
            <a:pPr>
              <a:lnSpc>
                <a:spcPct val="130000"/>
              </a:lnSpc>
            </a:pPr>
            <a:endParaRPr lang="en-US" altLang="en-US" sz="2400" dirty="0">
              <a:solidFill>
                <a:schemeClr val="hlink"/>
              </a:solidFill>
            </a:endParaRPr>
          </a:p>
          <a:p>
            <a:pPr>
              <a:lnSpc>
                <a:spcPct val="130000"/>
              </a:lnSpc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158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OLTP vs. OLAP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8F2036AF-B565-48BF-D44C-1E5AC75B93D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6018696"/>
              </p:ext>
            </p:extLst>
          </p:nvPr>
        </p:nvGraphicFramePr>
        <p:xfrm>
          <a:off x="3056447" y="1378113"/>
          <a:ext cx="7945438" cy="487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9" imgW="10718800" imgH="6578600" progId="Word.Document.8">
                  <p:embed/>
                </p:oleObj>
              </mc:Choice>
              <mc:Fallback>
                <p:oleObj name="Document" r:id="rId9" imgW="10718800" imgH="6578600" progId="Word.Document.8">
                  <p:embed/>
                  <p:pic>
                    <p:nvPicPr>
                      <p:cNvPr id="17412" name="Object 3">
                        <a:extLst>
                          <a:ext uri="{FF2B5EF4-FFF2-40B4-BE49-F238E27FC236}">
                            <a16:creationId xmlns:a16="http://schemas.microsoft.com/office/drawing/2014/main" id="{1730BCE3-228B-75EB-A519-9C71E1C7098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6447" y="1378113"/>
                        <a:ext cx="7945438" cy="48768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9781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a Separate Data Warehouse?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876B145-C02B-C31D-CF4F-0CDD8343B32A}"/>
              </a:ext>
            </a:extLst>
          </p:cNvPr>
          <p:cNvSpPr txBox="1">
            <a:spLocks noChangeArrowheads="1"/>
          </p:cNvSpPr>
          <p:nvPr/>
        </p:nvSpPr>
        <p:spPr>
          <a:xfrm>
            <a:off x="2475923" y="1198924"/>
            <a:ext cx="9431405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000"/>
              <a:t>High performance for both systems</a:t>
            </a:r>
          </a:p>
          <a:p>
            <a:pPr lvl="1">
              <a:lnSpc>
                <a:spcPct val="110000"/>
              </a:lnSpc>
            </a:pPr>
            <a:r>
              <a:rPr lang="en-US" altLang="en-US" sz="2000"/>
              <a:t>DBMS— tuned for OLTP: access methods, indexing, concurrency control, recovery</a:t>
            </a:r>
          </a:p>
          <a:p>
            <a:pPr lvl="1">
              <a:lnSpc>
                <a:spcPct val="110000"/>
              </a:lnSpc>
            </a:pPr>
            <a:r>
              <a:rPr lang="en-US" altLang="en-US" sz="2000"/>
              <a:t>Warehouse—tuned for OLAP: complex OLAP queries, multidimensional view, consolidation</a:t>
            </a:r>
          </a:p>
          <a:p>
            <a:pPr>
              <a:lnSpc>
                <a:spcPct val="110000"/>
              </a:lnSpc>
            </a:pPr>
            <a:r>
              <a:rPr lang="en-US" altLang="en-US" sz="2000"/>
              <a:t>Different functions and different data:</a:t>
            </a:r>
          </a:p>
          <a:p>
            <a:pPr lvl="1">
              <a:lnSpc>
                <a:spcPct val="110000"/>
              </a:lnSpc>
            </a:pPr>
            <a:r>
              <a:rPr lang="en-US" altLang="en-US" sz="2000" u="sng">
                <a:solidFill>
                  <a:schemeClr val="hlink"/>
                </a:solidFill>
              </a:rPr>
              <a:t>missing data</a:t>
            </a:r>
            <a:r>
              <a:rPr lang="en-US" altLang="en-US" sz="2000"/>
              <a:t>: Decision support requires historical data which operational DBs do not typically maintain</a:t>
            </a:r>
          </a:p>
          <a:p>
            <a:pPr lvl="1">
              <a:lnSpc>
                <a:spcPct val="110000"/>
              </a:lnSpc>
            </a:pPr>
            <a:r>
              <a:rPr lang="en-US" altLang="en-US" sz="2000" u="sng">
                <a:solidFill>
                  <a:schemeClr val="hlink"/>
                </a:solidFill>
              </a:rPr>
              <a:t>data consolidation</a:t>
            </a:r>
            <a:r>
              <a:rPr lang="en-US" altLang="en-US" sz="2000"/>
              <a:t>:  DS requires consolidation (aggregation, summarization) of data from heterogeneous sources</a:t>
            </a:r>
          </a:p>
          <a:p>
            <a:pPr lvl="1">
              <a:lnSpc>
                <a:spcPct val="110000"/>
              </a:lnSpc>
            </a:pPr>
            <a:r>
              <a:rPr lang="en-US" altLang="en-US" sz="2000" u="sng">
                <a:solidFill>
                  <a:schemeClr val="hlink"/>
                </a:solidFill>
              </a:rPr>
              <a:t>data quality</a:t>
            </a:r>
            <a:r>
              <a:rPr lang="en-US" altLang="en-US" sz="2000"/>
              <a:t>: different sources typically use inconsistent data representations, codes and formats which have to be reconciled</a:t>
            </a:r>
          </a:p>
          <a:p>
            <a:pPr>
              <a:lnSpc>
                <a:spcPct val="110000"/>
              </a:lnSpc>
            </a:pPr>
            <a:r>
              <a:rPr lang="en-US" altLang="en-US" sz="2000"/>
              <a:t>Note: There are more and more systems which perform OLAP analysis directly on relational databases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85333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Warehouse: A Multi-Tiered Architecture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A8CB709D-8A6F-A508-2E59-5ABC91A6B8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2667351"/>
            <a:ext cx="2011363" cy="1600200"/>
          </a:xfrm>
          <a:prstGeom prst="flowChartMagneticDisk">
            <a:avLst/>
          </a:prstGeom>
          <a:solidFill>
            <a:srgbClr val="6666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539295AD-8C25-26B3-8289-E535026954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0" y="3200751"/>
            <a:ext cx="15541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Data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Warehouse</a:t>
            </a:r>
          </a:p>
        </p:txBody>
      </p:sp>
      <p:sp>
        <p:nvSpPr>
          <p:cNvPr id="17" name="Oval 6">
            <a:extLst>
              <a:ext uri="{FF2B5EF4-FFF2-40B4-BE49-F238E27FC236}">
                <a16:creationId xmlns:a16="http://schemas.microsoft.com/office/drawing/2014/main" id="{B1516B49-00D5-D606-3CEB-240F03D34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0" y="1829151"/>
            <a:ext cx="1968500" cy="35687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8" name="AutoShape 7">
            <a:extLst>
              <a:ext uri="{FF2B5EF4-FFF2-40B4-BE49-F238E27FC236}">
                <a16:creationId xmlns:a16="http://schemas.microsoft.com/office/drawing/2014/main" id="{EDE83409-78DF-251B-F570-981690D90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4950" y="2978501"/>
            <a:ext cx="901700" cy="749300"/>
          </a:xfrm>
          <a:prstGeom prst="rightArrow">
            <a:avLst>
              <a:gd name="adj1" fmla="val 75009"/>
              <a:gd name="adj2" fmla="val 60175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grpSp>
        <p:nvGrpSpPr>
          <p:cNvPr id="19" name="Group 8">
            <a:extLst>
              <a:ext uri="{FF2B5EF4-FFF2-40B4-BE49-F238E27FC236}">
                <a16:creationId xmlns:a16="http://schemas.microsoft.com/office/drawing/2014/main" id="{EC2880F9-1F47-5532-8702-E8E2C7EAAAC8}"/>
              </a:ext>
            </a:extLst>
          </p:cNvPr>
          <p:cNvGrpSpPr>
            <a:grpSpLocks/>
          </p:cNvGrpSpPr>
          <p:nvPr/>
        </p:nvGrpSpPr>
        <p:grpSpPr bwMode="auto">
          <a:xfrm>
            <a:off x="4267200" y="2438751"/>
            <a:ext cx="1228725" cy="2197100"/>
            <a:chOff x="1238" y="1876"/>
            <a:chExt cx="774" cy="1384"/>
          </a:xfrm>
        </p:grpSpPr>
        <p:sp>
          <p:nvSpPr>
            <p:cNvPr id="20" name="AutoShape 9">
              <a:extLst>
                <a:ext uri="{FF2B5EF4-FFF2-40B4-BE49-F238E27FC236}">
                  <a16:creationId xmlns:a16="http://schemas.microsoft.com/office/drawing/2014/main" id="{199C69C6-716A-80BA-8757-895CF4DA6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2" y="1876"/>
              <a:ext cx="760" cy="1384"/>
            </a:xfrm>
            <a:prstGeom prst="rightArrow">
              <a:avLst>
                <a:gd name="adj1" fmla="val 75009"/>
                <a:gd name="adj2" fmla="val 50005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1" name="Rectangle 10">
              <a:extLst>
                <a:ext uri="{FF2B5EF4-FFF2-40B4-BE49-F238E27FC236}">
                  <a16:creationId xmlns:a16="http://schemas.microsoft.com/office/drawing/2014/main" id="{1937FD33-44CB-F6CE-6DE1-B2A67A8CAE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38" y="2193"/>
              <a:ext cx="724" cy="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Extract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Transform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Load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Refresh</a:t>
              </a:r>
            </a:p>
          </p:txBody>
        </p:sp>
      </p:grpSp>
      <p:sp>
        <p:nvSpPr>
          <p:cNvPr id="22" name="Rectangle 11">
            <a:extLst>
              <a:ext uri="{FF2B5EF4-FFF2-40B4-BE49-F238E27FC236}">
                <a16:creationId xmlns:a16="http://schemas.microsoft.com/office/drawing/2014/main" id="{7F44F71C-34EF-E587-4225-CFCEB53401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5200" y="5943951"/>
            <a:ext cx="19050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OLAP Engine</a:t>
            </a:r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308D3062-08C4-DE35-8A61-C778AA054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8800" y="2514951"/>
            <a:ext cx="169703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Analysis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Query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Reports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Data mining</a:t>
            </a:r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C2A5FBD3-AB0E-EF2C-38DF-F953CFCF07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448151"/>
            <a:ext cx="1143000" cy="990600"/>
          </a:xfrm>
          <a:prstGeom prst="rect">
            <a:avLst/>
          </a:prstGeom>
          <a:solidFill>
            <a:srgbClr val="FCFEB9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Monitor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&amp;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Integrator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grpSp>
        <p:nvGrpSpPr>
          <p:cNvPr id="26" name="Group 14">
            <a:extLst>
              <a:ext uri="{FF2B5EF4-FFF2-40B4-BE49-F238E27FC236}">
                <a16:creationId xmlns:a16="http://schemas.microsoft.com/office/drawing/2014/main" id="{A782D61E-74CF-10A9-D21F-F0D0752D71C2}"/>
              </a:ext>
            </a:extLst>
          </p:cNvPr>
          <p:cNvGrpSpPr>
            <a:grpSpLocks/>
          </p:cNvGrpSpPr>
          <p:nvPr/>
        </p:nvGrpSpPr>
        <p:grpSpPr bwMode="auto">
          <a:xfrm>
            <a:off x="4572000" y="1448151"/>
            <a:ext cx="931863" cy="914400"/>
            <a:chOff x="288" y="1012"/>
            <a:chExt cx="769" cy="664"/>
          </a:xfrm>
        </p:grpSpPr>
        <p:sp>
          <p:nvSpPr>
            <p:cNvPr id="27" name="Oval 15">
              <a:extLst>
                <a:ext uri="{FF2B5EF4-FFF2-40B4-BE49-F238E27FC236}">
                  <a16:creationId xmlns:a16="http://schemas.microsoft.com/office/drawing/2014/main" id="{610CA14B-63A1-801C-1E5C-7645BC137F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" y="1437"/>
              <a:ext cx="760" cy="239"/>
            </a:xfrm>
            <a:prstGeom prst="ellipse">
              <a:avLst/>
            </a:prstGeom>
            <a:solidFill>
              <a:srgbClr val="FCFEB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8" name="Freeform 16">
              <a:extLst>
                <a:ext uri="{FF2B5EF4-FFF2-40B4-BE49-F238E27FC236}">
                  <a16:creationId xmlns:a16="http://schemas.microsoft.com/office/drawing/2014/main" id="{013B4489-BDA8-F393-C9B4-481411ED3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" y="1159"/>
              <a:ext cx="769" cy="413"/>
            </a:xfrm>
            <a:custGeom>
              <a:avLst/>
              <a:gdLst>
                <a:gd name="T0" fmla="*/ 12 w 769"/>
                <a:gd name="T1" fmla="*/ 412 h 413"/>
                <a:gd name="T2" fmla="*/ 0 w 769"/>
                <a:gd name="T3" fmla="*/ 318 h 413"/>
                <a:gd name="T4" fmla="*/ 0 w 769"/>
                <a:gd name="T5" fmla="*/ 244 h 413"/>
                <a:gd name="T6" fmla="*/ 0 w 769"/>
                <a:gd name="T7" fmla="*/ 147 h 413"/>
                <a:gd name="T8" fmla="*/ 0 w 769"/>
                <a:gd name="T9" fmla="*/ 73 h 413"/>
                <a:gd name="T10" fmla="*/ 0 w 769"/>
                <a:gd name="T11" fmla="*/ 0 h 413"/>
                <a:gd name="T12" fmla="*/ 768 w 769"/>
                <a:gd name="T13" fmla="*/ 10 h 413"/>
                <a:gd name="T14" fmla="*/ 768 w 769"/>
                <a:gd name="T15" fmla="*/ 412 h 413"/>
                <a:gd name="T16" fmla="*/ 768 w 769"/>
                <a:gd name="T17" fmla="*/ 412 h 4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69"/>
                <a:gd name="T28" fmla="*/ 0 h 413"/>
                <a:gd name="T29" fmla="*/ 769 w 769"/>
                <a:gd name="T30" fmla="*/ 413 h 4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69" h="413">
                  <a:moveTo>
                    <a:pt x="12" y="412"/>
                  </a:moveTo>
                  <a:lnTo>
                    <a:pt x="0" y="318"/>
                  </a:lnTo>
                  <a:lnTo>
                    <a:pt x="0" y="244"/>
                  </a:lnTo>
                  <a:lnTo>
                    <a:pt x="0" y="147"/>
                  </a:lnTo>
                  <a:lnTo>
                    <a:pt x="0" y="73"/>
                  </a:lnTo>
                  <a:lnTo>
                    <a:pt x="0" y="0"/>
                  </a:lnTo>
                  <a:lnTo>
                    <a:pt x="768" y="10"/>
                  </a:lnTo>
                  <a:lnTo>
                    <a:pt x="768" y="412"/>
                  </a:lnTo>
                </a:path>
              </a:pathLst>
            </a:custGeom>
            <a:solidFill>
              <a:srgbClr val="FCFEB9"/>
            </a:solidFill>
            <a:ln w="12700" cap="rnd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JO"/>
            </a:p>
          </p:txBody>
        </p:sp>
        <p:sp>
          <p:nvSpPr>
            <p:cNvPr id="29" name="Oval 17">
              <a:extLst>
                <a:ext uri="{FF2B5EF4-FFF2-40B4-BE49-F238E27FC236}">
                  <a16:creationId xmlns:a16="http://schemas.microsoft.com/office/drawing/2014/main" id="{55890E50-7A97-609E-FD62-4EA36E7893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" y="1012"/>
              <a:ext cx="760" cy="259"/>
            </a:xfrm>
            <a:prstGeom prst="ellipse">
              <a:avLst/>
            </a:prstGeom>
            <a:solidFill>
              <a:srgbClr val="FCFEB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</p:grpSp>
      <p:sp>
        <p:nvSpPr>
          <p:cNvPr id="30" name="Rectangle 18">
            <a:extLst>
              <a:ext uri="{FF2B5EF4-FFF2-40B4-BE49-F238E27FC236}">
                <a16:creationId xmlns:a16="http://schemas.microsoft.com/office/drawing/2014/main" id="{E36581E7-F20E-E4C4-965D-6AE33E8F14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1829151"/>
            <a:ext cx="8509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Metadata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31" name="Line 19">
            <a:extLst>
              <a:ext uri="{FF2B5EF4-FFF2-40B4-BE49-F238E27FC236}">
                <a16:creationId xmlns:a16="http://schemas.microsoft.com/office/drawing/2014/main" id="{64C659F6-484B-05ED-D7E5-4D82F518A0E1}"/>
              </a:ext>
            </a:extLst>
          </p:cNvPr>
          <p:cNvSpPr>
            <a:spLocks noChangeShapeType="1"/>
          </p:cNvSpPr>
          <p:nvPr/>
        </p:nvSpPr>
        <p:spPr bwMode="auto">
          <a:xfrm>
            <a:off x="5486400" y="1905351"/>
            <a:ext cx="609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id="{9929B952-D16B-35A1-7EF9-4E5BF83768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3175" y="5867751"/>
            <a:ext cx="1800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Data Sources</a:t>
            </a:r>
          </a:p>
        </p:txBody>
      </p:sp>
      <p:sp>
        <p:nvSpPr>
          <p:cNvPr id="33" name="Rectangle 21">
            <a:extLst>
              <a:ext uri="{FF2B5EF4-FFF2-40B4-BE49-F238E27FC236}">
                <a16:creationId xmlns:a16="http://schemas.microsoft.com/office/drawing/2014/main" id="{FBE3A69F-FCA7-4B3E-554B-80AED864D8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6400" y="5943951"/>
            <a:ext cx="20224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Front-End Tools</a:t>
            </a:r>
          </a:p>
        </p:txBody>
      </p:sp>
      <p:sp>
        <p:nvSpPr>
          <p:cNvPr id="34" name="Rectangle 22">
            <a:extLst>
              <a:ext uri="{FF2B5EF4-FFF2-40B4-BE49-F238E27FC236}">
                <a16:creationId xmlns:a16="http://schemas.microsoft.com/office/drawing/2014/main" id="{B32A52B6-1EC8-7491-5182-5D745A2B60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32725" y="3108676"/>
            <a:ext cx="8778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Serve</a:t>
            </a:r>
          </a:p>
        </p:txBody>
      </p:sp>
      <p:sp>
        <p:nvSpPr>
          <p:cNvPr id="35" name="AutoShape 23">
            <a:extLst>
              <a:ext uri="{FF2B5EF4-FFF2-40B4-BE49-F238E27FC236}">
                <a16:creationId xmlns:a16="http://schemas.microsoft.com/office/drawing/2014/main" id="{D277B283-9582-E3F5-17C3-C5FEACEBB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2133951"/>
            <a:ext cx="755650" cy="679450"/>
          </a:xfrm>
          <a:prstGeom prst="cube">
            <a:avLst>
              <a:gd name="adj" fmla="val 24995"/>
            </a:avLst>
          </a:prstGeom>
          <a:solidFill>
            <a:srgbClr val="FCFEB9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6" name="AutoShape 24">
            <a:extLst>
              <a:ext uri="{FF2B5EF4-FFF2-40B4-BE49-F238E27FC236}">
                <a16:creationId xmlns:a16="http://schemas.microsoft.com/office/drawing/2014/main" id="{8E620AF8-93EC-A4B5-2F68-5891C1D909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0" y="4115151"/>
            <a:ext cx="679450" cy="679450"/>
          </a:xfrm>
          <a:prstGeom prst="cube">
            <a:avLst>
              <a:gd name="adj" fmla="val 24995"/>
            </a:avLst>
          </a:prstGeom>
          <a:solidFill>
            <a:srgbClr val="FCFEB9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7" name="AutoShape 25">
            <a:extLst>
              <a:ext uri="{FF2B5EF4-FFF2-40B4-BE49-F238E27FC236}">
                <a16:creationId xmlns:a16="http://schemas.microsoft.com/office/drawing/2014/main" id="{6F320356-8807-6860-164F-0B274563F4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4343751"/>
            <a:ext cx="292100" cy="292100"/>
          </a:xfrm>
          <a:prstGeom prst="downArrow">
            <a:avLst>
              <a:gd name="adj1" fmla="val 50000"/>
              <a:gd name="adj2" fmla="val 50005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8" name="AutoShape 26">
            <a:extLst>
              <a:ext uri="{FF2B5EF4-FFF2-40B4-BE49-F238E27FC236}">
                <a16:creationId xmlns:a16="http://schemas.microsoft.com/office/drawing/2014/main" id="{72D660C9-6212-1030-8C91-BD20AAA35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0400" y="4343751"/>
            <a:ext cx="292100" cy="292100"/>
          </a:xfrm>
          <a:prstGeom prst="downArrow">
            <a:avLst>
              <a:gd name="adj1" fmla="val 50000"/>
              <a:gd name="adj2" fmla="val 50005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9" name="AutoShape 27">
            <a:extLst>
              <a:ext uri="{FF2B5EF4-FFF2-40B4-BE49-F238E27FC236}">
                <a16:creationId xmlns:a16="http://schemas.microsoft.com/office/drawing/2014/main" id="{DF446DFD-0154-1CB9-EEE0-0BDAE3D1D5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4600" y="4343751"/>
            <a:ext cx="292100" cy="292100"/>
          </a:xfrm>
          <a:prstGeom prst="downArrow">
            <a:avLst>
              <a:gd name="adj1" fmla="val 50000"/>
              <a:gd name="adj2" fmla="val 50005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40" name="Rectangle 28">
            <a:extLst>
              <a:ext uri="{FF2B5EF4-FFF2-40B4-BE49-F238E27FC236}">
                <a16:creationId xmlns:a16="http://schemas.microsoft.com/office/drawing/2014/main" id="{9D266626-4502-7E83-5AA3-678F18657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5334351"/>
            <a:ext cx="10223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Data Marts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1" name="Line 29">
            <a:extLst>
              <a:ext uri="{FF2B5EF4-FFF2-40B4-BE49-F238E27FC236}">
                <a16:creationId xmlns:a16="http://schemas.microsoft.com/office/drawing/2014/main" id="{3AB3D2AD-510C-E13D-DE6D-2881711FC6A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91400" y="2514951"/>
            <a:ext cx="685800" cy="304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2" name="Line 30">
            <a:extLst>
              <a:ext uri="{FF2B5EF4-FFF2-40B4-BE49-F238E27FC236}">
                <a16:creationId xmlns:a16="http://schemas.microsoft.com/office/drawing/2014/main" id="{0C35553A-4DB7-53B8-D7AC-F2E2755A586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696200" y="4648551"/>
            <a:ext cx="457200" cy="4572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lg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3" name="AutoShape 31">
            <a:extLst>
              <a:ext uri="{FF2B5EF4-FFF2-40B4-BE49-F238E27FC236}">
                <a16:creationId xmlns:a16="http://schemas.microsoft.com/office/drawing/2014/main" id="{5126E06B-817A-3C29-D834-1CB37CA9E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4724751"/>
            <a:ext cx="671513" cy="609600"/>
          </a:xfrm>
          <a:prstGeom prst="flowChartMagneticDisk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44" name="AutoShape 32">
            <a:extLst>
              <a:ext uri="{FF2B5EF4-FFF2-40B4-BE49-F238E27FC236}">
                <a16:creationId xmlns:a16="http://schemas.microsoft.com/office/drawing/2014/main" id="{4ADBF04E-168F-C45A-53DC-1015AC16E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2200" y="4724751"/>
            <a:ext cx="671513" cy="609600"/>
          </a:xfrm>
          <a:prstGeom prst="flowChartMagneticDisk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45" name="AutoShape 33">
            <a:extLst>
              <a:ext uri="{FF2B5EF4-FFF2-40B4-BE49-F238E27FC236}">
                <a16:creationId xmlns:a16="http://schemas.microsoft.com/office/drawing/2014/main" id="{7AB7023D-DBB5-B752-F12E-779CB0F8D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4724751"/>
            <a:ext cx="671513" cy="609600"/>
          </a:xfrm>
          <a:prstGeom prst="flowChartMagneticDisk">
            <a:avLst/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grpSp>
        <p:nvGrpSpPr>
          <p:cNvPr id="46" name="Group 34">
            <a:extLst>
              <a:ext uri="{FF2B5EF4-FFF2-40B4-BE49-F238E27FC236}">
                <a16:creationId xmlns:a16="http://schemas.microsoft.com/office/drawing/2014/main" id="{108860AC-3B17-0BAD-B84A-5EBB00C5DD98}"/>
              </a:ext>
            </a:extLst>
          </p:cNvPr>
          <p:cNvGrpSpPr>
            <a:grpSpLocks/>
          </p:cNvGrpSpPr>
          <p:nvPr/>
        </p:nvGrpSpPr>
        <p:grpSpPr bwMode="auto">
          <a:xfrm>
            <a:off x="2590800" y="1295751"/>
            <a:ext cx="1590675" cy="3879850"/>
            <a:chOff x="148" y="1440"/>
            <a:chExt cx="1002" cy="2444"/>
          </a:xfrm>
        </p:grpSpPr>
        <p:sp>
          <p:nvSpPr>
            <p:cNvPr id="47" name="Oval 35">
              <a:extLst>
                <a:ext uri="{FF2B5EF4-FFF2-40B4-BE49-F238E27FC236}">
                  <a16:creationId xmlns:a16="http://schemas.microsoft.com/office/drawing/2014/main" id="{323DCD45-1C97-05EC-60F0-C71E649231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2256"/>
              <a:ext cx="472" cy="172"/>
            </a:xfrm>
            <a:prstGeom prst="ellipse">
              <a:avLst/>
            </a:prstGeom>
            <a:solidFill>
              <a:srgbClr val="FCFEB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48" name="Oval 36">
              <a:extLst>
                <a:ext uri="{FF2B5EF4-FFF2-40B4-BE49-F238E27FC236}">
                  <a16:creationId xmlns:a16="http://schemas.microsoft.com/office/drawing/2014/main" id="{9D6268C0-9B44-1F73-AB36-FDA8DCCA6C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" y="1440"/>
              <a:ext cx="1000" cy="2444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49" name="Oval 37">
              <a:extLst>
                <a:ext uri="{FF2B5EF4-FFF2-40B4-BE49-F238E27FC236}">
                  <a16:creationId xmlns:a16="http://schemas.microsoft.com/office/drawing/2014/main" id="{E618F4EC-05B8-3B3D-8127-1E5FADF4DB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2256"/>
              <a:ext cx="472" cy="172"/>
            </a:xfrm>
            <a:prstGeom prst="ellipse">
              <a:avLst/>
            </a:prstGeom>
            <a:solidFill>
              <a:srgbClr val="FCFEB9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50" name="Rectangle 38">
              <a:extLst>
                <a:ext uri="{FF2B5EF4-FFF2-40B4-BE49-F238E27FC236}">
                  <a16:creationId xmlns:a16="http://schemas.microsoft.com/office/drawing/2014/main" id="{9A5553D3-93BA-CAA6-DCA0-069B62E5F4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2448"/>
              <a:ext cx="910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Operational 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DBs</a:t>
              </a:r>
            </a:p>
          </p:txBody>
        </p:sp>
        <p:sp>
          <p:nvSpPr>
            <p:cNvPr id="51" name="Rectangle 39">
              <a:extLst>
                <a:ext uri="{FF2B5EF4-FFF2-40B4-BE49-F238E27FC236}">
                  <a16:creationId xmlns:a16="http://schemas.microsoft.com/office/drawing/2014/main" id="{5A6D5AE9-BFB1-2267-6C99-B8BC84C0D0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1776"/>
              <a:ext cx="692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Other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sources</a:t>
              </a:r>
            </a:p>
          </p:txBody>
        </p:sp>
        <p:sp>
          <p:nvSpPr>
            <p:cNvPr id="52" name="AutoShape 40">
              <a:extLst>
                <a:ext uri="{FF2B5EF4-FFF2-40B4-BE49-F238E27FC236}">
                  <a16:creationId xmlns:a16="http://schemas.microsoft.com/office/drawing/2014/main" id="{E7289D4C-D698-2BBD-A562-D72A94484E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" y="3398"/>
              <a:ext cx="441" cy="288"/>
            </a:xfrm>
            <a:prstGeom prst="flowChartMagneticDisk">
              <a:avLst/>
            </a:prstGeom>
            <a:solidFill>
              <a:srgbClr val="9A87F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53" name="AutoShape 41">
              <a:extLst>
                <a:ext uri="{FF2B5EF4-FFF2-40B4-BE49-F238E27FC236}">
                  <a16:creationId xmlns:a16="http://schemas.microsoft.com/office/drawing/2014/main" id="{7FD1AF73-F1EA-A80F-57C5-7CC8276B9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" y="3129"/>
              <a:ext cx="441" cy="288"/>
            </a:xfrm>
            <a:prstGeom prst="flowChartMagneticDisk">
              <a:avLst/>
            </a:prstGeom>
            <a:solidFill>
              <a:srgbClr val="9A87F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54" name="AutoShape 42">
              <a:extLst>
                <a:ext uri="{FF2B5EF4-FFF2-40B4-BE49-F238E27FC236}">
                  <a16:creationId xmlns:a16="http://schemas.microsoft.com/office/drawing/2014/main" id="{0B111171-D653-DDDB-06D5-FAD4481F11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5" y="2851"/>
              <a:ext cx="441" cy="288"/>
            </a:xfrm>
            <a:prstGeom prst="flowChartMagneticDisk">
              <a:avLst/>
            </a:prstGeom>
            <a:solidFill>
              <a:srgbClr val="9A87F9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</p:grpSp>
      <p:sp>
        <p:nvSpPr>
          <p:cNvPr id="55" name="Line 43">
            <a:extLst>
              <a:ext uri="{FF2B5EF4-FFF2-40B4-BE49-F238E27FC236}">
                <a16:creationId xmlns:a16="http://schemas.microsoft.com/office/drawing/2014/main" id="{F31338A2-DF71-F2D1-916B-3DD04182A0FF}"/>
              </a:ext>
            </a:extLst>
          </p:cNvPr>
          <p:cNvSpPr>
            <a:spLocks noChangeShapeType="1"/>
          </p:cNvSpPr>
          <p:nvPr/>
        </p:nvSpPr>
        <p:spPr bwMode="auto">
          <a:xfrm>
            <a:off x="4267200" y="1295751"/>
            <a:ext cx="0" cy="41910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6" name="Line 44">
            <a:extLst>
              <a:ext uri="{FF2B5EF4-FFF2-40B4-BE49-F238E27FC236}">
                <a16:creationId xmlns:a16="http://schemas.microsoft.com/office/drawing/2014/main" id="{FE90F6FD-A59F-01AC-501B-DC1CB347F72F}"/>
              </a:ext>
            </a:extLst>
          </p:cNvPr>
          <p:cNvSpPr>
            <a:spLocks noChangeShapeType="1"/>
          </p:cNvSpPr>
          <p:nvPr/>
        </p:nvSpPr>
        <p:spPr bwMode="auto">
          <a:xfrm>
            <a:off x="7772400" y="1371951"/>
            <a:ext cx="0" cy="41148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7" name="Line 45">
            <a:extLst>
              <a:ext uri="{FF2B5EF4-FFF2-40B4-BE49-F238E27FC236}">
                <a16:creationId xmlns:a16="http://schemas.microsoft.com/office/drawing/2014/main" id="{5A0F26B8-DB76-50FC-3443-DA6A9EBFF226}"/>
              </a:ext>
            </a:extLst>
          </p:cNvPr>
          <p:cNvSpPr>
            <a:spLocks noChangeShapeType="1"/>
          </p:cNvSpPr>
          <p:nvPr/>
        </p:nvSpPr>
        <p:spPr bwMode="auto">
          <a:xfrm>
            <a:off x="8991600" y="1371951"/>
            <a:ext cx="0" cy="411480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8" name="Text Box 46">
            <a:extLst>
              <a:ext uri="{FF2B5EF4-FFF2-40B4-BE49-F238E27FC236}">
                <a16:creationId xmlns:a16="http://schemas.microsoft.com/office/drawing/2014/main" id="{31C5F601-1148-B73D-7717-0A1A4006B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0650" y="5943951"/>
            <a:ext cx="158115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Data Storage</a:t>
            </a:r>
          </a:p>
        </p:txBody>
      </p:sp>
      <p:sp>
        <p:nvSpPr>
          <p:cNvPr id="59" name="AutoShape 47">
            <a:extLst>
              <a:ext uri="{FF2B5EF4-FFF2-40B4-BE49-F238E27FC236}">
                <a16:creationId xmlns:a16="http://schemas.microsoft.com/office/drawing/2014/main" id="{BA31A810-BC9D-7D14-ED4F-15C3DE6C0360}"/>
              </a:ext>
            </a:extLst>
          </p:cNvPr>
          <p:cNvSpPr>
            <a:spLocks/>
          </p:cNvSpPr>
          <p:nvPr/>
        </p:nvSpPr>
        <p:spPr bwMode="auto">
          <a:xfrm rot="5400000">
            <a:off x="3314700" y="4991451"/>
            <a:ext cx="152400" cy="1600200"/>
          </a:xfrm>
          <a:prstGeom prst="rightBrace">
            <a:avLst>
              <a:gd name="adj1" fmla="val 875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60" name="AutoShape 48">
            <a:extLst>
              <a:ext uri="{FF2B5EF4-FFF2-40B4-BE49-F238E27FC236}">
                <a16:creationId xmlns:a16="http://schemas.microsoft.com/office/drawing/2014/main" id="{9A5695B4-D110-EB01-BA34-680D46C14D5A}"/>
              </a:ext>
            </a:extLst>
          </p:cNvPr>
          <p:cNvSpPr>
            <a:spLocks/>
          </p:cNvSpPr>
          <p:nvPr/>
        </p:nvSpPr>
        <p:spPr bwMode="auto">
          <a:xfrm rot="5400000">
            <a:off x="5867400" y="4191351"/>
            <a:ext cx="152400" cy="3200400"/>
          </a:xfrm>
          <a:prstGeom prst="rightBrace">
            <a:avLst>
              <a:gd name="adj1" fmla="val 1750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61" name="AutoShape 49">
            <a:extLst>
              <a:ext uri="{FF2B5EF4-FFF2-40B4-BE49-F238E27FC236}">
                <a16:creationId xmlns:a16="http://schemas.microsoft.com/office/drawing/2014/main" id="{E9184741-65ED-F78C-46DF-58106139E1BF}"/>
              </a:ext>
            </a:extLst>
          </p:cNvPr>
          <p:cNvSpPr>
            <a:spLocks/>
          </p:cNvSpPr>
          <p:nvPr/>
        </p:nvSpPr>
        <p:spPr bwMode="auto">
          <a:xfrm rot="5400000">
            <a:off x="8343900" y="5220051"/>
            <a:ext cx="152400" cy="1143000"/>
          </a:xfrm>
          <a:prstGeom prst="rightBrace">
            <a:avLst>
              <a:gd name="adj1" fmla="val 625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62" name="AutoShape 50">
            <a:extLst>
              <a:ext uri="{FF2B5EF4-FFF2-40B4-BE49-F238E27FC236}">
                <a16:creationId xmlns:a16="http://schemas.microsoft.com/office/drawing/2014/main" id="{14F2B43B-A98B-5C29-518F-39407E721CF4}"/>
              </a:ext>
            </a:extLst>
          </p:cNvPr>
          <p:cNvSpPr>
            <a:spLocks/>
          </p:cNvSpPr>
          <p:nvPr/>
        </p:nvSpPr>
        <p:spPr bwMode="auto">
          <a:xfrm rot="5400000">
            <a:off x="10096500" y="4762851"/>
            <a:ext cx="152400" cy="2057400"/>
          </a:xfrm>
          <a:prstGeom prst="rightBrace">
            <a:avLst>
              <a:gd name="adj1" fmla="val 112500"/>
              <a:gd name="adj2" fmla="val 5000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63" name="Rectangle 51">
            <a:extLst>
              <a:ext uri="{FF2B5EF4-FFF2-40B4-BE49-F238E27FC236}">
                <a16:creationId xmlns:a16="http://schemas.microsoft.com/office/drawing/2014/main" id="{EAF74191-16DA-877E-AF27-E24F8F75A9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1676751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OLAP Server</a:t>
            </a: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64" name="Line 52">
            <a:extLst>
              <a:ext uri="{FF2B5EF4-FFF2-40B4-BE49-F238E27FC236}">
                <a16:creationId xmlns:a16="http://schemas.microsoft.com/office/drawing/2014/main" id="{D84C8CBB-B4E2-16E5-7816-D0FB48E44BC2}"/>
              </a:ext>
            </a:extLst>
          </p:cNvPr>
          <p:cNvSpPr>
            <a:spLocks noChangeShapeType="1"/>
          </p:cNvSpPr>
          <p:nvPr/>
        </p:nvSpPr>
        <p:spPr bwMode="auto">
          <a:xfrm>
            <a:off x="5410200" y="2362551"/>
            <a:ext cx="30480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34977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Three Data Warehouse Models?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CF9D433-B650-7D8B-A09E-B9F0B91A59F7}"/>
              </a:ext>
            </a:extLst>
          </p:cNvPr>
          <p:cNvSpPr txBox="1">
            <a:spLocks noChangeArrowheads="1"/>
          </p:cNvSpPr>
          <p:nvPr/>
        </p:nvSpPr>
        <p:spPr>
          <a:xfrm>
            <a:off x="2431537" y="1257297"/>
            <a:ext cx="9449287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en-US" sz="2400">
                <a:solidFill>
                  <a:schemeClr val="hlink"/>
                </a:solidFill>
              </a:rPr>
              <a:t>Enterprise warehouse</a:t>
            </a:r>
            <a:endParaRPr lang="en-US" altLang="en-US" sz="2400"/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/>
              <a:t>collects all of the information about subjects spanning the entire organization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en-US" sz="2400">
                <a:solidFill>
                  <a:schemeClr val="hlink"/>
                </a:solidFill>
              </a:rPr>
              <a:t>Data Mart</a:t>
            </a:r>
            <a:endParaRPr lang="en-US" altLang="en-US" sz="2400"/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/>
              <a:t>a subset of corporate-wide data that is of value to a specific groups of users.  Its scope is confined to specific, selected groups, such as marketing data mart</a:t>
            </a:r>
          </a:p>
          <a:p>
            <a:pPr lvl="2">
              <a:lnSpc>
                <a:spcPct val="110000"/>
              </a:lnSpc>
              <a:spcBef>
                <a:spcPct val="10000"/>
              </a:spcBef>
            </a:pPr>
            <a:r>
              <a:rPr lang="en-US" altLang="en-US"/>
              <a:t>Independent vs. dependent (directly from warehouse) data mart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en-US" sz="2400">
                <a:solidFill>
                  <a:schemeClr val="hlink"/>
                </a:solidFill>
              </a:rPr>
              <a:t>Virtual warehouse</a:t>
            </a:r>
            <a:endParaRPr lang="en-US" altLang="en-US" sz="2400"/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/>
              <a:t>A set of views over operational databases</a:t>
            </a:r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/>
              <a:t>Only some of the possible summary views may be materialized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1403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07139" y="1133575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49119" y="367725"/>
            <a:ext cx="6898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Extraction, Transformation, and Loading (ETL)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51A0D8B-71C1-45DA-3221-868ED39257FF}"/>
              </a:ext>
            </a:extLst>
          </p:cNvPr>
          <p:cNvSpPr txBox="1">
            <a:spLocks noChangeArrowheads="1"/>
          </p:cNvSpPr>
          <p:nvPr/>
        </p:nvSpPr>
        <p:spPr>
          <a:xfrm>
            <a:off x="2492564" y="1322014"/>
            <a:ext cx="9319518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/>
              <a:t>Data extraction</a:t>
            </a:r>
          </a:p>
          <a:p>
            <a:pPr lvl="1"/>
            <a:r>
              <a:rPr lang="en-US" altLang="en-US"/>
              <a:t>get data from multiple, heterogeneous, and external sources</a:t>
            </a:r>
          </a:p>
          <a:p>
            <a:r>
              <a:rPr lang="en-US" altLang="en-US" sz="2400" b="1"/>
              <a:t>Data cleaning</a:t>
            </a:r>
          </a:p>
          <a:p>
            <a:pPr lvl="1"/>
            <a:r>
              <a:rPr lang="en-US" altLang="en-US"/>
              <a:t>detect errors in the data and rectify them when possible</a:t>
            </a:r>
          </a:p>
          <a:p>
            <a:r>
              <a:rPr lang="en-US" altLang="en-US" sz="2400" b="1"/>
              <a:t>Data transformation</a:t>
            </a:r>
          </a:p>
          <a:p>
            <a:pPr lvl="1"/>
            <a:r>
              <a:rPr lang="en-US" altLang="en-US"/>
              <a:t>convert data from legacy or host format to warehouse format</a:t>
            </a:r>
          </a:p>
          <a:p>
            <a:r>
              <a:rPr lang="en-US" altLang="en-US" sz="2400" b="1"/>
              <a:t>Load</a:t>
            </a:r>
          </a:p>
          <a:p>
            <a:pPr lvl="1"/>
            <a:r>
              <a:rPr lang="en-US" altLang="en-US"/>
              <a:t>sort, summarize, consolidate, compute views, check integrity, and build indicies and partitions</a:t>
            </a:r>
          </a:p>
          <a:p>
            <a:r>
              <a:rPr lang="en-US" altLang="en-US" sz="2400" b="1"/>
              <a:t>Refresh</a:t>
            </a:r>
          </a:p>
          <a:p>
            <a:pPr lvl="1"/>
            <a:r>
              <a:rPr lang="en-US" altLang="en-US"/>
              <a:t>propagate the updates from the data sources to the warehouse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178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Metadata Repository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9C19702-DDB3-D7A1-F52D-0085FCEB0237}"/>
              </a:ext>
            </a:extLst>
          </p:cNvPr>
          <p:cNvSpPr txBox="1">
            <a:spLocks noChangeArrowheads="1"/>
          </p:cNvSpPr>
          <p:nvPr/>
        </p:nvSpPr>
        <p:spPr>
          <a:xfrm>
            <a:off x="2488688" y="1176495"/>
            <a:ext cx="9323394" cy="52578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sz="2000" b="1" dirty="0"/>
              <a:t>Meta data</a:t>
            </a:r>
            <a:r>
              <a:rPr lang="en-US" altLang="en-US" sz="2000" dirty="0"/>
              <a:t> is the data defining warehouse objects.  It stores: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/>
              <a:t>Description of the </a:t>
            </a:r>
            <a:r>
              <a:rPr lang="en-US" altLang="en-US" sz="2000" dirty="0">
                <a:solidFill>
                  <a:srgbClr val="0070C0"/>
                </a:solidFill>
              </a:rPr>
              <a:t>structure</a:t>
            </a:r>
            <a:r>
              <a:rPr lang="en-US" altLang="en-US" sz="2000" dirty="0"/>
              <a:t> of the data warehouse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/>
              <a:t>schema, view, dimensions, hierarchies, derived data </a:t>
            </a:r>
            <a:r>
              <a:rPr lang="en-US" altLang="en-US" sz="2000" dirty="0" err="1"/>
              <a:t>defn</a:t>
            </a:r>
            <a:r>
              <a:rPr lang="en-US" altLang="en-US" sz="2000" dirty="0"/>
              <a:t>, data mart locations and contents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>
                <a:solidFill>
                  <a:srgbClr val="0070C0"/>
                </a:solidFill>
              </a:rPr>
              <a:t>Operational</a:t>
            </a:r>
            <a:r>
              <a:rPr lang="en-US" altLang="en-US" sz="2000" dirty="0"/>
              <a:t> meta-data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/>
              <a:t>data lineage (history of migrated data and transformation path), currency of data (active, archived, or purged), monitoring information (warehouse usage statistics, error reports, audit trails)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/>
              <a:t>The </a:t>
            </a:r>
            <a:r>
              <a:rPr lang="en-US" altLang="en-US" sz="2000" dirty="0">
                <a:solidFill>
                  <a:srgbClr val="0070C0"/>
                </a:solidFill>
              </a:rPr>
              <a:t>algorithms </a:t>
            </a:r>
            <a:r>
              <a:rPr lang="en-US" altLang="en-US" sz="2000" dirty="0"/>
              <a:t>used for summarization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/>
              <a:t>The </a:t>
            </a:r>
            <a:r>
              <a:rPr lang="en-US" altLang="en-US" sz="2000" dirty="0">
                <a:solidFill>
                  <a:srgbClr val="0070C0"/>
                </a:solidFill>
              </a:rPr>
              <a:t>mapping</a:t>
            </a:r>
            <a:r>
              <a:rPr lang="en-US" altLang="en-US" sz="2000" dirty="0"/>
              <a:t> from operational environment to the data warehouse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/>
              <a:t>Data related to </a:t>
            </a:r>
            <a:r>
              <a:rPr lang="en-US" altLang="en-US" sz="2000" dirty="0">
                <a:solidFill>
                  <a:srgbClr val="0070C0"/>
                </a:solidFill>
              </a:rPr>
              <a:t>system performance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/>
              <a:t>warehouse schema, view and derived data definitions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>
                <a:solidFill>
                  <a:srgbClr val="0070C0"/>
                </a:solidFill>
              </a:rPr>
              <a:t>Business data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altLang="en-US" sz="2000" dirty="0"/>
              <a:t>business terms and definitions, ownership of data, charging policies</a:t>
            </a:r>
          </a:p>
        </p:txBody>
      </p:sp>
    </p:spTree>
    <p:extLst>
      <p:ext uri="{BB962C8B-B14F-4D97-AF65-F5344CB8AC3E}">
        <p14:creationId xmlns:p14="http://schemas.microsoft.com/office/powerpoint/2010/main" val="66311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Warehousing and </a:t>
            </a:r>
            <a:r>
              <a:rPr lang="en-US" altLang="en-US" sz="2400" b="1" i="1" dirty="0">
                <a:solidFill>
                  <a:srgbClr val="FF0000"/>
                </a:solidFill>
              </a:rPr>
              <a:t>On-line Analytical Processing (</a:t>
            </a:r>
            <a:r>
              <a:rPr lang="en-US" sz="2400" b="1" i="1" dirty="0">
                <a:solidFill>
                  <a:srgbClr val="FF0000"/>
                </a:solidFill>
              </a:rPr>
              <a:t>OLAP)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8088421" y="2362940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8124280" cy="466942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 Warehouse: Basic Concepts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Modeling: Data Cube and OLAP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Design and Usage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Implementation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Generalization by Attribute-Oriented Induction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205759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41806" y="-3535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From Tables and Spreadsheets to </a:t>
            </a:r>
            <a:b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</a:br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Cubes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4206CE52-88DB-45C4-B301-538B6EF95E35}"/>
              </a:ext>
            </a:extLst>
          </p:cNvPr>
          <p:cNvSpPr txBox="1">
            <a:spLocks noChangeArrowheads="1"/>
          </p:cNvSpPr>
          <p:nvPr/>
        </p:nvSpPr>
        <p:spPr>
          <a:xfrm>
            <a:off x="2499116" y="1227873"/>
            <a:ext cx="9286462" cy="508635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000" dirty="0"/>
              <a:t>A </a:t>
            </a:r>
            <a:r>
              <a:rPr lang="en-US" altLang="en-US" sz="2000" b="1" dirty="0"/>
              <a:t>data warehouse</a:t>
            </a:r>
            <a:r>
              <a:rPr lang="en-US" altLang="en-US" sz="2000" dirty="0"/>
              <a:t> is based on a </a:t>
            </a:r>
            <a:r>
              <a:rPr lang="en-US" altLang="en-US" sz="2000" dirty="0">
                <a:solidFill>
                  <a:schemeClr val="hlink"/>
                </a:solidFill>
              </a:rPr>
              <a:t>multidimensional data model</a:t>
            </a:r>
            <a:r>
              <a:rPr lang="en-US" altLang="en-US" sz="2000" dirty="0"/>
              <a:t> which views data in the form of a data cube</a:t>
            </a:r>
          </a:p>
          <a:p>
            <a:pPr>
              <a:lnSpc>
                <a:spcPct val="130000"/>
              </a:lnSpc>
            </a:pPr>
            <a:r>
              <a:rPr lang="en-US" altLang="en-US" sz="2000" dirty="0"/>
              <a:t>A data cube, such as </a:t>
            </a:r>
            <a:r>
              <a:rPr lang="en-US" altLang="en-US" sz="2000" dirty="0">
                <a:solidFill>
                  <a:srgbClr val="0070C0"/>
                </a:solidFill>
              </a:rPr>
              <a:t>sales</a:t>
            </a:r>
            <a:r>
              <a:rPr lang="en-US" altLang="en-US" sz="2000" dirty="0"/>
              <a:t>, allows data to be modeled and viewed in multiple dimensions</a:t>
            </a:r>
          </a:p>
          <a:p>
            <a:pPr lvl="1">
              <a:lnSpc>
                <a:spcPct val="130000"/>
              </a:lnSpc>
            </a:pPr>
            <a:r>
              <a:rPr lang="en-US" altLang="en-US" sz="2000" b="1" dirty="0"/>
              <a:t>Dimension tables</a:t>
            </a:r>
            <a:r>
              <a:rPr lang="en-US" altLang="en-US" sz="2000" dirty="0"/>
              <a:t>, such as </a:t>
            </a:r>
            <a:r>
              <a:rPr lang="en-US" altLang="en-US" sz="2000" dirty="0">
                <a:solidFill>
                  <a:srgbClr val="0070C0"/>
                </a:solidFill>
              </a:rPr>
              <a:t>item (</a:t>
            </a:r>
            <a:r>
              <a:rPr lang="en-US" altLang="en-US" sz="2000" dirty="0" err="1">
                <a:solidFill>
                  <a:srgbClr val="0070C0"/>
                </a:solidFill>
              </a:rPr>
              <a:t>item_name</a:t>
            </a:r>
            <a:r>
              <a:rPr lang="en-US" altLang="en-US" sz="2000" dirty="0">
                <a:solidFill>
                  <a:srgbClr val="0070C0"/>
                </a:solidFill>
              </a:rPr>
              <a:t>, brand, type), or time(day, week, month, quarter, year) </a:t>
            </a:r>
          </a:p>
          <a:p>
            <a:pPr lvl="1">
              <a:lnSpc>
                <a:spcPct val="130000"/>
              </a:lnSpc>
            </a:pPr>
            <a:r>
              <a:rPr lang="en-US" altLang="en-US" sz="2000" b="1" dirty="0"/>
              <a:t>Fact table</a:t>
            </a:r>
            <a:r>
              <a:rPr lang="en-US" altLang="en-US" sz="2000" dirty="0"/>
              <a:t> contains </a:t>
            </a:r>
            <a:r>
              <a:rPr lang="en-US" altLang="en-US" sz="2000" b="1" dirty="0"/>
              <a:t>measures</a:t>
            </a:r>
            <a:r>
              <a:rPr lang="en-US" altLang="en-US" sz="2000" dirty="0"/>
              <a:t> (such as </a:t>
            </a:r>
            <a:r>
              <a:rPr lang="en-US" altLang="en-US" sz="2000" dirty="0" err="1">
                <a:solidFill>
                  <a:srgbClr val="0070C0"/>
                </a:solidFill>
              </a:rPr>
              <a:t>dollars_sold</a:t>
            </a:r>
            <a:r>
              <a:rPr lang="en-US" altLang="en-US" sz="2000" dirty="0"/>
              <a:t>) and keys to each of the related dimension tables</a:t>
            </a:r>
            <a:endParaRPr lang="ar-EG" altLang="en-US" sz="2000" dirty="0"/>
          </a:p>
          <a:p>
            <a:pPr>
              <a:lnSpc>
                <a:spcPct val="130000"/>
              </a:lnSpc>
            </a:pPr>
            <a:r>
              <a:rPr lang="en-US" altLang="en-US" sz="2000" dirty="0"/>
              <a:t>In data warehousing literature, an n-D base cube is called a </a:t>
            </a:r>
            <a:r>
              <a:rPr lang="en-US" altLang="en-US" sz="2000" dirty="0">
                <a:solidFill>
                  <a:schemeClr val="hlink"/>
                </a:solidFill>
              </a:rPr>
              <a:t>base cuboid</a:t>
            </a:r>
            <a:r>
              <a:rPr lang="en-US" altLang="en-US" sz="2000" dirty="0"/>
              <a:t>. The top most 0-D cuboid, which holds the highest-level of summarization, is called the </a:t>
            </a:r>
            <a:r>
              <a:rPr lang="en-US" altLang="en-US" sz="2000" dirty="0">
                <a:solidFill>
                  <a:schemeClr val="hlink"/>
                </a:solidFill>
              </a:rPr>
              <a:t>apex cuboid</a:t>
            </a:r>
            <a:r>
              <a:rPr lang="en-US" altLang="en-US" sz="2000" dirty="0"/>
              <a:t>.  The lattice of cuboids forms a </a:t>
            </a:r>
            <a:r>
              <a:rPr lang="en-US" altLang="en-US" sz="2000" dirty="0">
                <a:solidFill>
                  <a:schemeClr val="hlink"/>
                </a:solidFill>
              </a:rPr>
              <a:t>data cube.</a:t>
            </a:r>
          </a:p>
        </p:txBody>
      </p:sp>
    </p:spTree>
    <p:extLst>
      <p:ext uri="{BB962C8B-B14F-4D97-AF65-F5344CB8AC3E}">
        <p14:creationId xmlns:p14="http://schemas.microsoft.com/office/powerpoint/2010/main" val="24764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Cube: A Multidimensional Data Model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2CEFA4FC-875A-6081-851E-83090DA7B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082" y="3562324"/>
            <a:ext cx="9144000" cy="2723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>
            <a:extLst>
              <a:ext uri="{FF2B5EF4-FFF2-40B4-BE49-F238E27FC236}">
                <a16:creationId xmlns:a16="http://schemas.microsoft.com/office/drawing/2014/main" id="{D3B9469A-77B9-C3A8-75FB-E88E8DEAB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095" y="1254100"/>
            <a:ext cx="7620000" cy="1678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5">
            <a:extLst>
              <a:ext uri="{FF2B5EF4-FFF2-40B4-BE49-F238E27FC236}">
                <a16:creationId xmlns:a16="http://schemas.microsoft.com/office/drawing/2014/main" id="{02EC5573-116B-6280-4731-67EC66A4A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4913" y="4259126"/>
            <a:ext cx="623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3D</a:t>
            </a:r>
          </a:p>
        </p:txBody>
      </p:sp>
      <p:sp>
        <p:nvSpPr>
          <p:cNvPr id="18" name="TextBox 9">
            <a:extLst>
              <a:ext uri="{FF2B5EF4-FFF2-40B4-BE49-F238E27FC236}">
                <a16:creationId xmlns:a16="http://schemas.microsoft.com/office/drawing/2014/main" id="{AC8515AB-14C4-253B-9C57-08FBE3F0A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7521" y="1229601"/>
            <a:ext cx="623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>
                <a:solidFill>
                  <a:srgbClr val="FF0000"/>
                </a:solidFill>
              </a:rPr>
              <a:t>2D</a:t>
            </a:r>
          </a:p>
        </p:txBody>
      </p:sp>
    </p:spTree>
    <p:extLst>
      <p:ext uri="{BB962C8B-B14F-4D97-AF65-F5344CB8AC3E}">
        <p14:creationId xmlns:p14="http://schemas.microsoft.com/office/powerpoint/2010/main" val="169433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Cube: A Multidimensional Data Model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3B4C0C5-58AA-FECE-2A95-7FBCAECCF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382" y="1513188"/>
            <a:ext cx="9156700" cy="476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5">
            <a:extLst>
              <a:ext uri="{FF2B5EF4-FFF2-40B4-BE49-F238E27FC236}">
                <a16:creationId xmlns:a16="http://schemas.microsoft.com/office/drawing/2014/main" id="{B2E1BF6B-EE47-FB1C-2375-44EF8ABE04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2513" y="1546901"/>
            <a:ext cx="623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ar-EG" altLang="en-US" dirty="0">
                <a:solidFill>
                  <a:srgbClr val="FF0000"/>
                </a:solidFill>
              </a:rPr>
              <a:t>4</a:t>
            </a:r>
            <a:r>
              <a:rPr lang="en-US" altLang="en-US" dirty="0">
                <a:solidFill>
                  <a:srgbClr val="FF0000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82130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Cube: A Lattice of Cuboids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pSp>
        <p:nvGrpSpPr>
          <p:cNvPr id="14" name="Group 73">
            <a:extLst>
              <a:ext uri="{FF2B5EF4-FFF2-40B4-BE49-F238E27FC236}">
                <a16:creationId xmlns:a16="http://schemas.microsoft.com/office/drawing/2014/main" id="{2D6D58F4-9FB4-892C-6AE0-381FB5175B57}"/>
              </a:ext>
            </a:extLst>
          </p:cNvPr>
          <p:cNvGrpSpPr>
            <a:grpSpLocks/>
          </p:cNvGrpSpPr>
          <p:nvPr/>
        </p:nvGrpSpPr>
        <p:grpSpPr bwMode="auto">
          <a:xfrm>
            <a:off x="2813026" y="1429525"/>
            <a:ext cx="8339138" cy="4481513"/>
            <a:chOff x="384" y="1209"/>
            <a:chExt cx="5253" cy="2823"/>
          </a:xfrm>
        </p:grpSpPr>
        <p:sp>
          <p:nvSpPr>
            <p:cNvPr id="16" name="AutoShape 3">
              <a:extLst>
                <a:ext uri="{FF2B5EF4-FFF2-40B4-BE49-F238E27FC236}">
                  <a16:creationId xmlns:a16="http://schemas.microsoft.com/office/drawing/2014/main" id="{25D3607A-3B92-DB86-7777-BC71A50B63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2" y="1440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17" name="AutoShape 4">
              <a:extLst>
                <a:ext uri="{FF2B5EF4-FFF2-40B4-BE49-F238E27FC236}">
                  <a16:creationId xmlns:a16="http://schemas.microsoft.com/office/drawing/2014/main" id="{25E2AABB-9EF2-5384-9790-0ED6141ED2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1968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18" name="AutoShape 5">
              <a:extLst>
                <a:ext uri="{FF2B5EF4-FFF2-40B4-BE49-F238E27FC236}">
                  <a16:creationId xmlns:a16="http://schemas.microsoft.com/office/drawing/2014/main" id="{195A5849-3EF4-9E9F-52E2-A45DD92578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1968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180DEB79-F3FA-EC26-DEF8-6B21F4B275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6" y="1968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1" name="AutoShape 7">
              <a:extLst>
                <a:ext uri="{FF2B5EF4-FFF2-40B4-BE49-F238E27FC236}">
                  <a16:creationId xmlns:a16="http://schemas.microsoft.com/office/drawing/2014/main" id="{6441FB9E-E204-824C-9EF4-5DA6E01EDD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592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2" name="AutoShape 8">
              <a:extLst>
                <a:ext uri="{FF2B5EF4-FFF2-40B4-BE49-F238E27FC236}">
                  <a16:creationId xmlns:a16="http://schemas.microsoft.com/office/drawing/2014/main" id="{02B3F6F4-F713-F2BA-F0E5-C96A2D592B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2592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3" name="AutoShape 9">
              <a:extLst>
                <a:ext uri="{FF2B5EF4-FFF2-40B4-BE49-F238E27FC236}">
                  <a16:creationId xmlns:a16="http://schemas.microsoft.com/office/drawing/2014/main" id="{02B48337-21B9-52A4-49FA-E5F7567D01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2592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4" name="AutoShape 10">
              <a:extLst>
                <a:ext uri="{FF2B5EF4-FFF2-40B4-BE49-F238E27FC236}">
                  <a16:creationId xmlns:a16="http://schemas.microsoft.com/office/drawing/2014/main" id="{B4978FD3-CC9B-6717-67A9-BE9BAB7206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6" y="2592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6" name="AutoShape 11">
              <a:extLst>
                <a:ext uri="{FF2B5EF4-FFF2-40B4-BE49-F238E27FC236}">
                  <a16:creationId xmlns:a16="http://schemas.microsoft.com/office/drawing/2014/main" id="{335D796C-5623-CA3F-C93D-F94F455856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592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7" name="AutoShape 12">
              <a:extLst>
                <a:ext uri="{FF2B5EF4-FFF2-40B4-BE49-F238E27FC236}">
                  <a16:creationId xmlns:a16="http://schemas.microsoft.com/office/drawing/2014/main" id="{B9BA0AE3-3CB7-0FA7-9A76-FD417B66DB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2016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8" name="AutoShape 13">
              <a:extLst>
                <a:ext uri="{FF2B5EF4-FFF2-40B4-BE49-F238E27FC236}">
                  <a16:creationId xmlns:a16="http://schemas.microsoft.com/office/drawing/2014/main" id="{3D6EAA4F-4A08-6DE9-E113-D86C81AE5E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3264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29" name="AutoShape 14">
              <a:extLst>
                <a:ext uri="{FF2B5EF4-FFF2-40B4-BE49-F238E27FC236}">
                  <a16:creationId xmlns:a16="http://schemas.microsoft.com/office/drawing/2014/main" id="{85D1BB03-9530-DEAB-00C3-FC8CD20F34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52" y="2592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30" name="AutoShape 15">
              <a:extLst>
                <a:ext uri="{FF2B5EF4-FFF2-40B4-BE49-F238E27FC236}">
                  <a16:creationId xmlns:a16="http://schemas.microsoft.com/office/drawing/2014/main" id="{F450D4F5-2392-BB94-CDD5-08FEFE04D1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0" y="3888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31" name="AutoShape 16">
              <a:extLst>
                <a:ext uri="{FF2B5EF4-FFF2-40B4-BE49-F238E27FC236}">
                  <a16:creationId xmlns:a16="http://schemas.microsoft.com/office/drawing/2014/main" id="{75E9BA50-AD52-D79D-3A0B-927D9A450C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84" y="3264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32" name="AutoShape 17">
              <a:extLst>
                <a:ext uri="{FF2B5EF4-FFF2-40B4-BE49-F238E27FC236}">
                  <a16:creationId xmlns:a16="http://schemas.microsoft.com/office/drawing/2014/main" id="{2FD67A58-F565-4E8F-3BE5-BC78C70D25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2" y="3264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33" name="AutoShape 18">
              <a:extLst>
                <a:ext uri="{FF2B5EF4-FFF2-40B4-BE49-F238E27FC236}">
                  <a16:creationId xmlns:a16="http://schemas.microsoft.com/office/drawing/2014/main" id="{1AFD156C-17F2-408A-1C89-4D5572C06C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3264"/>
              <a:ext cx="144" cy="144"/>
            </a:xfrm>
            <a:prstGeom prst="flowChartConnector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/>
            </a:p>
          </p:txBody>
        </p:sp>
        <p:sp>
          <p:nvSpPr>
            <p:cNvPr id="34" name="Text Box 19">
              <a:extLst>
                <a:ext uri="{FF2B5EF4-FFF2-40B4-BE49-F238E27FC236}">
                  <a16:creationId xmlns:a16="http://schemas.microsoft.com/office/drawing/2014/main" id="{1B0811EB-DAD7-35A0-9868-95330F7687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66" y="1209"/>
              <a:ext cx="27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all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35" name="Text Box 20">
              <a:extLst>
                <a:ext uri="{FF2B5EF4-FFF2-40B4-BE49-F238E27FC236}">
                  <a16:creationId xmlns:a16="http://schemas.microsoft.com/office/drawing/2014/main" id="{DD389D83-7DA6-5F6E-4A24-981DCF687E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8" y="1737"/>
              <a:ext cx="3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time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36" name="Text Box 21">
              <a:extLst>
                <a:ext uri="{FF2B5EF4-FFF2-40B4-BE49-F238E27FC236}">
                  <a16:creationId xmlns:a16="http://schemas.microsoft.com/office/drawing/2014/main" id="{64285F6C-B1DD-3B8C-036B-BEF0443019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8" y="1737"/>
              <a:ext cx="39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item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37" name="Text Box 22">
              <a:extLst>
                <a:ext uri="{FF2B5EF4-FFF2-40B4-BE49-F238E27FC236}">
                  <a16:creationId xmlns:a16="http://schemas.microsoft.com/office/drawing/2014/main" id="{D03416B6-36C8-FB55-A85E-B91A80D0C7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98" y="1737"/>
              <a:ext cx="63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location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38" name="Text Box 23">
              <a:extLst>
                <a:ext uri="{FF2B5EF4-FFF2-40B4-BE49-F238E27FC236}">
                  <a16:creationId xmlns:a16="http://schemas.microsoft.com/office/drawing/2014/main" id="{BA04C3E0-5FE1-0863-CB19-EF5B82D6D5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18" y="1737"/>
              <a:ext cx="63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supplier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39" name="Line 24">
              <a:extLst>
                <a:ext uri="{FF2B5EF4-FFF2-40B4-BE49-F238E27FC236}">
                  <a16:creationId xmlns:a16="http://schemas.microsoft.com/office/drawing/2014/main" id="{4A59161A-35A2-7F20-46D2-2C012B9F08A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64" y="1488"/>
              <a:ext cx="1056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0" name="Line 25">
              <a:extLst>
                <a:ext uri="{FF2B5EF4-FFF2-40B4-BE49-F238E27FC236}">
                  <a16:creationId xmlns:a16="http://schemas.microsoft.com/office/drawing/2014/main" id="{764F080D-3287-68A0-7C8E-3E6E394887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632" y="1488"/>
              <a:ext cx="288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1" name="Line 26">
              <a:extLst>
                <a:ext uri="{FF2B5EF4-FFF2-40B4-BE49-F238E27FC236}">
                  <a16:creationId xmlns:a16="http://schemas.microsoft.com/office/drawing/2014/main" id="{3B696774-8D51-E0E4-532F-7B14822390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488"/>
              <a:ext cx="384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2" name="Line 27">
              <a:extLst>
                <a:ext uri="{FF2B5EF4-FFF2-40B4-BE49-F238E27FC236}">
                  <a16:creationId xmlns:a16="http://schemas.microsoft.com/office/drawing/2014/main" id="{64BE0B18-B965-AA96-CABC-FF1A2ED71F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488"/>
              <a:ext cx="1056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3" name="Line 28">
              <a:extLst>
                <a:ext uri="{FF2B5EF4-FFF2-40B4-BE49-F238E27FC236}">
                  <a16:creationId xmlns:a16="http://schemas.microsoft.com/office/drawing/2014/main" id="{2EED10BA-A384-CF26-47A0-2B3011FE9D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2" y="2016"/>
              <a:ext cx="432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4" name="Line 29">
              <a:extLst>
                <a:ext uri="{FF2B5EF4-FFF2-40B4-BE49-F238E27FC236}">
                  <a16:creationId xmlns:a16="http://schemas.microsoft.com/office/drawing/2014/main" id="{5E5AAF36-1B81-E4BD-458C-05219D4BE3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2016"/>
              <a:ext cx="24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5" name="Line 30">
              <a:extLst>
                <a:ext uri="{FF2B5EF4-FFF2-40B4-BE49-F238E27FC236}">
                  <a16:creationId xmlns:a16="http://schemas.microsoft.com/office/drawing/2014/main" id="{7D67359D-9031-75AB-433C-D8CC4318CE1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2016"/>
              <a:ext cx="912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6" name="Line 31">
              <a:extLst>
                <a:ext uri="{FF2B5EF4-FFF2-40B4-BE49-F238E27FC236}">
                  <a16:creationId xmlns:a16="http://schemas.microsoft.com/office/drawing/2014/main" id="{43FE711A-B08D-B98A-33AE-23EFBA91E91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2" y="2016"/>
              <a:ext cx="120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7" name="Line 32">
              <a:extLst>
                <a:ext uri="{FF2B5EF4-FFF2-40B4-BE49-F238E27FC236}">
                  <a16:creationId xmlns:a16="http://schemas.microsoft.com/office/drawing/2014/main" id="{5AF0246C-10EF-DDD7-EEA2-96F2232104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2016"/>
              <a:ext cx="816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8" name="Line 33">
              <a:extLst>
                <a:ext uri="{FF2B5EF4-FFF2-40B4-BE49-F238E27FC236}">
                  <a16:creationId xmlns:a16="http://schemas.microsoft.com/office/drawing/2014/main" id="{C2984C1E-67E1-B979-CF2F-A03B4D21D4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32" y="2016"/>
              <a:ext cx="1392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49" name="Line 34">
              <a:extLst>
                <a:ext uri="{FF2B5EF4-FFF2-40B4-BE49-F238E27FC236}">
                  <a16:creationId xmlns:a16="http://schemas.microsoft.com/office/drawing/2014/main" id="{14A884A8-88BD-E0AD-031C-C86F83B807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2016"/>
              <a:ext cx="144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0" name="Line 35">
              <a:extLst>
                <a:ext uri="{FF2B5EF4-FFF2-40B4-BE49-F238E27FC236}">
                  <a16:creationId xmlns:a16="http://schemas.microsoft.com/office/drawing/2014/main" id="{D7511713-E5B3-78FD-45AE-503202C179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2016"/>
              <a:ext cx="1296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1" name="Line 36">
              <a:extLst>
                <a:ext uri="{FF2B5EF4-FFF2-40B4-BE49-F238E27FC236}">
                  <a16:creationId xmlns:a16="http://schemas.microsoft.com/office/drawing/2014/main" id="{99EEBA69-6631-646F-ABAA-78D525D6FF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104" y="2016"/>
              <a:ext cx="120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2" name="Line 37">
              <a:extLst>
                <a:ext uri="{FF2B5EF4-FFF2-40B4-BE49-F238E27FC236}">
                  <a16:creationId xmlns:a16="http://schemas.microsoft.com/office/drawing/2014/main" id="{D0D6BE2E-7D50-A33E-427B-3B57D02F78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76" y="2064"/>
              <a:ext cx="1200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3" name="Line 38">
              <a:extLst>
                <a:ext uri="{FF2B5EF4-FFF2-40B4-BE49-F238E27FC236}">
                  <a16:creationId xmlns:a16="http://schemas.microsoft.com/office/drawing/2014/main" id="{E0BC02CB-9FAE-0FA4-8F5B-7EFE9CBD95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6" y="2064"/>
              <a:ext cx="48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4" name="Line 39">
              <a:extLst>
                <a:ext uri="{FF2B5EF4-FFF2-40B4-BE49-F238E27FC236}">
                  <a16:creationId xmlns:a16="http://schemas.microsoft.com/office/drawing/2014/main" id="{25226B32-F386-955A-4D0E-1D3066CE79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6" y="2064"/>
              <a:ext cx="624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5" name="Line 40">
              <a:extLst>
                <a:ext uri="{FF2B5EF4-FFF2-40B4-BE49-F238E27FC236}">
                  <a16:creationId xmlns:a16="http://schemas.microsoft.com/office/drawing/2014/main" id="{0D01EDA9-9A60-AEA2-3B8C-6FDF03F6691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2" y="2640"/>
              <a:ext cx="432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6" name="Line 41">
              <a:extLst>
                <a:ext uri="{FF2B5EF4-FFF2-40B4-BE49-F238E27FC236}">
                  <a16:creationId xmlns:a16="http://schemas.microsoft.com/office/drawing/2014/main" id="{DAF9B2B4-8F4E-DA4B-AA99-115F7DEDB8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2" y="2640"/>
              <a:ext cx="1056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7" name="Line 42">
              <a:extLst>
                <a:ext uri="{FF2B5EF4-FFF2-40B4-BE49-F238E27FC236}">
                  <a16:creationId xmlns:a16="http://schemas.microsoft.com/office/drawing/2014/main" id="{F45D7B20-664C-287E-CCAE-DBC66FE3EEC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64" y="2640"/>
              <a:ext cx="24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8" name="Line 43">
              <a:extLst>
                <a:ext uri="{FF2B5EF4-FFF2-40B4-BE49-F238E27FC236}">
                  <a16:creationId xmlns:a16="http://schemas.microsoft.com/office/drawing/2014/main" id="{CA84FD29-2E75-3F19-0404-2C8588D921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2640"/>
              <a:ext cx="1056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59" name="Line 44">
              <a:extLst>
                <a:ext uri="{FF2B5EF4-FFF2-40B4-BE49-F238E27FC236}">
                  <a16:creationId xmlns:a16="http://schemas.microsoft.com/office/drawing/2014/main" id="{110631DD-D19B-7A6C-E52F-BF410AD80F2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88" y="2640"/>
              <a:ext cx="288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0" name="Line 45">
              <a:extLst>
                <a:ext uri="{FF2B5EF4-FFF2-40B4-BE49-F238E27FC236}">
                  <a16:creationId xmlns:a16="http://schemas.microsoft.com/office/drawing/2014/main" id="{D7A9D430-EC3B-5B4B-DBA7-F2E25E90CE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76" y="2640"/>
              <a:ext cx="384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1" name="Line 46">
              <a:extLst>
                <a:ext uri="{FF2B5EF4-FFF2-40B4-BE49-F238E27FC236}">
                  <a16:creationId xmlns:a16="http://schemas.microsoft.com/office/drawing/2014/main" id="{C526E522-F9AB-6C4A-3190-3324C9181ED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64" y="2640"/>
              <a:ext cx="1584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2" name="Line 47">
              <a:extLst>
                <a:ext uri="{FF2B5EF4-FFF2-40B4-BE49-F238E27FC236}">
                  <a16:creationId xmlns:a16="http://schemas.microsoft.com/office/drawing/2014/main" id="{2064A186-0F84-FD04-90D8-DB2E5D225A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48" y="2640"/>
              <a:ext cx="384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3" name="Line 48">
              <a:extLst>
                <a:ext uri="{FF2B5EF4-FFF2-40B4-BE49-F238E27FC236}">
                  <a16:creationId xmlns:a16="http://schemas.microsoft.com/office/drawing/2014/main" id="{94581797-43AF-23EC-BC3A-962A056105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88" y="2640"/>
              <a:ext cx="1536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4" name="Line 49">
              <a:extLst>
                <a:ext uri="{FF2B5EF4-FFF2-40B4-BE49-F238E27FC236}">
                  <a16:creationId xmlns:a16="http://schemas.microsoft.com/office/drawing/2014/main" id="{BA276664-CA73-9583-551C-A32CF70F43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32" y="2640"/>
              <a:ext cx="192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5" name="Line 50">
              <a:extLst>
                <a:ext uri="{FF2B5EF4-FFF2-40B4-BE49-F238E27FC236}">
                  <a16:creationId xmlns:a16="http://schemas.microsoft.com/office/drawing/2014/main" id="{8A621D46-46C4-9D1A-3DAB-0D77197D3DA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832" y="2640"/>
              <a:ext cx="768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6" name="Line 51">
              <a:extLst>
                <a:ext uri="{FF2B5EF4-FFF2-40B4-BE49-F238E27FC236}">
                  <a16:creationId xmlns:a16="http://schemas.microsoft.com/office/drawing/2014/main" id="{9221A8A4-6E92-FEFA-7EBF-179F75275C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160" y="2640"/>
              <a:ext cx="144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7" name="Line 52">
              <a:extLst>
                <a:ext uri="{FF2B5EF4-FFF2-40B4-BE49-F238E27FC236}">
                  <a16:creationId xmlns:a16="http://schemas.microsoft.com/office/drawing/2014/main" id="{B948C3A1-78DD-1801-74EC-7E81BDA031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3360"/>
              <a:ext cx="1104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8" name="Line 53">
              <a:extLst>
                <a:ext uri="{FF2B5EF4-FFF2-40B4-BE49-F238E27FC236}">
                  <a16:creationId xmlns:a16="http://schemas.microsoft.com/office/drawing/2014/main" id="{982BD376-4155-8DDB-501A-88F8E9CE5B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88" y="3312"/>
              <a:ext cx="528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69" name="Line 54">
              <a:extLst>
                <a:ext uri="{FF2B5EF4-FFF2-40B4-BE49-F238E27FC236}">
                  <a16:creationId xmlns:a16="http://schemas.microsoft.com/office/drawing/2014/main" id="{FF333AA2-7F38-3A08-1928-36B4F7A199F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016" y="3312"/>
              <a:ext cx="144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70" name="Line 55">
              <a:extLst>
                <a:ext uri="{FF2B5EF4-FFF2-40B4-BE49-F238E27FC236}">
                  <a16:creationId xmlns:a16="http://schemas.microsoft.com/office/drawing/2014/main" id="{F3EC6946-741A-26B3-0D0E-2226A6984E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968" y="3360"/>
              <a:ext cx="864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71" name="Text Box 57">
              <a:extLst>
                <a:ext uri="{FF2B5EF4-FFF2-40B4-BE49-F238E27FC236}">
                  <a16:creationId xmlns:a16="http://schemas.microsoft.com/office/drawing/2014/main" id="{280884C3-CE5F-6FA2-A53C-F784642F1C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6" y="2343"/>
              <a:ext cx="82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1600" b="1">
                  <a:latin typeface="Times New Roman" panose="02020603050405020304" pitchFamily="18" charset="0"/>
                  <a:ea typeface="SimSun" panose="02010600030101010101" pitchFamily="2" charset="-122"/>
                </a:rPr>
                <a:t>time,location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72" name="Text Box 58">
              <a:extLst>
                <a:ext uri="{FF2B5EF4-FFF2-40B4-BE49-F238E27FC236}">
                  <a16:creationId xmlns:a16="http://schemas.microsoft.com/office/drawing/2014/main" id="{B0F071C2-7FBB-9690-0916-A4B7FDA61B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30" y="2679"/>
              <a:ext cx="84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1600" b="1">
                  <a:latin typeface="Times New Roman" panose="02020603050405020304" pitchFamily="18" charset="0"/>
                  <a:ea typeface="SimSun" panose="02010600030101010101" pitchFamily="2" charset="-122"/>
                </a:rPr>
                <a:t>time,supplier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73" name="Text Box 59">
              <a:extLst>
                <a:ext uri="{FF2B5EF4-FFF2-40B4-BE49-F238E27FC236}">
                  <a16:creationId xmlns:a16="http://schemas.microsoft.com/office/drawing/2014/main" id="{571D3A0B-7868-19B0-542A-8644E73391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02" y="2343"/>
              <a:ext cx="82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1600" b="1" dirty="0" err="1">
                  <a:latin typeface="Times New Roman" panose="02020603050405020304" pitchFamily="18" charset="0"/>
                  <a:ea typeface="SimSun" panose="02010600030101010101" pitchFamily="2" charset="-122"/>
                </a:rPr>
                <a:t>item,location</a:t>
              </a:r>
              <a:endParaRPr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74" name="Text Box 60">
              <a:extLst>
                <a:ext uri="{FF2B5EF4-FFF2-40B4-BE49-F238E27FC236}">
                  <a16:creationId xmlns:a16="http://schemas.microsoft.com/office/drawing/2014/main" id="{12B1E444-4FF6-5D32-A457-ECA988D3CC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78" y="2727"/>
              <a:ext cx="84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1600" b="1">
                  <a:latin typeface="Times New Roman" panose="02020603050405020304" pitchFamily="18" charset="0"/>
                  <a:ea typeface="SimSun" panose="02010600030101010101" pitchFamily="2" charset="-122"/>
                </a:rPr>
                <a:t>item,supplier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75" name="Text Box 61">
              <a:extLst>
                <a:ext uri="{FF2B5EF4-FFF2-40B4-BE49-F238E27FC236}">
                  <a16:creationId xmlns:a16="http://schemas.microsoft.com/office/drawing/2014/main" id="{D3FE2D6B-FB59-E241-09E9-0CFBD702D5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8" y="2343"/>
              <a:ext cx="103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1600" b="1">
                  <a:latin typeface="Times New Roman" panose="02020603050405020304" pitchFamily="18" charset="0"/>
                  <a:ea typeface="SimSun" panose="02010600030101010101" pitchFamily="2" charset="-122"/>
                </a:rPr>
                <a:t>location,supplier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76" name="Text Box 63">
              <a:extLst>
                <a:ext uri="{FF2B5EF4-FFF2-40B4-BE49-F238E27FC236}">
                  <a16:creationId xmlns:a16="http://schemas.microsoft.com/office/drawing/2014/main" id="{25F405C2-D89F-723C-375F-6118BFC885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6" y="3463"/>
              <a:ext cx="986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1400" b="1">
                  <a:latin typeface="Times New Roman" panose="02020603050405020304" pitchFamily="18" charset="0"/>
                  <a:ea typeface="SimSun" panose="02010600030101010101" pitchFamily="2" charset="-122"/>
                </a:rPr>
                <a:t>time,item,supplier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77" name="Text Box 64">
              <a:extLst>
                <a:ext uri="{FF2B5EF4-FFF2-40B4-BE49-F238E27FC236}">
                  <a16:creationId xmlns:a16="http://schemas.microsoft.com/office/drawing/2014/main" id="{B3B401C7-A83E-962A-BD57-BCF403EC20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28" y="3024"/>
              <a:ext cx="115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1400" b="1">
                  <a:latin typeface="Times New Roman" panose="02020603050405020304" pitchFamily="18" charset="0"/>
                  <a:ea typeface="SimSun" panose="02010600030101010101" pitchFamily="2" charset="-122"/>
                </a:rPr>
                <a:t>time,location,supplier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78" name="Text Box 66">
              <a:extLst>
                <a:ext uri="{FF2B5EF4-FFF2-40B4-BE49-F238E27FC236}">
                  <a16:creationId xmlns:a16="http://schemas.microsoft.com/office/drawing/2014/main" id="{2715E12A-344F-444D-C560-9764A8BF9B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86" y="3447"/>
              <a:ext cx="1307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zh-CN" sz="1600" b="1">
                  <a:latin typeface="Times New Roman" panose="02020603050405020304" pitchFamily="18" charset="0"/>
                  <a:ea typeface="SimSun" panose="02010600030101010101" pitchFamily="2" charset="-122"/>
                </a:rPr>
                <a:t>item,location,supplier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79" name="Text Box 68">
              <a:extLst>
                <a:ext uri="{FF2B5EF4-FFF2-40B4-BE49-F238E27FC236}">
                  <a16:creationId xmlns:a16="http://schemas.microsoft.com/office/drawing/2014/main" id="{311DD43D-70DF-6515-7B64-82C23D5A0A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0" y="1296"/>
              <a:ext cx="128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0-</a:t>
              </a:r>
              <a:r>
                <a:rPr lang="en-US" altLang="zh-CN" sz="20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D (</a:t>
              </a:r>
              <a:r>
                <a:rPr lang="en-US" altLang="zh-CN" sz="2000" i="1" dirty="0">
                  <a:latin typeface="Times New Roman" panose="02020603050405020304" pitchFamily="18" charset="0"/>
                  <a:ea typeface="SimSun" panose="02010600030101010101" pitchFamily="2" charset="-122"/>
                </a:rPr>
                <a:t>apex</a:t>
              </a:r>
              <a:r>
                <a:rPr lang="en-US" altLang="zh-CN" sz="2000" dirty="0">
                  <a:latin typeface="Times New Roman" panose="02020603050405020304" pitchFamily="18" charset="0"/>
                  <a:ea typeface="SimSun" panose="02010600030101010101" pitchFamily="2" charset="-122"/>
                </a:rPr>
                <a:t>) cuboid</a:t>
              </a:r>
              <a:endParaRPr lang="en-US" altLang="zh-CN" sz="2400" dirty="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80" name="Text Box 69">
              <a:extLst>
                <a:ext uri="{FF2B5EF4-FFF2-40B4-BE49-F238E27FC236}">
                  <a16:creationId xmlns:a16="http://schemas.microsoft.com/office/drawing/2014/main" id="{618CE514-DA77-576F-2C9E-F20277684D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0" y="1881"/>
              <a:ext cx="90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>
                  <a:latin typeface="Times New Roman" panose="02020603050405020304" pitchFamily="18" charset="0"/>
                  <a:ea typeface="SimSun" panose="02010600030101010101" pitchFamily="2" charset="-122"/>
                </a:rPr>
                <a:t>1-</a:t>
              </a: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D cuboids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81" name="Text Box 70">
              <a:extLst>
                <a:ext uri="{FF2B5EF4-FFF2-40B4-BE49-F238E27FC236}">
                  <a16:creationId xmlns:a16="http://schemas.microsoft.com/office/drawing/2014/main" id="{BC351109-DC01-5809-616D-08FC75D2B9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0" y="2553"/>
              <a:ext cx="90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>
                  <a:latin typeface="Times New Roman" panose="02020603050405020304" pitchFamily="18" charset="0"/>
                  <a:ea typeface="SimSun" panose="02010600030101010101" pitchFamily="2" charset="-122"/>
                </a:rPr>
                <a:t>2-</a:t>
              </a: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D cuboids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82" name="Text Box 71">
              <a:extLst>
                <a:ext uri="{FF2B5EF4-FFF2-40B4-BE49-F238E27FC236}">
                  <a16:creationId xmlns:a16="http://schemas.microsoft.com/office/drawing/2014/main" id="{79D93DC4-F763-B9AF-55C7-73B4B345EC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10" y="3129"/>
              <a:ext cx="90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>
                  <a:latin typeface="Times New Roman" panose="02020603050405020304" pitchFamily="18" charset="0"/>
                  <a:ea typeface="SimSun" panose="02010600030101010101" pitchFamily="2" charset="-122"/>
                </a:rPr>
                <a:t>3-</a:t>
              </a: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D cuboids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  <p:sp>
          <p:nvSpPr>
            <p:cNvPr id="83" name="Text Box 72">
              <a:extLst>
                <a:ext uri="{FF2B5EF4-FFF2-40B4-BE49-F238E27FC236}">
                  <a16:creationId xmlns:a16="http://schemas.microsoft.com/office/drawing/2014/main" id="{CC0DC8E9-513F-12BA-07B2-0889FE4E53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58" y="3705"/>
              <a:ext cx="127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zh-CN" altLang="en-US" sz="2000">
                  <a:latin typeface="Times New Roman" panose="02020603050405020304" pitchFamily="18" charset="0"/>
                  <a:ea typeface="SimSun" panose="02010600030101010101" pitchFamily="2" charset="-122"/>
                </a:rPr>
                <a:t>4-</a:t>
              </a: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D (</a:t>
              </a:r>
              <a:r>
                <a:rPr lang="en-US" altLang="zh-CN" sz="2000" i="1">
                  <a:latin typeface="Times New Roman" panose="02020603050405020304" pitchFamily="18" charset="0"/>
                  <a:ea typeface="SimSun" panose="02010600030101010101" pitchFamily="2" charset="-122"/>
                </a:rPr>
                <a:t>base</a:t>
              </a:r>
              <a:r>
                <a:rPr lang="en-US" altLang="zh-CN" sz="2000">
                  <a:latin typeface="Times New Roman" panose="02020603050405020304" pitchFamily="18" charset="0"/>
                  <a:ea typeface="SimSun" panose="02010600030101010101" pitchFamily="2" charset="-122"/>
                </a:rPr>
                <a:t>) cuboid</a:t>
              </a:r>
              <a:endParaRPr lang="en-US" altLang="zh-CN" sz="2400">
                <a:latin typeface="Times New Roman" panose="02020603050405020304" pitchFamily="18" charset="0"/>
                <a:ea typeface="SimSun" panose="02010600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88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 Sample Data Cube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44EF8B86-94A8-102E-EA60-EE1A4326F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9844" y="1973368"/>
            <a:ext cx="1444625" cy="403225"/>
          </a:xfrm>
          <a:prstGeom prst="wedgeRoundRectCallout">
            <a:avLst>
              <a:gd name="adj1" fmla="val -41671"/>
              <a:gd name="adj2" fmla="val 66667"/>
              <a:gd name="adj3" fmla="val 16667"/>
            </a:avLst>
          </a:prstGeom>
          <a:solidFill>
            <a:srgbClr val="CC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>
                <a:latin typeface="Times New Roman" panose="02020603050405020304" pitchFamily="18" charset="0"/>
              </a:rPr>
              <a:t>Total annual sales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>
                <a:latin typeface="Times New Roman" panose="02020603050405020304" pitchFamily="18" charset="0"/>
              </a:rPr>
              <a:t>of  TVs in U.S.A.</a:t>
            </a:r>
            <a:endParaRPr lang="en-US" altLang="en-US" sz="1600" b="1">
              <a:latin typeface="Times New Roman" panose="02020603050405020304" pitchFamily="18" charset="0"/>
            </a:endParaRPr>
          </a:p>
        </p:txBody>
      </p:sp>
      <p:grpSp>
        <p:nvGrpSpPr>
          <p:cNvPr id="19" name="Group 5">
            <a:extLst>
              <a:ext uri="{FF2B5EF4-FFF2-40B4-BE49-F238E27FC236}">
                <a16:creationId xmlns:a16="http://schemas.microsoft.com/office/drawing/2014/main" id="{0A9DDC7C-2AD5-658C-ABE4-7460D4523626}"/>
              </a:ext>
            </a:extLst>
          </p:cNvPr>
          <p:cNvGrpSpPr>
            <a:grpSpLocks/>
          </p:cNvGrpSpPr>
          <p:nvPr/>
        </p:nvGrpSpPr>
        <p:grpSpPr bwMode="auto">
          <a:xfrm>
            <a:off x="2420494" y="2059093"/>
            <a:ext cx="4386262" cy="3000375"/>
            <a:chOff x="444" y="1008"/>
            <a:chExt cx="4509" cy="2999"/>
          </a:xfrm>
        </p:grpSpPr>
        <p:sp>
          <p:nvSpPr>
            <p:cNvPr id="84" name="Rectangle 6">
              <a:extLst>
                <a:ext uri="{FF2B5EF4-FFF2-40B4-BE49-F238E27FC236}">
                  <a16:creationId xmlns:a16="http://schemas.microsoft.com/office/drawing/2014/main" id="{D2BFC590-331B-D028-4D0C-CBEF8A937F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2" y="1008"/>
              <a:ext cx="610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>
                  <a:latin typeface="Times New Roman" panose="02020603050405020304" pitchFamily="18" charset="0"/>
                </a:rPr>
                <a:t>Date</a:t>
              </a:r>
            </a:p>
          </p:txBody>
        </p:sp>
        <p:sp>
          <p:nvSpPr>
            <p:cNvPr id="85" name="Rectangle 7">
              <a:extLst>
                <a:ext uri="{FF2B5EF4-FFF2-40B4-BE49-F238E27FC236}">
                  <a16:creationId xmlns:a16="http://schemas.microsoft.com/office/drawing/2014/main" id="{EFA94926-4DB9-F1F8-D4B9-73EF20C22E7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984941">
              <a:off x="220" y="1312"/>
              <a:ext cx="886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>
                  <a:latin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86" name="Rectangle 8">
              <a:extLst>
                <a:ext uri="{FF2B5EF4-FFF2-40B4-BE49-F238E27FC236}">
                  <a16:creationId xmlns:a16="http://schemas.microsoft.com/office/drawing/2014/main" id="{6709B5F1-53DA-3AE9-4B08-5FD68E3DE0B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319" y="2058"/>
              <a:ext cx="923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 b="1">
                  <a:latin typeface="Times New Roman" panose="02020603050405020304" pitchFamily="18" charset="0"/>
                </a:rPr>
                <a:t>Country</a:t>
              </a:r>
            </a:p>
          </p:txBody>
        </p:sp>
        <p:grpSp>
          <p:nvGrpSpPr>
            <p:cNvPr id="87" name="Group 9">
              <a:extLst>
                <a:ext uri="{FF2B5EF4-FFF2-40B4-BE49-F238E27FC236}">
                  <a16:creationId xmlns:a16="http://schemas.microsoft.com/office/drawing/2014/main" id="{481E3C6B-E34A-FCEB-FAA1-3D8C0712D0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4" y="3717"/>
              <a:ext cx="1330" cy="290"/>
              <a:chOff x="3508" y="3022"/>
              <a:chExt cx="1330" cy="290"/>
            </a:xfrm>
          </p:grpSpPr>
          <p:sp>
            <p:nvSpPr>
              <p:cNvPr id="147" name="WordArt 10">
                <a:extLst>
                  <a:ext uri="{FF2B5EF4-FFF2-40B4-BE49-F238E27FC236}">
                    <a16:creationId xmlns:a16="http://schemas.microsoft.com/office/drawing/2014/main" id="{8AB475AA-1969-2876-A8FD-AC063BDFB188}"/>
                  </a:ext>
                </a:extLst>
              </p:cNvPr>
              <p:cNvSpPr>
                <a:spLocks noChangeArrowheads="1" noChangeShapeType="1" noTextEdit="1"/>
              </p:cNvSpPr>
              <p:nvPr/>
            </p:nvSpPr>
            <p:spPr bwMode="auto">
              <a:xfrm>
                <a:off x="3854" y="3022"/>
                <a:ext cx="984" cy="290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en-US" kern="10">
                    <a:gradFill rotWithShape="1">
                      <a:gsLst>
                        <a:gs pos="0">
                          <a:srgbClr val="FFFF00"/>
                        </a:gs>
                        <a:gs pos="100000">
                          <a:srgbClr val="FF9933"/>
                        </a:gs>
                      </a:gsLst>
                      <a:path path="rect">
                        <a:fillToRect l="50000" t="50000" r="50000" b="50000"/>
                      </a:path>
                    </a:gradFill>
                    <a:effectLst>
                      <a:outerShdw dist="35921" dir="2700000" algn="ctr" rotWithShape="0">
                        <a:srgbClr val="C0C0C0"/>
                      </a:outerShdw>
                    </a:effectLst>
                    <a:latin typeface="Impact" panose="020B0806030902050204" pitchFamily="34" charset="0"/>
                  </a:rPr>
                  <a:t>All, All, All</a:t>
                </a:r>
                <a:endParaRPr lang="en-JO" kern="10"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5921" dir="2700000" algn="ctr" rotWithShape="0">
                      <a:srgbClr val="C0C0C0"/>
                    </a:outerShdw>
                  </a:effectLst>
                  <a:latin typeface="Impact" panose="020B0806030902050204" pitchFamily="34" charset="0"/>
                </a:endParaRPr>
              </a:p>
            </p:txBody>
          </p:sp>
          <p:sp>
            <p:nvSpPr>
              <p:cNvPr id="148" name="AutoShape 11">
                <a:extLst>
                  <a:ext uri="{FF2B5EF4-FFF2-40B4-BE49-F238E27FC236}">
                    <a16:creationId xmlns:a16="http://schemas.microsoft.com/office/drawing/2014/main" id="{E41BB2E7-B95E-6E5D-4D89-5642D3A24B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08" y="3060"/>
                <a:ext cx="209" cy="187"/>
              </a:xfrm>
              <a:prstGeom prst="rightArrow">
                <a:avLst>
                  <a:gd name="adj1" fmla="val 50000"/>
                  <a:gd name="adj2" fmla="val 55888"/>
                </a:avLst>
              </a:prstGeom>
              <a:solidFill>
                <a:schemeClr val="tx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</p:grpSp>
        <p:sp>
          <p:nvSpPr>
            <p:cNvPr id="88" name="AutoShape 12">
              <a:extLst>
                <a:ext uri="{FF2B5EF4-FFF2-40B4-BE49-F238E27FC236}">
                  <a16:creationId xmlns:a16="http://schemas.microsoft.com/office/drawing/2014/main" id="{28ECBFB2-4A97-BC5B-7F4C-AD3B7C44D0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3" y="2787"/>
              <a:ext cx="640" cy="563"/>
            </a:xfrm>
            <a:prstGeom prst="cube">
              <a:avLst>
                <a:gd name="adj" fmla="val 24995"/>
              </a:avLst>
            </a:prstGeom>
            <a:solidFill>
              <a:srgbClr val="33996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89" name="AutoShape 13">
              <a:extLst>
                <a:ext uri="{FF2B5EF4-FFF2-40B4-BE49-F238E27FC236}">
                  <a16:creationId xmlns:a16="http://schemas.microsoft.com/office/drawing/2014/main" id="{71390734-82E1-35BF-B863-12D0802BD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3" y="2328"/>
              <a:ext cx="640" cy="564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90" name="AutoShape 14">
              <a:extLst>
                <a:ext uri="{FF2B5EF4-FFF2-40B4-BE49-F238E27FC236}">
                  <a16:creationId xmlns:a16="http://schemas.microsoft.com/office/drawing/2014/main" id="{E2A99BB0-556C-C8DE-0FA3-A4A5C7A715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3" y="1870"/>
              <a:ext cx="640" cy="563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91" name="AutoShape 15">
              <a:extLst>
                <a:ext uri="{FF2B5EF4-FFF2-40B4-BE49-F238E27FC236}">
                  <a16:creationId xmlns:a16="http://schemas.microsoft.com/office/drawing/2014/main" id="{878888C1-B8E4-3828-8C82-6F502A41F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6" y="2958"/>
              <a:ext cx="640" cy="564"/>
            </a:xfrm>
            <a:prstGeom prst="cube">
              <a:avLst>
                <a:gd name="adj" fmla="val 24995"/>
              </a:avLst>
            </a:prstGeom>
            <a:solidFill>
              <a:srgbClr val="33996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92" name="AutoShape 16">
              <a:extLst>
                <a:ext uri="{FF2B5EF4-FFF2-40B4-BE49-F238E27FC236}">
                  <a16:creationId xmlns:a16="http://schemas.microsoft.com/office/drawing/2014/main" id="{9AEF2AAE-CB86-C09F-292A-1BD02CBA7B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6" y="2500"/>
              <a:ext cx="640" cy="563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93" name="AutoShape 17">
              <a:extLst>
                <a:ext uri="{FF2B5EF4-FFF2-40B4-BE49-F238E27FC236}">
                  <a16:creationId xmlns:a16="http://schemas.microsoft.com/office/drawing/2014/main" id="{452E9C9B-86A0-97E2-99DB-3FD3EE63ED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6" y="2043"/>
              <a:ext cx="640" cy="562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94" name="AutoShape 18">
              <a:extLst>
                <a:ext uri="{FF2B5EF4-FFF2-40B4-BE49-F238E27FC236}">
                  <a16:creationId xmlns:a16="http://schemas.microsoft.com/office/drawing/2014/main" id="{8ABD4321-9566-5BC9-6002-6AB1724B37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8" y="3130"/>
              <a:ext cx="641" cy="563"/>
            </a:xfrm>
            <a:prstGeom prst="cube">
              <a:avLst>
                <a:gd name="adj" fmla="val 24995"/>
              </a:avLst>
            </a:prstGeom>
            <a:solidFill>
              <a:srgbClr val="339966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95" name="AutoShape 19">
              <a:extLst>
                <a:ext uri="{FF2B5EF4-FFF2-40B4-BE49-F238E27FC236}">
                  <a16:creationId xmlns:a16="http://schemas.microsoft.com/office/drawing/2014/main" id="{4A6DEB22-5CA0-91EF-A0FD-5756BB4333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8" y="2673"/>
              <a:ext cx="641" cy="562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96" name="AutoShape 20">
              <a:extLst>
                <a:ext uri="{FF2B5EF4-FFF2-40B4-BE49-F238E27FC236}">
                  <a16:creationId xmlns:a16="http://schemas.microsoft.com/office/drawing/2014/main" id="{0A21B2F1-EFC8-9624-B987-5BA3EDC090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8" y="2214"/>
              <a:ext cx="641" cy="564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97" name="Rectangle 21">
              <a:extLst>
                <a:ext uri="{FF2B5EF4-FFF2-40B4-BE49-F238E27FC236}">
                  <a16:creationId xmlns:a16="http://schemas.microsoft.com/office/drawing/2014/main" id="{BAB115C7-4AE3-7B4C-2121-C1DC8C03C3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" y="1866"/>
              <a:ext cx="536" cy="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 i="1">
                  <a:latin typeface="Arial" panose="020B0604020202020204" pitchFamily="34" charset="0"/>
                </a:rPr>
                <a:t>sum</a:t>
              </a:r>
              <a:endParaRPr lang="en-US" altLang="en-US" sz="1100" i="1">
                <a:latin typeface="Arial" panose="020B0604020202020204" pitchFamily="34" charset="0"/>
              </a:endParaRPr>
            </a:p>
          </p:txBody>
        </p:sp>
        <p:sp>
          <p:nvSpPr>
            <p:cNvPr id="98" name="Rectangle 22">
              <a:extLst>
                <a:ext uri="{FF2B5EF4-FFF2-40B4-BE49-F238E27FC236}">
                  <a16:creationId xmlns:a16="http://schemas.microsoft.com/office/drawing/2014/main" id="{2C2686D0-80AE-D664-A4C3-0BFACCFEA4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6" y="1206"/>
              <a:ext cx="536" cy="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 i="1">
                  <a:latin typeface="Arial" panose="020B0604020202020204" pitchFamily="34" charset="0"/>
                </a:rPr>
                <a:t>sum</a:t>
              </a:r>
              <a:endParaRPr lang="en-US" altLang="en-US" sz="1100" i="1">
                <a:latin typeface="Arial" panose="020B0604020202020204" pitchFamily="34" charset="0"/>
              </a:endParaRPr>
            </a:p>
          </p:txBody>
        </p:sp>
        <p:sp>
          <p:nvSpPr>
            <p:cNvPr id="99" name="AutoShape 23">
              <a:extLst>
                <a:ext uri="{FF2B5EF4-FFF2-40B4-BE49-F238E27FC236}">
                  <a16:creationId xmlns:a16="http://schemas.microsoft.com/office/drawing/2014/main" id="{92331495-557A-52FE-AC6F-5474396A47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6" y="1428"/>
              <a:ext cx="641" cy="563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0" name="AutoShape 24">
              <a:extLst>
                <a:ext uri="{FF2B5EF4-FFF2-40B4-BE49-F238E27FC236}">
                  <a16:creationId xmlns:a16="http://schemas.microsoft.com/office/drawing/2014/main" id="{EEA3704D-D5DB-C3DB-5910-C5770AB64C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0" y="1599"/>
              <a:ext cx="639" cy="564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1" name="AutoShape 25">
              <a:extLst>
                <a:ext uri="{FF2B5EF4-FFF2-40B4-BE49-F238E27FC236}">
                  <a16:creationId xmlns:a16="http://schemas.microsoft.com/office/drawing/2014/main" id="{373BEC6A-35B6-25B9-D0BC-521CBBD84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2" y="1771"/>
              <a:ext cx="640" cy="563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2" name="AutoShape 26">
              <a:extLst>
                <a:ext uri="{FF2B5EF4-FFF2-40B4-BE49-F238E27FC236}">
                  <a16:creationId xmlns:a16="http://schemas.microsoft.com/office/drawing/2014/main" id="{60E63593-B639-9C0C-86B3-8D3D133AA6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79" y="1428"/>
              <a:ext cx="639" cy="563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3" name="AutoShape 27">
              <a:extLst>
                <a:ext uri="{FF2B5EF4-FFF2-40B4-BE49-F238E27FC236}">
                  <a16:creationId xmlns:a16="http://schemas.microsoft.com/office/drawing/2014/main" id="{C9246F40-E26F-707A-01FC-945683FC50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1" y="1599"/>
              <a:ext cx="641" cy="564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4" name="AutoShape 28">
              <a:extLst>
                <a:ext uri="{FF2B5EF4-FFF2-40B4-BE49-F238E27FC236}">
                  <a16:creationId xmlns:a16="http://schemas.microsoft.com/office/drawing/2014/main" id="{0E43F792-B4B4-CFCE-8A5D-236F5F2E16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4" y="1771"/>
              <a:ext cx="641" cy="563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5" name="AutoShape 29">
              <a:extLst>
                <a:ext uri="{FF2B5EF4-FFF2-40B4-BE49-F238E27FC236}">
                  <a16:creationId xmlns:a16="http://schemas.microsoft.com/office/drawing/2014/main" id="{27636D5C-B771-B20C-E52C-A159214E8D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0" y="1428"/>
              <a:ext cx="641" cy="563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6" name="AutoShape 30">
              <a:extLst>
                <a:ext uri="{FF2B5EF4-FFF2-40B4-BE49-F238E27FC236}">
                  <a16:creationId xmlns:a16="http://schemas.microsoft.com/office/drawing/2014/main" id="{7B959730-B4ED-3B6D-43C5-1E3B349632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33" y="1599"/>
              <a:ext cx="641" cy="564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7" name="AutoShape 31">
              <a:extLst>
                <a:ext uri="{FF2B5EF4-FFF2-40B4-BE49-F238E27FC236}">
                  <a16:creationId xmlns:a16="http://schemas.microsoft.com/office/drawing/2014/main" id="{4BEE8C62-A30E-DC99-6F5F-A61094847B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5" y="1771"/>
              <a:ext cx="641" cy="563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8" name="AutoShape 32">
              <a:extLst>
                <a:ext uri="{FF2B5EF4-FFF2-40B4-BE49-F238E27FC236}">
                  <a16:creationId xmlns:a16="http://schemas.microsoft.com/office/drawing/2014/main" id="{940F6925-6920-7F77-A1D4-08763449A5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42" y="1428"/>
              <a:ext cx="641" cy="563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09" name="AutoShape 33">
              <a:extLst>
                <a:ext uri="{FF2B5EF4-FFF2-40B4-BE49-F238E27FC236}">
                  <a16:creationId xmlns:a16="http://schemas.microsoft.com/office/drawing/2014/main" id="{D82D4DCB-EF2A-1FC2-9520-BB2DB0DF04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6" y="1599"/>
              <a:ext cx="639" cy="564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10" name="AutoShape 34">
              <a:extLst>
                <a:ext uri="{FF2B5EF4-FFF2-40B4-BE49-F238E27FC236}">
                  <a16:creationId xmlns:a16="http://schemas.microsoft.com/office/drawing/2014/main" id="{C82C9389-5822-5692-CBB8-41E8A0E43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8" y="1771"/>
              <a:ext cx="639" cy="563"/>
            </a:xfrm>
            <a:prstGeom prst="cube">
              <a:avLst>
                <a:gd name="adj" fmla="val 24995"/>
              </a:avLst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11" name="AutoShape 35">
              <a:extLst>
                <a:ext uri="{FF2B5EF4-FFF2-40B4-BE49-F238E27FC236}">
                  <a16:creationId xmlns:a16="http://schemas.microsoft.com/office/drawing/2014/main" id="{EA58AF27-5381-5671-1742-E702B281D9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5" y="1428"/>
              <a:ext cx="639" cy="563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12" name="AutoShape 36">
              <a:extLst>
                <a:ext uri="{FF2B5EF4-FFF2-40B4-BE49-F238E27FC236}">
                  <a16:creationId xmlns:a16="http://schemas.microsoft.com/office/drawing/2014/main" id="{34289CA9-A500-E8C9-16E2-50F71E246F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7" y="1599"/>
              <a:ext cx="639" cy="564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sp>
          <p:nvSpPr>
            <p:cNvPr id="113" name="AutoShape 37">
              <a:extLst>
                <a:ext uri="{FF2B5EF4-FFF2-40B4-BE49-F238E27FC236}">
                  <a16:creationId xmlns:a16="http://schemas.microsoft.com/office/drawing/2014/main" id="{38D91D52-42B0-7AC8-8614-7D606EBB69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9" y="1771"/>
              <a:ext cx="641" cy="563"/>
            </a:xfrm>
            <a:prstGeom prst="cube">
              <a:avLst>
                <a:gd name="adj" fmla="val 24995"/>
              </a:avLst>
            </a:prstGeom>
            <a:solidFill>
              <a:srgbClr val="CC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600"/>
            </a:p>
          </p:txBody>
        </p:sp>
        <p:grpSp>
          <p:nvGrpSpPr>
            <p:cNvPr id="114" name="Group 38">
              <a:extLst>
                <a:ext uri="{FF2B5EF4-FFF2-40B4-BE49-F238E27FC236}">
                  <a16:creationId xmlns:a16="http://schemas.microsoft.com/office/drawing/2014/main" id="{7D91E2FF-CE2A-C9A9-004B-81D7172F05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23" y="1926"/>
              <a:ext cx="2768" cy="1937"/>
              <a:chOff x="1388" y="1937"/>
              <a:chExt cx="2026" cy="1310"/>
            </a:xfrm>
          </p:grpSpPr>
          <p:sp>
            <p:nvSpPr>
              <p:cNvPr id="127" name="AutoShape 39">
                <a:extLst>
                  <a:ext uri="{FF2B5EF4-FFF2-40B4-BE49-F238E27FC236}">
                    <a16:creationId xmlns:a16="http://schemas.microsoft.com/office/drawing/2014/main" id="{828E64CA-433E-0BEC-696A-E7BFF4E5A2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8" y="2867"/>
                <a:ext cx="469" cy="380"/>
              </a:xfrm>
              <a:prstGeom prst="cube">
                <a:avLst>
                  <a:gd name="adj" fmla="val 24995"/>
                </a:avLst>
              </a:prstGeom>
              <a:solidFill>
                <a:srgbClr val="FF996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28" name="AutoShape 40">
                <a:extLst>
                  <a:ext uri="{FF2B5EF4-FFF2-40B4-BE49-F238E27FC236}">
                    <a16:creationId xmlns:a16="http://schemas.microsoft.com/office/drawing/2014/main" id="{766409E8-940B-CF0E-2B8C-6AD9098F49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8" y="2867"/>
                <a:ext cx="468" cy="380"/>
              </a:xfrm>
              <a:prstGeom prst="cube">
                <a:avLst>
                  <a:gd name="adj" fmla="val 24995"/>
                </a:avLst>
              </a:prstGeom>
              <a:solidFill>
                <a:srgbClr val="FF996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29" name="AutoShape 41">
                <a:extLst>
                  <a:ext uri="{FF2B5EF4-FFF2-40B4-BE49-F238E27FC236}">
                    <a16:creationId xmlns:a16="http://schemas.microsoft.com/office/drawing/2014/main" id="{B02B13B4-6BA4-F885-6EBA-BDEBA8BD26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8" y="2557"/>
                <a:ext cx="469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0" name="AutoShape 42">
                <a:extLst>
                  <a:ext uri="{FF2B5EF4-FFF2-40B4-BE49-F238E27FC236}">
                    <a16:creationId xmlns:a16="http://schemas.microsoft.com/office/drawing/2014/main" id="{140586F6-50F8-4299-0F40-F358A888F7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9" y="2258"/>
                <a:ext cx="469" cy="380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1" name="AutoShape 43">
                <a:extLst>
                  <a:ext uri="{FF2B5EF4-FFF2-40B4-BE49-F238E27FC236}">
                    <a16:creationId xmlns:a16="http://schemas.microsoft.com/office/drawing/2014/main" id="{8896A308-F63C-1C06-CCB0-82CB2ABD87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8" y="2557"/>
                <a:ext cx="468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2" name="AutoShape 44">
                <a:extLst>
                  <a:ext uri="{FF2B5EF4-FFF2-40B4-BE49-F238E27FC236}">
                    <a16:creationId xmlns:a16="http://schemas.microsoft.com/office/drawing/2014/main" id="{94BCFA5D-CE1F-BF84-8542-E2FF4FA093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8" y="2247"/>
                <a:ext cx="468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3" name="AutoShape 45">
                <a:extLst>
                  <a:ext uri="{FF2B5EF4-FFF2-40B4-BE49-F238E27FC236}">
                    <a16:creationId xmlns:a16="http://schemas.microsoft.com/office/drawing/2014/main" id="{851B0460-B251-6CC3-26B4-B719510437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7" y="2867"/>
                <a:ext cx="469" cy="380"/>
              </a:xfrm>
              <a:prstGeom prst="cube">
                <a:avLst>
                  <a:gd name="adj" fmla="val 24995"/>
                </a:avLst>
              </a:prstGeom>
              <a:solidFill>
                <a:srgbClr val="FF996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4" name="AutoShape 46">
                <a:extLst>
                  <a:ext uri="{FF2B5EF4-FFF2-40B4-BE49-F238E27FC236}">
                    <a16:creationId xmlns:a16="http://schemas.microsoft.com/office/drawing/2014/main" id="{18E391D2-E52F-B620-758E-9FAE049A96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7" y="2557"/>
                <a:ext cx="469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5" name="AutoShape 47">
                <a:extLst>
                  <a:ext uri="{FF2B5EF4-FFF2-40B4-BE49-F238E27FC236}">
                    <a16:creationId xmlns:a16="http://schemas.microsoft.com/office/drawing/2014/main" id="{E1E7CEEA-FF10-B865-42A5-A46F593844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7" y="2247"/>
                <a:ext cx="469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6" name="AutoShape 48">
                <a:extLst>
                  <a:ext uri="{FF2B5EF4-FFF2-40B4-BE49-F238E27FC236}">
                    <a16:creationId xmlns:a16="http://schemas.microsoft.com/office/drawing/2014/main" id="{5816AD4C-AB94-E440-05B8-128E001289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56" y="2867"/>
                <a:ext cx="469" cy="380"/>
              </a:xfrm>
              <a:prstGeom prst="cube">
                <a:avLst>
                  <a:gd name="adj" fmla="val 24995"/>
                </a:avLst>
              </a:prstGeom>
              <a:solidFill>
                <a:srgbClr val="FF996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7" name="AutoShape 49">
                <a:extLst>
                  <a:ext uri="{FF2B5EF4-FFF2-40B4-BE49-F238E27FC236}">
                    <a16:creationId xmlns:a16="http://schemas.microsoft.com/office/drawing/2014/main" id="{C80A4AC5-8C04-7792-DFCB-D7C45FA9420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56" y="2557"/>
                <a:ext cx="469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8" name="AutoShape 50">
                <a:extLst>
                  <a:ext uri="{FF2B5EF4-FFF2-40B4-BE49-F238E27FC236}">
                    <a16:creationId xmlns:a16="http://schemas.microsoft.com/office/drawing/2014/main" id="{2C7E21FD-144A-06A9-1638-65F819C55C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56" y="2247"/>
                <a:ext cx="469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39" name="AutoShape 51">
                <a:extLst>
                  <a:ext uri="{FF2B5EF4-FFF2-40B4-BE49-F238E27FC236}">
                    <a16:creationId xmlns:a16="http://schemas.microsoft.com/office/drawing/2014/main" id="{72683510-8EE1-E437-713B-B58D6939907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6" y="2867"/>
                <a:ext cx="468" cy="380"/>
              </a:xfrm>
              <a:prstGeom prst="cube">
                <a:avLst>
                  <a:gd name="adj" fmla="val 24995"/>
                </a:avLst>
              </a:prstGeom>
              <a:solidFill>
                <a:srgbClr val="00336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40" name="AutoShape 52">
                <a:extLst>
                  <a:ext uri="{FF2B5EF4-FFF2-40B4-BE49-F238E27FC236}">
                    <a16:creationId xmlns:a16="http://schemas.microsoft.com/office/drawing/2014/main" id="{DC62E16B-AD50-1DE8-DD0A-652A7394D7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6" y="2557"/>
                <a:ext cx="468" cy="381"/>
              </a:xfrm>
              <a:prstGeom prst="cube">
                <a:avLst>
                  <a:gd name="adj" fmla="val 24995"/>
                </a:avLst>
              </a:prstGeom>
              <a:solidFill>
                <a:srgbClr val="96969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41" name="AutoShape 53">
                <a:extLst>
                  <a:ext uri="{FF2B5EF4-FFF2-40B4-BE49-F238E27FC236}">
                    <a16:creationId xmlns:a16="http://schemas.microsoft.com/office/drawing/2014/main" id="{83FF706A-4DAB-B321-8002-D53239BBD1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6" y="2247"/>
                <a:ext cx="468" cy="381"/>
              </a:xfrm>
              <a:prstGeom prst="cube">
                <a:avLst>
                  <a:gd name="adj" fmla="val 24995"/>
                </a:avLst>
              </a:prstGeom>
              <a:solidFill>
                <a:srgbClr val="96969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42" name="AutoShape 54">
                <a:extLst>
                  <a:ext uri="{FF2B5EF4-FFF2-40B4-BE49-F238E27FC236}">
                    <a16:creationId xmlns:a16="http://schemas.microsoft.com/office/drawing/2014/main" id="{8C313E2E-D3D1-5307-7618-F28562203B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9" y="1948"/>
                <a:ext cx="469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43" name="AutoShape 55">
                <a:extLst>
                  <a:ext uri="{FF2B5EF4-FFF2-40B4-BE49-F238E27FC236}">
                    <a16:creationId xmlns:a16="http://schemas.microsoft.com/office/drawing/2014/main" id="{33FA9CAE-A172-40FB-8394-26BBB1F26B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9" y="1948"/>
                <a:ext cx="468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44" name="AutoShape 56">
                <a:extLst>
                  <a:ext uri="{FF2B5EF4-FFF2-40B4-BE49-F238E27FC236}">
                    <a16:creationId xmlns:a16="http://schemas.microsoft.com/office/drawing/2014/main" id="{BB55C352-B210-2330-2129-F13A7B885D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8" y="1948"/>
                <a:ext cx="469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45" name="AutoShape 57">
                <a:extLst>
                  <a:ext uri="{FF2B5EF4-FFF2-40B4-BE49-F238E27FC236}">
                    <a16:creationId xmlns:a16="http://schemas.microsoft.com/office/drawing/2014/main" id="{0B81525C-B7F1-F7CD-D72C-4D52619FFE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57" y="1948"/>
                <a:ext cx="469" cy="381"/>
              </a:xfrm>
              <a:prstGeom prst="cube">
                <a:avLst>
                  <a:gd name="adj" fmla="val 24995"/>
                </a:avLst>
              </a:prstGeom>
              <a:solidFill>
                <a:srgbClr val="FFCC99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/>
              </a:p>
            </p:txBody>
          </p:sp>
          <p:sp>
            <p:nvSpPr>
              <p:cNvPr id="146" name="AutoShape 58">
                <a:extLst>
                  <a:ext uri="{FF2B5EF4-FFF2-40B4-BE49-F238E27FC236}">
                    <a16:creationId xmlns:a16="http://schemas.microsoft.com/office/drawing/2014/main" id="{1468F433-248F-C1CE-0A8F-AC14F92EED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46" y="1937"/>
                <a:ext cx="468" cy="381"/>
              </a:xfrm>
              <a:prstGeom prst="cube">
                <a:avLst>
                  <a:gd name="adj" fmla="val 24995"/>
                </a:avLst>
              </a:prstGeom>
              <a:solidFill>
                <a:srgbClr val="969696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lr>
                    <a:schemeClr val="folHlink"/>
                  </a:buClr>
                  <a:buSzPct val="60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hlink"/>
                  </a:buClr>
                  <a:buSzPct val="55000"/>
                  <a:buFont typeface="Wingdings" pitchFamily="2" charset="2"/>
                  <a:buChar char="n"/>
                  <a:defRPr sz="28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folHlink"/>
                  </a:buClr>
                  <a:buSzPct val="50000"/>
                  <a:buFont typeface="Wingdings" pitchFamily="2" charset="2"/>
                  <a:buChar char="n"/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2"/>
                  </a:buClr>
                  <a:buSzPct val="55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50000"/>
                  <a:buFont typeface="Wingdings" pitchFamily="2" charset="2"/>
                  <a:buChar char="n"/>
                  <a:defRPr sz="2000">
                    <a:solidFill>
                      <a:schemeClr val="tx1"/>
                    </a:solidFill>
                    <a:latin typeface="Tahoma" panose="020B060403050404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1600" b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15" name="Rectangle 59">
              <a:extLst>
                <a:ext uri="{FF2B5EF4-FFF2-40B4-BE49-F238E27FC236}">
                  <a16:creationId xmlns:a16="http://schemas.microsoft.com/office/drawing/2014/main" id="{5C2DD683-E55C-09E9-1C7C-22E6770366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68" y="1182"/>
              <a:ext cx="769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100" i="1">
                  <a:latin typeface="Arial" panose="020B0604020202020204" pitchFamily="34" charset="0"/>
                </a:rPr>
                <a:t> </a:t>
              </a:r>
            </a:p>
          </p:txBody>
        </p:sp>
        <p:sp>
          <p:nvSpPr>
            <p:cNvPr id="116" name="Text Box 60">
              <a:extLst>
                <a:ext uri="{FF2B5EF4-FFF2-40B4-BE49-F238E27FC236}">
                  <a16:creationId xmlns:a16="http://schemas.microsoft.com/office/drawing/2014/main" id="{76D9CBD5-CE61-6CAA-98BB-E329543466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9" y="1300"/>
              <a:ext cx="435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TV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17" name="Text Box 61">
              <a:extLst>
                <a:ext uri="{FF2B5EF4-FFF2-40B4-BE49-F238E27FC236}">
                  <a16:creationId xmlns:a16="http://schemas.microsoft.com/office/drawing/2014/main" id="{31BAC742-C225-9DF1-E61C-17ED5B4DC4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" y="1669"/>
              <a:ext cx="571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VCR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18" name="Text Box 62">
              <a:extLst>
                <a:ext uri="{FF2B5EF4-FFF2-40B4-BE49-F238E27FC236}">
                  <a16:creationId xmlns:a16="http://schemas.microsoft.com/office/drawing/2014/main" id="{57AD856A-7D8C-DFFE-92C0-DAFB492971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8" y="1492"/>
              <a:ext cx="416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PC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19" name="Text Box 63">
              <a:extLst>
                <a:ext uri="{FF2B5EF4-FFF2-40B4-BE49-F238E27FC236}">
                  <a16:creationId xmlns:a16="http://schemas.microsoft.com/office/drawing/2014/main" id="{0967E538-000E-602B-DAF8-BB1AD887E2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14" y="1197"/>
              <a:ext cx="528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1Qtr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20" name="Text Box 64">
              <a:extLst>
                <a:ext uri="{FF2B5EF4-FFF2-40B4-BE49-F238E27FC236}">
                  <a16:creationId xmlns:a16="http://schemas.microsoft.com/office/drawing/2014/main" id="{A0DFB5B5-1812-3E6E-7A79-39298697CF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78" y="1185"/>
              <a:ext cx="528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2Qtr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21" name="Text Box 65">
              <a:extLst>
                <a:ext uri="{FF2B5EF4-FFF2-40B4-BE49-F238E27FC236}">
                  <a16:creationId xmlns:a16="http://schemas.microsoft.com/office/drawing/2014/main" id="{B14B6684-9B4C-1EB7-EBFC-F339C0F8BD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70" y="1209"/>
              <a:ext cx="528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3Qtr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22" name="Text Box 66">
              <a:extLst>
                <a:ext uri="{FF2B5EF4-FFF2-40B4-BE49-F238E27FC236}">
                  <a16:creationId xmlns:a16="http://schemas.microsoft.com/office/drawing/2014/main" id="{D3B1D19F-952F-A028-5BB0-B69CF1778B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6" y="1221"/>
              <a:ext cx="528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4Qtr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23" name="Text Box 67">
              <a:extLst>
                <a:ext uri="{FF2B5EF4-FFF2-40B4-BE49-F238E27FC236}">
                  <a16:creationId xmlns:a16="http://schemas.microsoft.com/office/drawing/2014/main" id="{CFEB6AF6-A955-AFFD-39F6-BB55DB7391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8" y="1482"/>
              <a:ext cx="651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U.S.A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24" name="Text Box 68">
              <a:extLst>
                <a:ext uri="{FF2B5EF4-FFF2-40B4-BE49-F238E27FC236}">
                  <a16:creationId xmlns:a16="http://schemas.microsoft.com/office/drawing/2014/main" id="{0C592A46-8449-A0BD-1333-49A7EE8DE7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0" y="1974"/>
              <a:ext cx="745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Canada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25" name="Text Box 69">
              <a:extLst>
                <a:ext uri="{FF2B5EF4-FFF2-40B4-BE49-F238E27FC236}">
                  <a16:creationId xmlns:a16="http://schemas.microsoft.com/office/drawing/2014/main" id="{50688B41-F72A-6719-B3D0-1C31E9D8FD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0" y="2394"/>
              <a:ext cx="755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400">
                  <a:latin typeface="Times New Roman" panose="02020603050405020304" pitchFamily="18" charset="0"/>
                </a:rPr>
                <a:t>Mexico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  <p:sp>
          <p:nvSpPr>
            <p:cNvPr id="126" name="Text Box 70">
              <a:extLst>
                <a:ext uri="{FF2B5EF4-FFF2-40B4-BE49-F238E27FC236}">
                  <a16:creationId xmlns:a16="http://schemas.microsoft.com/office/drawing/2014/main" id="{810E0FBF-542B-789B-22B8-ED9667D814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2" y="2874"/>
              <a:ext cx="488" cy="3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400" i="1">
                  <a:latin typeface="Times New Roman" panose="02020603050405020304" pitchFamily="18" charset="0"/>
                </a:rPr>
                <a:t>sum</a:t>
              </a:r>
              <a:endParaRPr lang="en-US" altLang="en-US" sz="1600">
                <a:latin typeface="Times New Roman" panose="02020603050405020304" pitchFamily="18" charset="0"/>
              </a:endParaRPr>
            </a:p>
          </p:txBody>
        </p:sp>
      </p:grpSp>
      <p:sp>
        <p:nvSpPr>
          <p:cNvPr id="149" name="AutoShape 3">
            <a:extLst>
              <a:ext uri="{FF2B5EF4-FFF2-40B4-BE49-F238E27FC236}">
                <a16:creationId xmlns:a16="http://schemas.microsoft.com/office/drawing/2014/main" id="{B0DCD872-030D-54A9-48D2-A72D3F83B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1506" y="2211493"/>
            <a:ext cx="1524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50" name="AutoShape 4">
            <a:extLst>
              <a:ext uri="{FF2B5EF4-FFF2-40B4-BE49-F238E27FC236}">
                <a16:creationId xmlns:a16="http://schemas.microsoft.com/office/drawing/2014/main" id="{D4670E31-D8FC-B451-7976-C5B74EE583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08506" y="2973493"/>
            <a:ext cx="1524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51" name="AutoShape 5">
            <a:extLst>
              <a:ext uri="{FF2B5EF4-FFF2-40B4-BE49-F238E27FC236}">
                <a16:creationId xmlns:a16="http://schemas.microsoft.com/office/drawing/2014/main" id="{FBA6B95B-608D-AF55-4E2C-65533FCB14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03906" y="2973493"/>
            <a:ext cx="1524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52" name="AutoShape 6">
            <a:extLst>
              <a:ext uri="{FF2B5EF4-FFF2-40B4-BE49-F238E27FC236}">
                <a16:creationId xmlns:a16="http://schemas.microsoft.com/office/drawing/2014/main" id="{7CE64BDE-DB64-868A-5D1F-1270ABB319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4506" y="2973493"/>
            <a:ext cx="1524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53" name="AutoShape 7">
            <a:extLst>
              <a:ext uri="{FF2B5EF4-FFF2-40B4-BE49-F238E27FC236}">
                <a16:creationId xmlns:a16="http://schemas.microsoft.com/office/drawing/2014/main" id="{E1B15F01-6C44-614C-4BC6-7D3E1F033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3706" y="3735493"/>
            <a:ext cx="1524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54" name="AutoShape 8">
            <a:extLst>
              <a:ext uri="{FF2B5EF4-FFF2-40B4-BE49-F238E27FC236}">
                <a16:creationId xmlns:a16="http://schemas.microsoft.com/office/drawing/2014/main" id="{E4E74C72-44B3-0FC1-CF22-03E417286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08906" y="3811693"/>
            <a:ext cx="1524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55" name="AutoShape 9">
            <a:extLst>
              <a:ext uri="{FF2B5EF4-FFF2-40B4-BE49-F238E27FC236}">
                <a16:creationId xmlns:a16="http://schemas.microsoft.com/office/drawing/2014/main" id="{E154D75A-6F5B-1F93-BBFA-BC7C69DCB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46706" y="3811693"/>
            <a:ext cx="1524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56" name="AutoShape 10">
            <a:extLst>
              <a:ext uri="{FF2B5EF4-FFF2-40B4-BE49-F238E27FC236}">
                <a16:creationId xmlns:a16="http://schemas.microsoft.com/office/drawing/2014/main" id="{4CBE4FD1-C993-490E-8ED6-10E3F57A97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51506" y="4726093"/>
            <a:ext cx="152400" cy="22860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57" name="Text Box 11">
            <a:extLst>
              <a:ext uri="{FF2B5EF4-FFF2-40B4-BE49-F238E27FC236}">
                <a16:creationId xmlns:a16="http://schemas.microsoft.com/office/drawing/2014/main" id="{88B6CCFD-B411-1E8F-DD5E-BAD3CF3605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83231" y="1844781"/>
            <a:ext cx="450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000" b="1">
                <a:latin typeface="Times New Roman" panose="02020603050405020304" pitchFamily="18" charset="0"/>
                <a:ea typeface="SimSun" panose="02010600030101010101" pitchFamily="2" charset="-122"/>
              </a:rPr>
              <a:t>all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58" name="Line 12">
            <a:extLst>
              <a:ext uri="{FF2B5EF4-FFF2-40B4-BE49-F238E27FC236}">
                <a16:creationId xmlns:a16="http://schemas.microsoft.com/office/drawing/2014/main" id="{5F607460-3EA8-A6DB-93CC-D32834E1351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184706" y="2287693"/>
            <a:ext cx="11430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59" name="Line 13">
            <a:extLst>
              <a:ext uri="{FF2B5EF4-FFF2-40B4-BE49-F238E27FC236}">
                <a16:creationId xmlns:a16="http://schemas.microsoft.com/office/drawing/2014/main" id="{4CA500D0-6158-6D84-514C-100B34C0CA48}"/>
              </a:ext>
            </a:extLst>
          </p:cNvPr>
          <p:cNvSpPr>
            <a:spLocks noChangeShapeType="1"/>
          </p:cNvSpPr>
          <p:nvPr/>
        </p:nvSpPr>
        <p:spPr bwMode="auto">
          <a:xfrm>
            <a:off x="9327706" y="2287693"/>
            <a:ext cx="11430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0" name="Line 14">
            <a:extLst>
              <a:ext uri="{FF2B5EF4-FFF2-40B4-BE49-F238E27FC236}">
                <a16:creationId xmlns:a16="http://schemas.microsoft.com/office/drawing/2014/main" id="{5BEC550D-9A91-CB18-1E7D-F08C8AF16AF4}"/>
              </a:ext>
            </a:extLst>
          </p:cNvPr>
          <p:cNvSpPr>
            <a:spLocks noChangeShapeType="1"/>
          </p:cNvSpPr>
          <p:nvPr/>
        </p:nvSpPr>
        <p:spPr bwMode="auto">
          <a:xfrm>
            <a:off x="9327706" y="2287693"/>
            <a:ext cx="1524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1" name="Line 15">
            <a:extLst>
              <a:ext uri="{FF2B5EF4-FFF2-40B4-BE49-F238E27FC236}">
                <a16:creationId xmlns:a16="http://schemas.microsoft.com/office/drawing/2014/main" id="{D48A2420-E642-DC97-FFC9-08392EF0148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879906" y="3049693"/>
            <a:ext cx="3048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2" name="Line 16">
            <a:extLst>
              <a:ext uri="{FF2B5EF4-FFF2-40B4-BE49-F238E27FC236}">
                <a16:creationId xmlns:a16="http://schemas.microsoft.com/office/drawing/2014/main" id="{52820773-D6E2-50A4-4CC0-05036338830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879906" y="3049693"/>
            <a:ext cx="16002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3" name="Line 17">
            <a:extLst>
              <a:ext uri="{FF2B5EF4-FFF2-40B4-BE49-F238E27FC236}">
                <a16:creationId xmlns:a16="http://schemas.microsoft.com/office/drawing/2014/main" id="{9502A94E-97CB-DA64-A89E-4564236AD550}"/>
              </a:ext>
            </a:extLst>
          </p:cNvPr>
          <p:cNvSpPr>
            <a:spLocks noChangeShapeType="1"/>
          </p:cNvSpPr>
          <p:nvPr/>
        </p:nvSpPr>
        <p:spPr bwMode="auto">
          <a:xfrm>
            <a:off x="8184706" y="3049693"/>
            <a:ext cx="8382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4" name="Line 18">
            <a:extLst>
              <a:ext uri="{FF2B5EF4-FFF2-40B4-BE49-F238E27FC236}">
                <a16:creationId xmlns:a16="http://schemas.microsoft.com/office/drawing/2014/main" id="{0200F4A9-2C24-D1A8-5189-4AC03017D89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022906" y="3049693"/>
            <a:ext cx="14478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5" name="Line 19">
            <a:extLst>
              <a:ext uri="{FF2B5EF4-FFF2-40B4-BE49-F238E27FC236}">
                <a16:creationId xmlns:a16="http://schemas.microsoft.com/office/drawing/2014/main" id="{992C6ACF-928C-1EFC-37D7-863B71FCAE3C}"/>
              </a:ext>
            </a:extLst>
          </p:cNvPr>
          <p:cNvSpPr>
            <a:spLocks noChangeShapeType="1"/>
          </p:cNvSpPr>
          <p:nvPr/>
        </p:nvSpPr>
        <p:spPr bwMode="auto">
          <a:xfrm>
            <a:off x="9480106" y="3049693"/>
            <a:ext cx="19050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6" name="Line 20">
            <a:extLst>
              <a:ext uri="{FF2B5EF4-FFF2-40B4-BE49-F238E27FC236}">
                <a16:creationId xmlns:a16="http://schemas.microsoft.com/office/drawing/2014/main" id="{76B1BE82-A938-C2A6-6857-73EEB6B63444}"/>
              </a:ext>
            </a:extLst>
          </p:cNvPr>
          <p:cNvSpPr>
            <a:spLocks noChangeShapeType="1"/>
          </p:cNvSpPr>
          <p:nvPr/>
        </p:nvSpPr>
        <p:spPr bwMode="auto">
          <a:xfrm>
            <a:off x="10470706" y="3049693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7" name="Line 21">
            <a:extLst>
              <a:ext uri="{FF2B5EF4-FFF2-40B4-BE49-F238E27FC236}">
                <a16:creationId xmlns:a16="http://schemas.microsoft.com/office/drawing/2014/main" id="{BADE7DB0-3871-2892-0881-9D68A4B67A0D}"/>
              </a:ext>
            </a:extLst>
          </p:cNvPr>
          <p:cNvSpPr>
            <a:spLocks noChangeShapeType="1"/>
          </p:cNvSpPr>
          <p:nvPr/>
        </p:nvSpPr>
        <p:spPr bwMode="auto">
          <a:xfrm>
            <a:off x="7879906" y="3811693"/>
            <a:ext cx="14478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8" name="Line 22">
            <a:extLst>
              <a:ext uri="{FF2B5EF4-FFF2-40B4-BE49-F238E27FC236}">
                <a16:creationId xmlns:a16="http://schemas.microsoft.com/office/drawing/2014/main" id="{C0737BDC-CE3E-2336-32AD-14DB6001EA40}"/>
              </a:ext>
            </a:extLst>
          </p:cNvPr>
          <p:cNvSpPr>
            <a:spLocks noChangeShapeType="1"/>
          </p:cNvSpPr>
          <p:nvPr/>
        </p:nvSpPr>
        <p:spPr bwMode="auto">
          <a:xfrm>
            <a:off x="9022906" y="3887893"/>
            <a:ext cx="304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9" name="Line 23">
            <a:extLst>
              <a:ext uri="{FF2B5EF4-FFF2-40B4-BE49-F238E27FC236}">
                <a16:creationId xmlns:a16="http://schemas.microsoft.com/office/drawing/2014/main" id="{AA3EFC1A-296F-4214-3985-8B2179C33F9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327706" y="3887893"/>
            <a:ext cx="20574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0" name="Text Box 24">
            <a:extLst>
              <a:ext uri="{FF2B5EF4-FFF2-40B4-BE49-F238E27FC236}">
                <a16:creationId xmlns:a16="http://schemas.microsoft.com/office/drawing/2014/main" id="{97CCE4D1-D731-6D3F-4925-ACE8A7399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2706" y="2589318"/>
            <a:ext cx="882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800">
                <a:latin typeface="Times New Roman" panose="02020603050405020304" pitchFamily="18" charset="0"/>
                <a:ea typeface="SimSun" panose="02010600030101010101" pitchFamily="2" charset="-122"/>
              </a:rPr>
              <a:t>product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71" name="Text Box 25">
            <a:extLst>
              <a:ext uri="{FF2B5EF4-FFF2-40B4-BE49-F238E27FC236}">
                <a16:creationId xmlns:a16="http://schemas.microsoft.com/office/drawing/2014/main" id="{B692FEBE-E656-73C5-363E-CAE216D461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30831" y="2606781"/>
            <a:ext cx="606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000">
                <a:latin typeface="Times New Roman" panose="02020603050405020304" pitchFamily="18" charset="0"/>
                <a:ea typeface="SimSun" panose="02010600030101010101" pitchFamily="2" charset="-122"/>
              </a:rPr>
              <a:t>date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72" name="Text Box 26">
            <a:extLst>
              <a:ext uri="{FF2B5EF4-FFF2-40B4-BE49-F238E27FC236}">
                <a16:creationId xmlns:a16="http://schemas.microsoft.com/office/drawing/2014/main" id="{94FD41BA-E3D1-EA73-F73D-B67C1BC946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02431" y="2530581"/>
            <a:ext cx="9588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000">
                <a:latin typeface="Times New Roman" panose="02020603050405020304" pitchFamily="18" charset="0"/>
                <a:ea typeface="SimSun" panose="02010600030101010101" pitchFamily="2" charset="-122"/>
              </a:rPr>
              <a:t>country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73" name="Text Box 27">
            <a:extLst>
              <a:ext uri="{FF2B5EF4-FFF2-40B4-BE49-F238E27FC236}">
                <a16:creationId xmlns:a16="http://schemas.microsoft.com/office/drawing/2014/main" id="{B21A83D1-063B-80E8-596B-CCC1CA38F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9006" y="3332268"/>
            <a:ext cx="1320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800">
                <a:latin typeface="Times New Roman" panose="02020603050405020304" pitchFamily="18" charset="0"/>
                <a:ea typeface="SimSun" panose="02010600030101010101" pitchFamily="2" charset="-122"/>
              </a:rPr>
              <a:t>product,date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74" name="Text Box 28">
            <a:extLst>
              <a:ext uri="{FF2B5EF4-FFF2-40B4-BE49-F238E27FC236}">
                <a16:creationId xmlns:a16="http://schemas.microsoft.com/office/drawing/2014/main" id="{D25255E4-5826-C02C-F00B-B786D861ED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356" y="3417993"/>
            <a:ext cx="1638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800">
                <a:latin typeface="Times New Roman" panose="02020603050405020304" pitchFamily="18" charset="0"/>
                <a:ea typeface="SimSun" panose="02010600030101010101" pitchFamily="2" charset="-122"/>
              </a:rPr>
              <a:t>product,country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75" name="Text Box 29">
            <a:extLst>
              <a:ext uri="{FF2B5EF4-FFF2-40B4-BE49-F238E27FC236}">
                <a16:creationId xmlns:a16="http://schemas.microsoft.com/office/drawing/2014/main" id="{FA257170-BF31-0F7D-3356-21DA1AD17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02431" y="3406881"/>
            <a:ext cx="1377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800">
                <a:latin typeface="Times New Roman" panose="02020603050405020304" pitchFamily="18" charset="0"/>
                <a:ea typeface="SimSun" panose="02010600030101010101" pitchFamily="2" charset="-122"/>
              </a:rPr>
              <a:t>date, country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76" name="Text Box 30">
            <a:extLst>
              <a:ext uri="{FF2B5EF4-FFF2-40B4-BE49-F238E27FC236}">
                <a16:creationId xmlns:a16="http://schemas.microsoft.com/office/drawing/2014/main" id="{FC08DB9D-56C1-FFCA-4AEB-98CFA8309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7431" y="4840393"/>
            <a:ext cx="2190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800">
                <a:latin typeface="Times New Roman" panose="02020603050405020304" pitchFamily="18" charset="0"/>
                <a:ea typeface="SimSun" panose="02010600030101010101" pitchFamily="2" charset="-122"/>
              </a:rPr>
              <a:t>product, date, country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524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Conceptual Modeling of Data Warehouses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6A4E00B-6375-D50D-0D63-0D0B13D10A56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294385"/>
            <a:ext cx="9431405" cy="4709417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US" sz="2400" dirty="0"/>
              <a:t>Modeling data warehouses: dimensions &amp; measures</a:t>
            </a:r>
          </a:p>
          <a:p>
            <a:pPr lvl="1">
              <a:lnSpc>
                <a:spcPct val="130000"/>
              </a:lnSpc>
              <a:spcBef>
                <a:spcPct val="10000"/>
              </a:spcBef>
            </a:pPr>
            <a:r>
              <a:rPr lang="en-US" altLang="en-US" u="sng" dirty="0">
                <a:solidFill>
                  <a:schemeClr val="hlink"/>
                </a:solidFill>
              </a:rPr>
              <a:t>Star schema</a:t>
            </a:r>
            <a:r>
              <a:rPr lang="en-US" altLang="en-US" dirty="0"/>
              <a:t>: A fact table in the middle connected to a set of dimension tables </a:t>
            </a:r>
          </a:p>
          <a:p>
            <a:pPr lvl="1">
              <a:lnSpc>
                <a:spcPct val="130000"/>
              </a:lnSpc>
              <a:spcBef>
                <a:spcPct val="10000"/>
              </a:spcBef>
            </a:pPr>
            <a:r>
              <a:rPr lang="en-US" altLang="en-US" u="sng" dirty="0">
                <a:solidFill>
                  <a:schemeClr val="hlink"/>
                </a:solidFill>
              </a:rPr>
              <a:t>Snowflake schema</a:t>
            </a:r>
            <a:r>
              <a:rPr lang="en-US" altLang="en-US" dirty="0"/>
              <a:t>:  A refinement of star schema where some dimensional hierarchy is </a:t>
            </a:r>
            <a:r>
              <a:rPr lang="en-US" altLang="en-US" dirty="0">
                <a:solidFill>
                  <a:srgbClr val="FF0000"/>
                </a:solidFill>
              </a:rPr>
              <a:t>normalized</a:t>
            </a:r>
            <a:r>
              <a:rPr lang="en-US" altLang="en-US" dirty="0">
                <a:solidFill>
                  <a:srgbClr val="006666"/>
                </a:solidFill>
              </a:rPr>
              <a:t> </a:t>
            </a:r>
            <a:r>
              <a:rPr lang="en-US" altLang="en-US" dirty="0"/>
              <a:t>into a set of smaller dimension tables, forming a shape similar to snowflake</a:t>
            </a:r>
          </a:p>
          <a:p>
            <a:pPr lvl="1">
              <a:lnSpc>
                <a:spcPct val="130000"/>
              </a:lnSpc>
              <a:spcBef>
                <a:spcPct val="10000"/>
              </a:spcBef>
            </a:pPr>
            <a:r>
              <a:rPr lang="en-US" altLang="en-US" u="sng" dirty="0">
                <a:solidFill>
                  <a:schemeClr val="hlink"/>
                </a:solidFill>
              </a:rPr>
              <a:t>Fact constellations</a:t>
            </a:r>
            <a:r>
              <a:rPr lang="en-US" altLang="en-US" dirty="0"/>
              <a:t>:  Multiple fact tables share dimension tables, viewed as a collection of stars, therefore called </a:t>
            </a:r>
            <a:r>
              <a:rPr lang="en-US" altLang="en-US" dirty="0">
                <a:solidFill>
                  <a:srgbClr val="FF0000"/>
                </a:solidFill>
              </a:rPr>
              <a:t>galaxy schema </a:t>
            </a:r>
            <a:r>
              <a:rPr lang="en-US" altLang="en-US" dirty="0"/>
              <a:t>or fact constellation </a:t>
            </a:r>
          </a:p>
        </p:txBody>
      </p:sp>
    </p:spTree>
    <p:extLst>
      <p:ext uri="{BB962C8B-B14F-4D97-AF65-F5344CB8AC3E}">
        <p14:creationId xmlns:p14="http://schemas.microsoft.com/office/powerpoint/2010/main" val="427388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 of Star Schema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4E3E46DA-BCE7-B49B-6849-70E8E34605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49" y="3117390"/>
            <a:ext cx="2065337" cy="452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grpSp>
        <p:nvGrpSpPr>
          <p:cNvPr id="16" name="Group 6">
            <a:extLst>
              <a:ext uri="{FF2B5EF4-FFF2-40B4-BE49-F238E27FC236}">
                <a16:creationId xmlns:a16="http://schemas.microsoft.com/office/drawing/2014/main" id="{3FC26B81-2473-5D8C-D7D6-970DA56874C0}"/>
              </a:ext>
            </a:extLst>
          </p:cNvPr>
          <p:cNvGrpSpPr>
            <a:grpSpLocks/>
          </p:cNvGrpSpPr>
          <p:nvPr/>
        </p:nvGrpSpPr>
        <p:grpSpPr bwMode="auto">
          <a:xfrm>
            <a:off x="3326686" y="1250490"/>
            <a:ext cx="1819275" cy="2163763"/>
            <a:chOff x="277" y="1164"/>
            <a:chExt cx="1133" cy="1341"/>
          </a:xfrm>
        </p:grpSpPr>
        <p:sp>
          <p:nvSpPr>
            <p:cNvPr id="17" name="Rectangle 7">
              <a:extLst>
                <a:ext uri="{FF2B5EF4-FFF2-40B4-BE49-F238E27FC236}">
                  <a16:creationId xmlns:a16="http://schemas.microsoft.com/office/drawing/2014/main" id="{741D6071-57A8-D02D-2FA7-6E5DADC2D6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" y="1421"/>
              <a:ext cx="1133" cy="1084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 err="1">
                  <a:latin typeface="Times New Roman" panose="02020603050405020304" pitchFamily="18" charset="0"/>
                </a:rPr>
                <a:t>time_key</a:t>
              </a:r>
              <a:endParaRPr lang="en-US" altLang="en-US" sz="1800" dirty="0">
                <a:latin typeface="Times New Roman" panose="02020603050405020304" pitchFamily="18" charset="0"/>
              </a:endParaRP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day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 err="1">
                  <a:latin typeface="Times New Roman" panose="02020603050405020304" pitchFamily="18" charset="0"/>
                </a:rPr>
                <a:t>day_of_the_week</a:t>
              </a:r>
              <a:endParaRPr lang="en-US" altLang="en-US" sz="1800" dirty="0">
                <a:latin typeface="Times New Roman" panose="02020603050405020304" pitchFamily="18" charset="0"/>
              </a:endParaRP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month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quarter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Times New Roman" panose="02020603050405020304" pitchFamily="18" charset="0"/>
                </a:rPr>
                <a:t>year</a:t>
              </a:r>
            </a:p>
          </p:txBody>
        </p:sp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id="{1ED4BFD8-91FD-F1C1-8A0F-C62F37A78A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" y="1164"/>
              <a:ext cx="401" cy="252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time</a:t>
              </a:r>
            </a:p>
          </p:txBody>
        </p:sp>
      </p:grpSp>
      <p:grpSp>
        <p:nvGrpSpPr>
          <p:cNvPr id="19" name="Group 9">
            <a:extLst>
              <a:ext uri="{FF2B5EF4-FFF2-40B4-BE49-F238E27FC236}">
                <a16:creationId xmlns:a16="http://schemas.microsoft.com/office/drawing/2014/main" id="{5827B333-F2AB-AA32-6910-646403170974}"/>
              </a:ext>
            </a:extLst>
          </p:cNvPr>
          <p:cNvGrpSpPr>
            <a:grpSpLocks/>
          </p:cNvGrpSpPr>
          <p:nvPr/>
        </p:nvGrpSpPr>
        <p:grpSpPr bwMode="auto">
          <a:xfrm>
            <a:off x="9625886" y="3822240"/>
            <a:ext cx="1831975" cy="1884363"/>
            <a:chOff x="684" y="2196"/>
            <a:chExt cx="1140" cy="1168"/>
          </a:xfrm>
        </p:grpSpPr>
        <p:sp>
          <p:nvSpPr>
            <p:cNvPr id="20" name="Rectangle 10">
              <a:extLst>
                <a:ext uri="{FF2B5EF4-FFF2-40B4-BE49-F238E27FC236}">
                  <a16:creationId xmlns:a16="http://schemas.microsoft.com/office/drawing/2014/main" id="{895AC12B-01DD-0FB8-4BCD-8098D805D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4" y="2450"/>
              <a:ext cx="1140" cy="914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location_key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street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city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state_or_province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country</a:t>
              </a:r>
            </a:p>
          </p:txBody>
        </p:sp>
        <p:sp>
          <p:nvSpPr>
            <p:cNvPr id="21" name="Rectangle 11">
              <a:extLst>
                <a:ext uri="{FF2B5EF4-FFF2-40B4-BE49-F238E27FC236}">
                  <a16:creationId xmlns:a16="http://schemas.microsoft.com/office/drawing/2014/main" id="{6A47B057-32DA-714F-D831-166D3526AB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4" y="2196"/>
              <a:ext cx="630" cy="25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location</a:t>
              </a:r>
            </a:p>
          </p:txBody>
        </p:sp>
      </p:grpSp>
      <p:sp>
        <p:nvSpPr>
          <p:cNvPr id="22" name="Rectangle 12">
            <a:extLst>
              <a:ext uri="{FF2B5EF4-FFF2-40B4-BE49-F238E27FC236}">
                <a16:creationId xmlns:a16="http://schemas.microsoft.com/office/drawing/2014/main" id="{F6BC3CEC-6B5A-7488-F93A-2FBEC1AFD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3111" y="2234740"/>
            <a:ext cx="1860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Sales Fact Table</a:t>
            </a:r>
          </a:p>
        </p:txBody>
      </p:sp>
      <p:sp>
        <p:nvSpPr>
          <p:cNvPr id="23" name="Rectangle 13">
            <a:extLst>
              <a:ext uri="{FF2B5EF4-FFF2-40B4-BE49-F238E27FC236}">
                <a16:creationId xmlns:a16="http://schemas.microsoft.com/office/drawing/2014/main" id="{1DB18A3E-D150-6900-7F5B-4C61EF699F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49" y="2652253"/>
            <a:ext cx="2065337" cy="4524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24" name="Rectangle 14">
            <a:extLst>
              <a:ext uri="{FF2B5EF4-FFF2-40B4-BE49-F238E27FC236}">
                <a16:creationId xmlns:a16="http://schemas.microsoft.com/office/drawing/2014/main" id="{7ED1E37C-33D0-D64D-F578-326FD69A0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3286" y="2698290"/>
            <a:ext cx="2057400" cy="396875"/>
          </a:xfrm>
          <a:prstGeom prst="rect">
            <a:avLst/>
          </a:prstGeom>
          <a:solidFill>
            <a:srgbClr val="00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time_key</a:t>
            </a:r>
          </a:p>
        </p:txBody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43732DED-2BE9-84D9-B1EA-A1155955C0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4874" y="3147553"/>
            <a:ext cx="2016125" cy="396875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   item_key</a:t>
            </a:r>
          </a:p>
        </p:txBody>
      </p:sp>
      <p:sp>
        <p:nvSpPr>
          <p:cNvPr id="27" name="Rectangle 16">
            <a:extLst>
              <a:ext uri="{FF2B5EF4-FFF2-40B4-BE49-F238E27FC236}">
                <a16:creationId xmlns:a16="http://schemas.microsoft.com/office/drawing/2014/main" id="{F289F331-7BAA-0EC5-FDF9-3D9F40086D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49" y="3582528"/>
            <a:ext cx="2065337" cy="450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28" name="Rectangle 17">
            <a:extLst>
              <a:ext uri="{FF2B5EF4-FFF2-40B4-BE49-F238E27FC236}">
                <a16:creationId xmlns:a16="http://schemas.microsoft.com/office/drawing/2014/main" id="{7659674C-7516-0EBA-0497-A2FD3F88E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4874" y="3593640"/>
            <a:ext cx="2066925" cy="396875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branch_key</a:t>
            </a:r>
          </a:p>
        </p:txBody>
      </p:sp>
      <p:sp>
        <p:nvSpPr>
          <p:cNvPr id="29" name="Rectangle 18">
            <a:extLst>
              <a:ext uri="{FF2B5EF4-FFF2-40B4-BE49-F238E27FC236}">
                <a16:creationId xmlns:a16="http://schemas.microsoft.com/office/drawing/2014/main" id="{B9D6F20D-51A3-4DF5-3040-5CBFBBA37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49" y="4046078"/>
            <a:ext cx="2065337" cy="4524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0" name="Rectangle 19">
            <a:extLst>
              <a:ext uri="{FF2B5EF4-FFF2-40B4-BE49-F238E27FC236}">
                <a16:creationId xmlns:a16="http://schemas.microsoft.com/office/drawing/2014/main" id="{349E7F17-13DA-8B31-F5E9-3B5C121512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3286" y="4069890"/>
            <a:ext cx="2065338" cy="396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location_key</a:t>
            </a:r>
          </a:p>
        </p:txBody>
      </p:sp>
      <p:sp>
        <p:nvSpPr>
          <p:cNvPr id="31" name="Rectangle 20">
            <a:extLst>
              <a:ext uri="{FF2B5EF4-FFF2-40B4-BE49-F238E27FC236}">
                <a16:creationId xmlns:a16="http://schemas.microsoft.com/office/drawing/2014/main" id="{36F96495-20AD-3155-00AA-1F55B7FBFB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49" y="4511215"/>
            <a:ext cx="2065337" cy="452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2" name="Rectangle 21">
            <a:extLst>
              <a:ext uri="{FF2B5EF4-FFF2-40B4-BE49-F238E27FC236}">
                <a16:creationId xmlns:a16="http://schemas.microsoft.com/office/drawing/2014/main" id="{B1B0E4E1-C994-4C0A-B152-89882BFDC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4874" y="4562015"/>
            <a:ext cx="1987550" cy="396875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 units_sold</a:t>
            </a:r>
          </a:p>
        </p:txBody>
      </p:sp>
      <p:sp>
        <p:nvSpPr>
          <p:cNvPr id="33" name="Rectangle 22">
            <a:extLst>
              <a:ext uri="{FF2B5EF4-FFF2-40B4-BE49-F238E27FC236}">
                <a16:creationId xmlns:a16="http://schemas.microsoft.com/office/drawing/2014/main" id="{A6535443-A8C3-F9EF-4E24-D3D40548B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49" y="4976353"/>
            <a:ext cx="2065337" cy="450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4" name="Rectangle 23">
            <a:extLst>
              <a:ext uri="{FF2B5EF4-FFF2-40B4-BE49-F238E27FC236}">
                <a16:creationId xmlns:a16="http://schemas.microsoft.com/office/drawing/2014/main" id="{A12227F4-2740-5032-DC63-8D5984443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4874" y="5006515"/>
            <a:ext cx="1993900" cy="396875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dollars_sold</a:t>
            </a:r>
          </a:p>
        </p:txBody>
      </p:sp>
      <p:sp>
        <p:nvSpPr>
          <p:cNvPr id="35" name="Rectangle 24">
            <a:extLst>
              <a:ext uri="{FF2B5EF4-FFF2-40B4-BE49-F238E27FC236}">
                <a16:creationId xmlns:a16="http://schemas.microsoft.com/office/drawing/2014/main" id="{645B2E44-917C-2051-BAE7-EBA2F6F91D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9949" y="5441490"/>
            <a:ext cx="2065337" cy="450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6" name="Rectangle 25">
            <a:extLst>
              <a:ext uri="{FF2B5EF4-FFF2-40B4-BE49-F238E27FC236}">
                <a16:creationId xmlns:a16="http://schemas.microsoft.com/office/drawing/2014/main" id="{A0C4A145-28E0-AA57-9DCD-FCFD7BC48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5824" y="5452603"/>
            <a:ext cx="1995487" cy="396875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  avg_sales</a:t>
            </a:r>
          </a:p>
        </p:txBody>
      </p:sp>
      <p:sp>
        <p:nvSpPr>
          <p:cNvPr id="37" name="Rectangle 26">
            <a:extLst>
              <a:ext uri="{FF2B5EF4-FFF2-40B4-BE49-F238E27FC236}">
                <a16:creationId xmlns:a16="http://schemas.microsoft.com/office/drawing/2014/main" id="{FCAEB97F-AF2D-C5A5-6D2F-A294785F1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9286" y="5860590"/>
            <a:ext cx="1219200" cy="406400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Measures</a:t>
            </a:r>
          </a:p>
        </p:txBody>
      </p:sp>
      <p:sp>
        <p:nvSpPr>
          <p:cNvPr id="38" name="Line 27">
            <a:extLst>
              <a:ext uri="{FF2B5EF4-FFF2-40B4-BE49-F238E27FC236}">
                <a16:creationId xmlns:a16="http://schemas.microsoft.com/office/drawing/2014/main" id="{2D760494-FF8A-DEE2-9683-AE4B29B43EF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93661" y="4736640"/>
            <a:ext cx="769938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9" name="Line 28">
            <a:extLst>
              <a:ext uri="{FF2B5EF4-FFF2-40B4-BE49-F238E27FC236}">
                <a16:creationId xmlns:a16="http://schemas.microsoft.com/office/drawing/2014/main" id="{4F76A91D-F802-68EA-268F-DCEE8A95553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74611" y="5279565"/>
            <a:ext cx="788988" cy="561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0" name="Line 29">
            <a:extLst>
              <a:ext uri="{FF2B5EF4-FFF2-40B4-BE49-F238E27FC236}">
                <a16:creationId xmlns:a16="http://schemas.microsoft.com/office/drawing/2014/main" id="{51BDF7D5-13FB-ED2C-48D5-C8437E3219F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74611" y="5647865"/>
            <a:ext cx="904875" cy="1936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1" name="Line 30">
            <a:extLst>
              <a:ext uri="{FF2B5EF4-FFF2-40B4-BE49-F238E27FC236}">
                <a16:creationId xmlns:a16="http://schemas.microsoft.com/office/drawing/2014/main" id="{DF9795C7-BC9B-4BD3-D237-E11F8A79A71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50749" y="3904790"/>
            <a:ext cx="1193800" cy="735013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2" name="Line 31">
            <a:extLst>
              <a:ext uri="{FF2B5EF4-FFF2-40B4-BE49-F238E27FC236}">
                <a16:creationId xmlns:a16="http://schemas.microsoft.com/office/drawing/2014/main" id="{5B8A02E2-2AA9-A4E6-03AF-E9F82D78B5A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155486" y="2469690"/>
            <a:ext cx="1446213" cy="485775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3" name="Line 32">
            <a:extLst>
              <a:ext uri="{FF2B5EF4-FFF2-40B4-BE49-F238E27FC236}">
                <a16:creationId xmlns:a16="http://schemas.microsoft.com/office/drawing/2014/main" id="{29EBC2E3-CCC2-EE4B-5525-7A091FB1DAB0}"/>
              </a:ext>
            </a:extLst>
          </p:cNvPr>
          <p:cNvSpPr>
            <a:spLocks noChangeShapeType="1"/>
          </p:cNvSpPr>
          <p:nvPr/>
        </p:nvSpPr>
        <p:spPr bwMode="auto">
          <a:xfrm>
            <a:off x="8601949" y="4311190"/>
            <a:ext cx="1039812" cy="38735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4" name="Line 33">
            <a:extLst>
              <a:ext uri="{FF2B5EF4-FFF2-40B4-BE49-F238E27FC236}">
                <a16:creationId xmlns:a16="http://schemas.microsoft.com/office/drawing/2014/main" id="{3ECD3BD8-2CB0-381E-F7B3-2FD41534B11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01949" y="2664953"/>
            <a:ext cx="1077912" cy="677862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grpSp>
        <p:nvGrpSpPr>
          <p:cNvPr id="45" name="Group 34">
            <a:extLst>
              <a:ext uri="{FF2B5EF4-FFF2-40B4-BE49-F238E27FC236}">
                <a16:creationId xmlns:a16="http://schemas.microsoft.com/office/drawing/2014/main" id="{CADE0C44-B560-6A5F-613B-22C6D529C30F}"/>
              </a:ext>
            </a:extLst>
          </p:cNvPr>
          <p:cNvGrpSpPr>
            <a:grpSpLocks/>
          </p:cNvGrpSpPr>
          <p:nvPr/>
        </p:nvGrpSpPr>
        <p:grpSpPr bwMode="auto">
          <a:xfrm>
            <a:off x="9632236" y="1555290"/>
            <a:ext cx="1438275" cy="1925638"/>
            <a:chOff x="3796" y="983"/>
            <a:chExt cx="896" cy="1194"/>
          </a:xfrm>
        </p:grpSpPr>
        <p:sp>
          <p:nvSpPr>
            <p:cNvPr id="46" name="Rectangle 35">
              <a:extLst>
                <a:ext uri="{FF2B5EF4-FFF2-40B4-BE49-F238E27FC236}">
                  <a16:creationId xmlns:a16="http://schemas.microsoft.com/office/drawing/2014/main" id="{5F12A4DB-36DE-4D49-D544-4C2E84E7DD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6" y="1262"/>
              <a:ext cx="896" cy="915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item_key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item_name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brand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type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supplier_type</a:t>
              </a:r>
            </a:p>
          </p:txBody>
        </p:sp>
        <p:sp>
          <p:nvSpPr>
            <p:cNvPr id="47" name="Text Box 36">
              <a:extLst>
                <a:ext uri="{FF2B5EF4-FFF2-40B4-BE49-F238E27FC236}">
                  <a16:creationId xmlns:a16="http://schemas.microsoft.com/office/drawing/2014/main" id="{5C69F3F8-7FF8-4340-C684-8A84D3F486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6" y="983"/>
              <a:ext cx="457" cy="289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item</a:t>
              </a:r>
            </a:p>
          </p:txBody>
        </p:sp>
      </p:grpSp>
      <p:grpSp>
        <p:nvGrpSpPr>
          <p:cNvPr id="48" name="Group 37">
            <a:extLst>
              <a:ext uri="{FF2B5EF4-FFF2-40B4-BE49-F238E27FC236}">
                <a16:creationId xmlns:a16="http://schemas.microsoft.com/office/drawing/2014/main" id="{FF4BBC6A-F9E1-83E8-64BB-309AD5A338C3}"/>
              </a:ext>
            </a:extLst>
          </p:cNvPr>
          <p:cNvGrpSpPr>
            <a:grpSpLocks/>
          </p:cNvGrpSpPr>
          <p:nvPr/>
        </p:nvGrpSpPr>
        <p:grpSpPr bwMode="auto">
          <a:xfrm>
            <a:off x="3860086" y="3841290"/>
            <a:ext cx="1509713" cy="1393825"/>
            <a:chOff x="3844" y="2426"/>
            <a:chExt cx="939" cy="864"/>
          </a:xfrm>
        </p:grpSpPr>
        <p:sp>
          <p:nvSpPr>
            <p:cNvPr id="49" name="Rectangle 38">
              <a:extLst>
                <a:ext uri="{FF2B5EF4-FFF2-40B4-BE49-F238E27FC236}">
                  <a16:creationId xmlns:a16="http://schemas.microsoft.com/office/drawing/2014/main" id="{5239A764-6CAE-AE8B-41AE-A39AC63B40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6" y="2716"/>
              <a:ext cx="887" cy="574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branch_key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branch_name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branch_type</a:t>
              </a:r>
            </a:p>
          </p:txBody>
        </p:sp>
        <p:sp>
          <p:nvSpPr>
            <p:cNvPr id="50" name="Text Box 39">
              <a:extLst>
                <a:ext uri="{FF2B5EF4-FFF2-40B4-BE49-F238E27FC236}">
                  <a16:creationId xmlns:a16="http://schemas.microsoft.com/office/drawing/2014/main" id="{78552875-B812-483A-2C81-1BC29EA121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4" y="2426"/>
              <a:ext cx="637" cy="289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branch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0257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 of Snowflake Schema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D3D24E5E-A2F9-6000-6B7C-CD2596F93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9134" y="3052001"/>
            <a:ext cx="2065338" cy="452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grpSp>
        <p:nvGrpSpPr>
          <p:cNvPr id="16" name="Group 5">
            <a:extLst>
              <a:ext uri="{FF2B5EF4-FFF2-40B4-BE49-F238E27FC236}">
                <a16:creationId xmlns:a16="http://schemas.microsoft.com/office/drawing/2014/main" id="{79E7B472-042B-B371-0269-90679407DE94}"/>
              </a:ext>
            </a:extLst>
          </p:cNvPr>
          <p:cNvGrpSpPr>
            <a:grpSpLocks/>
          </p:cNvGrpSpPr>
          <p:nvPr/>
        </p:nvGrpSpPr>
        <p:grpSpPr bwMode="auto">
          <a:xfrm>
            <a:off x="2786059" y="1242251"/>
            <a:ext cx="1819275" cy="2163763"/>
            <a:chOff x="277" y="1164"/>
            <a:chExt cx="1133" cy="1341"/>
          </a:xfrm>
        </p:grpSpPr>
        <p:sp>
          <p:nvSpPr>
            <p:cNvPr id="17" name="Rectangle 6">
              <a:extLst>
                <a:ext uri="{FF2B5EF4-FFF2-40B4-BE49-F238E27FC236}">
                  <a16:creationId xmlns:a16="http://schemas.microsoft.com/office/drawing/2014/main" id="{C8DA0306-E083-7156-CFAF-DD78BA8D62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" y="1421"/>
              <a:ext cx="1133" cy="1084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time_key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day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day_of_the_week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month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quarter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year</a:t>
              </a:r>
            </a:p>
          </p:txBody>
        </p:sp>
        <p:sp>
          <p:nvSpPr>
            <p:cNvPr id="18" name="Rectangle 7">
              <a:extLst>
                <a:ext uri="{FF2B5EF4-FFF2-40B4-BE49-F238E27FC236}">
                  <a16:creationId xmlns:a16="http://schemas.microsoft.com/office/drawing/2014/main" id="{31ADF4C7-FD13-7E23-6B7D-628CFD3178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" y="1164"/>
              <a:ext cx="401" cy="252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time</a:t>
              </a:r>
            </a:p>
          </p:txBody>
        </p:sp>
      </p:grpSp>
      <p:grpSp>
        <p:nvGrpSpPr>
          <p:cNvPr id="19" name="Group 8">
            <a:extLst>
              <a:ext uri="{FF2B5EF4-FFF2-40B4-BE49-F238E27FC236}">
                <a16:creationId xmlns:a16="http://schemas.microsoft.com/office/drawing/2014/main" id="{70ACE39A-0E49-D803-5566-7B83F3725427}"/>
              </a:ext>
            </a:extLst>
          </p:cNvPr>
          <p:cNvGrpSpPr>
            <a:grpSpLocks/>
          </p:cNvGrpSpPr>
          <p:nvPr/>
        </p:nvGrpSpPr>
        <p:grpSpPr bwMode="auto">
          <a:xfrm>
            <a:off x="8424859" y="3756851"/>
            <a:ext cx="1374775" cy="1331913"/>
            <a:chOff x="684" y="2196"/>
            <a:chExt cx="1298" cy="834"/>
          </a:xfrm>
        </p:grpSpPr>
        <p:sp>
          <p:nvSpPr>
            <p:cNvPr id="20" name="Rectangle 9">
              <a:extLst>
                <a:ext uri="{FF2B5EF4-FFF2-40B4-BE49-F238E27FC236}">
                  <a16:creationId xmlns:a16="http://schemas.microsoft.com/office/drawing/2014/main" id="{B96690AD-913A-15D6-AA6F-169331E37D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4" y="2450"/>
              <a:ext cx="1298" cy="580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location_key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street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city_key</a:t>
              </a:r>
            </a:p>
          </p:txBody>
        </p:sp>
        <p:sp>
          <p:nvSpPr>
            <p:cNvPr id="21" name="Rectangle 10">
              <a:extLst>
                <a:ext uri="{FF2B5EF4-FFF2-40B4-BE49-F238E27FC236}">
                  <a16:creationId xmlns:a16="http://schemas.microsoft.com/office/drawing/2014/main" id="{EDC32AF9-173F-720D-15A9-D5BCFFF3B1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4" y="2196"/>
              <a:ext cx="953" cy="254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location</a:t>
              </a:r>
            </a:p>
          </p:txBody>
        </p:sp>
      </p:grpSp>
      <p:sp>
        <p:nvSpPr>
          <p:cNvPr id="22" name="Rectangle 11">
            <a:extLst>
              <a:ext uri="{FF2B5EF4-FFF2-40B4-BE49-F238E27FC236}">
                <a16:creationId xmlns:a16="http://schemas.microsoft.com/office/drawing/2014/main" id="{3FD67ACC-4446-21A1-2A66-925ACE4AAB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6272" y="2099501"/>
            <a:ext cx="1860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Sales Fact Table</a:t>
            </a:r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37B0DD82-1602-3E4F-01A4-E4E80EE46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9134" y="2586864"/>
            <a:ext cx="2065338" cy="4524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24" name="Rectangle 13">
            <a:extLst>
              <a:ext uri="{FF2B5EF4-FFF2-40B4-BE49-F238E27FC236}">
                <a16:creationId xmlns:a16="http://schemas.microsoft.com/office/drawing/2014/main" id="{E1B6AC97-ED22-5CFA-FABD-89B7EE27EA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2472" y="2632901"/>
            <a:ext cx="2057400" cy="396875"/>
          </a:xfrm>
          <a:prstGeom prst="rect">
            <a:avLst/>
          </a:prstGeom>
          <a:solidFill>
            <a:srgbClr val="00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time_key</a:t>
            </a:r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5BBDF2AA-B8FC-FC19-959A-52878AE95E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4059" y="3082164"/>
            <a:ext cx="2016125" cy="396875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   item_key</a:t>
            </a:r>
          </a:p>
        </p:txBody>
      </p:sp>
      <p:sp>
        <p:nvSpPr>
          <p:cNvPr id="27" name="Rectangle 15">
            <a:extLst>
              <a:ext uri="{FF2B5EF4-FFF2-40B4-BE49-F238E27FC236}">
                <a16:creationId xmlns:a16="http://schemas.microsoft.com/office/drawing/2014/main" id="{0D83DF8D-439A-29DA-7962-1CF95E403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9134" y="3517139"/>
            <a:ext cx="2065338" cy="450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28" name="Rectangle 16">
            <a:extLst>
              <a:ext uri="{FF2B5EF4-FFF2-40B4-BE49-F238E27FC236}">
                <a16:creationId xmlns:a16="http://schemas.microsoft.com/office/drawing/2014/main" id="{AE0FD3A8-6276-EBE4-1C32-2145F2727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4059" y="3528251"/>
            <a:ext cx="2066925" cy="396875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branch_key</a:t>
            </a:r>
          </a:p>
        </p:txBody>
      </p:sp>
      <p:sp>
        <p:nvSpPr>
          <p:cNvPr id="29" name="Rectangle 17">
            <a:extLst>
              <a:ext uri="{FF2B5EF4-FFF2-40B4-BE49-F238E27FC236}">
                <a16:creationId xmlns:a16="http://schemas.microsoft.com/office/drawing/2014/main" id="{1383709F-1364-C396-0D2C-BDD355ADE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9134" y="3980689"/>
            <a:ext cx="2065338" cy="452437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0" name="Rectangle 18">
            <a:extLst>
              <a:ext uri="{FF2B5EF4-FFF2-40B4-BE49-F238E27FC236}">
                <a16:creationId xmlns:a16="http://schemas.microsoft.com/office/drawing/2014/main" id="{BA150FB5-7F40-F54E-2905-59D92D856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2472" y="4004501"/>
            <a:ext cx="2065337" cy="39687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location_key</a:t>
            </a:r>
          </a:p>
        </p:txBody>
      </p:sp>
      <p:sp>
        <p:nvSpPr>
          <p:cNvPr id="31" name="Rectangle 19">
            <a:extLst>
              <a:ext uri="{FF2B5EF4-FFF2-40B4-BE49-F238E27FC236}">
                <a16:creationId xmlns:a16="http://schemas.microsoft.com/office/drawing/2014/main" id="{E7B857E2-F5D2-E966-797F-3565EA615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9134" y="4445826"/>
            <a:ext cx="2065338" cy="452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id="{7D355D92-520E-4389-CCCB-A6F88270E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4059" y="4496626"/>
            <a:ext cx="1987550" cy="396875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 units_sold</a:t>
            </a:r>
          </a:p>
        </p:txBody>
      </p:sp>
      <p:sp>
        <p:nvSpPr>
          <p:cNvPr id="33" name="Rectangle 21">
            <a:extLst>
              <a:ext uri="{FF2B5EF4-FFF2-40B4-BE49-F238E27FC236}">
                <a16:creationId xmlns:a16="http://schemas.microsoft.com/office/drawing/2014/main" id="{53EF1960-CE0D-606B-45AE-6DE3B2131D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9134" y="4910964"/>
            <a:ext cx="2065338" cy="450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4" name="Rectangle 22">
            <a:extLst>
              <a:ext uri="{FF2B5EF4-FFF2-40B4-BE49-F238E27FC236}">
                <a16:creationId xmlns:a16="http://schemas.microsoft.com/office/drawing/2014/main" id="{1C18C2DD-0400-266D-2FB2-B280088D8E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4059" y="4941126"/>
            <a:ext cx="1993900" cy="396875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dollars_sold</a:t>
            </a:r>
          </a:p>
        </p:txBody>
      </p:sp>
      <p:sp>
        <p:nvSpPr>
          <p:cNvPr id="35" name="Rectangle 23">
            <a:extLst>
              <a:ext uri="{FF2B5EF4-FFF2-40B4-BE49-F238E27FC236}">
                <a16:creationId xmlns:a16="http://schemas.microsoft.com/office/drawing/2014/main" id="{78A2CA28-D5E7-9B0C-F89B-363EA1F5F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9134" y="5376101"/>
            <a:ext cx="2065338" cy="450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36" name="Rectangle 24">
            <a:extLst>
              <a:ext uri="{FF2B5EF4-FFF2-40B4-BE49-F238E27FC236}">
                <a16:creationId xmlns:a16="http://schemas.microsoft.com/office/drawing/2014/main" id="{91B1D782-6860-F381-0B52-296D473D8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15009" y="5387214"/>
            <a:ext cx="1995488" cy="396875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             avg_sales</a:t>
            </a:r>
          </a:p>
        </p:txBody>
      </p:sp>
      <p:sp>
        <p:nvSpPr>
          <p:cNvPr id="37" name="Rectangle 25">
            <a:extLst>
              <a:ext uri="{FF2B5EF4-FFF2-40B4-BE49-F238E27FC236}">
                <a16:creationId xmlns:a16="http://schemas.microsoft.com/office/drawing/2014/main" id="{4C608C27-D059-6547-8CF3-1D9AC04DB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7659" y="5814251"/>
            <a:ext cx="1219200" cy="406400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Measures</a:t>
            </a:r>
          </a:p>
        </p:txBody>
      </p:sp>
      <p:sp>
        <p:nvSpPr>
          <p:cNvPr id="38" name="Line 26">
            <a:extLst>
              <a:ext uri="{FF2B5EF4-FFF2-40B4-BE49-F238E27FC236}">
                <a16:creationId xmlns:a16="http://schemas.microsoft.com/office/drawing/2014/main" id="{C456A512-CB13-1EB6-BF8B-03E0B887F2A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72059" y="4671251"/>
            <a:ext cx="769938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9" name="Line 27">
            <a:extLst>
              <a:ext uri="{FF2B5EF4-FFF2-40B4-BE49-F238E27FC236}">
                <a16:creationId xmlns:a16="http://schemas.microsoft.com/office/drawing/2014/main" id="{9B9625AD-482F-0860-0AB7-C84A0F360E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53009" y="5214176"/>
            <a:ext cx="788988" cy="561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0" name="Line 28">
            <a:extLst>
              <a:ext uri="{FF2B5EF4-FFF2-40B4-BE49-F238E27FC236}">
                <a16:creationId xmlns:a16="http://schemas.microsoft.com/office/drawing/2014/main" id="{D014F211-FB48-2F60-E1E8-91F14AE45E5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53009" y="5582476"/>
            <a:ext cx="904875" cy="1936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1" name="Line 29">
            <a:extLst>
              <a:ext uri="{FF2B5EF4-FFF2-40B4-BE49-F238E27FC236}">
                <a16:creationId xmlns:a16="http://schemas.microsoft.com/office/drawing/2014/main" id="{31C652A4-A742-5A2C-98B0-4BC8EAE82BE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62459" y="3833051"/>
            <a:ext cx="1346200" cy="68580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2" name="Line 30">
            <a:extLst>
              <a:ext uri="{FF2B5EF4-FFF2-40B4-BE49-F238E27FC236}">
                <a16:creationId xmlns:a16="http://schemas.microsoft.com/office/drawing/2014/main" id="{CCFF310C-89BA-1EC1-87B4-70E26336889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462459" y="1928051"/>
            <a:ext cx="1522413" cy="866775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3" name="Line 31">
            <a:extLst>
              <a:ext uri="{FF2B5EF4-FFF2-40B4-BE49-F238E27FC236}">
                <a16:creationId xmlns:a16="http://schemas.microsoft.com/office/drawing/2014/main" id="{4EA738F5-02C7-3C25-9E10-876010BC703E}"/>
              </a:ext>
            </a:extLst>
          </p:cNvPr>
          <p:cNvSpPr>
            <a:spLocks noChangeShapeType="1"/>
          </p:cNvSpPr>
          <p:nvPr/>
        </p:nvSpPr>
        <p:spPr bwMode="auto">
          <a:xfrm>
            <a:off x="7815259" y="4214051"/>
            <a:ext cx="609600" cy="15240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4" name="Line 32">
            <a:extLst>
              <a:ext uri="{FF2B5EF4-FFF2-40B4-BE49-F238E27FC236}">
                <a16:creationId xmlns:a16="http://schemas.microsoft.com/office/drawing/2014/main" id="{E730D75C-6AD5-A5FC-DF51-C3EDDD35F25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815259" y="2232851"/>
            <a:ext cx="609600" cy="83820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grpSp>
        <p:nvGrpSpPr>
          <p:cNvPr id="45" name="Group 33">
            <a:extLst>
              <a:ext uri="{FF2B5EF4-FFF2-40B4-BE49-F238E27FC236}">
                <a16:creationId xmlns:a16="http://schemas.microsoft.com/office/drawing/2014/main" id="{CE2C93E0-4053-695B-34C8-72E17A54520B}"/>
              </a:ext>
            </a:extLst>
          </p:cNvPr>
          <p:cNvGrpSpPr>
            <a:grpSpLocks/>
          </p:cNvGrpSpPr>
          <p:nvPr/>
        </p:nvGrpSpPr>
        <p:grpSpPr bwMode="auto">
          <a:xfrm>
            <a:off x="8424859" y="1470851"/>
            <a:ext cx="1374775" cy="1924050"/>
            <a:chOff x="3796" y="983"/>
            <a:chExt cx="857" cy="1193"/>
          </a:xfrm>
        </p:grpSpPr>
        <p:sp>
          <p:nvSpPr>
            <p:cNvPr id="46" name="Rectangle 34">
              <a:extLst>
                <a:ext uri="{FF2B5EF4-FFF2-40B4-BE49-F238E27FC236}">
                  <a16:creationId xmlns:a16="http://schemas.microsoft.com/office/drawing/2014/main" id="{52691FAA-BDCB-66CC-AE51-B19775DFB5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6" y="1262"/>
              <a:ext cx="857" cy="914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item_key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item_name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brand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type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supplier_key</a:t>
              </a:r>
            </a:p>
          </p:txBody>
        </p:sp>
        <p:sp>
          <p:nvSpPr>
            <p:cNvPr id="47" name="Text Box 35">
              <a:extLst>
                <a:ext uri="{FF2B5EF4-FFF2-40B4-BE49-F238E27FC236}">
                  <a16:creationId xmlns:a16="http://schemas.microsoft.com/office/drawing/2014/main" id="{BDE26284-BBAD-6CF7-7AB8-B795542B5A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6" y="983"/>
              <a:ext cx="457" cy="289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item</a:t>
              </a:r>
            </a:p>
          </p:txBody>
        </p:sp>
      </p:grpSp>
      <p:grpSp>
        <p:nvGrpSpPr>
          <p:cNvPr id="48" name="Group 36">
            <a:extLst>
              <a:ext uri="{FF2B5EF4-FFF2-40B4-BE49-F238E27FC236}">
                <a16:creationId xmlns:a16="http://schemas.microsoft.com/office/drawing/2014/main" id="{97D86693-23E7-BC01-3C01-95DCFDD6C5F2}"/>
              </a:ext>
            </a:extLst>
          </p:cNvPr>
          <p:cNvGrpSpPr>
            <a:grpSpLocks/>
          </p:cNvGrpSpPr>
          <p:nvPr/>
        </p:nvGrpSpPr>
        <p:grpSpPr bwMode="auto">
          <a:xfrm>
            <a:off x="3090859" y="3833051"/>
            <a:ext cx="1509713" cy="1393825"/>
            <a:chOff x="3844" y="2426"/>
            <a:chExt cx="939" cy="864"/>
          </a:xfrm>
        </p:grpSpPr>
        <p:sp>
          <p:nvSpPr>
            <p:cNvPr id="49" name="Rectangle 37">
              <a:extLst>
                <a:ext uri="{FF2B5EF4-FFF2-40B4-BE49-F238E27FC236}">
                  <a16:creationId xmlns:a16="http://schemas.microsoft.com/office/drawing/2014/main" id="{D4AF129B-58FD-C4B8-3164-09F100C308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6" y="2716"/>
              <a:ext cx="887" cy="574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branch_key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branch_name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branch_type</a:t>
              </a:r>
            </a:p>
          </p:txBody>
        </p:sp>
        <p:sp>
          <p:nvSpPr>
            <p:cNvPr id="50" name="Text Box 38">
              <a:extLst>
                <a:ext uri="{FF2B5EF4-FFF2-40B4-BE49-F238E27FC236}">
                  <a16:creationId xmlns:a16="http://schemas.microsoft.com/office/drawing/2014/main" id="{49541CA1-0736-17E9-91D4-377B674197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4" y="2426"/>
              <a:ext cx="637" cy="289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branch</a:t>
              </a:r>
            </a:p>
          </p:txBody>
        </p:sp>
      </p:grpSp>
      <p:grpSp>
        <p:nvGrpSpPr>
          <p:cNvPr id="51" name="Group 40">
            <a:extLst>
              <a:ext uri="{FF2B5EF4-FFF2-40B4-BE49-F238E27FC236}">
                <a16:creationId xmlns:a16="http://schemas.microsoft.com/office/drawing/2014/main" id="{C6E39FA7-B0A5-3B21-6BCD-F2DC78A6E42E}"/>
              </a:ext>
            </a:extLst>
          </p:cNvPr>
          <p:cNvGrpSpPr>
            <a:grpSpLocks/>
          </p:cNvGrpSpPr>
          <p:nvPr/>
        </p:nvGrpSpPr>
        <p:grpSpPr bwMode="auto">
          <a:xfrm>
            <a:off x="10175872" y="1928051"/>
            <a:ext cx="1449387" cy="998538"/>
            <a:chOff x="3789" y="855"/>
            <a:chExt cx="903" cy="1172"/>
          </a:xfrm>
        </p:grpSpPr>
        <p:sp>
          <p:nvSpPr>
            <p:cNvPr id="52" name="Rectangle 41">
              <a:extLst>
                <a:ext uri="{FF2B5EF4-FFF2-40B4-BE49-F238E27FC236}">
                  <a16:creationId xmlns:a16="http://schemas.microsoft.com/office/drawing/2014/main" id="{B3C838BF-B099-3782-BC39-57B277878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6" y="1263"/>
              <a:ext cx="896" cy="764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supplier_key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supplier_type</a:t>
              </a:r>
            </a:p>
          </p:txBody>
        </p:sp>
        <p:sp>
          <p:nvSpPr>
            <p:cNvPr id="53" name="Text Box 42">
              <a:extLst>
                <a:ext uri="{FF2B5EF4-FFF2-40B4-BE49-F238E27FC236}">
                  <a16:creationId xmlns:a16="http://schemas.microsoft.com/office/drawing/2014/main" id="{534CAC7B-294F-8063-AAEC-01FFB5E83F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9" y="855"/>
              <a:ext cx="732" cy="548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</a:rPr>
                <a:t>supplier</a:t>
              </a:r>
            </a:p>
          </p:txBody>
        </p:sp>
      </p:grpSp>
      <p:sp>
        <p:nvSpPr>
          <p:cNvPr id="54" name="Line 43">
            <a:extLst>
              <a:ext uri="{FF2B5EF4-FFF2-40B4-BE49-F238E27FC236}">
                <a16:creationId xmlns:a16="http://schemas.microsoft.com/office/drawing/2014/main" id="{98F6ADA5-7CAA-EDC4-6A9A-3BA0F6FD1BE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644059" y="2613851"/>
            <a:ext cx="533400" cy="53340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grpSp>
        <p:nvGrpSpPr>
          <p:cNvPr id="55" name="Group 45">
            <a:extLst>
              <a:ext uri="{FF2B5EF4-FFF2-40B4-BE49-F238E27FC236}">
                <a16:creationId xmlns:a16="http://schemas.microsoft.com/office/drawing/2014/main" id="{05AD91B7-FB54-2C35-16CE-D7331FDD87D5}"/>
              </a:ext>
            </a:extLst>
          </p:cNvPr>
          <p:cNvGrpSpPr>
            <a:grpSpLocks/>
          </p:cNvGrpSpPr>
          <p:nvPr/>
        </p:nvGrpSpPr>
        <p:grpSpPr bwMode="auto">
          <a:xfrm>
            <a:off x="9971084" y="4823651"/>
            <a:ext cx="1654175" cy="1495425"/>
            <a:chOff x="684" y="2196"/>
            <a:chExt cx="1565" cy="913"/>
          </a:xfrm>
        </p:grpSpPr>
        <p:sp>
          <p:nvSpPr>
            <p:cNvPr id="56" name="Rectangle 46">
              <a:extLst>
                <a:ext uri="{FF2B5EF4-FFF2-40B4-BE49-F238E27FC236}">
                  <a16:creationId xmlns:a16="http://schemas.microsoft.com/office/drawing/2014/main" id="{A7AF938D-E50C-8BF3-8513-488172664D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4" y="2450"/>
              <a:ext cx="1565" cy="659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city_key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city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state_or_province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country</a:t>
              </a:r>
            </a:p>
          </p:txBody>
        </p:sp>
        <p:sp>
          <p:nvSpPr>
            <p:cNvPr id="57" name="Rectangle 47">
              <a:extLst>
                <a:ext uri="{FF2B5EF4-FFF2-40B4-BE49-F238E27FC236}">
                  <a16:creationId xmlns:a16="http://schemas.microsoft.com/office/drawing/2014/main" id="{2146A69E-B026-7077-B60F-2988F348F9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4" y="2196"/>
              <a:ext cx="542" cy="248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city</a:t>
              </a:r>
            </a:p>
          </p:txBody>
        </p:sp>
      </p:grpSp>
      <p:sp>
        <p:nvSpPr>
          <p:cNvPr id="58" name="Line 48">
            <a:extLst>
              <a:ext uri="{FF2B5EF4-FFF2-40B4-BE49-F238E27FC236}">
                <a16:creationId xmlns:a16="http://schemas.microsoft.com/office/drawing/2014/main" id="{C43A4BC9-5FC7-35C6-E92D-108F33208A46}"/>
              </a:ext>
            </a:extLst>
          </p:cNvPr>
          <p:cNvSpPr>
            <a:spLocks noChangeShapeType="1"/>
          </p:cNvSpPr>
          <p:nvPr/>
        </p:nvSpPr>
        <p:spPr bwMode="auto">
          <a:xfrm>
            <a:off x="9339259" y="4976051"/>
            <a:ext cx="685800" cy="45720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250605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 of Fact Constellation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80" name="Slide Number Placeholder 5">
            <a:extLst>
              <a:ext uri="{FF2B5EF4-FFF2-40B4-BE49-F238E27FC236}">
                <a16:creationId xmlns:a16="http://schemas.microsoft.com/office/drawing/2014/main" id="{46F62DD8-A977-E0DA-119C-CD57602DBC36}"/>
              </a:ext>
            </a:extLst>
          </p:cNvPr>
          <p:cNvSpPr txBox="1">
            <a:spLocks/>
          </p:cNvSpPr>
          <p:nvPr/>
        </p:nvSpPr>
        <p:spPr>
          <a:xfrm>
            <a:off x="9742681" y="6367093"/>
            <a:ext cx="1905000" cy="4572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7F06894E-59E0-2A4B-89CE-ABB1701C1B52}" type="slidenum">
              <a:rPr lang="en-US" altLang="en-US" sz="12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en-US" altLang="en-US" sz="1200"/>
          </a:p>
        </p:txBody>
      </p:sp>
      <p:sp>
        <p:nvSpPr>
          <p:cNvPr id="81" name="Rectangle 4">
            <a:extLst>
              <a:ext uri="{FF2B5EF4-FFF2-40B4-BE49-F238E27FC236}">
                <a16:creationId xmlns:a16="http://schemas.microsoft.com/office/drawing/2014/main" id="{8F6E43D1-94F1-6C4E-64C4-1917883E4A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3014293"/>
            <a:ext cx="1608138" cy="457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grpSp>
        <p:nvGrpSpPr>
          <p:cNvPr id="82" name="Group 5">
            <a:extLst>
              <a:ext uri="{FF2B5EF4-FFF2-40B4-BE49-F238E27FC236}">
                <a16:creationId xmlns:a16="http://schemas.microsoft.com/office/drawing/2014/main" id="{776DD9FC-E00C-DED1-6541-72E296E6A843}"/>
              </a:ext>
            </a:extLst>
          </p:cNvPr>
          <p:cNvGrpSpPr>
            <a:grpSpLocks/>
          </p:cNvGrpSpPr>
          <p:nvPr/>
        </p:nvGrpSpPr>
        <p:grpSpPr bwMode="auto">
          <a:xfrm>
            <a:off x="2732281" y="1185493"/>
            <a:ext cx="1639888" cy="1982788"/>
            <a:chOff x="277" y="1164"/>
            <a:chExt cx="1021" cy="1229"/>
          </a:xfrm>
        </p:grpSpPr>
        <p:sp>
          <p:nvSpPr>
            <p:cNvPr id="83" name="Rectangle 6">
              <a:extLst>
                <a:ext uri="{FF2B5EF4-FFF2-40B4-BE49-F238E27FC236}">
                  <a16:creationId xmlns:a16="http://schemas.microsoft.com/office/drawing/2014/main" id="{0E1B09FB-6528-B498-3800-0AC6C1B78A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" y="1421"/>
              <a:ext cx="1021" cy="972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time_key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day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day_of_the_week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month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quarter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year</a:t>
              </a:r>
            </a:p>
          </p:txBody>
        </p:sp>
        <p:sp>
          <p:nvSpPr>
            <p:cNvPr id="84" name="Rectangle 7">
              <a:extLst>
                <a:ext uri="{FF2B5EF4-FFF2-40B4-BE49-F238E27FC236}">
                  <a16:creationId xmlns:a16="http://schemas.microsoft.com/office/drawing/2014/main" id="{88AB3847-3856-A98C-C01D-84C6F0DA65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7" y="1164"/>
              <a:ext cx="374" cy="233"/>
            </a:xfrm>
            <a:prstGeom prst="rect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time</a:t>
              </a:r>
            </a:p>
          </p:txBody>
        </p:sp>
      </p:grpSp>
      <p:grpSp>
        <p:nvGrpSpPr>
          <p:cNvPr id="85" name="Group 8">
            <a:extLst>
              <a:ext uri="{FF2B5EF4-FFF2-40B4-BE49-F238E27FC236}">
                <a16:creationId xmlns:a16="http://schemas.microsoft.com/office/drawing/2014/main" id="{45F16CBB-1852-9804-DD4A-4C658B099522}"/>
              </a:ext>
            </a:extLst>
          </p:cNvPr>
          <p:cNvGrpSpPr>
            <a:grpSpLocks/>
          </p:cNvGrpSpPr>
          <p:nvPr/>
        </p:nvGrpSpPr>
        <p:grpSpPr bwMode="auto">
          <a:xfrm>
            <a:off x="7609081" y="4004893"/>
            <a:ext cx="1654175" cy="1733550"/>
            <a:chOff x="684" y="2196"/>
            <a:chExt cx="1030" cy="1075"/>
          </a:xfrm>
        </p:grpSpPr>
        <p:sp>
          <p:nvSpPr>
            <p:cNvPr id="86" name="Rectangle 9">
              <a:extLst>
                <a:ext uri="{FF2B5EF4-FFF2-40B4-BE49-F238E27FC236}">
                  <a16:creationId xmlns:a16="http://schemas.microsoft.com/office/drawing/2014/main" id="{2CB53582-A00F-9C57-3C16-33B7978556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4" y="2450"/>
              <a:ext cx="1030" cy="821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location_key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street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city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province_or_state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country</a:t>
              </a:r>
            </a:p>
          </p:txBody>
        </p:sp>
        <p:sp>
          <p:nvSpPr>
            <p:cNvPr id="87" name="Rectangle 10">
              <a:extLst>
                <a:ext uri="{FF2B5EF4-FFF2-40B4-BE49-F238E27FC236}">
                  <a16:creationId xmlns:a16="http://schemas.microsoft.com/office/drawing/2014/main" id="{6109D410-4BED-BCC8-5318-246C03E883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4" y="2196"/>
              <a:ext cx="580" cy="233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location</a:t>
              </a:r>
            </a:p>
          </p:txBody>
        </p:sp>
      </p:grpSp>
      <p:sp>
        <p:nvSpPr>
          <p:cNvPr id="88" name="Rectangle 11">
            <a:extLst>
              <a:ext uri="{FF2B5EF4-FFF2-40B4-BE49-F238E27FC236}">
                <a16:creationId xmlns:a16="http://schemas.microsoft.com/office/drawing/2014/main" id="{AE141F47-6D1F-C38C-DA9C-B8825E348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6881" y="2099893"/>
            <a:ext cx="1695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Sales Fact Table</a:t>
            </a:r>
          </a:p>
        </p:txBody>
      </p:sp>
      <p:sp>
        <p:nvSpPr>
          <p:cNvPr id="89" name="Rectangle 12">
            <a:extLst>
              <a:ext uri="{FF2B5EF4-FFF2-40B4-BE49-F238E27FC236}">
                <a16:creationId xmlns:a16="http://schemas.microsoft.com/office/drawing/2014/main" id="{CAC5B946-DDDA-E55A-34FF-82FCC8AD0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2557093"/>
            <a:ext cx="1600200" cy="452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90" name="Rectangle 13">
            <a:extLst>
              <a:ext uri="{FF2B5EF4-FFF2-40B4-BE49-F238E27FC236}">
                <a16:creationId xmlns:a16="http://schemas.microsoft.com/office/drawing/2014/main" id="{312677D5-A385-C25A-8E9F-CD5D6183F7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2633293"/>
            <a:ext cx="1601788" cy="366713"/>
          </a:xfrm>
          <a:prstGeom prst="rect">
            <a:avLst/>
          </a:prstGeom>
          <a:solidFill>
            <a:srgbClr val="00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time_key</a:t>
            </a:r>
          </a:p>
        </p:txBody>
      </p:sp>
      <p:sp>
        <p:nvSpPr>
          <p:cNvPr id="91" name="Rectangle 14">
            <a:extLst>
              <a:ext uri="{FF2B5EF4-FFF2-40B4-BE49-F238E27FC236}">
                <a16:creationId xmlns:a16="http://schemas.microsoft.com/office/drawing/2014/main" id="{D990E791-401E-0F92-A82C-3EEA9CD42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3090493"/>
            <a:ext cx="1600200" cy="366713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    item_key</a:t>
            </a:r>
          </a:p>
        </p:txBody>
      </p:sp>
      <p:sp>
        <p:nvSpPr>
          <p:cNvPr id="92" name="Rectangle 15">
            <a:extLst>
              <a:ext uri="{FF2B5EF4-FFF2-40B4-BE49-F238E27FC236}">
                <a16:creationId xmlns:a16="http://schemas.microsoft.com/office/drawing/2014/main" id="{759111C2-789A-4267-6193-7027B110D7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3471493"/>
            <a:ext cx="1600200" cy="450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93" name="Rectangle 16">
            <a:extLst>
              <a:ext uri="{FF2B5EF4-FFF2-40B4-BE49-F238E27FC236}">
                <a16:creationId xmlns:a16="http://schemas.microsoft.com/office/drawing/2014/main" id="{BC61ECB7-AA65-C175-C8F2-8E84A4B5C2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3471493"/>
            <a:ext cx="1600200" cy="366713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 branch_key</a:t>
            </a:r>
          </a:p>
        </p:txBody>
      </p:sp>
      <p:sp>
        <p:nvSpPr>
          <p:cNvPr id="94" name="Rectangle 17">
            <a:extLst>
              <a:ext uri="{FF2B5EF4-FFF2-40B4-BE49-F238E27FC236}">
                <a16:creationId xmlns:a16="http://schemas.microsoft.com/office/drawing/2014/main" id="{3086CE35-A873-09A6-0E53-D0C3565A90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3928693"/>
            <a:ext cx="1600200" cy="452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95" name="Rectangle 18">
            <a:extLst>
              <a:ext uri="{FF2B5EF4-FFF2-40B4-BE49-F238E27FC236}">
                <a16:creationId xmlns:a16="http://schemas.microsoft.com/office/drawing/2014/main" id="{D519E764-1134-AC79-FF33-0A77A7AD12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694" y="3947743"/>
            <a:ext cx="1593850" cy="3667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location_key</a:t>
            </a:r>
          </a:p>
        </p:txBody>
      </p:sp>
      <p:sp>
        <p:nvSpPr>
          <p:cNvPr id="96" name="Rectangle 19">
            <a:extLst>
              <a:ext uri="{FF2B5EF4-FFF2-40B4-BE49-F238E27FC236}">
                <a16:creationId xmlns:a16="http://schemas.microsoft.com/office/drawing/2014/main" id="{7A82B910-E66D-5E96-4C26-8D860509C8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4356" y="4385893"/>
            <a:ext cx="1635125" cy="4556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97" name="Rectangle 20">
            <a:extLst>
              <a:ext uri="{FF2B5EF4-FFF2-40B4-BE49-F238E27FC236}">
                <a16:creationId xmlns:a16="http://schemas.microsoft.com/office/drawing/2014/main" id="{56F6E14F-E264-190E-27BB-8F7877B477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4439868"/>
            <a:ext cx="1581150" cy="366713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   units_sold</a:t>
            </a:r>
          </a:p>
        </p:txBody>
      </p:sp>
      <p:sp>
        <p:nvSpPr>
          <p:cNvPr id="98" name="Rectangle 21">
            <a:extLst>
              <a:ext uri="{FF2B5EF4-FFF2-40B4-BE49-F238E27FC236}">
                <a16:creationId xmlns:a16="http://schemas.microsoft.com/office/drawing/2014/main" id="{83C04D6E-ABA1-973C-ED16-6A980AA8B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4356" y="4843093"/>
            <a:ext cx="1635125" cy="4619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99" name="Rectangle 22">
            <a:extLst>
              <a:ext uri="{FF2B5EF4-FFF2-40B4-BE49-F238E27FC236}">
                <a16:creationId xmlns:a16="http://schemas.microsoft.com/office/drawing/2014/main" id="{23F22970-1A15-3E73-14A4-93A430B78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9281" y="4884368"/>
            <a:ext cx="1587500" cy="366713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dollars_sold</a:t>
            </a:r>
          </a:p>
        </p:txBody>
      </p:sp>
      <p:sp>
        <p:nvSpPr>
          <p:cNvPr id="100" name="Rectangle 23">
            <a:extLst>
              <a:ext uri="{FF2B5EF4-FFF2-40B4-BE49-F238E27FC236}">
                <a16:creationId xmlns:a16="http://schemas.microsoft.com/office/drawing/2014/main" id="{984C7D8E-10E3-E90D-EBE7-BA45BAA9BA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4356" y="5300293"/>
            <a:ext cx="1635125" cy="469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01" name="Rectangle 24">
            <a:extLst>
              <a:ext uri="{FF2B5EF4-FFF2-40B4-BE49-F238E27FC236}">
                <a16:creationId xmlns:a16="http://schemas.microsoft.com/office/drawing/2014/main" id="{DADA4CE9-A0F5-9A07-71FE-BF2F37D5A9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0231" y="5330456"/>
            <a:ext cx="1587500" cy="366712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    avg_sales</a:t>
            </a:r>
          </a:p>
        </p:txBody>
      </p:sp>
      <p:sp>
        <p:nvSpPr>
          <p:cNvPr id="102" name="Rectangle 25">
            <a:extLst>
              <a:ext uri="{FF2B5EF4-FFF2-40B4-BE49-F238E27FC236}">
                <a16:creationId xmlns:a16="http://schemas.microsoft.com/office/drawing/2014/main" id="{B11893DE-701D-103E-DE78-B98DF3A7B4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9081" y="5681293"/>
            <a:ext cx="1219200" cy="376238"/>
          </a:xfrm>
          <a:prstGeom prst="rect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Measures</a:t>
            </a:r>
          </a:p>
        </p:txBody>
      </p:sp>
      <p:sp>
        <p:nvSpPr>
          <p:cNvPr id="103" name="Line 26">
            <a:extLst>
              <a:ext uri="{FF2B5EF4-FFF2-40B4-BE49-F238E27FC236}">
                <a16:creationId xmlns:a16="http://schemas.microsoft.com/office/drawing/2014/main" id="{45589DB9-12AF-8B6D-B195-821939AF86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88069" y="4614493"/>
            <a:ext cx="769937" cy="1143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04" name="Line 27">
            <a:extLst>
              <a:ext uri="{FF2B5EF4-FFF2-40B4-BE49-F238E27FC236}">
                <a16:creationId xmlns:a16="http://schemas.microsoft.com/office/drawing/2014/main" id="{E13B4095-E574-7869-0BE8-8BB47F0B314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69019" y="5157418"/>
            <a:ext cx="788987" cy="5619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05" name="Line 28">
            <a:extLst>
              <a:ext uri="{FF2B5EF4-FFF2-40B4-BE49-F238E27FC236}">
                <a16:creationId xmlns:a16="http://schemas.microsoft.com/office/drawing/2014/main" id="{F79AF6EB-29A3-B542-9992-443FF4A465E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69019" y="5525718"/>
            <a:ext cx="904875" cy="1936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06" name="Line 29">
            <a:extLst>
              <a:ext uri="{FF2B5EF4-FFF2-40B4-BE49-F238E27FC236}">
                <a16:creationId xmlns:a16="http://schemas.microsoft.com/office/drawing/2014/main" id="{C9CC1265-777F-AF17-28EA-070BBA7027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45156" y="3782643"/>
            <a:ext cx="1193800" cy="735013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07" name="Line 30">
            <a:extLst>
              <a:ext uri="{FF2B5EF4-FFF2-40B4-BE49-F238E27FC236}">
                <a16:creationId xmlns:a16="http://schemas.microsoft.com/office/drawing/2014/main" id="{4C7D69D8-28CB-80E2-61A4-7B76B1199FF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408681" y="2328493"/>
            <a:ext cx="914400" cy="38100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08" name="Line 31">
            <a:extLst>
              <a:ext uri="{FF2B5EF4-FFF2-40B4-BE49-F238E27FC236}">
                <a16:creationId xmlns:a16="http://schemas.microsoft.com/office/drawing/2014/main" id="{5A25A03E-D625-9D57-E84E-173CF71CCE19}"/>
              </a:ext>
            </a:extLst>
          </p:cNvPr>
          <p:cNvSpPr>
            <a:spLocks noChangeShapeType="1"/>
          </p:cNvSpPr>
          <p:nvPr/>
        </p:nvSpPr>
        <p:spPr bwMode="auto">
          <a:xfrm>
            <a:off x="7075681" y="4233493"/>
            <a:ext cx="533400" cy="38100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09" name="Line 32">
            <a:extLst>
              <a:ext uri="{FF2B5EF4-FFF2-40B4-BE49-F238E27FC236}">
                <a16:creationId xmlns:a16="http://schemas.microsoft.com/office/drawing/2014/main" id="{CF82702C-B0B0-E4F9-5113-0B8748BD6A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999481" y="2709493"/>
            <a:ext cx="762000" cy="525463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grpSp>
        <p:nvGrpSpPr>
          <p:cNvPr id="110" name="Group 33">
            <a:extLst>
              <a:ext uri="{FF2B5EF4-FFF2-40B4-BE49-F238E27FC236}">
                <a16:creationId xmlns:a16="http://schemas.microsoft.com/office/drawing/2014/main" id="{343D3C6B-576F-F05A-F364-B1162239B4C0}"/>
              </a:ext>
            </a:extLst>
          </p:cNvPr>
          <p:cNvGrpSpPr>
            <a:grpSpLocks/>
          </p:cNvGrpSpPr>
          <p:nvPr/>
        </p:nvGrpSpPr>
        <p:grpSpPr bwMode="auto">
          <a:xfrm>
            <a:off x="7685281" y="1490293"/>
            <a:ext cx="1303338" cy="1744663"/>
            <a:chOff x="3796" y="1002"/>
            <a:chExt cx="812" cy="1081"/>
          </a:xfrm>
        </p:grpSpPr>
        <p:sp>
          <p:nvSpPr>
            <p:cNvPr id="111" name="Rectangle 34">
              <a:extLst>
                <a:ext uri="{FF2B5EF4-FFF2-40B4-BE49-F238E27FC236}">
                  <a16:creationId xmlns:a16="http://schemas.microsoft.com/office/drawing/2014/main" id="{79DF726A-F22D-85C5-8D38-51224CDF9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6" y="1262"/>
              <a:ext cx="812" cy="821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item_key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item_name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brand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type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supplier_type</a:t>
              </a:r>
            </a:p>
          </p:txBody>
        </p:sp>
        <p:sp>
          <p:nvSpPr>
            <p:cNvPr id="112" name="Text Box 35">
              <a:extLst>
                <a:ext uri="{FF2B5EF4-FFF2-40B4-BE49-F238E27FC236}">
                  <a16:creationId xmlns:a16="http://schemas.microsoft.com/office/drawing/2014/main" id="{1EC3048A-CD47-2B3C-8985-E7779CE5E2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3" y="1002"/>
              <a:ext cx="401" cy="252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000">
                  <a:latin typeface="Times New Roman" panose="02020603050405020304" pitchFamily="18" charset="0"/>
                </a:rPr>
                <a:t>item</a:t>
              </a:r>
            </a:p>
          </p:txBody>
        </p:sp>
      </p:grpSp>
      <p:grpSp>
        <p:nvGrpSpPr>
          <p:cNvPr id="113" name="Group 36">
            <a:extLst>
              <a:ext uri="{FF2B5EF4-FFF2-40B4-BE49-F238E27FC236}">
                <a16:creationId xmlns:a16="http://schemas.microsoft.com/office/drawing/2014/main" id="{FA74DD5C-9FC5-1BD2-106F-0E7C86501C30}"/>
              </a:ext>
            </a:extLst>
          </p:cNvPr>
          <p:cNvGrpSpPr>
            <a:grpSpLocks/>
          </p:cNvGrpSpPr>
          <p:nvPr/>
        </p:nvGrpSpPr>
        <p:grpSpPr bwMode="auto">
          <a:xfrm>
            <a:off x="2808481" y="3928693"/>
            <a:ext cx="1290638" cy="1230313"/>
            <a:chOff x="3896" y="2472"/>
            <a:chExt cx="803" cy="762"/>
          </a:xfrm>
        </p:grpSpPr>
        <p:sp>
          <p:nvSpPr>
            <p:cNvPr id="114" name="Rectangle 37">
              <a:extLst>
                <a:ext uri="{FF2B5EF4-FFF2-40B4-BE49-F238E27FC236}">
                  <a16:creationId xmlns:a16="http://schemas.microsoft.com/office/drawing/2014/main" id="{8C72311F-7986-8B85-7847-BA06F2079C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6" y="2716"/>
              <a:ext cx="803" cy="518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branch_key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branch_name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branch_type</a:t>
              </a:r>
            </a:p>
          </p:txBody>
        </p:sp>
        <p:sp>
          <p:nvSpPr>
            <p:cNvPr id="115" name="Text Box 38">
              <a:extLst>
                <a:ext uri="{FF2B5EF4-FFF2-40B4-BE49-F238E27FC236}">
                  <a16:creationId xmlns:a16="http://schemas.microsoft.com/office/drawing/2014/main" id="{6D654D7C-672E-46BB-E777-E2266679F6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07" y="2472"/>
              <a:ext cx="507" cy="233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branch</a:t>
              </a:r>
            </a:p>
          </p:txBody>
        </p:sp>
      </p:grpSp>
      <p:sp>
        <p:nvSpPr>
          <p:cNvPr id="116" name="Rectangle 39">
            <a:extLst>
              <a:ext uri="{FF2B5EF4-FFF2-40B4-BE49-F238E27FC236}">
                <a16:creationId xmlns:a16="http://schemas.microsoft.com/office/drawing/2014/main" id="{1A80C733-F330-8B1B-EB35-6B578F215C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2461843"/>
            <a:ext cx="1608137" cy="4572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17" name="Rectangle 40">
            <a:extLst>
              <a:ext uri="{FF2B5EF4-FFF2-40B4-BE49-F238E27FC236}">
                <a16:creationId xmlns:a16="http://schemas.microsoft.com/office/drawing/2014/main" id="{21A75E1E-737F-B1B2-A2B7-5793B5195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63269" y="1547443"/>
            <a:ext cx="2038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Shipping Fact Table</a:t>
            </a:r>
          </a:p>
        </p:txBody>
      </p:sp>
      <p:sp>
        <p:nvSpPr>
          <p:cNvPr id="118" name="Rectangle 41">
            <a:extLst>
              <a:ext uri="{FF2B5EF4-FFF2-40B4-BE49-F238E27FC236}">
                <a16:creationId xmlns:a16="http://schemas.microsoft.com/office/drawing/2014/main" id="{F3B0240A-77BB-0663-91AC-AA7C88655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2004643"/>
            <a:ext cx="1600200" cy="452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19" name="Rectangle 42">
            <a:extLst>
              <a:ext uri="{FF2B5EF4-FFF2-40B4-BE49-F238E27FC236}">
                <a16:creationId xmlns:a16="http://schemas.microsoft.com/office/drawing/2014/main" id="{B6DAC367-4D74-C2BC-C500-C2F97C321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2080843"/>
            <a:ext cx="1601787" cy="366713"/>
          </a:xfrm>
          <a:prstGeom prst="rect">
            <a:avLst/>
          </a:prstGeom>
          <a:solidFill>
            <a:srgbClr val="00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time_key</a:t>
            </a:r>
          </a:p>
        </p:txBody>
      </p:sp>
      <p:sp>
        <p:nvSpPr>
          <p:cNvPr id="120" name="Rectangle 43">
            <a:extLst>
              <a:ext uri="{FF2B5EF4-FFF2-40B4-BE49-F238E27FC236}">
                <a16:creationId xmlns:a16="http://schemas.microsoft.com/office/drawing/2014/main" id="{CADCB026-56BC-37FF-5C98-C8488A9BD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2538043"/>
            <a:ext cx="1600200" cy="366713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    item_key</a:t>
            </a:r>
          </a:p>
        </p:txBody>
      </p:sp>
      <p:sp>
        <p:nvSpPr>
          <p:cNvPr id="121" name="Rectangle 44">
            <a:extLst>
              <a:ext uri="{FF2B5EF4-FFF2-40B4-BE49-F238E27FC236}">
                <a16:creationId xmlns:a16="http://schemas.microsoft.com/office/drawing/2014/main" id="{23470451-2122-5EC8-7C1E-9230B56C0A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2919043"/>
            <a:ext cx="1600200" cy="4508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22" name="Rectangle 45">
            <a:extLst>
              <a:ext uri="{FF2B5EF4-FFF2-40B4-BE49-F238E27FC236}">
                <a16:creationId xmlns:a16="http://schemas.microsoft.com/office/drawing/2014/main" id="{E490CC5C-4E22-C445-8806-5B02BA50C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2919043"/>
            <a:ext cx="1600200" cy="366713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shipper_key</a:t>
            </a:r>
          </a:p>
        </p:txBody>
      </p:sp>
      <p:sp>
        <p:nvSpPr>
          <p:cNvPr id="123" name="Rectangle 46">
            <a:extLst>
              <a:ext uri="{FF2B5EF4-FFF2-40B4-BE49-F238E27FC236}">
                <a16:creationId xmlns:a16="http://schemas.microsoft.com/office/drawing/2014/main" id="{8047EDD3-573F-61E6-98E8-4DB27A34A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3376243"/>
            <a:ext cx="1600200" cy="45243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24" name="Rectangle 47">
            <a:extLst>
              <a:ext uri="{FF2B5EF4-FFF2-40B4-BE49-F238E27FC236}">
                <a16:creationId xmlns:a16="http://schemas.microsoft.com/office/drawing/2014/main" id="{D17E0696-2142-FE4B-68E2-09F317AAB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4081" y="3395293"/>
            <a:ext cx="1593850" cy="3667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from_location</a:t>
            </a:r>
          </a:p>
        </p:txBody>
      </p:sp>
      <p:sp>
        <p:nvSpPr>
          <p:cNvPr id="125" name="Rectangle 48">
            <a:extLst>
              <a:ext uri="{FF2B5EF4-FFF2-40B4-BE49-F238E27FC236}">
                <a16:creationId xmlns:a16="http://schemas.microsoft.com/office/drawing/2014/main" id="{6789ADF0-E315-B04A-2637-28D8EA9FF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80744" y="3833443"/>
            <a:ext cx="1635125" cy="4556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26" name="Rectangle 49">
            <a:extLst>
              <a:ext uri="{FF2B5EF4-FFF2-40B4-BE49-F238E27FC236}">
                <a16:creationId xmlns:a16="http://schemas.microsoft.com/office/drawing/2014/main" id="{EB98113D-14E8-0CCA-1D79-EF286E8AC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3909643"/>
            <a:ext cx="1555750" cy="36671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 to_location</a:t>
            </a:r>
          </a:p>
        </p:txBody>
      </p:sp>
      <p:sp>
        <p:nvSpPr>
          <p:cNvPr id="127" name="Rectangle 50">
            <a:extLst>
              <a:ext uri="{FF2B5EF4-FFF2-40B4-BE49-F238E27FC236}">
                <a16:creationId xmlns:a16="http://schemas.microsoft.com/office/drawing/2014/main" id="{5298F0F6-AD22-5EF0-46E1-1CBB7677B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80744" y="4290643"/>
            <a:ext cx="1635125" cy="4619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28" name="Rectangle 51">
            <a:extLst>
              <a:ext uri="{FF2B5EF4-FFF2-40B4-BE49-F238E27FC236}">
                <a16:creationId xmlns:a16="http://schemas.microsoft.com/office/drawing/2014/main" id="{D51C190A-E8F6-D853-04CC-04D6A8478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15669" y="4331918"/>
            <a:ext cx="1574800" cy="366713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  dollars_cost</a:t>
            </a:r>
          </a:p>
        </p:txBody>
      </p:sp>
      <p:sp>
        <p:nvSpPr>
          <p:cNvPr id="129" name="Rectangle 52">
            <a:extLst>
              <a:ext uri="{FF2B5EF4-FFF2-40B4-BE49-F238E27FC236}">
                <a16:creationId xmlns:a16="http://schemas.microsoft.com/office/drawing/2014/main" id="{B23CE51C-683C-1521-F768-2560AAC0D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80744" y="4747843"/>
            <a:ext cx="1635125" cy="469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400"/>
          </a:p>
        </p:txBody>
      </p:sp>
      <p:sp>
        <p:nvSpPr>
          <p:cNvPr id="130" name="Rectangle 53">
            <a:extLst>
              <a:ext uri="{FF2B5EF4-FFF2-40B4-BE49-F238E27FC236}">
                <a16:creationId xmlns:a16="http://schemas.microsoft.com/office/drawing/2014/main" id="{FE3ED9F7-0DC9-BB56-C454-83C5734FC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6619" y="4778006"/>
            <a:ext cx="1625600" cy="366712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   units_shipped</a:t>
            </a:r>
          </a:p>
        </p:txBody>
      </p:sp>
      <p:sp>
        <p:nvSpPr>
          <p:cNvPr id="131" name="Line 55">
            <a:extLst>
              <a:ext uri="{FF2B5EF4-FFF2-40B4-BE49-F238E27FC236}">
                <a16:creationId xmlns:a16="http://schemas.microsoft.com/office/drawing/2014/main" id="{EAAFB413-06C8-F080-B25F-04716CD2D9C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9133081" y="1490293"/>
            <a:ext cx="381000" cy="6858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32" name="Line 56">
            <a:extLst>
              <a:ext uri="{FF2B5EF4-FFF2-40B4-BE49-F238E27FC236}">
                <a16:creationId xmlns:a16="http://schemas.microsoft.com/office/drawing/2014/main" id="{8A9B6181-EF16-8901-FFF5-9DF538F11DD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246881" y="1490293"/>
            <a:ext cx="3886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33" name="Line 57">
            <a:extLst>
              <a:ext uri="{FF2B5EF4-FFF2-40B4-BE49-F238E27FC236}">
                <a16:creationId xmlns:a16="http://schemas.microsoft.com/office/drawing/2014/main" id="{1319CE2E-FB6C-0BD9-B622-6788E8B638D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08681" y="1490293"/>
            <a:ext cx="914400" cy="4572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34" name="Line 58">
            <a:extLst>
              <a:ext uri="{FF2B5EF4-FFF2-40B4-BE49-F238E27FC236}">
                <a16:creationId xmlns:a16="http://schemas.microsoft.com/office/drawing/2014/main" id="{4E2F12D0-D0CC-15F8-E1B3-E1E6C553B86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980681" y="2252293"/>
            <a:ext cx="533400" cy="4572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35" name="Line 59">
            <a:extLst>
              <a:ext uri="{FF2B5EF4-FFF2-40B4-BE49-F238E27FC236}">
                <a16:creationId xmlns:a16="http://schemas.microsoft.com/office/drawing/2014/main" id="{AFFDE19A-5497-ED61-672B-0CED52F7917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52081" y="3623893"/>
            <a:ext cx="685800" cy="7620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36" name="Line 60">
            <a:extLst>
              <a:ext uri="{FF2B5EF4-FFF2-40B4-BE49-F238E27FC236}">
                <a16:creationId xmlns:a16="http://schemas.microsoft.com/office/drawing/2014/main" id="{57B988EA-7964-C293-C387-1FD405ADF47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980681" y="4157293"/>
            <a:ext cx="457200" cy="2286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37" name="Line 61">
            <a:extLst>
              <a:ext uri="{FF2B5EF4-FFF2-40B4-BE49-F238E27FC236}">
                <a16:creationId xmlns:a16="http://schemas.microsoft.com/office/drawing/2014/main" id="{408DFF62-C89C-8DCB-50D0-1657871C9C04}"/>
              </a:ext>
            </a:extLst>
          </p:cNvPr>
          <p:cNvSpPr>
            <a:spLocks noChangeShapeType="1"/>
          </p:cNvSpPr>
          <p:nvPr/>
        </p:nvSpPr>
        <p:spPr bwMode="auto">
          <a:xfrm>
            <a:off x="11495281" y="3166693"/>
            <a:ext cx="0" cy="16764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grpSp>
        <p:nvGrpSpPr>
          <p:cNvPr id="138" name="Group 63">
            <a:extLst>
              <a:ext uri="{FF2B5EF4-FFF2-40B4-BE49-F238E27FC236}">
                <a16:creationId xmlns:a16="http://schemas.microsoft.com/office/drawing/2014/main" id="{73AEA7CA-D0AC-0685-E3E6-DA4996F39F77}"/>
              </a:ext>
            </a:extLst>
          </p:cNvPr>
          <p:cNvGrpSpPr>
            <a:grpSpLocks/>
          </p:cNvGrpSpPr>
          <p:nvPr/>
        </p:nvGrpSpPr>
        <p:grpSpPr bwMode="auto">
          <a:xfrm>
            <a:off x="10115744" y="5376493"/>
            <a:ext cx="1344612" cy="1473200"/>
            <a:chOff x="3891" y="2472"/>
            <a:chExt cx="836" cy="911"/>
          </a:xfrm>
        </p:grpSpPr>
        <p:sp>
          <p:nvSpPr>
            <p:cNvPr id="139" name="Rectangle 64">
              <a:extLst>
                <a:ext uri="{FF2B5EF4-FFF2-40B4-BE49-F238E27FC236}">
                  <a16:creationId xmlns:a16="http://schemas.microsoft.com/office/drawing/2014/main" id="{CB8E7DF6-8D96-4E70-2AFC-03F46A8359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6" y="2715"/>
              <a:ext cx="831" cy="668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shipper_key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shipper_name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location_key</a:t>
              </a:r>
            </a:p>
            <a:p>
              <a:pPr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600">
                  <a:latin typeface="Times New Roman" panose="02020603050405020304" pitchFamily="18" charset="0"/>
                </a:rPr>
                <a:t>shipper_type</a:t>
              </a:r>
            </a:p>
          </p:txBody>
        </p:sp>
        <p:sp>
          <p:nvSpPr>
            <p:cNvPr id="140" name="Text Box 65">
              <a:extLst>
                <a:ext uri="{FF2B5EF4-FFF2-40B4-BE49-F238E27FC236}">
                  <a16:creationId xmlns:a16="http://schemas.microsoft.com/office/drawing/2014/main" id="{D34AF5BE-F165-2825-B882-72C18AADF3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91" y="2472"/>
              <a:ext cx="539" cy="233"/>
            </a:xfrm>
            <a:prstGeom prst="rect">
              <a:avLst/>
            </a:prstGeom>
            <a:solidFill>
              <a:srgbClr val="CCE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latin typeface="Times New Roman" panose="02020603050405020304" pitchFamily="18" charset="0"/>
                </a:rPr>
                <a:t>shipper</a:t>
              </a:r>
            </a:p>
          </p:txBody>
        </p:sp>
      </p:grpSp>
      <p:sp>
        <p:nvSpPr>
          <p:cNvPr id="141" name="Line 66">
            <a:extLst>
              <a:ext uri="{FF2B5EF4-FFF2-40B4-BE49-F238E27FC236}">
                <a16:creationId xmlns:a16="http://schemas.microsoft.com/office/drawing/2014/main" id="{23516D2E-6B91-5AD5-4BC8-28516865950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114281" y="4766893"/>
            <a:ext cx="381000" cy="10668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42" name="Line 67">
            <a:extLst>
              <a:ext uri="{FF2B5EF4-FFF2-40B4-BE49-F238E27FC236}">
                <a16:creationId xmlns:a16="http://schemas.microsoft.com/office/drawing/2014/main" id="{AE998F31-47BC-9280-BC32-30885C57E575}"/>
              </a:ext>
            </a:extLst>
          </p:cNvPr>
          <p:cNvSpPr>
            <a:spLocks noChangeShapeType="1"/>
          </p:cNvSpPr>
          <p:nvPr/>
        </p:nvSpPr>
        <p:spPr bwMode="auto">
          <a:xfrm>
            <a:off x="11114281" y="3166693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43" name="Line 68">
            <a:extLst>
              <a:ext uri="{FF2B5EF4-FFF2-40B4-BE49-F238E27FC236}">
                <a16:creationId xmlns:a16="http://schemas.microsoft.com/office/drawing/2014/main" id="{F39DFF16-3CBB-BC9D-4782-40CE14D835B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71081" y="5757493"/>
            <a:ext cx="1752600" cy="6858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0848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 Concept Hierarchy: Dimension (location)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Text Box 3">
            <a:extLst>
              <a:ext uri="{FF2B5EF4-FFF2-40B4-BE49-F238E27FC236}">
                <a16:creationId xmlns:a16="http://schemas.microsoft.com/office/drawing/2014/main" id="{20988581-1D7A-2436-9FC2-DA10151C80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1996" y="1394642"/>
            <a:ext cx="4397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all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D97EE59C-1543-584E-3ED5-A11F7A7FF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7996" y="2385242"/>
            <a:ext cx="925513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Europe</a:t>
            </a: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3C12C4D1-4BE2-1090-D36E-FF61E83AC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55996" y="2385242"/>
            <a:ext cx="1792288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North_America</a:t>
            </a: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92F4A59D-DA96-7A8C-1D67-BCFE3F049D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84771" y="3452042"/>
            <a:ext cx="96678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Mexico</a:t>
            </a:r>
          </a:p>
        </p:txBody>
      </p:sp>
      <p:sp>
        <p:nvSpPr>
          <p:cNvPr id="19" name="Text Box 7">
            <a:extLst>
              <a:ext uri="{FF2B5EF4-FFF2-40B4-BE49-F238E27FC236}">
                <a16:creationId xmlns:a16="http://schemas.microsoft.com/office/drawing/2014/main" id="{6C4FC9A2-D4DD-2E8E-EE64-BB07EE06F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98796" y="3452042"/>
            <a:ext cx="95408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Canada</a:t>
            </a:r>
          </a:p>
        </p:txBody>
      </p:sp>
      <p:sp>
        <p:nvSpPr>
          <p:cNvPr id="20" name="Text Box 8">
            <a:extLst>
              <a:ext uri="{FF2B5EF4-FFF2-40B4-BE49-F238E27FC236}">
                <a16:creationId xmlns:a16="http://schemas.microsoft.com/office/drawing/2014/main" id="{32836870-0BAC-C23C-3222-C54BE0604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2709" y="3452042"/>
            <a:ext cx="76835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Spain</a:t>
            </a:r>
          </a:p>
        </p:txBody>
      </p:sp>
      <p:sp>
        <p:nvSpPr>
          <p:cNvPr id="21" name="Text Box 9">
            <a:extLst>
              <a:ext uri="{FF2B5EF4-FFF2-40B4-BE49-F238E27FC236}">
                <a16:creationId xmlns:a16="http://schemas.microsoft.com/office/drawing/2014/main" id="{881A69A3-1738-0930-33EE-FEEA406A28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64996" y="3452042"/>
            <a:ext cx="11382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Germany</a:t>
            </a:r>
          </a:p>
        </p:txBody>
      </p:sp>
      <p:sp>
        <p:nvSpPr>
          <p:cNvPr id="22" name="Text Box 10">
            <a:extLst>
              <a:ext uri="{FF2B5EF4-FFF2-40B4-BE49-F238E27FC236}">
                <a16:creationId xmlns:a16="http://schemas.microsoft.com/office/drawing/2014/main" id="{5530030B-D2AD-C853-86F7-CD9639DAF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1996" y="4518842"/>
            <a:ext cx="128111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Vancouver</a:t>
            </a:r>
          </a:p>
        </p:txBody>
      </p:sp>
      <p:sp>
        <p:nvSpPr>
          <p:cNvPr id="23" name="Text Box 11">
            <a:extLst>
              <a:ext uri="{FF2B5EF4-FFF2-40B4-BE49-F238E27FC236}">
                <a16:creationId xmlns:a16="http://schemas.microsoft.com/office/drawing/2014/main" id="{716E54BA-8F22-2CC1-ABC5-0D166BC1E0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4996" y="5509442"/>
            <a:ext cx="10953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M. Wind</a:t>
            </a:r>
          </a:p>
        </p:txBody>
      </p:sp>
      <p:sp>
        <p:nvSpPr>
          <p:cNvPr id="24" name="Text Box 12">
            <a:extLst>
              <a:ext uri="{FF2B5EF4-FFF2-40B4-BE49-F238E27FC236}">
                <a16:creationId xmlns:a16="http://schemas.microsoft.com/office/drawing/2014/main" id="{225894CD-F4AA-EB58-2AD9-E21E904AC1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6196" y="5509442"/>
            <a:ext cx="101123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L. Chan</a:t>
            </a:r>
          </a:p>
        </p:txBody>
      </p:sp>
      <p:sp>
        <p:nvSpPr>
          <p:cNvPr id="26" name="Text Box 13">
            <a:extLst>
              <a:ext uri="{FF2B5EF4-FFF2-40B4-BE49-F238E27FC236}">
                <a16:creationId xmlns:a16="http://schemas.microsoft.com/office/drawing/2014/main" id="{90A21F01-66D2-5886-9729-E1ACA655D5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9196" y="2385242"/>
            <a:ext cx="376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...</a:t>
            </a:r>
          </a:p>
        </p:txBody>
      </p:sp>
      <p:sp>
        <p:nvSpPr>
          <p:cNvPr id="27" name="Text Box 14">
            <a:extLst>
              <a:ext uri="{FF2B5EF4-FFF2-40B4-BE49-F238E27FC236}">
                <a16:creationId xmlns:a16="http://schemas.microsoft.com/office/drawing/2014/main" id="{C162560F-701B-2BCF-5D04-07BC04B20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46596" y="3452042"/>
            <a:ext cx="376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...</a:t>
            </a:r>
          </a:p>
        </p:txBody>
      </p:sp>
      <p:sp>
        <p:nvSpPr>
          <p:cNvPr id="28" name="Text Box 15">
            <a:extLst>
              <a:ext uri="{FF2B5EF4-FFF2-40B4-BE49-F238E27FC236}">
                <a16:creationId xmlns:a16="http://schemas.microsoft.com/office/drawing/2014/main" id="{99B56B2B-DC78-0453-EAFF-51D3D475C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2796" y="3452042"/>
            <a:ext cx="376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...</a:t>
            </a: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B12F37DA-55CD-5BF6-1F91-FFA6698CA6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4196" y="4595042"/>
            <a:ext cx="376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...</a:t>
            </a:r>
          </a:p>
        </p:txBody>
      </p:sp>
      <p:sp>
        <p:nvSpPr>
          <p:cNvPr id="30" name="Text Box 17">
            <a:extLst>
              <a:ext uri="{FF2B5EF4-FFF2-40B4-BE49-F238E27FC236}">
                <a16:creationId xmlns:a16="http://schemas.microsoft.com/office/drawing/2014/main" id="{B4AE8A8E-EB00-14AA-32D6-4F845A004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2196" y="4518842"/>
            <a:ext cx="376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...</a:t>
            </a:r>
          </a:p>
        </p:txBody>
      </p:sp>
      <p:sp>
        <p:nvSpPr>
          <p:cNvPr id="31" name="Text Box 18">
            <a:extLst>
              <a:ext uri="{FF2B5EF4-FFF2-40B4-BE49-F238E27FC236}">
                <a16:creationId xmlns:a16="http://schemas.microsoft.com/office/drawing/2014/main" id="{120555EF-D809-5D89-158C-842364FB96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1596" y="5509442"/>
            <a:ext cx="3762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...</a:t>
            </a:r>
          </a:p>
        </p:txBody>
      </p:sp>
      <p:sp>
        <p:nvSpPr>
          <p:cNvPr id="32" name="Line 19">
            <a:extLst>
              <a:ext uri="{FF2B5EF4-FFF2-40B4-BE49-F238E27FC236}">
                <a16:creationId xmlns:a16="http://schemas.microsoft.com/office/drawing/2014/main" id="{556CC7E7-682D-205E-43A4-D2D30066ECC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641396" y="1775642"/>
            <a:ext cx="12192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3" name="Line 20">
            <a:extLst>
              <a:ext uri="{FF2B5EF4-FFF2-40B4-BE49-F238E27FC236}">
                <a16:creationId xmlns:a16="http://schemas.microsoft.com/office/drawing/2014/main" id="{4341C135-C13B-2D05-7264-10227A5C8A20}"/>
              </a:ext>
            </a:extLst>
          </p:cNvPr>
          <p:cNvSpPr>
            <a:spLocks noChangeShapeType="1"/>
          </p:cNvSpPr>
          <p:nvPr/>
        </p:nvSpPr>
        <p:spPr bwMode="auto">
          <a:xfrm>
            <a:off x="7860596" y="1775642"/>
            <a:ext cx="22098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4" name="Line 21">
            <a:extLst>
              <a:ext uri="{FF2B5EF4-FFF2-40B4-BE49-F238E27FC236}">
                <a16:creationId xmlns:a16="http://schemas.microsoft.com/office/drawing/2014/main" id="{50DBB54E-DADA-B104-70CB-2331A40783A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574596" y="2766242"/>
            <a:ext cx="9906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5" name="Line 22">
            <a:extLst>
              <a:ext uri="{FF2B5EF4-FFF2-40B4-BE49-F238E27FC236}">
                <a16:creationId xmlns:a16="http://schemas.microsoft.com/office/drawing/2014/main" id="{9CD45C9A-7B5A-1CA5-73F7-DB50E70E537C}"/>
              </a:ext>
            </a:extLst>
          </p:cNvPr>
          <p:cNvSpPr>
            <a:spLocks noChangeShapeType="1"/>
          </p:cNvSpPr>
          <p:nvPr/>
        </p:nvSpPr>
        <p:spPr bwMode="auto">
          <a:xfrm>
            <a:off x="6565196" y="2766242"/>
            <a:ext cx="8382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6" name="Line 23">
            <a:extLst>
              <a:ext uri="{FF2B5EF4-FFF2-40B4-BE49-F238E27FC236}">
                <a16:creationId xmlns:a16="http://schemas.microsoft.com/office/drawing/2014/main" id="{6ED5E85D-DF4E-65CA-E7A0-A6995FE15B0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9232196" y="2766242"/>
            <a:ext cx="9906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7" name="Line 24">
            <a:extLst>
              <a:ext uri="{FF2B5EF4-FFF2-40B4-BE49-F238E27FC236}">
                <a16:creationId xmlns:a16="http://schemas.microsoft.com/office/drawing/2014/main" id="{42CDC9F3-DD64-3B51-11DE-00FD880007BC}"/>
              </a:ext>
            </a:extLst>
          </p:cNvPr>
          <p:cNvSpPr>
            <a:spLocks noChangeShapeType="1"/>
          </p:cNvSpPr>
          <p:nvPr/>
        </p:nvSpPr>
        <p:spPr bwMode="auto">
          <a:xfrm>
            <a:off x="10222796" y="2766242"/>
            <a:ext cx="11430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8" name="Line 25">
            <a:extLst>
              <a:ext uri="{FF2B5EF4-FFF2-40B4-BE49-F238E27FC236}">
                <a16:creationId xmlns:a16="http://schemas.microsoft.com/office/drawing/2014/main" id="{EF87710A-5C11-5C38-9D7E-A8A294111E4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117396" y="3833042"/>
            <a:ext cx="5334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9" name="Line 26">
            <a:extLst>
              <a:ext uri="{FF2B5EF4-FFF2-40B4-BE49-F238E27FC236}">
                <a16:creationId xmlns:a16="http://schemas.microsoft.com/office/drawing/2014/main" id="{B3A8DF20-53E8-9457-A558-1C392D9EE8F4}"/>
              </a:ext>
            </a:extLst>
          </p:cNvPr>
          <p:cNvSpPr>
            <a:spLocks noChangeShapeType="1"/>
          </p:cNvSpPr>
          <p:nvPr/>
        </p:nvSpPr>
        <p:spPr bwMode="auto">
          <a:xfrm>
            <a:off x="5650796" y="3833042"/>
            <a:ext cx="6096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0" name="Line 27">
            <a:extLst>
              <a:ext uri="{FF2B5EF4-FFF2-40B4-BE49-F238E27FC236}">
                <a16:creationId xmlns:a16="http://schemas.microsoft.com/office/drawing/2014/main" id="{F1A0AD7F-5121-530B-6483-0ED92379DF6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946196" y="3833042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1" name="Line 28">
            <a:extLst>
              <a:ext uri="{FF2B5EF4-FFF2-40B4-BE49-F238E27FC236}">
                <a16:creationId xmlns:a16="http://schemas.microsoft.com/office/drawing/2014/main" id="{0194EAD2-E04D-4581-DFE9-10881787BFDF}"/>
              </a:ext>
            </a:extLst>
          </p:cNvPr>
          <p:cNvSpPr>
            <a:spLocks noChangeShapeType="1"/>
          </p:cNvSpPr>
          <p:nvPr/>
        </p:nvSpPr>
        <p:spPr bwMode="auto">
          <a:xfrm>
            <a:off x="7327196" y="3833042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2" name="Line 29">
            <a:extLst>
              <a:ext uri="{FF2B5EF4-FFF2-40B4-BE49-F238E27FC236}">
                <a16:creationId xmlns:a16="http://schemas.microsoft.com/office/drawing/2014/main" id="{276F538F-78F7-3C6B-F1D3-C8881DAD1A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984796" y="3833042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3" name="Line 30">
            <a:extLst>
              <a:ext uri="{FF2B5EF4-FFF2-40B4-BE49-F238E27FC236}">
                <a16:creationId xmlns:a16="http://schemas.microsoft.com/office/drawing/2014/main" id="{B27F7266-B0AB-B9C6-E57C-2A6096390BF4}"/>
              </a:ext>
            </a:extLst>
          </p:cNvPr>
          <p:cNvSpPr>
            <a:spLocks noChangeShapeType="1"/>
          </p:cNvSpPr>
          <p:nvPr/>
        </p:nvSpPr>
        <p:spPr bwMode="auto">
          <a:xfrm>
            <a:off x="11365796" y="3833042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4" name="Line 31">
            <a:extLst>
              <a:ext uri="{FF2B5EF4-FFF2-40B4-BE49-F238E27FC236}">
                <a16:creationId xmlns:a16="http://schemas.microsoft.com/office/drawing/2014/main" id="{D0C2E09C-51E4-B036-ACBE-5EC72E21597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12596" y="5052242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5" name="Line 32">
            <a:extLst>
              <a:ext uri="{FF2B5EF4-FFF2-40B4-BE49-F238E27FC236}">
                <a16:creationId xmlns:a16="http://schemas.microsoft.com/office/drawing/2014/main" id="{AC4DB55C-353F-D4D1-C96F-5527888DEBE7}"/>
              </a:ext>
            </a:extLst>
          </p:cNvPr>
          <p:cNvSpPr>
            <a:spLocks noChangeShapeType="1"/>
          </p:cNvSpPr>
          <p:nvPr/>
        </p:nvSpPr>
        <p:spPr bwMode="auto">
          <a:xfrm>
            <a:off x="5193596" y="5052242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6" name="Line 33">
            <a:extLst>
              <a:ext uri="{FF2B5EF4-FFF2-40B4-BE49-F238E27FC236}">
                <a16:creationId xmlns:a16="http://schemas.microsoft.com/office/drawing/2014/main" id="{56E1F5AD-1061-6B21-DA2E-12A56D40E9B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31996" y="4899842"/>
            <a:ext cx="6858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7" name="Line 34">
            <a:extLst>
              <a:ext uri="{FF2B5EF4-FFF2-40B4-BE49-F238E27FC236}">
                <a16:creationId xmlns:a16="http://schemas.microsoft.com/office/drawing/2014/main" id="{FA5DE5DA-C16C-2D7D-2B58-44FF4C6EBAB9}"/>
              </a:ext>
            </a:extLst>
          </p:cNvPr>
          <p:cNvSpPr>
            <a:spLocks noChangeShapeType="1"/>
          </p:cNvSpPr>
          <p:nvPr/>
        </p:nvSpPr>
        <p:spPr bwMode="auto">
          <a:xfrm>
            <a:off x="8317796" y="4899842"/>
            <a:ext cx="9906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8" name="Text Box 35">
            <a:extLst>
              <a:ext uri="{FF2B5EF4-FFF2-40B4-BE49-F238E27FC236}">
                <a16:creationId xmlns:a16="http://schemas.microsoft.com/office/drawing/2014/main" id="{9FB30608-85DE-44A2-8398-7206DF2FD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996" y="1470842"/>
            <a:ext cx="4397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hlink"/>
                </a:solidFill>
                <a:latin typeface="Times New Roman" panose="02020603050405020304" pitchFamily="18" charset="0"/>
              </a:rPr>
              <a:t>all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49" name="Text Box 36">
            <a:extLst>
              <a:ext uri="{FF2B5EF4-FFF2-40B4-BE49-F238E27FC236}">
                <a16:creationId xmlns:a16="http://schemas.microsoft.com/office/drawing/2014/main" id="{B05B0FC3-A6A9-E870-8BA9-B9B3D8FD1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3796" y="2461442"/>
            <a:ext cx="8382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hlink"/>
                </a:solidFill>
                <a:latin typeface="Times New Roman" panose="02020603050405020304" pitchFamily="18" charset="0"/>
              </a:rPr>
              <a:t>region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50" name="Text Box 37">
            <a:extLst>
              <a:ext uri="{FF2B5EF4-FFF2-40B4-BE49-F238E27FC236}">
                <a16:creationId xmlns:a16="http://schemas.microsoft.com/office/drawing/2014/main" id="{B87D7BD1-C667-BB37-4CD0-AA88C5A644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996" y="5585642"/>
            <a:ext cx="77628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hlink"/>
                </a:solidFill>
                <a:latin typeface="Times New Roman" panose="02020603050405020304" pitchFamily="18" charset="0"/>
              </a:rPr>
              <a:t>office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51" name="Line 38">
            <a:extLst>
              <a:ext uri="{FF2B5EF4-FFF2-40B4-BE49-F238E27FC236}">
                <a16:creationId xmlns:a16="http://schemas.microsoft.com/office/drawing/2014/main" id="{DDB32158-6FAE-7E4C-3F28-2B0F1AF3BC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0070396" y="4976042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2" name="Line 39">
            <a:extLst>
              <a:ext uri="{FF2B5EF4-FFF2-40B4-BE49-F238E27FC236}">
                <a16:creationId xmlns:a16="http://schemas.microsoft.com/office/drawing/2014/main" id="{115FDEC7-C547-76BF-E871-2763F00BE69C}"/>
              </a:ext>
            </a:extLst>
          </p:cNvPr>
          <p:cNvSpPr>
            <a:spLocks noChangeShapeType="1"/>
          </p:cNvSpPr>
          <p:nvPr/>
        </p:nvSpPr>
        <p:spPr bwMode="auto">
          <a:xfrm>
            <a:off x="10451396" y="4976042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3" name="Line 40">
            <a:extLst>
              <a:ext uri="{FF2B5EF4-FFF2-40B4-BE49-F238E27FC236}">
                <a16:creationId xmlns:a16="http://schemas.microsoft.com/office/drawing/2014/main" id="{1D12A491-B395-3912-D3C3-72C98F9FD34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393996" y="3833042"/>
            <a:ext cx="7620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4" name="Line 41">
            <a:extLst>
              <a:ext uri="{FF2B5EF4-FFF2-40B4-BE49-F238E27FC236}">
                <a16:creationId xmlns:a16="http://schemas.microsoft.com/office/drawing/2014/main" id="{C6C3B2FE-EB0C-FEB9-CF36-6637D8D51245}"/>
              </a:ext>
            </a:extLst>
          </p:cNvPr>
          <p:cNvSpPr>
            <a:spLocks noChangeShapeType="1"/>
          </p:cNvSpPr>
          <p:nvPr/>
        </p:nvSpPr>
        <p:spPr bwMode="auto">
          <a:xfrm>
            <a:off x="9155996" y="3833042"/>
            <a:ext cx="10668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5" name="Text Box 42">
            <a:extLst>
              <a:ext uri="{FF2B5EF4-FFF2-40B4-BE49-F238E27FC236}">
                <a16:creationId xmlns:a16="http://schemas.microsoft.com/office/drawing/2014/main" id="{882B132E-030E-DEE0-DB80-532E5DB846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3796" y="3528242"/>
            <a:ext cx="96678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hlink"/>
                </a:solidFill>
                <a:latin typeface="Times New Roman" panose="02020603050405020304" pitchFamily="18" charset="0"/>
              </a:rPr>
              <a:t>country</a:t>
            </a:r>
          </a:p>
        </p:txBody>
      </p:sp>
      <p:sp>
        <p:nvSpPr>
          <p:cNvPr id="56" name="Line 43">
            <a:extLst>
              <a:ext uri="{FF2B5EF4-FFF2-40B4-BE49-F238E27FC236}">
                <a16:creationId xmlns:a16="http://schemas.microsoft.com/office/drawing/2014/main" id="{A1828D29-21A7-924A-A4D3-103CB740CDF5}"/>
              </a:ext>
            </a:extLst>
          </p:cNvPr>
          <p:cNvSpPr>
            <a:spLocks noChangeShapeType="1"/>
          </p:cNvSpPr>
          <p:nvPr/>
        </p:nvSpPr>
        <p:spPr bwMode="auto">
          <a:xfrm>
            <a:off x="3364796" y="1851842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7" name="Line 44">
            <a:extLst>
              <a:ext uri="{FF2B5EF4-FFF2-40B4-BE49-F238E27FC236}">
                <a16:creationId xmlns:a16="http://schemas.microsoft.com/office/drawing/2014/main" id="{428F27DF-6609-65F3-4EF9-FCEA4CD0329A}"/>
              </a:ext>
            </a:extLst>
          </p:cNvPr>
          <p:cNvSpPr>
            <a:spLocks noChangeShapeType="1"/>
          </p:cNvSpPr>
          <p:nvPr/>
        </p:nvSpPr>
        <p:spPr bwMode="auto">
          <a:xfrm>
            <a:off x="3364796" y="2918642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8" name="Line 45">
            <a:extLst>
              <a:ext uri="{FF2B5EF4-FFF2-40B4-BE49-F238E27FC236}">
                <a16:creationId xmlns:a16="http://schemas.microsoft.com/office/drawing/2014/main" id="{BDEF63BF-BCB7-85FA-9CDC-D886AE4A0CFE}"/>
              </a:ext>
            </a:extLst>
          </p:cNvPr>
          <p:cNvSpPr>
            <a:spLocks noChangeShapeType="1"/>
          </p:cNvSpPr>
          <p:nvPr/>
        </p:nvSpPr>
        <p:spPr bwMode="auto">
          <a:xfrm>
            <a:off x="3364796" y="3909242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9" name="Line 46">
            <a:extLst>
              <a:ext uri="{FF2B5EF4-FFF2-40B4-BE49-F238E27FC236}">
                <a16:creationId xmlns:a16="http://schemas.microsoft.com/office/drawing/2014/main" id="{A2A03F93-A9E7-5C13-DF4B-7657E4DDB8D1}"/>
              </a:ext>
            </a:extLst>
          </p:cNvPr>
          <p:cNvSpPr>
            <a:spLocks noChangeShapeType="1"/>
          </p:cNvSpPr>
          <p:nvPr/>
        </p:nvSpPr>
        <p:spPr bwMode="auto">
          <a:xfrm>
            <a:off x="3364796" y="4976042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944D546E-44F0-B93E-F0E1-28BC865CE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1796" y="4595042"/>
            <a:ext cx="99218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Toronto</a:t>
            </a:r>
          </a:p>
        </p:txBody>
      </p:sp>
      <p:sp>
        <p:nvSpPr>
          <p:cNvPr id="61" name="Text Box 48">
            <a:extLst>
              <a:ext uri="{FF2B5EF4-FFF2-40B4-BE49-F238E27FC236}">
                <a16:creationId xmlns:a16="http://schemas.microsoft.com/office/drawing/2014/main" id="{A4D2EA15-F50E-2810-A7A4-CDADD3AA0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3996" y="4595042"/>
            <a:ext cx="1150938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Frankfurt</a:t>
            </a:r>
          </a:p>
        </p:txBody>
      </p:sp>
      <p:sp>
        <p:nvSpPr>
          <p:cNvPr id="62" name="Text Box 49">
            <a:extLst>
              <a:ext uri="{FF2B5EF4-FFF2-40B4-BE49-F238E27FC236}">
                <a16:creationId xmlns:a16="http://schemas.microsoft.com/office/drawing/2014/main" id="{56D46472-E967-0A98-C8F4-61C4DA1BF3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996" y="4595042"/>
            <a:ext cx="5683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chemeClr val="hlink"/>
                </a:solidFill>
                <a:latin typeface="Times New Roman" panose="02020603050405020304" pitchFamily="18" charset="0"/>
              </a:rPr>
              <a:t>city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4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 Concept Hierarchy: Dimension (location)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CD457B-8E9A-61CC-94A1-592A557BB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113" y="1571919"/>
            <a:ext cx="875665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751DAFB3-E385-860D-3BDF-A0E7A669F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7038" y="5229519"/>
            <a:ext cx="38433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latin typeface="Minion-Regular"/>
              </a:rPr>
              <a:t>A concept hierarchy for </a:t>
            </a:r>
            <a:r>
              <a:rPr lang="en-US" altLang="en-US" sz="2400" i="1">
                <a:latin typeface="Minion-Italic"/>
              </a:rPr>
              <a:t>price</a:t>
            </a:r>
            <a:r>
              <a:rPr lang="en-US" altLang="en-US" sz="2400">
                <a:latin typeface="Minion-Regular"/>
              </a:rPr>
              <a:t>.</a:t>
            </a:r>
            <a:endParaRPr lang="en-US" altLang="en-US" sz="2400"/>
          </a:p>
        </p:txBody>
      </p:sp>
    </p:spTree>
    <p:extLst>
      <p:ext uri="{BB962C8B-B14F-4D97-AF65-F5344CB8AC3E}">
        <p14:creationId xmlns:p14="http://schemas.microsoft.com/office/powerpoint/2010/main" val="20481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Typical OLAP Operations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1027">
            <a:extLst>
              <a:ext uri="{FF2B5EF4-FFF2-40B4-BE49-F238E27FC236}">
                <a16:creationId xmlns:a16="http://schemas.microsoft.com/office/drawing/2014/main" id="{D43615B3-87F5-BF9D-DB7E-009BAED48EF3}"/>
              </a:ext>
            </a:extLst>
          </p:cNvPr>
          <p:cNvSpPr txBox="1">
            <a:spLocks noChangeArrowheads="1"/>
          </p:cNvSpPr>
          <p:nvPr/>
        </p:nvSpPr>
        <p:spPr>
          <a:xfrm>
            <a:off x="2454964" y="1307298"/>
            <a:ext cx="9357117" cy="49530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>
                <a:solidFill>
                  <a:schemeClr val="hlink"/>
                </a:solidFill>
              </a:rPr>
              <a:t>Roll up (drill-up):</a:t>
            </a:r>
            <a:r>
              <a:rPr lang="en-US" altLang="en-US" sz="2400"/>
              <a:t> summarize data</a:t>
            </a:r>
          </a:p>
          <a:p>
            <a:pPr lvl="1"/>
            <a:r>
              <a:rPr lang="en-US" altLang="en-US" i="1"/>
              <a:t>by climbing up hierarchy or by dimension reduction</a:t>
            </a:r>
            <a:endParaRPr lang="en-US" altLang="en-US"/>
          </a:p>
          <a:p>
            <a:r>
              <a:rPr lang="en-US" altLang="en-US" sz="2400">
                <a:solidFill>
                  <a:schemeClr val="hlink"/>
                </a:solidFill>
              </a:rPr>
              <a:t>Drill down (roll down):</a:t>
            </a:r>
            <a:r>
              <a:rPr lang="en-US" altLang="en-US" sz="2400"/>
              <a:t> reverse of roll-up</a:t>
            </a:r>
          </a:p>
          <a:p>
            <a:pPr lvl="1"/>
            <a:r>
              <a:rPr lang="en-US" altLang="en-US" i="1"/>
              <a:t>from higher level summary to lower level summary or detailed data, or introducing new dimensions</a:t>
            </a:r>
          </a:p>
          <a:p>
            <a:r>
              <a:rPr lang="en-US" altLang="en-US" sz="2400">
                <a:solidFill>
                  <a:schemeClr val="hlink"/>
                </a:solidFill>
              </a:rPr>
              <a:t>Slice and dice:</a:t>
            </a:r>
            <a:r>
              <a:rPr lang="en-US" altLang="en-US" sz="2400"/>
              <a:t> </a:t>
            </a:r>
            <a:r>
              <a:rPr lang="en-US" altLang="en-US" sz="2400" i="1"/>
              <a:t>project and select</a:t>
            </a:r>
            <a:r>
              <a:rPr lang="en-US" altLang="en-US" sz="2400"/>
              <a:t> </a:t>
            </a:r>
          </a:p>
          <a:p>
            <a:r>
              <a:rPr lang="en-US" altLang="en-US" sz="2400">
                <a:solidFill>
                  <a:schemeClr val="hlink"/>
                </a:solidFill>
              </a:rPr>
              <a:t>Pivot (rotate):</a:t>
            </a:r>
            <a:r>
              <a:rPr lang="en-US" altLang="en-US" sz="2400"/>
              <a:t> </a:t>
            </a:r>
          </a:p>
          <a:p>
            <a:pPr lvl="1"/>
            <a:r>
              <a:rPr lang="en-US" altLang="en-US" i="1"/>
              <a:t>reorient the cube, visualization, 3D to series of 2D planes</a:t>
            </a:r>
          </a:p>
          <a:p>
            <a:r>
              <a:rPr lang="en-US" altLang="en-US" sz="2400"/>
              <a:t>Other operations</a:t>
            </a:r>
          </a:p>
          <a:p>
            <a:pPr lvl="1"/>
            <a:r>
              <a:rPr lang="en-US" altLang="en-US" i="1">
                <a:solidFill>
                  <a:schemeClr val="hlink"/>
                </a:solidFill>
              </a:rPr>
              <a:t>drill across:</a:t>
            </a:r>
            <a:r>
              <a:rPr lang="en-US" altLang="en-US" i="1"/>
              <a:t> involving (across) more than one fact table</a:t>
            </a:r>
            <a:endParaRPr lang="en-US" altLang="en-US"/>
          </a:p>
          <a:p>
            <a:pPr lvl="1"/>
            <a:r>
              <a:rPr lang="en-US" altLang="en-US" i="1">
                <a:solidFill>
                  <a:schemeClr val="hlink"/>
                </a:solidFill>
              </a:rPr>
              <a:t>drill through:</a:t>
            </a:r>
            <a:r>
              <a:rPr lang="en-US" altLang="en-US" i="1"/>
              <a:t> through the bottom level of the cube to its back-end relational tables (using SQL)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2589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Typical OLAP Operations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A52067F2-10A2-DD01-DFF6-750E563F5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50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Warehousing and </a:t>
            </a:r>
            <a:r>
              <a:rPr lang="en-US" altLang="en-US" sz="2400" b="1" i="1" dirty="0">
                <a:solidFill>
                  <a:srgbClr val="FF0000"/>
                </a:solidFill>
              </a:rPr>
              <a:t>On-line Analytical Processing (</a:t>
            </a:r>
            <a:r>
              <a:rPr lang="en-US" sz="2400" b="1" i="1" dirty="0">
                <a:solidFill>
                  <a:srgbClr val="FF0000"/>
                </a:solidFill>
              </a:rPr>
              <a:t>OLAP)</a:t>
            </a: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8124280" cy="447009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 Warehouse: Basic Concepts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Modeling: Data Cube and OLAP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Design and Usage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Implementation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Generalization by Attribute-Oriented Induction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8456D630-73C9-D8BF-A372-11A004F3F8A0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133663" y="320010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25568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43095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Design of Data Warehouse: A Business Analysis Framework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46C18D3-EA17-4429-DE99-FE84ED41B6C9}"/>
              </a:ext>
            </a:extLst>
          </p:cNvPr>
          <p:cNvSpPr txBox="1">
            <a:spLocks noChangeArrowheads="1"/>
          </p:cNvSpPr>
          <p:nvPr/>
        </p:nvSpPr>
        <p:spPr>
          <a:xfrm>
            <a:off x="2525620" y="1143633"/>
            <a:ext cx="9286462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 dirty="0"/>
              <a:t>Four views regarding the design of a data warehouse </a:t>
            </a:r>
          </a:p>
          <a:p>
            <a:pPr lvl="1">
              <a:lnSpc>
                <a:spcPct val="110000"/>
              </a:lnSpc>
            </a:pPr>
            <a:r>
              <a:rPr lang="en-US" altLang="en-US" dirty="0">
                <a:solidFill>
                  <a:schemeClr val="hlink"/>
                </a:solidFill>
              </a:rPr>
              <a:t>Top-down view</a:t>
            </a:r>
          </a:p>
          <a:p>
            <a:pPr lvl="2">
              <a:lnSpc>
                <a:spcPct val="110000"/>
              </a:lnSpc>
            </a:pPr>
            <a:r>
              <a:rPr lang="en-US" altLang="en-US" sz="2400" dirty="0"/>
              <a:t>allows selection of the relevant information necessary for the data warehouse</a:t>
            </a:r>
          </a:p>
          <a:p>
            <a:pPr lvl="1">
              <a:lnSpc>
                <a:spcPct val="110000"/>
              </a:lnSpc>
            </a:pPr>
            <a:r>
              <a:rPr lang="en-US" altLang="en-US" dirty="0">
                <a:solidFill>
                  <a:schemeClr val="hlink"/>
                </a:solidFill>
              </a:rPr>
              <a:t>Data source view</a:t>
            </a:r>
          </a:p>
          <a:p>
            <a:pPr lvl="2">
              <a:lnSpc>
                <a:spcPct val="110000"/>
              </a:lnSpc>
            </a:pPr>
            <a:r>
              <a:rPr lang="en-US" altLang="en-US" sz="2400" dirty="0"/>
              <a:t>exposes the information being captured, stored, and managed by operational systems</a:t>
            </a:r>
          </a:p>
          <a:p>
            <a:pPr lvl="1">
              <a:lnSpc>
                <a:spcPct val="110000"/>
              </a:lnSpc>
            </a:pPr>
            <a:r>
              <a:rPr lang="en-US" altLang="en-US" dirty="0">
                <a:solidFill>
                  <a:schemeClr val="hlink"/>
                </a:solidFill>
              </a:rPr>
              <a:t>Data warehouse view</a:t>
            </a:r>
          </a:p>
          <a:p>
            <a:pPr lvl="2">
              <a:lnSpc>
                <a:spcPct val="110000"/>
              </a:lnSpc>
            </a:pPr>
            <a:r>
              <a:rPr lang="en-US" altLang="en-US" sz="2400" dirty="0"/>
              <a:t>consists of fact tables and dimension tables</a:t>
            </a:r>
          </a:p>
          <a:p>
            <a:pPr lvl="1">
              <a:lnSpc>
                <a:spcPct val="110000"/>
              </a:lnSpc>
            </a:pPr>
            <a:r>
              <a:rPr lang="en-US" altLang="en-US" dirty="0">
                <a:solidFill>
                  <a:schemeClr val="hlink"/>
                </a:solidFill>
              </a:rPr>
              <a:t>Business query view</a:t>
            </a:r>
            <a:r>
              <a:rPr lang="en-US" altLang="en-US" dirty="0"/>
              <a:t> 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US" altLang="en-US" sz="2400" dirty="0"/>
              <a:t>sees the perspectives of data in the warehouse from the view of end-user</a:t>
            </a:r>
          </a:p>
        </p:txBody>
      </p:sp>
    </p:spTree>
    <p:extLst>
      <p:ext uri="{BB962C8B-B14F-4D97-AF65-F5344CB8AC3E}">
        <p14:creationId xmlns:p14="http://schemas.microsoft.com/office/powerpoint/2010/main" val="315360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Warehouse Usage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435427A-82B1-45F2-7A5C-84BDBF452F31}"/>
              </a:ext>
            </a:extLst>
          </p:cNvPr>
          <p:cNvSpPr txBox="1">
            <a:spLocks noChangeArrowheads="1"/>
          </p:cNvSpPr>
          <p:nvPr/>
        </p:nvSpPr>
        <p:spPr>
          <a:xfrm>
            <a:off x="2528931" y="1207137"/>
            <a:ext cx="9431405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US" sz="2200" dirty="0"/>
              <a:t>Three kinds of data warehouse applications</a:t>
            </a:r>
          </a:p>
          <a:p>
            <a:pPr lvl="1">
              <a:lnSpc>
                <a:spcPct val="120000"/>
              </a:lnSpc>
            </a:pPr>
            <a:r>
              <a:rPr lang="en-US" altLang="en-US" sz="2200" dirty="0">
                <a:solidFill>
                  <a:schemeClr val="hlink"/>
                </a:solidFill>
              </a:rPr>
              <a:t>Information processing</a:t>
            </a:r>
          </a:p>
          <a:p>
            <a:pPr lvl="2">
              <a:lnSpc>
                <a:spcPct val="120000"/>
              </a:lnSpc>
            </a:pPr>
            <a:r>
              <a:rPr lang="en-US" altLang="en-US" sz="2200" dirty="0"/>
              <a:t>supports querying, basic statistical analysis, and reporting using crosstabs, tables, charts and graphs</a:t>
            </a:r>
          </a:p>
          <a:p>
            <a:pPr lvl="1">
              <a:lnSpc>
                <a:spcPct val="120000"/>
              </a:lnSpc>
            </a:pPr>
            <a:r>
              <a:rPr lang="en-US" altLang="en-US" sz="2200" dirty="0">
                <a:solidFill>
                  <a:schemeClr val="hlink"/>
                </a:solidFill>
              </a:rPr>
              <a:t>Analytical processing</a:t>
            </a:r>
          </a:p>
          <a:p>
            <a:pPr lvl="2">
              <a:lnSpc>
                <a:spcPct val="120000"/>
              </a:lnSpc>
            </a:pPr>
            <a:r>
              <a:rPr lang="en-US" altLang="en-US" sz="2200" dirty="0"/>
              <a:t>multidimensional analysis of data warehouse data</a:t>
            </a:r>
          </a:p>
          <a:p>
            <a:pPr lvl="2">
              <a:lnSpc>
                <a:spcPct val="120000"/>
              </a:lnSpc>
            </a:pPr>
            <a:r>
              <a:rPr lang="en-US" altLang="en-US" sz="2200" dirty="0"/>
              <a:t>supports basic OLAP operations, slice-dice, drilling, pivoting</a:t>
            </a:r>
          </a:p>
          <a:p>
            <a:pPr lvl="1">
              <a:lnSpc>
                <a:spcPct val="120000"/>
              </a:lnSpc>
            </a:pPr>
            <a:r>
              <a:rPr lang="en-US" altLang="en-US" sz="2200" dirty="0">
                <a:solidFill>
                  <a:schemeClr val="hlink"/>
                </a:solidFill>
              </a:rPr>
              <a:t>Data mining</a:t>
            </a:r>
          </a:p>
          <a:p>
            <a:pPr lvl="2">
              <a:lnSpc>
                <a:spcPct val="120000"/>
              </a:lnSpc>
            </a:pPr>
            <a:r>
              <a:rPr lang="en-US" altLang="en-US" sz="2200" dirty="0"/>
              <a:t>knowledge discovery from hidden patterns 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US" altLang="en-US" sz="2200" dirty="0"/>
              <a:t>supports associations, constructing analytical models, performing classification and prediction, and presenting the mining results using visualization tools</a:t>
            </a:r>
          </a:p>
        </p:txBody>
      </p:sp>
    </p:spTree>
    <p:extLst>
      <p:ext uri="{BB962C8B-B14F-4D97-AF65-F5344CB8AC3E}">
        <p14:creationId xmlns:p14="http://schemas.microsoft.com/office/powerpoint/2010/main" val="335378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Warehousing and </a:t>
            </a:r>
            <a:r>
              <a:rPr lang="en-US" altLang="en-US" sz="2400" b="1" i="1" dirty="0">
                <a:solidFill>
                  <a:srgbClr val="FF0000"/>
                </a:solidFill>
              </a:rPr>
              <a:t>On-line Analytical Processing (</a:t>
            </a:r>
            <a:r>
              <a:rPr lang="en-US" sz="2400" b="1" i="1" dirty="0">
                <a:solidFill>
                  <a:srgbClr val="FF0000"/>
                </a:solidFill>
              </a:rPr>
              <a:t>OLAP)</a:t>
            </a: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8124280" cy="447009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 Warehouse: Basic Concepts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Modeling: Data Cube and OLAP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Design and Usage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Implementation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Generalization by Attribute-Oriented Induction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8456D630-73C9-D8BF-A372-11A004F3F8A0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905500" y="3981127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566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Efficient Data Cube Computation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94E5170-3366-FFCE-7949-B12D3086B4E4}"/>
              </a:ext>
            </a:extLst>
          </p:cNvPr>
          <p:cNvSpPr txBox="1">
            <a:spLocks noChangeArrowheads="1"/>
          </p:cNvSpPr>
          <p:nvPr/>
        </p:nvSpPr>
        <p:spPr>
          <a:xfrm>
            <a:off x="2483695" y="1145020"/>
            <a:ext cx="9397129" cy="5052908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400" dirty="0"/>
              <a:t>Data cube can be viewed as a lattice of cuboids  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The bottom-most cuboid is the base cuboid</a:t>
            </a:r>
          </a:p>
          <a:p>
            <a:pPr lvl="1">
              <a:lnSpc>
                <a:spcPct val="110000"/>
              </a:lnSpc>
            </a:pPr>
            <a:r>
              <a:rPr lang="en-US" altLang="en-US" dirty="0"/>
              <a:t>The top-most cuboid (apex) contains only one cell</a:t>
            </a:r>
          </a:p>
          <a:p>
            <a:pPr lvl="1">
              <a:lnSpc>
                <a:spcPct val="110000"/>
              </a:lnSpc>
            </a:pPr>
            <a:r>
              <a:rPr lang="en-US" altLang="en-US" dirty="0">
                <a:solidFill>
                  <a:schemeClr val="folHlink"/>
                </a:solidFill>
              </a:rPr>
              <a:t>How many cuboids</a:t>
            </a:r>
            <a:r>
              <a:rPr lang="en-US" altLang="en-US" dirty="0"/>
              <a:t> in an n-dimensional cube with L levels?</a:t>
            </a:r>
          </a:p>
          <a:p>
            <a:pPr lvl="1">
              <a:lnSpc>
                <a:spcPct val="110000"/>
              </a:lnSpc>
            </a:pPr>
            <a:endParaRPr lang="en-US" altLang="en-US" dirty="0"/>
          </a:p>
          <a:p>
            <a:pPr lvl="1">
              <a:lnSpc>
                <a:spcPct val="110000"/>
              </a:lnSpc>
            </a:pPr>
            <a:endParaRPr lang="en-US" altLang="en-US" dirty="0"/>
          </a:p>
          <a:p>
            <a:pPr>
              <a:lnSpc>
                <a:spcPct val="110000"/>
              </a:lnSpc>
            </a:pPr>
            <a:r>
              <a:rPr lang="en-US" altLang="en-US" sz="2400" dirty="0"/>
              <a:t>Materialization of data cube, materialization=</a:t>
            </a:r>
            <a:r>
              <a:rPr lang="en-US" altLang="en-US" sz="2400" dirty="0" err="1"/>
              <a:t>precalculation</a:t>
            </a:r>
            <a:endParaRPr lang="en-US" altLang="en-US" sz="2400" dirty="0"/>
          </a:p>
          <a:p>
            <a:pPr lvl="1">
              <a:lnSpc>
                <a:spcPct val="110000"/>
              </a:lnSpc>
            </a:pPr>
            <a:r>
              <a:rPr lang="en-US" altLang="en-US" dirty="0"/>
              <a:t>Compute </a:t>
            </a:r>
            <a:r>
              <a:rPr lang="en-US" altLang="en-US" u="sng" dirty="0"/>
              <a:t>every</a:t>
            </a:r>
            <a:r>
              <a:rPr lang="en-US" altLang="en-US" dirty="0"/>
              <a:t> (cuboid) (</a:t>
            </a:r>
            <a:r>
              <a:rPr lang="en-US" altLang="en-US" b="1" dirty="0"/>
              <a:t>full materialization</a:t>
            </a:r>
            <a:r>
              <a:rPr lang="en-US" altLang="en-US" dirty="0"/>
              <a:t>), </a:t>
            </a:r>
            <a:r>
              <a:rPr lang="en-US" altLang="en-US" u="sng" dirty="0"/>
              <a:t>compute no </a:t>
            </a:r>
            <a:r>
              <a:rPr lang="en-US" altLang="en-US" u="sng" dirty="0" err="1"/>
              <a:t>cubiods</a:t>
            </a:r>
            <a:r>
              <a:rPr lang="en-US" altLang="en-US" u="sng" dirty="0"/>
              <a:t> </a:t>
            </a:r>
            <a:r>
              <a:rPr lang="en-US" altLang="en-US" dirty="0"/>
              <a:t>(</a:t>
            </a:r>
            <a:r>
              <a:rPr lang="en-US" altLang="en-US" b="1" dirty="0"/>
              <a:t>no materialization</a:t>
            </a:r>
            <a:r>
              <a:rPr lang="en-US" altLang="en-US" dirty="0"/>
              <a:t>), or </a:t>
            </a:r>
            <a:r>
              <a:rPr lang="en-US" altLang="en-US" u="sng" dirty="0">
                <a:solidFill>
                  <a:schemeClr val="hlink"/>
                </a:solidFill>
              </a:rPr>
              <a:t>some cuboids (</a:t>
            </a:r>
            <a:r>
              <a:rPr lang="en-US" altLang="en-US" b="1" u="sng" dirty="0">
                <a:solidFill>
                  <a:schemeClr val="hlink"/>
                </a:solidFill>
              </a:rPr>
              <a:t>partial materialization</a:t>
            </a:r>
            <a:r>
              <a:rPr lang="en-US" altLang="en-US" u="sng" dirty="0">
                <a:solidFill>
                  <a:schemeClr val="hlink"/>
                </a:solidFill>
              </a:rPr>
              <a:t>)</a:t>
            </a:r>
            <a:endParaRPr lang="en-US" altLang="en-US" dirty="0">
              <a:solidFill>
                <a:schemeClr val="hlink"/>
              </a:solidFill>
            </a:endParaRPr>
          </a:p>
          <a:p>
            <a:pPr lvl="1">
              <a:lnSpc>
                <a:spcPct val="110000"/>
              </a:lnSpc>
            </a:pPr>
            <a:r>
              <a:rPr lang="en-US" altLang="en-US" dirty="0"/>
              <a:t>Selection of which cuboids to materialize</a:t>
            </a:r>
          </a:p>
          <a:p>
            <a:pPr marL="1085850" lvl="2">
              <a:lnSpc>
                <a:spcPct val="110000"/>
              </a:lnSpc>
            </a:pPr>
            <a:r>
              <a:rPr lang="en-US" altLang="en-US" dirty="0"/>
              <a:t>Based on size, sharing, access frequency, etc.</a:t>
            </a:r>
          </a:p>
        </p:txBody>
      </p:sp>
      <p:graphicFrame>
        <p:nvGraphicFramePr>
          <p:cNvPr id="16" name="Object 4">
            <a:extLst>
              <a:ext uri="{FF2B5EF4-FFF2-40B4-BE49-F238E27FC236}">
                <a16:creationId xmlns:a16="http://schemas.microsoft.com/office/drawing/2014/main" id="{D9987A94-74D2-1583-C623-219D4A8CD0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0747110"/>
              </p:ext>
            </p:extLst>
          </p:nvPr>
        </p:nvGraphicFramePr>
        <p:xfrm>
          <a:off x="5461297" y="3133947"/>
          <a:ext cx="21336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29845000" imgH="13462000" progId="Equation.3">
                  <p:embed/>
                </p:oleObj>
              </mc:Choice>
              <mc:Fallback>
                <p:oleObj name="Equation" r:id="rId9" imgW="29845000" imgH="13462000" progId="Equation.3">
                  <p:embed/>
                  <p:pic>
                    <p:nvPicPr>
                      <p:cNvPr id="68613" name="Object 4">
                        <a:extLst>
                          <a:ext uri="{FF2B5EF4-FFF2-40B4-BE49-F238E27FC236}">
                            <a16:creationId xmlns:a16="http://schemas.microsoft.com/office/drawing/2014/main" id="{623E75CB-56A2-F75F-D74E-072B35F0FC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1297" y="3133947"/>
                        <a:ext cx="21336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3771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The “Compute Cube” Operator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5BD56FC7-DFF6-C894-0B6F-4A319005A14F}"/>
              </a:ext>
            </a:extLst>
          </p:cNvPr>
          <p:cNvSpPr txBox="1">
            <a:spLocks noChangeArrowheads="1"/>
          </p:cNvSpPr>
          <p:nvPr/>
        </p:nvSpPr>
        <p:spPr>
          <a:xfrm>
            <a:off x="2504660" y="1278598"/>
            <a:ext cx="9307421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Aft>
                <a:spcPts val="600"/>
              </a:spcAft>
            </a:pPr>
            <a:r>
              <a:rPr lang="en-US" altLang="en-US" sz="2000"/>
              <a:t>Cube definition and computation in DMQL</a:t>
            </a:r>
          </a:p>
          <a:p>
            <a:pPr lvl="2" algn="just">
              <a:spcAft>
                <a:spcPts val="600"/>
              </a:spcAft>
              <a:buFont typeface="Wingdings" pitchFamily="2" charset="2"/>
              <a:buNone/>
            </a:pPr>
            <a:r>
              <a:rPr lang="en-US" altLang="en-US">
                <a:solidFill>
                  <a:schemeClr val="hlink"/>
                </a:solidFill>
              </a:rPr>
              <a:t>define cube </a:t>
            </a:r>
            <a:r>
              <a:rPr lang="en-US" altLang="en-US"/>
              <a:t>sales [item, city, year]: sum (sales_in_dollars)</a:t>
            </a:r>
            <a:endParaRPr lang="en-US" altLang="en-US">
              <a:solidFill>
                <a:schemeClr val="hlink"/>
              </a:solidFill>
            </a:endParaRPr>
          </a:p>
          <a:p>
            <a:pPr lvl="2" algn="just">
              <a:spcAft>
                <a:spcPts val="600"/>
              </a:spcAft>
              <a:buFont typeface="Wingdings" pitchFamily="2" charset="2"/>
              <a:buNone/>
            </a:pPr>
            <a:r>
              <a:rPr lang="en-US" altLang="en-US">
                <a:solidFill>
                  <a:schemeClr val="hlink"/>
                </a:solidFill>
              </a:rPr>
              <a:t>compute cube</a:t>
            </a:r>
            <a:r>
              <a:rPr lang="en-US" altLang="en-US"/>
              <a:t> sales</a:t>
            </a:r>
          </a:p>
          <a:p>
            <a:pPr algn="just">
              <a:spcAft>
                <a:spcPts val="600"/>
              </a:spcAft>
            </a:pPr>
            <a:r>
              <a:rPr lang="en-US" altLang="en-US" sz="2000"/>
              <a:t>Transform it into a SQL-like language (with a new operator </a:t>
            </a:r>
            <a:r>
              <a:rPr lang="en-US" altLang="en-US" sz="2000">
                <a:solidFill>
                  <a:schemeClr val="hlink"/>
                </a:solidFill>
              </a:rPr>
              <a:t>cube by</a:t>
            </a:r>
            <a:r>
              <a:rPr lang="en-US" altLang="en-US" sz="2000"/>
              <a:t>, introduced by Gray et al.’96)</a:t>
            </a:r>
          </a:p>
          <a:p>
            <a:pPr lvl="2" algn="just">
              <a:spcAft>
                <a:spcPts val="600"/>
              </a:spcAft>
              <a:buFont typeface="Wingdings" pitchFamily="2" charset="2"/>
              <a:buNone/>
            </a:pPr>
            <a:r>
              <a:rPr lang="en-US" altLang="en-US"/>
              <a:t>SELECT item, city, year, SUM (amount)</a:t>
            </a:r>
          </a:p>
          <a:p>
            <a:pPr lvl="2" algn="just">
              <a:spcAft>
                <a:spcPts val="600"/>
              </a:spcAft>
              <a:buFont typeface="Wingdings" pitchFamily="2" charset="2"/>
              <a:buNone/>
            </a:pPr>
            <a:r>
              <a:rPr lang="en-US" altLang="en-US"/>
              <a:t>FROM SALES</a:t>
            </a:r>
          </a:p>
          <a:p>
            <a:pPr lvl="2" algn="just">
              <a:buFont typeface="Wingdings" pitchFamily="2" charset="2"/>
              <a:buNone/>
            </a:pPr>
            <a:r>
              <a:rPr lang="en-US" altLang="en-US">
                <a:solidFill>
                  <a:schemeClr val="hlink"/>
                </a:solidFill>
              </a:rPr>
              <a:t>CUBE BY</a:t>
            </a:r>
            <a:r>
              <a:rPr lang="en-US" altLang="en-US"/>
              <a:t> item, city, year</a:t>
            </a:r>
            <a:endParaRPr lang="en-US" altLang="en-US" i="1"/>
          </a:p>
          <a:p>
            <a:pPr algn="just"/>
            <a:r>
              <a:rPr lang="en-US" altLang="en-US" sz="2000"/>
              <a:t>Need compute the following Group-Bys</a:t>
            </a:r>
            <a:r>
              <a:rPr lang="en-US" altLang="en-US" sz="2000" i="1"/>
              <a:t> </a:t>
            </a:r>
          </a:p>
          <a:p>
            <a:pPr lvl="2" algn="just">
              <a:buFont typeface="Wingdings" pitchFamily="2" charset="2"/>
              <a:buNone/>
            </a:pPr>
            <a:r>
              <a:rPr lang="en-US" altLang="en-US" i="1">
                <a:solidFill>
                  <a:schemeClr val="hlink"/>
                </a:solidFill>
              </a:rPr>
              <a:t>(</a:t>
            </a:r>
            <a:r>
              <a:rPr lang="en-US" altLang="en-US" i="1">
                <a:solidFill>
                  <a:srgbClr val="FF3300"/>
                </a:solidFill>
              </a:rPr>
              <a:t>date, product, customer),</a:t>
            </a:r>
          </a:p>
          <a:p>
            <a:pPr lvl="2" algn="just">
              <a:buFont typeface="Wingdings" pitchFamily="2" charset="2"/>
              <a:buNone/>
            </a:pPr>
            <a:r>
              <a:rPr lang="en-US" altLang="en-US" i="1">
                <a:solidFill>
                  <a:srgbClr val="FF3300"/>
                </a:solidFill>
              </a:rPr>
              <a:t>(date,product),(date, customer), (product, customer),</a:t>
            </a:r>
          </a:p>
          <a:p>
            <a:pPr lvl="2" algn="just">
              <a:buFont typeface="Wingdings" pitchFamily="2" charset="2"/>
              <a:buNone/>
            </a:pPr>
            <a:r>
              <a:rPr lang="en-US" altLang="en-US" i="1">
                <a:solidFill>
                  <a:srgbClr val="FF3300"/>
                </a:solidFill>
              </a:rPr>
              <a:t>(date), (product), (customer)</a:t>
            </a:r>
          </a:p>
          <a:p>
            <a:pPr lvl="2" algn="just">
              <a:buFont typeface="Wingdings" pitchFamily="2" charset="2"/>
              <a:buNone/>
            </a:pPr>
            <a:r>
              <a:rPr lang="en-US" altLang="en-US" i="1">
                <a:solidFill>
                  <a:srgbClr val="FF3300"/>
                </a:solidFill>
              </a:rPr>
              <a:t>() </a:t>
            </a:r>
            <a:endParaRPr lang="en-US" altLang="en-US" dirty="0">
              <a:solidFill>
                <a:srgbClr val="FF3300"/>
              </a:solidFill>
            </a:endParaRPr>
          </a:p>
        </p:txBody>
      </p:sp>
      <p:grpSp>
        <p:nvGrpSpPr>
          <p:cNvPr id="17" name="Group 24">
            <a:extLst>
              <a:ext uri="{FF2B5EF4-FFF2-40B4-BE49-F238E27FC236}">
                <a16:creationId xmlns:a16="http://schemas.microsoft.com/office/drawing/2014/main" id="{792EDC78-D041-715E-82F8-A7D8DB74ADC2}"/>
              </a:ext>
            </a:extLst>
          </p:cNvPr>
          <p:cNvGrpSpPr>
            <a:grpSpLocks/>
          </p:cNvGrpSpPr>
          <p:nvPr/>
        </p:nvGrpSpPr>
        <p:grpSpPr bwMode="auto">
          <a:xfrm>
            <a:off x="7824281" y="2817000"/>
            <a:ext cx="3987800" cy="3094038"/>
            <a:chOff x="3056" y="2160"/>
            <a:chExt cx="2512" cy="1949"/>
          </a:xfrm>
        </p:grpSpPr>
        <p:sp>
          <p:nvSpPr>
            <p:cNvPr id="18" name="Line 4">
              <a:extLst>
                <a:ext uri="{FF2B5EF4-FFF2-40B4-BE49-F238E27FC236}">
                  <a16:creationId xmlns:a16="http://schemas.microsoft.com/office/drawing/2014/main" id="{0BFB6313-5B8A-D19F-8F25-32A7D9FC108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56" y="3408"/>
              <a:ext cx="672" cy="480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19" name="Line 5">
              <a:extLst>
                <a:ext uri="{FF2B5EF4-FFF2-40B4-BE49-F238E27FC236}">
                  <a16:creationId xmlns:a16="http://schemas.microsoft.com/office/drawing/2014/main" id="{B81B3EB8-63A7-A61F-4D40-9D2D6974DF4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376" y="3384"/>
              <a:ext cx="1" cy="528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3916D2F3-D972-9553-FE3B-4DCF2FC6FD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2" y="3432"/>
              <a:ext cx="664" cy="480"/>
            </a:xfrm>
            <a:custGeom>
              <a:avLst/>
              <a:gdLst>
                <a:gd name="T0" fmla="*/ 664 w 664"/>
                <a:gd name="T1" fmla="*/ 480 h 480"/>
                <a:gd name="T2" fmla="*/ 0 w 664"/>
                <a:gd name="T3" fmla="*/ 0 h 480"/>
                <a:gd name="T4" fmla="*/ 0 60000 65536"/>
                <a:gd name="T5" fmla="*/ 0 60000 65536"/>
                <a:gd name="T6" fmla="*/ 0 w 664"/>
                <a:gd name="T7" fmla="*/ 0 h 480"/>
                <a:gd name="T8" fmla="*/ 664 w 664"/>
                <a:gd name="T9" fmla="*/ 480 h 48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64" h="480">
                  <a:moveTo>
                    <a:pt x="664" y="480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1" name="Text Box 7">
              <a:extLst>
                <a:ext uri="{FF2B5EF4-FFF2-40B4-BE49-F238E27FC236}">
                  <a16:creationId xmlns:a16="http://schemas.microsoft.com/office/drawing/2014/main" id="{BE43729A-2820-3B69-2A1B-17CF10C998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2688"/>
              <a:ext cx="576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r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008484"/>
                  </a:solidFill>
                  <a:latin typeface="Times New Roman" panose="02020603050405020304" pitchFamily="18" charset="0"/>
                </a:rPr>
                <a:t>(item)</a:t>
              </a:r>
              <a:endParaRPr lang="en-US" altLang="en-US" sz="1800" u="sng">
                <a:solidFill>
                  <a:srgbClr val="008484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2" name="Line 8">
              <a:extLst>
                <a:ext uri="{FF2B5EF4-FFF2-40B4-BE49-F238E27FC236}">
                  <a16:creationId xmlns:a16="http://schemas.microsoft.com/office/drawing/2014/main" id="{F402B2E8-6E8E-D280-7377-C089C0A24F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04" y="2808"/>
              <a:ext cx="1" cy="624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3" name="Line 9">
              <a:extLst>
                <a:ext uri="{FF2B5EF4-FFF2-40B4-BE49-F238E27FC236}">
                  <a16:creationId xmlns:a16="http://schemas.microsoft.com/office/drawing/2014/main" id="{472CDB66-2145-C7E6-E4C4-D93E9418E0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04" y="2808"/>
              <a:ext cx="672" cy="576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4" name="Line 10">
              <a:extLst>
                <a:ext uri="{FF2B5EF4-FFF2-40B4-BE49-F238E27FC236}">
                  <a16:creationId xmlns:a16="http://schemas.microsoft.com/office/drawing/2014/main" id="{17149512-E8DE-0948-74D6-036448240E5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48" y="2856"/>
              <a:ext cx="1" cy="576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6" name="Line 11">
              <a:extLst>
                <a:ext uri="{FF2B5EF4-FFF2-40B4-BE49-F238E27FC236}">
                  <a16:creationId xmlns:a16="http://schemas.microsoft.com/office/drawing/2014/main" id="{3F6E0716-4CED-810F-973E-083F9FE61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76" y="2808"/>
              <a:ext cx="672" cy="624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7" name="Line 12">
              <a:extLst>
                <a:ext uri="{FF2B5EF4-FFF2-40B4-BE49-F238E27FC236}">
                  <a16:creationId xmlns:a16="http://schemas.microsoft.com/office/drawing/2014/main" id="{848E03E9-4E1D-35E2-BAD0-8B390DA282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424" y="2376"/>
              <a:ext cx="624" cy="480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8" name="Line 13">
              <a:extLst>
                <a:ext uri="{FF2B5EF4-FFF2-40B4-BE49-F238E27FC236}">
                  <a16:creationId xmlns:a16="http://schemas.microsoft.com/office/drawing/2014/main" id="{7A295888-53AD-4471-C128-B548E44108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04" y="2376"/>
              <a:ext cx="720" cy="432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29" name="Line 14">
              <a:extLst>
                <a:ext uri="{FF2B5EF4-FFF2-40B4-BE49-F238E27FC236}">
                  <a16:creationId xmlns:a16="http://schemas.microsoft.com/office/drawing/2014/main" id="{B7ED5668-3741-0E9B-A687-C99A1D6CBE8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76" y="2376"/>
              <a:ext cx="48" cy="432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0" name="Text Box 15">
              <a:extLst>
                <a:ext uri="{FF2B5EF4-FFF2-40B4-BE49-F238E27FC236}">
                  <a16:creationId xmlns:a16="http://schemas.microsoft.com/office/drawing/2014/main" id="{B1D3E3B8-EA20-6D65-2722-846100DAC3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4" y="2688"/>
              <a:ext cx="31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008484"/>
                  </a:solidFill>
                  <a:latin typeface="Times New Roman" panose="02020603050405020304" pitchFamily="18" charset="0"/>
                </a:rPr>
                <a:t>(city)</a:t>
              </a:r>
              <a:endParaRPr lang="en-US" altLang="en-US" sz="1800" u="sng">
                <a:solidFill>
                  <a:srgbClr val="008484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" name="Text Box 16">
              <a:extLst>
                <a:ext uri="{FF2B5EF4-FFF2-40B4-BE49-F238E27FC236}">
                  <a16:creationId xmlns:a16="http://schemas.microsoft.com/office/drawing/2014/main" id="{FD80A915-9318-1AE5-ED5A-09F92A01954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8" y="2160"/>
              <a:ext cx="212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008484"/>
                  </a:solidFill>
                  <a:latin typeface="Times New Roman" panose="02020603050405020304" pitchFamily="18" charset="0"/>
                </a:rPr>
                <a:t>()</a:t>
              </a:r>
              <a:endParaRPr lang="en-US" altLang="en-US" sz="1800" u="sng">
                <a:solidFill>
                  <a:srgbClr val="008484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2" name="Line 17">
              <a:extLst>
                <a:ext uri="{FF2B5EF4-FFF2-40B4-BE49-F238E27FC236}">
                  <a16:creationId xmlns:a16="http://schemas.microsoft.com/office/drawing/2014/main" id="{18C37678-8A68-1108-DB32-CD6BC803278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04" y="2808"/>
              <a:ext cx="672" cy="624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3" name="Line 18">
              <a:extLst>
                <a:ext uri="{FF2B5EF4-FFF2-40B4-BE49-F238E27FC236}">
                  <a16:creationId xmlns:a16="http://schemas.microsoft.com/office/drawing/2014/main" id="{7A2A7167-1DE0-E2BF-2225-2B23EBFE976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376" y="2856"/>
              <a:ext cx="672" cy="528"/>
            </a:xfrm>
            <a:prstGeom prst="line">
              <a:avLst/>
            </a:prstGeom>
            <a:noFill/>
            <a:ln w="12700">
              <a:solidFill>
                <a:srgbClr val="008484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JO"/>
            </a:p>
          </p:txBody>
        </p:sp>
        <p:sp>
          <p:nvSpPr>
            <p:cNvPr id="34" name="Text Box 19">
              <a:extLst>
                <a:ext uri="{FF2B5EF4-FFF2-40B4-BE49-F238E27FC236}">
                  <a16:creationId xmlns:a16="http://schemas.microsoft.com/office/drawing/2014/main" id="{70F5F834-CB0E-98E9-320B-D87EA57A11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32" y="2688"/>
              <a:ext cx="344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008484"/>
                  </a:solidFill>
                  <a:latin typeface="Times New Roman" panose="02020603050405020304" pitchFamily="18" charset="0"/>
                </a:rPr>
                <a:t>(year)</a:t>
              </a:r>
              <a:endParaRPr lang="en-US" altLang="en-US" sz="1800" u="sng">
                <a:solidFill>
                  <a:srgbClr val="008484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5" name="Text Box 20">
              <a:extLst>
                <a:ext uri="{FF2B5EF4-FFF2-40B4-BE49-F238E27FC236}">
                  <a16:creationId xmlns:a16="http://schemas.microsoft.com/office/drawing/2014/main" id="{F3BD51B4-0B3A-CDD6-DB86-ACD64ED753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6" y="3360"/>
              <a:ext cx="64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008484"/>
                  </a:solidFill>
                  <a:latin typeface="Times New Roman" panose="02020603050405020304" pitchFamily="18" charset="0"/>
                </a:rPr>
                <a:t>(city, item)</a:t>
              </a:r>
              <a:endParaRPr lang="en-US" altLang="en-US" sz="1800" u="sng">
                <a:solidFill>
                  <a:srgbClr val="008484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6" name="Text Box 21">
              <a:extLst>
                <a:ext uri="{FF2B5EF4-FFF2-40B4-BE49-F238E27FC236}">
                  <a16:creationId xmlns:a16="http://schemas.microsoft.com/office/drawing/2014/main" id="{F9C73915-5B50-97DF-82FD-A9A37E08C5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3360"/>
              <a:ext cx="63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008484"/>
                  </a:solidFill>
                  <a:latin typeface="Times New Roman" panose="02020603050405020304" pitchFamily="18" charset="0"/>
                </a:rPr>
                <a:t>(city, year)</a:t>
              </a:r>
              <a:endParaRPr lang="en-US" altLang="en-US" sz="1800" u="sng">
                <a:solidFill>
                  <a:srgbClr val="008484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7" name="Text Box 22">
              <a:extLst>
                <a:ext uri="{FF2B5EF4-FFF2-40B4-BE49-F238E27FC236}">
                  <a16:creationId xmlns:a16="http://schemas.microsoft.com/office/drawing/2014/main" id="{2B230778-FD36-24BF-013B-BB4D898FBB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96" y="3360"/>
              <a:ext cx="672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solidFill>
                    <a:srgbClr val="008484"/>
                  </a:solidFill>
                  <a:latin typeface="Times New Roman" panose="02020603050405020304" pitchFamily="18" charset="0"/>
                </a:rPr>
                <a:t>(item, year)</a:t>
              </a:r>
              <a:endParaRPr lang="en-US" altLang="en-US" sz="1800" u="sng" dirty="0">
                <a:solidFill>
                  <a:srgbClr val="008484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8" name="Text Box 23">
              <a:extLst>
                <a:ext uri="{FF2B5EF4-FFF2-40B4-BE49-F238E27FC236}">
                  <a16:creationId xmlns:a16="http://schemas.microsoft.com/office/drawing/2014/main" id="{2F8AD68C-A779-DFED-3A7B-8EF7DBC002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8" y="3936"/>
              <a:ext cx="960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>
                  <a:solidFill>
                    <a:srgbClr val="008484"/>
                  </a:solidFill>
                  <a:latin typeface="Times New Roman" panose="02020603050405020304" pitchFamily="18" charset="0"/>
                </a:rPr>
                <a:t>(city, item, year)</a:t>
              </a:r>
              <a:endParaRPr lang="en-US" altLang="en-US" sz="1800" u="sng">
                <a:solidFill>
                  <a:srgbClr val="008484"/>
                </a:solidFill>
                <a:latin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773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Efficient Processing OLAP Queries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73FAB433-EE9C-580C-6DFD-ECAD6370C1CF}"/>
              </a:ext>
            </a:extLst>
          </p:cNvPr>
          <p:cNvSpPr txBox="1">
            <a:spLocks noChangeArrowheads="1"/>
          </p:cNvSpPr>
          <p:nvPr/>
        </p:nvSpPr>
        <p:spPr>
          <a:xfrm>
            <a:off x="2483695" y="1118094"/>
            <a:ext cx="9397129" cy="5257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sz="2200" b="1" dirty="0"/>
              <a:t>Determine which operations</a:t>
            </a:r>
            <a:r>
              <a:rPr lang="en-US" altLang="en-US" sz="2200" dirty="0"/>
              <a:t> should be performed on the available cuboids</a:t>
            </a:r>
          </a:p>
          <a:p>
            <a:pPr lvl="1">
              <a:lnSpc>
                <a:spcPct val="140000"/>
              </a:lnSpc>
            </a:pPr>
            <a:r>
              <a:rPr lang="en-US" altLang="en-US" sz="2200" dirty="0"/>
              <a:t>Transform </a:t>
            </a:r>
            <a:r>
              <a:rPr lang="en-US" altLang="en-US" sz="2200" dirty="0">
                <a:solidFill>
                  <a:schemeClr val="folHlink"/>
                </a:solidFill>
              </a:rPr>
              <a:t>drill</a:t>
            </a:r>
            <a:r>
              <a:rPr lang="en-US" altLang="en-US" sz="2200" dirty="0"/>
              <a:t>, </a:t>
            </a:r>
            <a:r>
              <a:rPr lang="en-US" altLang="en-US" sz="2200" dirty="0">
                <a:solidFill>
                  <a:schemeClr val="folHlink"/>
                </a:solidFill>
              </a:rPr>
              <a:t>roll</a:t>
            </a:r>
            <a:r>
              <a:rPr lang="en-US" altLang="en-US" sz="2200" dirty="0"/>
              <a:t>, etc. into corresponding SQL and/or OLAP operations, e.g., </a:t>
            </a:r>
            <a:r>
              <a:rPr lang="en-US" altLang="en-US" sz="2200" dirty="0">
                <a:solidFill>
                  <a:schemeClr val="folHlink"/>
                </a:solidFill>
              </a:rPr>
              <a:t>dice</a:t>
            </a:r>
            <a:r>
              <a:rPr lang="en-US" altLang="en-US" sz="2200" dirty="0"/>
              <a:t> = selection + projection</a:t>
            </a:r>
          </a:p>
          <a:p>
            <a:pPr>
              <a:lnSpc>
                <a:spcPct val="140000"/>
              </a:lnSpc>
            </a:pPr>
            <a:r>
              <a:rPr lang="en-US" altLang="en-US" sz="2200" b="1" dirty="0"/>
              <a:t>Determine which materialized cuboid(s)</a:t>
            </a:r>
            <a:r>
              <a:rPr lang="en-US" altLang="en-US" sz="2200" dirty="0"/>
              <a:t> should be selected for OLAP op.</a:t>
            </a:r>
          </a:p>
          <a:p>
            <a:pPr lvl="1">
              <a:lnSpc>
                <a:spcPct val="140000"/>
              </a:lnSpc>
            </a:pPr>
            <a:r>
              <a:rPr lang="en-US" altLang="en-US" sz="2200" dirty="0"/>
              <a:t>Let the query to be processed be on {</a:t>
            </a:r>
            <a:r>
              <a:rPr lang="en-US" altLang="en-US" sz="2200" i="1" dirty="0"/>
              <a:t>brand, </a:t>
            </a:r>
            <a:r>
              <a:rPr lang="en-US" altLang="en-US" sz="2200" i="1" dirty="0" err="1"/>
              <a:t>province_or_state</a:t>
            </a:r>
            <a:r>
              <a:rPr lang="en-US" altLang="en-US" sz="2200" dirty="0"/>
              <a:t>} with the condition “</a:t>
            </a:r>
            <a:r>
              <a:rPr lang="en-US" altLang="en-US" sz="2200" i="1" dirty="0"/>
              <a:t>year = 2004</a:t>
            </a:r>
            <a:r>
              <a:rPr lang="en-US" altLang="en-US" sz="2200" dirty="0"/>
              <a:t>”, and there are 4 materialized cuboids available:</a:t>
            </a:r>
          </a:p>
          <a:p>
            <a:pPr lvl="2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altLang="en-US" sz="2200" dirty="0"/>
              <a:t>1) {</a:t>
            </a:r>
            <a:r>
              <a:rPr lang="en-US" altLang="en-US" sz="2200" i="1" dirty="0"/>
              <a:t>year, </a:t>
            </a:r>
            <a:r>
              <a:rPr lang="en-US" altLang="en-US" sz="2200" i="1" dirty="0" err="1"/>
              <a:t>item_name</a:t>
            </a:r>
            <a:r>
              <a:rPr lang="en-US" altLang="en-US" sz="2200" i="1" dirty="0"/>
              <a:t>, city</a:t>
            </a:r>
            <a:r>
              <a:rPr lang="en-US" altLang="en-US" sz="2200" dirty="0"/>
              <a:t>}  </a:t>
            </a:r>
          </a:p>
          <a:p>
            <a:pPr lvl="2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altLang="en-US" sz="2200" dirty="0"/>
              <a:t>2) {</a:t>
            </a:r>
            <a:r>
              <a:rPr lang="en-US" altLang="en-US" sz="2200" i="1" dirty="0"/>
              <a:t>year, brand, country</a:t>
            </a:r>
            <a:r>
              <a:rPr lang="en-US" altLang="en-US" sz="2200" dirty="0"/>
              <a:t>}</a:t>
            </a:r>
          </a:p>
          <a:p>
            <a:pPr lvl="2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altLang="en-US" sz="2200" dirty="0"/>
              <a:t>3) {</a:t>
            </a:r>
            <a:r>
              <a:rPr lang="en-US" altLang="en-US" sz="2200" i="1" dirty="0"/>
              <a:t>year, brand, </a:t>
            </a:r>
            <a:r>
              <a:rPr lang="en-US" altLang="en-US" sz="2200" i="1" dirty="0" err="1"/>
              <a:t>province_or_state</a:t>
            </a:r>
            <a:r>
              <a:rPr lang="en-US" altLang="en-US" sz="2200" dirty="0"/>
              <a:t>}</a:t>
            </a:r>
          </a:p>
          <a:p>
            <a:pPr lvl="2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altLang="en-US" sz="2200" dirty="0"/>
              <a:t>4) {</a:t>
            </a:r>
            <a:r>
              <a:rPr lang="en-US" altLang="en-US" sz="2200" i="1" dirty="0" err="1"/>
              <a:t>item_name</a:t>
            </a:r>
            <a:r>
              <a:rPr lang="en-US" altLang="en-US" sz="2200" i="1" dirty="0"/>
              <a:t>, </a:t>
            </a:r>
            <a:r>
              <a:rPr lang="en-US" altLang="en-US" sz="2200" i="1" dirty="0" err="1"/>
              <a:t>province_or_state</a:t>
            </a:r>
            <a:r>
              <a:rPr lang="en-US" altLang="en-US" sz="2200" dirty="0"/>
              <a:t>}  where </a:t>
            </a:r>
            <a:r>
              <a:rPr lang="en-US" altLang="en-US" sz="2200" i="1" dirty="0"/>
              <a:t>year = 2004</a:t>
            </a:r>
          </a:p>
          <a:p>
            <a:pPr lvl="2">
              <a:lnSpc>
                <a:spcPct val="13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altLang="en-US" sz="2200" dirty="0"/>
              <a:t>Which should be selected to process the query?</a:t>
            </a:r>
          </a:p>
        </p:txBody>
      </p:sp>
    </p:spTree>
    <p:extLst>
      <p:ext uri="{BB962C8B-B14F-4D97-AF65-F5344CB8AC3E}">
        <p14:creationId xmlns:p14="http://schemas.microsoft.com/office/powerpoint/2010/main" val="11787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Warehousing and </a:t>
            </a:r>
            <a:r>
              <a:rPr lang="en-US" altLang="en-US" sz="2400" b="1" i="1" dirty="0">
                <a:solidFill>
                  <a:srgbClr val="FF0000"/>
                </a:solidFill>
              </a:rPr>
              <a:t>On-line Analytical Processing (</a:t>
            </a:r>
            <a:r>
              <a:rPr lang="en-US" sz="2400" b="1" i="1" dirty="0">
                <a:solidFill>
                  <a:srgbClr val="FF0000"/>
                </a:solidFill>
              </a:rPr>
              <a:t>OLAP)</a:t>
            </a: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8124280" cy="447009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 Warehouse: Basic Concepts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Modeling: Data Cube and OLAP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Design and Usage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Implementation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Generalization by Attribute-Oriented Induction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8456D630-73C9-D8BF-A372-11A004F3F8A0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8542190" y="4669206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80012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Attribute-Oriented Induction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1AC09D5-7898-7935-1CD3-4548B1B3C08C}"/>
              </a:ext>
            </a:extLst>
          </p:cNvPr>
          <p:cNvSpPr txBox="1">
            <a:spLocks noChangeArrowheads="1"/>
          </p:cNvSpPr>
          <p:nvPr/>
        </p:nvSpPr>
        <p:spPr>
          <a:xfrm>
            <a:off x="2515680" y="1278598"/>
            <a:ext cx="9362662" cy="48783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2400">
                <a:ea typeface="SimSun" panose="02010600030101010101" pitchFamily="2" charset="-122"/>
              </a:rPr>
              <a:t>Not confined to categorical data nor particular measures</a:t>
            </a:r>
          </a:p>
          <a:p>
            <a:pPr>
              <a:lnSpc>
                <a:spcPct val="110000"/>
              </a:lnSpc>
            </a:pPr>
            <a:r>
              <a:rPr lang="en-US" altLang="zh-CN" sz="2400">
                <a:ea typeface="SimSun" panose="02010600030101010101" pitchFamily="2" charset="-122"/>
              </a:rPr>
              <a:t>How it is done?</a:t>
            </a:r>
          </a:p>
          <a:p>
            <a:pPr lvl="1">
              <a:lnSpc>
                <a:spcPct val="110000"/>
              </a:lnSpc>
            </a:pPr>
            <a:r>
              <a:rPr lang="en-US" altLang="zh-CN">
                <a:ea typeface="SimSun" panose="02010600030101010101" pitchFamily="2" charset="-122"/>
              </a:rPr>
              <a:t>Collect the task-relevant data (</a:t>
            </a:r>
            <a:r>
              <a:rPr lang="en-US" altLang="zh-CN" i="1">
                <a:ea typeface="SimSun" panose="02010600030101010101" pitchFamily="2" charset="-122"/>
              </a:rPr>
              <a:t>initial relation</a:t>
            </a:r>
            <a:r>
              <a:rPr lang="en-US" altLang="zh-CN">
                <a:ea typeface="SimSun" panose="02010600030101010101" pitchFamily="2" charset="-122"/>
              </a:rPr>
              <a:t>) using a relational database query</a:t>
            </a:r>
          </a:p>
          <a:p>
            <a:pPr lvl="1">
              <a:lnSpc>
                <a:spcPct val="110000"/>
              </a:lnSpc>
            </a:pPr>
            <a:r>
              <a:rPr lang="en-US" altLang="zh-CN">
                <a:ea typeface="SimSun" panose="02010600030101010101" pitchFamily="2" charset="-122"/>
              </a:rPr>
              <a:t>Perform generalization by </a:t>
            </a:r>
            <a:r>
              <a:rPr lang="en-US" altLang="zh-CN" u="sng">
                <a:ea typeface="SimSun" panose="02010600030101010101" pitchFamily="2" charset="-122"/>
              </a:rPr>
              <a:t>attribute removal</a:t>
            </a:r>
            <a:r>
              <a:rPr lang="en-US" altLang="zh-CN">
                <a:ea typeface="SimSun" panose="02010600030101010101" pitchFamily="2" charset="-122"/>
              </a:rPr>
              <a:t> or </a:t>
            </a:r>
            <a:r>
              <a:rPr lang="en-US" altLang="zh-CN" u="sng">
                <a:ea typeface="SimSun" panose="02010600030101010101" pitchFamily="2" charset="-122"/>
              </a:rPr>
              <a:t>attribute generalization</a:t>
            </a:r>
            <a:endParaRPr lang="en-US" altLang="zh-CN">
              <a:ea typeface="SimSun" panose="02010600030101010101" pitchFamily="2" charset="-122"/>
            </a:endParaRPr>
          </a:p>
          <a:p>
            <a:pPr lvl="1">
              <a:lnSpc>
                <a:spcPct val="110000"/>
              </a:lnSpc>
            </a:pPr>
            <a:r>
              <a:rPr lang="en-US" altLang="zh-CN">
                <a:ea typeface="SimSun" panose="02010600030101010101" pitchFamily="2" charset="-122"/>
              </a:rPr>
              <a:t>Apply aggregation by merging identical, generalized tuples and accumulating their respective counts</a:t>
            </a:r>
          </a:p>
          <a:p>
            <a:pPr lvl="1">
              <a:lnSpc>
                <a:spcPct val="110000"/>
              </a:lnSpc>
            </a:pPr>
            <a:r>
              <a:rPr lang="en-US" altLang="zh-CN">
                <a:ea typeface="SimSun" panose="02010600030101010101" pitchFamily="2" charset="-122"/>
              </a:rPr>
              <a:t>Interaction with users for knowledge presentation</a:t>
            </a:r>
            <a:endParaRPr lang="en-US" altLang="zh-CN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9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Attribute-Oriented Induction: An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FF7A7D98-C87E-7453-A8CB-8A772E2CE293}"/>
              </a:ext>
            </a:extLst>
          </p:cNvPr>
          <p:cNvSpPr txBox="1">
            <a:spLocks noChangeArrowheads="1"/>
          </p:cNvSpPr>
          <p:nvPr/>
        </p:nvSpPr>
        <p:spPr>
          <a:xfrm>
            <a:off x="2523972" y="1278598"/>
            <a:ext cx="9288109" cy="5334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sz="2400" dirty="0">
                <a:solidFill>
                  <a:srgbClr val="0070C0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Example:  Describe general characteristics of graduate students in the University database</a:t>
            </a:r>
          </a:p>
          <a:p>
            <a:pPr>
              <a:lnSpc>
                <a:spcPct val="110000"/>
              </a:lnSpc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Step 1. Fetch relevant set of data using an SQL statement, e.g.,</a:t>
            </a:r>
          </a:p>
          <a:p>
            <a:pPr lvl="2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b="1" dirty="0">
                <a:solidFill>
                  <a:schemeClr val="folHlink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Select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 * (i.e., name, gender, major, </a:t>
            </a:r>
            <a:r>
              <a:rPr lang="en-US" altLang="zh-CN" dirty="0" err="1">
                <a:latin typeface="Arial" panose="020B0604020202020204" pitchFamily="34" charset="0"/>
                <a:ea typeface="SimSun" panose="02010600030101010101" pitchFamily="2" charset="-122"/>
              </a:rPr>
              <a:t>birth_place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, </a:t>
            </a:r>
            <a:r>
              <a:rPr lang="en-US" altLang="zh-CN" dirty="0" err="1">
                <a:latin typeface="Arial" panose="020B0604020202020204" pitchFamily="34" charset="0"/>
                <a:ea typeface="SimSun" panose="02010600030101010101" pitchFamily="2" charset="-122"/>
              </a:rPr>
              <a:t>birth_date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, residence, phone#, </a:t>
            </a:r>
            <a:r>
              <a:rPr lang="en-US" altLang="zh-CN" dirty="0" err="1">
                <a:latin typeface="Arial" panose="020B0604020202020204" pitchFamily="34" charset="0"/>
                <a:ea typeface="SimSun" panose="02010600030101010101" pitchFamily="2" charset="-122"/>
              </a:rPr>
              <a:t>gpa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)</a:t>
            </a:r>
          </a:p>
          <a:p>
            <a:pPr lvl="2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b="1" dirty="0">
                <a:solidFill>
                  <a:schemeClr val="folHlink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from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 student</a:t>
            </a:r>
          </a:p>
          <a:p>
            <a:pPr lvl="2">
              <a:lnSpc>
                <a:spcPct val="110000"/>
              </a:lnSpc>
              <a:buFont typeface="Wingdings" pitchFamily="2" charset="2"/>
              <a:buNone/>
            </a:pPr>
            <a:r>
              <a:rPr lang="en-US" altLang="zh-CN" b="1" dirty="0">
                <a:solidFill>
                  <a:schemeClr val="folHlink"/>
                </a:solidFill>
                <a:latin typeface="Arial" panose="020B0604020202020204" pitchFamily="34" charset="0"/>
                <a:ea typeface="SimSun" panose="02010600030101010101" pitchFamily="2" charset="-122"/>
              </a:rPr>
              <a:t>where 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 </a:t>
            </a:r>
            <a:r>
              <a:rPr lang="en-US" altLang="zh-CN" dirty="0" err="1">
                <a:latin typeface="Arial" panose="020B0604020202020204" pitchFamily="34" charset="0"/>
                <a:ea typeface="SimSun" panose="02010600030101010101" pitchFamily="2" charset="-122"/>
              </a:rPr>
              <a:t>student_status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 in {“</a:t>
            </a:r>
            <a:r>
              <a:rPr lang="en-US" altLang="zh-CN" dirty="0" err="1">
                <a:latin typeface="Arial" panose="020B0604020202020204" pitchFamily="34" charset="0"/>
                <a:ea typeface="SimSun" panose="02010600030101010101" pitchFamily="2" charset="-122"/>
              </a:rPr>
              <a:t>Msc</a:t>
            </a:r>
            <a:r>
              <a:rPr lang="en-US" altLang="zh-CN" dirty="0">
                <a:latin typeface="Arial" panose="020B0604020202020204" pitchFamily="34" charset="0"/>
                <a:ea typeface="SimSun" panose="02010600030101010101" pitchFamily="2" charset="-122"/>
              </a:rPr>
              <a:t>”, “MBA”, “PhD” }</a:t>
            </a:r>
          </a:p>
          <a:p>
            <a:pPr>
              <a:lnSpc>
                <a:spcPct val="110000"/>
              </a:lnSpc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Step 2. Perform attribute-oriented induction</a:t>
            </a:r>
          </a:p>
          <a:p>
            <a:pPr>
              <a:lnSpc>
                <a:spcPct val="110000"/>
              </a:lnSpc>
            </a:pPr>
            <a:r>
              <a:rPr lang="en-US" altLang="zh-CN" sz="2400" dirty="0">
                <a:latin typeface="Arial" panose="020B0604020202020204" pitchFamily="34" charset="0"/>
                <a:ea typeface="SimSun" panose="02010600030101010101" pitchFamily="2" charset="-122"/>
              </a:rPr>
              <a:t>Step 3. Present results in generalized relation, cross-tab, or rule forms</a:t>
            </a:r>
            <a:endParaRPr lang="zh-CN" altLang="en-US" sz="2400" dirty="0"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0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3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Class Characterization: An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14" name="Object 3">
            <a:extLst>
              <a:ext uri="{FF2B5EF4-FFF2-40B4-BE49-F238E27FC236}">
                <a16:creationId xmlns:a16="http://schemas.microsoft.com/office/drawing/2014/main" id="{57204E19-3274-6EB4-304E-D934A060514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9784920"/>
              </p:ext>
            </p:extLst>
          </p:nvPr>
        </p:nvGraphicFramePr>
        <p:xfrm>
          <a:off x="3358727" y="1331704"/>
          <a:ext cx="7769225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9" imgW="46672500" imgH="14287500" progId="Word.Document.8">
                  <p:embed/>
                </p:oleObj>
              </mc:Choice>
              <mc:Fallback>
                <p:oleObj name="Document" r:id="rId9" imgW="46672500" imgH="14287500" progId="Word.Document.8">
                  <p:embed/>
                  <p:pic>
                    <p:nvPicPr>
                      <p:cNvPr id="80900" name="Object 3">
                        <a:extLst>
                          <a:ext uri="{FF2B5EF4-FFF2-40B4-BE49-F238E27FC236}">
                            <a16:creationId xmlns:a16="http://schemas.microsoft.com/office/drawing/2014/main" id="{5E7E4252-EFAB-DA5B-AD1A-5C16BEB3CC8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8727" y="1331704"/>
                        <a:ext cx="7769225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Line 4">
            <a:extLst>
              <a:ext uri="{FF2B5EF4-FFF2-40B4-BE49-F238E27FC236}">
                <a16:creationId xmlns:a16="http://schemas.microsoft.com/office/drawing/2014/main" id="{DE9E51D4-1A80-633A-73C0-E6D6F819F019}"/>
              </a:ext>
            </a:extLst>
          </p:cNvPr>
          <p:cNvSpPr>
            <a:spLocks noChangeShapeType="1"/>
          </p:cNvSpPr>
          <p:nvPr/>
        </p:nvSpPr>
        <p:spPr bwMode="auto">
          <a:xfrm>
            <a:off x="44969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CDE41A2B-0C3C-B7AB-E523-677DF9E69202}"/>
              </a:ext>
            </a:extLst>
          </p:cNvPr>
          <p:cNvSpPr>
            <a:spLocks noChangeShapeType="1"/>
          </p:cNvSpPr>
          <p:nvPr/>
        </p:nvSpPr>
        <p:spPr bwMode="auto">
          <a:xfrm>
            <a:off x="51827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8" name="Line 6">
            <a:extLst>
              <a:ext uri="{FF2B5EF4-FFF2-40B4-BE49-F238E27FC236}">
                <a16:creationId xmlns:a16="http://schemas.microsoft.com/office/drawing/2014/main" id="{98E8D181-83DD-D8CC-8C9B-7FA8D3E467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47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9" name="Line 7">
            <a:extLst>
              <a:ext uri="{FF2B5EF4-FFF2-40B4-BE49-F238E27FC236}">
                <a16:creationId xmlns:a16="http://schemas.microsoft.com/office/drawing/2014/main" id="{8F87B7D3-1EEA-FE3B-8243-A5D54DB2D7F8}"/>
              </a:ext>
            </a:extLst>
          </p:cNvPr>
          <p:cNvSpPr>
            <a:spLocks noChangeShapeType="1"/>
          </p:cNvSpPr>
          <p:nvPr/>
        </p:nvSpPr>
        <p:spPr bwMode="auto">
          <a:xfrm>
            <a:off x="72401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Line 8">
            <a:extLst>
              <a:ext uri="{FF2B5EF4-FFF2-40B4-BE49-F238E27FC236}">
                <a16:creationId xmlns:a16="http://schemas.microsoft.com/office/drawing/2014/main" id="{A50FFD2F-ACB5-19E3-3854-0408C7A806EE}"/>
              </a:ext>
            </a:extLst>
          </p:cNvPr>
          <p:cNvSpPr>
            <a:spLocks noChangeShapeType="1"/>
          </p:cNvSpPr>
          <p:nvPr/>
        </p:nvSpPr>
        <p:spPr bwMode="auto">
          <a:xfrm>
            <a:off x="82307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1" name="Line 9">
            <a:extLst>
              <a:ext uri="{FF2B5EF4-FFF2-40B4-BE49-F238E27FC236}">
                <a16:creationId xmlns:a16="http://schemas.microsoft.com/office/drawing/2014/main" id="{4D9446B8-B2E2-CC82-2731-4569DA78B2C1}"/>
              </a:ext>
            </a:extLst>
          </p:cNvPr>
          <p:cNvSpPr>
            <a:spLocks noChangeShapeType="1"/>
          </p:cNvSpPr>
          <p:nvPr/>
        </p:nvSpPr>
        <p:spPr bwMode="auto">
          <a:xfrm>
            <a:off x="96023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2" name="Line 10">
            <a:extLst>
              <a:ext uri="{FF2B5EF4-FFF2-40B4-BE49-F238E27FC236}">
                <a16:creationId xmlns:a16="http://schemas.microsoft.com/office/drawing/2014/main" id="{B162F948-59D6-83B1-5A8F-5E03ADFB6EBC}"/>
              </a:ext>
            </a:extLst>
          </p:cNvPr>
          <p:cNvSpPr>
            <a:spLocks noChangeShapeType="1"/>
          </p:cNvSpPr>
          <p:nvPr/>
        </p:nvSpPr>
        <p:spPr bwMode="auto">
          <a:xfrm>
            <a:off x="105167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3" name="Line 11">
            <a:extLst>
              <a:ext uri="{FF2B5EF4-FFF2-40B4-BE49-F238E27FC236}">
                <a16:creationId xmlns:a16="http://schemas.microsoft.com/office/drawing/2014/main" id="{75B7586D-7225-CDAE-7F4A-F0274EF2496C}"/>
              </a:ext>
            </a:extLst>
          </p:cNvPr>
          <p:cNvSpPr>
            <a:spLocks noChangeShapeType="1"/>
          </p:cNvSpPr>
          <p:nvPr/>
        </p:nvSpPr>
        <p:spPr bwMode="auto">
          <a:xfrm>
            <a:off x="34301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4" name="Line 12">
            <a:extLst>
              <a:ext uri="{FF2B5EF4-FFF2-40B4-BE49-F238E27FC236}">
                <a16:creationId xmlns:a16="http://schemas.microsoft.com/office/drawing/2014/main" id="{ED335143-E866-FA93-F915-084B260F4924}"/>
              </a:ext>
            </a:extLst>
          </p:cNvPr>
          <p:cNvSpPr>
            <a:spLocks noChangeShapeType="1"/>
          </p:cNvSpPr>
          <p:nvPr/>
        </p:nvSpPr>
        <p:spPr bwMode="auto">
          <a:xfrm>
            <a:off x="11126365" y="1331704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26" name="Object 13">
            <a:extLst>
              <a:ext uri="{FF2B5EF4-FFF2-40B4-BE49-F238E27FC236}">
                <a16:creationId xmlns:a16="http://schemas.microsoft.com/office/drawing/2014/main" id="{51579AE5-5000-02EA-DBD4-38092BC3E9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3242270"/>
              </p:ext>
            </p:extLst>
          </p:nvPr>
        </p:nvGraphicFramePr>
        <p:xfrm>
          <a:off x="4120727" y="3541504"/>
          <a:ext cx="6227763" cy="135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11" imgW="22250400" imgH="5067300" progId="Word.Document.8">
                  <p:embed/>
                </p:oleObj>
              </mc:Choice>
              <mc:Fallback>
                <p:oleObj name="Document" r:id="rId11" imgW="22250400" imgH="5067300" progId="Word.Document.8">
                  <p:embed/>
                  <p:pic>
                    <p:nvPicPr>
                      <p:cNvPr id="80910" name="Object 13">
                        <a:extLst>
                          <a:ext uri="{FF2B5EF4-FFF2-40B4-BE49-F238E27FC236}">
                            <a16:creationId xmlns:a16="http://schemas.microsoft.com/office/drawing/2014/main" id="{EEC0193F-6A94-EA72-37C1-DDF66BB3CDB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0727" y="3541504"/>
                        <a:ext cx="6227763" cy="1358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Line 14">
            <a:extLst>
              <a:ext uri="{FF2B5EF4-FFF2-40B4-BE49-F238E27FC236}">
                <a16:creationId xmlns:a16="http://schemas.microsoft.com/office/drawing/2014/main" id="{E5B6DC2D-E3AB-EB71-1A34-950642AB9ED3}"/>
              </a:ext>
            </a:extLst>
          </p:cNvPr>
          <p:cNvSpPr>
            <a:spLocks noChangeShapeType="1"/>
          </p:cNvSpPr>
          <p:nvPr/>
        </p:nvSpPr>
        <p:spPr bwMode="auto">
          <a:xfrm>
            <a:off x="4196927" y="3541504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8" name="Line 15">
            <a:extLst>
              <a:ext uri="{FF2B5EF4-FFF2-40B4-BE49-F238E27FC236}">
                <a16:creationId xmlns:a16="http://schemas.microsoft.com/office/drawing/2014/main" id="{4AEC63F8-E71D-32CD-76A2-DB18AE1404BC}"/>
              </a:ext>
            </a:extLst>
          </p:cNvPr>
          <p:cNvSpPr>
            <a:spLocks noChangeShapeType="1"/>
          </p:cNvSpPr>
          <p:nvPr/>
        </p:nvSpPr>
        <p:spPr bwMode="auto">
          <a:xfrm>
            <a:off x="4882727" y="3541504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9" name="Line 16">
            <a:extLst>
              <a:ext uri="{FF2B5EF4-FFF2-40B4-BE49-F238E27FC236}">
                <a16:creationId xmlns:a16="http://schemas.microsoft.com/office/drawing/2014/main" id="{C1609A8F-8B43-35C6-244F-D42318F75F6F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8527" y="3541504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0" name="Line 17">
            <a:extLst>
              <a:ext uri="{FF2B5EF4-FFF2-40B4-BE49-F238E27FC236}">
                <a16:creationId xmlns:a16="http://schemas.microsoft.com/office/drawing/2014/main" id="{8B212ED6-C295-58CF-E0C6-629631EFB995}"/>
              </a:ext>
            </a:extLst>
          </p:cNvPr>
          <p:cNvSpPr>
            <a:spLocks noChangeShapeType="1"/>
          </p:cNvSpPr>
          <p:nvPr/>
        </p:nvSpPr>
        <p:spPr bwMode="auto">
          <a:xfrm>
            <a:off x="6711527" y="3541504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1" name="Line 18">
            <a:extLst>
              <a:ext uri="{FF2B5EF4-FFF2-40B4-BE49-F238E27FC236}">
                <a16:creationId xmlns:a16="http://schemas.microsoft.com/office/drawing/2014/main" id="{CB9F582E-1CC8-6A48-D9DF-7F6EC07F8145}"/>
              </a:ext>
            </a:extLst>
          </p:cNvPr>
          <p:cNvSpPr>
            <a:spLocks noChangeShapeType="1"/>
          </p:cNvSpPr>
          <p:nvPr/>
        </p:nvSpPr>
        <p:spPr bwMode="auto">
          <a:xfrm>
            <a:off x="7702127" y="3541504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2" name="Line 19">
            <a:extLst>
              <a:ext uri="{FF2B5EF4-FFF2-40B4-BE49-F238E27FC236}">
                <a16:creationId xmlns:a16="http://schemas.microsoft.com/office/drawing/2014/main" id="{CF8C5D53-44C9-90D2-DC91-6D8353229C42}"/>
              </a:ext>
            </a:extLst>
          </p:cNvPr>
          <p:cNvSpPr>
            <a:spLocks noChangeShapeType="1"/>
          </p:cNvSpPr>
          <p:nvPr/>
        </p:nvSpPr>
        <p:spPr bwMode="auto">
          <a:xfrm>
            <a:off x="8692727" y="3541504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3" name="Line 20">
            <a:extLst>
              <a:ext uri="{FF2B5EF4-FFF2-40B4-BE49-F238E27FC236}">
                <a16:creationId xmlns:a16="http://schemas.microsoft.com/office/drawing/2014/main" id="{FA07CDCA-0C3C-F5C8-02FC-FC16A7C8FA02}"/>
              </a:ext>
            </a:extLst>
          </p:cNvPr>
          <p:cNvSpPr>
            <a:spLocks noChangeShapeType="1"/>
          </p:cNvSpPr>
          <p:nvPr/>
        </p:nvSpPr>
        <p:spPr bwMode="auto">
          <a:xfrm>
            <a:off x="9759527" y="3541504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4" name="Line 21">
            <a:extLst>
              <a:ext uri="{FF2B5EF4-FFF2-40B4-BE49-F238E27FC236}">
                <a16:creationId xmlns:a16="http://schemas.microsoft.com/office/drawing/2014/main" id="{7A24DC17-B89C-FA07-FBCD-5A5B18327C4F}"/>
              </a:ext>
            </a:extLst>
          </p:cNvPr>
          <p:cNvSpPr>
            <a:spLocks noChangeShapeType="1"/>
          </p:cNvSpPr>
          <p:nvPr/>
        </p:nvSpPr>
        <p:spPr bwMode="auto">
          <a:xfrm>
            <a:off x="10369127" y="3541504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5" name="Line 22">
            <a:extLst>
              <a:ext uri="{FF2B5EF4-FFF2-40B4-BE49-F238E27FC236}">
                <a16:creationId xmlns:a16="http://schemas.microsoft.com/office/drawing/2014/main" id="{964FE70E-4963-A5A1-5488-6D438728F5F1}"/>
              </a:ext>
            </a:extLst>
          </p:cNvPr>
          <p:cNvSpPr>
            <a:spLocks noChangeShapeType="1"/>
          </p:cNvSpPr>
          <p:nvPr/>
        </p:nvSpPr>
        <p:spPr bwMode="auto">
          <a:xfrm>
            <a:off x="4196927" y="3770104"/>
            <a:ext cx="6172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36" name="Object 23">
            <a:extLst>
              <a:ext uri="{FF2B5EF4-FFF2-40B4-BE49-F238E27FC236}">
                <a16:creationId xmlns:a16="http://schemas.microsoft.com/office/drawing/2014/main" id="{E1697ABE-77A7-580E-6D45-F980EFBB0E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3708203"/>
              </p:ext>
            </p:extLst>
          </p:nvPr>
        </p:nvGraphicFramePr>
        <p:xfrm>
          <a:off x="5184352" y="4611479"/>
          <a:ext cx="4321175" cy="188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13" imgW="15392400" imgH="6807200" progId="Word.Document.8">
                  <p:embed/>
                </p:oleObj>
              </mc:Choice>
              <mc:Fallback>
                <p:oleObj name="Document" r:id="rId13" imgW="15392400" imgH="6807200" progId="Word.Document.8">
                  <p:embed/>
                  <p:pic>
                    <p:nvPicPr>
                      <p:cNvPr id="80920" name="Object 23">
                        <a:extLst>
                          <a:ext uri="{FF2B5EF4-FFF2-40B4-BE49-F238E27FC236}">
                            <a16:creationId xmlns:a16="http://schemas.microsoft.com/office/drawing/2014/main" id="{F19B84DA-69E2-EA12-B8A8-460A2F10C57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4352" y="4611479"/>
                        <a:ext cx="4321175" cy="1887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Line 24">
            <a:extLst>
              <a:ext uri="{FF2B5EF4-FFF2-40B4-BE49-F238E27FC236}">
                <a16:creationId xmlns:a16="http://schemas.microsoft.com/office/drawing/2014/main" id="{A57E507B-E33A-8037-7ACA-710BE88FEC48}"/>
              </a:ext>
            </a:extLst>
          </p:cNvPr>
          <p:cNvSpPr>
            <a:spLocks noChangeShapeType="1"/>
          </p:cNvSpPr>
          <p:nvPr/>
        </p:nvSpPr>
        <p:spPr bwMode="auto">
          <a:xfrm>
            <a:off x="7549727" y="4608304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8" name="Line 25">
            <a:extLst>
              <a:ext uri="{FF2B5EF4-FFF2-40B4-BE49-F238E27FC236}">
                <a16:creationId xmlns:a16="http://schemas.microsoft.com/office/drawing/2014/main" id="{D7B16311-C0F9-A647-6825-95596337D09F}"/>
              </a:ext>
            </a:extLst>
          </p:cNvPr>
          <p:cNvSpPr>
            <a:spLocks noChangeShapeType="1"/>
          </p:cNvSpPr>
          <p:nvPr/>
        </p:nvSpPr>
        <p:spPr bwMode="auto">
          <a:xfrm>
            <a:off x="6787727" y="4608304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39" name="Line 26">
            <a:extLst>
              <a:ext uri="{FF2B5EF4-FFF2-40B4-BE49-F238E27FC236}">
                <a16:creationId xmlns:a16="http://schemas.microsoft.com/office/drawing/2014/main" id="{CB8971E9-301E-9487-D3D6-C193DBB433B7}"/>
              </a:ext>
            </a:extLst>
          </p:cNvPr>
          <p:cNvSpPr>
            <a:spLocks noChangeShapeType="1"/>
          </p:cNvSpPr>
          <p:nvPr/>
        </p:nvSpPr>
        <p:spPr bwMode="auto">
          <a:xfrm>
            <a:off x="8692727" y="4608304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0" name="Line 27">
            <a:extLst>
              <a:ext uri="{FF2B5EF4-FFF2-40B4-BE49-F238E27FC236}">
                <a16:creationId xmlns:a16="http://schemas.microsoft.com/office/drawing/2014/main" id="{F38BEEF9-058F-7A5A-08BA-B32BC33BA3AD}"/>
              </a:ext>
            </a:extLst>
          </p:cNvPr>
          <p:cNvSpPr>
            <a:spLocks noChangeShapeType="1"/>
          </p:cNvSpPr>
          <p:nvPr/>
        </p:nvSpPr>
        <p:spPr bwMode="auto">
          <a:xfrm>
            <a:off x="9530927" y="4608304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1" name="Line 28">
            <a:extLst>
              <a:ext uri="{FF2B5EF4-FFF2-40B4-BE49-F238E27FC236}">
                <a16:creationId xmlns:a16="http://schemas.microsoft.com/office/drawing/2014/main" id="{7C0651CB-0B59-2DFB-72D4-5EF803A66D56}"/>
              </a:ext>
            </a:extLst>
          </p:cNvPr>
          <p:cNvSpPr>
            <a:spLocks noChangeShapeType="1"/>
          </p:cNvSpPr>
          <p:nvPr/>
        </p:nvSpPr>
        <p:spPr bwMode="auto">
          <a:xfrm>
            <a:off x="5263727" y="5294104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2" name="Line 29">
            <a:extLst>
              <a:ext uri="{FF2B5EF4-FFF2-40B4-BE49-F238E27FC236}">
                <a16:creationId xmlns:a16="http://schemas.microsoft.com/office/drawing/2014/main" id="{A0BBFCB9-D4D3-ACD3-F6C6-8323061A8077}"/>
              </a:ext>
            </a:extLst>
          </p:cNvPr>
          <p:cNvSpPr>
            <a:spLocks noChangeShapeType="1"/>
          </p:cNvSpPr>
          <p:nvPr/>
        </p:nvSpPr>
        <p:spPr bwMode="auto">
          <a:xfrm>
            <a:off x="5263727" y="4608304"/>
            <a:ext cx="15240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3" name="Line 30">
            <a:extLst>
              <a:ext uri="{FF2B5EF4-FFF2-40B4-BE49-F238E27FC236}">
                <a16:creationId xmlns:a16="http://schemas.microsoft.com/office/drawing/2014/main" id="{A3BF7C78-2463-FEFA-2C3A-AEE2A83C20B5}"/>
              </a:ext>
            </a:extLst>
          </p:cNvPr>
          <p:cNvSpPr>
            <a:spLocks noChangeShapeType="1"/>
          </p:cNvSpPr>
          <p:nvPr/>
        </p:nvSpPr>
        <p:spPr bwMode="auto">
          <a:xfrm>
            <a:off x="5263727" y="5827504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4" name="Line 31">
            <a:extLst>
              <a:ext uri="{FF2B5EF4-FFF2-40B4-BE49-F238E27FC236}">
                <a16:creationId xmlns:a16="http://schemas.microsoft.com/office/drawing/2014/main" id="{5B57DFF4-1E5D-2C24-648D-B3DFA628FBEB}"/>
              </a:ext>
            </a:extLst>
          </p:cNvPr>
          <p:cNvSpPr>
            <a:spLocks noChangeShapeType="1"/>
          </p:cNvSpPr>
          <p:nvPr/>
        </p:nvSpPr>
        <p:spPr bwMode="auto">
          <a:xfrm>
            <a:off x="5263727" y="5522704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5" name="Line 32">
            <a:extLst>
              <a:ext uri="{FF2B5EF4-FFF2-40B4-BE49-F238E27FC236}">
                <a16:creationId xmlns:a16="http://schemas.microsoft.com/office/drawing/2014/main" id="{A3387DA7-5852-64F2-0F76-8CFB3D35F173}"/>
              </a:ext>
            </a:extLst>
          </p:cNvPr>
          <p:cNvSpPr>
            <a:spLocks noChangeShapeType="1"/>
          </p:cNvSpPr>
          <p:nvPr/>
        </p:nvSpPr>
        <p:spPr bwMode="auto">
          <a:xfrm>
            <a:off x="5263727" y="4608304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6" name="Text Box 33">
            <a:extLst>
              <a:ext uri="{FF2B5EF4-FFF2-40B4-BE49-F238E27FC236}">
                <a16:creationId xmlns:a16="http://schemas.microsoft.com/office/drawing/2014/main" id="{DF16A73B-D648-6B72-F9FC-0AA5F444D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9127" y="3693904"/>
            <a:ext cx="13874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600" b="1">
                <a:latin typeface="Times New Roman" panose="02020603050405020304" pitchFamily="18" charset="0"/>
                <a:ea typeface="SimSun" panose="02010600030101010101" pitchFamily="2" charset="-122"/>
              </a:rPr>
              <a:t>Prime Generalized Relation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47" name="Text Box 34">
            <a:extLst>
              <a:ext uri="{FF2B5EF4-FFF2-40B4-BE49-F238E27FC236}">
                <a16:creationId xmlns:a16="http://schemas.microsoft.com/office/drawing/2014/main" id="{611D1AD1-3BA9-0E60-6E24-9F975BB38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0527" y="1636504"/>
            <a:ext cx="11430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1600" b="1">
                <a:latin typeface="Times New Roman" panose="02020603050405020304" pitchFamily="18" charset="0"/>
                <a:ea typeface="SimSun" panose="02010600030101010101" pitchFamily="2" charset="-122"/>
              </a:rPr>
              <a:t>Initial Relation</a:t>
            </a:r>
            <a:endParaRPr lang="en-US" altLang="zh-CN" sz="240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077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5597" y="-21381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Basic Principles of Attribute-Oriented Induction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2808DA9-27FB-633F-3E94-0402B52A83C3}"/>
              </a:ext>
            </a:extLst>
          </p:cNvPr>
          <p:cNvSpPr txBox="1">
            <a:spLocks noChangeArrowheads="1"/>
          </p:cNvSpPr>
          <p:nvPr/>
        </p:nvSpPr>
        <p:spPr>
          <a:xfrm>
            <a:off x="2510846" y="1326395"/>
            <a:ext cx="9469267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Data focusing</a:t>
            </a:r>
            <a:r>
              <a:rPr lang="en-US" altLang="zh-CN" sz="2400">
                <a:ea typeface="SimSun" panose="02010600030101010101" pitchFamily="2" charset="-122"/>
              </a:rPr>
              <a:t>: task-relevant data, including dimensions, and the result is the </a:t>
            </a:r>
            <a:r>
              <a:rPr lang="en-US" altLang="zh-CN" sz="2400" i="1">
                <a:ea typeface="SimSun" panose="02010600030101010101" pitchFamily="2" charset="-122"/>
              </a:rPr>
              <a:t>initial relation</a:t>
            </a:r>
            <a:endParaRPr lang="en-US" altLang="zh-CN" sz="2400">
              <a:ea typeface="SimSun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Attribute-removal</a:t>
            </a:r>
            <a:r>
              <a:rPr lang="en-US" altLang="zh-CN" sz="2400">
                <a:ea typeface="SimSun" panose="02010600030101010101" pitchFamily="2" charset="-122"/>
              </a:rPr>
              <a:t>: remove attribute</a:t>
            </a:r>
            <a:r>
              <a:rPr lang="en-US" altLang="zh-CN" sz="2400" i="1">
                <a:ea typeface="SimSun" panose="02010600030101010101" pitchFamily="2" charset="-122"/>
              </a:rPr>
              <a:t> A </a:t>
            </a:r>
            <a:r>
              <a:rPr lang="en-US" altLang="zh-CN" sz="2400">
                <a:ea typeface="SimSun" panose="02010600030101010101" pitchFamily="2" charset="-122"/>
              </a:rPr>
              <a:t>if there is a large set of distinct values for </a:t>
            </a:r>
            <a:r>
              <a:rPr lang="en-US" altLang="zh-CN" sz="2400" i="1">
                <a:ea typeface="SimSun" panose="02010600030101010101" pitchFamily="2" charset="-122"/>
              </a:rPr>
              <a:t>A</a:t>
            </a:r>
            <a:r>
              <a:rPr lang="en-US" altLang="zh-CN" sz="2400">
                <a:ea typeface="SimSun" panose="02010600030101010101" pitchFamily="2" charset="-122"/>
              </a:rPr>
              <a:t> but (1) there is no generalization operator on </a:t>
            </a:r>
            <a:r>
              <a:rPr lang="en-US" altLang="zh-CN" sz="2400" i="1">
                <a:ea typeface="SimSun" panose="02010600030101010101" pitchFamily="2" charset="-122"/>
              </a:rPr>
              <a:t>A</a:t>
            </a:r>
            <a:r>
              <a:rPr lang="en-US" altLang="zh-CN" sz="2400">
                <a:ea typeface="SimSun" panose="02010600030101010101" pitchFamily="2" charset="-122"/>
              </a:rPr>
              <a:t>, or (2) </a:t>
            </a:r>
            <a:r>
              <a:rPr lang="en-US" altLang="zh-CN" sz="2400" i="1">
                <a:ea typeface="SimSun" panose="02010600030101010101" pitchFamily="2" charset="-122"/>
              </a:rPr>
              <a:t>A</a:t>
            </a:r>
            <a:r>
              <a:rPr lang="en-US" altLang="zh-CN" sz="2400">
                <a:ea typeface="SimSun" panose="02010600030101010101" pitchFamily="2" charset="-122"/>
              </a:rPr>
              <a:t>’s higher level concepts are expressed in terms of other attributes</a:t>
            </a:r>
          </a:p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Attribute-generalization</a:t>
            </a:r>
            <a:r>
              <a:rPr lang="en-US" altLang="zh-CN" sz="2400">
                <a:ea typeface="SimSun" panose="02010600030101010101" pitchFamily="2" charset="-122"/>
              </a:rPr>
              <a:t>: If there is a large set of distinct values for </a:t>
            </a:r>
            <a:r>
              <a:rPr lang="en-US" altLang="zh-CN" sz="2400" i="1">
                <a:ea typeface="SimSun" panose="02010600030101010101" pitchFamily="2" charset="-122"/>
              </a:rPr>
              <a:t>A</a:t>
            </a:r>
            <a:r>
              <a:rPr lang="en-US" altLang="zh-CN" sz="2400">
                <a:ea typeface="SimSun" panose="02010600030101010101" pitchFamily="2" charset="-122"/>
              </a:rPr>
              <a:t>, and there exists a set of generalization operators on</a:t>
            </a:r>
            <a:r>
              <a:rPr lang="en-US" altLang="zh-CN" sz="2400" i="1">
                <a:ea typeface="SimSun" panose="02010600030101010101" pitchFamily="2" charset="-122"/>
              </a:rPr>
              <a:t> A</a:t>
            </a:r>
            <a:r>
              <a:rPr lang="en-US" altLang="zh-CN" sz="2400">
                <a:ea typeface="SimSun" panose="02010600030101010101" pitchFamily="2" charset="-122"/>
              </a:rPr>
              <a:t>, then select an operator and generalize</a:t>
            </a:r>
            <a:r>
              <a:rPr lang="en-US" altLang="zh-CN" sz="2400" i="1">
                <a:ea typeface="SimSun" panose="02010600030101010101" pitchFamily="2" charset="-122"/>
              </a:rPr>
              <a:t> A</a:t>
            </a:r>
            <a:r>
              <a:rPr lang="en-US" altLang="zh-CN" sz="2400">
                <a:ea typeface="SimSun" panose="02010600030101010101" pitchFamily="2" charset="-122"/>
              </a:rPr>
              <a:t> </a:t>
            </a:r>
          </a:p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Attribute-threshold control</a:t>
            </a:r>
            <a:r>
              <a:rPr lang="en-US" altLang="zh-CN" sz="2400">
                <a:ea typeface="SimSun" panose="02010600030101010101" pitchFamily="2" charset="-122"/>
              </a:rPr>
              <a:t>: typical 2-8, specified/default</a:t>
            </a:r>
          </a:p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Generalized relation threshold control</a:t>
            </a:r>
            <a:r>
              <a:rPr lang="en-US" altLang="zh-CN" sz="2400">
                <a:ea typeface="SimSun" panose="02010600030101010101" pitchFamily="2" charset="-122"/>
              </a:rPr>
              <a:t>: control the final relation/rule size</a:t>
            </a:r>
            <a:endParaRPr lang="en-US" altLang="zh-CN" sz="2400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247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5597" y="-81341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Attribute-Oriented Induction: Basic Algorithm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5C84C2F9-A1E2-1E38-9B52-6317A4CF82F8}"/>
              </a:ext>
            </a:extLst>
          </p:cNvPr>
          <p:cNvSpPr txBox="1">
            <a:spLocks noChangeArrowheads="1"/>
          </p:cNvSpPr>
          <p:nvPr/>
        </p:nvSpPr>
        <p:spPr>
          <a:xfrm>
            <a:off x="2476973" y="1334531"/>
            <a:ext cx="9463811" cy="48768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InitialRel</a:t>
            </a:r>
            <a:r>
              <a:rPr lang="en-US" altLang="zh-CN" sz="2400">
                <a:ea typeface="SimSun" panose="02010600030101010101" pitchFamily="2" charset="-122"/>
              </a:rPr>
              <a:t>: Query processing of task-relevant data, deriving the </a:t>
            </a:r>
            <a:r>
              <a:rPr lang="en-US" altLang="zh-CN" sz="2400" i="1">
                <a:ea typeface="SimSun" panose="02010600030101010101" pitchFamily="2" charset="-122"/>
              </a:rPr>
              <a:t>initial relation</a:t>
            </a:r>
            <a:r>
              <a:rPr lang="en-US" altLang="zh-CN" sz="2400">
                <a:ea typeface="SimSun" panose="02010600030101010101" pitchFamily="2" charset="-122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PreGen</a:t>
            </a:r>
            <a:r>
              <a:rPr lang="en-US" altLang="zh-CN" sz="2400" u="sng">
                <a:ea typeface="SimSun" panose="02010600030101010101" pitchFamily="2" charset="-122"/>
              </a:rPr>
              <a:t>:</a:t>
            </a:r>
            <a:r>
              <a:rPr lang="en-US" altLang="zh-CN" sz="2400">
                <a:ea typeface="SimSun" panose="02010600030101010101" pitchFamily="2" charset="-122"/>
              </a:rPr>
              <a:t>  Based on the analysis of the number of distinct values in each attribute, determine generalization plan for each attribute: removal? or how high to generalize?</a:t>
            </a:r>
          </a:p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PrimeGen</a:t>
            </a:r>
            <a:r>
              <a:rPr lang="en-US" altLang="zh-CN" sz="2400">
                <a:ea typeface="SimSun" panose="02010600030101010101" pitchFamily="2" charset="-122"/>
              </a:rPr>
              <a:t>: Based on the PreGen plan, perform generalization to the right level to derive a “prime generalized relation”, accumulating the counts.</a:t>
            </a:r>
          </a:p>
          <a:p>
            <a:pPr>
              <a:lnSpc>
                <a:spcPct val="110000"/>
              </a:lnSpc>
            </a:pPr>
            <a:r>
              <a:rPr lang="en-US" altLang="zh-CN" sz="2400" u="sng">
                <a:solidFill>
                  <a:schemeClr val="hlink"/>
                </a:solidFill>
                <a:ea typeface="SimSun" panose="02010600030101010101" pitchFamily="2" charset="-122"/>
              </a:rPr>
              <a:t>Presentation</a:t>
            </a:r>
            <a:r>
              <a:rPr lang="en-US" altLang="zh-CN" sz="2400">
                <a:ea typeface="SimSun" panose="02010600030101010101" pitchFamily="2" charset="-122"/>
              </a:rPr>
              <a:t>: User interaction: (1) adjust levels by drilling, (2) pivoting, (3) mapping into rules, cross tabs, visualization presentations.</a:t>
            </a:r>
            <a:endParaRPr lang="en-US" altLang="zh-CN" sz="2400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881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5597" y="3383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Presentation of Generalized Results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B65271B-D8C0-7B54-2080-E2C2E52B708E}"/>
              </a:ext>
            </a:extLst>
          </p:cNvPr>
          <p:cNvSpPr txBox="1">
            <a:spLocks noChangeArrowheads="1"/>
          </p:cNvSpPr>
          <p:nvPr/>
        </p:nvSpPr>
        <p:spPr>
          <a:xfrm>
            <a:off x="2555452" y="1308946"/>
            <a:ext cx="9256630" cy="52578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2200" u="sng" dirty="0">
                <a:solidFill>
                  <a:srgbClr val="0070C0"/>
                </a:solidFill>
                <a:ea typeface="SimSun" panose="02010600030101010101" pitchFamily="2" charset="-122"/>
              </a:rPr>
              <a:t>Generalized relation</a:t>
            </a:r>
            <a:r>
              <a:rPr lang="en-US" altLang="zh-CN" sz="2200" dirty="0">
                <a:solidFill>
                  <a:srgbClr val="0070C0"/>
                </a:solidFill>
                <a:ea typeface="SimSun" panose="02010600030101010101" pitchFamily="2" charset="-122"/>
              </a:rPr>
              <a:t>: </a:t>
            </a:r>
          </a:p>
          <a:p>
            <a:pPr lvl="1">
              <a:lnSpc>
                <a:spcPct val="120000"/>
              </a:lnSpc>
            </a:pPr>
            <a:r>
              <a:rPr lang="en-US" altLang="zh-CN" sz="2200" dirty="0">
                <a:ea typeface="SimSun" panose="02010600030101010101" pitchFamily="2" charset="-122"/>
              </a:rPr>
              <a:t>Relations where some or all attributes are generalized, with counts or other aggregation values accumulated.</a:t>
            </a:r>
          </a:p>
          <a:p>
            <a:pPr>
              <a:lnSpc>
                <a:spcPct val="120000"/>
              </a:lnSpc>
            </a:pPr>
            <a:r>
              <a:rPr lang="en-US" altLang="zh-CN" sz="2200" u="sng" dirty="0">
                <a:solidFill>
                  <a:srgbClr val="0070C0"/>
                </a:solidFill>
                <a:ea typeface="SimSun" panose="02010600030101010101" pitchFamily="2" charset="-122"/>
              </a:rPr>
              <a:t>Cross tabulation</a:t>
            </a:r>
            <a:r>
              <a:rPr lang="en-US" altLang="zh-CN" sz="2200" dirty="0">
                <a:solidFill>
                  <a:srgbClr val="0070C0"/>
                </a:solidFill>
                <a:ea typeface="SimSun" panose="02010600030101010101" pitchFamily="2" charset="-122"/>
              </a:rPr>
              <a:t>:</a:t>
            </a:r>
          </a:p>
          <a:p>
            <a:pPr lvl="1">
              <a:lnSpc>
                <a:spcPct val="120000"/>
              </a:lnSpc>
            </a:pPr>
            <a:r>
              <a:rPr lang="en-US" altLang="zh-CN" sz="2200" dirty="0">
                <a:ea typeface="SimSun" panose="02010600030101010101" pitchFamily="2" charset="-122"/>
              </a:rPr>
              <a:t>Mapping results into cross tabulation form (similar to contingency tables). </a:t>
            </a:r>
          </a:p>
          <a:p>
            <a:pPr lvl="1">
              <a:lnSpc>
                <a:spcPct val="120000"/>
              </a:lnSpc>
            </a:pPr>
            <a:r>
              <a:rPr lang="en-US" altLang="zh-CN" sz="2200" u="sng" dirty="0">
                <a:ea typeface="SimSun" panose="02010600030101010101" pitchFamily="2" charset="-122"/>
              </a:rPr>
              <a:t>Visualization techniques</a:t>
            </a:r>
            <a:r>
              <a:rPr lang="en-US" altLang="zh-CN" sz="2200" dirty="0">
                <a:ea typeface="SimSun" panose="02010600030101010101" pitchFamily="2" charset="-122"/>
              </a:rPr>
              <a:t>:</a:t>
            </a:r>
          </a:p>
          <a:p>
            <a:pPr lvl="1">
              <a:lnSpc>
                <a:spcPct val="120000"/>
              </a:lnSpc>
            </a:pPr>
            <a:r>
              <a:rPr lang="en-US" altLang="zh-CN" sz="2200" dirty="0">
                <a:ea typeface="SimSun" panose="02010600030101010101" pitchFamily="2" charset="-122"/>
              </a:rPr>
              <a:t>Pie charts, bar charts, curves, cubes, and other visual forms.</a:t>
            </a:r>
          </a:p>
          <a:p>
            <a:pPr>
              <a:lnSpc>
                <a:spcPct val="120000"/>
              </a:lnSpc>
            </a:pPr>
            <a:r>
              <a:rPr lang="en-US" altLang="zh-CN" sz="2200" u="sng" dirty="0">
                <a:solidFill>
                  <a:srgbClr val="0070C0"/>
                </a:solidFill>
                <a:ea typeface="SimSun" panose="02010600030101010101" pitchFamily="2" charset="-122"/>
              </a:rPr>
              <a:t>Quantitative characteristic rules</a:t>
            </a:r>
            <a:r>
              <a:rPr lang="en-US" altLang="zh-CN" sz="2200" dirty="0">
                <a:solidFill>
                  <a:srgbClr val="0070C0"/>
                </a:solidFill>
                <a:ea typeface="SimSun" panose="02010600030101010101" pitchFamily="2" charset="-122"/>
              </a:rPr>
              <a:t>:</a:t>
            </a:r>
          </a:p>
          <a:p>
            <a:pPr lvl="1">
              <a:lnSpc>
                <a:spcPct val="120000"/>
              </a:lnSpc>
            </a:pPr>
            <a:r>
              <a:rPr lang="en-US" altLang="zh-CN" sz="2200" dirty="0">
                <a:ea typeface="SimSun" panose="02010600030101010101" pitchFamily="2" charset="-122"/>
              </a:rPr>
              <a:t>Mapping generalized result into characteristic rules with quantitative information associated with it, e.g.,</a:t>
            </a:r>
          </a:p>
        </p:txBody>
      </p:sp>
    </p:spTree>
    <p:extLst>
      <p:ext uri="{BB962C8B-B14F-4D97-AF65-F5344CB8AC3E}">
        <p14:creationId xmlns:p14="http://schemas.microsoft.com/office/powerpoint/2010/main" val="68013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Warehousing and </a:t>
            </a:r>
            <a:r>
              <a:rPr lang="en-US" altLang="en-US" sz="2400" b="1" i="1" dirty="0">
                <a:solidFill>
                  <a:srgbClr val="FF0000"/>
                </a:solidFill>
              </a:rPr>
              <a:t>On-line Analytical Processing (</a:t>
            </a:r>
            <a:r>
              <a:rPr lang="en-US" sz="2400" b="1" i="1" dirty="0">
                <a:solidFill>
                  <a:srgbClr val="FF0000"/>
                </a:solidFill>
              </a:rPr>
              <a:t>OLAP)</a:t>
            </a:r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8124280" cy="447009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 Warehouse: Basic Concepts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Modeling: Data Cube and OLAP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Design and Usage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Warehouse Implementation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Generalization by Attribute-Oriented Induction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8456D630-73C9-D8BF-A372-11A004F3F8A0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466466" y="5461917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237878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5597" y="33838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F0796BC9-93D0-2B70-1223-B6A0D4B4514A}"/>
              </a:ext>
            </a:extLst>
          </p:cNvPr>
          <p:cNvSpPr txBox="1">
            <a:spLocks noChangeArrowheads="1"/>
          </p:cNvSpPr>
          <p:nvPr/>
        </p:nvSpPr>
        <p:spPr>
          <a:xfrm>
            <a:off x="2449419" y="1250184"/>
            <a:ext cx="9431405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US" sz="2200" dirty="0">
                <a:solidFill>
                  <a:srgbClr val="0070C0"/>
                </a:solidFill>
              </a:rPr>
              <a:t>Data warehousing</a:t>
            </a:r>
            <a:r>
              <a:rPr lang="en-US" altLang="en-US" sz="2200" dirty="0"/>
              <a:t>: A </a:t>
            </a:r>
            <a:r>
              <a:rPr lang="en-US" altLang="en-US" sz="2200" dirty="0">
                <a:solidFill>
                  <a:schemeClr val="hlink"/>
                </a:solidFill>
              </a:rPr>
              <a:t>multi-dimensional model</a:t>
            </a:r>
            <a:r>
              <a:rPr lang="en-US" altLang="en-US" sz="2200" dirty="0"/>
              <a:t> of a data warehouse</a:t>
            </a:r>
          </a:p>
          <a:p>
            <a:pPr lvl="1">
              <a:lnSpc>
                <a:spcPct val="110000"/>
              </a:lnSpc>
            </a:pPr>
            <a:r>
              <a:rPr lang="en-US" altLang="en-US" sz="2200" dirty="0"/>
              <a:t>A data cube consists of </a:t>
            </a:r>
            <a:r>
              <a:rPr lang="en-US" altLang="en-US" sz="2200" i="1" dirty="0"/>
              <a:t>dimensions</a:t>
            </a:r>
            <a:r>
              <a:rPr lang="en-US" altLang="en-US" sz="2200" dirty="0"/>
              <a:t> &amp; </a:t>
            </a:r>
            <a:r>
              <a:rPr lang="en-US" altLang="en-US" sz="2200" i="1" dirty="0"/>
              <a:t>measures</a:t>
            </a:r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 sz="2200" dirty="0"/>
              <a:t>Star schema, snowflake schema, fact constellations</a:t>
            </a:r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 sz="2200" dirty="0">
                <a:solidFill>
                  <a:schemeClr val="hlink"/>
                </a:solidFill>
              </a:rPr>
              <a:t>OLAP</a:t>
            </a:r>
            <a:r>
              <a:rPr lang="en-US" altLang="en-US" sz="2200" dirty="0"/>
              <a:t> operations: drilling, rolling, slicing, dicing and pivoting</a:t>
            </a:r>
          </a:p>
          <a:p>
            <a:pPr>
              <a:lnSpc>
                <a:spcPct val="110000"/>
              </a:lnSpc>
            </a:pPr>
            <a:r>
              <a:rPr lang="en-US" altLang="en-US" sz="2200" dirty="0">
                <a:solidFill>
                  <a:srgbClr val="0070C0"/>
                </a:solidFill>
              </a:rPr>
              <a:t>Data Warehouse Architecture, Design, and Usage</a:t>
            </a:r>
          </a:p>
          <a:p>
            <a:pPr lvl="1">
              <a:lnSpc>
                <a:spcPct val="110000"/>
              </a:lnSpc>
            </a:pPr>
            <a:r>
              <a:rPr lang="en-US" altLang="en-US" sz="2200" dirty="0"/>
              <a:t>Multi-tiered architecture</a:t>
            </a:r>
          </a:p>
          <a:p>
            <a:pPr lvl="1">
              <a:lnSpc>
                <a:spcPct val="110000"/>
              </a:lnSpc>
            </a:pPr>
            <a:r>
              <a:rPr lang="en-US" altLang="en-US" sz="2200" dirty="0"/>
              <a:t>Business analysis design framework</a:t>
            </a: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en-US" sz="2200" dirty="0">
                <a:solidFill>
                  <a:srgbClr val="0070C0"/>
                </a:solidFill>
              </a:rPr>
              <a:t>Implementation</a:t>
            </a:r>
            <a:r>
              <a:rPr lang="en-US" altLang="en-US" sz="2200" dirty="0"/>
              <a:t>: Efficient computation of data cubes</a:t>
            </a:r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 sz="2200" dirty="0"/>
              <a:t>Partial vs. full vs. no materialization</a:t>
            </a:r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 sz="2200" dirty="0"/>
              <a:t>Indexing OALP data: Bitmap index and join index</a:t>
            </a:r>
          </a:p>
          <a:p>
            <a:pPr lvl="1">
              <a:lnSpc>
                <a:spcPct val="110000"/>
              </a:lnSpc>
              <a:spcBef>
                <a:spcPct val="10000"/>
              </a:spcBef>
            </a:pPr>
            <a:r>
              <a:rPr lang="en-US" altLang="en-US" sz="2200" dirty="0"/>
              <a:t>OLAP query processing </a:t>
            </a:r>
          </a:p>
          <a:p>
            <a:pPr>
              <a:lnSpc>
                <a:spcPct val="110000"/>
              </a:lnSpc>
            </a:pPr>
            <a:r>
              <a:rPr lang="en-US" altLang="en-US" sz="2200" dirty="0">
                <a:solidFill>
                  <a:srgbClr val="0070C0"/>
                </a:solidFill>
              </a:rPr>
              <a:t>Data generalization</a:t>
            </a:r>
            <a:r>
              <a:rPr lang="en-US" altLang="en-US" sz="2200" dirty="0"/>
              <a:t>: Attribute-oriented induction</a:t>
            </a:r>
          </a:p>
        </p:txBody>
      </p:sp>
    </p:spTree>
    <p:extLst>
      <p:ext uri="{BB962C8B-B14F-4D97-AF65-F5344CB8AC3E}">
        <p14:creationId xmlns:p14="http://schemas.microsoft.com/office/powerpoint/2010/main" val="201408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E63034C-AB1F-4C68-AE25-02C4DC56561A}"/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7387</TotalTime>
  <Words>3347</Words>
  <Application>Microsoft Macintosh PowerPoint</Application>
  <PresentationFormat>Widescreen</PresentationFormat>
  <Paragraphs>710</Paragraphs>
  <Slides>44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64" baseType="lpstr">
      <vt:lpstr>SimSun</vt:lpstr>
      <vt:lpstr>Agency FB</vt:lpstr>
      <vt:lpstr>Andalus</vt:lpstr>
      <vt:lpstr>Arial</vt:lpstr>
      <vt:lpstr>Calibri</vt:lpstr>
      <vt:lpstr>Calibri Light</vt:lpstr>
      <vt:lpstr>Impact</vt:lpstr>
      <vt:lpstr>Majalla UI</vt:lpstr>
      <vt:lpstr>Minion-Italic</vt:lpstr>
      <vt:lpstr>Minion-Regular</vt:lpstr>
      <vt:lpstr>Roboto Light</vt:lpstr>
      <vt:lpstr>Tajawal Medium</vt:lpstr>
      <vt:lpstr>Times New Roman</vt:lpstr>
      <vt:lpstr>Wingdings</vt:lpstr>
      <vt:lpstr>2_Office Theme</vt:lpstr>
      <vt:lpstr>3_Office Theme</vt:lpstr>
      <vt:lpstr>4_Office Theme</vt:lpstr>
      <vt:lpstr>Clip</vt:lpstr>
      <vt:lpstr>Document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1264</cp:revision>
  <dcterms:created xsi:type="dcterms:W3CDTF">2020-09-29T10:23:33Z</dcterms:created>
  <dcterms:modified xsi:type="dcterms:W3CDTF">2026-01-22T16:18:40Z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