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506" r:id="rId2"/>
    <p:sldId id="256" r:id="rId3"/>
    <p:sldId id="276" r:id="rId4"/>
    <p:sldId id="481" r:id="rId5"/>
    <p:sldId id="482" r:id="rId6"/>
    <p:sldId id="483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7" r:id="rId30"/>
    <p:sldId id="508" r:id="rId31"/>
    <p:sldId id="510" r:id="rId32"/>
    <p:sldId id="509" r:id="rId33"/>
    <p:sldId id="511" r:id="rId34"/>
    <p:sldId id="512" r:id="rId35"/>
    <p:sldId id="513" r:id="rId36"/>
    <p:sldId id="514" r:id="rId37"/>
    <p:sldId id="515" r:id="rId38"/>
    <p:sldId id="516" r:id="rId39"/>
    <p:sldId id="523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06"/>
            <p14:sldId id="256"/>
            <p14:sldId id="27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7"/>
            <p14:sldId id="508"/>
            <p14:sldId id="510"/>
            <p14:sldId id="509"/>
            <p14:sldId id="511"/>
            <p14:sldId id="512"/>
            <p14:sldId id="513"/>
            <p14:sldId id="514"/>
            <p14:sldId id="515"/>
            <p14:sldId id="516"/>
            <p14:sldId id="52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270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algn="r" defTabSz="914400" rtl="1" eaLnBrk="1" latinLnBrk="0" hangingPunct="1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0" name="Shape 4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1.sv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0.png"/><Relationship Id="rId5" Type="http://schemas.openxmlformats.org/officeDocument/2006/relationships/image" Target="../media/image3.png"/><Relationship Id="rId4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Prepared by Dr. </a:t>
            </a:r>
            <a:r>
              <a:rPr lang="en-US" dirty="0" err="1"/>
              <a:t>Ibrahem</a:t>
            </a:r>
            <a:r>
              <a:rPr lang="en-US" dirty="0"/>
              <a:t> </a:t>
            </a:r>
            <a:r>
              <a:rPr lang="en-US" dirty="0" err="1"/>
              <a:t>Aboelseod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5196" y="1670738"/>
            <a:ext cx="476124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Fundamentals of </a:t>
            </a:r>
          </a:p>
          <a:p>
            <a:r>
              <a:rPr lang="en-US" dirty="0"/>
              <a:t>Organizational </a:t>
            </a:r>
          </a:p>
          <a:p>
            <a:r>
              <a:rPr lang="en-US" dirty="0"/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MGM332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196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9</a:t>
            </a:r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Organizational Conflict:  Communicating for Effectiveness</a:t>
            </a:r>
          </a:p>
        </p:txBody>
      </p:sp>
      <p:pic>
        <p:nvPicPr>
          <p:cNvPr id="34" name="Shape 3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40000">
            <a:off x="2041526" y="604836"/>
            <a:ext cx="3681411" cy="4598986"/>
          </a:xfrm>
          <a:prstGeom prst="rect">
            <a:avLst/>
          </a:prstGeom>
          <a:noFill/>
          <a:ln w="5715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" name="Shape 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3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0" y="388938"/>
            <a:ext cx="4300536" cy="5629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Define organizational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Why ORGANIZATION COMMUNICATION CONFLICT EXIST 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Placeholder 3">
            <a:extLst>
              <a:ext uri="{FF2B5EF4-FFF2-40B4-BE49-F238E27FC236}">
                <a16:creationId xmlns:a16="http://schemas.microsoft.com/office/drawing/2014/main" id="{2CF9D71D-1380-0EDC-7FF0-FBABBB57A8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21905" y="2809782"/>
            <a:ext cx="4800910" cy="36006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360FE2-20C5-B9B5-1CBD-D8171F8B917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8552" y="1381237"/>
            <a:ext cx="2094161" cy="11727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04D714-8D34-F0DA-31CF-FE2DE0F8E28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7361" y="4713985"/>
            <a:ext cx="1919648" cy="12774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5D7D12-0C4C-154B-6C57-5CADEF45388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7784" y="4618491"/>
            <a:ext cx="2094161" cy="11727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F5EF5EA-9AE8-0743-5C40-CB9A0A8A6DD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054" y="1507594"/>
            <a:ext cx="2094161" cy="11727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1130953-B5C8-82E5-E24F-0FBE1B1A77E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8260" y="1635771"/>
            <a:ext cx="2010395" cy="12215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E6818E7-6748-FD70-B86C-BDA8A7364DE5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7784" y="2901993"/>
            <a:ext cx="1807959" cy="13542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ED7BF3F-8F5F-2068-0780-E862A551AAF6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416" y="2971798"/>
            <a:ext cx="2024356" cy="12146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A2EDCCD-9D4B-A9E9-7801-3BB84062B88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2749" y="1536590"/>
            <a:ext cx="2094161" cy="11727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26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ar-SA" dirty="0"/>
              <a:t>ما هي الحاجه الي وجود المحاكم الاقتصادية ومكاتب العمل ؟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545969A-F11D-F1C2-4F2B-36DF33B5AFF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8054" y="2273160"/>
            <a:ext cx="5394797" cy="3641488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1D3E6A-D179-A0F8-CD67-6F2785AC434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394" y="1434960"/>
            <a:ext cx="4142639" cy="2209800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088A34-528F-CDF1-8831-FC7D16328BB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5594" y="4488403"/>
            <a:ext cx="2920811" cy="1825507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15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Learning Objectives (1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43">
            <a:extLst>
              <a:ext uri="{FF2B5EF4-FFF2-40B4-BE49-F238E27FC236}">
                <a16:creationId xmlns:a16="http://schemas.microsoft.com/office/drawing/2014/main" id="{47CE008D-0B45-4192-E05A-D9EF8ED2E577}"/>
              </a:ext>
            </a:extLst>
          </p:cNvPr>
          <p:cNvSpPr txBox="1">
            <a:spLocks/>
          </p:cNvSpPr>
          <p:nvPr/>
        </p:nvSpPr>
        <p:spPr>
          <a:xfrm>
            <a:off x="990599" y="1632857"/>
            <a:ext cx="9878961" cy="5703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9.1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Analyze how organizational communicators' knowledge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>
                <a:solidFill>
                  <a:schemeClr val="dk1"/>
                </a:solidFill>
              </a:rPr>
              <a:t>    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of conflicts help resolve conflicts effectively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9.2a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Define organizational conflict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9.2b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organizational conflict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9.3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individual conflict styles and strategic objectives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9.4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group conflict approaches</a:t>
            </a:r>
          </a:p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r>
              <a:rPr lang="en-US" sz="2000" b="1">
                <a:solidFill>
                  <a:schemeClr val="dk1"/>
                </a:solidFill>
              </a:rPr>
              <a:t>9.5</a:t>
            </a:r>
            <a:r>
              <a:rPr lang="en-US" sz="2000">
                <a:solidFill>
                  <a:schemeClr val="dk1"/>
                </a:solidFill>
              </a:rPr>
              <a:t> Express ethical abuses during conflict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000" b="1">
                <a:solidFill>
                  <a:schemeClr val="dk1"/>
                </a:solidFill>
              </a:rPr>
              <a:t>9.6</a:t>
            </a:r>
            <a:r>
              <a:rPr lang="en-US" sz="2000">
                <a:solidFill>
                  <a:schemeClr val="dk1"/>
                </a:solidFill>
              </a:rPr>
              <a:t> Express individual responsibilities for productive conflict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000" b="1">
                <a:solidFill>
                  <a:schemeClr val="dk1"/>
                </a:solidFill>
              </a:rPr>
              <a:t>9.7</a:t>
            </a:r>
            <a:r>
              <a:rPr lang="en-US" sz="2000">
                <a:solidFill>
                  <a:schemeClr val="dk1"/>
                </a:solidFill>
              </a:rPr>
              <a:t> Develop processes for productive conflict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en-US"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529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3999" y="107722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Introduction: Organizational Conflict: Communicating for Effectiveness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59">
            <a:extLst>
              <a:ext uri="{FF2B5EF4-FFF2-40B4-BE49-F238E27FC236}">
                <a16:creationId xmlns:a16="http://schemas.microsoft.com/office/drawing/2014/main" id="{68BCDE6D-890B-B303-B9C5-80DD8ED21727}"/>
              </a:ext>
            </a:extLst>
          </p:cNvPr>
          <p:cNvSpPr txBox="1">
            <a:spLocks/>
          </p:cNvSpPr>
          <p:nvPr/>
        </p:nvSpPr>
        <p:spPr>
          <a:xfrm>
            <a:off x="685800" y="1752600"/>
            <a:ext cx="1129819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9.1 Analyze how organizational communicators' knowledge of conflicts help resolve conflicts effectively</a:t>
            </a:r>
          </a:p>
          <a:p>
            <a:pPr marL="0" indent="0" algn="r">
              <a:buSzPct val="25000"/>
              <a:buFont typeface="Arial" panose="020B0604020202020204" pitchFamily="34" charset="0"/>
              <a:buNone/>
            </a:pPr>
            <a:endParaRPr lang="en-US" sz="3200">
              <a:solidFill>
                <a:schemeClr val="dk1"/>
              </a:solidFill>
            </a:endParaRPr>
          </a:p>
          <a:p>
            <a:pPr marL="0" indent="0" algn="r">
              <a:buSzPct val="25000"/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dk1"/>
                </a:solidFill>
              </a:rPr>
              <a:t>      </a:t>
            </a:r>
            <a:r>
              <a:rPr lang="ar-EG" sz="3200">
                <a:solidFill>
                  <a:schemeClr val="dk1"/>
                </a:solidFill>
              </a:rPr>
              <a:t>تحليل :  كيف تساعد معرفة الاتصالات التنظيمية في حل النزاعات النزاعات بشكل فعال ؟</a:t>
            </a:r>
            <a:endParaRPr lang="ar-EG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8564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9.1 Introduction: Organizational Conflict: Communicating for Effectiveness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67">
            <a:extLst>
              <a:ext uri="{FF2B5EF4-FFF2-40B4-BE49-F238E27FC236}">
                <a16:creationId xmlns:a16="http://schemas.microsoft.com/office/drawing/2014/main" id="{7FDF01C7-06C2-CA88-29F5-319A28045240}"/>
              </a:ext>
            </a:extLst>
          </p:cNvPr>
          <p:cNvSpPr txBox="1">
            <a:spLocks/>
          </p:cNvSpPr>
          <p:nvPr/>
        </p:nvSpPr>
        <p:spPr>
          <a:xfrm>
            <a:off x="152400" y="1704402"/>
            <a:ext cx="9702160" cy="42777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Communicating for effectiveness</a:t>
            </a: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06E1E30-85C4-A993-966C-AD5F662F9221}"/>
              </a:ext>
            </a:extLst>
          </p:cNvPr>
          <p:cNvSpPr/>
          <p:nvPr/>
        </p:nvSpPr>
        <p:spPr>
          <a:xfrm>
            <a:off x="191939" y="2625980"/>
            <a:ext cx="6960502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dirty="0"/>
              <a:t>Point 2 – </a:t>
            </a:r>
            <a:r>
              <a:rPr lang="en-US" sz="2000" b="1" dirty="0">
                <a:solidFill>
                  <a:srgbClr val="FF0000"/>
                </a:solidFill>
              </a:rPr>
              <a:t>Communicating</a:t>
            </a:r>
            <a:endParaRPr lang="ar-SA" sz="2000" b="1" dirty="0">
              <a:solidFill>
                <a:srgbClr val="FF0000"/>
              </a:solidFill>
            </a:endParaRPr>
          </a:p>
          <a:p>
            <a:pPr lvl="0">
              <a:buSzPct val="25000"/>
            </a:pPr>
            <a:r>
              <a:rPr lang="ar-SA" sz="2000" b="1" dirty="0">
                <a:solidFill>
                  <a:srgbClr val="FF0000"/>
                </a:solidFill>
              </a:rPr>
              <a:t>              </a:t>
            </a:r>
            <a:r>
              <a:rPr lang="en-US" sz="2000" b="1" dirty="0">
                <a:solidFill>
                  <a:srgbClr val="FF0000"/>
                </a:solidFill>
              </a:rPr>
              <a:t> for effectiveness</a:t>
            </a:r>
            <a:endParaRPr lang="ar-SA" sz="2000" b="1" dirty="0">
              <a:solidFill>
                <a:srgbClr val="FF0000"/>
              </a:solidFill>
            </a:endParaRPr>
          </a:p>
          <a:p>
            <a:pPr lvl="0">
              <a:buSzPct val="25000"/>
            </a:pPr>
            <a:endParaRPr lang="en-US" sz="2000" b="1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Concept of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Describe its various contexts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Causes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Consequences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4E4120-2F61-0762-775E-E44AE1B671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5452" y="2380134"/>
            <a:ext cx="5168152" cy="28941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567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Causes</a:t>
            </a:r>
            <a:r>
              <a:rPr lang="ar-SA" dirty="0"/>
              <a:t>  </a:t>
            </a:r>
            <a:r>
              <a:rPr lang="en-US" dirty="0"/>
              <a:t>of conflict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8C20BEE-C149-6A1B-B88D-856163A231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" y="1600200"/>
            <a:ext cx="87122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2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Defining and Describing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Conflict Processes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75">
            <a:extLst>
              <a:ext uri="{FF2B5EF4-FFF2-40B4-BE49-F238E27FC236}">
                <a16:creationId xmlns:a16="http://schemas.microsoft.com/office/drawing/2014/main" id="{6BE2BC2B-5272-893C-4B59-0D051DBD4AFA}"/>
              </a:ext>
            </a:extLst>
          </p:cNvPr>
          <p:cNvSpPr txBox="1">
            <a:spLocks/>
          </p:cNvSpPr>
          <p:nvPr/>
        </p:nvSpPr>
        <p:spPr>
          <a:xfrm>
            <a:off x="425264" y="2014450"/>
            <a:ext cx="11130628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9.2a Define organizational conflict Objective 9.2b Describe organizational conflict 	</a:t>
            </a: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446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9.2 Defining and Describing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 Conflict Processes (1 of 5)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1050C53-13AB-6B20-A975-627EA5BF0010}"/>
              </a:ext>
            </a:extLst>
          </p:cNvPr>
          <p:cNvSpPr/>
          <p:nvPr/>
        </p:nvSpPr>
        <p:spPr>
          <a:xfrm>
            <a:off x="0" y="1791855"/>
            <a:ext cx="5987129" cy="4637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4000" b="1" dirty="0"/>
              <a:t>Defining Conflict</a:t>
            </a:r>
          </a:p>
          <a:p>
            <a:pPr lvl="0">
              <a:buSzPct val="25000"/>
            </a:pPr>
            <a:endParaRPr lang="en-US" sz="1600" b="1" dirty="0"/>
          </a:p>
          <a:p>
            <a:pPr lvl="0">
              <a:buSzPct val="25000"/>
            </a:pPr>
            <a:r>
              <a:rPr lang="en-US" sz="1600" dirty="0"/>
              <a:t>Point 1 – </a:t>
            </a:r>
            <a:r>
              <a:rPr lang="en-US" sz="2000" b="1" dirty="0">
                <a:solidFill>
                  <a:srgbClr val="FF0000"/>
                </a:solidFill>
              </a:rPr>
              <a:t>Overview</a:t>
            </a:r>
          </a:p>
          <a:p>
            <a:pPr lvl="0">
              <a:buSzPct val="25000"/>
            </a:pPr>
            <a:endParaRPr lang="en-US" sz="16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Process that occurs when individuals experience frustration in attaining goals and addressing concerns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Frustration is a result of different values or scarce rewards 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buSzPct val="25000"/>
            </a:pPr>
            <a:r>
              <a:rPr lang="en-US" sz="1600" dirty="0"/>
              <a:t>Point 2 – </a:t>
            </a:r>
            <a:r>
              <a:rPr lang="en-US" sz="2000" b="1" dirty="0">
                <a:solidFill>
                  <a:srgbClr val="FF0000"/>
                </a:solidFill>
              </a:rPr>
              <a:t>Process involved in conflict</a:t>
            </a:r>
          </a:p>
          <a:p>
            <a:pPr lvl="0">
              <a:buSzPct val="25000"/>
            </a:pPr>
            <a:endParaRPr lang="en-US" sz="16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/>
              <a:t> </a:t>
            </a: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Perceptions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Emotions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Behaviors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Outcomes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46D690-DE86-1077-2F33-E2C809022B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4729" y="2737247"/>
            <a:ext cx="4175360" cy="27684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626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Conflict Processes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22D0693-D950-9479-7D5D-2392ED504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205" y="1891511"/>
            <a:ext cx="11057292" cy="358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12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9.2 Defining and Describing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Conflict Processes (2 of 5)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91">
            <a:extLst>
              <a:ext uri="{FF2B5EF4-FFF2-40B4-BE49-F238E27FC236}">
                <a16:creationId xmlns:a16="http://schemas.microsoft.com/office/drawing/2014/main" id="{C88FA833-AD4B-3027-D199-892866701F6E}"/>
              </a:ext>
            </a:extLst>
          </p:cNvPr>
          <p:cNvSpPr txBox="1">
            <a:spLocks/>
          </p:cNvSpPr>
          <p:nvPr/>
        </p:nvSpPr>
        <p:spPr>
          <a:xfrm>
            <a:off x="457199" y="1543050"/>
            <a:ext cx="9397359" cy="49260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Conflict Contexts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The conflict context influences</a:t>
            </a: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565DDA9-23F6-3770-7AB8-324A8DF672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3476307"/>
            <a:ext cx="4689944" cy="24956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463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9.2 Defining and Describing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Conflict Processes (4 of 5)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7E40349-AF6F-BAE2-0FA7-858FCDE00084}"/>
              </a:ext>
            </a:extLst>
          </p:cNvPr>
          <p:cNvSpPr/>
          <p:nvPr/>
        </p:nvSpPr>
        <p:spPr>
          <a:xfrm>
            <a:off x="361940" y="1356255"/>
            <a:ext cx="819212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3200" b="1" dirty="0"/>
              <a:t>Conflict Episodes</a:t>
            </a:r>
          </a:p>
          <a:p>
            <a:pPr lvl="0">
              <a:buSzPct val="25000"/>
            </a:pPr>
            <a:endParaRPr lang="en-US" b="1" dirty="0"/>
          </a:p>
          <a:p>
            <a:pPr lvl="0">
              <a:buSzPct val="25000"/>
            </a:pPr>
            <a:r>
              <a:rPr lang="en-US" dirty="0"/>
              <a:t>Point 1 – </a:t>
            </a:r>
            <a:r>
              <a:rPr lang="en-US" sz="2400" b="1" dirty="0"/>
              <a:t>Overview</a:t>
            </a:r>
          </a:p>
          <a:p>
            <a:pPr lvl="0">
              <a:buSzPct val="25000"/>
            </a:pPr>
            <a:endParaRPr lang="en-US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/>
              <a:t> </a:t>
            </a: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Total interaction of stages determines whether conflict is productive or counterproductive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Stages help to visualize conflict as a process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Stages analyze specific conflicts from a process perspective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/>
              <a:t>Point 2 – </a:t>
            </a:r>
            <a:r>
              <a:rPr lang="en-US" sz="2800" b="1" dirty="0"/>
              <a:t>Five basic conflict stages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/>
              <a:t> </a:t>
            </a: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Latent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Perceived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Felt conflict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Manifest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Conflict aftermath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5B001A-CB7A-82C9-CF2C-BE1A3A75B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0304" y="1064852"/>
            <a:ext cx="3553171" cy="31369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594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9.2 Defining and Describing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 Conflict Processes (5 of 5)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B54828-1267-BCF5-222A-045A807E476E}"/>
              </a:ext>
            </a:extLst>
          </p:cNvPr>
          <p:cNvSpPr/>
          <p:nvPr/>
        </p:nvSpPr>
        <p:spPr>
          <a:xfrm>
            <a:off x="1034846" y="1221287"/>
            <a:ext cx="511399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Conflict Consequences</a:t>
            </a:r>
            <a:endParaRPr lang="ar-SA" sz="20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endParaRPr lang="en-US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Building of positive reputations or negative ones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Damage an organization or improve overall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Destructive conflict damages relationships and negative outcomes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Negative conflict contribute to aggression, burnout, lowered commitment, silence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Benefits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Stimulate creativity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Solve problems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Improve interpersonal relationships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Improve trust</a:t>
            </a:r>
          </a:p>
          <a:p>
            <a:pPr lvl="0">
              <a:buSzPct val="25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A8BA76F-7469-4435-B97D-57DD662A61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01934" y="2048375"/>
            <a:ext cx="3929312" cy="317574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99091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The Individual in Organizational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Conflict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123">
            <a:extLst>
              <a:ext uri="{FF2B5EF4-FFF2-40B4-BE49-F238E27FC236}">
                <a16:creationId xmlns:a16="http://schemas.microsoft.com/office/drawing/2014/main" id="{21E20714-A3E5-45AA-04DF-4C70B4C847E7}"/>
              </a:ext>
            </a:extLst>
          </p:cNvPr>
          <p:cNvSpPr txBox="1">
            <a:spLocks/>
          </p:cNvSpPr>
          <p:nvPr/>
        </p:nvSpPr>
        <p:spPr>
          <a:xfrm>
            <a:off x="533400" y="2133600"/>
            <a:ext cx="10734368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9.3 Describe individual conflict styles and strategic objectives 	</a:t>
            </a:r>
            <a:endParaRPr lang="en-US" sz="3200">
              <a:solidFill>
                <a:schemeClr val="dk1"/>
              </a:solidFill>
            </a:endParaRPr>
          </a:p>
          <a:p>
            <a:pPr marL="0" indent="0" algn="r">
              <a:buSzPct val="25000"/>
              <a:buFont typeface="Arial" panose="020B0604020202020204" pitchFamily="34" charset="0"/>
              <a:buNone/>
            </a:pPr>
            <a:r>
              <a:rPr lang="ar-EG" sz="3200">
                <a:solidFill>
                  <a:schemeClr val="dk1"/>
                </a:solidFill>
              </a:rPr>
              <a:t>وصف أنماط الصراع الفردية والأهداف الاستراتيجية</a:t>
            </a:r>
            <a:endParaRPr lang="ar-EG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735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9.3 The Individual in Organizational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 Conflict (1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E553F62-8079-41C1-1990-FA0955991547}"/>
              </a:ext>
            </a:extLst>
          </p:cNvPr>
          <p:cNvSpPr/>
          <p:nvPr/>
        </p:nvSpPr>
        <p:spPr>
          <a:xfrm>
            <a:off x="3141406" y="1447800"/>
            <a:ext cx="9050594" cy="4575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b="1" dirty="0"/>
              <a:t>Orientations/Predispositions/Styles</a:t>
            </a:r>
          </a:p>
          <a:p>
            <a:pPr lvl="0">
              <a:buSzPct val="25000"/>
            </a:pPr>
            <a:r>
              <a:rPr lang="en-US" sz="1400" dirty="0"/>
              <a:t>Point 1 – </a:t>
            </a:r>
            <a:r>
              <a:rPr lang="en-US" sz="1400" b="1" dirty="0">
                <a:solidFill>
                  <a:srgbClr val="FF0000"/>
                </a:solidFill>
              </a:rPr>
              <a:t>Avoidance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pursue their own goals and support relationships and goals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Organizations employ uses, skills, abilities</a:t>
            </a:r>
          </a:p>
          <a:p>
            <a:pPr lvl="0">
              <a:buSzPct val="25000"/>
            </a:pPr>
            <a:r>
              <a:rPr lang="en-US" sz="1400" dirty="0"/>
              <a:t>Point 2 – </a:t>
            </a:r>
            <a:r>
              <a:rPr lang="en-US" sz="1400" b="1" dirty="0">
                <a:solidFill>
                  <a:srgbClr val="FF0000"/>
                </a:solidFill>
              </a:rPr>
              <a:t>Competition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 approaches by emphasizing personal goals and needs without considering opinions or needs of others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Needs competitiveness and counterproductive</a:t>
            </a:r>
          </a:p>
          <a:p>
            <a:pPr lvl="0">
              <a:buSzPct val="25000"/>
            </a:pPr>
            <a:r>
              <a:rPr lang="en-US" sz="1400" dirty="0"/>
              <a:t>Point 3 – </a:t>
            </a:r>
            <a:r>
              <a:rPr lang="en-US" sz="1400" b="1" dirty="0">
                <a:solidFill>
                  <a:srgbClr val="FF0000"/>
                </a:solidFill>
              </a:rPr>
              <a:t>Compromise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Concerns with task issues and approaches with a give-and-take attitude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help organizations make a decision among various viewpoints</a:t>
            </a:r>
          </a:p>
          <a:p>
            <a:pPr lvl="0">
              <a:buSzPct val="25000"/>
            </a:pPr>
            <a:r>
              <a:rPr lang="en-US" sz="1400" dirty="0"/>
              <a:t>Point 4 – </a:t>
            </a:r>
            <a:r>
              <a:rPr lang="en-US" sz="1400" b="1" dirty="0">
                <a:solidFill>
                  <a:srgbClr val="FF0000"/>
                </a:solidFill>
              </a:rPr>
              <a:t>Accommodation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Provides important support to groups engaged in making difficult decisions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Encourages the accommodative individual to abandon issue, goal, or task input when others appear to disagree</a:t>
            </a:r>
          </a:p>
          <a:p>
            <a:pPr lvl="0">
              <a:buSzPct val="25000"/>
            </a:pPr>
            <a:r>
              <a:rPr lang="en-US" sz="1400" dirty="0"/>
              <a:t>Point 5 – </a:t>
            </a:r>
            <a:r>
              <a:rPr lang="en-US" sz="1400" b="1" dirty="0">
                <a:solidFill>
                  <a:srgbClr val="FF0000"/>
                </a:solidFill>
              </a:rPr>
              <a:t>Collaboration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work for goals to examine issues thoughtfully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Task-oriented and goal information to solve the problem thoroughly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F7FABD2-DC18-8DBB-2752-B644B71CE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46" y="2579243"/>
            <a:ext cx="3289300" cy="24638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3429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9.3 The Individual in Organizational </a:t>
            </a:r>
            <a:br>
              <a:rPr lang="ar-SA" dirty="0"/>
            </a:br>
            <a:r>
              <a:rPr lang="en-US" dirty="0"/>
              <a:t>Conflict (2 of 4)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995D8A5-3D08-5559-8490-FEB9A1364EF6}"/>
              </a:ext>
            </a:extLst>
          </p:cNvPr>
          <p:cNvSpPr/>
          <p:nvPr/>
        </p:nvSpPr>
        <p:spPr>
          <a:xfrm>
            <a:off x="123429" y="1447800"/>
            <a:ext cx="7368751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800" b="1" dirty="0"/>
              <a:t>Strategic Objectives</a:t>
            </a:r>
            <a:endParaRPr lang="ar-SA" sz="2800" b="1" dirty="0"/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dirty="0"/>
              <a:t>Point 1 – </a:t>
            </a:r>
            <a:r>
              <a:rPr lang="en-US" b="1" dirty="0">
                <a:solidFill>
                  <a:srgbClr val="FF0000"/>
                </a:solidFill>
              </a:rPr>
              <a:t>Objectives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Preferences for particular conflict styles with assessments of risks involved in a particular situation</a:t>
            </a:r>
            <a:endParaRPr lang="ar-SA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role, power positions, previous experiences, specific issues all contribute to the strategic objectives adopted by conflict participant</a:t>
            </a:r>
            <a:endParaRPr lang="ar-SA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/>
              <a:t>Point 2 – </a:t>
            </a:r>
            <a:r>
              <a:rPr lang="en-US" b="1" dirty="0">
                <a:solidFill>
                  <a:srgbClr val="FF0000"/>
                </a:solidFill>
              </a:rPr>
              <a:t>Strategic choice</a:t>
            </a:r>
            <a:endParaRPr lang="ar-SA" b="1" dirty="0">
              <a:solidFill>
                <a:srgbClr val="FF0000"/>
              </a:solidFill>
            </a:endParaRPr>
          </a:p>
          <a:p>
            <a:pPr lvl="0">
              <a:buSzPct val="25000"/>
            </a:pPr>
            <a:endParaRPr lang="en-US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Attempting to escalate, reduce, maintain or avoid a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Personal preferences and decisions affect whether the conflict escalates, reduces, stays at present level, or is avoided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1181B2-F2C5-72E6-49E6-29BF19C6A6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7591" y="2394153"/>
            <a:ext cx="4830979" cy="27053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5655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6E80CC8-B9CE-8909-D121-2BAE26FBE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7899" y="147484"/>
            <a:ext cx="8375876" cy="613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5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9.3 The Individual in Organizational </a:t>
            </a:r>
            <a:br>
              <a:rPr lang="ar-SA" dirty="0"/>
            </a:br>
            <a:r>
              <a:rPr lang="en-US" dirty="0"/>
              <a:t>Conflict (3 of 4</a:t>
            </a:r>
            <a:r>
              <a:rPr lang="en-US" dirty="0">
                <a:sym typeface="Arial"/>
              </a:rPr>
              <a:t>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62E4EBC-5022-A2C8-831A-739547126F94}"/>
              </a:ext>
            </a:extLst>
          </p:cNvPr>
          <p:cNvSpPr/>
          <p:nvPr/>
        </p:nvSpPr>
        <p:spPr>
          <a:xfrm>
            <a:off x="327024" y="1646476"/>
            <a:ext cx="8345027" cy="4565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3600" b="1" dirty="0"/>
              <a:t>Communication Tactics in Conflict</a:t>
            </a:r>
          </a:p>
          <a:p>
            <a:pPr lvl="0">
              <a:buSzPct val="25000"/>
            </a:pPr>
            <a:endParaRPr lang="en-US" sz="3600" b="1" dirty="0"/>
          </a:p>
          <a:p>
            <a:pPr lvl="0">
              <a:buSzPct val="25000"/>
            </a:pPr>
            <a:r>
              <a:rPr lang="en-US" sz="1600" dirty="0"/>
              <a:t>Point 1 – </a:t>
            </a:r>
            <a:r>
              <a:rPr lang="en-US" sz="1600" b="1" dirty="0">
                <a:solidFill>
                  <a:srgbClr val="FF0000"/>
                </a:solidFill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Communication behaviors attempting to move toward escalation, reduction, maintenance at the present level or avoidance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Preferences and strategies for overall organizational values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Understanding cultural context and limitations of categories for productive conflict behaviors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2 – </a:t>
            </a:r>
            <a:r>
              <a:rPr lang="en-US" sz="1600" b="1" dirty="0">
                <a:solidFill>
                  <a:srgbClr val="FF0000"/>
                </a:solidFill>
              </a:rPr>
              <a:t>Categories of tactics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Tactics for conflict escalation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Tactics for conflict avoidance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Tactics for conflict maintenance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Tactics for conflict reduction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A03F32-73D6-1236-D423-00FECF7424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168" y="1441959"/>
            <a:ext cx="3417207" cy="362098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78619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9.3 The Individual in Organizational </a:t>
            </a:r>
            <a:br>
              <a:rPr lang="ar-SA" dirty="0"/>
            </a:br>
            <a:r>
              <a:rPr lang="en-US" dirty="0"/>
              <a:t>Conflict (4 of 4)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8C8CFD-A3A5-116A-07E3-0147BD39B6D3}"/>
              </a:ext>
            </a:extLst>
          </p:cNvPr>
          <p:cNvSpPr/>
          <p:nvPr/>
        </p:nvSpPr>
        <p:spPr>
          <a:xfrm>
            <a:off x="228599" y="1725573"/>
            <a:ext cx="789875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800" b="1" dirty="0"/>
              <a:t>Emotion during Conflict</a:t>
            </a:r>
          </a:p>
          <a:p>
            <a:pPr lvl="0">
              <a:buSzPct val="25000"/>
            </a:pPr>
            <a:r>
              <a:rPr lang="en-US" sz="1600" dirty="0"/>
              <a:t>Point 1 – </a:t>
            </a:r>
            <a:r>
              <a:rPr lang="en-US" sz="2400" b="1" dirty="0">
                <a:solidFill>
                  <a:srgbClr val="FF0000"/>
                </a:solidFill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Communication in understanding responses to conflict and approaches taken in organizational circumstances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Suppression of emotion includes suppressed disagreements, reduced upward information flow, the loss of voice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2 – </a:t>
            </a:r>
            <a:r>
              <a:rPr lang="en-US" sz="2000" b="1" dirty="0">
                <a:solidFill>
                  <a:srgbClr val="FF0000"/>
                </a:solidFill>
              </a:rPr>
              <a:t>Three components of emotion</a:t>
            </a:r>
          </a:p>
          <a:p>
            <a:pPr lvl="0">
              <a:buSzPct val="25000"/>
            </a:pPr>
            <a:endParaRPr lang="en-US" sz="1600" b="1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Cognitive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Physiological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Behavioral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C132715-CE12-D1EE-14C6-EC8BF7E4A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360" y="2068076"/>
            <a:ext cx="4343400" cy="27218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64507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Groups in Organizational</a:t>
            </a:r>
            <a:br>
              <a:rPr lang="ar-SA" dirty="0"/>
            </a:br>
            <a:r>
              <a:rPr lang="en-US" dirty="0"/>
              <a:t>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163">
            <a:extLst>
              <a:ext uri="{FF2B5EF4-FFF2-40B4-BE49-F238E27FC236}">
                <a16:creationId xmlns:a16="http://schemas.microsoft.com/office/drawing/2014/main" id="{D3451408-71FB-72B1-8965-A481957F8E77}"/>
              </a:ext>
            </a:extLst>
          </p:cNvPr>
          <p:cNvSpPr txBox="1">
            <a:spLocks/>
          </p:cNvSpPr>
          <p:nvPr/>
        </p:nvSpPr>
        <p:spPr>
          <a:xfrm>
            <a:off x="699396" y="1935235"/>
            <a:ext cx="10288152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9.4 Describe group conflict approaches	</a:t>
            </a: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525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9.4 Groups in Organizational </a:t>
            </a:r>
            <a:br>
              <a:rPr lang="ar-SA" dirty="0"/>
            </a:br>
            <a:r>
              <a:rPr lang="en-US" dirty="0"/>
              <a:t>Conflict (1 of 10)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DE6026-B12F-2226-ACAA-A2AD634E6E6E}"/>
              </a:ext>
            </a:extLst>
          </p:cNvPr>
          <p:cNvSpPr/>
          <p:nvPr/>
        </p:nvSpPr>
        <p:spPr>
          <a:xfrm>
            <a:off x="661040" y="1381237"/>
            <a:ext cx="5618957" cy="288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Group Members in Conflict</a:t>
            </a:r>
            <a:endParaRPr lang="ar-SA" sz="3200" b="1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Styles of conflict</a:t>
            </a:r>
            <a:endParaRPr lang="ar-SA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Avoidance style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Distributive style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Competitive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650EA8-C79E-6A3F-E754-B421038505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8160" y="2577629"/>
            <a:ext cx="3352800" cy="27833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04813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9.4 Groups in Organizational</a:t>
            </a:r>
            <a:br>
              <a:rPr lang="ar-SA" dirty="0"/>
            </a:br>
            <a:r>
              <a:rPr lang="en-US" dirty="0"/>
              <a:t> Conflict (3 of 10)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EE1602C-0147-FADF-73C0-C6427B5BB068}"/>
              </a:ext>
            </a:extLst>
          </p:cNvPr>
          <p:cNvSpPr/>
          <p:nvPr/>
        </p:nvSpPr>
        <p:spPr>
          <a:xfrm>
            <a:off x="269039" y="1484134"/>
            <a:ext cx="11293695" cy="2513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Procedural Conflict</a:t>
            </a:r>
          </a:p>
          <a:p>
            <a:pPr lvl="0">
              <a:buSzPct val="25000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Types of organizational groups conflict over procedures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Tension and conflict within groups occurs when responsibilities are not carried out</a:t>
            </a:r>
            <a:endParaRPr lang="ar-SA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Decision making ( Next slide )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Accepting responsibility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78CE2E-39F1-FDAE-5B4F-9C3320D642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0" y="3810000"/>
            <a:ext cx="3810000" cy="26233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7A75E80-B255-63E7-44C8-B87DBDD6C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" y="4134945"/>
            <a:ext cx="3771900" cy="2159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61540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Process : Decision Making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77A01CB-158D-6041-3170-875474D104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3496" y="1273515"/>
            <a:ext cx="7029450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0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9.4 Groups in Organizational</a:t>
            </a:r>
            <a:br>
              <a:rPr lang="ar-SA" dirty="0"/>
            </a:br>
            <a:r>
              <a:rPr lang="en-US" dirty="0"/>
              <a:t> Conflict (4 of 10)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8B3CAF0-877D-8C43-8ECA-7C73D2D82F7A}"/>
              </a:ext>
            </a:extLst>
          </p:cNvPr>
          <p:cNvSpPr/>
          <p:nvPr/>
        </p:nvSpPr>
        <p:spPr>
          <a:xfrm>
            <a:off x="4419599" y="1533465"/>
            <a:ext cx="7290619" cy="48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Interpersonal Issues</a:t>
            </a:r>
          </a:p>
          <a:p>
            <a:pPr lvl="0">
              <a:buSzPct val="25000"/>
            </a:pPr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Groups produce interpersonal power clashes among members who seek influence and control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Introduce tension and counterproductive behaviors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Disrupts group cohesiveness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How conflict happens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Attempting to force group members to take sides in essentially interpersonal disputes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disagreeing or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disparaging each other in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front of a group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3431DF-E5ED-3276-7AD9-CC04BA4A23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590800"/>
            <a:ext cx="3673163" cy="22874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23218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9.4 Groups in Organizational</a:t>
            </a:r>
            <a:br>
              <a:rPr lang="ar-SA" dirty="0"/>
            </a:br>
            <a:r>
              <a:rPr lang="en-US" dirty="0"/>
              <a:t> Conflict (6 of 10)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FC512C2-D3CD-F3F7-009E-DC45CC95EB17}"/>
              </a:ext>
            </a:extLst>
          </p:cNvPr>
          <p:cNvSpPr/>
          <p:nvPr/>
        </p:nvSpPr>
        <p:spPr>
          <a:xfrm>
            <a:off x="914400" y="2362159"/>
            <a:ext cx="5486400" cy="3159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400" b="1" dirty="0"/>
              <a:t>Groupthink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800" b="1" dirty="0">
                <a:solidFill>
                  <a:srgbClr val="FF0000"/>
                </a:solidFill>
              </a:rPr>
              <a:t>Group conflict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Productive and unproductive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Anger blocks effective problem solving</a:t>
            </a:r>
            <a:endParaRPr lang="en-US" sz="20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Absence of productive conflict blocks        group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Resulting in ill-conceived courses of action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E5E1B5E-9047-EDAF-6D13-DC4F19DDD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058630"/>
            <a:ext cx="4118597" cy="27407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75507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9.4 Groups in Organizational</a:t>
            </a:r>
            <a:br>
              <a:rPr lang="ar-SA" dirty="0"/>
            </a:br>
            <a:r>
              <a:rPr lang="en-US" dirty="0"/>
              <a:t> Conflict (7 of 10)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EFE190B-C2FD-F71D-CA4C-52FD0C516E6B}"/>
              </a:ext>
            </a:extLst>
          </p:cNvPr>
          <p:cNvSpPr/>
          <p:nvPr/>
        </p:nvSpPr>
        <p:spPr>
          <a:xfrm>
            <a:off x="0" y="1452717"/>
            <a:ext cx="7347155" cy="4780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4000" b="1" dirty="0">
                <a:latin typeface="Arial" pitchFamily="34" charset="0"/>
                <a:cs typeface="Arial" pitchFamily="34" charset="0"/>
              </a:rPr>
              <a:t>Dissent</a:t>
            </a:r>
          </a:p>
          <a:p>
            <a:pPr lvl="0">
              <a:buSzPct val="25000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Reasons for dissent</a:t>
            </a:r>
          </a:p>
          <a:p>
            <a:pPr lvl="0">
              <a:buSzPct val="25000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Perceived risk by employees and other stakeholders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Overall organizational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Treatment of employees and stakeholders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Ethical breaches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Organizational support for dissent</a:t>
            </a:r>
          </a:p>
          <a:p>
            <a:pPr lvl="0">
              <a:buSzPct val="25000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Organizations vary in their support for dissent expression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Regardless of tactics utilized and emotions expressed, dissent must be considered an important part of conflict processes of organizations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Dissent can be creative or counterproductive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BF2C3E-CEB4-B0F8-6FCE-22F052EA93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155" y="2519517"/>
            <a:ext cx="4222342" cy="28097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491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9.4 Groups in Organizational</a:t>
            </a:r>
            <a:br>
              <a:rPr lang="ar-SA" dirty="0"/>
            </a:br>
            <a:r>
              <a:rPr lang="en-US" dirty="0"/>
              <a:t> Conflict (8 of 10)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227">
            <a:extLst>
              <a:ext uri="{FF2B5EF4-FFF2-40B4-BE49-F238E27FC236}">
                <a16:creationId xmlns:a16="http://schemas.microsoft.com/office/drawing/2014/main" id="{7DF53939-1E3E-0F11-B4A6-8568223F6635}"/>
              </a:ext>
            </a:extLst>
          </p:cNvPr>
          <p:cNvSpPr txBox="1">
            <a:spLocks/>
          </p:cNvSpPr>
          <p:nvPr/>
        </p:nvSpPr>
        <p:spPr>
          <a:xfrm>
            <a:off x="-16329" y="1600200"/>
            <a:ext cx="8229600" cy="44688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 Negotiation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 Bargaining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  Mediation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 Third-party arbitration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D1F60E3-E0F2-309D-1BF6-3B271E9949F0}"/>
              </a:ext>
            </a:extLst>
          </p:cNvPr>
          <p:cNvSpPr/>
          <p:nvPr/>
        </p:nvSpPr>
        <p:spPr>
          <a:xfrm>
            <a:off x="3510116" y="1211322"/>
            <a:ext cx="8473873" cy="5037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600" b="1" dirty="0"/>
              <a:t>Group Conflict Management Processes</a:t>
            </a:r>
          </a:p>
          <a:p>
            <a:pPr lvl="0">
              <a:buSzPct val="25000"/>
            </a:pPr>
            <a:r>
              <a:rPr lang="en-US" sz="1600" dirty="0"/>
              <a:t>Point 1 – </a:t>
            </a:r>
            <a:r>
              <a:rPr lang="en-US" sz="1600" dirty="0">
                <a:solidFill>
                  <a:srgbClr val="FF0000"/>
                </a:solidFill>
              </a:rPr>
              <a:t>Negotiation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Discussions between individuals for a decision or course of action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Groups negotiate procedures and issues with expected give-and-take among members</a:t>
            </a:r>
            <a:endParaRPr lang="ar-SA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2 – </a:t>
            </a:r>
            <a:r>
              <a:rPr lang="en-US" sz="1600" dirty="0">
                <a:solidFill>
                  <a:srgbClr val="FF0000"/>
                </a:solidFill>
              </a:rPr>
              <a:t>Bargaining</a:t>
            </a:r>
            <a:endParaRPr lang="ar-SA" sz="1600" dirty="0">
              <a:solidFill>
                <a:srgbClr val="FF0000"/>
              </a:solidFill>
            </a:endParaRPr>
          </a:p>
          <a:p>
            <a:pPr lvl="0">
              <a:buSzPct val="25000"/>
            </a:pPr>
            <a:endParaRPr lang="en-US" sz="1600" dirty="0">
              <a:solidFill>
                <a:srgbClr val="FF0000"/>
              </a:solidFill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Presentation of proposals for the purpose of achieving a working agreement on particular issues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3 – </a:t>
            </a:r>
            <a:r>
              <a:rPr lang="en-US" sz="1600" dirty="0">
                <a:solidFill>
                  <a:srgbClr val="FF0000"/>
                </a:solidFill>
              </a:rPr>
              <a:t>Mediation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 guides negotiations or bargaining efforts of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of group or organization are involved in process</a:t>
            </a:r>
            <a:endParaRPr lang="ar-SA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4 – </a:t>
            </a:r>
            <a:r>
              <a:rPr lang="en-US" sz="1600" dirty="0">
                <a:solidFill>
                  <a:srgbClr val="FF0000"/>
                </a:solidFill>
              </a:rPr>
              <a:t>Third-party arbitration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/>
              <a:t> </a:t>
            </a: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Involves an outside negotiator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Frequently results in ill will because of the forced nature of resolution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FA239A-1211-063C-9EDB-4203C63C9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628" y="3124200"/>
            <a:ext cx="2997200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8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9999"/>
                </a:solidFill>
              </a:rPr>
              <a:t>9.4 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(9 of 10)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A1DF80D-6161-E056-91FB-5365829DEB77}"/>
              </a:ext>
            </a:extLst>
          </p:cNvPr>
          <p:cNvSpPr/>
          <p:nvPr/>
        </p:nvSpPr>
        <p:spPr>
          <a:xfrm>
            <a:off x="208009" y="1160205"/>
            <a:ext cx="7461152" cy="5129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800" b="1" dirty="0">
                <a:latin typeface="Arial" pitchFamily="34" charset="0"/>
                <a:cs typeface="Arial" pitchFamily="34" charset="0"/>
              </a:rPr>
              <a:t>Power and Organizational Conflict</a:t>
            </a:r>
            <a:endParaRPr lang="ar-SA" sz="18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endParaRPr lang="en-US" sz="12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Uses of organizational charts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Define formal power structures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Description of who has the right to overrule whom and who makes decisions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Resolution of disagreements when collaborations or compromises break down</a:t>
            </a: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Factors affecting organizational conflicts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ideology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values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culture</a:t>
            </a: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3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Factors influencing conflict processes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Informal leaders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Coalitions of individuals with special relationships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Politics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Assumptions of superiority 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3B63A6-FAAD-E412-C46C-DB81C6EFDA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4973" y="1212875"/>
            <a:ext cx="45720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2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Charts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4728084-F629-9C80-F78A-B34698FEB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689" y="1510543"/>
            <a:ext cx="9760124" cy="493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03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9.4 Groups in Organizational</a:t>
            </a:r>
            <a:br>
              <a:rPr lang="ar-SA" dirty="0"/>
            </a:br>
            <a:r>
              <a:rPr lang="en-US" dirty="0"/>
              <a:t> Conflict (10 of 10)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165116-9CC6-7852-FF98-E6DBB834FB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2072" y="983095"/>
            <a:ext cx="7404100" cy="472677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E867FCB-6F6D-8CBD-A693-1E580E568ABF}"/>
              </a:ext>
            </a:extLst>
          </p:cNvPr>
          <p:cNvSpPr/>
          <p:nvPr/>
        </p:nvSpPr>
        <p:spPr>
          <a:xfrm>
            <a:off x="383459" y="1213929"/>
            <a:ext cx="5191432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4400" b="1" dirty="0"/>
              <a:t>C</a:t>
            </a:r>
            <a:r>
              <a:rPr lang="en-US" sz="3200" b="1" dirty="0"/>
              <a:t>onflict with </a:t>
            </a:r>
            <a:r>
              <a:rPr lang="en-US" sz="3200" b="1" u="sng" dirty="0"/>
              <a:t>Customers</a:t>
            </a:r>
            <a:r>
              <a:rPr lang="en-US" sz="3200" b="1" dirty="0"/>
              <a:t> </a:t>
            </a:r>
            <a:r>
              <a:rPr lang="en-US" sz="4400" b="1" dirty="0">
                <a:solidFill>
                  <a:srgbClr val="FF0000"/>
                </a:solidFill>
              </a:rPr>
              <a:t>&amp;</a:t>
            </a:r>
          </a:p>
          <a:p>
            <a:pPr lvl="0">
              <a:buSzPct val="25000"/>
            </a:pPr>
            <a:r>
              <a:rPr lang="en-US" sz="3200" b="1" dirty="0"/>
              <a:t> </a:t>
            </a:r>
            <a:r>
              <a:rPr lang="en-US" sz="3200" b="1" u="sng" dirty="0"/>
              <a:t>Vendors</a:t>
            </a:r>
          </a:p>
          <a:p>
            <a:pPr lvl="0">
              <a:buSzPct val="25000"/>
            </a:pPr>
            <a:endParaRPr lang="en-US" sz="1600" b="1" dirty="0"/>
          </a:p>
          <a:p>
            <a:pPr lvl="0">
              <a:buSzPct val="25000"/>
            </a:pPr>
            <a:r>
              <a:rPr lang="en-US" sz="1600" dirty="0"/>
              <a:t>Point 1 – Customer interactions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Personality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Communication style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Differing expectations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Organization-generated problem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2 – Effective conflict management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Identifying problem responsibility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Assessing course of corrective action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Working with vendor problems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Problem-solving and decision-making </a:t>
            </a:r>
          </a:p>
        </p:txBody>
      </p:sp>
    </p:spTree>
    <p:extLst>
      <p:ext uri="{BB962C8B-B14F-4D97-AF65-F5344CB8AC3E}">
        <p14:creationId xmlns:p14="http://schemas.microsoft.com/office/powerpoint/2010/main" val="22664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90780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Special Types of Organizational Conflict:  Harassment, Discrimination, and Ethical Abuses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251">
            <a:extLst>
              <a:ext uri="{FF2B5EF4-FFF2-40B4-BE49-F238E27FC236}">
                <a16:creationId xmlns:a16="http://schemas.microsoft.com/office/drawing/2014/main" id="{37CC6ED0-63AC-95F8-3FE3-F86FE9A9E02B}"/>
              </a:ext>
            </a:extLst>
          </p:cNvPr>
          <p:cNvSpPr txBox="1">
            <a:spLocks/>
          </p:cNvSpPr>
          <p:nvPr/>
        </p:nvSpPr>
        <p:spPr>
          <a:xfrm>
            <a:off x="457200" y="1981200"/>
            <a:ext cx="10663084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9.5 Express ethical abuses during conflict	</a:t>
            </a:r>
          </a:p>
          <a:p>
            <a:pPr marL="0" indent="0" algn="r">
              <a:buSzPct val="25000"/>
              <a:buFont typeface="Arial" panose="020B0604020202020204" pitchFamily="34" charset="0"/>
              <a:buNone/>
            </a:pPr>
            <a:r>
              <a:rPr lang="ar-EG" sz="3200">
                <a:solidFill>
                  <a:schemeClr val="dk1"/>
                </a:solidFill>
              </a:rPr>
              <a:t>التعبير عن الانتهاكات الأخلاقية أثناء النزاع</a:t>
            </a:r>
            <a:endParaRPr lang="ar-EG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4089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9.6 Productively Engaging in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275">
            <a:extLst>
              <a:ext uri="{FF2B5EF4-FFF2-40B4-BE49-F238E27FC236}">
                <a16:creationId xmlns:a16="http://schemas.microsoft.com/office/drawing/2014/main" id="{15C135FC-3798-5C51-19BF-77C34AB835BC}"/>
              </a:ext>
            </a:extLst>
          </p:cNvPr>
          <p:cNvSpPr txBox="1">
            <a:spLocks/>
          </p:cNvSpPr>
          <p:nvPr/>
        </p:nvSpPr>
        <p:spPr>
          <a:xfrm>
            <a:off x="-1" y="1758137"/>
            <a:ext cx="11547987" cy="386873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 Value of conflict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 Responsibilities for productive conflict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F08A74B-1F0F-6071-0947-914D08076D34}"/>
              </a:ext>
            </a:extLst>
          </p:cNvPr>
          <p:cNvSpPr/>
          <p:nvPr/>
        </p:nvSpPr>
        <p:spPr>
          <a:xfrm>
            <a:off x="228600" y="3276600"/>
            <a:ext cx="8605684" cy="2811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Point 1 – Value of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Develop knowledge, sensitivity, skills for communication competence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Valuable contribution to individuals and organizations</a:t>
            </a:r>
          </a:p>
          <a:p>
            <a:pPr lvl="0">
              <a:buSzPct val="25000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Point 2 – Responsibilities for productive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Bring relationships up to date and strengthen by addressing underlying problems and working for solutions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Analyze goals and find ways to achieve them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on knowledge, sensitivity, skills toward productive process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B21BDD-78DA-7D52-7344-67D872AC9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260" y="4044133"/>
            <a:ext cx="3492500" cy="23241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09324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Guidelines for Productive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Shape 283">
            <a:extLst>
              <a:ext uri="{FF2B5EF4-FFF2-40B4-BE49-F238E27FC236}">
                <a16:creationId xmlns:a16="http://schemas.microsoft.com/office/drawing/2014/main" id="{53E4910F-EEEE-803E-7B0C-1087714AE091}"/>
              </a:ext>
            </a:extLst>
          </p:cNvPr>
          <p:cNvSpPr txBox="1">
            <a:spLocks/>
          </p:cNvSpPr>
          <p:nvPr/>
        </p:nvSpPr>
        <p:spPr>
          <a:xfrm>
            <a:off x="727074" y="2571750"/>
            <a:ext cx="10761919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9.7 Develop processes for productive conflict	</a:t>
            </a: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674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9.7 Guidelines for Productive</a:t>
            </a:r>
            <a:br>
              <a:rPr lang="ar-SA" dirty="0"/>
            </a:br>
            <a:r>
              <a:rPr lang="en-US" dirty="0"/>
              <a:t> Conflict (1 of 3) </a:t>
            </a:r>
            <a:r>
              <a:rPr lang="ar-SA" dirty="0"/>
              <a:t>ا</a:t>
            </a:r>
            <a:r>
              <a:rPr lang="en-US" dirty="0" err="1"/>
              <a:t>لنزاع</a:t>
            </a:r>
            <a:r>
              <a:rPr lang="en-US" dirty="0"/>
              <a:t> </a:t>
            </a:r>
            <a:r>
              <a:rPr lang="en-US" dirty="0" err="1"/>
              <a:t>المنتج</a:t>
            </a:r>
            <a:endParaRPr lang="en-US" dirty="0"/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234814C-5920-590C-608A-CA43C41EB44E}"/>
              </a:ext>
            </a:extLst>
          </p:cNvPr>
          <p:cNvSpPr/>
          <p:nvPr/>
        </p:nvSpPr>
        <p:spPr>
          <a:xfrm>
            <a:off x="3672349" y="1035765"/>
            <a:ext cx="8311642" cy="6037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800" b="1" dirty="0"/>
              <a:t>Contribute to Supportive and Ethical Environments for Conflict</a:t>
            </a:r>
          </a:p>
          <a:p>
            <a:pPr lvl="0">
              <a:buSzPct val="25000"/>
            </a:pPr>
            <a:endParaRPr lang="en-US" sz="1600" b="1" dirty="0"/>
          </a:p>
          <a:p>
            <a:pPr lvl="0">
              <a:buSzPct val="25000"/>
            </a:pPr>
            <a:r>
              <a:rPr lang="en-US" sz="1600" dirty="0"/>
              <a:t>Point 1 – </a:t>
            </a:r>
            <a:r>
              <a:rPr lang="en-US" sz="1600" dirty="0">
                <a:solidFill>
                  <a:srgbClr val="FF0000"/>
                </a:solidFill>
              </a:rPr>
              <a:t>Evaluation versus problem description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Attempts to fit our words to our experience reality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 strong, emotion-laden words</a:t>
            </a:r>
          </a:p>
          <a:p>
            <a:pPr lvl="0">
              <a:buSzPct val="25000"/>
            </a:pPr>
            <a:r>
              <a:rPr lang="en-US" sz="1600" dirty="0"/>
              <a:t>Point 2 – </a:t>
            </a:r>
            <a:r>
              <a:rPr lang="en-US" sz="1600" dirty="0">
                <a:solidFill>
                  <a:srgbClr val="FF0000"/>
                </a:solidFill>
              </a:rPr>
              <a:t>Control versus problem orientation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Attempts to control the behavior and responses of others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Put more time and energy into commitments</a:t>
            </a:r>
          </a:p>
          <a:p>
            <a:pPr lvl="0">
              <a:buSzPct val="25000"/>
            </a:pPr>
            <a:r>
              <a:rPr lang="en-US" sz="1600" dirty="0"/>
              <a:t>Point 3 – </a:t>
            </a:r>
            <a:r>
              <a:rPr lang="en-US" sz="1600" dirty="0">
                <a:solidFill>
                  <a:srgbClr val="FF0000"/>
                </a:solidFill>
              </a:rPr>
              <a:t>Strategy versus spontaneity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Perceived by engaging in manipulative behaviors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Facilitate an individual’s freedom of choice through accurate information</a:t>
            </a:r>
          </a:p>
          <a:p>
            <a:pPr lvl="0">
              <a:buSzPct val="25000"/>
            </a:pPr>
            <a:r>
              <a:rPr lang="en-US" sz="1600" dirty="0"/>
              <a:t>Point 4 – </a:t>
            </a:r>
            <a:r>
              <a:rPr lang="en-US" sz="1600" dirty="0">
                <a:solidFill>
                  <a:srgbClr val="FF0000"/>
                </a:solidFill>
              </a:rPr>
              <a:t>Neutrality versus empathy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Groups accept different values and beliefs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Support members</a:t>
            </a:r>
            <a:r>
              <a:rPr lang="en-US" sz="1600" dirty="0"/>
              <a:t>	</a:t>
            </a:r>
          </a:p>
          <a:p>
            <a:pPr lvl="0">
              <a:buSzPct val="25000"/>
            </a:pPr>
            <a:r>
              <a:rPr lang="en-US" sz="1600" dirty="0"/>
              <a:t>Point 5 – </a:t>
            </a:r>
            <a:r>
              <a:rPr lang="en-US" sz="1600" dirty="0">
                <a:solidFill>
                  <a:srgbClr val="FF0000"/>
                </a:solidFill>
              </a:rPr>
              <a:t>Superiority versus equality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Groups participate equally in problem solving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Respecting numerous and diverse contributions to solutions</a:t>
            </a:r>
          </a:p>
          <a:p>
            <a:pPr marL="342900" lvl="0" indent="-342900">
              <a:spcBef>
                <a:spcPts val="560"/>
              </a:spcBef>
              <a:buClr>
                <a:schemeClr val="dk1"/>
              </a:buClr>
            </a:pPr>
            <a:endParaRPr lang="en-US" sz="3600" dirty="0">
              <a:solidFill>
                <a:schemeClr val="dk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B269076-587E-8AE0-E5F7-F61A93508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2" y="2256639"/>
            <a:ext cx="3873500" cy="25776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83003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0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Monitor Your Personal Behavior and the Behavior of Others for Signs of Destructive Conflict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3A2DAA1-3CF6-83D2-453E-E9A8E1C0D36E}"/>
              </a:ext>
            </a:extLst>
          </p:cNvPr>
          <p:cNvSpPr/>
          <p:nvPr/>
        </p:nvSpPr>
        <p:spPr>
          <a:xfrm>
            <a:off x="-2832" y="1422434"/>
            <a:ext cx="5286922" cy="3217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400" dirty="0"/>
              <a:t>Point 1 </a:t>
            </a:r>
            <a:r>
              <a:rPr lang="en-US" sz="1400" dirty="0">
                <a:solidFill>
                  <a:srgbClr val="FF0000"/>
                </a:solidFill>
              </a:rPr>
              <a:t>– </a:t>
            </a:r>
            <a:r>
              <a:rPr lang="en-US" sz="1400" b="1" dirty="0">
                <a:solidFill>
                  <a:srgbClr val="FF0000"/>
                </a:solidFill>
              </a:rPr>
              <a:t>Identify common goals and interests between people or in groups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400" dirty="0"/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on common needs, desires, concerns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Identifying common interests and goals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</a:pPr>
            <a:endParaRPr lang="en-US" sz="14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400" dirty="0"/>
              <a:t>Point 2 – </a:t>
            </a:r>
            <a:r>
              <a:rPr lang="en-US" sz="1400" b="1" dirty="0">
                <a:solidFill>
                  <a:srgbClr val="FF0000"/>
                </a:solidFill>
              </a:rPr>
              <a:t>Develop norms to work on problems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400" dirty="0"/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Responsible for assisting in presenting individual opinions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Avoiding win/lose statements and suppression of differences 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Avoiding quick solutions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Making decisions by discussion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Value diverse contributions for effectiveness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736952F-8824-2537-4240-E56DCC86E62F}"/>
              </a:ext>
            </a:extLst>
          </p:cNvPr>
          <p:cNvSpPr/>
          <p:nvPr/>
        </p:nvSpPr>
        <p:spPr>
          <a:xfrm>
            <a:off x="5993412" y="1452554"/>
            <a:ext cx="4572000" cy="233910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400" dirty="0"/>
              <a:t>Point 3 – </a:t>
            </a:r>
            <a:r>
              <a:rPr lang="en-US" sz="1400" b="1" dirty="0">
                <a:solidFill>
                  <a:srgbClr val="FF0000"/>
                </a:solidFill>
              </a:rPr>
              <a:t>Work on problem identification and definition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Giving concessions to reach a solution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Talk together about issues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</a:pPr>
            <a:endParaRPr lang="en-US" sz="14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400" dirty="0"/>
              <a:t>Point 4 – </a:t>
            </a:r>
            <a:r>
              <a:rPr lang="en-US" sz="1400" b="1" dirty="0">
                <a:solidFill>
                  <a:srgbClr val="FF0000"/>
                </a:solidFill>
              </a:rPr>
              <a:t>Focus on mutual gain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Principled negotiation based on ethical communication behaviors and supportive climates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Supports ethical behavior by separating people from problem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on interests</a:t>
            </a:r>
            <a:endParaRPr lang="en-US" sz="2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AE65C73-960E-C114-3C53-2841572821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33800"/>
            <a:ext cx="9144000" cy="23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7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3496" y="-5795"/>
            <a:ext cx="8473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9.7 Guidelines for Productive</a:t>
            </a:r>
            <a:br>
              <a:rPr lang="ar-SA" dirty="0"/>
            </a:br>
            <a:r>
              <a:rPr lang="en-US" dirty="0"/>
              <a:t> Conflict (3 of 3)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8092B9C-24DB-257D-77BF-78C556A808AC}"/>
              </a:ext>
            </a:extLst>
          </p:cNvPr>
          <p:cNvSpPr/>
          <p:nvPr/>
        </p:nvSpPr>
        <p:spPr>
          <a:xfrm>
            <a:off x="242051" y="1535332"/>
            <a:ext cx="7827960" cy="49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3600" b="1" dirty="0"/>
              <a:t>Set a Meeting to Work on the Conflict</a:t>
            </a:r>
          </a:p>
          <a:p>
            <a:pPr lvl="0">
              <a:buSzPct val="25000"/>
            </a:pPr>
            <a:endParaRPr lang="en-US" sz="1600" b="1" dirty="0"/>
          </a:p>
          <a:p>
            <a:pPr lvl="0">
              <a:buSzPct val="25000"/>
            </a:pPr>
            <a:r>
              <a:rPr lang="en-US" sz="1600" dirty="0"/>
              <a:t>Point 1 – </a:t>
            </a:r>
            <a:r>
              <a:rPr lang="en-US" sz="1600" b="1" dirty="0">
                <a:solidFill>
                  <a:srgbClr val="FF0000"/>
                </a:solidFill>
              </a:rPr>
              <a:t>Develop solutions and narrow the choices for action</a:t>
            </a:r>
          </a:p>
          <a:p>
            <a:pPr lvl="0">
              <a:buSzPct val="25000"/>
            </a:pPr>
            <a:endParaRPr lang="en-US" sz="1600" b="1" dirty="0">
              <a:solidFill>
                <a:srgbClr val="FF0000"/>
              </a:solidFill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Participants should encourage others to participate in solution generation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make commitments to generate long-term possibilities for successful conflict resolution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2 – </a:t>
            </a:r>
            <a:r>
              <a:rPr lang="en-US" sz="1600" b="1" dirty="0">
                <a:solidFill>
                  <a:srgbClr val="FF0000"/>
                </a:solidFill>
              </a:rPr>
              <a:t>Commit to solutions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Comes by developing an implementation plan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Agreeing on a solution or approach to problem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/>
              <a:t>Point 3 – </a:t>
            </a:r>
            <a:r>
              <a:rPr lang="en-US" sz="1600" b="1" dirty="0">
                <a:solidFill>
                  <a:srgbClr val="FF0000"/>
                </a:solidFill>
              </a:rPr>
              <a:t>Monitor the process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Establishes a framework for revisiting an issue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Improves organizational relationships and organizational mechanism for better decision making and adaptation to change</a:t>
            </a:r>
          </a:p>
          <a:p>
            <a:endParaRPr lang="en-US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0306BF5-683D-BDA0-D50A-6F67ED0AB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1930" y="2567875"/>
            <a:ext cx="3543300" cy="23579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29167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2833" y="1125422"/>
            <a:ext cx="11986823" cy="53324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-2832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69039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456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0089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99A630A-9DCF-42F1-D162-CB8175D5FA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974" y="609600"/>
            <a:ext cx="4592044" cy="534907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97962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2164</Words>
  <Application>Microsoft Office PowerPoint</Application>
  <PresentationFormat>Widescreen</PresentationFormat>
  <Paragraphs>440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Sayed</cp:lastModifiedBy>
  <cp:revision>18</cp:revision>
  <dcterms:created xsi:type="dcterms:W3CDTF">2023-04-29T09:08:23Z</dcterms:created>
  <dcterms:modified xsi:type="dcterms:W3CDTF">2024-07-26T19:44:19Z</dcterms:modified>
</cp:coreProperties>
</file>