
<file path=[Content_Types].xml><?xml version="1.0" encoding="utf-8"?>
<Types xmlns="http://schemas.openxmlformats.org/package/2006/content-types">
  <Default Extension="fntdata" ContentType="application/x-fontdata"/>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notesSlides/notesSlide36.xml" ContentType="application/vnd.openxmlformats-officedocument.presentationml.notesSlide+xml"/>
  <Override PartName="/ppt/notesSlides/notesSlide37.xml" ContentType="application/vnd.openxmlformats-officedocument.presentationml.notesSlide+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embedTrueTypeFonts="1">
  <p:sldMasterIdLst>
    <p:sldMasterId id="2147483648" r:id="rId4"/>
  </p:sldMasterIdLst>
  <p:notesMasterIdLst>
    <p:notesMasterId r:id="rId46"/>
  </p:notesMasterIdLst>
  <p:sldIdLst>
    <p:sldId id="754" r:id="rId5"/>
    <p:sldId id="553" r:id="rId6"/>
    <p:sldId id="756" r:id="rId7"/>
    <p:sldId id="772" r:id="rId8"/>
    <p:sldId id="932" r:id="rId9"/>
    <p:sldId id="933" r:id="rId10"/>
    <p:sldId id="820" r:id="rId11"/>
    <p:sldId id="927" r:id="rId12"/>
    <p:sldId id="928" r:id="rId13"/>
    <p:sldId id="929" r:id="rId14"/>
    <p:sldId id="930" r:id="rId15"/>
    <p:sldId id="931" r:id="rId16"/>
    <p:sldId id="934" r:id="rId17"/>
    <p:sldId id="926" r:id="rId18"/>
    <p:sldId id="935" r:id="rId19"/>
    <p:sldId id="936" r:id="rId20"/>
    <p:sldId id="937" r:id="rId21"/>
    <p:sldId id="938" r:id="rId22"/>
    <p:sldId id="939" r:id="rId23"/>
    <p:sldId id="942" r:id="rId24"/>
    <p:sldId id="941" r:id="rId25"/>
    <p:sldId id="940" r:id="rId26"/>
    <p:sldId id="943" r:id="rId27"/>
    <p:sldId id="945" r:id="rId28"/>
    <p:sldId id="946" r:id="rId29"/>
    <p:sldId id="944" r:id="rId30"/>
    <p:sldId id="947" r:id="rId31"/>
    <p:sldId id="948" r:id="rId32"/>
    <p:sldId id="949" r:id="rId33"/>
    <p:sldId id="950" r:id="rId34"/>
    <p:sldId id="951" r:id="rId35"/>
    <p:sldId id="952" r:id="rId36"/>
    <p:sldId id="953" r:id="rId37"/>
    <p:sldId id="954" r:id="rId38"/>
    <p:sldId id="955" r:id="rId39"/>
    <p:sldId id="956" r:id="rId40"/>
    <p:sldId id="957" r:id="rId41"/>
    <p:sldId id="958" r:id="rId42"/>
    <p:sldId id="959" r:id="rId43"/>
    <p:sldId id="960" r:id="rId44"/>
    <p:sldId id="753" r:id="rId45"/>
  </p:sldIdLst>
  <p:sldSz cx="12192000" cy="6858000"/>
  <p:notesSz cx="6858000" cy="9144000"/>
  <p:embeddedFontLst>
    <p:embeddedFont>
      <p:font typeface="Alexandria" pitchFamily="2" charset="-78"/>
      <p:regular r:id="rId47"/>
      <p:bold r:id="rId48"/>
    </p:embeddedFont>
    <p:embeddedFont>
      <p:font typeface="Alexandria Light" pitchFamily="2" charset="-78"/>
      <p:regular r:id="rId49"/>
    </p:embeddedFont>
  </p:embeddedFontLst>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754"/>
            <p14:sldId id="553"/>
            <p14:sldId id="756"/>
            <p14:sldId id="772"/>
            <p14:sldId id="932"/>
            <p14:sldId id="933"/>
            <p14:sldId id="820"/>
            <p14:sldId id="927"/>
            <p14:sldId id="928"/>
            <p14:sldId id="929"/>
            <p14:sldId id="930"/>
            <p14:sldId id="931"/>
            <p14:sldId id="934"/>
            <p14:sldId id="926"/>
            <p14:sldId id="935"/>
            <p14:sldId id="936"/>
            <p14:sldId id="937"/>
            <p14:sldId id="938"/>
            <p14:sldId id="939"/>
            <p14:sldId id="942"/>
            <p14:sldId id="941"/>
            <p14:sldId id="940"/>
            <p14:sldId id="943"/>
            <p14:sldId id="945"/>
            <p14:sldId id="946"/>
            <p14:sldId id="944"/>
            <p14:sldId id="947"/>
            <p14:sldId id="948"/>
            <p14:sldId id="949"/>
            <p14:sldId id="950"/>
            <p14:sldId id="951"/>
            <p14:sldId id="952"/>
            <p14:sldId id="953"/>
            <p14:sldId id="954"/>
            <p14:sldId id="955"/>
            <p14:sldId id="956"/>
            <p14:sldId id="957"/>
            <p14:sldId id="958"/>
            <p14:sldId id="959"/>
            <p14:sldId id="960"/>
            <p14:sldId id="753"/>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2D3956"/>
    <a:srgbClr val="F58221"/>
    <a:srgbClr val="259F6C"/>
    <a:srgbClr val="00AEEF"/>
    <a:srgbClr val="FFD200"/>
    <a:srgbClr val="203E5F"/>
    <a:srgbClr val="000000"/>
    <a:srgbClr val="669BBC"/>
    <a:srgbClr val="8E5A6D"/>
    <a:srgbClr val="FAC748"/>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AAB95B99-0F72-5DA0-87AE-3ED0F10E3E86}" v="11" dt="2024-08-03T22:11:52.769"/>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7E9639D4-E3E2-4D34-9284-5A2195B3D0D7}" styleName="Light Style 2">
    <a:wholeTbl>
      <a:tcTxStyle>
        <a:fontRef idx="minor">
          <a:scrgbClr r="0" g="0" b="0"/>
        </a:fontRef>
        <a:schemeClr val="tx1"/>
      </a:tcTxStyle>
      <a:tcStyle>
        <a:tcBdr>
          <a:left>
            <a:lnRef idx="1">
              <a:schemeClr val="tx1"/>
            </a:lnRef>
          </a:left>
          <a:right>
            <a:lnRef idx="1">
              <a:schemeClr val="tx1"/>
            </a:lnRef>
          </a:right>
          <a:top>
            <a:lnRef idx="1">
              <a:schemeClr val="tx1"/>
            </a:lnRef>
          </a:top>
          <a:bottom>
            <a:lnRef idx="1">
              <a:schemeClr val="tx1"/>
            </a:lnRef>
          </a:bottom>
          <a:insideH>
            <a:ln>
              <a:noFill/>
            </a:ln>
          </a:insideH>
          <a:insideV>
            <a:ln>
              <a:noFill/>
            </a:ln>
          </a:insideV>
        </a:tcBdr>
        <a:fill>
          <a:noFill/>
        </a:fill>
      </a:tcStyle>
    </a:wholeTbl>
    <a:band1H>
      <a:tcStyle>
        <a:tcBdr>
          <a:top>
            <a:lnRef idx="1">
              <a:schemeClr val="tx1"/>
            </a:lnRef>
          </a:top>
          <a:bottom>
            <a:lnRef idx="1">
              <a:schemeClr val="tx1"/>
            </a:lnRef>
          </a:bottom>
        </a:tcBdr>
      </a:tcStyle>
    </a:band1H>
    <a:band1V>
      <a:tcStyle>
        <a:tcBdr>
          <a:left>
            <a:lnRef idx="1">
              <a:schemeClr val="tx1"/>
            </a:lnRef>
          </a:left>
          <a:right>
            <a:lnRef idx="1">
              <a:schemeClr val="tx1"/>
            </a:lnRef>
          </a:right>
        </a:tcBdr>
      </a:tcStyle>
    </a:band1V>
    <a:band2V>
      <a:tcStyle>
        <a:tcBdr>
          <a:left>
            <a:lnRef idx="1">
              <a:schemeClr val="tx1"/>
            </a:lnRef>
          </a:left>
          <a:right>
            <a:lnRef idx="1">
              <a:schemeClr val="tx1"/>
            </a:lnRef>
          </a:right>
        </a:tcBdr>
      </a:tcStyle>
    </a:band2V>
    <a:lastCol>
      <a:tcTxStyle b="on"/>
      <a:tcStyle>
        <a:tcBdr/>
      </a:tcStyle>
    </a:lastCol>
    <a:firstCol>
      <a:tcTxStyle b="on"/>
      <a:tcStyle>
        <a:tcBdr/>
      </a:tcStyle>
    </a:firstCol>
    <a:lastRow>
      <a:tcTxStyle b="on"/>
      <a:tcStyle>
        <a:tcBdr>
          <a:top>
            <a:ln w="50800" cmpd="dbl">
              <a:solidFill>
                <a:schemeClr val="tx1"/>
              </a:solidFill>
            </a:ln>
          </a:top>
        </a:tcBdr>
      </a:tcStyle>
    </a:lastRow>
    <a:firstRow>
      <a:tcTxStyle b="on">
        <a:fontRef idx="minor">
          <a:scrgbClr r="0" g="0" b="0"/>
        </a:fontRef>
        <a:schemeClr val="bg1"/>
      </a:tcTxStyle>
      <a:tcStyle>
        <a:tcBdr/>
        <a:fillRef idx="1">
          <a:schemeClr val="tx1"/>
        </a:fillRef>
      </a:tcStyle>
    </a:firstRow>
  </a:tblStyle>
  <a:tblStyle styleId="{5A111915-BE36-4E01-A7E5-04B1672EAD32}" styleName="Light Style 2 - Accent 5">
    <a:wholeTbl>
      <a:tcTxStyle>
        <a:fontRef idx="minor">
          <a:scrgbClr r="0" g="0" b="0"/>
        </a:fontRef>
        <a:schemeClr val="tx1"/>
      </a:tcTxStyle>
      <a:tcStyle>
        <a:tcBdr>
          <a:left>
            <a:lnRef idx="1">
              <a:schemeClr val="accent5"/>
            </a:lnRef>
          </a:left>
          <a:right>
            <a:lnRef idx="1">
              <a:schemeClr val="accent5"/>
            </a:lnRef>
          </a:right>
          <a:top>
            <a:lnRef idx="1">
              <a:schemeClr val="accent5"/>
            </a:lnRef>
          </a:top>
          <a:bottom>
            <a:lnRef idx="1">
              <a:schemeClr val="accent5"/>
            </a:lnRef>
          </a:bottom>
          <a:insideH>
            <a:ln>
              <a:noFill/>
            </a:ln>
          </a:insideH>
          <a:insideV>
            <a:ln>
              <a:noFill/>
            </a:ln>
          </a:insideV>
        </a:tcBdr>
        <a:fill>
          <a:noFill/>
        </a:fill>
      </a:tcStyle>
    </a:wholeTbl>
    <a:band1H>
      <a:tcStyle>
        <a:tcBdr>
          <a:top>
            <a:lnRef idx="1">
              <a:schemeClr val="accent5"/>
            </a:lnRef>
          </a:top>
          <a:bottom>
            <a:lnRef idx="1">
              <a:schemeClr val="accent5"/>
            </a:lnRef>
          </a:bottom>
        </a:tcBdr>
      </a:tcStyle>
    </a:band1H>
    <a:band1V>
      <a:tcStyle>
        <a:tcBdr>
          <a:left>
            <a:lnRef idx="1">
              <a:schemeClr val="accent5"/>
            </a:lnRef>
          </a:left>
          <a:right>
            <a:lnRef idx="1">
              <a:schemeClr val="accent5"/>
            </a:lnRef>
          </a:right>
        </a:tcBdr>
      </a:tcStyle>
    </a:band1V>
    <a:band2V>
      <a:tcStyle>
        <a:tcBdr>
          <a:left>
            <a:lnRef idx="1">
              <a:schemeClr val="accent5"/>
            </a:lnRef>
          </a:left>
          <a:right>
            <a:lnRef idx="1">
              <a:schemeClr val="accent5"/>
            </a:lnRef>
          </a:right>
        </a:tcBdr>
      </a:tcStyle>
    </a:band2V>
    <a:lastCol>
      <a:tcTxStyle b="on"/>
      <a:tcStyle>
        <a:tcBdr/>
      </a:tcStyle>
    </a:lastCol>
    <a:firstCol>
      <a:tcTxStyle b="on"/>
      <a:tcStyle>
        <a:tcBdr/>
      </a:tcStyle>
    </a:firstCol>
    <a:lastRow>
      <a:tcTxStyle b="on"/>
      <a:tcStyle>
        <a:tcBdr>
          <a:top>
            <a:ln w="50800" cmpd="dbl">
              <a:solidFill>
                <a:schemeClr val="accent5"/>
              </a:solidFill>
            </a:ln>
          </a:top>
        </a:tcBdr>
      </a:tcStyle>
    </a:lastRow>
    <a:firstRow>
      <a:tcTxStyle b="on">
        <a:fontRef idx="minor">
          <a:scrgbClr r="0" g="0" b="0"/>
        </a:fontRef>
        <a:schemeClr val="bg1"/>
      </a:tcTxStyle>
      <a:tcStyle>
        <a:tcBdr/>
        <a:fillRef idx="1">
          <a:schemeClr val="accent5"/>
        </a:fillRef>
      </a:tcStyle>
    </a:firstRow>
  </a:tblStyle>
  <a:tblStyle styleId="{5940675A-B579-460E-94D1-54222C63F5DA}" styleName="No Style, Table Grid">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9106" autoAdjust="0"/>
    <p:restoredTop sz="94660"/>
  </p:normalViewPr>
  <p:slideViewPr>
    <p:cSldViewPr snapToGrid="0">
      <p:cViewPr>
        <p:scale>
          <a:sx n="75" d="100"/>
          <a:sy n="75" d="100"/>
        </p:scale>
        <p:origin x="749" y="120"/>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slide" Target="slides/slide35.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slide" Target="slides/slide38.xml"/><Relationship Id="rId47" Type="http://schemas.openxmlformats.org/officeDocument/2006/relationships/font" Target="fonts/font1.fntdata"/><Relationship Id="rId50" Type="http://schemas.openxmlformats.org/officeDocument/2006/relationships/presProps" Target="presProps.xml"/><Relationship Id="rId7" Type="http://schemas.openxmlformats.org/officeDocument/2006/relationships/slide" Target="slides/slide3.xml"/><Relationship Id="rId2" Type="http://schemas.openxmlformats.org/officeDocument/2006/relationships/customXml" Target="../customXml/item2.xml"/><Relationship Id="rId16" Type="http://schemas.openxmlformats.org/officeDocument/2006/relationships/slide" Target="slides/slide12.xml"/><Relationship Id="rId29" Type="http://schemas.openxmlformats.org/officeDocument/2006/relationships/slide" Target="slides/slide25.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slide" Target="slides/slide41.xml"/><Relationship Id="rId53" Type="http://schemas.openxmlformats.org/officeDocument/2006/relationships/tableStyles" Target="tableStyles.xml"/><Relationship Id="rId5" Type="http://schemas.openxmlformats.org/officeDocument/2006/relationships/slide" Target="slides/slide1.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4" Type="http://schemas.openxmlformats.org/officeDocument/2006/relationships/slide" Target="slides/slide40.xml"/><Relationship Id="rId52" Type="http://schemas.openxmlformats.org/officeDocument/2006/relationships/theme" Target="theme/theme1.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font" Target="fonts/font2.fntdata"/><Relationship Id="rId8" Type="http://schemas.openxmlformats.org/officeDocument/2006/relationships/slide" Target="slides/slide4.xml"/><Relationship Id="rId51" Type="http://schemas.openxmlformats.org/officeDocument/2006/relationships/viewProps" Target="viewProps.xml"/><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notesMaster" Target="notesMasters/notesMaster1.xml"/><Relationship Id="rId20" Type="http://schemas.openxmlformats.org/officeDocument/2006/relationships/slide" Target="slides/slide16.xml"/><Relationship Id="rId41" Type="http://schemas.openxmlformats.org/officeDocument/2006/relationships/slide" Target="slides/slide37.xml"/><Relationship Id="rId54" Type="http://schemas.microsoft.com/office/2015/10/relationships/revisionInfo" Target="revisionInfo.xml"/><Relationship Id="rId1" Type="http://schemas.openxmlformats.org/officeDocument/2006/relationships/customXml" Target="../customXml/item1.xml"/><Relationship Id="rId6" Type="http://schemas.openxmlformats.org/officeDocument/2006/relationships/slide" Target="slides/slide2.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font" Target="fonts/font3.fntdata"/></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7/30/2026</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a:t>
            </a:fld>
            <a:endParaRPr lang="en-US"/>
          </a:p>
        </p:txBody>
      </p:sp>
    </p:spTree>
    <p:extLst>
      <p:ext uri="{BB962C8B-B14F-4D97-AF65-F5344CB8AC3E}">
        <p14:creationId xmlns:p14="http://schemas.microsoft.com/office/powerpoint/2010/main" val="4050572326"/>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5</a:t>
            </a:fld>
            <a:endParaRPr lang="en-US"/>
          </a:p>
        </p:txBody>
      </p:sp>
    </p:spTree>
    <p:extLst>
      <p:ext uri="{BB962C8B-B14F-4D97-AF65-F5344CB8AC3E}">
        <p14:creationId xmlns:p14="http://schemas.microsoft.com/office/powerpoint/2010/main" val="2958665427"/>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6</a:t>
            </a:fld>
            <a:endParaRPr lang="en-US"/>
          </a:p>
        </p:txBody>
      </p:sp>
    </p:spTree>
    <p:extLst>
      <p:ext uri="{BB962C8B-B14F-4D97-AF65-F5344CB8AC3E}">
        <p14:creationId xmlns:p14="http://schemas.microsoft.com/office/powerpoint/2010/main" val="561301460"/>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7</a:t>
            </a:fld>
            <a:endParaRPr lang="en-US"/>
          </a:p>
        </p:txBody>
      </p:sp>
    </p:spTree>
    <p:extLst>
      <p:ext uri="{BB962C8B-B14F-4D97-AF65-F5344CB8AC3E}">
        <p14:creationId xmlns:p14="http://schemas.microsoft.com/office/powerpoint/2010/main" val="1501457631"/>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8</a:t>
            </a:fld>
            <a:endParaRPr lang="en-US"/>
          </a:p>
        </p:txBody>
      </p:sp>
    </p:spTree>
    <p:extLst>
      <p:ext uri="{BB962C8B-B14F-4D97-AF65-F5344CB8AC3E}">
        <p14:creationId xmlns:p14="http://schemas.microsoft.com/office/powerpoint/2010/main" val="4053080001"/>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9</a:t>
            </a:fld>
            <a:endParaRPr lang="en-US"/>
          </a:p>
        </p:txBody>
      </p:sp>
    </p:spTree>
    <p:extLst>
      <p:ext uri="{BB962C8B-B14F-4D97-AF65-F5344CB8AC3E}">
        <p14:creationId xmlns:p14="http://schemas.microsoft.com/office/powerpoint/2010/main" val="532172496"/>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10</a:t>
            </a:fld>
            <a:endParaRPr lang="en-US"/>
          </a:p>
        </p:txBody>
      </p:sp>
    </p:spTree>
    <p:extLst>
      <p:ext uri="{BB962C8B-B14F-4D97-AF65-F5344CB8AC3E}">
        <p14:creationId xmlns:p14="http://schemas.microsoft.com/office/powerpoint/2010/main" val="3662477292"/>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11</a:t>
            </a:fld>
            <a:endParaRPr lang="en-US"/>
          </a:p>
        </p:txBody>
      </p:sp>
    </p:spTree>
    <p:extLst>
      <p:ext uri="{BB962C8B-B14F-4D97-AF65-F5344CB8AC3E}">
        <p14:creationId xmlns:p14="http://schemas.microsoft.com/office/powerpoint/2010/main" val="2124604361"/>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12</a:t>
            </a:fld>
            <a:endParaRPr lang="en-US"/>
          </a:p>
        </p:txBody>
      </p:sp>
    </p:spTree>
    <p:extLst>
      <p:ext uri="{BB962C8B-B14F-4D97-AF65-F5344CB8AC3E}">
        <p14:creationId xmlns:p14="http://schemas.microsoft.com/office/powerpoint/2010/main" val="298917828"/>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13</a:t>
            </a:fld>
            <a:endParaRPr lang="en-US"/>
          </a:p>
        </p:txBody>
      </p:sp>
    </p:spTree>
    <p:extLst>
      <p:ext uri="{BB962C8B-B14F-4D97-AF65-F5344CB8AC3E}">
        <p14:creationId xmlns:p14="http://schemas.microsoft.com/office/powerpoint/2010/main" val="4093463847"/>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14</a:t>
            </a:fld>
            <a:endParaRPr lang="en-US"/>
          </a:p>
        </p:txBody>
      </p:sp>
    </p:spTree>
    <p:extLst>
      <p:ext uri="{BB962C8B-B14F-4D97-AF65-F5344CB8AC3E}">
        <p14:creationId xmlns:p14="http://schemas.microsoft.com/office/powerpoint/2010/main" val="2509546471"/>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15</a:t>
            </a:fld>
            <a:endParaRPr lang="en-US"/>
          </a:p>
        </p:txBody>
      </p:sp>
    </p:spTree>
    <p:extLst>
      <p:ext uri="{BB962C8B-B14F-4D97-AF65-F5344CB8AC3E}">
        <p14:creationId xmlns:p14="http://schemas.microsoft.com/office/powerpoint/2010/main" val="3738110735"/>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16</a:t>
            </a:fld>
            <a:endParaRPr lang="en-US"/>
          </a:p>
        </p:txBody>
      </p:sp>
    </p:spTree>
    <p:extLst>
      <p:ext uri="{BB962C8B-B14F-4D97-AF65-F5344CB8AC3E}">
        <p14:creationId xmlns:p14="http://schemas.microsoft.com/office/powerpoint/2010/main" val="1437221145"/>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17</a:t>
            </a:fld>
            <a:endParaRPr lang="en-US"/>
          </a:p>
        </p:txBody>
      </p:sp>
    </p:spTree>
    <p:extLst>
      <p:ext uri="{BB962C8B-B14F-4D97-AF65-F5344CB8AC3E}">
        <p14:creationId xmlns:p14="http://schemas.microsoft.com/office/powerpoint/2010/main" val="1848811583"/>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18</a:t>
            </a:fld>
            <a:endParaRPr lang="en-US"/>
          </a:p>
        </p:txBody>
      </p:sp>
    </p:spTree>
    <p:extLst>
      <p:ext uri="{BB962C8B-B14F-4D97-AF65-F5344CB8AC3E}">
        <p14:creationId xmlns:p14="http://schemas.microsoft.com/office/powerpoint/2010/main" val="3145633599"/>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19</a:t>
            </a:fld>
            <a:endParaRPr lang="en-US"/>
          </a:p>
        </p:txBody>
      </p:sp>
    </p:spTree>
    <p:extLst>
      <p:ext uri="{BB962C8B-B14F-4D97-AF65-F5344CB8AC3E}">
        <p14:creationId xmlns:p14="http://schemas.microsoft.com/office/powerpoint/2010/main" val="1496861979"/>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20</a:t>
            </a:fld>
            <a:endParaRPr lang="en-US"/>
          </a:p>
        </p:txBody>
      </p:sp>
    </p:spTree>
    <p:extLst>
      <p:ext uri="{BB962C8B-B14F-4D97-AF65-F5344CB8AC3E}">
        <p14:creationId xmlns:p14="http://schemas.microsoft.com/office/powerpoint/2010/main" val="3631685450"/>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21</a:t>
            </a:fld>
            <a:endParaRPr lang="en-US"/>
          </a:p>
        </p:txBody>
      </p:sp>
    </p:spTree>
    <p:extLst>
      <p:ext uri="{BB962C8B-B14F-4D97-AF65-F5344CB8AC3E}">
        <p14:creationId xmlns:p14="http://schemas.microsoft.com/office/powerpoint/2010/main" val="2364912648"/>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22</a:t>
            </a:fld>
            <a:endParaRPr lang="en-US"/>
          </a:p>
        </p:txBody>
      </p:sp>
    </p:spTree>
    <p:extLst>
      <p:ext uri="{BB962C8B-B14F-4D97-AF65-F5344CB8AC3E}">
        <p14:creationId xmlns:p14="http://schemas.microsoft.com/office/powerpoint/2010/main" val="1684206527"/>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23</a:t>
            </a:fld>
            <a:endParaRPr lang="en-US"/>
          </a:p>
        </p:txBody>
      </p:sp>
    </p:spTree>
    <p:extLst>
      <p:ext uri="{BB962C8B-B14F-4D97-AF65-F5344CB8AC3E}">
        <p14:creationId xmlns:p14="http://schemas.microsoft.com/office/powerpoint/2010/main" val="2655408451"/>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24</a:t>
            </a:fld>
            <a:endParaRPr lang="en-US"/>
          </a:p>
        </p:txBody>
      </p:sp>
    </p:spTree>
    <p:extLst>
      <p:ext uri="{BB962C8B-B14F-4D97-AF65-F5344CB8AC3E}">
        <p14:creationId xmlns:p14="http://schemas.microsoft.com/office/powerpoint/2010/main" val="3306322455"/>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25</a:t>
            </a:fld>
            <a:endParaRPr lang="en-US"/>
          </a:p>
        </p:txBody>
      </p:sp>
    </p:spTree>
    <p:extLst>
      <p:ext uri="{BB962C8B-B14F-4D97-AF65-F5344CB8AC3E}">
        <p14:creationId xmlns:p14="http://schemas.microsoft.com/office/powerpoint/2010/main" val="1209626285"/>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26</a:t>
            </a:fld>
            <a:endParaRPr lang="en-US"/>
          </a:p>
        </p:txBody>
      </p:sp>
    </p:spTree>
    <p:extLst>
      <p:ext uri="{BB962C8B-B14F-4D97-AF65-F5344CB8AC3E}">
        <p14:creationId xmlns:p14="http://schemas.microsoft.com/office/powerpoint/2010/main" val="54936960"/>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27</a:t>
            </a:fld>
            <a:endParaRPr lang="en-US"/>
          </a:p>
        </p:txBody>
      </p:sp>
    </p:spTree>
    <p:extLst>
      <p:ext uri="{BB962C8B-B14F-4D97-AF65-F5344CB8AC3E}">
        <p14:creationId xmlns:p14="http://schemas.microsoft.com/office/powerpoint/2010/main" val="222618342"/>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28</a:t>
            </a:fld>
            <a:endParaRPr lang="en-US"/>
          </a:p>
        </p:txBody>
      </p:sp>
    </p:spTree>
    <p:extLst>
      <p:ext uri="{BB962C8B-B14F-4D97-AF65-F5344CB8AC3E}">
        <p14:creationId xmlns:p14="http://schemas.microsoft.com/office/powerpoint/2010/main" val="170371973"/>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29</a:t>
            </a:fld>
            <a:endParaRPr lang="en-US"/>
          </a:p>
        </p:txBody>
      </p:sp>
    </p:spTree>
    <p:extLst>
      <p:ext uri="{BB962C8B-B14F-4D97-AF65-F5344CB8AC3E}">
        <p14:creationId xmlns:p14="http://schemas.microsoft.com/office/powerpoint/2010/main" val="1566673718"/>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30</a:t>
            </a:fld>
            <a:endParaRPr lang="en-US"/>
          </a:p>
        </p:txBody>
      </p:sp>
    </p:spTree>
    <p:extLst>
      <p:ext uri="{BB962C8B-B14F-4D97-AF65-F5344CB8AC3E}">
        <p14:creationId xmlns:p14="http://schemas.microsoft.com/office/powerpoint/2010/main" val="170780734"/>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31</a:t>
            </a:fld>
            <a:endParaRPr lang="en-US"/>
          </a:p>
        </p:txBody>
      </p:sp>
    </p:spTree>
    <p:extLst>
      <p:ext uri="{BB962C8B-B14F-4D97-AF65-F5344CB8AC3E}">
        <p14:creationId xmlns:p14="http://schemas.microsoft.com/office/powerpoint/2010/main" val="2258814862"/>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32</a:t>
            </a:fld>
            <a:endParaRPr lang="en-US"/>
          </a:p>
        </p:txBody>
      </p:sp>
    </p:spTree>
    <p:extLst>
      <p:ext uri="{BB962C8B-B14F-4D97-AF65-F5344CB8AC3E}">
        <p14:creationId xmlns:p14="http://schemas.microsoft.com/office/powerpoint/2010/main" val="4165733617"/>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34</a:t>
            </a:fld>
            <a:endParaRPr lang="en-US"/>
          </a:p>
        </p:txBody>
      </p:sp>
    </p:spTree>
    <p:extLst>
      <p:ext uri="{BB962C8B-B14F-4D97-AF65-F5344CB8AC3E}">
        <p14:creationId xmlns:p14="http://schemas.microsoft.com/office/powerpoint/2010/main" val="9352615"/>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35</a:t>
            </a:fld>
            <a:endParaRPr lang="en-US"/>
          </a:p>
        </p:txBody>
      </p:sp>
    </p:spTree>
    <p:extLst>
      <p:ext uri="{BB962C8B-B14F-4D97-AF65-F5344CB8AC3E}">
        <p14:creationId xmlns:p14="http://schemas.microsoft.com/office/powerpoint/2010/main" val="2403106527"/>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36</a:t>
            </a:fld>
            <a:endParaRPr lang="en-US"/>
          </a:p>
        </p:txBody>
      </p:sp>
    </p:spTree>
    <p:extLst>
      <p:ext uri="{BB962C8B-B14F-4D97-AF65-F5344CB8AC3E}">
        <p14:creationId xmlns:p14="http://schemas.microsoft.com/office/powerpoint/2010/main" val="173467791"/>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37</a:t>
            </a:fld>
            <a:endParaRPr lang="en-US"/>
          </a:p>
        </p:txBody>
      </p:sp>
    </p:spTree>
    <p:extLst>
      <p:ext uri="{BB962C8B-B14F-4D97-AF65-F5344CB8AC3E}">
        <p14:creationId xmlns:p14="http://schemas.microsoft.com/office/powerpoint/2010/main" val="2513794902"/>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38</a:t>
            </a:fld>
            <a:endParaRPr lang="en-US"/>
          </a:p>
        </p:txBody>
      </p:sp>
    </p:spTree>
    <p:extLst>
      <p:ext uri="{BB962C8B-B14F-4D97-AF65-F5344CB8AC3E}">
        <p14:creationId xmlns:p14="http://schemas.microsoft.com/office/powerpoint/2010/main" val="247147897"/>
      </p:ext>
    </p:extLst>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39</a:t>
            </a:fld>
            <a:endParaRPr lang="en-US"/>
          </a:p>
        </p:txBody>
      </p:sp>
    </p:spTree>
    <p:extLst>
      <p:ext uri="{BB962C8B-B14F-4D97-AF65-F5344CB8AC3E}">
        <p14:creationId xmlns:p14="http://schemas.microsoft.com/office/powerpoint/2010/main" val="1685027914"/>
      </p:ext>
    </p:extLst>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40</a:t>
            </a:fld>
            <a:endParaRPr lang="en-US"/>
          </a:p>
        </p:txBody>
      </p:sp>
    </p:spTree>
    <p:extLst>
      <p:ext uri="{BB962C8B-B14F-4D97-AF65-F5344CB8AC3E}">
        <p14:creationId xmlns:p14="http://schemas.microsoft.com/office/powerpoint/2010/main" val="2065488377"/>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C30ED74A-02F9-4812-981B-7E94DA09C056}" type="datetime1">
              <a:rPr lang="en-US" smtClean="0"/>
              <a:t>7/30/2026</a:t>
            </a:fld>
            <a:endParaRPr lang="en-US"/>
          </a:p>
        </p:txBody>
      </p:sp>
      <p:sp>
        <p:nvSpPr>
          <p:cNvPr id="5" name="Footer Placeholder 4"/>
          <p:cNvSpPr>
            <a:spLocks noGrp="1"/>
          </p:cNvSpPr>
          <p:nvPr>
            <p:ph type="ftr" sz="quarter" idx="11"/>
          </p:nvPr>
        </p:nvSpPr>
        <p:spPr/>
        <p:txBody>
          <a:bodyPr/>
          <a:lstStyle/>
          <a:p>
            <a:r>
              <a:rPr lang="en-US"/>
              <a:t>Dr. Raef Baraka</a:t>
            </a:r>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1653091-39BA-4F6F-9260-EA67511F4023}" type="datetime1">
              <a:rPr lang="en-US" smtClean="0"/>
              <a:t>7/30/2026</a:t>
            </a:fld>
            <a:endParaRPr lang="en-US"/>
          </a:p>
        </p:txBody>
      </p:sp>
      <p:sp>
        <p:nvSpPr>
          <p:cNvPr id="5" name="Footer Placeholder 4"/>
          <p:cNvSpPr>
            <a:spLocks noGrp="1"/>
          </p:cNvSpPr>
          <p:nvPr>
            <p:ph type="ftr" sz="quarter" idx="11"/>
          </p:nvPr>
        </p:nvSpPr>
        <p:spPr/>
        <p:txBody>
          <a:bodyPr/>
          <a:lstStyle/>
          <a:p>
            <a:r>
              <a:rPr lang="en-US"/>
              <a:t>Dr. Raef Baraka</a:t>
            </a:r>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BE0E2CF6-150A-45B7-87DA-D7E1F8D38519}" type="datetime1">
              <a:rPr lang="en-US" smtClean="0"/>
              <a:t>7/30/2026</a:t>
            </a:fld>
            <a:endParaRPr lang="en-US"/>
          </a:p>
        </p:txBody>
      </p:sp>
      <p:sp>
        <p:nvSpPr>
          <p:cNvPr id="5" name="Footer Placeholder 4"/>
          <p:cNvSpPr>
            <a:spLocks noGrp="1"/>
          </p:cNvSpPr>
          <p:nvPr>
            <p:ph type="ftr" sz="quarter" idx="11"/>
          </p:nvPr>
        </p:nvSpPr>
        <p:spPr/>
        <p:txBody>
          <a:bodyPr/>
          <a:lstStyle/>
          <a:p>
            <a:r>
              <a:rPr lang="en-US"/>
              <a:t>Dr. Raef Baraka</a:t>
            </a:r>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B5D42C5-0B19-4652-8AE0-D357E48741C0}" type="datetime1">
              <a:rPr lang="en-US" smtClean="0"/>
              <a:t>7/30/2026</a:t>
            </a:fld>
            <a:endParaRPr lang="en-US"/>
          </a:p>
        </p:txBody>
      </p:sp>
      <p:sp>
        <p:nvSpPr>
          <p:cNvPr id="6" name="Footer Placeholder 5"/>
          <p:cNvSpPr>
            <a:spLocks noGrp="1"/>
          </p:cNvSpPr>
          <p:nvPr>
            <p:ph type="ftr" sz="quarter" idx="11"/>
          </p:nvPr>
        </p:nvSpPr>
        <p:spPr/>
        <p:txBody>
          <a:bodyPr/>
          <a:lstStyle/>
          <a:p>
            <a:r>
              <a:rPr lang="en-US"/>
              <a:t>Dr. Raef Baraka</a:t>
            </a:r>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18D45EB5-5D0D-42E6-9A5C-73EDE542F604}" type="datetime1">
              <a:rPr lang="en-US" smtClean="0"/>
              <a:t>7/30/2026</a:t>
            </a:fld>
            <a:endParaRPr lang="en-US"/>
          </a:p>
        </p:txBody>
      </p:sp>
      <p:sp>
        <p:nvSpPr>
          <p:cNvPr id="8" name="Footer Placeholder 7"/>
          <p:cNvSpPr>
            <a:spLocks noGrp="1"/>
          </p:cNvSpPr>
          <p:nvPr>
            <p:ph type="ftr" sz="quarter" idx="11"/>
          </p:nvPr>
        </p:nvSpPr>
        <p:spPr/>
        <p:txBody>
          <a:bodyPr/>
          <a:lstStyle/>
          <a:p>
            <a:r>
              <a:rPr lang="en-US"/>
              <a:t>Dr. Raef Baraka</a:t>
            </a:r>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8EBD82C-2922-409E-A08B-5FDAA6FA1F19}" type="datetime1">
              <a:rPr lang="en-US" smtClean="0"/>
              <a:t>7/30/2026</a:t>
            </a:fld>
            <a:endParaRPr lang="en-US"/>
          </a:p>
        </p:txBody>
      </p:sp>
      <p:sp>
        <p:nvSpPr>
          <p:cNvPr id="4" name="Footer Placeholder 3"/>
          <p:cNvSpPr>
            <a:spLocks noGrp="1"/>
          </p:cNvSpPr>
          <p:nvPr>
            <p:ph type="ftr" sz="quarter" idx="11"/>
          </p:nvPr>
        </p:nvSpPr>
        <p:spPr/>
        <p:txBody>
          <a:bodyPr/>
          <a:lstStyle/>
          <a:p>
            <a:r>
              <a:rPr lang="en-US"/>
              <a:t>Dr. Raef Baraka</a:t>
            </a:r>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32B2CEDE-81A6-40F0-A901-5E12100B8FA4}" type="datetime1">
              <a:rPr lang="en-US" smtClean="0"/>
              <a:t>7/30/2026</a:t>
            </a:fld>
            <a:endParaRPr lang="en-US"/>
          </a:p>
        </p:txBody>
      </p:sp>
      <p:sp>
        <p:nvSpPr>
          <p:cNvPr id="3" name="Footer Placeholder 2"/>
          <p:cNvSpPr>
            <a:spLocks noGrp="1"/>
          </p:cNvSpPr>
          <p:nvPr>
            <p:ph type="ftr" sz="quarter" idx="11"/>
          </p:nvPr>
        </p:nvSpPr>
        <p:spPr/>
        <p:txBody>
          <a:bodyPr/>
          <a:lstStyle/>
          <a:p>
            <a:r>
              <a:rPr lang="en-US"/>
              <a:t>Dr. Raef Baraka</a:t>
            </a:r>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12D4D39C-F991-405F-B361-545F5D400DA1}" type="datetime1">
              <a:rPr lang="en-US" smtClean="0"/>
              <a:t>7/30/2026</a:t>
            </a:fld>
            <a:endParaRPr lang="en-US"/>
          </a:p>
        </p:txBody>
      </p:sp>
      <p:sp>
        <p:nvSpPr>
          <p:cNvPr id="6" name="Footer Placeholder 5"/>
          <p:cNvSpPr>
            <a:spLocks noGrp="1"/>
          </p:cNvSpPr>
          <p:nvPr>
            <p:ph type="ftr" sz="quarter" idx="11"/>
          </p:nvPr>
        </p:nvSpPr>
        <p:spPr/>
        <p:txBody>
          <a:bodyPr/>
          <a:lstStyle/>
          <a:p>
            <a:r>
              <a:rPr lang="en-US"/>
              <a:t>Dr. Raef Baraka</a:t>
            </a:r>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47996CFB-BCBE-48E6-8AAD-499571C3583B}" type="datetime1">
              <a:rPr lang="en-US" smtClean="0"/>
              <a:t>7/30/2026</a:t>
            </a:fld>
            <a:endParaRPr lang="en-US"/>
          </a:p>
        </p:txBody>
      </p:sp>
      <p:sp>
        <p:nvSpPr>
          <p:cNvPr id="6" name="Footer Placeholder 5"/>
          <p:cNvSpPr>
            <a:spLocks noGrp="1"/>
          </p:cNvSpPr>
          <p:nvPr>
            <p:ph type="ftr" sz="quarter" idx="11"/>
          </p:nvPr>
        </p:nvSpPr>
        <p:spPr/>
        <p:txBody>
          <a:bodyPr/>
          <a:lstStyle/>
          <a:p>
            <a:r>
              <a:rPr lang="en-US"/>
              <a:t>Dr. Raef Baraka</a:t>
            </a:r>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D7420592-0DBF-41DC-8BF2-641C72270DA6}" type="datetime1">
              <a:rPr lang="en-US" smtClean="0"/>
              <a:t>7/30/2026</a:t>
            </a:fld>
            <a:endParaRPr lang="en-US"/>
          </a:p>
        </p:txBody>
      </p:sp>
      <p:sp>
        <p:nvSpPr>
          <p:cNvPr id="5" name="Footer Placeholder 4"/>
          <p:cNvSpPr>
            <a:spLocks noGrp="1"/>
          </p:cNvSpPr>
          <p:nvPr>
            <p:ph type="ftr" sz="quarter" idx="11"/>
          </p:nvPr>
        </p:nvSpPr>
        <p:spPr/>
        <p:txBody>
          <a:bodyPr/>
          <a:lstStyle/>
          <a:p>
            <a:r>
              <a:rPr lang="en-US"/>
              <a:t>Dr. Raef Baraka</a:t>
            </a:r>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0FA938AF-C03B-4151-AA77-8C48B4F2EE09}" type="datetime1">
              <a:rPr lang="en-US" smtClean="0"/>
              <a:t>7/30/2026</a:t>
            </a:fld>
            <a:endParaRPr lang="en-US"/>
          </a:p>
        </p:txBody>
      </p:sp>
      <p:sp>
        <p:nvSpPr>
          <p:cNvPr id="5" name="Footer Placeholder 4"/>
          <p:cNvSpPr>
            <a:spLocks noGrp="1"/>
          </p:cNvSpPr>
          <p:nvPr>
            <p:ph type="ftr" sz="quarter" idx="11"/>
          </p:nvPr>
        </p:nvSpPr>
        <p:spPr/>
        <p:txBody>
          <a:bodyPr/>
          <a:lstStyle/>
          <a:p>
            <a:r>
              <a:rPr lang="en-US"/>
              <a:t>Dr. Raef Baraka</a:t>
            </a:r>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image" Target="../media/image1.png"/><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5">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077842B1-895C-4605-A96A-7E0CB315FE58}" type="datetime1">
              <a:rPr lang="en-US" smtClean="0"/>
              <a:t>7/30/2026</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r>
              <a:rPr lang="en-US"/>
              <a:t>Dr. Raef Baraka</a:t>
            </a:r>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5" r:id="rId13"/>
  </p:sldLayoutIdLst>
  <p:hf hdr="0" dt="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xml"/><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3.xml"/><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4.xml"/><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5.xml"/><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6.xml"/><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7.xml"/><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8.xml"/><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9.xml"/><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0.xml"/><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1.xml"/><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2.xml"/><Relationship Id="rId1" Type="http://schemas.openxmlformats.org/officeDocument/2006/relationships/slideLayout" Target="../slideLayouts/slideLayout1.xml"/><Relationship Id="rId4" Type="http://schemas.openxmlformats.org/officeDocument/2006/relationships/image" Target="../media/image7.jpeg"/></Relationships>
</file>

<file path=ppt/slides/_rels/slide15.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3.xml"/><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4.xml"/><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5.xml"/><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6.xml"/><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7.xml"/><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8.xml"/><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9.xml"/><Relationship Id="rId1" Type="http://schemas.openxmlformats.org/officeDocument/2006/relationships/slideLayout" Target="../slideLayouts/slideLayout1.xml"/><Relationship Id="rId4" Type="http://schemas.openxmlformats.org/officeDocument/2006/relationships/image" Target="../media/image8.png"/></Relationships>
</file>

<file path=ppt/slides/_rels/slide2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0.xml"/><Relationship Id="rId1" Type="http://schemas.openxmlformats.org/officeDocument/2006/relationships/slideLayout" Target="../slideLayouts/slideLayout1.xml"/><Relationship Id="rId4" Type="http://schemas.openxmlformats.org/officeDocument/2006/relationships/image" Target="../media/image9.jpeg"/></Relationships>
</file>

<file path=ppt/slides/_rels/slide23.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1.xml"/><Relationship Id="rId1" Type="http://schemas.openxmlformats.org/officeDocument/2006/relationships/slideLayout" Target="../slideLayouts/slideLayout1.xml"/><Relationship Id="rId4" Type="http://schemas.openxmlformats.org/officeDocument/2006/relationships/image" Target="../media/image10.png"/></Relationships>
</file>

<file path=ppt/slides/_rels/slide24.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2.xml"/><Relationship Id="rId1" Type="http://schemas.openxmlformats.org/officeDocument/2006/relationships/slideLayout" Target="../slideLayouts/slideLayout1.xml"/></Relationships>
</file>

<file path=ppt/slides/_rels/slide25.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3.xml"/><Relationship Id="rId1" Type="http://schemas.openxmlformats.org/officeDocument/2006/relationships/slideLayout" Target="../slideLayouts/slideLayout1.xml"/></Relationships>
</file>

<file path=ppt/slides/_rels/slide26.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4.xml"/><Relationship Id="rId1" Type="http://schemas.openxmlformats.org/officeDocument/2006/relationships/slideLayout" Target="../slideLayouts/slideLayout1.xml"/><Relationship Id="rId4" Type="http://schemas.openxmlformats.org/officeDocument/2006/relationships/image" Target="../media/image11.jpeg"/></Relationships>
</file>

<file path=ppt/slides/_rels/slide27.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5.xml"/><Relationship Id="rId1" Type="http://schemas.openxmlformats.org/officeDocument/2006/relationships/slideLayout" Target="../slideLayouts/slideLayout1.xml"/></Relationships>
</file>

<file path=ppt/slides/_rels/slide28.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6.xml"/><Relationship Id="rId1" Type="http://schemas.openxmlformats.org/officeDocument/2006/relationships/slideLayout" Target="../slideLayouts/slideLayout1.xml"/></Relationships>
</file>

<file path=ppt/slides/_rels/slide29.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7.xml"/><Relationship Id="rId1" Type="http://schemas.openxmlformats.org/officeDocument/2006/relationships/slideLayout" Target="../slideLayouts/slideLayout1.xml"/></Relationships>
</file>

<file path=ppt/slides/_rels/slide30.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8.xml"/><Relationship Id="rId1" Type="http://schemas.openxmlformats.org/officeDocument/2006/relationships/slideLayout" Target="../slideLayouts/slideLayout1.xml"/></Relationships>
</file>

<file path=ppt/slides/_rels/slide31.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9.xml"/><Relationship Id="rId1" Type="http://schemas.openxmlformats.org/officeDocument/2006/relationships/slideLayout" Target="../slideLayouts/slideLayout1.xml"/></Relationships>
</file>

<file path=ppt/slides/_rels/slide3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30.xml"/><Relationship Id="rId1" Type="http://schemas.openxmlformats.org/officeDocument/2006/relationships/slideLayout" Target="../slideLayouts/slideLayout1.xml"/></Relationships>
</file>

<file path=ppt/slides/_rels/slide33.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34.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31.xml"/><Relationship Id="rId1" Type="http://schemas.openxmlformats.org/officeDocument/2006/relationships/slideLayout" Target="../slideLayouts/slideLayout1.xml"/></Relationships>
</file>

<file path=ppt/slides/_rels/slide35.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32.xml"/><Relationship Id="rId1" Type="http://schemas.openxmlformats.org/officeDocument/2006/relationships/slideLayout" Target="../slideLayouts/slideLayout1.xml"/></Relationships>
</file>

<file path=ppt/slides/_rels/slide36.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33.xml"/><Relationship Id="rId1" Type="http://schemas.openxmlformats.org/officeDocument/2006/relationships/slideLayout" Target="../slideLayouts/slideLayout1.xml"/></Relationships>
</file>

<file path=ppt/slides/_rels/slide37.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34.xml"/><Relationship Id="rId1" Type="http://schemas.openxmlformats.org/officeDocument/2006/relationships/slideLayout" Target="../slideLayouts/slideLayout1.xml"/><Relationship Id="rId4" Type="http://schemas.openxmlformats.org/officeDocument/2006/relationships/image" Target="../media/image13.png"/></Relationships>
</file>

<file path=ppt/slides/_rels/slide38.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35.xml"/><Relationship Id="rId1" Type="http://schemas.openxmlformats.org/officeDocument/2006/relationships/slideLayout" Target="../slideLayouts/slideLayout1.xml"/></Relationships>
</file>

<file path=ppt/slides/_rels/slide39.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36.xml"/><Relationship Id="rId1" Type="http://schemas.openxmlformats.org/officeDocument/2006/relationships/slideLayout" Target="../slideLayouts/slideLayout1.xml"/></Relationships>
</file>

<file path=ppt/slides/_rels/slide40.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37.xml"/><Relationship Id="rId1" Type="http://schemas.openxmlformats.org/officeDocument/2006/relationships/slideLayout" Target="../slideLayouts/slideLayout1.xml"/></Relationships>
</file>

<file path=ppt/slides/_rels/slide41.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14.jpeg"/><Relationship Id="rId1" Type="http://schemas.openxmlformats.org/officeDocument/2006/relationships/slideLayout" Target="../slideLayouts/slideLayout13.xml"/><Relationship Id="rId5" Type="http://schemas.openxmlformats.org/officeDocument/2006/relationships/image" Target="../media/image17.png"/><Relationship Id="rId4" Type="http://schemas.openxmlformats.org/officeDocument/2006/relationships/image" Target="../media/image16.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p:cNvSpPr txBox="1"/>
          <p:nvPr/>
        </p:nvSpPr>
        <p:spPr>
          <a:xfrm>
            <a:off x="797864" y="4312305"/>
            <a:ext cx="5216525" cy="461665"/>
          </a:xfrm>
          <a:prstGeom prst="rect">
            <a:avLst/>
          </a:prstGeom>
          <a:noFill/>
        </p:spPr>
        <p:txBody>
          <a:bodyPr wrap="square" rtlCol="0">
            <a:spAutoFit/>
          </a:bodyPr>
          <a:lstStyle/>
          <a:p>
            <a:r>
              <a:rPr lang="en-US" sz="2400" b="1">
                <a:solidFill>
                  <a:srgbClr val="002060"/>
                </a:solidFill>
                <a:latin typeface="Alexandria" charset="0"/>
                <a:cs typeface="Alexandria" charset="0"/>
              </a:rPr>
              <a:t>Lecturer: </a:t>
            </a:r>
            <a:r>
              <a:rPr lang="en-US" sz="2400" b="1" dirty="0">
                <a:solidFill>
                  <a:srgbClr val="002060"/>
                </a:solidFill>
                <a:latin typeface="Alexandria" charset="0"/>
                <a:cs typeface="Alexandria" charset="0"/>
              </a:rPr>
              <a:t>Dr. Raef Baraka</a:t>
            </a:r>
          </a:p>
        </p:txBody>
      </p:sp>
      <p:sp>
        <p:nvSpPr>
          <p:cNvPr id="31" name="TextBox 30"/>
          <p:cNvSpPr txBox="1"/>
          <p:nvPr/>
        </p:nvSpPr>
        <p:spPr>
          <a:xfrm>
            <a:off x="0" y="1609916"/>
            <a:ext cx="5875165" cy="2491644"/>
          </a:xfrm>
          <a:prstGeom prst="rect">
            <a:avLst/>
          </a:prstGeom>
          <a:noFill/>
        </p:spPr>
        <p:txBody>
          <a:bodyPr wrap="square" rtlCol="0">
            <a:spAutoFit/>
          </a:bodyPr>
          <a:lstStyle/>
          <a:p>
            <a:pPr algn="ctr">
              <a:lnSpc>
                <a:spcPct val="150000"/>
              </a:lnSpc>
            </a:pPr>
            <a:r>
              <a:rPr lang="en-US" sz="3600" b="1" dirty="0">
                <a:solidFill>
                  <a:srgbClr val="002060"/>
                </a:solidFill>
                <a:latin typeface="Alexandria" charset="0"/>
                <a:cs typeface="Alexandria" charset="0"/>
              </a:rPr>
              <a:t>College of Management</a:t>
            </a:r>
          </a:p>
          <a:p>
            <a:pPr algn="ctr">
              <a:lnSpc>
                <a:spcPct val="150000"/>
              </a:lnSpc>
            </a:pPr>
            <a:r>
              <a:rPr lang="en-US" sz="3600" b="1" dirty="0">
                <a:solidFill>
                  <a:srgbClr val="00B0F0"/>
                </a:solidFill>
                <a:latin typeface="Alexandria" charset="0"/>
                <a:cs typeface="Alexandria" charset="0"/>
              </a:rPr>
              <a:t>Introduction to Research Methods</a:t>
            </a:r>
          </a:p>
        </p:txBody>
      </p:sp>
      <p:sp>
        <p:nvSpPr>
          <p:cNvPr id="34" name="Rectangle: Rounded Corners 33"/>
          <p:cNvSpPr/>
          <p:nvPr/>
        </p:nvSpPr>
        <p:spPr>
          <a:xfrm>
            <a:off x="99185" y="5537508"/>
            <a:ext cx="4502666"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bg1"/>
                </a:solidFill>
                <a:latin typeface="Alexandria" charset="0"/>
                <a:cs typeface="Alexandria" charset="0"/>
              </a:rPr>
              <a:t>Lecture 09</a:t>
            </a:r>
          </a:p>
        </p:txBody>
      </p:sp>
      <p:sp>
        <p:nvSpPr>
          <p:cNvPr id="46" name="TextBox 45"/>
          <p:cNvSpPr txBox="1"/>
          <p:nvPr/>
        </p:nvSpPr>
        <p:spPr>
          <a:xfrm>
            <a:off x="329269" y="5104240"/>
            <a:ext cx="1447832" cy="400110"/>
          </a:xfrm>
          <a:prstGeom prst="rect">
            <a:avLst/>
          </a:prstGeom>
          <a:noFill/>
        </p:spPr>
        <p:txBody>
          <a:bodyPr wrap="none" rtlCol="0">
            <a:spAutoFit/>
          </a:bodyPr>
          <a:lstStyle/>
          <a:p>
            <a:r>
              <a:rPr lang="en-US" sz="2000" dirty="0">
                <a:latin typeface="Alexandria" charset="0"/>
                <a:cs typeface="Alexandria" charset="0"/>
              </a:rPr>
              <a:t>MGM 333 </a:t>
            </a:r>
          </a:p>
        </p:txBody>
      </p:sp>
      <p:sp>
        <p:nvSpPr>
          <p:cNvPr id="14" name="Oval 13"/>
          <p:cNvSpPr/>
          <p:nvPr/>
        </p:nvSpPr>
        <p:spPr>
          <a:xfrm>
            <a:off x="6200343" y="-320675"/>
            <a:ext cx="7410450" cy="741045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4617" y="269653"/>
            <a:ext cx="2954655" cy="1379622"/>
          </a:xfrm>
          <a:prstGeom prst="rect">
            <a:avLst/>
          </a:prstGeom>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728C13D-74EC-9371-3E99-33C24A2A63B5}"/>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82B01B52-D079-8EF4-5C05-37255CCD5804}"/>
              </a:ext>
            </a:extLst>
          </p:cNvPr>
          <p:cNvSpPr/>
          <p:nvPr/>
        </p:nvSpPr>
        <p:spPr>
          <a:xfrm>
            <a:off x="621650" y="1167166"/>
            <a:ext cx="10810349" cy="10987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id="{0B8FA58D-5F81-A303-57B1-F9D1893C3016}"/>
              </a:ext>
            </a:extLst>
          </p:cNvPr>
          <p:cNvSpPr/>
          <p:nvPr/>
        </p:nvSpPr>
        <p:spPr>
          <a:xfrm>
            <a:off x="187286" y="4457382"/>
            <a:ext cx="11511935" cy="88153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9676834F-601E-D5D1-7EC8-62C15CA47FEE}"/>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2" name="Rectangle 1">
            <a:extLst>
              <a:ext uri="{FF2B5EF4-FFF2-40B4-BE49-F238E27FC236}">
                <a16:creationId xmlns:a16="http://schemas.microsoft.com/office/drawing/2014/main" id="{82DDCA59-BFEA-80C6-8E53-13579A63A8D9}"/>
              </a:ext>
            </a:extLst>
          </p:cNvPr>
          <p:cNvSpPr/>
          <p:nvPr/>
        </p:nvSpPr>
        <p:spPr>
          <a:xfrm>
            <a:off x="528386" y="582391"/>
            <a:ext cx="6720388" cy="584775"/>
          </a:xfrm>
          <a:prstGeom prst="rect">
            <a:avLst/>
          </a:prstGeom>
        </p:spPr>
        <p:txBody>
          <a:bodyPr wrap="square">
            <a:spAutoFit/>
          </a:bodyPr>
          <a:lstStyle/>
          <a:p>
            <a:r>
              <a:rPr lang="en-US" sz="3200" b="1" dirty="0">
                <a:solidFill>
                  <a:srgbClr val="00B0F0"/>
                </a:solidFill>
                <a:latin typeface="Alexandria" charset="0"/>
                <a:cs typeface="Alexandria" charset="0"/>
              </a:rPr>
              <a:t>Research methods</a:t>
            </a:r>
          </a:p>
        </p:txBody>
      </p:sp>
      <p:sp>
        <p:nvSpPr>
          <p:cNvPr id="9" name="TextBox 8">
            <a:extLst>
              <a:ext uri="{FF2B5EF4-FFF2-40B4-BE49-F238E27FC236}">
                <a16:creationId xmlns:a16="http://schemas.microsoft.com/office/drawing/2014/main" id="{CC73CAEB-81CC-95A9-5DB9-4859C314AF89}"/>
              </a:ext>
            </a:extLst>
          </p:cNvPr>
          <p:cNvSpPr txBox="1"/>
          <p:nvPr/>
        </p:nvSpPr>
        <p:spPr>
          <a:xfrm>
            <a:off x="6729323" y="572779"/>
            <a:ext cx="4828492" cy="584775"/>
          </a:xfrm>
          <a:prstGeom prst="rect">
            <a:avLst/>
          </a:prstGeom>
          <a:noFill/>
        </p:spPr>
        <p:txBody>
          <a:bodyPr wrap="square" rtlCol="0">
            <a:spAutoFit/>
          </a:bodyPr>
          <a:lstStyle/>
          <a:p>
            <a:pPr algn="r"/>
            <a:r>
              <a:rPr lang="ar-SA" sz="3200" b="1" dirty="0">
                <a:solidFill>
                  <a:srgbClr val="00B0F0"/>
                </a:solidFill>
                <a:latin typeface="Alexandria" charset="0"/>
                <a:cs typeface="Alexandria" charset="0"/>
              </a:rPr>
              <a:t>طرق البحث</a:t>
            </a:r>
            <a:endParaRPr lang="en-US" sz="3200" b="1" dirty="0">
              <a:solidFill>
                <a:srgbClr val="00B0F0"/>
              </a:solidFill>
              <a:latin typeface="Alexandria" charset="0"/>
              <a:cs typeface="Alexandria" charset="0"/>
            </a:endParaRPr>
          </a:p>
        </p:txBody>
      </p:sp>
      <p:sp>
        <p:nvSpPr>
          <p:cNvPr id="4" name="Rectangle 3">
            <a:extLst>
              <a:ext uri="{FF2B5EF4-FFF2-40B4-BE49-F238E27FC236}">
                <a16:creationId xmlns:a16="http://schemas.microsoft.com/office/drawing/2014/main" id="{B06BA39A-55BC-36A9-1760-42C725D41BD9}"/>
              </a:ext>
            </a:extLst>
          </p:cNvPr>
          <p:cNvSpPr/>
          <p:nvPr/>
        </p:nvSpPr>
        <p:spPr>
          <a:xfrm>
            <a:off x="323773" y="4707250"/>
            <a:ext cx="11238959" cy="523220"/>
          </a:xfrm>
          <a:prstGeom prst="rect">
            <a:avLst/>
          </a:prstGeom>
        </p:spPr>
        <p:txBody>
          <a:bodyPr wrap="square">
            <a:spAutoFit/>
          </a:bodyPr>
          <a:lstStyle/>
          <a:p>
            <a:pPr>
              <a:spcBef>
                <a:spcPts val="1800"/>
              </a:spcBef>
              <a:spcAft>
                <a:spcPts val="1500"/>
              </a:spcAft>
            </a:pPr>
            <a:r>
              <a:rPr lang="en-US" sz="2800" b="1" dirty="0">
                <a:solidFill>
                  <a:schemeClr val="accent6">
                    <a:lumMod val="50000"/>
                  </a:schemeClr>
                </a:solidFill>
                <a:latin typeface="Alexandria" pitchFamily="2" charset="-78"/>
                <a:ea typeface="Times New Roman" panose="02020603050405020304" pitchFamily="18" charset="0"/>
                <a:cs typeface="Alexandria" pitchFamily="2" charset="-78"/>
              </a:rPr>
              <a:t>Part </a:t>
            </a:r>
            <a:r>
              <a:rPr lang="ar-SA" sz="2800" b="1" dirty="0">
                <a:solidFill>
                  <a:schemeClr val="accent6">
                    <a:lumMod val="50000"/>
                  </a:schemeClr>
                </a:solidFill>
                <a:latin typeface="Alexandria" pitchFamily="2" charset="-78"/>
                <a:ea typeface="Times New Roman" panose="02020603050405020304" pitchFamily="18" charset="0"/>
                <a:cs typeface="Alexandria" pitchFamily="2" charset="-78"/>
              </a:rPr>
              <a:t>2</a:t>
            </a:r>
            <a:r>
              <a:rPr lang="en-US" sz="2800" b="1" dirty="0">
                <a:latin typeface="Alexandria" pitchFamily="2" charset="-78"/>
                <a:ea typeface="Times New Roman" panose="02020603050405020304" pitchFamily="18" charset="0"/>
                <a:cs typeface="Alexandria" pitchFamily="2" charset="-78"/>
              </a:rPr>
              <a:t>: </a:t>
            </a:r>
            <a:r>
              <a:rPr lang="en-US" sz="2800" b="1" dirty="0">
                <a:solidFill>
                  <a:srgbClr val="002060"/>
                </a:solidFill>
                <a:latin typeface="Alexandria" pitchFamily="2" charset="-78"/>
                <a:ea typeface="Times New Roman" panose="02020603050405020304" pitchFamily="18" charset="0"/>
                <a:cs typeface="Alexandria" pitchFamily="2" charset="-78"/>
              </a:rPr>
              <a:t>Research methods</a:t>
            </a:r>
          </a:p>
        </p:txBody>
      </p:sp>
      <p:sp>
        <p:nvSpPr>
          <p:cNvPr id="8" name="Rectangle: Rounded Corners 7">
            <a:extLst>
              <a:ext uri="{FF2B5EF4-FFF2-40B4-BE49-F238E27FC236}">
                <a16:creationId xmlns:a16="http://schemas.microsoft.com/office/drawing/2014/main" id="{5E3B2B59-F993-507B-1C1A-92F8EE14A356}"/>
              </a:ext>
            </a:extLst>
          </p:cNvPr>
          <p:cNvSpPr/>
          <p:nvPr/>
        </p:nvSpPr>
        <p:spPr>
          <a:xfrm>
            <a:off x="187286" y="5661833"/>
            <a:ext cx="11511935" cy="88153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A9A8FF78-68BA-F8EE-086B-1758155EB5CE}"/>
              </a:ext>
            </a:extLst>
          </p:cNvPr>
          <p:cNvSpPr/>
          <p:nvPr/>
        </p:nvSpPr>
        <p:spPr>
          <a:xfrm>
            <a:off x="318856" y="5842876"/>
            <a:ext cx="11238959" cy="523220"/>
          </a:xfrm>
          <a:prstGeom prst="rect">
            <a:avLst/>
          </a:prstGeom>
        </p:spPr>
        <p:txBody>
          <a:bodyPr wrap="square">
            <a:spAutoFit/>
          </a:bodyPr>
          <a:lstStyle/>
          <a:p>
            <a:pPr algn="r" rtl="1">
              <a:spcBef>
                <a:spcPts val="1800"/>
              </a:spcBef>
              <a:spcAft>
                <a:spcPts val="1500"/>
              </a:spcAft>
            </a:pPr>
            <a:r>
              <a:rPr lang="ar-SA" sz="2400" b="1" dirty="0">
                <a:solidFill>
                  <a:schemeClr val="accent6">
                    <a:lumMod val="50000"/>
                  </a:schemeClr>
                </a:solidFill>
                <a:latin typeface="Alexandria" pitchFamily="2" charset="-78"/>
                <a:ea typeface="Times New Roman" panose="02020603050405020304" pitchFamily="18" charset="0"/>
                <a:cs typeface="Alexandria" pitchFamily="2" charset="-78"/>
              </a:rPr>
              <a:t>الجزء الثاني</a:t>
            </a:r>
            <a:r>
              <a:rPr lang="ar-SA" sz="2400" b="1" dirty="0">
                <a:solidFill>
                  <a:srgbClr val="002060"/>
                </a:solidFill>
                <a:latin typeface="Alexandria" pitchFamily="2" charset="-78"/>
                <a:ea typeface="Times New Roman" panose="02020603050405020304" pitchFamily="18" charset="0"/>
                <a:cs typeface="Alexandria" pitchFamily="2" charset="-78"/>
              </a:rPr>
              <a:t>: </a:t>
            </a:r>
            <a:r>
              <a:rPr lang="ar-SA" sz="2800" b="1" dirty="0">
                <a:solidFill>
                  <a:srgbClr val="002060"/>
                </a:solidFill>
                <a:latin typeface="Alexandria" pitchFamily="2" charset="-78"/>
                <a:ea typeface="Times New Roman" panose="02020603050405020304" pitchFamily="18" charset="0"/>
                <a:cs typeface="Alexandria" pitchFamily="2" charset="-78"/>
              </a:rPr>
              <a:t>طرق البحث</a:t>
            </a:r>
          </a:p>
        </p:txBody>
      </p:sp>
      <p:pic>
        <p:nvPicPr>
          <p:cNvPr id="1026" name="Picture 2" descr="What is Research - Definition, Types, Methods &amp; Examples">
            <a:extLst>
              <a:ext uri="{FF2B5EF4-FFF2-40B4-BE49-F238E27FC236}">
                <a16:creationId xmlns:a16="http://schemas.microsoft.com/office/drawing/2014/main" id="{E1325017-DA4D-AC66-9B8E-07E8888AB706}"/>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351580" y="1395417"/>
            <a:ext cx="8949821" cy="2930472"/>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71181030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21"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barn(inVertical)">
                                      <p:cBhvr>
                                        <p:cTn id="7" dur="500"/>
                                        <p:tgtEl>
                                          <p:spTgt spid="4"/>
                                        </p:tgtEl>
                                      </p:cBhvr>
                                    </p:animEffect>
                                  </p:childTnLst>
                                </p:cTn>
                              </p:par>
                              <p:par>
                                <p:cTn id="8" presetID="16" presetClass="entr" presetSubtype="21" fill="hold" grpId="0" nodeType="withEffect">
                                  <p:stCondLst>
                                    <p:cond delay="0"/>
                                  </p:stCondLst>
                                  <p:childTnLst>
                                    <p:set>
                                      <p:cBhvr>
                                        <p:cTn id="9" dur="1" fill="hold">
                                          <p:stCondLst>
                                            <p:cond delay="0"/>
                                          </p:stCondLst>
                                        </p:cTn>
                                        <p:tgtEl>
                                          <p:spTgt spid="12"/>
                                        </p:tgtEl>
                                        <p:attrNameLst>
                                          <p:attrName>style.visibility</p:attrName>
                                        </p:attrNameLst>
                                      </p:cBhvr>
                                      <p:to>
                                        <p:strVal val="visible"/>
                                      </p:to>
                                    </p:set>
                                    <p:animEffect transition="in" filter="barn(inVertical)">
                                      <p:cBhvr>
                                        <p:cTn id="10" dur="5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12"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621650" y="1167166"/>
            <a:ext cx="10810349" cy="10987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2" name="Rectangle 1"/>
          <p:cNvSpPr/>
          <p:nvPr/>
        </p:nvSpPr>
        <p:spPr>
          <a:xfrm>
            <a:off x="621651" y="634335"/>
            <a:ext cx="6595226" cy="461665"/>
          </a:xfrm>
          <a:prstGeom prst="rect">
            <a:avLst/>
          </a:prstGeom>
        </p:spPr>
        <p:txBody>
          <a:bodyPr wrap="square">
            <a:spAutoFit/>
          </a:bodyPr>
          <a:lstStyle/>
          <a:p>
            <a:r>
              <a:rPr lang="en-US" sz="2400" b="1" dirty="0">
                <a:solidFill>
                  <a:srgbClr val="00B0F0"/>
                </a:solidFill>
                <a:latin typeface="Alexandria" charset="0"/>
                <a:cs typeface="Alexandria" charset="0"/>
              </a:rPr>
              <a:t>Research methods</a:t>
            </a:r>
          </a:p>
        </p:txBody>
      </p:sp>
      <p:sp>
        <p:nvSpPr>
          <p:cNvPr id="9" name="TextBox 8"/>
          <p:cNvSpPr txBox="1"/>
          <p:nvPr/>
        </p:nvSpPr>
        <p:spPr>
          <a:xfrm>
            <a:off x="6725265" y="671192"/>
            <a:ext cx="4828492" cy="461665"/>
          </a:xfrm>
          <a:prstGeom prst="rect">
            <a:avLst/>
          </a:prstGeom>
          <a:noFill/>
        </p:spPr>
        <p:txBody>
          <a:bodyPr wrap="square" rtlCol="0">
            <a:spAutoFit/>
          </a:bodyPr>
          <a:lstStyle/>
          <a:p>
            <a:pPr algn="r"/>
            <a:r>
              <a:rPr lang="ar-SA" sz="2400" b="1" dirty="0">
                <a:solidFill>
                  <a:srgbClr val="00B0F0"/>
                </a:solidFill>
                <a:latin typeface="Alexandria" charset="0"/>
                <a:cs typeface="Alexandria" charset="0"/>
              </a:rPr>
              <a:t>طرق البحث</a:t>
            </a:r>
            <a:endParaRPr lang="en-US" sz="2400" b="1" dirty="0">
              <a:solidFill>
                <a:srgbClr val="00B0F0"/>
              </a:solidFill>
              <a:latin typeface="Alexandria" charset="0"/>
              <a:cs typeface="Alexandria" charset="0"/>
            </a:endParaRPr>
          </a:p>
        </p:txBody>
      </p:sp>
      <p:sp>
        <p:nvSpPr>
          <p:cNvPr id="3" name="Rectangle: Rounded Corners 2">
            <a:extLst>
              <a:ext uri="{FF2B5EF4-FFF2-40B4-BE49-F238E27FC236}">
                <a16:creationId xmlns:a16="http://schemas.microsoft.com/office/drawing/2014/main" id="{9885DD0A-52EB-11AA-BA36-1F71B791710C}"/>
              </a:ext>
            </a:extLst>
          </p:cNvPr>
          <p:cNvSpPr/>
          <p:nvPr/>
        </p:nvSpPr>
        <p:spPr>
          <a:xfrm>
            <a:off x="638242" y="1897054"/>
            <a:ext cx="5457757" cy="479747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Rectangle: Rounded Corners 24">
            <a:extLst>
              <a:ext uri="{FF2B5EF4-FFF2-40B4-BE49-F238E27FC236}">
                <a16:creationId xmlns:a16="http://schemas.microsoft.com/office/drawing/2014/main" id="{3DD9DFCA-4B1B-0B72-57ED-962D5FA1AAE0}"/>
              </a:ext>
            </a:extLst>
          </p:cNvPr>
          <p:cNvSpPr/>
          <p:nvPr/>
        </p:nvSpPr>
        <p:spPr>
          <a:xfrm>
            <a:off x="6440129" y="1897054"/>
            <a:ext cx="5113628" cy="479747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dirty="0"/>
              <a:t>حل النزاعات: يمكن أن يكون التواصل وجهاً لوجه فعالاً في حل النزاعات، لأنه يسمح بالتفاعل في الوقت الفعلي، والاستماع النشط، والفرصة لمعالجة المخاوف بشكل مباشر.</a:t>
            </a:r>
            <a:endParaRPr lang="en-US" dirty="0"/>
          </a:p>
        </p:txBody>
      </p:sp>
      <p:sp>
        <p:nvSpPr>
          <p:cNvPr id="6" name="Rectangle 5">
            <a:extLst>
              <a:ext uri="{FF2B5EF4-FFF2-40B4-BE49-F238E27FC236}">
                <a16:creationId xmlns:a16="http://schemas.microsoft.com/office/drawing/2014/main" id="{B66F66FA-49DE-AB81-8658-B3E15A627C92}"/>
              </a:ext>
            </a:extLst>
          </p:cNvPr>
          <p:cNvSpPr/>
          <p:nvPr/>
        </p:nvSpPr>
        <p:spPr>
          <a:xfrm>
            <a:off x="845574" y="1356215"/>
            <a:ext cx="4906298" cy="461665"/>
          </a:xfrm>
          <a:prstGeom prst="rect">
            <a:avLst/>
          </a:prstGeom>
        </p:spPr>
        <p:txBody>
          <a:bodyPr wrap="square">
            <a:spAutoFit/>
          </a:bodyPr>
          <a:lstStyle/>
          <a:p>
            <a:pPr algn="ctr"/>
            <a:r>
              <a:rPr lang="en-US" sz="2400" b="1" dirty="0">
                <a:solidFill>
                  <a:srgbClr val="00B0F0"/>
                </a:solidFill>
                <a:latin typeface="Alexandria" charset="0"/>
                <a:cs typeface="Alexandria" charset="0"/>
              </a:rPr>
              <a:t>Intended Learning Outcomes</a:t>
            </a:r>
          </a:p>
        </p:txBody>
      </p:sp>
      <p:sp>
        <p:nvSpPr>
          <p:cNvPr id="7" name="Rectangle 6">
            <a:extLst>
              <a:ext uri="{FF2B5EF4-FFF2-40B4-BE49-F238E27FC236}">
                <a16:creationId xmlns:a16="http://schemas.microsoft.com/office/drawing/2014/main" id="{81F11100-025D-F5A1-5964-5F4D287037E5}"/>
              </a:ext>
            </a:extLst>
          </p:cNvPr>
          <p:cNvSpPr/>
          <p:nvPr/>
        </p:nvSpPr>
        <p:spPr>
          <a:xfrm>
            <a:off x="6614160" y="1390178"/>
            <a:ext cx="4582160" cy="400110"/>
          </a:xfrm>
          <a:prstGeom prst="rect">
            <a:avLst/>
          </a:prstGeom>
        </p:spPr>
        <p:txBody>
          <a:bodyPr wrap="square">
            <a:spAutoFit/>
          </a:bodyPr>
          <a:lstStyle/>
          <a:p>
            <a:pPr algn="ctr" rtl="1"/>
            <a:r>
              <a:rPr lang="ar-SA" sz="2000" b="1" dirty="0">
                <a:solidFill>
                  <a:srgbClr val="00B0F0"/>
                </a:solidFill>
                <a:latin typeface="Alexandria" charset="0"/>
                <a:cs typeface="Alexandria" charset="0"/>
              </a:rPr>
              <a:t>المخرجات التعليمية المقصودة</a:t>
            </a:r>
            <a:endParaRPr lang="en-US" sz="2000" b="1" dirty="0">
              <a:solidFill>
                <a:srgbClr val="00B0F0"/>
              </a:solidFill>
              <a:latin typeface="Alexandria" charset="0"/>
              <a:cs typeface="Alexandria" charset="0"/>
            </a:endParaRPr>
          </a:p>
        </p:txBody>
      </p:sp>
      <p:sp>
        <p:nvSpPr>
          <p:cNvPr id="8" name="Rectangle 7">
            <a:extLst>
              <a:ext uri="{FF2B5EF4-FFF2-40B4-BE49-F238E27FC236}">
                <a16:creationId xmlns:a16="http://schemas.microsoft.com/office/drawing/2014/main" id="{B647F0E2-601F-E548-FA90-ED8C15E00BA3}"/>
              </a:ext>
            </a:extLst>
          </p:cNvPr>
          <p:cNvSpPr/>
          <p:nvPr/>
        </p:nvSpPr>
        <p:spPr>
          <a:xfrm>
            <a:off x="760001" y="1892206"/>
            <a:ext cx="5041031" cy="4867294"/>
          </a:xfrm>
          <a:prstGeom prst="rect">
            <a:avLst/>
          </a:prstGeom>
        </p:spPr>
        <p:txBody>
          <a:bodyPr wrap="square">
            <a:spAutoFit/>
          </a:bodyPr>
          <a:lstStyle/>
          <a:p>
            <a:pPr marL="457200" indent="-457200" algn="just">
              <a:lnSpc>
                <a:spcPct val="150000"/>
              </a:lnSpc>
              <a:buFont typeface="Arial" panose="020B0604020202020204" pitchFamily="34" charset="0"/>
              <a:buChar char="•"/>
            </a:pPr>
            <a:r>
              <a:rPr lang="en-US" sz="1900" b="1" dirty="0">
                <a:latin typeface="Alexandria Light" pitchFamily="2" charset="-78"/>
                <a:cs typeface="Alexandria Light" pitchFamily="2" charset="-78"/>
              </a:rPr>
              <a:t>Part </a:t>
            </a:r>
            <a:r>
              <a:rPr lang="ar-SA" sz="1900" b="1" dirty="0">
                <a:latin typeface="Alexandria Light" pitchFamily="2" charset="-78"/>
                <a:cs typeface="Alexandria Light" pitchFamily="2" charset="-78"/>
              </a:rPr>
              <a:t>2</a:t>
            </a:r>
            <a:r>
              <a:rPr lang="en-US" sz="1900" b="1" dirty="0">
                <a:latin typeface="Alexandria Light" pitchFamily="2" charset="-78"/>
                <a:cs typeface="Alexandria Light" pitchFamily="2" charset="-78"/>
              </a:rPr>
              <a:t> </a:t>
            </a:r>
            <a:r>
              <a:rPr lang="en-US" sz="1900" dirty="0">
                <a:solidFill>
                  <a:srgbClr val="002060"/>
                </a:solidFill>
                <a:latin typeface="Alexandria Light" pitchFamily="2" charset="-78"/>
                <a:cs typeface="Alexandria Light" pitchFamily="2" charset="-78"/>
              </a:rPr>
              <a:t>focuses on research methods and the variety of potential approaches available to the researcher. </a:t>
            </a:r>
          </a:p>
          <a:p>
            <a:pPr marL="457200" indent="-457200" algn="just">
              <a:lnSpc>
                <a:spcPct val="150000"/>
              </a:lnSpc>
              <a:buFont typeface="Arial" panose="020B0604020202020204" pitchFamily="34" charset="0"/>
              <a:buChar char="•"/>
            </a:pPr>
            <a:r>
              <a:rPr lang="en-US" sz="1900" dirty="0">
                <a:solidFill>
                  <a:srgbClr val="002060"/>
                </a:solidFill>
                <a:latin typeface="Alexandria Light" pitchFamily="2" charset="-78"/>
                <a:cs typeface="Alexandria Light" pitchFamily="2" charset="-78"/>
              </a:rPr>
              <a:t>Each chapter describes a research method, and gives examples of the type of question the method responds well to (this does not mean it cannot be tried on something new), and instructions on designing that method.</a:t>
            </a:r>
            <a:endParaRPr lang="en-US" sz="1900" dirty="0">
              <a:latin typeface="Alexandria Light" pitchFamily="2" charset="-78"/>
              <a:cs typeface="Alexandria Light" pitchFamily="2" charset="-78"/>
            </a:endParaRPr>
          </a:p>
        </p:txBody>
      </p:sp>
      <p:sp>
        <p:nvSpPr>
          <p:cNvPr id="11" name="TextBox 10">
            <a:extLst>
              <a:ext uri="{FF2B5EF4-FFF2-40B4-BE49-F238E27FC236}">
                <a16:creationId xmlns:a16="http://schemas.microsoft.com/office/drawing/2014/main" id="{E9CC582A-C8AF-CFB3-53C2-2A863A49ECD8}"/>
              </a:ext>
            </a:extLst>
          </p:cNvPr>
          <p:cNvSpPr txBox="1"/>
          <p:nvPr/>
        </p:nvSpPr>
        <p:spPr>
          <a:xfrm>
            <a:off x="0" y="6646605"/>
            <a:ext cx="1747520" cy="261610"/>
          </a:xfrm>
          <a:prstGeom prst="rect">
            <a:avLst/>
          </a:prstGeom>
          <a:noFill/>
          <a:ln>
            <a:solidFill>
              <a:schemeClr val="bg1"/>
            </a:solidFill>
          </a:ln>
        </p:spPr>
        <p:txBody>
          <a:bodyPr wrap="square" rtlCol="0">
            <a:spAutoFit/>
          </a:bodyPr>
          <a:lstStyle/>
          <a:p>
            <a:r>
              <a:rPr lang="en-US" sz="1100" dirty="0">
                <a:latin typeface="Alexandria" pitchFamily="2" charset="-78"/>
                <a:cs typeface="Alexandria" pitchFamily="2" charset="-78"/>
              </a:rPr>
              <a:t>Dr. Raef Baraka</a:t>
            </a:r>
          </a:p>
        </p:txBody>
      </p:sp>
      <p:sp>
        <p:nvSpPr>
          <p:cNvPr id="10" name="Rectangle 9">
            <a:extLst>
              <a:ext uri="{FF2B5EF4-FFF2-40B4-BE49-F238E27FC236}">
                <a16:creationId xmlns:a16="http://schemas.microsoft.com/office/drawing/2014/main" id="{9B9BABB7-8146-6ABB-E470-05D5A89BFE29}"/>
              </a:ext>
            </a:extLst>
          </p:cNvPr>
          <p:cNvSpPr/>
          <p:nvPr/>
        </p:nvSpPr>
        <p:spPr>
          <a:xfrm>
            <a:off x="6476541" y="2010190"/>
            <a:ext cx="4955458" cy="4310667"/>
          </a:xfrm>
          <a:prstGeom prst="rect">
            <a:avLst/>
          </a:prstGeom>
        </p:spPr>
        <p:txBody>
          <a:bodyPr wrap="square">
            <a:spAutoFit/>
          </a:bodyPr>
          <a:lstStyle/>
          <a:p>
            <a:pPr marL="342900" indent="-342900" algn="just" rtl="1">
              <a:lnSpc>
                <a:spcPct val="200000"/>
              </a:lnSpc>
              <a:buFont typeface="Arial" panose="020B0604020202020204" pitchFamily="34" charset="0"/>
              <a:buChar char="•"/>
            </a:pPr>
            <a:r>
              <a:rPr lang="ar-SA" sz="2000" b="1" dirty="0">
                <a:solidFill>
                  <a:schemeClr val="accent6">
                    <a:lumMod val="50000"/>
                  </a:schemeClr>
                </a:solidFill>
                <a:latin typeface="Alexandria Light" pitchFamily="2" charset="-78"/>
                <a:cs typeface="Alexandria Light" pitchFamily="2" charset="-78"/>
              </a:rPr>
              <a:t>يركز الجزء الثاني </a:t>
            </a:r>
            <a:r>
              <a:rPr lang="ar-SA" sz="2000" dirty="0">
                <a:solidFill>
                  <a:srgbClr val="002060"/>
                </a:solidFill>
                <a:latin typeface="Alexandria Light" pitchFamily="2" charset="-78"/>
                <a:cs typeface="Alexandria Light" pitchFamily="2" charset="-78"/>
              </a:rPr>
              <a:t>على طرق البحث وتنوع الأساليب المتاحة للباحث. </a:t>
            </a:r>
          </a:p>
          <a:p>
            <a:pPr marL="342900" indent="-342900" algn="just" rtl="1">
              <a:lnSpc>
                <a:spcPct val="200000"/>
              </a:lnSpc>
              <a:buFont typeface="Arial" panose="020B0604020202020204" pitchFamily="34" charset="0"/>
              <a:buChar char="•"/>
            </a:pPr>
            <a:r>
              <a:rPr lang="ar-SA" sz="2000" dirty="0">
                <a:solidFill>
                  <a:srgbClr val="002060"/>
                </a:solidFill>
                <a:latin typeface="Alexandria Light" pitchFamily="2" charset="-78"/>
                <a:cs typeface="Alexandria Light" pitchFamily="2" charset="-78"/>
              </a:rPr>
              <a:t>يصف كل فصل طريقة بحث، ويعطي أمثلة على نوع السؤال الذي تستجيب له الطريقة بشكل جيد (وهذا لا يعني أنه لا يمكن تجربتها على شيء جديد)، وتعليمات حول تصميم تلك الطريقة.</a:t>
            </a:r>
            <a:endParaRPr lang="ar-SA" sz="2000" dirty="0">
              <a:latin typeface="Alexandria Light" pitchFamily="2" charset="-78"/>
              <a:cs typeface="Alexandria Light" pitchFamily="2" charset="-78"/>
            </a:endParaRPr>
          </a:p>
        </p:txBody>
      </p:sp>
    </p:spTree>
    <p:extLst>
      <p:ext uri="{BB962C8B-B14F-4D97-AF65-F5344CB8AC3E}">
        <p14:creationId xmlns:p14="http://schemas.microsoft.com/office/powerpoint/2010/main" val="251339590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additive="base">
                                        <p:cTn id="7" dur="500" fill="hold"/>
                                        <p:tgtEl>
                                          <p:spTgt spid="8"/>
                                        </p:tgtEl>
                                        <p:attrNameLst>
                                          <p:attrName>ppt_x</p:attrName>
                                        </p:attrNameLst>
                                      </p:cBhvr>
                                      <p:tavLst>
                                        <p:tav tm="0">
                                          <p:val>
                                            <p:strVal val="#ppt_x"/>
                                          </p:val>
                                        </p:tav>
                                        <p:tav tm="100000">
                                          <p:val>
                                            <p:strVal val="#ppt_x"/>
                                          </p:val>
                                        </p:tav>
                                      </p:tavLst>
                                    </p:anim>
                                    <p:anim calcmode="lin" valueType="num">
                                      <p:cBhvr additive="base">
                                        <p:cTn id="8" dur="500" fill="hold"/>
                                        <p:tgtEl>
                                          <p:spTgt spid="8"/>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10"/>
                                        </p:tgtEl>
                                        <p:attrNameLst>
                                          <p:attrName>style.visibility</p:attrName>
                                        </p:attrNameLst>
                                      </p:cBhvr>
                                      <p:to>
                                        <p:strVal val="visible"/>
                                      </p:to>
                                    </p:set>
                                    <p:anim calcmode="lin" valueType="num">
                                      <p:cBhvr additive="base">
                                        <p:cTn id="13" dur="500" fill="hold"/>
                                        <p:tgtEl>
                                          <p:spTgt spid="10"/>
                                        </p:tgtEl>
                                        <p:attrNameLst>
                                          <p:attrName>ppt_x</p:attrName>
                                        </p:attrNameLst>
                                      </p:cBhvr>
                                      <p:tavLst>
                                        <p:tav tm="0">
                                          <p:val>
                                            <p:strVal val="#ppt_x"/>
                                          </p:val>
                                        </p:tav>
                                        <p:tav tm="100000">
                                          <p:val>
                                            <p:strVal val="#ppt_x"/>
                                          </p:val>
                                        </p:tav>
                                      </p:tavLst>
                                    </p:anim>
                                    <p:anim calcmode="lin" valueType="num">
                                      <p:cBhvr additive="base">
                                        <p:cTn id="14"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P spid="10"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728C13D-74EC-9371-3E99-33C24A2A63B5}"/>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82B01B52-D079-8EF4-5C05-37255CCD5804}"/>
              </a:ext>
            </a:extLst>
          </p:cNvPr>
          <p:cNvSpPr/>
          <p:nvPr/>
        </p:nvSpPr>
        <p:spPr>
          <a:xfrm>
            <a:off x="621650" y="1167166"/>
            <a:ext cx="10810349" cy="10987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id="{0B8FA58D-5F81-A303-57B1-F9D1893C3016}"/>
              </a:ext>
            </a:extLst>
          </p:cNvPr>
          <p:cNvSpPr/>
          <p:nvPr/>
        </p:nvSpPr>
        <p:spPr>
          <a:xfrm>
            <a:off x="187286" y="4457382"/>
            <a:ext cx="11511935" cy="88153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9676834F-601E-D5D1-7EC8-62C15CA47FEE}"/>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2" name="Rectangle 1">
            <a:extLst>
              <a:ext uri="{FF2B5EF4-FFF2-40B4-BE49-F238E27FC236}">
                <a16:creationId xmlns:a16="http://schemas.microsoft.com/office/drawing/2014/main" id="{82DDCA59-BFEA-80C6-8E53-13579A63A8D9}"/>
              </a:ext>
            </a:extLst>
          </p:cNvPr>
          <p:cNvSpPr/>
          <p:nvPr/>
        </p:nvSpPr>
        <p:spPr>
          <a:xfrm>
            <a:off x="496489" y="634335"/>
            <a:ext cx="6720388" cy="584775"/>
          </a:xfrm>
          <a:prstGeom prst="rect">
            <a:avLst/>
          </a:prstGeom>
        </p:spPr>
        <p:txBody>
          <a:bodyPr wrap="square">
            <a:spAutoFit/>
          </a:bodyPr>
          <a:lstStyle/>
          <a:p>
            <a:r>
              <a:rPr lang="en-US" sz="3200" b="1" dirty="0">
                <a:solidFill>
                  <a:srgbClr val="00B0F0"/>
                </a:solidFill>
                <a:latin typeface="Alexandria" charset="0"/>
                <a:cs typeface="Alexandria" charset="0"/>
              </a:rPr>
              <a:t>Experimental research</a:t>
            </a:r>
          </a:p>
        </p:txBody>
      </p:sp>
      <p:sp>
        <p:nvSpPr>
          <p:cNvPr id="9" name="TextBox 8">
            <a:extLst>
              <a:ext uri="{FF2B5EF4-FFF2-40B4-BE49-F238E27FC236}">
                <a16:creationId xmlns:a16="http://schemas.microsoft.com/office/drawing/2014/main" id="{CC73CAEB-81CC-95A9-5DB9-4859C314AF89}"/>
              </a:ext>
            </a:extLst>
          </p:cNvPr>
          <p:cNvSpPr txBox="1"/>
          <p:nvPr/>
        </p:nvSpPr>
        <p:spPr>
          <a:xfrm>
            <a:off x="6725265" y="465135"/>
            <a:ext cx="4828492" cy="584775"/>
          </a:xfrm>
          <a:prstGeom prst="rect">
            <a:avLst/>
          </a:prstGeom>
          <a:noFill/>
        </p:spPr>
        <p:txBody>
          <a:bodyPr wrap="square" rtlCol="0">
            <a:spAutoFit/>
          </a:bodyPr>
          <a:lstStyle/>
          <a:p>
            <a:pPr algn="r"/>
            <a:r>
              <a:rPr lang="ar-SA" sz="3200" b="1" dirty="0">
                <a:solidFill>
                  <a:srgbClr val="00B0F0"/>
                </a:solidFill>
                <a:latin typeface="Alexandria" charset="0"/>
                <a:cs typeface="Alexandria" charset="0"/>
              </a:rPr>
              <a:t>البحث التجريبي</a:t>
            </a:r>
            <a:endParaRPr lang="en-US" sz="3200" b="1" dirty="0">
              <a:solidFill>
                <a:srgbClr val="00B0F0"/>
              </a:solidFill>
              <a:latin typeface="Alexandria" charset="0"/>
              <a:cs typeface="Alexandria" charset="0"/>
            </a:endParaRPr>
          </a:p>
        </p:txBody>
      </p:sp>
      <p:sp>
        <p:nvSpPr>
          <p:cNvPr id="4" name="Rectangle 3">
            <a:extLst>
              <a:ext uri="{FF2B5EF4-FFF2-40B4-BE49-F238E27FC236}">
                <a16:creationId xmlns:a16="http://schemas.microsoft.com/office/drawing/2014/main" id="{B06BA39A-55BC-36A9-1760-42C725D41BD9}"/>
              </a:ext>
            </a:extLst>
          </p:cNvPr>
          <p:cNvSpPr/>
          <p:nvPr/>
        </p:nvSpPr>
        <p:spPr>
          <a:xfrm>
            <a:off x="323773" y="4707250"/>
            <a:ext cx="11238959" cy="523220"/>
          </a:xfrm>
          <a:prstGeom prst="rect">
            <a:avLst/>
          </a:prstGeom>
        </p:spPr>
        <p:txBody>
          <a:bodyPr wrap="square">
            <a:spAutoFit/>
          </a:bodyPr>
          <a:lstStyle/>
          <a:p>
            <a:pPr>
              <a:spcBef>
                <a:spcPts val="1800"/>
              </a:spcBef>
              <a:spcAft>
                <a:spcPts val="1500"/>
              </a:spcAft>
            </a:pPr>
            <a:r>
              <a:rPr lang="en-US" sz="2800" b="1" dirty="0">
                <a:solidFill>
                  <a:schemeClr val="accent6">
                    <a:lumMod val="50000"/>
                  </a:schemeClr>
                </a:solidFill>
                <a:latin typeface="Alexandria" pitchFamily="2" charset="-78"/>
                <a:ea typeface="Times New Roman" panose="02020603050405020304" pitchFamily="18" charset="0"/>
                <a:cs typeface="Alexandria" pitchFamily="2" charset="-78"/>
              </a:rPr>
              <a:t>Chapter 10</a:t>
            </a:r>
            <a:r>
              <a:rPr lang="en-US" sz="2800" b="1" dirty="0">
                <a:latin typeface="Alexandria" pitchFamily="2" charset="-78"/>
                <a:ea typeface="Times New Roman" panose="02020603050405020304" pitchFamily="18" charset="0"/>
                <a:cs typeface="Alexandria" pitchFamily="2" charset="-78"/>
              </a:rPr>
              <a:t>: </a:t>
            </a:r>
            <a:r>
              <a:rPr lang="en-US" sz="2800" b="1" dirty="0">
                <a:solidFill>
                  <a:srgbClr val="002060"/>
                </a:solidFill>
                <a:latin typeface="Alexandria" pitchFamily="2" charset="-78"/>
                <a:ea typeface="Times New Roman" panose="02020603050405020304" pitchFamily="18" charset="0"/>
                <a:cs typeface="Alexandria" pitchFamily="2" charset="-78"/>
              </a:rPr>
              <a:t>Experimental research</a:t>
            </a:r>
          </a:p>
        </p:txBody>
      </p:sp>
      <p:sp>
        <p:nvSpPr>
          <p:cNvPr id="8" name="Rectangle: Rounded Corners 7">
            <a:extLst>
              <a:ext uri="{FF2B5EF4-FFF2-40B4-BE49-F238E27FC236}">
                <a16:creationId xmlns:a16="http://schemas.microsoft.com/office/drawing/2014/main" id="{5E3B2B59-F993-507B-1C1A-92F8EE14A356}"/>
              </a:ext>
            </a:extLst>
          </p:cNvPr>
          <p:cNvSpPr/>
          <p:nvPr/>
        </p:nvSpPr>
        <p:spPr>
          <a:xfrm>
            <a:off x="187286" y="5661833"/>
            <a:ext cx="11511935" cy="88153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A9A8FF78-68BA-F8EE-086B-1758155EB5CE}"/>
              </a:ext>
            </a:extLst>
          </p:cNvPr>
          <p:cNvSpPr/>
          <p:nvPr/>
        </p:nvSpPr>
        <p:spPr>
          <a:xfrm>
            <a:off x="318856" y="5842876"/>
            <a:ext cx="11238959" cy="523220"/>
          </a:xfrm>
          <a:prstGeom prst="rect">
            <a:avLst/>
          </a:prstGeom>
        </p:spPr>
        <p:txBody>
          <a:bodyPr wrap="square">
            <a:spAutoFit/>
          </a:bodyPr>
          <a:lstStyle/>
          <a:p>
            <a:pPr algn="r" rtl="1">
              <a:spcBef>
                <a:spcPts val="1800"/>
              </a:spcBef>
              <a:spcAft>
                <a:spcPts val="1500"/>
              </a:spcAft>
            </a:pPr>
            <a:r>
              <a:rPr lang="ar-SA" sz="2400" b="1" dirty="0">
                <a:solidFill>
                  <a:schemeClr val="accent6">
                    <a:lumMod val="50000"/>
                  </a:schemeClr>
                </a:solidFill>
                <a:latin typeface="Alexandria" pitchFamily="2" charset="-78"/>
                <a:ea typeface="Times New Roman" panose="02020603050405020304" pitchFamily="18" charset="0"/>
                <a:cs typeface="Alexandria" pitchFamily="2" charset="-78"/>
              </a:rPr>
              <a:t>الفصل العاشر</a:t>
            </a:r>
            <a:r>
              <a:rPr lang="ar-SA" sz="2400" b="1" dirty="0">
                <a:solidFill>
                  <a:srgbClr val="002060"/>
                </a:solidFill>
                <a:latin typeface="Alexandria" pitchFamily="2" charset="-78"/>
                <a:ea typeface="Times New Roman" panose="02020603050405020304" pitchFamily="18" charset="0"/>
                <a:cs typeface="Alexandria" pitchFamily="2" charset="-78"/>
              </a:rPr>
              <a:t>: </a:t>
            </a:r>
            <a:r>
              <a:rPr lang="ar-SA" sz="2800" b="1" dirty="0">
                <a:solidFill>
                  <a:srgbClr val="002060"/>
                </a:solidFill>
                <a:latin typeface="Alexandria" pitchFamily="2" charset="-78"/>
                <a:ea typeface="Times New Roman" panose="02020603050405020304" pitchFamily="18" charset="0"/>
                <a:cs typeface="Alexandria" pitchFamily="2" charset="-78"/>
              </a:rPr>
              <a:t>البحث التجريبي</a:t>
            </a:r>
          </a:p>
        </p:txBody>
      </p:sp>
      <p:pic>
        <p:nvPicPr>
          <p:cNvPr id="1026" name="Picture 2" descr="Experimental Research - Brookbush Institute">
            <a:extLst>
              <a:ext uri="{FF2B5EF4-FFF2-40B4-BE49-F238E27FC236}">
                <a16:creationId xmlns:a16="http://schemas.microsoft.com/office/drawing/2014/main" id="{A8D950B0-3812-0D8F-B79C-D2AD27C0BC1A}"/>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179674" y="1372825"/>
            <a:ext cx="7602279" cy="300597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73521628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21"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barn(inVertical)">
                                      <p:cBhvr>
                                        <p:cTn id="7" dur="500"/>
                                        <p:tgtEl>
                                          <p:spTgt spid="4"/>
                                        </p:tgtEl>
                                      </p:cBhvr>
                                    </p:animEffect>
                                  </p:childTnLst>
                                </p:cTn>
                              </p:par>
                              <p:par>
                                <p:cTn id="8" presetID="16" presetClass="entr" presetSubtype="21" fill="hold" grpId="0" nodeType="withEffect">
                                  <p:stCondLst>
                                    <p:cond delay="0"/>
                                  </p:stCondLst>
                                  <p:childTnLst>
                                    <p:set>
                                      <p:cBhvr>
                                        <p:cTn id="9" dur="1" fill="hold">
                                          <p:stCondLst>
                                            <p:cond delay="0"/>
                                          </p:stCondLst>
                                        </p:cTn>
                                        <p:tgtEl>
                                          <p:spTgt spid="12"/>
                                        </p:tgtEl>
                                        <p:attrNameLst>
                                          <p:attrName>style.visibility</p:attrName>
                                        </p:attrNameLst>
                                      </p:cBhvr>
                                      <p:to>
                                        <p:strVal val="visible"/>
                                      </p:to>
                                    </p:set>
                                    <p:animEffect transition="in" filter="barn(inVertical)">
                                      <p:cBhvr>
                                        <p:cTn id="10" dur="5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12"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621650" y="1167166"/>
            <a:ext cx="10810349" cy="10987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2" name="Rectangle 1"/>
          <p:cNvSpPr/>
          <p:nvPr/>
        </p:nvSpPr>
        <p:spPr>
          <a:xfrm>
            <a:off x="621651" y="614671"/>
            <a:ext cx="6595226" cy="584775"/>
          </a:xfrm>
          <a:prstGeom prst="rect">
            <a:avLst/>
          </a:prstGeom>
        </p:spPr>
        <p:txBody>
          <a:bodyPr wrap="square">
            <a:spAutoFit/>
          </a:bodyPr>
          <a:lstStyle/>
          <a:p>
            <a:r>
              <a:rPr lang="en-US" sz="3200" b="1" dirty="0">
                <a:solidFill>
                  <a:srgbClr val="00B0F0"/>
                </a:solidFill>
                <a:latin typeface="Alexandria" charset="0"/>
                <a:cs typeface="Alexandria" charset="0"/>
              </a:rPr>
              <a:t>Experimental research</a:t>
            </a:r>
          </a:p>
        </p:txBody>
      </p:sp>
      <p:sp>
        <p:nvSpPr>
          <p:cNvPr id="9" name="TextBox 8"/>
          <p:cNvSpPr txBox="1"/>
          <p:nvPr/>
        </p:nvSpPr>
        <p:spPr>
          <a:xfrm>
            <a:off x="6741857" y="461861"/>
            <a:ext cx="4828492" cy="584775"/>
          </a:xfrm>
          <a:prstGeom prst="rect">
            <a:avLst/>
          </a:prstGeom>
          <a:noFill/>
        </p:spPr>
        <p:txBody>
          <a:bodyPr wrap="square" rtlCol="0">
            <a:spAutoFit/>
          </a:bodyPr>
          <a:lstStyle/>
          <a:p>
            <a:pPr algn="r"/>
            <a:r>
              <a:rPr lang="ar-SA" sz="3200" b="1" dirty="0">
                <a:solidFill>
                  <a:srgbClr val="00B0F0"/>
                </a:solidFill>
                <a:latin typeface="Alexandria" charset="0"/>
                <a:cs typeface="Alexandria" charset="0"/>
              </a:rPr>
              <a:t>البحث التجريبي</a:t>
            </a:r>
            <a:endParaRPr lang="en-US" sz="3200" b="1" dirty="0">
              <a:solidFill>
                <a:srgbClr val="00B0F0"/>
              </a:solidFill>
              <a:latin typeface="Alexandria" charset="0"/>
              <a:cs typeface="Alexandria" charset="0"/>
            </a:endParaRPr>
          </a:p>
        </p:txBody>
      </p:sp>
      <p:sp>
        <p:nvSpPr>
          <p:cNvPr id="3" name="Rectangle: Rounded Corners 2">
            <a:extLst>
              <a:ext uri="{FF2B5EF4-FFF2-40B4-BE49-F238E27FC236}">
                <a16:creationId xmlns:a16="http://schemas.microsoft.com/office/drawing/2014/main" id="{9885DD0A-52EB-11AA-BA36-1F71B791710C}"/>
              </a:ext>
            </a:extLst>
          </p:cNvPr>
          <p:cNvSpPr/>
          <p:nvPr/>
        </p:nvSpPr>
        <p:spPr>
          <a:xfrm>
            <a:off x="638242" y="1543299"/>
            <a:ext cx="11145049" cy="246172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Rectangle: Rounded Corners 24">
            <a:extLst>
              <a:ext uri="{FF2B5EF4-FFF2-40B4-BE49-F238E27FC236}">
                <a16:creationId xmlns:a16="http://schemas.microsoft.com/office/drawing/2014/main" id="{3DD9DFCA-4B1B-0B72-57ED-962D5FA1AAE0}"/>
              </a:ext>
            </a:extLst>
          </p:cNvPr>
          <p:cNvSpPr/>
          <p:nvPr/>
        </p:nvSpPr>
        <p:spPr>
          <a:xfrm>
            <a:off x="621650" y="4218004"/>
            <a:ext cx="11145049" cy="242457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dirty="0"/>
              <a:t>حل النزاعات: يمكن أن يكون التواصل وجهاً لوجه فعالاً في حل النزاعات، لأنه يسمح بالتفاعل في الوقت الفعلي، والاستماع النشط، والفرصة لمعالجة المخاوف بشكل مباشر.</a:t>
            </a:r>
            <a:endParaRPr lang="en-US" dirty="0"/>
          </a:p>
        </p:txBody>
      </p:sp>
      <p:sp>
        <p:nvSpPr>
          <p:cNvPr id="8" name="Rectangle 7">
            <a:extLst>
              <a:ext uri="{FF2B5EF4-FFF2-40B4-BE49-F238E27FC236}">
                <a16:creationId xmlns:a16="http://schemas.microsoft.com/office/drawing/2014/main" id="{B647F0E2-601F-E548-FA90-ED8C15E00BA3}"/>
              </a:ext>
            </a:extLst>
          </p:cNvPr>
          <p:cNvSpPr/>
          <p:nvPr/>
        </p:nvSpPr>
        <p:spPr>
          <a:xfrm>
            <a:off x="638242" y="1501031"/>
            <a:ext cx="10932107" cy="2538515"/>
          </a:xfrm>
          <a:prstGeom prst="rect">
            <a:avLst/>
          </a:prstGeom>
        </p:spPr>
        <p:txBody>
          <a:bodyPr wrap="square">
            <a:spAutoFit/>
          </a:bodyPr>
          <a:lstStyle/>
          <a:p>
            <a:pPr algn="ctr">
              <a:lnSpc>
                <a:spcPct val="150000"/>
              </a:lnSpc>
            </a:pPr>
            <a:r>
              <a:rPr lang="en-US" dirty="0">
                <a:solidFill>
                  <a:schemeClr val="accent6">
                    <a:lumMod val="50000"/>
                  </a:schemeClr>
                </a:solidFill>
                <a:latin typeface="Alexandria" pitchFamily="2" charset="-78"/>
                <a:cs typeface="Alexandria" pitchFamily="2" charset="-78"/>
              </a:rPr>
              <a:t>Experimental research is a scientific method that helps prove the relationship between dependent and independent variables. </a:t>
            </a:r>
          </a:p>
          <a:p>
            <a:pPr marL="457200" indent="-457200" algn="just">
              <a:lnSpc>
                <a:spcPct val="150000"/>
              </a:lnSpc>
              <a:buFont typeface="Arial" panose="020B0604020202020204" pitchFamily="34" charset="0"/>
              <a:buChar char="•"/>
            </a:pPr>
            <a:r>
              <a:rPr lang="en-US" dirty="0">
                <a:solidFill>
                  <a:srgbClr val="002060"/>
                </a:solidFill>
                <a:latin typeface="Alexandria" pitchFamily="2" charset="-78"/>
                <a:cs typeface="Alexandria" pitchFamily="2" charset="-78"/>
              </a:rPr>
              <a:t>This type of research is used to </a:t>
            </a:r>
            <a:r>
              <a:rPr lang="en-US" dirty="0">
                <a:solidFill>
                  <a:srgbClr val="FF0000"/>
                </a:solidFill>
                <a:latin typeface="Alexandria" pitchFamily="2" charset="-78"/>
                <a:cs typeface="Alexandria" pitchFamily="2" charset="-78"/>
              </a:rPr>
              <a:t>establish a cause-and-effect relationship </a:t>
            </a:r>
            <a:r>
              <a:rPr lang="en-US" dirty="0">
                <a:solidFill>
                  <a:srgbClr val="002060"/>
                </a:solidFill>
                <a:latin typeface="Alexandria" pitchFamily="2" charset="-78"/>
                <a:cs typeface="Alexandria" pitchFamily="2" charset="-78"/>
              </a:rPr>
              <a:t>between the variables and also to test hypotheses. In a typical experimental research design, the independent variables are manipulated to assess their influence on the dependent variables.</a:t>
            </a:r>
            <a:endParaRPr lang="en-US" dirty="0">
              <a:solidFill>
                <a:schemeClr val="accent6">
                  <a:lumMod val="50000"/>
                </a:schemeClr>
              </a:solidFill>
              <a:latin typeface="Alexandria" pitchFamily="2" charset="-78"/>
              <a:cs typeface="Alexandria" pitchFamily="2" charset="-78"/>
            </a:endParaRPr>
          </a:p>
        </p:txBody>
      </p:sp>
      <p:sp>
        <p:nvSpPr>
          <p:cNvPr id="11" name="TextBox 10">
            <a:extLst>
              <a:ext uri="{FF2B5EF4-FFF2-40B4-BE49-F238E27FC236}">
                <a16:creationId xmlns:a16="http://schemas.microsoft.com/office/drawing/2014/main" id="{E9CC582A-C8AF-CFB3-53C2-2A863A49ECD8}"/>
              </a:ext>
            </a:extLst>
          </p:cNvPr>
          <p:cNvSpPr txBox="1"/>
          <p:nvPr/>
        </p:nvSpPr>
        <p:spPr>
          <a:xfrm>
            <a:off x="0" y="6646605"/>
            <a:ext cx="1747520" cy="261610"/>
          </a:xfrm>
          <a:prstGeom prst="rect">
            <a:avLst/>
          </a:prstGeom>
          <a:noFill/>
          <a:ln>
            <a:solidFill>
              <a:schemeClr val="bg1"/>
            </a:solidFill>
          </a:ln>
        </p:spPr>
        <p:txBody>
          <a:bodyPr wrap="square" rtlCol="0">
            <a:spAutoFit/>
          </a:bodyPr>
          <a:lstStyle/>
          <a:p>
            <a:r>
              <a:rPr lang="en-US" sz="1100" dirty="0">
                <a:latin typeface="Alexandria" pitchFamily="2" charset="-78"/>
                <a:cs typeface="Alexandria" pitchFamily="2" charset="-78"/>
              </a:rPr>
              <a:t>Dr. Raef Baraka</a:t>
            </a:r>
          </a:p>
        </p:txBody>
      </p:sp>
      <p:sp>
        <p:nvSpPr>
          <p:cNvPr id="10" name="Rectangle 9">
            <a:extLst>
              <a:ext uri="{FF2B5EF4-FFF2-40B4-BE49-F238E27FC236}">
                <a16:creationId xmlns:a16="http://schemas.microsoft.com/office/drawing/2014/main" id="{9B9BABB7-8146-6ABB-E470-05D5A89BFE29}"/>
              </a:ext>
            </a:extLst>
          </p:cNvPr>
          <p:cNvSpPr/>
          <p:nvPr/>
        </p:nvSpPr>
        <p:spPr>
          <a:xfrm>
            <a:off x="717328" y="4149212"/>
            <a:ext cx="11049371" cy="2053767"/>
          </a:xfrm>
          <a:prstGeom prst="rect">
            <a:avLst/>
          </a:prstGeom>
        </p:spPr>
        <p:txBody>
          <a:bodyPr wrap="square">
            <a:spAutoFit/>
          </a:bodyPr>
          <a:lstStyle/>
          <a:p>
            <a:pPr algn="ctr" rtl="1">
              <a:lnSpc>
                <a:spcPct val="250000"/>
              </a:lnSpc>
            </a:pPr>
            <a:r>
              <a:rPr lang="ar-SA" dirty="0">
                <a:solidFill>
                  <a:schemeClr val="accent6">
                    <a:lumMod val="50000"/>
                  </a:schemeClr>
                </a:solidFill>
                <a:latin typeface="Alexandria" pitchFamily="2" charset="-78"/>
                <a:cs typeface="Alexandria" pitchFamily="2" charset="-78"/>
              </a:rPr>
              <a:t>البحث التجريبي هو طريقة علمية تساعد في إثبات العلاقة بين المتغيرات التابعة والمستقلة. </a:t>
            </a:r>
          </a:p>
          <a:p>
            <a:pPr marL="342900" indent="-342900" algn="just" rtl="1">
              <a:lnSpc>
                <a:spcPct val="250000"/>
              </a:lnSpc>
              <a:buFont typeface="Arial" panose="020B0604020202020204" pitchFamily="34" charset="0"/>
              <a:buChar char="•"/>
            </a:pPr>
            <a:r>
              <a:rPr lang="ar-SA" dirty="0">
                <a:solidFill>
                  <a:srgbClr val="002060"/>
                </a:solidFill>
                <a:latin typeface="Alexandria" pitchFamily="2" charset="-78"/>
                <a:cs typeface="Alexandria" pitchFamily="2" charset="-78"/>
              </a:rPr>
              <a:t>يستخدم هذا النوع من البحث </a:t>
            </a:r>
            <a:r>
              <a:rPr lang="ar-SA" dirty="0">
                <a:solidFill>
                  <a:srgbClr val="FF0000"/>
                </a:solidFill>
                <a:latin typeface="Alexandria" pitchFamily="2" charset="-78"/>
                <a:cs typeface="Alexandria" pitchFamily="2" charset="-78"/>
              </a:rPr>
              <a:t>لإثبات</a:t>
            </a:r>
            <a:r>
              <a:rPr lang="ar-SA" dirty="0">
                <a:solidFill>
                  <a:srgbClr val="002060"/>
                </a:solidFill>
                <a:latin typeface="Alexandria" pitchFamily="2" charset="-78"/>
                <a:cs typeface="Alexandria" pitchFamily="2" charset="-78"/>
              </a:rPr>
              <a:t> </a:t>
            </a:r>
            <a:r>
              <a:rPr lang="ar-SA" dirty="0">
                <a:solidFill>
                  <a:srgbClr val="FF0000"/>
                </a:solidFill>
                <a:latin typeface="Alexandria" pitchFamily="2" charset="-78"/>
                <a:cs typeface="Alexandria" pitchFamily="2" charset="-78"/>
              </a:rPr>
              <a:t>علاقة</a:t>
            </a:r>
            <a:r>
              <a:rPr lang="ar-SA" dirty="0">
                <a:solidFill>
                  <a:srgbClr val="002060"/>
                </a:solidFill>
                <a:latin typeface="Alexandria" pitchFamily="2" charset="-78"/>
                <a:cs typeface="Alexandria" pitchFamily="2" charset="-78"/>
              </a:rPr>
              <a:t> </a:t>
            </a:r>
            <a:r>
              <a:rPr lang="ar-SA" dirty="0">
                <a:solidFill>
                  <a:srgbClr val="FF0000"/>
                </a:solidFill>
                <a:latin typeface="Alexandria" pitchFamily="2" charset="-78"/>
                <a:cs typeface="Alexandria" pitchFamily="2" charset="-78"/>
              </a:rPr>
              <a:t>السبب والنتيجة </a:t>
            </a:r>
            <a:r>
              <a:rPr lang="ar-SA" dirty="0">
                <a:solidFill>
                  <a:srgbClr val="002060"/>
                </a:solidFill>
                <a:latin typeface="Alexandria" pitchFamily="2" charset="-78"/>
                <a:cs typeface="Alexandria" pitchFamily="2" charset="-78"/>
              </a:rPr>
              <a:t>بين المتغيرات وأيضا لاختبار الفرضيات. في تصميم البحث التجريبي النموذجي، يتم التلاعب بالمتغيرات المستقلة لتقييم تأثيرها على المتغيرات التابعة.</a:t>
            </a:r>
            <a:endParaRPr lang="ar-SA" dirty="0">
              <a:solidFill>
                <a:schemeClr val="accent6">
                  <a:lumMod val="50000"/>
                </a:schemeClr>
              </a:solidFill>
              <a:latin typeface="Alexandria" pitchFamily="2" charset="-78"/>
              <a:cs typeface="Alexandria" pitchFamily="2" charset="-78"/>
            </a:endParaRPr>
          </a:p>
        </p:txBody>
      </p:sp>
    </p:spTree>
    <p:extLst>
      <p:ext uri="{BB962C8B-B14F-4D97-AF65-F5344CB8AC3E}">
        <p14:creationId xmlns:p14="http://schemas.microsoft.com/office/powerpoint/2010/main" val="235765917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additive="base">
                                        <p:cTn id="7" dur="500" fill="hold"/>
                                        <p:tgtEl>
                                          <p:spTgt spid="8"/>
                                        </p:tgtEl>
                                        <p:attrNameLst>
                                          <p:attrName>ppt_x</p:attrName>
                                        </p:attrNameLst>
                                      </p:cBhvr>
                                      <p:tavLst>
                                        <p:tav tm="0">
                                          <p:val>
                                            <p:strVal val="#ppt_x"/>
                                          </p:val>
                                        </p:tav>
                                        <p:tav tm="100000">
                                          <p:val>
                                            <p:strVal val="#ppt_x"/>
                                          </p:val>
                                        </p:tav>
                                      </p:tavLst>
                                    </p:anim>
                                    <p:anim calcmode="lin" valueType="num">
                                      <p:cBhvr additive="base">
                                        <p:cTn id="8" dur="500" fill="hold"/>
                                        <p:tgtEl>
                                          <p:spTgt spid="8"/>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10"/>
                                        </p:tgtEl>
                                        <p:attrNameLst>
                                          <p:attrName>style.visibility</p:attrName>
                                        </p:attrNameLst>
                                      </p:cBhvr>
                                      <p:to>
                                        <p:strVal val="visible"/>
                                      </p:to>
                                    </p:set>
                                    <p:anim calcmode="lin" valueType="num">
                                      <p:cBhvr additive="base">
                                        <p:cTn id="13" dur="500" fill="hold"/>
                                        <p:tgtEl>
                                          <p:spTgt spid="10"/>
                                        </p:tgtEl>
                                        <p:attrNameLst>
                                          <p:attrName>ppt_x</p:attrName>
                                        </p:attrNameLst>
                                      </p:cBhvr>
                                      <p:tavLst>
                                        <p:tav tm="0">
                                          <p:val>
                                            <p:strVal val="#ppt_x"/>
                                          </p:val>
                                        </p:tav>
                                        <p:tav tm="100000">
                                          <p:val>
                                            <p:strVal val="#ppt_x"/>
                                          </p:val>
                                        </p:tav>
                                      </p:tavLst>
                                    </p:anim>
                                    <p:anim calcmode="lin" valueType="num">
                                      <p:cBhvr additive="base">
                                        <p:cTn id="14"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P spid="10"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621650" y="1167166"/>
            <a:ext cx="10810349" cy="10987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2" name="Rectangle 1"/>
          <p:cNvSpPr/>
          <p:nvPr/>
        </p:nvSpPr>
        <p:spPr>
          <a:xfrm>
            <a:off x="621651" y="614671"/>
            <a:ext cx="6595226" cy="584775"/>
          </a:xfrm>
          <a:prstGeom prst="rect">
            <a:avLst/>
          </a:prstGeom>
        </p:spPr>
        <p:txBody>
          <a:bodyPr wrap="square">
            <a:spAutoFit/>
          </a:bodyPr>
          <a:lstStyle/>
          <a:p>
            <a:r>
              <a:rPr lang="en-US" sz="3200" b="1" dirty="0">
                <a:solidFill>
                  <a:srgbClr val="00B0F0"/>
                </a:solidFill>
                <a:latin typeface="Alexandria" charset="0"/>
                <a:cs typeface="Alexandria" charset="0"/>
              </a:rPr>
              <a:t>Experimental research</a:t>
            </a:r>
          </a:p>
        </p:txBody>
      </p:sp>
      <p:sp>
        <p:nvSpPr>
          <p:cNvPr id="9" name="TextBox 8"/>
          <p:cNvSpPr txBox="1"/>
          <p:nvPr/>
        </p:nvSpPr>
        <p:spPr>
          <a:xfrm>
            <a:off x="6741857" y="461861"/>
            <a:ext cx="4828492" cy="584775"/>
          </a:xfrm>
          <a:prstGeom prst="rect">
            <a:avLst/>
          </a:prstGeom>
          <a:noFill/>
        </p:spPr>
        <p:txBody>
          <a:bodyPr wrap="square" rtlCol="0">
            <a:spAutoFit/>
          </a:bodyPr>
          <a:lstStyle/>
          <a:p>
            <a:pPr algn="r"/>
            <a:r>
              <a:rPr lang="ar-SA" sz="3200" b="1" dirty="0">
                <a:solidFill>
                  <a:srgbClr val="00B0F0"/>
                </a:solidFill>
                <a:latin typeface="Alexandria" charset="0"/>
                <a:cs typeface="Alexandria" charset="0"/>
              </a:rPr>
              <a:t>البحث التجريبي</a:t>
            </a:r>
            <a:endParaRPr lang="en-US" sz="3200" b="1" dirty="0">
              <a:solidFill>
                <a:srgbClr val="00B0F0"/>
              </a:solidFill>
              <a:latin typeface="Alexandria" charset="0"/>
              <a:cs typeface="Alexandria" charset="0"/>
            </a:endParaRPr>
          </a:p>
        </p:txBody>
      </p:sp>
      <p:sp>
        <p:nvSpPr>
          <p:cNvPr id="3" name="Rectangle: Rounded Corners 2">
            <a:extLst>
              <a:ext uri="{FF2B5EF4-FFF2-40B4-BE49-F238E27FC236}">
                <a16:creationId xmlns:a16="http://schemas.microsoft.com/office/drawing/2014/main" id="{9885DD0A-52EB-11AA-BA36-1F71B791710C}"/>
              </a:ext>
            </a:extLst>
          </p:cNvPr>
          <p:cNvSpPr/>
          <p:nvPr/>
        </p:nvSpPr>
        <p:spPr>
          <a:xfrm>
            <a:off x="638242" y="1543299"/>
            <a:ext cx="11145049" cy="246172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Rectangle: Rounded Corners 24">
            <a:extLst>
              <a:ext uri="{FF2B5EF4-FFF2-40B4-BE49-F238E27FC236}">
                <a16:creationId xmlns:a16="http://schemas.microsoft.com/office/drawing/2014/main" id="{3DD9DFCA-4B1B-0B72-57ED-962D5FA1AAE0}"/>
              </a:ext>
            </a:extLst>
          </p:cNvPr>
          <p:cNvSpPr/>
          <p:nvPr/>
        </p:nvSpPr>
        <p:spPr>
          <a:xfrm>
            <a:off x="621650" y="4218004"/>
            <a:ext cx="11145049" cy="242457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dirty="0"/>
              <a:t>حل النزاعات: يمكن أن يكون التواصل وجهاً لوجه فعالاً في حل النزاعات، لأنه يسمح بالتفاعل في الوقت الفعلي، والاستماع النشط، والفرصة لمعالجة المخاوف بشكل مباشر.</a:t>
            </a:r>
            <a:endParaRPr lang="en-US" dirty="0"/>
          </a:p>
        </p:txBody>
      </p:sp>
      <p:sp>
        <p:nvSpPr>
          <p:cNvPr id="8" name="Rectangle 7">
            <a:extLst>
              <a:ext uri="{FF2B5EF4-FFF2-40B4-BE49-F238E27FC236}">
                <a16:creationId xmlns:a16="http://schemas.microsoft.com/office/drawing/2014/main" id="{B647F0E2-601F-E548-FA90-ED8C15E00BA3}"/>
              </a:ext>
            </a:extLst>
          </p:cNvPr>
          <p:cNvSpPr/>
          <p:nvPr/>
        </p:nvSpPr>
        <p:spPr>
          <a:xfrm>
            <a:off x="638242" y="1501031"/>
            <a:ext cx="10932107" cy="2538515"/>
          </a:xfrm>
          <a:prstGeom prst="rect">
            <a:avLst/>
          </a:prstGeom>
        </p:spPr>
        <p:txBody>
          <a:bodyPr wrap="square">
            <a:spAutoFit/>
          </a:bodyPr>
          <a:lstStyle/>
          <a:p>
            <a:pPr marL="457200" indent="-457200" algn="just">
              <a:lnSpc>
                <a:spcPct val="150000"/>
              </a:lnSpc>
              <a:buFont typeface="Arial" panose="020B0604020202020204" pitchFamily="34" charset="0"/>
              <a:buChar char="•"/>
            </a:pPr>
            <a:r>
              <a:rPr lang="en-US" dirty="0">
                <a:solidFill>
                  <a:srgbClr val="002060"/>
                </a:solidFill>
                <a:latin typeface="Alexandria" pitchFamily="2" charset="-78"/>
                <a:cs typeface="Alexandria" pitchFamily="2" charset="-78"/>
              </a:rPr>
              <a:t>The strength of the association is ascertained by the degree to which a change in the independent variable changes the dependent variable. </a:t>
            </a:r>
          </a:p>
          <a:p>
            <a:pPr marL="457200" indent="-457200" algn="just">
              <a:lnSpc>
                <a:spcPct val="150000"/>
              </a:lnSpc>
              <a:buFont typeface="Arial" panose="020B0604020202020204" pitchFamily="34" charset="0"/>
              <a:buChar char="•"/>
            </a:pPr>
            <a:r>
              <a:rPr lang="en-US" dirty="0">
                <a:solidFill>
                  <a:srgbClr val="FF0000"/>
                </a:solidFill>
                <a:latin typeface="Alexandria" pitchFamily="2" charset="-78"/>
                <a:cs typeface="Alexandria" pitchFamily="2" charset="-78"/>
              </a:rPr>
              <a:t>Experimental research uses statistical analysis of quantitative data and, therefore, has a high degree of accuracy. </a:t>
            </a:r>
          </a:p>
          <a:p>
            <a:pPr marL="457200" indent="-457200" algn="just">
              <a:lnSpc>
                <a:spcPct val="150000"/>
              </a:lnSpc>
              <a:buFont typeface="Arial" panose="020B0604020202020204" pitchFamily="34" charset="0"/>
              <a:buChar char="•"/>
            </a:pPr>
            <a:r>
              <a:rPr lang="en-US" dirty="0">
                <a:solidFill>
                  <a:srgbClr val="002060"/>
                </a:solidFill>
                <a:latin typeface="Alexandria" pitchFamily="2" charset="-78"/>
                <a:cs typeface="Alexandria" pitchFamily="2" charset="-78"/>
              </a:rPr>
              <a:t>This research type is common in various fields, including psychology, economics, education, healthcare, etc.</a:t>
            </a:r>
            <a:endParaRPr lang="en-US" dirty="0">
              <a:solidFill>
                <a:schemeClr val="accent6">
                  <a:lumMod val="50000"/>
                </a:schemeClr>
              </a:solidFill>
              <a:latin typeface="Alexandria" pitchFamily="2" charset="-78"/>
              <a:cs typeface="Alexandria" pitchFamily="2" charset="-78"/>
            </a:endParaRPr>
          </a:p>
        </p:txBody>
      </p:sp>
      <p:sp>
        <p:nvSpPr>
          <p:cNvPr id="11" name="TextBox 10">
            <a:extLst>
              <a:ext uri="{FF2B5EF4-FFF2-40B4-BE49-F238E27FC236}">
                <a16:creationId xmlns:a16="http://schemas.microsoft.com/office/drawing/2014/main" id="{E9CC582A-C8AF-CFB3-53C2-2A863A49ECD8}"/>
              </a:ext>
            </a:extLst>
          </p:cNvPr>
          <p:cNvSpPr txBox="1"/>
          <p:nvPr/>
        </p:nvSpPr>
        <p:spPr>
          <a:xfrm>
            <a:off x="0" y="6646605"/>
            <a:ext cx="1747520" cy="261610"/>
          </a:xfrm>
          <a:prstGeom prst="rect">
            <a:avLst/>
          </a:prstGeom>
          <a:noFill/>
          <a:ln>
            <a:solidFill>
              <a:schemeClr val="bg1"/>
            </a:solidFill>
          </a:ln>
        </p:spPr>
        <p:txBody>
          <a:bodyPr wrap="square" rtlCol="0">
            <a:spAutoFit/>
          </a:bodyPr>
          <a:lstStyle/>
          <a:p>
            <a:r>
              <a:rPr lang="en-US" sz="1100" dirty="0">
                <a:latin typeface="Alexandria" pitchFamily="2" charset="-78"/>
                <a:cs typeface="Alexandria" pitchFamily="2" charset="-78"/>
              </a:rPr>
              <a:t>Dr. Raef Baraka</a:t>
            </a:r>
          </a:p>
        </p:txBody>
      </p:sp>
      <p:sp>
        <p:nvSpPr>
          <p:cNvPr id="10" name="Rectangle 9">
            <a:extLst>
              <a:ext uri="{FF2B5EF4-FFF2-40B4-BE49-F238E27FC236}">
                <a16:creationId xmlns:a16="http://schemas.microsoft.com/office/drawing/2014/main" id="{9B9BABB7-8146-6ABB-E470-05D5A89BFE29}"/>
              </a:ext>
            </a:extLst>
          </p:cNvPr>
          <p:cNvSpPr/>
          <p:nvPr/>
        </p:nvSpPr>
        <p:spPr>
          <a:xfrm>
            <a:off x="717328" y="4149212"/>
            <a:ext cx="11049371" cy="2226892"/>
          </a:xfrm>
          <a:prstGeom prst="rect">
            <a:avLst/>
          </a:prstGeom>
        </p:spPr>
        <p:txBody>
          <a:bodyPr wrap="square">
            <a:spAutoFit/>
          </a:bodyPr>
          <a:lstStyle/>
          <a:p>
            <a:pPr marL="342900" indent="-342900" algn="just" rtl="1">
              <a:lnSpc>
                <a:spcPct val="200000"/>
              </a:lnSpc>
              <a:buFont typeface="Arial" panose="020B0604020202020204" pitchFamily="34" charset="0"/>
              <a:buChar char="•"/>
            </a:pPr>
            <a:r>
              <a:rPr lang="ar-SA" dirty="0">
                <a:solidFill>
                  <a:srgbClr val="002060"/>
                </a:solidFill>
                <a:latin typeface="Alexandria" pitchFamily="2" charset="-78"/>
                <a:cs typeface="Alexandria" pitchFamily="2" charset="-78"/>
              </a:rPr>
              <a:t>يتم تحديد قوة الارتباط بدرجة تغير المتغير المستقل في المتغير التابع. </a:t>
            </a:r>
          </a:p>
          <a:p>
            <a:pPr marL="342900" indent="-342900" algn="just" rtl="1">
              <a:lnSpc>
                <a:spcPct val="200000"/>
              </a:lnSpc>
              <a:buFont typeface="Arial" panose="020B0604020202020204" pitchFamily="34" charset="0"/>
              <a:buChar char="•"/>
            </a:pPr>
            <a:r>
              <a:rPr lang="ar-SA" dirty="0">
                <a:solidFill>
                  <a:srgbClr val="FF0000"/>
                </a:solidFill>
                <a:latin typeface="Alexandria" pitchFamily="2" charset="-78"/>
                <a:cs typeface="Alexandria" pitchFamily="2" charset="-78"/>
              </a:rPr>
              <a:t>يستخدم البحث التجريبي التحليل الإحصائي للبيانات الكمية، وبالتالي يتمتع بدقة عالية</a:t>
            </a:r>
            <a:r>
              <a:rPr lang="ar-SA" dirty="0">
                <a:solidFill>
                  <a:srgbClr val="002060"/>
                </a:solidFill>
                <a:latin typeface="Alexandria" pitchFamily="2" charset="-78"/>
                <a:cs typeface="Alexandria" pitchFamily="2" charset="-78"/>
              </a:rPr>
              <a:t>. </a:t>
            </a:r>
            <a:endParaRPr lang="en-US" dirty="0">
              <a:solidFill>
                <a:srgbClr val="002060"/>
              </a:solidFill>
              <a:latin typeface="Alexandria" pitchFamily="2" charset="-78"/>
              <a:cs typeface="Alexandria" pitchFamily="2" charset="-78"/>
            </a:endParaRPr>
          </a:p>
          <a:p>
            <a:pPr marL="342900" indent="-342900" algn="just" rtl="1">
              <a:lnSpc>
                <a:spcPct val="200000"/>
              </a:lnSpc>
              <a:buFont typeface="Arial" panose="020B0604020202020204" pitchFamily="34" charset="0"/>
              <a:buChar char="•"/>
            </a:pPr>
            <a:r>
              <a:rPr lang="ar-SA" dirty="0">
                <a:solidFill>
                  <a:srgbClr val="002060"/>
                </a:solidFill>
                <a:latin typeface="Alexandria" pitchFamily="2" charset="-78"/>
                <a:cs typeface="Alexandria" pitchFamily="2" charset="-78"/>
              </a:rPr>
              <a:t>هذا النوع من البحث شائع في مجالات متعددة، منها علم النفس، والاقتصاد، والتعليم، والرعاية الصحية، وغيرها</a:t>
            </a:r>
            <a:r>
              <a:rPr lang="en-US" dirty="0">
                <a:solidFill>
                  <a:srgbClr val="002060"/>
                </a:solidFill>
                <a:latin typeface="Alexandria" pitchFamily="2" charset="-78"/>
                <a:cs typeface="Alexandria" pitchFamily="2" charset="-78"/>
              </a:rPr>
              <a:t>.</a:t>
            </a:r>
            <a:endParaRPr lang="ar-SA" dirty="0">
              <a:solidFill>
                <a:schemeClr val="accent6">
                  <a:lumMod val="50000"/>
                </a:schemeClr>
              </a:solidFill>
              <a:latin typeface="Alexandria" pitchFamily="2" charset="-78"/>
              <a:cs typeface="Alexandria" pitchFamily="2" charset="-78"/>
            </a:endParaRPr>
          </a:p>
        </p:txBody>
      </p:sp>
    </p:spTree>
    <p:extLst>
      <p:ext uri="{BB962C8B-B14F-4D97-AF65-F5344CB8AC3E}">
        <p14:creationId xmlns:p14="http://schemas.microsoft.com/office/powerpoint/2010/main" val="406884494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additive="base">
                                        <p:cTn id="7" dur="500" fill="hold"/>
                                        <p:tgtEl>
                                          <p:spTgt spid="8"/>
                                        </p:tgtEl>
                                        <p:attrNameLst>
                                          <p:attrName>ppt_x</p:attrName>
                                        </p:attrNameLst>
                                      </p:cBhvr>
                                      <p:tavLst>
                                        <p:tav tm="0">
                                          <p:val>
                                            <p:strVal val="#ppt_x"/>
                                          </p:val>
                                        </p:tav>
                                        <p:tav tm="100000">
                                          <p:val>
                                            <p:strVal val="#ppt_x"/>
                                          </p:val>
                                        </p:tav>
                                      </p:tavLst>
                                    </p:anim>
                                    <p:anim calcmode="lin" valueType="num">
                                      <p:cBhvr additive="base">
                                        <p:cTn id="8" dur="500" fill="hold"/>
                                        <p:tgtEl>
                                          <p:spTgt spid="8"/>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10"/>
                                        </p:tgtEl>
                                        <p:attrNameLst>
                                          <p:attrName>style.visibility</p:attrName>
                                        </p:attrNameLst>
                                      </p:cBhvr>
                                      <p:to>
                                        <p:strVal val="visible"/>
                                      </p:to>
                                    </p:set>
                                    <p:anim calcmode="lin" valueType="num">
                                      <p:cBhvr additive="base">
                                        <p:cTn id="13" dur="500" fill="hold"/>
                                        <p:tgtEl>
                                          <p:spTgt spid="10"/>
                                        </p:tgtEl>
                                        <p:attrNameLst>
                                          <p:attrName>ppt_x</p:attrName>
                                        </p:attrNameLst>
                                      </p:cBhvr>
                                      <p:tavLst>
                                        <p:tav tm="0">
                                          <p:val>
                                            <p:strVal val="#ppt_x"/>
                                          </p:val>
                                        </p:tav>
                                        <p:tav tm="100000">
                                          <p:val>
                                            <p:strVal val="#ppt_x"/>
                                          </p:val>
                                        </p:tav>
                                      </p:tavLst>
                                    </p:anim>
                                    <p:anim calcmode="lin" valueType="num">
                                      <p:cBhvr additive="base">
                                        <p:cTn id="14"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P spid="10"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621650" y="1167166"/>
            <a:ext cx="10810349" cy="10987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2" name="Rectangle 1"/>
          <p:cNvSpPr/>
          <p:nvPr/>
        </p:nvSpPr>
        <p:spPr>
          <a:xfrm>
            <a:off x="621651" y="614671"/>
            <a:ext cx="6595226" cy="584775"/>
          </a:xfrm>
          <a:prstGeom prst="rect">
            <a:avLst/>
          </a:prstGeom>
        </p:spPr>
        <p:txBody>
          <a:bodyPr wrap="square">
            <a:spAutoFit/>
          </a:bodyPr>
          <a:lstStyle/>
          <a:p>
            <a:r>
              <a:rPr lang="en-US" sz="3200" b="1" dirty="0">
                <a:solidFill>
                  <a:srgbClr val="00B0F0"/>
                </a:solidFill>
                <a:latin typeface="Alexandria" charset="0"/>
                <a:cs typeface="Alexandria" charset="0"/>
              </a:rPr>
              <a:t>Experimental research</a:t>
            </a:r>
          </a:p>
        </p:txBody>
      </p:sp>
      <p:sp>
        <p:nvSpPr>
          <p:cNvPr id="9" name="TextBox 8"/>
          <p:cNvSpPr txBox="1"/>
          <p:nvPr/>
        </p:nvSpPr>
        <p:spPr>
          <a:xfrm>
            <a:off x="6741857" y="461861"/>
            <a:ext cx="4828492" cy="584775"/>
          </a:xfrm>
          <a:prstGeom prst="rect">
            <a:avLst/>
          </a:prstGeom>
          <a:noFill/>
        </p:spPr>
        <p:txBody>
          <a:bodyPr wrap="square" rtlCol="0">
            <a:spAutoFit/>
          </a:bodyPr>
          <a:lstStyle/>
          <a:p>
            <a:pPr algn="r"/>
            <a:r>
              <a:rPr lang="ar-SA" sz="3200" b="1" dirty="0">
                <a:solidFill>
                  <a:srgbClr val="00B0F0"/>
                </a:solidFill>
                <a:latin typeface="Alexandria" charset="0"/>
                <a:cs typeface="Alexandria" charset="0"/>
              </a:rPr>
              <a:t>البحث التجريبي</a:t>
            </a:r>
            <a:endParaRPr lang="en-US" sz="3200" b="1" dirty="0">
              <a:solidFill>
                <a:srgbClr val="00B0F0"/>
              </a:solidFill>
              <a:latin typeface="Alexandria" charset="0"/>
              <a:cs typeface="Alexandria" charset="0"/>
            </a:endParaRPr>
          </a:p>
        </p:txBody>
      </p:sp>
      <p:sp>
        <p:nvSpPr>
          <p:cNvPr id="3" name="Rectangle: Rounded Corners 2">
            <a:extLst>
              <a:ext uri="{FF2B5EF4-FFF2-40B4-BE49-F238E27FC236}">
                <a16:creationId xmlns:a16="http://schemas.microsoft.com/office/drawing/2014/main" id="{9885DD0A-52EB-11AA-BA36-1F71B791710C}"/>
              </a:ext>
            </a:extLst>
          </p:cNvPr>
          <p:cNvSpPr/>
          <p:nvPr/>
        </p:nvSpPr>
        <p:spPr>
          <a:xfrm>
            <a:off x="638242" y="1543299"/>
            <a:ext cx="11145049" cy="246172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Rectangle: Rounded Corners 24">
            <a:extLst>
              <a:ext uri="{FF2B5EF4-FFF2-40B4-BE49-F238E27FC236}">
                <a16:creationId xmlns:a16="http://schemas.microsoft.com/office/drawing/2014/main" id="{3DD9DFCA-4B1B-0B72-57ED-962D5FA1AAE0}"/>
              </a:ext>
            </a:extLst>
          </p:cNvPr>
          <p:cNvSpPr/>
          <p:nvPr/>
        </p:nvSpPr>
        <p:spPr>
          <a:xfrm>
            <a:off x="621650" y="4218004"/>
            <a:ext cx="11145049" cy="242457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dirty="0"/>
              <a:t>حل النزاعات: يمكن أن يكون التواصل وجهاً لوجه فعالاً في حل النزاعات، لأنه يسمح بالتفاعل في الوقت الفعلي، والاستماع النشط، والفرصة لمعالجة المخاوف بشكل مباشر.</a:t>
            </a:r>
            <a:endParaRPr lang="en-US" dirty="0"/>
          </a:p>
        </p:txBody>
      </p:sp>
      <p:sp>
        <p:nvSpPr>
          <p:cNvPr id="8" name="Rectangle 7">
            <a:extLst>
              <a:ext uri="{FF2B5EF4-FFF2-40B4-BE49-F238E27FC236}">
                <a16:creationId xmlns:a16="http://schemas.microsoft.com/office/drawing/2014/main" id="{B647F0E2-601F-E548-FA90-ED8C15E00BA3}"/>
              </a:ext>
            </a:extLst>
          </p:cNvPr>
          <p:cNvSpPr/>
          <p:nvPr/>
        </p:nvSpPr>
        <p:spPr>
          <a:xfrm>
            <a:off x="638242" y="1501031"/>
            <a:ext cx="10932107" cy="2564163"/>
          </a:xfrm>
          <a:prstGeom prst="rect">
            <a:avLst/>
          </a:prstGeom>
        </p:spPr>
        <p:txBody>
          <a:bodyPr wrap="square">
            <a:spAutoFit/>
          </a:bodyPr>
          <a:lstStyle/>
          <a:p>
            <a:pPr marL="457200" indent="-457200" algn="just">
              <a:lnSpc>
                <a:spcPct val="150000"/>
              </a:lnSpc>
              <a:buFont typeface="Arial" panose="020B0604020202020204" pitchFamily="34" charset="0"/>
              <a:buChar char="•"/>
            </a:pPr>
            <a:r>
              <a:rPr lang="en-US" sz="1700" dirty="0">
                <a:solidFill>
                  <a:srgbClr val="002060"/>
                </a:solidFill>
                <a:latin typeface="Alexandria" pitchFamily="2" charset="-78"/>
                <a:cs typeface="Alexandria" pitchFamily="2" charset="-78"/>
              </a:rPr>
              <a:t>Before you decide to embark on experimental research you need to be very sure about what you are doing and the level of control you have over the situation. </a:t>
            </a:r>
          </a:p>
          <a:p>
            <a:pPr algn="ctr">
              <a:lnSpc>
                <a:spcPct val="200000"/>
              </a:lnSpc>
            </a:pPr>
            <a:r>
              <a:rPr lang="en-US" dirty="0">
                <a:solidFill>
                  <a:schemeClr val="accent6">
                    <a:lumMod val="50000"/>
                  </a:schemeClr>
                </a:solidFill>
                <a:latin typeface="Alexandria" pitchFamily="2" charset="-78"/>
                <a:cs typeface="Alexandria" pitchFamily="2" charset="-78"/>
              </a:rPr>
              <a:t>An experiment is a controlled research situation, which means: </a:t>
            </a:r>
          </a:p>
          <a:p>
            <a:pPr marL="457200" indent="-457200" algn="just">
              <a:lnSpc>
                <a:spcPct val="150000"/>
              </a:lnSpc>
              <a:buFont typeface="Arial" panose="020B0604020202020204" pitchFamily="34" charset="0"/>
              <a:buChar char="•"/>
            </a:pPr>
            <a:r>
              <a:rPr lang="en-US" sz="1700" b="1" dirty="0">
                <a:solidFill>
                  <a:srgbClr val="FF0000"/>
                </a:solidFill>
                <a:latin typeface="Alexandria" pitchFamily="2" charset="-78"/>
                <a:cs typeface="Alexandria" pitchFamily="2" charset="-78"/>
              </a:rPr>
              <a:t>(a) </a:t>
            </a:r>
            <a:r>
              <a:rPr lang="en-US" sz="1700" dirty="0">
                <a:solidFill>
                  <a:srgbClr val="002060"/>
                </a:solidFill>
                <a:latin typeface="Alexandria" pitchFamily="2" charset="-78"/>
                <a:cs typeface="Alexandria" pitchFamily="2" charset="-78"/>
              </a:rPr>
              <a:t>that unwanted variables and external influences can be kept out of the experimental environment, and </a:t>
            </a:r>
          </a:p>
          <a:p>
            <a:pPr marL="457200" indent="-457200" algn="just">
              <a:lnSpc>
                <a:spcPct val="150000"/>
              </a:lnSpc>
              <a:buFont typeface="Arial" panose="020B0604020202020204" pitchFamily="34" charset="0"/>
              <a:buChar char="•"/>
            </a:pPr>
            <a:r>
              <a:rPr lang="en-US" sz="1700" b="1" dirty="0">
                <a:solidFill>
                  <a:srgbClr val="FF0000"/>
                </a:solidFill>
                <a:latin typeface="Alexandria" pitchFamily="2" charset="-78"/>
                <a:cs typeface="Alexandria" pitchFamily="2" charset="-78"/>
              </a:rPr>
              <a:t>(b) </a:t>
            </a:r>
            <a:r>
              <a:rPr lang="en-US" sz="1700" dirty="0">
                <a:solidFill>
                  <a:srgbClr val="002060"/>
                </a:solidFill>
                <a:latin typeface="Alexandria" pitchFamily="2" charset="-78"/>
                <a:cs typeface="Alexandria" pitchFamily="2" charset="-78"/>
              </a:rPr>
              <a:t>that the researcher can establish the experimental conditions down to the smallest details.</a:t>
            </a:r>
            <a:endParaRPr lang="en-US" sz="1700" dirty="0">
              <a:solidFill>
                <a:schemeClr val="accent6">
                  <a:lumMod val="50000"/>
                </a:schemeClr>
              </a:solidFill>
              <a:latin typeface="Alexandria" pitchFamily="2" charset="-78"/>
              <a:cs typeface="Alexandria" pitchFamily="2" charset="-78"/>
            </a:endParaRPr>
          </a:p>
        </p:txBody>
      </p:sp>
      <p:sp>
        <p:nvSpPr>
          <p:cNvPr id="11" name="TextBox 10">
            <a:extLst>
              <a:ext uri="{FF2B5EF4-FFF2-40B4-BE49-F238E27FC236}">
                <a16:creationId xmlns:a16="http://schemas.microsoft.com/office/drawing/2014/main" id="{E9CC582A-C8AF-CFB3-53C2-2A863A49ECD8}"/>
              </a:ext>
            </a:extLst>
          </p:cNvPr>
          <p:cNvSpPr txBox="1"/>
          <p:nvPr/>
        </p:nvSpPr>
        <p:spPr>
          <a:xfrm>
            <a:off x="0" y="6646605"/>
            <a:ext cx="1747520" cy="261610"/>
          </a:xfrm>
          <a:prstGeom prst="rect">
            <a:avLst/>
          </a:prstGeom>
          <a:noFill/>
          <a:ln>
            <a:solidFill>
              <a:schemeClr val="bg1"/>
            </a:solidFill>
          </a:ln>
        </p:spPr>
        <p:txBody>
          <a:bodyPr wrap="square" rtlCol="0">
            <a:spAutoFit/>
          </a:bodyPr>
          <a:lstStyle/>
          <a:p>
            <a:r>
              <a:rPr lang="en-US" sz="1100" dirty="0">
                <a:latin typeface="Alexandria" pitchFamily="2" charset="-78"/>
                <a:cs typeface="Alexandria" pitchFamily="2" charset="-78"/>
              </a:rPr>
              <a:t>Dr. Raef Baraka</a:t>
            </a:r>
          </a:p>
        </p:txBody>
      </p:sp>
      <p:sp>
        <p:nvSpPr>
          <p:cNvPr id="10" name="Rectangle 9">
            <a:extLst>
              <a:ext uri="{FF2B5EF4-FFF2-40B4-BE49-F238E27FC236}">
                <a16:creationId xmlns:a16="http://schemas.microsoft.com/office/drawing/2014/main" id="{9B9BABB7-8146-6ABB-E470-05D5A89BFE29}"/>
              </a:ext>
            </a:extLst>
          </p:cNvPr>
          <p:cNvSpPr/>
          <p:nvPr/>
        </p:nvSpPr>
        <p:spPr>
          <a:xfrm>
            <a:off x="717328" y="4149212"/>
            <a:ext cx="10714671" cy="2261517"/>
          </a:xfrm>
          <a:prstGeom prst="rect">
            <a:avLst/>
          </a:prstGeom>
        </p:spPr>
        <p:txBody>
          <a:bodyPr wrap="square">
            <a:spAutoFit/>
          </a:bodyPr>
          <a:lstStyle/>
          <a:p>
            <a:pPr marL="342900" indent="-342900" algn="just" rtl="1">
              <a:lnSpc>
                <a:spcPct val="150000"/>
              </a:lnSpc>
              <a:buFont typeface="Arial" panose="020B0604020202020204" pitchFamily="34" charset="0"/>
              <a:buChar char="•"/>
            </a:pPr>
            <a:r>
              <a:rPr lang="ar-SA" dirty="0">
                <a:solidFill>
                  <a:srgbClr val="002060"/>
                </a:solidFill>
                <a:latin typeface="Alexandria" pitchFamily="2" charset="-78"/>
                <a:cs typeface="Alexandria" pitchFamily="2" charset="-78"/>
              </a:rPr>
              <a:t>قبل أن تقرر الشروع في البحث التجريبي، يجب أن تكون متأكدا جدا مما تفعله ومستوى السيطرة الذي تملكه على الموقف. </a:t>
            </a:r>
          </a:p>
          <a:p>
            <a:pPr algn="ctr" rtl="1">
              <a:lnSpc>
                <a:spcPct val="200000"/>
              </a:lnSpc>
            </a:pPr>
            <a:r>
              <a:rPr lang="ar-SA" dirty="0">
                <a:solidFill>
                  <a:schemeClr val="accent6">
                    <a:lumMod val="50000"/>
                  </a:schemeClr>
                </a:solidFill>
                <a:latin typeface="Alexandria" pitchFamily="2" charset="-78"/>
                <a:cs typeface="Alexandria" pitchFamily="2" charset="-78"/>
              </a:rPr>
              <a:t>التجربة هي حالة بحثية مضبوطة، مما يعني: </a:t>
            </a:r>
          </a:p>
          <a:p>
            <a:pPr marL="342900" indent="-342900" algn="just" rtl="1">
              <a:lnSpc>
                <a:spcPct val="150000"/>
              </a:lnSpc>
              <a:buFont typeface="Arial" panose="020B0604020202020204" pitchFamily="34" charset="0"/>
              <a:buChar char="•"/>
            </a:pPr>
            <a:r>
              <a:rPr lang="ar-SA" b="1" dirty="0">
                <a:solidFill>
                  <a:srgbClr val="FF0000"/>
                </a:solidFill>
                <a:latin typeface="Alexandria" pitchFamily="2" charset="-78"/>
                <a:cs typeface="Alexandria" pitchFamily="2" charset="-78"/>
              </a:rPr>
              <a:t>(أ) </a:t>
            </a:r>
            <a:r>
              <a:rPr lang="en-US" b="1" dirty="0">
                <a:solidFill>
                  <a:srgbClr val="FF0000"/>
                </a:solidFill>
                <a:latin typeface="Alexandria" pitchFamily="2" charset="-78"/>
                <a:cs typeface="Alexandria" pitchFamily="2" charset="-78"/>
              </a:rPr>
              <a:t>   </a:t>
            </a:r>
            <a:r>
              <a:rPr lang="ar-SA" dirty="0">
                <a:solidFill>
                  <a:srgbClr val="002060"/>
                </a:solidFill>
                <a:latin typeface="Alexandria" pitchFamily="2" charset="-78"/>
                <a:cs typeface="Alexandria" pitchFamily="2" charset="-78"/>
              </a:rPr>
              <a:t>أن المتغيرات غير المرغوب فيها والتأثيرات الخارجية يمكن إبعادها عن البيئة التجريبية، و </a:t>
            </a:r>
          </a:p>
          <a:p>
            <a:pPr marL="342900" indent="-342900" algn="just" rtl="1">
              <a:lnSpc>
                <a:spcPct val="150000"/>
              </a:lnSpc>
              <a:buFont typeface="Arial" panose="020B0604020202020204" pitchFamily="34" charset="0"/>
              <a:buChar char="•"/>
            </a:pPr>
            <a:r>
              <a:rPr lang="ar-SA" b="1" dirty="0">
                <a:solidFill>
                  <a:srgbClr val="FF0000"/>
                </a:solidFill>
                <a:latin typeface="Alexandria" pitchFamily="2" charset="-78"/>
                <a:cs typeface="Alexandria" pitchFamily="2" charset="-78"/>
              </a:rPr>
              <a:t>(ب) </a:t>
            </a:r>
            <a:r>
              <a:rPr lang="ar-SA" dirty="0">
                <a:solidFill>
                  <a:srgbClr val="002060"/>
                </a:solidFill>
                <a:latin typeface="Alexandria" pitchFamily="2" charset="-78"/>
                <a:cs typeface="Alexandria" pitchFamily="2" charset="-78"/>
              </a:rPr>
              <a:t>أن يتمكن الباحث من تحديد الظروف التجريبية حتى أدق التفاصيل.</a:t>
            </a:r>
            <a:endParaRPr lang="ar-SA" dirty="0">
              <a:solidFill>
                <a:schemeClr val="accent6">
                  <a:lumMod val="50000"/>
                </a:schemeClr>
              </a:solidFill>
              <a:latin typeface="Alexandria" pitchFamily="2" charset="-78"/>
              <a:cs typeface="Alexandria" pitchFamily="2" charset="-78"/>
            </a:endParaRPr>
          </a:p>
        </p:txBody>
      </p:sp>
    </p:spTree>
    <p:extLst>
      <p:ext uri="{BB962C8B-B14F-4D97-AF65-F5344CB8AC3E}">
        <p14:creationId xmlns:p14="http://schemas.microsoft.com/office/powerpoint/2010/main" val="375795283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additive="base">
                                        <p:cTn id="7" dur="500" fill="hold"/>
                                        <p:tgtEl>
                                          <p:spTgt spid="8"/>
                                        </p:tgtEl>
                                        <p:attrNameLst>
                                          <p:attrName>ppt_x</p:attrName>
                                        </p:attrNameLst>
                                      </p:cBhvr>
                                      <p:tavLst>
                                        <p:tav tm="0">
                                          <p:val>
                                            <p:strVal val="#ppt_x"/>
                                          </p:val>
                                        </p:tav>
                                        <p:tav tm="100000">
                                          <p:val>
                                            <p:strVal val="#ppt_x"/>
                                          </p:val>
                                        </p:tav>
                                      </p:tavLst>
                                    </p:anim>
                                    <p:anim calcmode="lin" valueType="num">
                                      <p:cBhvr additive="base">
                                        <p:cTn id="8" dur="500" fill="hold"/>
                                        <p:tgtEl>
                                          <p:spTgt spid="8"/>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10"/>
                                        </p:tgtEl>
                                        <p:attrNameLst>
                                          <p:attrName>style.visibility</p:attrName>
                                        </p:attrNameLst>
                                      </p:cBhvr>
                                      <p:to>
                                        <p:strVal val="visible"/>
                                      </p:to>
                                    </p:set>
                                    <p:anim calcmode="lin" valueType="num">
                                      <p:cBhvr additive="base">
                                        <p:cTn id="13" dur="500" fill="hold"/>
                                        <p:tgtEl>
                                          <p:spTgt spid="10"/>
                                        </p:tgtEl>
                                        <p:attrNameLst>
                                          <p:attrName>ppt_x</p:attrName>
                                        </p:attrNameLst>
                                      </p:cBhvr>
                                      <p:tavLst>
                                        <p:tav tm="0">
                                          <p:val>
                                            <p:strVal val="#ppt_x"/>
                                          </p:val>
                                        </p:tav>
                                        <p:tav tm="100000">
                                          <p:val>
                                            <p:strVal val="#ppt_x"/>
                                          </p:val>
                                        </p:tav>
                                      </p:tavLst>
                                    </p:anim>
                                    <p:anim calcmode="lin" valueType="num">
                                      <p:cBhvr additive="base">
                                        <p:cTn id="14"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P spid="10"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621650" y="1167166"/>
            <a:ext cx="10810349" cy="10987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2" name="Rectangle 1"/>
          <p:cNvSpPr/>
          <p:nvPr/>
        </p:nvSpPr>
        <p:spPr>
          <a:xfrm>
            <a:off x="621651" y="614671"/>
            <a:ext cx="6595226" cy="584775"/>
          </a:xfrm>
          <a:prstGeom prst="rect">
            <a:avLst/>
          </a:prstGeom>
        </p:spPr>
        <p:txBody>
          <a:bodyPr wrap="square">
            <a:spAutoFit/>
          </a:bodyPr>
          <a:lstStyle/>
          <a:p>
            <a:r>
              <a:rPr lang="en-US" sz="3200" b="1" dirty="0">
                <a:solidFill>
                  <a:srgbClr val="00B0F0"/>
                </a:solidFill>
                <a:latin typeface="Alexandria" charset="0"/>
                <a:cs typeface="Alexandria" charset="0"/>
              </a:rPr>
              <a:t>Experimental research</a:t>
            </a:r>
          </a:p>
        </p:txBody>
      </p:sp>
      <p:sp>
        <p:nvSpPr>
          <p:cNvPr id="9" name="TextBox 8"/>
          <p:cNvSpPr txBox="1"/>
          <p:nvPr/>
        </p:nvSpPr>
        <p:spPr>
          <a:xfrm>
            <a:off x="6741857" y="461861"/>
            <a:ext cx="4828492" cy="584775"/>
          </a:xfrm>
          <a:prstGeom prst="rect">
            <a:avLst/>
          </a:prstGeom>
          <a:noFill/>
        </p:spPr>
        <p:txBody>
          <a:bodyPr wrap="square" rtlCol="0">
            <a:spAutoFit/>
          </a:bodyPr>
          <a:lstStyle/>
          <a:p>
            <a:pPr algn="r"/>
            <a:r>
              <a:rPr lang="ar-SA" sz="3200" b="1" dirty="0">
                <a:solidFill>
                  <a:srgbClr val="00B0F0"/>
                </a:solidFill>
                <a:latin typeface="Alexandria" charset="0"/>
                <a:cs typeface="Alexandria" charset="0"/>
              </a:rPr>
              <a:t>البحث التجريبي</a:t>
            </a:r>
            <a:endParaRPr lang="en-US" sz="3200" b="1" dirty="0">
              <a:solidFill>
                <a:srgbClr val="00B0F0"/>
              </a:solidFill>
              <a:latin typeface="Alexandria" charset="0"/>
              <a:cs typeface="Alexandria" charset="0"/>
            </a:endParaRPr>
          </a:p>
        </p:txBody>
      </p:sp>
      <p:sp>
        <p:nvSpPr>
          <p:cNvPr id="3" name="Rectangle: Rounded Corners 2">
            <a:extLst>
              <a:ext uri="{FF2B5EF4-FFF2-40B4-BE49-F238E27FC236}">
                <a16:creationId xmlns:a16="http://schemas.microsoft.com/office/drawing/2014/main" id="{9885DD0A-52EB-11AA-BA36-1F71B791710C}"/>
              </a:ext>
            </a:extLst>
          </p:cNvPr>
          <p:cNvSpPr/>
          <p:nvPr/>
        </p:nvSpPr>
        <p:spPr>
          <a:xfrm>
            <a:off x="638242" y="1543299"/>
            <a:ext cx="11145049" cy="246172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Rectangle: Rounded Corners 24">
            <a:extLst>
              <a:ext uri="{FF2B5EF4-FFF2-40B4-BE49-F238E27FC236}">
                <a16:creationId xmlns:a16="http://schemas.microsoft.com/office/drawing/2014/main" id="{3DD9DFCA-4B1B-0B72-57ED-962D5FA1AAE0}"/>
              </a:ext>
            </a:extLst>
          </p:cNvPr>
          <p:cNvSpPr/>
          <p:nvPr/>
        </p:nvSpPr>
        <p:spPr>
          <a:xfrm>
            <a:off x="621650" y="4218004"/>
            <a:ext cx="11145049" cy="242457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dirty="0"/>
              <a:t>حل النزاعات: يمكن أن يكون التواصل وجهاً لوجه فعالاً في حل النزاعات، لأنه يسمح بالتفاعل في الوقت الفعلي، والاستماع النشط، والفرصة لمعالجة المخاوف بشكل مباشر.</a:t>
            </a:r>
            <a:endParaRPr lang="en-US" dirty="0"/>
          </a:p>
        </p:txBody>
      </p:sp>
      <p:sp>
        <p:nvSpPr>
          <p:cNvPr id="8" name="Rectangle 7">
            <a:extLst>
              <a:ext uri="{FF2B5EF4-FFF2-40B4-BE49-F238E27FC236}">
                <a16:creationId xmlns:a16="http://schemas.microsoft.com/office/drawing/2014/main" id="{B647F0E2-601F-E548-FA90-ED8C15E00BA3}"/>
              </a:ext>
            </a:extLst>
          </p:cNvPr>
          <p:cNvSpPr/>
          <p:nvPr/>
        </p:nvSpPr>
        <p:spPr>
          <a:xfrm>
            <a:off x="638242" y="1501031"/>
            <a:ext cx="10932107" cy="2226892"/>
          </a:xfrm>
          <a:prstGeom prst="rect">
            <a:avLst/>
          </a:prstGeom>
        </p:spPr>
        <p:txBody>
          <a:bodyPr wrap="square">
            <a:spAutoFit/>
          </a:bodyPr>
          <a:lstStyle/>
          <a:p>
            <a:pPr marL="457200" indent="-457200" algn="just">
              <a:lnSpc>
                <a:spcPct val="200000"/>
              </a:lnSpc>
              <a:buFont typeface="Arial" panose="020B0604020202020204" pitchFamily="34" charset="0"/>
              <a:buChar char="•"/>
            </a:pPr>
            <a:r>
              <a:rPr lang="en-US" dirty="0">
                <a:solidFill>
                  <a:srgbClr val="002060"/>
                </a:solidFill>
                <a:latin typeface="Alexandria" pitchFamily="2" charset="-78"/>
                <a:cs typeface="Alexandria" pitchFamily="2" charset="-78"/>
              </a:rPr>
              <a:t>When these conditions are not entirely met then the researcher has a responsibility to identify the extent of the error.</a:t>
            </a:r>
          </a:p>
          <a:p>
            <a:pPr algn="ctr">
              <a:lnSpc>
                <a:spcPct val="200000"/>
              </a:lnSpc>
            </a:pPr>
            <a:r>
              <a:rPr lang="en-US" dirty="0">
                <a:solidFill>
                  <a:schemeClr val="accent6">
                    <a:lumMod val="50000"/>
                  </a:schemeClr>
                </a:solidFill>
                <a:latin typeface="Alexandria" pitchFamily="2" charset="-78"/>
                <a:cs typeface="Alexandria" pitchFamily="2" charset="-78"/>
              </a:rPr>
              <a:t>Experimental error occurs when a change in the </a:t>
            </a:r>
            <a:r>
              <a:rPr lang="en-US" dirty="0">
                <a:solidFill>
                  <a:srgbClr val="FF0000"/>
                </a:solidFill>
                <a:latin typeface="Alexandria" pitchFamily="2" charset="-78"/>
                <a:cs typeface="Alexandria" pitchFamily="2" charset="-78"/>
              </a:rPr>
              <a:t>dependent</a:t>
            </a:r>
            <a:r>
              <a:rPr lang="en-US" dirty="0">
                <a:solidFill>
                  <a:schemeClr val="accent6">
                    <a:lumMod val="50000"/>
                  </a:schemeClr>
                </a:solidFill>
                <a:latin typeface="Alexandria" pitchFamily="2" charset="-78"/>
                <a:cs typeface="Alexandria" pitchFamily="2" charset="-78"/>
              </a:rPr>
              <a:t> variable is produced by any variable other than the </a:t>
            </a:r>
            <a:r>
              <a:rPr lang="en-US" dirty="0">
                <a:solidFill>
                  <a:srgbClr val="FF0000"/>
                </a:solidFill>
                <a:latin typeface="Alexandria" pitchFamily="2" charset="-78"/>
                <a:cs typeface="Alexandria" pitchFamily="2" charset="-78"/>
              </a:rPr>
              <a:t>independent</a:t>
            </a:r>
            <a:r>
              <a:rPr lang="en-US" dirty="0">
                <a:solidFill>
                  <a:schemeClr val="accent6">
                    <a:lumMod val="50000"/>
                  </a:schemeClr>
                </a:solidFill>
                <a:latin typeface="Alexandria" pitchFamily="2" charset="-78"/>
                <a:cs typeface="Alexandria" pitchFamily="2" charset="-78"/>
              </a:rPr>
              <a:t> variable</a:t>
            </a:r>
          </a:p>
        </p:txBody>
      </p:sp>
      <p:sp>
        <p:nvSpPr>
          <p:cNvPr id="11" name="TextBox 10">
            <a:extLst>
              <a:ext uri="{FF2B5EF4-FFF2-40B4-BE49-F238E27FC236}">
                <a16:creationId xmlns:a16="http://schemas.microsoft.com/office/drawing/2014/main" id="{E9CC582A-C8AF-CFB3-53C2-2A863A49ECD8}"/>
              </a:ext>
            </a:extLst>
          </p:cNvPr>
          <p:cNvSpPr txBox="1"/>
          <p:nvPr/>
        </p:nvSpPr>
        <p:spPr>
          <a:xfrm>
            <a:off x="0" y="6646605"/>
            <a:ext cx="1747520" cy="261610"/>
          </a:xfrm>
          <a:prstGeom prst="rect">
            <a:avLst/>
          </a:prstGeom>
          <a:noFill/>
          <a:ln>
            <a:solidFill>
              <a:schemeClr val="bg1"/>
            </a:solidFill>
          </a:ln>
        </p:spPr>
        <p:txBody>
          <a:bodyPr wrap="square" rtlCol="0">
            <a:spAutoFit/>
          </a:bodyPr>
          <a:lstStyle/>
          <a:p>
            <a:r>
              <a:rPr lang="en-US" sz="1100" dirty="0">
                <a:latin typeface="Alexandria" pitchFamily="2" charset="-78"/>
                <a:cs typeface="Alexandria" pitchFamily="2" charset="-78"/>
              </a:rPr>
              <a:t>Dr. Raef Baraka</a:t>
            </a:r>
          </a:p>
        </p:txBody>
      </p:sp>
      <p:sp>
        <p:nvSpPr>
          <p:cNvPr id="10" name="Rectangle 9">
            <a:extLst>
              <a:ext uri="{FF2B5EF4-FFF2-40B4-BE49-F238E27FC236}">
                <a16:creationId xmlns:a16="http://schemas.microsoft.com/office/drawing/2014/main" id="{9B9BABB7-8146-6ABB-E470-05D5A89BFE29}"/>
              </a:ext>
            </a:extLst>
          </p:cNvPr>
          <p:cNvSpPr/>
          <p:nvPr/>
        </p:nvSpPr>
        <p:spPr>
          <a:xfrm>
            <a:off x="717328" y="4149212"/>
            <a:ext cx="10714671" cy="1361270"/>
          </a:xfrm>
          <a:prstGeom prst="rect">
            <a:avLst/>
          </a:prstGeom>
        </p:spPr>
        <p:txBody>
          <a:bodyPr wrap="square">
            <a:spAutoFit/>
          </a:bodyPr>
          <a:lstStyle/>
          <a:p>
            <a:pPr marL="342900" indent="-342900" algn="just" rtl="1">
              <a:lnSpc>
                <a:spcPct val="250000"/>
              </a:lnSpc>
              <a:buFont typeface="Arial" panose="020B0604020202020204" pitchFamily="34" charset="0"/>
              <a:buChar char="•"/>
            </a:pPr>
            <a:r>
              <a:rPr lang="ar-SA" dirty="0">
                <a:solidFill>
                  <a:srgbClr val="002060"/>
                </a:solidFill>
                <a:latin typeface="Alexandria" pitchFamily="2" charset="-78"/>
                <a:cs typeface="Alexandria" pitchFamily="2" charset="-78"/>
              </a:rPr>
              <a:t>عندما لا يتم تحقيق هذه الشروط بالكامل، يكون على الباحث مسؤولية تحديد مدى الخطأ.</a:t>
            </a:r>
          </a:p>
          <a:p>
            <a:pPr algn="ctr" rtl="1">
              <a:lnSpc>
                <a:spcPct val="250000"/>
              </a:lnSpc>
            </a:pPr>
            <a:r>
              <a:rPr lang="ar-SA" dirty="0">
                <a:solidFill>
                  <a:schemeClr val="accent6">
                    <a:lumMod val="50000"/>
                  </a:schemeClr>
                </a:solidFill>
                <a:latin typeface="Alexandria" pitchFamily="2" charset="-78"/>
                <a:cs typeface="Alexandria" pitchFamily="2" charset="-78"/>
              </a:rPr>
              <a:t>يحدث الخطأ التجريبي عندما ينتج أي متغير آخر غير المتغير </a:t>
            </a:r>
            <a:r>
              <a:rPr lang="ar-SA" dirty="0">
                <a:solidFill>
                  <a:srgbClr val="FF0000"/>
                </a:solidFill>
                <a:latin typeface="Alexandria" pitchFamily="2" charset="-78"/>
                <a:cs typeface="Alexandria" pitchFamily="2" charset="-78"/>
              </a:rPr>
              <a:t>المستقل</a:t>
            </a:r>
            <a:r>
              <a:rPr lang="ar-SA" dirty="0">
                <a:solidFill>
                  <a:schemeClr val="accent6">
                    <a:lumMod val="50000"/>
                  </a:schemeClr>
                </a:solidFill>
                <a:latin typeface="Alexandria" pitchFamily="2" charset="-78"/>
                <a:cs typeface="Alexandria" pitchFamily="2" charset="-78"/>
              </a:rPr>
              <a:t> تغير في المتغير </a:t>
            </a:r>
            <a:r>
              <a:rPr lang="ar-SA" dirty="0">
                <a:solidFill>
                  <a:srgbClr val="FF0000"/>
                </a:solidFill>
                <a:latin typeface="Alexandria" pitchFamily="2" charset="-78"/>
                <a:cs typeface="Alexandria" pitchFamily="2" charset="-78"/>
              </a:rPr>
              <a:t>التابع</a:t>
            </a:r>
          </a:p>
        </p:txBody>
      </p:sp>
    </p:spTree>
    <p:extLst>
      <p:ext uri="{BB962C8B-B14F-4D97-AF65-F5344CB8AC3E}">
        <p14:creationId xmlns:p14="http://schemas.microsoft.com/office/powerpoint/2010/main" val="181150939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additive="base">
                                        <p:cTn id="7" dur="500" fill="hold"/>
                                        <p:tgtEl>
                                          <p:spTgt spid="8"/>
                                        </p:tgtEl>
                                        <p:attrNameLst>
                                          <p:attrName>ppt_x</p:attrName>
                                        </p:attrNameLst>
                                      </p:cBhvr>
                                      <p:tavLst>
                                        <p:tav tm="0">
                                          <p:val>
                                            <p:strVal val="#ppt_x"/>
                                          </p:val>
                                        </p:tav>
                                        <p:tav tm="100000">
                                          <p:val>
                                            <p:strVal val="#ppt_x"/>
                                          </p:val>
                                        </p:tav>
                                      </p:tavLst>
                                    </p:anim>
                                    <p:anim calcmode="lin" valueType="num">
                                      <p:cBhvr additive="base">
                                        <p:cTn id="8" dur="500" fill="hold"/>
                                        <p:tgtEl>
                                          <p:spTgt spid="8"/>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10"/>
                                        </p:tgtEl>
                                        <p:attrNameLst>
                                          <p:attrName>style.visibility</p:attrName>
                                        </p:attrNameLst>
                                      </p:cBhvr>
                                      <p:to>
                                        <p:strVal val="visible"/>
                                      </p:to>
                                    </p:set>
                                    <p:anim calcmode="lin" valueType="num">
                                      <p:cBhvr additive="base">
                                        <p:cTn id="13" dur="500" fill="hold"/>
                                        <p:tgtEl>
                                          <p:spTgt spid="10"/>
                                        </p:tgtEl>
                                        <p:attrNameLst>
                                          <p:attrName>ppt_x</p:attrName>
                                        </p:attrNameLst>
                                      </p:cBhvr>
                                      <p:tavLst>
                                        <p:tav tm="0">
                                          <p:val>
                                            <p:strVal val="#ppt_x"/>
                                          </p:val>
                                        </p:tav>
                                        <p:tav tm="100000">
                                          <p:val>
                                            <p:strVal val="#ppt_x"/>
                                          </p:val>
                                        </p:tav>
                                      </p:tavLst>
                                    </p:anim>
                                    <p:anim calcmode="lin" valueType="num">
                                      <p:cBhvr additive="base">
                                        <p:cTn id="14"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P spid="10"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621650" y="1167166"/>
            <a:ext cx="10810349" cy="10987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2" name="Rectangle 1"/>
          <p:cNvSpPr/>
          <p:nvPr/>
        </p:nvSpPr>
        <p:spPr>
          <a:xfrm>
            <a:off x="621651" y="614671"/>
            <a:ext cx="6595226" cy="584775"/>
          </a:xfrm>
          <a:prstGeom prst="rect">
            <a:avLst/>
          </a:prstGeom>
        </p:spPr>
        <p:txBody>
          <a:bodyPr wrap="square">
            <a:spAutoFit/>
          </a:bodyPr>
          <a:lstStyle/>
          <a:p>
            <a:r>
              <a:rPr lang="en-US" sz="3200" b="1" dirty="0">
                <a:solidFill>
                  <a:srgbClr val="00B0F0"/>
                </a:solidFill>
                <a:latin typeface="Alexandria" charset="0"/>
                <a:cs typeface="Alexandria" charset="0"/>
              </a:rPr>
              <a:t>Experimental research</a:t>
            </a:r>
          </a:p>
        </p:txBody>
      </p:sp>
      <p:sp>
        <p:nvSpPr>
          <p:cNvPr id="9" name="TextBox 8"/>
          <p:cNvSpPr txBox="1"/>
          <p:nvPr/>
        </p:nvSpPr>
        <p:spPr>
          <a:xfrm>
            <a:off x="6741857" y="461861"/>
            <a:ext cx="4828492" cy="584775"/>
          </a:xfrm>
          <a:prstGeom prst="rect">
            <a:avLst/>
          </a:prstGeom>
          <a:noFill/>
        </p:spPr>
        <p:txBody>
          <a:bodyPr wrap="square" rtlCol="0">
            <a:spAutoFit/>
          </a:bodyPr>
          <a:lstStyle/>
          <a:p>
            <a:pPr algn="r"/>
            <a:r>
              <a:rPr lang="ar-SA" sz="3200" b="1" dirty="0">
                <a:solidFill>
                  <a:srgbClr val="00B0F0"/>
                </a:solidFill>
                <a:latin typeface="Alexandria" charset="0"/>
                <a:cs typeface="Alexandria" charset="0"/>
              </a:rPr>
              <a:t>البحث التجريبي</a:t>
            </a:r>
            <a:endParaRPr lang="en-US" sz="3200" b="1" dirty="0">
              <a:solidFill>
                <a:srgbClr val="00B0F0"/>
              </a:solidFill>
              <a:latin typeface="Alexandria" charset="0"/>
              <a:cs typeface="Alexandria" charset="0"/>
            </a:endParaRPr>
          </a:p>
        </p:txBody>
      </p:sp>
      <p:sp>
        <p:nvSpPr>
          <p:cNvPr id="3" name="Rectangle: Rounded Corners 2">
            <a:extLst>
              <a:ext uri="{FF2B5EF4-FFF2-40B4-BE49-F238E27FC236}">
                <a16:creationId xmlns:a16="http://schemas.microsoft.com/office/drawing/2014/main" id="{9885DD0A-52EB-11AA-BA36-1F71B791710C}"/>
              </a:ext>
            </a:extLst>
          </p:cNvPr>
          <p:cNvSpPr/>
          <p:nvPr/>
        </p:nvSpPr>
        <p:spPr>
          <a:xfrm>
            <a:off x="638242" y="1543299"/>
            <a:ext cx="11145049" cy="246172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t>time, not only can we never avoid experimental error but the majority of the time we</a:t>
            </a:r>
          </a:p>
          <a:p>
            <a:pPr algn="ctr"/>
            <a:r>
              <a:rPr lang="en-US"/>
              <a:t>cannot locate the variable responsible for the error, therefore we are unable to</a:t>
            </a:r>
          </a:p>
          <a:p>
            <a:pPr algn="ctr"/>
            <a:r>
              <a:rPr lang="en-US"/>
              <a:t>measure the extent of error</a:t>
            </a:r>
            <a:endParaRPr lang="en-US" dirty="0"/>
          </a:p>
        </p:txBody>
      </p:sp>
      <p:sp>
        <p:nvSpPr>
          <p:cNvPr id="4" name="Rectangle: Rounded Corners 24">
            <a:extLst>
              <a:ext uri="{FF2B5EF4-FFF2-40B4-BE49-F238E27FC236}">
                <a16:creationId xmlns:a16="http://schemas.microsoft.com/office/drawing/2014/main" id="{3DD9DFCA-4B1B-0B72-57ED-962D5FA1AAE0}"/>
              </a:ext>
            </a:extLst>
          </p:cNvPr>
          <p:cNvSpPr/>
          <p:nvPr/>
        </p:nvSpPr>
        <p:spPr>
          <a:xfrm>
            <a:off x="621650" y="4218004"/>
            <a:ext cx="11145049" cy="242457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dirty="0"/>
              <a:t>حل النزاعات: يمكن أن يكون التواصل وجهاً لوجه فعالاً في حل النزاعات، لأنه يسمح بالتفاعل في الوقت الفعلي، والاستماع النشط، والفرصة لمعالجة المخاوف بشكل مباشر.</a:t>
            </a:r>
            <a:endParaRPr lang="en-US" dirty="0"/>
          </a:p>
        </p:txBody>
      </p:sp>
      <p:sp>
        <p:nvSpPr>
          <p:cNvPr id="8" name="Rectangle 7">
            <a:extLst>
              <a:ext uri="{FF2B5EF4-FFF2-40B4-BE49-F238E27FC236}">
                <a16:creationId xmlns:a16="http://schemas.microsoft.com/office/drawing/2014/main" id="{B647F0E2-601F-E548-FA90-ED8C15E00BA3}"/>
              </a:ext>
            </a:extLst>
          </p:cNvPr>
          <p:cNvSpPr/>
          <p:nvPr/>
        </p:nvSpPr>
        <p:spPr>
          <a:xfrm>
            <a:off x="638242" y="1501031"/>
            <a:ext cx="10932107" cy="2538515"/>
          </a:xfrm>
          <a:prstGeom prst="rect">
            <a:avLst/>
          </a:prstGeom>
        </p:spPr>
        <p:txBody>
          <a:bodyPr wrap="square">
            <a:spAutoFit/>
          </a:bodyPr>
          <a:lstStyle/>
          <a:p>
            <a:pPr marL="285750" indent="-285750" algn="just">
              <a:lnSpc>
                <a:spcPct val="150000"/>
              </a:lnSpc>
              <a:buFont typeface="Arial" panose="020B0604020202020204" pitchFamily="34" charset="0"/>
              <a:buChar char="•"/>
            </a:pPr>
            <a:r>
              <a:rPr lang="en-US" dirty="0">
                <a:solidFill>
                  <a:srgbClr val="002060"/>
                </a:solidFill>
                <a:latin typeface="Alexandria" pitchFamily="2" charset="-78"/>
                <a:cs typeface="Alexandria" pitchFamily="2" charset="-78"/>
              </a:rPr>
              <a:t>As we can have no way of controlling all variables acting on a human subject at any one  time, not only can we never avoid experimental error but the majority of the time we cannot locate the variable responsible for the error, therefore we are unable to measure the extent of error.</a:t>
            </a:r>
          </a:p>
          <a:p>
            <a:pPr marL="285750" indent="-285750" algn="just">
              <a:lnSpc>
                <a:spcPct val="150000"/>
              </a:lnSpc>
              <a:buFont typeface="Arial" panose="020B0604020202020204" pitchFamily="34" charset="0"/>
              <a:buChar char="•"/>
            </a:pPr>
            <a:r>
              <a:rPr lang="en-US" dirty="0">
                <a:solidFill>
                  <a:schemeClr val="accent6">
                    <a:lumMod val="50000"/>
                  </a:schemeClr>
                </a:solidFill>
                <a:latin typeface="Alexandria" pitchFamily="2" charset="-78"/>
                <a:cs typeface="Alexandria" pitchFamily="2" charset="-78"/>
              </a:rPr>
              <a:t>A true experiment eliminates the effects of all intervening, spurious and antecedent variables.</a:t>
            </a:r>
          </a:p>
        </p:txBody>
      </p:sp>
      <p:sp>
        <p:nvSpPr>
          <p:cNvPr id="11" name="TextBox 10">
            <a:extLst>
              <a:ext uri="{FF2B5EF4-FFF2-40B4-BE49-F238E27FC236}">
                <a16:creationId xmlns:a16="http://schemas.microsoft.com/office/drawing/2014/main" id="{E9CC582A-C8AF-CFB3-53C2-2A863A49ECD8}"/>
              </a:ext>
            </a:extLst>
          </p:cNvPr>
          <p:cNvSpPr txBox="1"/>
          <p:nvPr/>
        </p:nvSpPr>
        <p:spPr>
          <a:xfrm>
            <a:off x="0" y="6646605"/>
            <a:ext cx="1747520" cy="261610"/>
          </a:xfrm>
          <a:prstGeom prst="rect">
            <a:avLst/>
          </a:prstGeom>
          <a:noFill/>
          <a:ln>
            <a:solidFill>
              <a:schemeClr val="bg1"/>
            </a:solidFill>
          </a:ln>
        </p:spPr>
        <p:txBody>
          <a:bodyPr wrap="square" rtlCol="0">
            <a:spAutoFit/>
          </a:bodyPr>
          <a:lstStyle/>
          <a:p>
            <a:r>
              <a:rPr lang="en-US" sz="1100" dirty="0">
                <a:latin typeface="Alexandria" pitchFamily="2" charset="-78"/>
                <a:cs typeface="Alexandria" pitchFamily="2" charset="-78"/>
              </a:rPr>
              <a:t>Dr. Raef Baraka</a:t>
            </a:r>
          </a:p>
        </p:txBody>
      </p:sp>
      <p:sp>
        <p:nvSpPr>
          <p:cNvPr id="10" name="Rectangle 9">
            <a:extLst>
              <a:ext uri="{FF2B5EF4-FFF2-40B4-BE49-F238E27FC236}">
                <a16:creationId xmlns:a16="http://schemas.microsoft.com/office/drawing/2014/main" id="{9B9BABB7-8146-6ABB-E470-05D5A89BFE29}"/>
              </a:ext>
            </a:extLst>
          </p:cNvPr>
          <p:cNvSpPr/>
          <p:nvPr/>
        </p:nvSpPr>
        <p:spPr>
          <a:xfrm>
            <a:off x="717328" y="4149212"/>
            <a:ext cx="10714671" cy="2226892"/>
          </a:xfrm>
          <a:prstGeom prst="rect">
            <a:avLst/>
          </a:prstGeom>
        </p:spPr>
        <p:txBody>
          <a:bodyPr wrap="square">
            <a:spAutoFit/>
          </a:bodyPr>
          <a:lstStyle/>
          <a:p>
            <a:pPr marL="342900" indent="-342900" algn="just" rtl="1">
              <a:lnSpc>
                <a:spcPct val="200000"/>
              </a:lnSpc>
              <a:buFont typeface="Arial" panose="020B0604020202020204" pitchFamily="34" charset="0"/>
              <a:buChar char="•"/>
            </a:pPr>
            <a:r>
              <a:rPr lang="ar-SA" dirty="0">
                <a:solidFill>
                  <a:srgbClr val="002060"/>
                </a:solidFill>
                <a:latin typeface="Alexandria" pitchFamily="2" charset="-78"/>
                <a:cs typeface="Alexandria" pitchFamily="2" charset="-78"/>
              </a:rPr>
              <a:t>وبما أننا لا نستطيع التحكم في جميع المتغيرات التي تؤثر على الإنسان في أي وقت، فلا يمكننا فقط تجنب الخطأ التجريبي، بل في معظم الأحيان لا يمكننا تحديد المتغير المسؤول عن الخطأ، وبالتالي لا يمكننا قياس مدى الخطأ.</a:t>
            </a:r>
          </a:p>
          <a:p>
            <a:pPr marL="342900" indent="-342900" algn="just" rtl="1">
              <a:lnSpc>
                <a:spcPct val="200000"/>
              </a:lnSpc>
              <a:buFont typeface="Arial" panose="020B0604020202020204" pitchFamily="34" charset="0"/>
              <a:buChar char="•"/>
            </a:pPr>
            <a:r>
              <a:rPr lang="ar-SA" dirty="0">
                <a:solidFill>
                  <a:schemeClr val="accent6">
                    <a:lumMod val="50000"/>
                  </a:schemeClr>
                </a:solidFill>
                <a:latin typeface="Alexandria" pitchFamily="2" charset="-78"/>
                <a:cs typeface="Alexandria" pitchFamily="2" charset="-78"/>
              </a:rPr>
              <a:t>التجربة الحقيقية تقضي على تأثيرات جميع المتغيرات الوسيطة والزائفة والسابقة.</a:t>
            </a:r>
          </a:p>
        </p:txBody>
      </p:sp>
    </p:spTree>
    <p:extLst>
      <p:ext uri="{BB962C8B-B14F-4D97-AF65-F5344CB8AC3E}">
        <p14:creationId xmlns:p14="http://schemas.microsoft.com/office/powerpoint/2010/main" val="274345975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additive="base">
                                        <p:cTn id="7" dur="500" fill="hold"/>
                                        <p:tgtEl>
                                          <p:spTgt spid="8"/>
                                        </p:tgtEl>
                                        <p:attrNameLst>
                                          <p:attrName>ppt_x</p:attrName>
                                        </p:attrNameLst>
                                      </p:cBhvr>
                                      <p:tavLst>
                                        <p:tav tm="0">
                                          <p:val>
                                            <p:strVal val="#ppt_x"/>
                                          </p:val>
                                        </p:tav>
                                        <p:tav tm="100000">
                                          <p:val>
                                            <p:strVal val="#ppt_x"/>
                                          </p:val>
                                        </p:tav>
                                      </p:tavLst>
                                    </p:anim>
                                    <p:anim calcmode="lin" valueType="num">
                                      <p:cBhvr additive="base">
                                        <p:cTn id="8" dur="500" fill="hold"/>
                                        <p:tgtEl>
                                          <p:spTgt spid="8"/>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10"/>
                                        </p:tgtEl>
                                        <p:attrNameLst>
                                          <p:attrName>style.visibility</p:attrName>
                                        </p:attrNameLst>
                                      </p:cBhvr>
                                      <p:to>
                                        <p:strVal val="visible"/>
                                      </p:to>
                                    </p:set>
                                    <p:anim calcmode="lin" valueType="num">
                                      <p:cBhvr additive="base">
                                        <p:cTn id="13" dur="500" fill="hold"/>
                                        <p:tgtEl>
                                          <p:spTgt spid="10"/>
                                        </p:tgtEl>
                                        <p:attrNameLst>
                                          <p:attrName>ppt_x</p:attrName>
                                        </p:attrNameLst>
                                      </p:cBhvr>
                                      <p:tavLst>
                                        <p:tav tm="0">
                                          <p:val>
                                            <p:strVal val="#ppt_x"/>
                                          </p:val>
                                        </p:tav>
                                        <p:tav tm="100000">
                                          <p:val>
                                            <p:strVal val="#ppt_x"/>
                                          </p:val>
                                        </p:tav>
                                      </p:tavLst>
                                    </p:anim>
                                    <p:anim calcmode="lin" valueType="num">
                                      <p:cBhvr additive="base">
                                        <p:cTn id="14"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P spid="10"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621650" y="1167166"/>
            <a:ext cx="10810349" cy="10987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2" name="Rectangle 1"/>
          <p:cNvSpPr/>
          <p:nvPr/>
        </p:nvSpPr>
        <p:spPr>
          <a:xfrm>
            <a:off x="621651" y="614671"/>
            <a:ext cx="6595226" cy="584775"/>
          </a:xfrm>
          <a:prstGeom prst="rect">
            <a:avLst/>
          </a:prstGeom>
        </p:spPr>
        <p:txBody>
          <a:bodyPr wrap="square">
            <a:spAutoFit/>
          </a:bodyPr>
          <a:lstStyle/>
          <a:p>
            <a:r>
              <a:rPr lang="en-US" sz="3200" b="1" dirty="0">
                <a:solidFill>
                  <a:srgbClr val="00B0F0"/>
                </a:solidFill>
                <a:latin typeface="Alexandria" charset="0"/>
                <a:cs typeface="Alexandria" charset="0"/>
              </a:rPr>
              <a:t>Experimental research</a:t>
            </a:r>
          </a:p>
        </p:txBody>
      </p:sp>
      <p:sp>
        <p:nvSpPr>
          <p:cNvPr id="9" name="TextBox 8"/>
          <p:cNvSpPr txBox="1"/>
          <p:nvPr/>
        </p:nvSpPr>
        <p:spPr>
          <a:xfrm>
            <a:off x="6741857" y="461861"/>
            <a:ext cx="4828492" cy="584775"/>
          </a:xfrm>
          <a:prstGeom prst="rect">
            <a:avLst/>
          </a:prstGeom>
          <a:noFill/>
        </p:spPr>
        <p:txBody>
          <a:bodyPr wrap="square" rtlCol="0">
            <a:spAutoFit/>
          </a:bodyPr>
          <a:lstStyle/>
          <a:p>
            <a:pPr algn="r"/>
            <a:r>
              <a:rPr lang="ar-SA" sz="3200" b="1" dirty="0">
                <a:solidFill>
                  <a:srgbClr val="00B0F0"/>
                </a:solidFill>
                <a:latin typeface="Alexandria" charset="0"/>
                <a:cs typeface="Alexandria" charset="0"/>
              </a:rPr>
              <a:t>البحث التجريبي</a:t>
            </a:r>
            <a:endParaRPr lang="en-US" sz="3200" b="1" dirty="0">
              <a:solidFill>
                <a:srgbClr val="00B0F0"/>
              </a:solidFill>
              <a:latin typeface="Alexandria" charset="0"/>
              <a:cs typeface="Alexandria" charset="0"/>
            </a:endParaRPr>
          </a:p>
        </p:txBody>
      </p:sp>
      <p:sp>
        <p:nvSpPr>
          <p:cNvPr id="3" name="Rectangle: Rounded Corners 2">
            <a:extLst>
              <a:ext uri="{FF2B5EF4-FFF2-40B4-BE49-F238E27FC236}">
                <a16:creationId xmlns:a16="http://schemas.microsoft.com/office/drawing/2014/main" id="{9885DD0A-52EB-11AA-BA36-1F71B791710C}"/>
              </a:ext>
            </a:extLst>
          </p:cNvPr>
          <p:cNvSpPr/>
          <p:nvPr/>
        </p:nvSpPr>
        <p:spPr>
          <a:xfrm>
            <a:off x="638242" y="1543299"/>
            <a:ext cx="11145049" cy="246172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t>time, not only can we never avoid experimental error but the majority of the time we</a:t>
            </a:r>
          </a:p>
          <a:p>
            <a:pPr algn="ctr"/>
            <a:r>
              <a:rPr lang="en-US"/>
              <a:t>cannot locate the variable responsible for the error, therefore we are unable to</a:t>
            </a:r>
          </a:p>
          <a:p>
            <a:pPr algn="ctr"/>
            <a:r>
              <a:rPr lang="en-US"/>
              <a:t>measure the extent of error</a:t>
            </a:r>
            <a:endParaRPr lang="en-US" dirty="0"/>
          </a:p>
        </p:txBody>
      </p:sp>
      <p:sp>
        <p:nvSpPr>
          <p:cNvPr id="4" name="Rectangle: Rounded Corners 24">
            <a:extLst>
              <a:ext uri="{FF2B5EF4-FFF2-40B4-BE49-F238E27FC236}">
                <a16:creationId xmlns:a16="http://schemas.microsoft.com/office/drawing/2014/main" id="{3DD9DFCA-4B1B-0B72-57ED-962D5FA1AAE0}"/>
              </a:ext>
            </a:extLst>
          </p:cNvPr>
          <p:cNvSpPr/>
          <p:nvPr/>
        </p:nvSpPr>
        <p:spPr>
          <a:xfrm>
            <a:off x="621650" y="4218004"/>
            <a:ext cx="11145049" cy="242457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dirty="0"/>
              <a:t>حل النزاعات: يمكن أن يكون التواصل وجهاً لوجه فعالاً في حل النزاعات، لأنه يسمح بالتفاعل في الوقت الفعلي، والاستماع النشط، والفرصة لمعالجة المخاوف بشكل مباشر.</a:t>
            </a:r>
            <a:endParaRPr lang="en-US" dirty="0"/>
          </a:p>
        </p:txBody>
      </p:sp>
      <p:sp>
        <p:nvSpPr>
          <p:cNvPr id="8" name="Rectangle 7">
            <a:extLst>
              <a:ext uri="{FF2B5EF4-FFF2-40B4-BE49-F238E27FC236}">
                <a16:creationId xmlns:a16="http://schemas.microsoft.com/office/drawing/2014/main" id="{B647F0E2-601F-E548-FA90-ED8C15E00BA3}"/>
              </a:ext>
            </a:extLst>
          </p:cNvPr>
          <p:cNvSpPr/>
          <p:nvPr/>
        </p:nvSpPr>
        <p:spPr>
          <a:xfrm>
            <a:off x="638242" y="1501031"/>
            <a:ext cx="10932107" cy="2348592"/>
          </a:xfrm>
          <a:prstGeom prst="rect">
            <a:avLst/>
          </a:prstGeom>
        </p:spPr>
        <p:txBody>
          <a:bodyPr wrap="square">
            <a:spAutoFit/>
          </a:bodyPr>
          <a:lstStyle/>
          <a:p>
            <a:pPr marL="285750" indent="-285750" algn="just">
              <a:lnSpc>
                <a:spcPct val="150000"/>
              </a:lnSpc>
              <a:buFont typeface="Arial" panose="020B0604020202020204" pitchFamily="34" charset="0"/>
              <a:buChar char="•"/>
            </a:pPr>
            <a:r>
              <a:rPr lang="en-US" sz="2000" dirty="0">
                <a:solidFill>
                  <a:srgbClr val="002060"/>
                </a:solidFill>
                <a:latin typeface="Alexandria" pitchFamily="2" charset="-78"/>
                <a:cs typeface="Alexandria" pitchFamily="2" charset="-78"/>
              </a:rPr>
              <a:t>Tests and trails are not experiments and should not be labelled as such in a research context. </a:t>
            </a:r>
          </a:p>
          <a:p>
            <a:pPr marL="285750" indent="-285750" algn="just">
              <a:lnSpc>
                <a:spcPct val="150000"/>
              </a:lnSpc>
              <a:buFont typeface="Arial" panose="020B0604020202020204" pitchFamily="34" charset="0"/>
              <a:buChar char="•"/>
            </a:pPr>
            <a:r>
              <a:rPr lang="en-US" sz="2000" dirty="0">
                <a:solidFill>
                  <a:srgbClr val="002060"/>
                </a:solidFill>
                <a:latin typeface="Alexandria" pitchFamily="2" charset="-78"/>
                <a:cs typeface="Alexandria" pitchFamily="2" charset="-78"/>
              </a:rPr>
              <a:t>If you intend to carry out an experiment, then you must understand </a:t>
            </a:r>
            <a:r>
              <a:rPr lang="en-US" sz="2000" dirty="0">
                <a:solidFill>
                  <a:srgbClr val="FF0000"/>
                </a:solidFill>
                <a:latin typeface="Alexandria" pitchFamily="2" charset="-78"/>
                <a:cs typeface="Alexandria" pitchFamily="2" charset="-78"/>
              </a:rPr>
              <a:t>the nature of experimentation</a:t>
            </a:r>
            <a:r>
              <a:rPr lang="en-US" sz="2000" dirty="0">
                <a:solidFill>
                  <a:srgbClr val="002060"/>
                </a:solidFill>
                <a:latin typeface="Alexandria" pitchFamily="2" charset="-78"/>
                <a:cs typeface="Alexandria" pitchFamily="2" charset="-78"/>
              </a:rPr>
              <a:t> and </a:t>
            </a:r>
            <a:r>
              <a:rPr lang="en-US" sz="2000" dirty="0">
                <a:solidFill>
                  <a:srgbClr val="FF0000"/>
                </a:solidFill>
                <a:latin typeface="Alexandria" pitchFamily="2" charset="-78"/>
                <a:cs typeface="Alexandria" pitchFamily="2" charset="-78"/>
              </a:rPr>
              <a:t>experimental error </a:t>
            </a:r>
            <a:r>
              <a:rPr lang="en-US" sz="2000" dirty="0">
                <a:solidFill>
                  <a:srgbClr val="002060"/>
                </a:solidFill>
                <a:latin typeface="Alexandria" pitchFamily="2" charset="-78"/>
                <a:cs typeface="Alexandria" pitchFamily="2" charset="-78"/>
              </a:rPr>
              <a:t>to enable you to establish the level of significance of any inferences drawn from your research.</a:t>
            </a:r>
            <a:endParaRPr lang="en-US" sz="2000" dirty="0">
              <a:solidFill>
                <a:schemeClr val="accent6">
                  <a:lumMod val="50000"/>
                </a:schemeClr>
              </a:solidFill>
              <a:latin typeface="Alexandria" pitchFamily="2" charset="-78"/>
              <a:cs typeface="Alexandria" pitchFamily="2" charset="-78"/>
            </a:endParaRPr>
          </a:p>
        </p:txBody>
      </p:sp>
      <p:sp>
        <p:nvSpPr>
          <p:cNvPr id="11" name="TextBox 10">
            <a:extLst>
              <a:ext uri="{FF2B5EF4-FFF2-40B4-BE49-F238E27FC236}">
                <a16:creationId xmlns:a16="http://schemas.microsoft.com/office/drawing/2014/main" id="{E9CC582A-C8AF-CFB3-53C2-2A863A49ECD8}"/>
              </a:ext>
            </a:extLst>
          </p:cNvPr>
          <p:cNvSpPr txBox="1"/>
          <p:nvPr/>
        </p:nvSpPr>
        <p:spPr>
          <a:xfrm>
            <a:off x="0" y="6646605"/>
            <a:ext cx="1747520" cy="261610"/>
          </a:xfrm>
          <a:prstGeom prst="rect">
            <a:avLst/>
          </a:prstGeom>
          <a:noFill/>
          <a:ln>
            <a:solidFill>
              <a:schemeClr val="bg1"/>
            </a:solidFill>
          </a:ln>
        </p:spPr>
        <p:txBody>
          <a:bodyPr wrap="square" rtlCol="0">
            <a:spAutoFit/>
          </a:bodyPr>
          <a:lstStyle/>
          <a:p>
            <a:r>
              <a:rPr lang="en-US" sz="1100" dirty="0">
                <a:latin typeface="Alexandria" pitchFamily="2" charset="-78"/>
                <a:cs typeface="Alexandria" pitchFamily="2" charset="-78"/>
              </a:rPr>
              <a:t>Dr. Raef Baraka</a:t>
            </a:r>
          </a:p>
        </p:txBody>
      </p:sp>
      <p:sp>
        <p:nvSpPr>
          <p:cNvPr id="10" name="Rectangle 9">
            <a:extLst>
              <a:ext uri="{FF2B5EF4-FFF2-40B4-BE49-F238E27FC236}">
                <a16:creationId xmlns:a16="http://schemas.microsoft.com/office/drawing/2014/main" id="{9B9BABB7-8146-6ABB-E470-05D5A89BFE29}"/>
              </a:ext>
            </a:extLst>
          </p:cNvPr>
          <p:cNvSpPr/>
          <p:nvPr/>
        </p:nvSpPr>
        <p:spPr>
          <a:xfrm>
            <a:off x="717328" y="4149212"/>
            <a:ext cx="10714671" cy="1848455"/>
          </a:xfrm>
          <a:prstGeom prst="rect">
            <a:avLst/>
          </a:prstGeom>
        </p:spPr>
        <p:txBody>
          <a:bodyPr wrap="square">
            <a:spAutoFit/>
          </a:bodyPr>
          <a:lstStyle/>
          <a:p>
            <a:pPr marL="342900" indent="-342900" algn="just" rtl="1">
              <a:lnSpc>
                <a:spcPct val="200000"/>
              </a:lnSpc>
              <a:buFont typeface="Arial" panose="020B0604020202020204" pitchFamily="34" charset="0"/>
              <a:buChar char="•"/>
            </a:pPr>
            <a:r>
              <a:rPr lang="ar-SA" sz="2000" dirty="0">
                <a:solidFill>
                  <a:srgbClr val="002060"/>
                </a:solidFill>
                <a:latin typeface="Alexandria" pitchFamily="2" charset="-78"/>
                <a:cs typeface="Alexandria" pitchFamily="2" charset="-78"/>
              </a:rPr>
              <a:t>الاختبارات والمسارات ليست تجارب ولا ينبغي تصنيفها كذلك في سياق البحث. </a:t>
            </a:r>
          </a:p>
          <a:p>
            <a:pPr marL="342900" indent="-342900" algn="just" rtl="1">
              <a:lnSpc>
                <a:spcPct val="200000"/>
              </a:lnSpc>
              <a:buFont typeface="Arial" panose="020B0604020202020204" pitchFamily="34" charset="0"/>
              <a:buChar char="•"/>
            </a:pPr>
            <a:r>
              <a:rPr lang="ar-SA" sz="2000" dirty="0">
                <a:solidFill>
                  <a:srgbClr val="002060"/>
                </a:solidFill>
                <a:latin typeface="Alexandria" pitchFamily="2" charset="-78"/>
                <a:cs typeface="Alexandria" pitchFamily="2" charset="-78"/>
              </a:rPr>
              <a:t>إذا كنت تنوي إجراء تجربة، فعليك أن تفهم </a:t>
            </a:r>
            <a:r>
              <a:rPr lang="ar-SA" sz="2000" dirty="0">
                <a:solidFill>
                  <a:srgbClr val="FF0000"/>
                </a:solidFill>
                <a:latin typeface="Alexandria" pitchFamily="2" charset="-78"/>
                <a:cs typeface="Alexandria" pitchFamily="2" charset="-78"/>
              </a:rPr>
              <a:t>طبيعة التجربة والخطأ</a:t>
            </a:r>
            <a:r>
              <a:rPr lang="ar-SA" sz="2000" dirty="0">
                <a:solidFill>
                  <a:srgbClr val="002060"/>
                </a:solidFill>
                <a:latin typeface="Alexandria" pitchFamily="2" charset="-78"/>
                <a:cs typeface="Alexandria" pitchFamily="2" charset="-78"/>
              </a:rPr>
              <a:t> </a:t>
            </a:r>
            <a:r>
              <a:rPr lang="ar-SA" sz="2000" dirty="0">
                <a:solidFill>
                  <a:srgbClr val="FF0000"/>
                </a:solidFill>
                <a:latin typeface="Alexandria" pitchFamily="2" charset="-78"/>
                <a:cs typeface="Alexandria" pitchFamily="2" charset="-78"/>
              </a:rPr>
              <a:t>التجريبي</a:t>
            </a:r>
            <a:r>
              <a:rPr lang="ar-SA" sz="2000" dirty="0">
                <a:solidFill>
                  <a:srgbClr val="002060"/>
                </a:solidFill>
                <a:latin typeface="Alexandria" pitchFamily="2" charset="-78"/>
                <a:cs typeface="Alexandria" pitchFamily="2" charset="-78"/>
              </a:rPr>
              <a:t> لتتمكن من تحديد مستوى أهمية أي استنتاجات مستخلصة من بحثك.</a:t>
            </a:r>
            <a:endParaRPr lang="ar-SA" sz="2000" dirty="0">
              <a:solidFill>
                <a:schemeClr val="accent6">
                  <a:lumMod val="50000"/>
                </a:schemeClr>
              </a:solidFill>
              <a:latin typeface="Alexandria" pitchFamily="2" charset="-78"/>
              <a:cs typeface="Alexandria" pitchFamily="2" charset="-78"/>
            </a:endParaRPr>
          </a:p>
        </p:txBody>
      </p:sp>
    </p:spTree>
    <p:extLst>
      <p:ext uri="{BB962C8B-B14F-4D97-AF65-F5344CB8AC3E}">
        <p14:creationId xmlns:p14="http://schemas.microsoft.com/office/powerpoint/2010/main" val="147495834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additive="base">
                                        <p:cTn id="7" dur="500" fill="hold"/>
                                        <p:tgtEl>
                                          <p:spTgt spid="8"/>
                                        </p:tgtEl>
                                        <p:attrNameLst>
                                          <p:attrName>ppt_x</p:attrName>
                                        </p:attrNameLst>
                                      </p:cBhvr>
                                      <p:tavLst>
                                        <p:tav tm="0">
                                          <p:val>
                                            <p:strVal val="#ppt_x"/>
                                          </p:val>
                                        </p:tav>
                                        <p:tav tm="100000">
                                          <p:val>
                                            <p:strVal val="#ppt_x"/>
                                          </p:val>
                                        </p:tav>
                                      </p:tavLst>
                                    </p:anim>
                                    <p:anim calcmode="lin" valueType="num">
                                      <p:cBhvr additive="base">
                                        <p:cTn id="8" dur="500" fill="hold"/>
                                        <p:tgtEl>
                                          <p:spTgt spid="8"/>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10"/>
                                        </p:tgtEl>
                                        <p:attrNameLst>
                                          <p:attrName>style.visibility</p:attrName>
                                        </p:attrNameLst>
                                      </p:cBhvr>
                                      <p:to>
                                        <p:strVal val="visible"/>
                                      </p:to>
                                    </p:set>
                                    <p:anim calcmode="lin" valueType="num">
                                      <p:cBhvr additive="base">
                                        <p:cTn id="13" dur="500" fill="hold"/>
                                        <p:tgtEl>
                                          <p:spTgt spid="10"/>
                                        </p:tgtEl>
                                        <p:attrNameLst>
                                          <p:attrName>ppt_x</p:attrName>
                                        </p:attrNameLst>
                                      </p:cBhvr>
                                      <p:tavLst>
                                        <p:tav tm="0">
                                          <p:val>
                                            <p:strVal val="#ppt_x"/>
                                          </p:val>
                                        </p:tav>
                                        <p:tav tm="100000">
                                          <p:val>
                                            <p:strVal val="#ppt_x"/>
                                          </p:val>
                                        </p:tav>
                                      </p:tavLst>
                                    </p:anim>
                                    <p:anim calcmode="lin" valueType="num">
                                      <p:cBhvr additive="base">
                                        <p:cTn id="14"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P spid="10"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621650" y="1167166"/>
            <a:ext cx="10810349" cy="10987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2" name="Rectangle 1"/>
          <p:cNvSpPr/>
          <p:nvPr/>
        </p:nvSpPr>
        <p:spPr>
          <a:xfrm>
            <a:off x="621651" y="614671"/>
            <a:ext cx="6595226" cy="584775"/>
          </a:xfrm>
          <a:prstGeom prst="rect">
            <a:avLst/>
          </a:prstGeom>
        </p:spPr>
        <p:txBody>
          <a:bodyPr wrap="square">
            <a:spAutoFit/>
          </a:bodyPr>
          <a:lstStyle/>
          <a:p>
            <a:r>
              <a:rPr lang="en-US" sz="3200" b="1" dirty="0">
                <a:solidFill>
                  <a:srgbClr val="00B0F0"/>
                </a:solidFill>
                <a:latin typeface="Alexandria" charset="0"/>
                <a:cs typeface="Alexandria" charset="0"/>
              </a:rPr>
              <a:t>Experimental research</a:t>
            </a:r>
          </a:p>
        </p:txBody>
      </p:sp>
      <p:sp>
        <p:nvSpPr>
          <p:cNvPr id="9" name="TextBox 8"/>
          <p:cNvSpPr txBox="1"/>
          <p:nvPr/>
        </p:nvSpPr>
        <p:spPr>
          <a:xfrm>
            <a:off x="6741857" y="461861"/>
            <a:ext cx="4828492" cy="584775"/>
          </a:xfrm>
          <a:prstGeom prst="rect">
            <a:avLst/>
          </a:prstGeom>
          <a:noFill/>
        </p:spPr>
        <p:txBody>
          <a:bodyPr wrap="square" rtlCol="0">
            <a:spAutoFit/>
          </a:bodyPr>
          <a:lstStyle/>
          <a:p>
            <a:pPr algn="r"/>
            <a:r>
              <a:rPr lang="ar-SA" sz="3200" b="1" dirty="0">
                <a:solidFill>
                  <a:srgbClr val="00B0F0"/>
                </a:solidFill>
                <a:latin typeface="Alexandria" charset="0"/>
                <a:cs typeface="Alexandria" charset="0"/>
              </a:rPr>
              <a:t>البحث التجريبي</a:t>
            </a:r>
            <a:endParaRPr lang="en-US" sz="3200" b="1" dirty="0">
              <a:solidFill>
                <a:srgbClr val="00B0F0"/>
              </a:solidFill>
              <a:latin typeface="Alexandria" charset="0"/>
              <a:cs typeface="Alexandria" charset="0"/>
            </a:endParaRPr>
          </a:p>
        </p:txBody>
      </p:sp>
      <p:sp>
        <p:nvSpPr>
          <p:cNvPr id="3" name="Rectangle: Rounded Corners 2">
            <a:extLst>
              <a:ext uri="{FF2B5EF4-FFF2-40B4-BE49-F238E27FC236}">
                <a16:creationId xmlns:a16="http://schemas.microsoft.com/office/drawing/2014/main" id="{9885DD0A-52EB-11AA-BA36-1F71B791710C}"/>
              </a:ext>
            </a:extLst>
          </p:cNvPr>
          <p:cNvSpPr/>
          <p:nvPr/>
        </p:nvSpPr>
        <p:spPr>
          <a:xfrm>
            <a:off x="638242" y="1543299"/>
            <a:ext cx="11145049" cy="499688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t>time, not only can we never avoid experimental error but the majority of the time we</a:t>
            </a:r>
          </a:p>
          <a:p>
            <a:pPr algn="ctr"/>
            <a:r>
              <a:rPr lang="en-US"/>
              <a:t>cannot locate the variable responsible for the error, therefore we are unable to</a:t>
            </a:r>
          </a:p>
          <a:p>
            <a:pPr algn="ctr"/>
            <a:r>
              <a:rPr lang="en-US"/>
              <a:t>measure the extent of error</a:t>
            </a:r>
            <a:endParaRPr lang="en-US" dirty="0"/>
          </a:p>
        </p:txBody>
      </p:sp>
      <p:sp>
        <p:nvSpPr>
          <p:cNvPr id="8" name="Rectangle 7">
            <a:extLst>
              <a:ext uri="{FF2B5EF4-FFF2-40B4-BE49-F238E27FC236}">
                <a16:creationId xmlns:a16="http://schemas.microsoft.com/office/drawing/2014/main" id="{B647F0E2-601F-E548-FA90-ED8C15E00BA3}"/>
              </a:ext>
            </a:extLst>
          </p:cNvPr>
          <p:cNvSpPr/>
          <p:nvPr/>
        </p:nvSpPr>
        <p:spPr>
          <a:xfrm>
            <a:off x="638242" y="1501031"/>
            <a:ext cx="11068205" cy="4996881"/>
          </a:xfrm>
          <a:prstGeom prst="rect">
            <a:avLst/>
          </a:prstGeom>
        </p:spPr>
        <p:txBody>
          <a:bodyPr wrap="square">
            <a:spAutoFit/>
          </a:bodyPr>
          <a:lstStyle/>
          <a:p>
            <a:pPr algn="just">
              <a:lnSpc>
                <a:spcPct val="200000"/>
              </a:lnSpc>
            </a:pPr>
            <a:r>
              <a:rPr lang="en-US" dirty="0">
                <a:solidFill>
                  <a:schemeClr val="accent6">
                    <a:lumMod val="50000"/>
                  </a:schemeClr>
                </a:solidFill>
                <a:latin typeface="Alexandria" pitchFamily="2" charset="-78"/>
                <a:cs typeface="Alexandria" pitchFamily="2" charset="-78"/>
              </a:rPr>
              <a:t>In experimental research we are dealing with a number of different variables:</a:t>
            </a:r>
          </a:p>
          <a:p>
            <a:pPr marL="342900" indent="-342900" algn="just">
              <a:lnSpc>
                <a:spcPct val="200000"/>
              </a:lnSpc>
              <a:buFont typeface="+mj-lt"/>
              <a:buAutoNum type="arabicPeriod"/>
            </a:pPr>
            <a:r>
              <a:rPr lang="en-US" dirty="0">
                <a:solidFill>
                  <a:srgbClr val="FF0000"/>
                </a:solidFill>
                <a:latin typeface="Alexandria" pitchFamily="2" charset="-78"/>
                <a:cs typeface="Alexandria" pitchFamily="2" charset="-78"/>
              </a:rPr>
              <a:t>The independent variable (IV): </a:t>
            </a:r>
            <a:r>
              <a:rPr lang="en-US" dirty="0">
                <a:solidFill>
                  <a:srgbClr val="002060"/>
                </a:solidFill>
                <a:latin typeface="Alexandria" pitchFamily="2" charset="-78"/>
                <a:cs typeface="Alexandria" pitchFamily="2" charset="-78"/>
              </a:rPr>
              <a:t>the phenomenon or situation that is manipulated by the researcher</a:t>
            </a:r>
          </a:p>
          <a:p>
            <a:pPr marL="342900" indent="-342900" algn="just">
              <a:lnSpc>
                <a:spcPct val="200000"/>
              </a:lnSpc>
              <a:buFont typeface="+mj-lt"/>
              <a:buAutoNum type="arabicPeriod"/>
            </a:pPr>
            <a:r>
              <a:rPr lang="en-US" dirty="0">
                <a:solidFill>
                  <a:srgbClr val="FF0000"/>
                </a:solidFill>
                <a:latin typeface="Alexandria" pitchFamily="2" charset="-78"/>
                <a:cs typeface="Alexandria" pitchFamily="2" charset="-78"/>
              </a:rPr>
              <a:t>The dependent variable (DV): </a:t>
            </a:r>
            <a:r>
              <a:rPr lang="en-US" dirty="0">
                <a:solidFill>
                  <a:srgbClr val="002060"/>
                </a:solidFill>
                <a:latin typeface="Alexandria" pitchFamily="2" charset="-78"/>
                <a:cs typeface="Alexandria" pitchFamily="2" charset="-78"/>
              </a:rPr>
              <a:t>the behavior or effect that is measured by the research as a result of the manipulation</a:t>
            </a:r>
          </a:p>
          <a:p>
            <a:pPr marL="342900" indent="-342900" algn="just">
              <a:lnSpc>
                <a:spcPct val="200000"/>
              </a:lnSpc>
              <a:buFont typeface="+mj-lt"/>
              <a:buAutoNum type="arabicPeriod"/>
            </a:pPr>
            <a:r>
              <a:rPr lang="en-US" dirty="0">
                <a:solidFill>
                  <a:srgbClr val="FF0000"/>
                </a:solidFill>
                <a:latin typeface="Alexandria" pitchFamily="2" charset="-78"/>
                <a:cs typeface="Alexandria" pitchFamily="2" charset="-78"/>
              </a:rPr>
              <a:t>The moderator variable (MV): </a:t>
            </a:r>
            <a:r>
              <a:rPr lang="en-US" dirty="0">
                <a:solidFill>
                  <a:srgbClr val="002060"/>
                </a:solidFill>
                <a:latin typeface="Alexandria" pitchFamily="2" charset="-78"/>
                <a:cs typeface="Alexandria" pitchFamily="2" charset="-78"/>
              </a:rPr>
              <a:t>the factor which is ‘measured, manipulated or selected’ by the researcher to determine whether or not it changes the relationship between the IV and DV</a:t>
            </a:r>
          </a:p>
          <a:p>
            <a:pPr marL="342900" indent="-342900" algn="just">
              <a:lnSpc>
                <a:spcPct val="200000"/>
              </a:lnSpc>
              <a:buFont typeface="+mj-lt"/>
              <a:buAutoNum type="arabicPeriod"/>
            </a:pPr>
            <a:r>
              <a:rPr lang="en-US" dirty="0">
                <a:solidFill>
                  <a:srgbClr val="FF0000"/>
                </a:solidFill>
                <a:latin typeface="Alexandria" pitchFamily="2" charset="-78"/>
                <a:cs typeface="Alexandria" pitchFamily="2" charset="-78"/>
              </a:rPr>
              <a:t>The control variable (CV): </a:t>
            </a:r>
            <a:r>
              <a:rPr lang="en-US" dirty="0">
                <a:solidFill>
                  <a:srgbClr val="002060"/>
                </a:solidFill>
                <a:latin typeface="Alexandria" pitchFamily="2" charset="-78"/>
                <a:cs typeface="Alexandria" pitchFamily="2" charset="-78"/>
              </a:rPr>
              <a:t>a potential IV that is artificially held constant by the researcher throughout the experiment.</a:t>
            </a:r>
          </a:p>
        </p:txBody>
      </p:sp>
      <p:sp>
        <p:nvSpPr>
          <p:cNvPr id="11" name="TextBox 10">
            <a:extLst>
              <a:ext uri="{FF2B5EF4-FFF2-40B4-BE49-F238E27FC236}">
                <a16:creationId xmlns:a16="http://schemas.microsoft.com/office/drawing/2014/main" id="{E9CC582A-C8AF-CFB3-53C2-2A863A49ECD8}"/>
              </a:ext>
            </a:extLst>
          </p:cNvPr>
          <p:cNvSpPr txBox="1"/>
          <p:nvPr/>
        </p:nvSpPr>
        <p:spPr>
          <a:xfrm>
            <a:off x="0" y="6646605"/>
            <a:ext cx="1747520" cy="261610"/>
          </a:xfrm>
          <a:prstGeom prst="rect">
            <a:avLst/>
          </a:prstGeom>
          <a:noFill/>
          <a:ln>
            <a:solidFill>
              <a:schemeClr val="bg1"/>
            </a:solidFill>
          </a:ln>
        </p:spPr>
        <p:txBody>
          <a:bodyPr wrap="square" rtlCol="0">
            <a:spAutoFit/>
          </a:bodyPr>
          <a:lstStyle/>
          <a:p>
            <a:r>
              <a:rPr lang="en-US" sz="1100" dirty="0">
                <a:latin typeface="Alexandria" pitchFamily="2" charset="-78"/>
                <a:cs typeface="Alexandria" pitchFamily="2" charset="-78"/>
              </a:rPr>
              <a:t>Dr. Raef Baraka</a:t>
            </a:r>
          </a:p>
        </p:txBody>
      </p:sp>
    </p:spTree>
    <p:extLst>
      <p:ext uri="{BB962C8B-B14F-4D97-AF65-F5344CB8AC3E}">
        <p14:creationId xmlns:p14="http://schemas.microsoft.com/office/powerpoint/2010/main" val="346420053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additive="base">
                                        <p:cTn id="7" dur="500" fill="hold"/>
                                        <p:tgtEl>
                                          <p:spTgt spid="8"/>
                                        </p:tgtEl>
                                        <p:attrNameLst>
                                          <p:attrName>ppt_x</p:attrName>
                                        </p:attrNameLst>
                                      </p:cBhvr>
                                      <p:tavLst>
                                        <p:tav tm="0">
                                          <p:val>
                                            <p:strVal val="#ppt_x"/>
                                          </p:val>
                                        </p:tav>
                                        <p:tav tm="100000">
                                          <p:val>
                                            <p:strVal val="#ppt_x"/>
                                          </p:val>
                                        </p:tav>
                                      </p:tavLst>
                                    </p:anim>
                                    <p:anim calcmode="lin" valueType="num">
                                      <p:cBhvr additive="base">
                                        <p:cTn id="8" dur="500" fill="hold"/>
                                        <p:tgtEl>
                                          <p:spTgt spid="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621650" y="1167166"/>
            <a:ext cx="10810349" cy="10987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2" name="Rectangle 1"/>
          <p:cNvSpPr/>
          <p:nvPr/>
        </p:nvSpPr>
        <p:spPr>
          <a:xfrm>
            <a:off x="621651" y="614671"/>
            <a:ext cx="6595226" cy="584775"/>
          </a:xfrm>
          <a:prstGeom prst="rect">
            <a:avLst/>
          </a:prstGeom>
        </p:spPr>
        <p:txBody>
          <a:bodyPr wrap="square">
            <a:spAutoFit/>
          </a:bodyPr>
          <a:lstStyle/>
          <a:p>
            <a:r>
              <a:rPr lang="en-US" sz="3200" b="1" dirty="0">
                <a:solidFill>
                  <a:srgbClr val="00B0F0"/>
                </a:solidFill>
                <a:latin typeface="Alexandria" charset="0"/>
                <a:cs typeface="Alexandria" charset="0"/>
              </a:rPr>
              <a:t>Experimental research</a:t>
            </a:r>
          </a:p>
        </p:txBody>
      </p:sp>
      <p:sp>
        <p:nvSpPr>
          <p:cNvPr id="9" name="TextBox 8"/>
          <p:cNvSpPr txBox="1"/>
          <p:nvPr/>
        </p:nvSpPr>
        <p:spPr>
          <a:xfrm>
            <a:off x="6741857" y="461861"/>
            <a:ext cx="4828492" cy="584775"/>
          </a:xfrm>
          <a:prstGeom prst="rect">
            <a:avLst/>
          </a:prstGeom>
          <a:noFill/>
        </p:spPr>
        <p:txBody>
          <a:bodyPr wrap="square" rtlCol="0">
            <a:spAutoFit/>
          </a:bodyPr>
          <a:lstStyle/>
          <a:p>
            <a:pPr algn="r"/>
            <a:r>
              <a:rPr lang="ar-SA" sz="3200" b="1" dirty="0">
                <a:solidFill>
                  <a:srgbClr val="00B0F0"/>
                </a:solidFill>
                <a:latin typeface="Alexandria" charset="0"/>
                <a:cs typeface="Alexandria" charset="0"/>
              </a:rPr>
              <a:t>البحث التجريبي</a:t>
            </a:r>
            <a:endParaRPr lang="en-US" sz="3200" b="1" dirty="0">
              <a:solidFill>
                <a:srgbClr val="00B0F0"/>
              </a:solidFill>
              <a:latin typeface="Alexandria" charset="0"/>
              <a:cs typeface="Alexandria" charset="0"/>
            </a:endParaRPr>
          </a:p>
        </p:txBody>
      </p:sp>
      <p:sp>
        <p:nvSpPr>
          <p:cNvPr id="3" name="Rectangle: Rounded Corners 2">
            <a:extLst>
              <a:ext uri="{FF2B5EF4-FFF2-40B4-BE49-F238E27FC236}">
                <a16:creationId xmlns:a16="http://schemas.microsoft.com/office/drawing/2014/main" id="{9885DD0A-52EB-11AA-BA36-1F71B791710C}"/>
              </a:ext>
            </a:extLst>
          </p:cNvPr>
          <p:cNvSpPr/>
          <p:nvPr/>
        </p:nvSpPr>
        <p:spPr>
          <a:xfrm>
            <a:off x="638242" y="1543299"/>
            <a:ext cx="11145049" cy="499688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t>time, not only can we never avoid experimental error but the majority of the time we</a:t>
            </a:r>
          </a:p>
          <a:p>
            <a:pPr algn="ctr"/>
            <a:r>
              <a:rPr lang="en-US"/>
              <a:t>cannot locate the variable responsible for the error, therefore we are unable to</a:t>
            </a:r>
          </a:p>
          <a:p>
            <a:pPr algn="ctr"/>
            <a:r>
              <a:rPr lang="en-US"/>
              <a:t>measure the extent of error</a:t>
            </a:r>
            <a:endParaRPr lang="en-US" dirty="0"/>
          </a:p>
        </p:txBody>
      </p:sp>
      <p:sp>
        <p:nvSpPr>
          <p:cNvPr id="8" name="Rectangle 7">
            <a:extLst>
              <a:ext uri="{FF2B5EF4-FFF2-40B4-BE49-F238E27FC236}">
                <a16:creationId xmlns:a16="http://schemas.microsoft.com/office/drawing/2014/main" id="{B647F0E2-601F-E548-FA90-ED8C15E00BA3}"/>
              </a:ext>
            </a:extLst>
          </p:cNvPr>
          <p:cNvSpPr/>
          <p:nvPr/>
        </p:nvSpPr>
        <p:spPr>
          <a:xfrm>
            <a:off x="638242" y="1501031"/>
            <a:ext cx="11068205" cy="4579972"/>
          </a:xfrm>
          <a:prstGeom prst="rect">
            <a:avLst/>
          </a:prstGeom>
        </p:spPr>
        <p:txBody>
          <a:bodyPr wrap="square">
            <a:spAutoFit/>
          </a:bodyPr>
          <a:lstStyle/>
          <a:p>
            <a:pPr algn="just" rtl="1">
              <a:lnSpc>
                <a:spcPct val="250000"/>
              </a:lnSpc>
            </a:pPr>
            <a:r>
              <a:rPr lang="ar-SA" sz="2000" dirty="0">
                <a:solidFill>
                  <a:schemeClr val="accent6">
                    <a:lumMod val="50000"/>
                  </a:schemeClr>
                </a:solidFill>
                <a:latin typeface="Alexandria" pitchFamily="2" charset="-78"/>
                <a:cs typeface="Alexandria" pitchFamily="2" charset="-78"/>
              </a:rPr>
              <a:t>في البحث التجريبي نتعامل مع عدد من المتغيرات المختلفة:</a:t>
            </a:r>
          </a:p>
          <a:p>
            <a:pPr marL="342900" indent="-342900" algn="just" rtl="1">
              <a:lnSpc>
                <a:spcPct val="250000"/>
              </a:lnSpc>
              <a:buFont typeface="+mj-lt"/>
              <a:buAutoNum type="arabicPeriod"/>
            </a:pPr>
            <a:r>
              <a:rPr lang="ar-SA" sz="2000" dirty="0">
                <a:solidFill>
                  <a:srgbClr val="FF0000"/>
                </a:solidFill>
                <a:latin typeface="Alexandria" pitchFamily="2" charset="-78"/>
                <a:cs typeface="Alexandria" pitchFamily="2" charset="-78"/>
              </a:rPr>
              <a:t>المتغير المستقل (</a:t>
            </a:r>
            <a:r>
              <a:rPr lang="en-US" sz="2000" dirty="0">
                <a:solidFill>
                  <a:srgbClr val="FF0000"/>
                </a:solidFill>
                <a:latin typeface="Alexandria" pitchFamily="2" charset="-78"/>
                <a:cs typeface="Alexandria" pitchFamily="2" charset="-78"/>
              </a:rPr>
              <a:t>IV</a:t>
            </a:r>
            <a:r>
              <a:rPr lang="ar-SA" sz="2000" dirty="0">
                <a:solidFill>
                  <a:srgbClr val="FF0000"/>
                </a:solidFill>
                <a:latin typeface="Alexandria" pitchFamily="2" charset="-78"/>
                <a:cs typeface="Alexandria" pitchFamily="2" charset="-78"/>
              </a:rPr>
              <a:t>): </a:t>
            </a:r>
            <a:r>
              <a:rPr lang="ar-SA" sz="2000" dirty="0">
                <a:solidFill>
                  <a:srgbClr val="002060"/>
                </a:solidFill>
                <a:latin typeface="Alexandria" pitchFamily="2" charset="-78"/>
                <a:cs typeface="Alexandria" pitchFamily="2" charset="-78"/>
              </a:rPr>
              <a:t>الظاهرة أو الحالة التي يتلاعب بها الباحث.</a:t>
            </a:r>
          </a:p>
          <a:p>
            <a:pPr marL="342900" indent="-342900" algn="just" rtl="1">
              <a:lnSpc>
                <a:spcPct val="250000"/>
              </a:lnSpc>
              <a:buFont typeface="+mj-lt"/>
              <a:buAutoNum type="arabicPeriod"/>
            </a:pPr>
            <a:r>
              <a:rPr lang="ar-SA" sz="2000" dirty="0">
                <a:solidFill>
                  <a:srgbClr val="FF0000"/>
                </a:solidFill>
                <a:latin typeface="Alexandria" pitchFamily="2" charset="-78"/>
                <a:cs typeface="Alexandria" pitchFamily="2" charset="-78"/>
              </a:rPr>
              <a:t>المتغير التابع (</a:t>
            </a:r>
            <a:r>
              <a:rPr lang="en-US" sz="2000" dirty="0">
                <a:solidFill>
                  <a:srgbClr val="FF0000"/>
                </a:solidFill>
                <a:latin typeface="Alexandria" pitchFamily="2" charset="-78"/>
                <a:cs typeface="Alexandria" pitchFamily="2" charset="-78"/>
              </a:rPr>
              <a:t>DV</a:t>
            </a:r>
            <a:r>
              <a:rPr lang="ar-SA" sz="2000" dirty="0">
                <a:solidFill>
                  <a:srgbClr val="FF0000"/>
                </a:solidFill>
                <a:latin typeface="Alexandria" pitchFamily="2" charset="-78"/>
                <a:cs typeface="Alexandria" pitchFamily="2" charset="-78"/>
              </a:rPr>
              <a:t>): </a:t>
            </a:r>
            <a:r>
              <a:rPr lang="ar-SA" sz="2000" dirty="0">
                <a:solidFill>
                  <a:srgbClr val="002060"/>
                </a:solidFill>
                <a:latin typeface="Alexandria" pitchFamily="2" charset="-78"/>
                <a:cs typeface="Alexandria" pitchFamily="2" charset="-78"/>
              </a:rPr>
              <a:t>السلوك أو التأثير الذي تقاس به الأبحاث نتيجة التلاعب</a:t>
            </a:r>
          </a:p>
          <a:p>
            <a:pPr marL="342900" indent="-342900" algn="just" rtl="1">
              <a:lnSpc>
                <a:spcPct val="250000"/>
              </a:lnSpc>
              <a:buFont typeface="+mj-lt"/>
              <a:buAutoNum type="arabicPeriod"/>
            </a:pPr>
            <a:r>
              <a:rPr lang="ar-SA" sz="2000" dirty="0">
                <a:solidFill>
                  <a:srgbClr val="FF0000"/>
                </a:solidFill>
                <a:latin typeface="Alexandria" pitchFamily="2" charset="-78"/>
                <a:cs typeface="Alexandria" pitchFamily="2" charset="-78"/>
              </a:rPr>
              <a:t>متغير المعدل (</a:t>
            </a:r>
            <a:r>
              <a:rPr lang="en-US" sz="2000" dirty="0">
                <a:solidFill>
                  <a:srgbClr val="FF0000"/>
                </a:solidFill>
                <a:latin typeface="Alexandria" pitchFamily="2" charset="-78"/>
                <a:cs typeface="Alexandria" pitchFamily="2" charset="-78"/>
              </a:rPr>
              <a:t>MV</a:t>
            </a:r>
            <a:r>
              <a:rPr lang="ar-SA" sz="2000" dirty="0">
                <a:solidFill>
                  <a:srgbClr val="FF0000"/>
                </a:solidFill>
                <a:latin typeface="Alexandria" pitchFamily="2" charset="-78"/>
                <a:cs typeface="Alexandria" pitchFamily="2" charset="-78"/>
              </a:rPr>
              <a:t>): </a:t>
            </a:r>
            <a:r>
              <a:rPr lang="ar-SA" sz="2000" dirty="0">
                <a:solidFill>
                  <a:srgbClr val="002060"/>
                </a:solidFill>
                <a:latin typeface="Alexandria" pitchFamily="2" charset="-78"/>
                <a:cs typeface="Alexandria" pitchFamily="2" charset="-78"/>
              </a:rPr>
              <a:t>العامل الذي يتم 'قياسه أو التلاعب به أو اختياره' من قبل الباحث لتحديد ما إذا كان يغير العلاقة بين المتغير المستقل والمتغير التابع.</a:t>
            </a:r>
          </a:p>
          <a:p>
            <a:pPr marL="342900" indent="-342900" algn="just" rtl="1">
              <a:lnSpc>
                <a:spcPct val="250000"/>
              </a:lnSpc>
              <a:buFont typeface="+mj-lt"/>
              <a:buAutoNum type="arabicPeriod"/>
            </a:pPr>
            <a:r>
              <a:rPr lang="ar-SA" sz="2000" dirty="0">
                <a:solidFill>
                  <a:srgbClr val="FF0000"/>
                </a:solidFill>
                <a:latin typeface="Alexandria" pitchFamily="2" charset="-78"/>
                <a:cs typeface="Alexandria" pitchFamily="2" charset="-78"/>
              </a:rPr>
              <a:t>متغير التحكم (</a:t>
            </a:r>
            <a:r>
              <a:rPr lang="en-US" sz="2000" dirty="0">
                <a:solidFill>
                  <a:srgbClr val="FF0000"/>
                </a:solidFill>
                <a:latin typeface="Alexandria" pitchFamily="2" charset="-78"/>
                <a:cs typeface="Alexandria" pitchFamily="2" charset="-78"/>
              </a:rPr>
              <a:t>CV</a:t>
            </a:r>
            <a:r>
              <a:rPr lang="ar-SA" sz="2000" dirty="0">
                <a:solidFill>
                  <a:srgbClr val="FF0000"/>
                </a:solidFill>
                <a:latin typeface="Alexandria" pitchFamily="2" charset="-78"/>
                <a:cs typeface="Alexandria" pitchFamily="2" charset="-78"/>
              </a:rPr>
              <a:t>): </a:t>
            </a:r>
            <a:r>
              <a:rPr lang="ar-SA" sz="2000" dirty="0">
                <a:solidFill>
                  <a:srgbClr val="002060"/>
                </a:solidFill>
                <a:latin typeface="Alexandria" pitchFamily="2" charset="-78"/>
                <a:cs typeface="Alexandria" pitchFamily="2" charset="-78"/>
              </a:rPr>
              <a:t>متغير </a:t>
            </a:r>
            <a:r>
              <a:rPr lang="en-US" sz="2000" dirty="0">
                <a:solidFill>
                  <a:srgbClr val="002060"/>
                </a:solidFill>
                <a:latin typeface="Alexandria" pitchFamily="2" charset="-78"/>
                <a:cs typeface="Alexandria" pitchFamily="2" charset="-78"/>
              </a:rPr>
              <a:t>IV </a:t>
            </a:r>
            <a:r>
              <a:rPr lang="ar-SA" sz="2000" dirty="0">
                <a:solidFill>
                  <a:srgbClr val="002060"/>
                </a:solidFill>
                <a:latin typeface="Alexandria" pitchFamily="2" charset="-78"/>
                <a:cs typeface="Alexandria" pitchFamily="2" charset="-78"/>
              </a:rPr>
              <a:t>محتمل يثبت بشكل مصطنع من قبل الباحث طوال فترة التجربة.</a:t>
            </a:r>
            <a:endParaRPr lang="en-US" sz="2000" dirty="0">
              <a:solidFill>
                <a:srgbClr val="002060"/>
              </a:solidFill>
              <a:latin typeface="Alexandria" pitchFamily="2" charset="-78"/>
              <a:cs typeface="Alexandria" pitchFamily="2" charset="-78"/>
            </a:endParaRPr>
          </a:p>
        </p:txBody>
      </p:sp>
      <p:sp>
        <p:nvSpPr>
          <p:cNvPr id="11" name="TextBox 10">
            <a:extLst>
              <a:ext uri="{FF2B5EF4-FFF2-40B4-BE49-F238E27FC236}">
                <a16:creationId xmlns:a16="http://schemas.microsoft.com/office/drawing/2014/main" id="{E9CC582A-C8AF-CFB3-53C2-2A863A49ECD8}"/>
              </a:ext>
            </a:extLst>
          </p:cNvPr>
          <p:cNvSpPr txBox="1"/>
          <p:nvPr/>
        </p:nvSpPr>
        <p:spPr>
          <a:xfrm>
            <a:off x="0" y="6646605"/>
            <a:ext cx="1747520" cy="261610"/>
          </a:xfrm>
          <a:prstGeom prst="rect">
            <a:avLst/>
          </a:prstGeom>
          <a:noFill/>
          <a:ln>
            <a:solidFill>
              <a:schemeClr val="bg1"/>
            </a:solidFill>
          </a:ln>
        </p:spPr>
        <p:txBody>
          <a:bodyPr wrap="square" rtlCol="0">
            <a:spAutoFit/>
          </a:bodyPr>
          <a:lstStyle/>
          <a:p>
            <a:r>
              <a:rPr lang="en-US" sz="1100" dirty="0">
                <a:latin typeface="Alexandria" pitchFamily="2" charset="-78"/>
                <a:cs typeface="Alexandria" pitchFamily="2" charset="-78"/>
              </a:rPr>
              <a:t>Dr. Raef Baraka</a:t>
            </a:r>
          </a:p>
        </p:txBody>
      </p:sp>
    </p:spTree>
    <p:extLst>
      <p:ext uri="{BB962C8B-B14F-4D97-AF65-F5344CB8AC3E}">
        <p14:creationId xmlns:p14="http://schemas.microsoft.com/office/powerpoint/2010/main" val="142705394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additive="base">
                                        <p:cTn id="7" dur="500" fill="hold"/>
                                        <p:tgtEl>
                                          <p:spTgt spid="8"/>
                                        </p:tgtEl>
                                        <p:attrNameLst>
                                          <p:attrName>ppt_x</p:attrName>
                                        </p:attrNameLst>
                                      </p:cBhvr>
                                      <p:tavLst>
                                        <p:tav tm="0">
                                          <p:val>
                                            <p:strVal val="#ppt_x"/>
                                          </p:val>
                                        </p:tav>
                                        <p:tav tm="100000">
                                          <p:val>
                                            <p:strVal val="#ppt_x"/>
                                          </p:val>
                                        </p:tav>
                                      </p:tavLst>
                                    </p:anim>
                                    <p:anim calcmode="lin" valueType="num">
                                      <p:cBhvr additive="base">
                                        <p:cTn id="8" dur="500" fill="hold"/>
                                        <p:tgtEl>
                                          <p:spTgt spid="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621650" y="1167166"/>
            <a:ext cx="10810349" cy="10987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2" name="Rectangle 1"/>
          <p:cNvSpPr/>
          <p:nvPr/>
        </p:nvSpPr>
        <p:spPr>
          <a:xfrm>
            <a:off x="621651" y="614671"/>
            <a:ext cx="6595226" cy="584775"/>
          </a:xfrm>
          <a:prstGeom prst="rect">
            <a:avLst/>
          </a:prstGeom>
        </p:spPr>
        <p:txBody>
          <a:bodyPr wrap="square">
            <a:spAutoFit/>
          </a:bodyPr>
          <a:lstStyle/>
          <a:p>
            <a:r>
              <a:rPr lang="en-US" sz="3200" b="1" dirty="0">
                <a:solidFill>
                  <a:srgbClr val="00B0F0"/>
                </a:solidFill>
                <a:latin typeface="Alexandria" charset="0"/>
                <a:cs typeface="Alexandria" charset="0"/>
              </a:rPr>
              <a:t>Experimental research</a:t>
            </a:r>
          </a:p>
        </p:txBody>
      </p:sp>
      <p:sp>
        <p:nvSpPr>
          <p:cNvPr id="9" name="TextBox 8"/>
          <p:cNvSpPr txBox="1"/>
          <p:nvPr/>
        </p:nvSpPr>
        <p:spPr>
          <a:xfrm>
            <a:off x="6741857" y="461861"/>
            <a:ext cx="4828492" cy="584775"/>
          </a:xfrm>
          <a:prstGeom prst="rect">
            <a:avLst/>
          </a:prstGeom>
          <a:noFill/>
        </p:spPr>
        <p:txBody>
          <a:bodyPr wrap="square" rtlCol="0">
            <a:spAutoFit/>
          </a:bodyPr>
          <a:lstStyle/>
          <a:p>
            <a:pPr algn="r"/>
            <a:r>
              <a:rPr lang="ar-SA" sz="3200" b="1" dirty="0">
                <a:solidFill>
                  <a:srgbClr val="00B0F0"/>
                </a:solidFill>
                <a:latin typeface="Alexandria" charset="0"/>
                <a:cs typeface="Alexandria" charset="0"/>
              </a:rPr>
              <a:t>البحث التجريبي</a:t>
            </a:r>
            <a:endParaRPr lang="en-US" sz="3200" b="1" dirty="0">
              <a:solidFill>
                <a:srgbClr val="00B0F0"/>
              </a:solidFill>
              <a:latin typeface="Alexandria" charset="0"/>
              <a:cs typeface="Alexandria" charset="0"/>
            </a:endParaRPr>
          </a:p>
        </p:txBody>
      </p:sp>
      <p:sp>
        <p:nvSpPr>
          <p:cNvPr id="3" name="Rectangle: Rounded Corners 2">
            <a:extLst>
              <a:ext uri="{FF2B5EF4-FFF2-40B4-BE49-F238E27FC236}">
                <a16:creationId xmlns:a16="http://schemas.microsoft.com/office/drawing/2014/main" id="{9885DD0A-52EB-11AA-BA36-1F71B791710C}"/>
              </a:ext>
            </a:extLst>
          </p:cNvPr>
          <p:cNvSpPr/>
          <p:nvPr/>
        </p:nvSpPr>
        <p:spPr>
          <a:xfrm>
            <a:off x="274448" y="1420036"/>
            <a:ext cx="11416106" cy="258499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t>time, not only can we never avoid experimental error but the majority of the time we</a:t>
            </a:r>
          </a:p>
          <a:p>
            <a:pPr algn="ctr"/>
            <a:r>
              <a:rPr lang="en-US"/>
              <a:t>cannot locate the variable responsible for the error, therefore we are unable to</a:t>
            </a:r>
          </a:p>
          <a:p>
            <a:pPr algn="ctr"/>
            <a:r>
              <a:rPr lang="en-US"/>
              <a:t>measure the extent of error</a:t>
            </a:r>
            <a:endParaRPr lang="en-US" dirty="0"/>
          </a:p>
        </p:txBody>
      </p:sp>
      <p:sp>
        <p:nvSpPr>
          <p:cNvPr id="4" name="Rectangle: Rounded Corners 24">
            <a:extLst>
              <a:ext uri="{FF2B5EF4-FFF2-40B4-BE49-F238E27FC236}">
                <a16:creationId xmlns:a16="http://schemas.microsoft.com/office/drawing/2014/main" id="{3DD9DFCA-4B1B-0B72-57ED-962D5FA1AAE0}"/>
              </a:ext>
            </a:extLst>
          </p:cNvPr>
          <p:cNvSpPr/>
          <p:nvPr/>
        </p:nvSpPr>
        <p:spPr>
          <a:xfrm>
            <a:off x="274448" y="4218004"/>
            <a:ext cx="11492251" cy="242457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dirty="0"/>
              <a:t>حل النزاعات: يمكن أن يكون التواصل وجهاً لوجه فعالاً في حل النزاعات، لأنه يسمح بالتفاعل في الوقت الفعلي، والاستماع النشط، والفرصة لمعالجة المخاوف بشكل مباشر.</a:t>
            </a:r>
            <a:endParaRPr lang="en-US" dirty="0"/>
          </a:p>
        </p:txBody>
      </p:sp>
      <p:sp>
        <p:nvSpPr>
          <p:cNvPr id="8" name="Rectangle 7">
            <a:extLst>
              <a:ext uri="{FF2B5EF4-FFF2-40B4-BE49-F238E27FC236}">
                <a16:creationId xmlns:a16="http://schemas.microsoft.com/office/drawing/2014/main" id="{B647F0E2-601F-E548-FA90-ED8C15E00BA3}"/>
              </a:ext>
            </a:extLst>
          </p:cNvPr>
          <p:cNvSpPr/>
          <p:nvPr/>
        </p:nvSpPr>
        <p:spPr>
          <a:xfrm>
            <a:off x="284280" y="1343715"/>
            <a:ext cx="11416106" cy="2635978"/>
          </a:xfrm>
          <a:prstGeom prst="rect">
            <a:avLst/>
          </a:prstGeom>
        </p:spPr>
        <p:txBody>
          <a:bodyPr wrap="square">
            <a:spAutoFit/>
          </a:bodyPr>
          <a:lstStyle/>
          <a:p>
            <a:pPr algn="just">
              <a:lnSpc>
                <a:spcPct val="150000"/>
              </a:lnSpc>
            </a:pPr>
            <a:r>
              <a:rPr lang="en-US" sz="1600" dirty="0">
                <a:solidFill>
                  <a:srgbClr val="FF0000"/>
                </a:solidFill>
                <a:latin typeface="Alexandria" pitchFamily="2" charset="-78"/>
                <a:cs typeface="Alexandria" pitchFamily="2" charset="-78"/>
              </a:rPr>
              <a:t>Here are a few experimental research examples: </a:t>
            </a:r>
          </a:p>
          <a:p>
            <a:pPr marL="285750" indent="-285750" algn="just">
              <a:lnSpc>
                <a:spcPct val="150000"/>
              </a:lnSpc>
              <a:buFont typeface="Arial" panose="020B0604020202020204" pitchFamily="34" charset="0"/>
              <a:buChar char="•"/>
            </a:pPr>
            <a:r>
              <a:rPr lang="en-US" sz="1600" dirty="0">
                <a:solidFill>
                  <a:srgbClr val="FF0000"/>
                </a:solidFill>
                <a:latin typeface="Alexandria" pitchFamily="2" charset="-78"/>
                <a:cs typeface="Alexandria" pitchFamily="2" charset="-78"/>
              </a:rPr>
              <a:t>Testing</a:t>
            </a:r>
            <a:r>
              <a:rPr lang="en-US" sz="1600" dirty="0">
                <a:solidFill>
                  <a:srgbClr val="002060"/>
                </a:solidFill>
                <a:latin typeface="Alexandria" pitchFamily="2" charset="-78"/>
                <a:cs typeface="Alexandria" pitchFamily="2" charset="-78"/>
              </a:rPr>
              <a:t> a new antibiotic on patients where the treatment group receives the drug and the control group does not. </a:t>
            </a:r>
          </a:p>
          <a:p>
            <a:pPr marL="285750" indent="-285750" algn="just">
              <a:lnSpc>
                <a:spcPct val="150000"/>
              </a:lnSpc>
              <a:buFont typeface="Arial" panose="020B0604020202020204" pitchFamily="34" charset="0"/>
              <a:buChar char="•"/>
            </a:pPr>
            <a:r>
              <a:rPr lang="en-US" sz="1600" dirty="0">
                <a:solidFill>
                  <a:srgbClr val="FF0000"/>
                </a:solidFill>
                <a:latin typeface="Alexandria" pitchFamily="2" charset="-78"/>
                <a:cs typeface="Alexandria" pitchFamily="2" charset="-78"/>
              </a:rPr>
              <a:t>Studying the effects </a:t>
            </a:r>
            <a:r>
              <a:rPr lang="en-US" sz="1600" dirty="0">
                <a:solidFill>
                  <a:srgbClr val="002060"/>
                </a:solidFill>
                <a:latin typeface="Alexandria" pitchFamily="2" charset="-78"/>
                <a:cs typeface="Alexandria" pitchFamily="2" charset="-78"/>
              </a:rPr>
              <a:t>of different fertilizers on plant growth. </a:t>
            </a:r>
          </a:p>
          <a:p>
            <a:pPr marL="285750" indent="-285750" algn="just">
              <a:lnSpc>
                <a:spcPct val="150000"/>
              </a:lnSpc>
              <a:buFont typeface="Arial" panose="020B0604020202020204" pitchFamily="34" charset="0"/>
              <a:buChar char="•"/>
            </a:pPr>
            <a:r>
              <a:rPr lang="en-US" sz="1600" dirty="0">
                <a:solidFill>
                  <a:srgbClr val="FF0000"/>
                </a:solidFill>
                <a:latin typeface="Alexandria" pitchFamily="2" charset="-78"/>
                <a:cs typeface="Alexandria" pitchFamily="2" charset="-78"/>
              </a:rPr>
              <a:t>Studying the influence </a:t>
            </a:r>
            <a:r>
              <a:rPr lang="en-US" sz="1600" dirty="0">
                <a:solidFill>
                  <a:srgbClr val="002060"/>
                </a:solidFill>
                <a:latin typeface="Alexandria" pitchFamily="2" charset="-78"/>
                <a:cs typeface="Alexandria" pitchFamily="2" charset="-78"/>
              </a:rPr>
              <a:t>of various advertising messages and media on participants prior to a product launch. </a:t>
            </a:r>
          </a:p>
          <a:p>
            <a:pPr marL="285750" indent="-285750" algn="just">
              <a:lnSpc>
                <a:spcPct val="150000"/>
              </a:lnSpc>
              <a:buFont typeface="Arial" panose="020B0604020202020204" pitchFamily="34" charset="0"/>
              <a:buChar char="•"/>
            </a:pPr>
            <a:r>
              <a:rPr lang="en-US" sz="1600" dirty="0">
                <a:solidFill>
                  <a:srgbClr val="FF0000"/>
                </a:solidFill>
                <a:latin typeface="Alexandria" pitchFamily="2" charset="-78"/>
                <a:cs typeface="Alexandria" pitchFamily="2" charset="-78"/>
              </a:rPr>
              <a:t>Studying user feedback </a:t>
            </a:r>
            <a:r>
              <a:rPr lang="en-US" sz="1600" dirty="0">
                <a:solidFill>
                  <a:srgbClr val="002060"/>
                </a:solidFill>
                <a:latin typeface="Alexandria" pitchFamily="2" charset="-78"/>
                <a:cs typeface="Alexandria" pitchFamily="2" charset="-78"/>
              </a:rPr>
              <a:t>on new product features in the Software as a Service industry before full-scale implementation. </a:t>
            </a:r>
            <a:endParaRPr lang="en-US" sz="1600" dirty="0">
              <a:solidFill>
                <a:schemeClr val="accent6">
                  <a:lumMod val="50000"/>
                </a:schemeClr>
              </a:solidFill>
              <a:latin typeface="Alexandria" pitchFamily="2" charset="-78"/>
              <a:cs typeface="Alexandria" pitchFamily="2" charset="-78"/>
            </a:endParaRPr>
          </a:p>
        </p:txBody>
      </p:sp>
      <p:sp>
        <p:nvSpPr>
          <p:cNvPr id="11" name="TextBox 10">
            <a:extLst>
              <a:ext uri="{FF2B5EF4-FFF2-40B4-BE49-F238E27FC236}">
                <a16:creationId xmlns:a16="http://schemas.microsoft.com/office/drawing/2014/main" id="{E9CC582A-C8AF-CFB3-53C2-2A863A49ECD8}"/>
              </a:ext>
            </a:extLst>
          </p:cNvPr>
          <p:cNvSpPr txBox="1"/>
          <p:nvPr/>
        </p:nvSpPr>
        <p:spPr>
          <a:xfrm>
            <a:off x="0" y="6646605"/>
            <a:ext cx="1747520" cy="261610"/>
          </a:xfrm>
          <a:prstGeom prst="rect">
            <a:avLst/>
          </a:prstGeom>
          <a:noFill/>
          <a:ln>
            <a:solidFill>
              <a:schemeClr val="bg1"/>
            </a:solidFill>
          </a:ln>
        </p:spPr>
        <p:txBody>
          <a:bodyPr wrap="square" rtlCol="0">
            <a:spAutoFit/>
          </a:bodyPr>
          <a:lstStyle/>
          <a:p>
            <a:r>
              <a:rPr lang="en-US" sz="1100" dirty="0">
                <a:latin typeface="Alexandria" pitchFamily="2" charset="-78"/>
                <a:cs typeface="Alexandria" pitchFamily="2" charset="-78"/>
              </a:rPr>
              <a:t>Dr. Raef Baraka</a:t>
            </a:r>
          </a:p>
        </p:txBody>
      </p:sp>
      <p:sp>
        <p:nvSpPr>
          <p:cNvPr id="10" name="Rectangle 9">
            <a:extLst>
              <a:ext uri="{FF2B5EF4-FFF2-40B4-BE49-F238E27FC236}">
                <a16:creationId xmlns:a16="http://schemas.microsoft.com/office/drawing/2014/main" id="{9B9BABB7-8146-6ABB-E470-05D5A89BFE29}"/>
              </a:ext>
            </a:extLst>
          </p:cNvPr>
          <p:cNvSpPr/>
          <p:nvPr/>
        </p:nvSpPr>
        <p:spPr>
          <a:xfrm>
            <a:off x="717328" y="4149212"/>
            <a:ext cx="10853021" cy="2482090"/>
          </a:xfrm>
          <a:prstGeom prst="rect">
            <a:avLst/>
          </a:prstGeom>
        </p:spPr>
        <p:txBody>
          <a:bodyPr wrap="square">
            <a:spAutoFit/>
          </a:bodyPr>
          <a:lstStyle/>
          <a:p>
            <a:pPr algn="just" rtl="1">
              <a:lnSpc>
                <a:spcPct val="200000"/>
              </a:lnSpc>
            </a:pPr>
            <a:r>
              <a:rPr lang="ar-SA" sz="1600" dirty="0">
                <a:solidFill>
                  <a:srgbClr val="FF0000"/>
                </a:solidFill>
                <a:latin typeface="Alexandria" pitchFamily="2" charset="-78"/>
                <a:cs typeface="Alexandria" pitchFamily="2" charset="-78"/>
              </a:rPr>
              <a:t>بعض أمثلة البحث التجريبي: </a:t>
            </a:r>
          </a:p>
          <a:p>
            <a:pPr marL="342900" indent="-342900" algn="just" rtl="1">
              <a:lnSpc>
                <a:spcPct val="200000"/>
              </a:lnSpc>
              <a:buFont typeface="Arial" panose="020B0604020202020204" pitchFamily="34" charset="0"/>
              <a:buChar char="•"/>
            </a:pPr>
            <a:r>
              <a:rPr lang="ar-SA" sz="1600" dirty="0">
                <a:solidFill>
                  <a:srgbClr val="FF0000"/>
                </a:solidFill>
                <a:latin typeface="Alexandria" pitchFamily="2" charset="-78"/>
                <a:cs typeface="Alexandria" pitchFamily="2" charset="-78"/>
              </a:rPr>
              <a:t>اختبار</a:t>
            </a:r>
            <a:r>
              <a:rPr lang="ar-SA" sz="1600" dirty="0">
                <a:solidFill>
                  <a:srgbClr val="002060"/>
                </a:solidFill>
                <a:latin typeface="Alexandria" pitchFamily="2" charset="-78"/>
                <a:cs typeface="Alexandria" pitchFamily="2" charset="-78"/>
              </a:rPr>
              <a:t> مضاد حيوي جديد على المرضى حيث تتلقى مجموعة العلاج الدواء بينما لا تتلقى المجموعة الضابطة. </a:t>
            </a:r>
          </a:p>
          <a:p>
            <a:pPr marL="342900" indent="-342900" algn="just" rtl="1">
              <a:lnSpc>
                <a:spcPct val="200000"/>
              </a:lnSpc>
              <a:buFont typeface="Arial" panose="020B0604020202020204" pitchFamily="34" charset="0"/>
              <a:buChar char="•"/>
            </a:pPr>
            <a:r>
              <a:rPr lang="ar-SA" sz="1600" dirty="0">
                <a:solidFill>
                  <a:srgbClr val="FF0000"/>
                </a:solidFill>
                <a:latin typeface="Alexandria" pitchFamily="2" charset="-78"/>
                <a:cs typeface="Alexandria" pitchFamily="2" charset="-78"/>
              </a:rPr>
              <a:t>دراسة تأثيرات</a:t>
            </a:r>
            <a:r>
              <a:rPr lang="ar-SA" sz="1600" dirty="0">
                <a:solidFill>
                  <a:srgbClr val="002060"/>
                </a:solidFill>
                <a:latin typeface="Alexandria" pitchFamily="2" charset="-78"/>
                <a:cs typeface="Alexandria" pitchFamily="2" charset="-78"/>
              </a:rPr>
              <a:t> الأسمدة المختلفة على نمو النباتات. </a:t>
            </a:r>
          </a:p>
          <a:p>
            <a:pPr marL="342900" indent="-342900" algn="just" rtl="1">
              <a:lnSpc>
                <a:spcPct val="200000"/>
              </a:lnSpc>
              <a:buFont typeface="Arial" panose="020B0604020202020204" pitchFamily="34" charset="0"/>
              <a:buChar char="•"/>
            </a:pPr>
            <a:r>
              <a:rPr lang="ar-SA" sz="1600" dirty="0">
                <a:solidFill>
                  <a:srgbClr val="FF0000"/>
                </a:solidFill>
                <a:latin typeface="Alexandria" pitchFamily="2" charset="-78"/>
                <a:cs typeface="Alexandria" pitchFamily="2" charset="-78"/>
              </a:rPr>
              <a:t>دراسة تأثير</a:t>
            </a:r>
            <a:r>
              <a:rPr lang="ar-SA" sz="1600" dirty="0">
                <a:solidFill>
                  <a:srgbClr val="002060"/>
                </a:solidFill>
                <a:latin typeface="Alexandria" pitchFamily="2" charset="-78"/>
                <a:cs typeface="Alexandria" pitchFamily="2" charset="-78"/>
              </a:rPr>
              <a:t> الرسائل الإعلانية المختلفة والوسائط على المشاركين قبل إطلاق المنتج. </a:t>
            </a:r>
          </a:p>
          <a:p>
            <a:pPr marL="342900" indent="-342900" algn="just" rtl="1">
              <a:lnSpc>
                <a:spcPct val="200000"/>
              </a:lnSpc>
              <a:buFont typeface="Arial" panose="020B0604020202020204" pitchFamily="34" charset="0"/>
              <a:buChar char="•"/>
            </a:pPr>
            <a:r>
              <a:rPr lang="ar-SA" sz="1600" dirty="0">
                <a:solidFill>
                  <a:srgbClr val="FF0000"/>
                </a:solidFill>
                <a:latin typeface="Alexandria" pitchFamily="2" charset="-78"/>
                <a:cs typeface="Alexandria" pitchFamily="2" charset="-78"/>
              </a:rPr>
              <a:t>دراسة ملاحظات</a:t>
            </a:r>
            <a:r>
              <a:rPr lang="ar-SA" sz="1600" dirty="0">
                <a:solidFill>
                  <a:srgbClr val="002060"/>
                </a:solidFill>
                <a:latin typeface="Alexandria" pitchFamily="2" charset="-78"/>
                <a:cs typeface="Alexandria" pitchFamily="2" charset="-78"/>
              </a:rPr>
              <a:t> </a:t>
            </a:r>
            <a:r>
              <a:rPr lang="ar-SA" sz="1600" dirty="0">
                <a:solidFill>
                  <a:srgbClr val="FF0000"/>
                </a:solidFill>
                <a:latin typeface="Alexandria" pitchFamily="2" charset="-78"/>
                <a:cs typeface="Alexandria" pitchFamily="2" charset="-78"/>
              </a:rPr>
              <a:t>المستخدمين</a:t>
            </a:r>
            <a:r>
              <a:rPr lang="ar-SA" sz="1600" dirty="0">
                <a:solidFill>
                  <a:srgbClr val="002060"/>
                </a:solidFill>
                <a:latin typeface="Alexandria" pitchFamily="2" charset="-78"/>
                <a:cs typeface="Alexandria" pitchFamily="2" charset="-78"/>
              </a:rPr>
              <a:t> حول ميزات المنتجات الجديدة في صناعة البرمجيات كخدمة قبل التنفيذ الكامل.</a:t>
            </a:r>
            <a:endParaRPr lang="ar-SA" sz="1600" dirty="0">
              <a:solidFill>
                <a:schemeClr val="accent6">
                  <a:lumMod val="50000"/>
                </a:schemeClr>
              </a:solidFill>
              <a:latin typeface="Alexandria" pitchFamily="2" charset="-78"/>
              <a:cs typeface="Alexandria" pitchFamily="2" charset="-78"/>
            </a:endParaRPr>
          </a:p>
        </p:txBody>
      </p:sp>
    </p:spTree>
    <p:extLst>
      <p:ext uri="{BB962C8B-B14F-4D97-AF65-F5344CB8AC3E}">
        <p14:creationId xmlns:p14="http://schemas.microsoft.com/office/powerpoint/2010/main" val="63842502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additive="base">
                                        <p:cTn id="7" dur="500" fill="hold"/>
                                        <p:tgtEl>
                                          <p:spTgt spid="8"/>
                                        </p:tgtEl>
                                        <p:attrNameLst>
                                          <p:attrName>ppt_x</p:attrName>
                                        </p:attrNameLst>
                                      </p:cBhvr>
                                      <p:tavLst>
                                        <p:tav tm="0">
                                          <p:val>
                                            <p:strVal val="#ppt_x"/>
                                          </p:val>
                                        </p:tav>
                                        <p:tav tm="100000">
                                          <p:val>
                                            <p:strVal val="#ppt_x"/>
                                          </p:val>
                                        </p:tav>
                                      </p:tavLst>
                                    </p:anim>
                                    <p:anim calcmode="lin" valueType="num">
                                      <p:cBhvr additive="base">
                                        <p:cTn id="8" dur="500" fill="hold"/>
                                        <p:tgtEl>
                                          <p:spTgt spid="8"/>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10"/>
                                        </p:tgtEl>
                                        <p:attrNameLst>
                                          <p:attrName>style.visibility</p:attrName>
                                        </p:attrNameLst>
                                      </p:cBhvr>
                                      <p:to>
                                        <p:strVal val="visible"/>
                                      </p:to>
                                    </p:set>
                                    <p:anim calcmode="lin" valueType="num">
                                      <p:cBhvr additive="base">
                                        <p:cTn id="13" dur="500" fill="hold"/>
                                        <p:tgtEl>
                                          <p:spTgt spid="10"/>
                                        </p:tgtEl>
                                        <p:attrNameLst>
                                          <p:attrName>ppt_x</p:attrName>
                                        </p:attrNameLst>
                                      </p:cBhvr>
                                      <p:tavLst>
                                        <p:tav tm="0">
                                          <p:val>
                                            <p:strVal val="#ppt_x"/>
                                          </p:val>
                                        </p:tav>
                                        <p:tav tm="100000">
                                          <p:val>
                                            <p:strVal val="#ppt_x"/>
                                          </p:val>
                                        </p:tav>
                                      </p:tavLst>
                                    </p:anim>
                                    <p:anim calcmode="lin" valueType="num">
                                      <p:cBhvr additive="base">
                                        <p:cTn id="14"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P spid="10" grpId="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621650" y="1167166"/>
            <a:ext cx="10810349" cy="10987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11" name="TextBox 10">
            <a:extLst>
              <a:ext uri="{FF2B5EF4-FFF2-40B4-BE49-F238E27FC236}">
                <a16:creationId xmlns:a16="http://schemas.microsoft.com/office/drawing/2014/main" id="{E9CC582A-C8AF-CFB3-53C2-2A863A49ECD8}"/>
              </a:ext>
            </a:extLst>
          </p:cNvPr>
          <p:cNvSpPr txBox="1"/>
          <p:nvPr/>
        </p:nvSpPr>
        <p:spPr>
          <a:xfrm>
            <a:off x="0" y="6646605"/>
            <a:ext cx="1747520" cy="261610"/>
          </a:xfrm>
          <a:prstGeom prst="rect">
            <a:avLst/>
          </a:prstGeom>
          <a:noFill/>
          <a:ln>
            <a:solidFill>
              <a:schemeClr val="bg1"/>
            </a:solidFill>
          </a:ln>
        </p:spPr>
        <p:txBody>
          <a:bodyPr wrap="square" rtlCol="0">
            <a:spAutoFit/>
          </a:bodyPr>
          <a:lstStyle/>
          <a:p>
            <a:r>
              <a:rPr lang="en-US" sz="1100" dirty="0">
                <a:latin typeface="Alexandria" pitchFamily="2" charset="-78"/>
                <a:cs typeface="Alexandria" pitchFamily="2" charset="-78"/>
              </a:rPr>
              <a:t>Dr. Raef Baraka</a:t>
            </a:r>
          </a:p>
        </p:txBody>
      </p:sp>
      <p:sp>
        <p:nvSpPr>
          <p:cNvPr id="4" name="Rectangle: Rounded Corners 3">
            <a:extLst>
              <a:ext uri="{FF2B5EF4-FFF2-40B4-BE49-F238E27FC236}">
                <a16:creationId xmlns:a16="http://schemas.microsoft.com/office/drawing/2014/main" id="{14052305-870C-4E1A-7379-F63C27249C50}"/>
              </a:ext>
            </a:extLst>
          </p:cNvPr>
          <p:cNvSpPr/>
          <p:nvPr/>
        </p:nvSpPr>
        <p:spPr>
          <a:xfrm>
            <a:off x="516484" y="1379431"/>
            <a:ext cx="10915515" cy="56964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 name="Rectangle 5">
            <a:extLst>
              <a:ext uri="{FF2B5EF4-FFF2-40B4-BE49-F238E27FC236}">
                <a16:creationId xmlns:a16="http://schemas.microsoft.com/office/drawing/2014/main" id="{302A0343-E990-1721-EC1B-DC051AA332CB}"/>
              </a:ext>
            </a:extLst>
          </p:cNvPr>
          <p:cNvSpPr/>
          <p:nvPr/>
        </p:nvSpPr>
        <p:spPr>
          <a:xfrm>
            <a:off x="516484" y="1379431"/>
            <a:ext cx="10915515" cy="501932"/>
          </a:xfrm>
          <a:prstGeom prst="rect">
            <a:avLst/>
          </a:prstGeom>
        </p:spPr>
        <p:txBody>
          <a:bodyPr wrap="square">
            <a:spAutoFit/>
          </a:bodyPr>
          <a:lstStyle/>
          <a:p>
            <a:pPr algn="ctr">
              <a:lnSpc>
                <a:spcPct val="150000"/>
              </a:lnSpc>
            </a:pPr>
            <a:r>
              <a:rPr lang="en-US" sz="2000" b="1" dirty="0">
                <a:solidFill>
                  <a:srgbClr val="FF0000"/>
                </a:solidFill>
                <a:latin typeface="Alexandria" pitchFamily="2" charset="-78"/>
                <a:cs typeface="Alexandria" pitchFamily="2" charset="-78"/>
              </a:rPr>
              <a:t> Steps</a:t>
            </a:r>
            <a:r>
              <a:rPr lang="tr-TR" sz="2000" b="1" dirty="0">
                <a:solidFill>
                  <a:srgbClr val="FF0000"/>
                </a:solidFill>
                <a:latin typeface="Alexandria" pitchFamily="2" charset="-78"/>
                <a:cs typeface="Alexandria" pitchFamily="2" charset="-78"/>
              </a:rPr>
              <a:t> </a:t>
            </a:r>
            <a:r>
              <a:rPr lang="en-US" sz="2000" b="1" dirty="0">
                <a:solidFill>
                  <a:srgbClr val="FF0000"/>
                </a:solidFill>
                <a:latin typeface="Alexandria" pitchFamily="2" charset="-78"/>
                <a:cs typeface="Alexandria" pitchFamily="2" charset="-78"/>
              </a:rPr>
              <a:t>in conducting experimental research:  </a:t>
            </a:r>
            <a:r>
              <a:rPr lang="ar-SA" sz="2000" b="1" dirty="0">
                <a:solidFill>
                  <a:srgbClr val="FF0000"/>
                </a:solidFill>
                <a:latin typeface="Alexandria" pitchFamily="2" charset="-78"/>
                <a:cs typeface="Alexandria" pitchFamily="2" charset="-78"/>
              </a:rPr>
              <a:t>	</a:t>
            </a:r>
            <a:r>
              <a:rPr lang="en-US" sz="2000" b="1" dirty="0">
                <a:solidFill>
                  <a:srgbClr val="FF0000"/>
                </a:solidFill>
                <a:latin typeface="Alexandria" pitchFamily="2" charset="-78"/>
                <a:cs typeface="Alexandria" pitchFamily="2" charset="-78"/>
              </a:rPr>
              <a:t> </a:t>
            </a:r>
            <a:r>
              <a:rPr lang="ar-SA" sz="2000" b="1" dirty="0">
                <a:solidFill>
                  <a:srgbClr val="FF0000"/>
                </a:solidFill>
                <a:latin typeface="Alexandria" pitchFamily="2" charset="-78"/>
                <a:cs typeface="Alexandria" pitchFamily="2" charset="-78"/>
              </a:rPr>
              <a:t>خطوات إجراء البحث التجريبي:</a:t>
            </a:r>
          </a:p>
        </p:txBody>
      </p:sp>
      <p:sp>
        <p:nvSpPr>
          <p:cNvPr id="7" name="Rectangle 6">
            <a:extLst>
              <a:ext uri="{FF2B5EF4-FFF2-40B4-BE49-F238E27FC236}">
                <a16:creationId xmlns:a16="http://schemas.microsoft.com/office/drawing/2014/main" id="{4D1BB61A-9891-9DA2-966D-97D91D8E7A53}"/>
              </a:ext>
            </a:extLst>
          </p:cNvPr>
          <p:cNvSpPr/>
          <p:nvPr/>
        </p:nvSpPr>
        <p:spPr>
          <a:xfrm>
            <a:off x="621651" y="614671"/>
            <a:ext cx="6595226" cy="584775"/>
          </a:xfrm>
          <a:prstGeom prst="rect">
            <a:avLst/>
          </a:prstGeom>
        </p:spPr>
        <p:txBody>
          <a:bodyPr wrap="square">
            <a:spAutoFit/>
          </a:bodyPr>
          <a:lstStyle/>
          <a:p>
            <a:r>
              <a:rPr lang="en-US" sz="3200" b="1" dirty="0">
                <a:solidFill>
                  <a:srgbClr val="00B0F0"/>
                </a:solidFill>
                <a:latin typeface="Alexandria" charset="0"/>
                <a:cs typeface="Alexandria" charset="0"/>
              </a:rPr>
              <a:t>Experimental research</a:t>
            </a:r>
          </a:p>
        </p:txBody>
      </p:sp>
      <p:sp>
        <p:nvSpPr>
          <p:cNvPr id="10" name="TextBox 9">
            <a:extLst>
              <a:ext uri="{FF2B5EF4-FFF2-40B4-BE49-F238E27FC236}">
                <a16:creationId xmlns:a16="http://schemas.microsoft.com/office/drawing/2014/main" id="{02377749-5072-DB0F-91D5-2600B216A811}"/>
              </a:ext>
            </a:extLst>
          </p:cNvPr>
          <p:cNvSpPr txBox="1"/>
          <p:nvPr/>
        </p:nvSpPr>
        <p:spPr>
          <a:xfrm>
            <a:off x="6741857" y="473075"/>
            <a:ext cx="4828492" cy="584775"/>
          </a:xfrm>
          <a:prstGeom prst="rect">
            <a:avLst/>
          </a:prstGeom>
          <a:noFill/>
        </p:spPr>
        <p:txBody>
          <a:bodyPr wrap="square" rtlCol="0">
            <a:spAutoFit/>
          </a:bodyPr>
          <a:lstStyle/>
          <a:p>
            <a:pPr algn="r"/>
            <a:r>
              <a:rPr lang="ar-SA" sz="3200" b="1" dirty="0">
                <a:solidFill>
                  <a:srgbClr val="00B0F0"/>
                </a:solidFill>
                <a:latin typeface="Alexandria" charset="0"/>
                <a:cs typeface="Alexandria" charset="0"/>
              </a:rPr>
              <a:t>البحث التجريبي</a:t>
            </a:r>
            <a:endParaRPr lang="en-US" sz="3200" b="1" dirty="0">
              <a:solidFill>
                <a:srgbClr val="00B0F0"/>
              </a:solidFill>
              <a:latin typeface="Alexandria" charset="0"/>
              <a:cs typeface="Alexandria" charset="0"/>
            </a:endParaRPr>
          </a:p>
        </p:txBody>
      </p:sp>
      <p:pic>
        <p:nvPicPr>
          <p:cNvPr id="1026" name="Picture 2" descr="Experimental Research: Definition, Methods &amp; Examples">
            <a:extLst>
              <a:ext uri="{FF2B5EF4-FFF2-40B4-BE49-F238E27FC236}">
                <a16:creationId xmlns:a16="http://schemas.microsoft.com/office/drawing/2014/main" id="{D5A919F9-0699-CB9B-BE37-50552CED9D3B}"/>
              </a:ext>
            </a:extLst>
          </p:cNvPr>
          <p:cNvPicPr>
            <a:picLocks noChangeAspect="1" noChangeArrowheads="1"/>
          </p:cNvPicPr>
          <p:nvPr/>
        </p:nvPicPr>
        <p:blipFill rotWithShape="1">
          <a:blip r:embed="rId4">
            <a:extLst>
              <a:ext uri="{28A0092B-C50C-407E-A947-70E740481C1C}">
                <a14:useLocalDpi xmlns:a14="http://schemas.microsoft.com/office/drawing/2010/main" val="0"/>
              </a:ext>
            </a:extLst>
          </a:blip>
          <a:srcRect l="5099" t="9243" r="5099" b="12687"/>
          <a:stretch/>
        </p:blipFill>
        <p:spPr bwMode="auto">
          <a:xfrm>
            <a:off x="1679588" y="2012869"/>
            <a:ext cx="8825379" cy="4633736"/>
          </a:xfrm>
          <a:prstGeom prst="rect">
            <a:avLst/>
          </a:prstGeom>
          <a:ln>
            <a:noFill/>
          </a:ln>
          <a:effectLst>
            <a:outerShdw blurRad="292100" dist="139700" dir="2700000" algn="tl" rotWithShape="0">
              <a:srgbClr val="333333">
                <a:alpha val="65000"/>
              </a:srgbClr>
            </a:outerShdw>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79447667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additive="base">
                                        <p:cTn id="7" dur="500" fill="hold"/>
                                        <p:tgtEl>
                                          <p:spTgt spid="6"/>
                                        </p:tgtEl>
                                        <p:attrNameLst>
                                          <p:attrName>ppt_x</p:attrName>
                                        </p:attrNameLst>
                                      </p:cBhvr>
                                      <p:tavLst>
                                        <p:tav tm="0">
                                          <p:val>
                                            <p:strVal val="#ppt_x"/>
                                          </p:val>
                                        </p:tav>
                                        <p:tav tm="100000">
                                          <p:val>
                                            <p:strVal val="#ppt_x"/>
                                          </p:val>
                                        </p:tav>
                                      </p:tavLst>
                                    </p:anim>
                                    <p:anim calcmode="lin" valueType="num">
                                      <p:cBhvr additive="base">
                                        <p:cTn id="8" dur="500" fill="hold"/>
                                        <p:tgtEl>
                                          <p:spTgt spid="6"/>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621650" y="1167166"/>
            <a:ext cx="10810349" cy="10987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2" name="Rectangle 1"/>
          <p:cNvSpPr/>
          <p:nvPr/>
        </p:nvSpPr>
        <p:spPr>
          <a:xfrm>
            <a:off x="621651" y="614671"/>
            <a:ext cx="6595226" cy="584775"/>
          </a:xfrm>
          <a:prstGeom prst="rect">
            <a:avLst/>
          </a:prstGeom>
        </p:spPr>
        <p:txBody>
          <a:bodyPr wrap="square">
            <a:spAutoFit/>
          </a:bodyPr>
          <a:lstStyle/>
          <a:p>
            <a:r>
              <a:rPr lang="en-US" sz="3200" b="1" dirty="0">
                <a:solidFill>
                  <a:srgbClr val="00B0F0"/>
                </a:solidFill>
                <a:latin typeface="Alexandria" charset="0"/>
                <a:cs typeface="Alexandria" charset="0"/>
              </a:rPr>
              <a:t>Experimental research</a:t>
            </a:r>
          </a:p>
        </p:txBody>
      </p:sp>
      <p:sp>
        <p:nvSpPr>
          <p:cNvPr id="9" name="TextBox 8"/>
          <p:cNvSpPr txBox="1"/>
          <p:nvPr/>
        </p:nvSpPr>
        <p:spPr>
          <a:xfrm>
            <a:off x="6741857" y="461861"/>
            <a:ext cx="4828492" cy="584775"/>
          </a:xfrm>
          <a:prstGeom prst="rect">
            <a:avLst/>
          </a:prstGeom>
          <a:noFill/>
        </p:spPr>
        <p:txBody>
          <a:bodyPr wrap="square" rtlCol="0">
            <a:spAutoFit/>
          </a:bodyPr>
          <a:lstStyle/>
          <a:p>
            <a:pPr algn="r"/>
            <a:r>
              <a:rPr lang="ar-SA" sz="3200" b="1" dirty="0">
                <a:solidFill>
                  <a:srgbClr val="00B0F0"/>
                </a:solidFill>
                <a:latin typeface="Alexandria" charset="0"/>
                <a:cs typeface="Alexandria" charset="0"/>
              </a:rPr>
              <a:t>البحث التجريبي</a:t>
            </a:r>
            <a:endParaRPr lang="en-US" sz="3200" b="1" dirty="0">
              <a:solidFill>
                <a:srgbClr val="00B0F0"/>
              </a:solidFill>
              <a:latin typeface="Alexandria" charset="0"/>
              <a:cs typeface="Alexandria" charset="0"/>
            </a:endParaRPr>
          </a:p>
        </p:txBody>
      </p:sp>
      <p:sp>
        <p:nvSpPr>
          <p:cNvPr id="3" name="Rectangle: Rounded Corners 2">
            <a:extLst>
              <a:ext uri="{FF2B5EF4-FFF2-40B4-BE49-F238E27FC236}">
                <a16:creationId xmlns:a16="http://schemas.microsoft.com/office/drawing/2014/main" id="{9885DD0A-52EB-11AA-BA36-1F71B791710C}"/>
              </a:ext>
            </a:extLst>
          </p:cNvPr>
          <p:cNvSpPr/>
          <p:nvPr/>
        </p:nvSpPr>
        <p:spPr>
          <a:xfrm>
            <a:off x="638242" y="1543299"/>
            <a:ext cx="11145049" cy="499688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t>time, not only can we never avoid experimental error but the majority of the time we</a:t>
            </a:r>
          </a:p>
          <a:p>
            <a:pPr algn="ctr"/>
            <a:r>
              <a:rPr lang="en-US"/>
              <a:t>cannot locate the variable responsible for the error, therefore we are unable to</a:t>
            </a:r>
          </a:p>
          <a:p>
            <a:pPr algn="ctr"/>
            <a:r>
              <a:rPr lang="en-US"/>
              <a:t>measure the extent of error</a:t>
            </a:r>
            <a:endParaRPr lang="en-US" dirty="0"/>
          </a:p>
        </p:txBody>
      </p:sp>
      <p:sp>
        <p:nvSpPr>
          <p:cNvPr id="8" name="Rectangle 7">
            <a:extLst>
              <a:ext uri="{FF2B5EF4-FFF2-40B4-BE49-F238E27FC236}">
                <a16:creationId xmlns:a16="http://schemas.microsoft.com/office/drawing/2014/main" id="{B647F0E2-601F-E548-FA90-ED8C15E00BA3}"/>
              </a:ext>
            </a:extLst>
          </p:cNvPr>
          <p:cNvSpPr/>
          <p:nvPr/>
        </p:nvSpPr>
        <p:spPr>
          <a:xfrm>
            <a:off x="638242" y="1501031"/>
            <a:ext cx="11068205" cy="4741619"/>
          </a:xfrm>
          <a:prstGeom prst="rect">
            <a:avLst/>
          </a:prstGeom>
        </p:spPr>
        <p:txBody>
          <a:bodyPr wrap="square">
            <a:spAutoFit/>
          </a:bodyPr>
          <a:lstStyle/>
          <a:p>
            <a:pPr algn="just">
              <a:lnSpc>
                <a:spcPct val="150000"/>
              </a:lnSpc>
            </a:pPr>
            <a:r>
              <a:rPr lang="en-US" sz="1850" dirty="0">
                <a:solidFill>
                  <a:schemeClr val="accent6">
                    <a:lumMod val="50000"/>
                  </a:schemeClr>
                </a:solidFill>
                <a:latin typeface="Alexandria" pitchFamily="2" charset="-78"/>
                <a:cs typeface="Alexandria" pitchFamily="2" charset="-78"/>
              </a:rPr>
              <a:t>Here are the general steps you would need to follow for experimental research design:</a:t>
            </a:r>
          </a:p>
          <a:p>
            <a:pPr marL="342900" indent="-342900" algn="just">
              <a:lnSpc>
                <a:spcPct val="150000"/>
              </a:lnSpc>
              <a:buFont typeface="+mj-lt"/>
              <a:buAutoNum type="arabicPeriod"/>
            </a:pPr>
            <a:r>
              <a:rPr lang="en-US" sz="1850" dirty="0">
                <a:solidFill>
                  <a:srgbClr val="002060"/>
                </a:solidFill>
                <a:latin typeface="Alexandria" pitchFamily="2" charset="-78"/>
                <a:cs typeface="Alexandria" pitchFamily="2" charset="-78"/>
              </a:rPr>
              <a:t>Identify the research </a:t>
            </a:r>
            <a:r>
              <a:rPr lang="en-US" sz="1850" dirty="0">
                <a:solidFill>
                  <a:srgbClr val="FF0000"/>
                </a:solidFill>
                <a:latin typeface="Alexandria" pitchFamily="2" charset="-78"/>
                <a:cs typeface="Alexandria" pitchFamily="2" charset="-78"/>
              </a:rPr>
              <a:t>objective</a:t>
            </a:r>
            <a:r>
              <a:rPr lang="en-US" sz="1850" dirty="0">
                <a:solidFill>
                  <a:srgbClr val="002060"/>
                </a:solidFill>
                <a:latin typeface="Alexandria" pitchFamily="2" charset="-78"/>
                <a:cs typeface="Alexandria" pitchFamily="2" charset="-78"/>
              </a:rPr>
              <a:t>. </a:t>
            </a:r>
          </a:p>
          <a:p>
            <a:pPr marL="342900" indent="-342900" algn="just">
              <a:lnSpc>
                <a:spcPct val="150000"/>
              </a:lnSpc>
              <a:buFont typeface="+mj-lt"/>
              <a:buAutoNum type="arabicPeriod"/>
            </a:pPr>
            <a:r>
              <a:rPr lang="en-US" sz="1850" dirty="0">
                <a:solidFill>
                  <a:srgbClr val="002060"/>
                </a:solidFill>
                <a:latin typeface="Alexandria" pitchFamily="2" charset="-78"/>
                <a:cs typeface="Alexandria" pitchFamily="2" charset="-78"/>
              </a:rPr>
              <a:t>Identify the independent (IV) and dependent (DV) </a:t>
            </a:r>
            <a:r>
              <a:rPr lang="en-US" sz="1850" dirty="0">
                <a:solidFill>
                  <a:srgbClr val="FF0000"/>
                </a:solidFill>
                <a:latin typeface="Alexandria" pitchFamily="2" charset="-78"/>
                <a:cs typeface="Alexandria" pitchFamily="2" charset="-78"/>
              </a:rPr>
              <a:t>variables</a:t>
            </a:r>
            <a:r>
              <a:rPr lang="en-US" sz="1850" dirty="0">
                <a:solidFill>
                  <a:srgbClr val="002060"/>
                </a:solidFill>
                <a:latin typeface="Alexandria" pitchFamily="2" charset="-78"/>
                <a:cs typeface="Alexandria" pitchFamily="2" charset="-78"/>
              </a:rPr>
              <a:t>. </a:t>
            </a:r>
          </a:p>
          <a:p>
            <a:pPr marL="342900" indent="-342900" algn="just">
              <a:lnSpc>
                <a:spcPct val="150000"/>
              </a:lnSpc>
              <a:buFont typeface="+mj-lt"/>
              <a:buAutoNum type="arabicPeriod"/>
            </a:pPr>
            <a:r>
              <a:rPr lang="en-US" sz="1850" dirty="0">
                <a:solidFill>
                  <a:srgbClr val="002060"/>
                </a:solidFill>
                <a:latin typeface="Alexandria" pitchFamily="2" charset="-78"/>
                <a:cs typeface="Alexandria" pitchFamily="2" charset="-78"/>
              </a:rPr>
              <a:t>Define the </a:t>
            </a:r>
            <a:r>
              <a:rPr lang="en-US" sz="1850" dirty="0">
                <a:solidFill>
                  <a:srgbClr val="FF0000"/>
                </a:solidFill>
                <a:latin typeface="Alexandria" pitchFamily="2" charset="-78"/>
                <a:cs typeface="Alexandria" pitchFamily="2" charset="-78"/>
              </a:rPr>
              <a:t>sample</a:t>
            </a:r>
            <a:r>
              <a:rPr lang="en-US" sz="1850" dirty="0">
                <a:solidFill>
                  <a:srgbClr val="002060"/>
                </a:solidFill>
                <a:latin typeface="Alexandria" pitchFamily="2" charset="-78"/>
                <a:cs typeface="Alexandria" pitchFamily="2" charset="-78"/>
              </a:rPr>
              <a:t> and randomly assign the participants to groups (control and treatment). </a:t>
            </a:r>
          </a:p>
          <a:p>
            <a:pPr marL="342900" indent="-342900" algn="just">
              <a:lnSpc>
                <a:spcPct val="150000"/>
              </a:lnSpc>
              <a:buFont typeface="+mj-lt"/>
              <a:buAutoNum type="arabicPeriod"/>
            </a:pPr>
            <a:r>
              <a:rPr lang="en-US" sz="1850" dirty="0">
                <a:solidFill>
                  <a:srgbClr val="002060"/>
                </a:solidFill>
                <a:latin typeface="Alexandria" pitchFamily="2" charset="-78"/>
                <a:cs typeface="Alexandria" pitchFamily="2" charset="-78"/>
              </a:rPr>
              <a:t>Conduct </a:t>
            </a:r>
            <a:r>
              <a:rPr lang="en-US" sz="1850" dirty="0">
                <a:solidFill>
                  <a:srgbClr val="FF0000"/>
                </a:solidFill>
                <a:latin typeface="Alexandria" pitchFamily="2" charset="-78"/>
                <a:cs typeface="Alexandria" pitchFamily="2" charset="-78"/>
              </a:rPr>
              <a:t>pretests</a:t>
            </a:r>
            <a:r>
              <a:rPr lang="en-US" sz="1850" dirty="0">
                <a:solidFill>
                  <a:srgbClr val="002060"/>
                </a:solidFill>
                <a:latin typeface="Alexandria" pitchFamily="2" charset="-78"/>
                <a:cs typeface="Alexandria" pitchFamily="2" charset="-78"/>
              </a:rPr>
              <a:t>, if required. </a:t>
            </a:r>
          </a:p>
          <a:p>
            <a:pPr marL="342900" indent="-342900" algn="just">
              <a:lnSpc>
                <a:spcPct val="150000"/>
              </a:lnSpc>
              <a:buFont typeface="+mj-lt"/>
              <a:buAutoNum type="arabicPeriod"/>
            </a:pPr>
            <a:r>
              <a:rPr lang="en-US" sz="1850" dirty="0">
                <a:solidFill>
                  <a:srgbClr val="002060"/>
                </a:solidFill>
                <a:latin typeface="Alexandria" pitchFamily="2" charset="-78"/>
                <a:cs typeface="Alexandria" pitchFamily="2" charset="-78"/>
              </a:rPr>
              <a:t>Conduct the research or in other words, administer the </a:t>
            </a:r>
            <a:r>
              <a:rPr lang="en-US" sz="1850" dirty="0">
                <a:solidFill>
                  <a:srgbClr val="FF0000"/>
                </a:solidFill>
                <a:latin typeface="Alexandria" pitchFamily="2" charset="-78"/>
                <a:cs typeface="Alexandria" pitchFamily="2" charset="-78"/>
              </a:rPr>
              <a:t>intervention</a:t>
            </a:r>
            <a:r>
              <a:rPr lang="en-US" sz="1850" dirty="0">
                <a:solidFill>
                  <a:srgbClr val="002060"/>
                </a:solidFill>
                <a:latin typeface="Alexandria" pitchFamily="2" charset="-78"/>
                <a:cs typeface="Alexandria" pitchFamily="2" charset="-78"/>
              </a:rPr>
              <a:t> or treatment to the applicable groups(s). </a:t>
            </a:r>
          </a:p>
          <a:p>
            <a:pPr marL="342900" indent="-342900" algn="just">
              <a:lnSpc>
                <a:spcPct val="150000"/>
              </a:lnSpc>
              <a:buFont typeface="+mj-lt"/>
              <a:buAutoNum type="arabicPeriod"/>
            </a:pPr>
            <a:r>
              <a:rPr lang="en-US" sz="1850" dirty="0">
                <a:solidFill>
                  <a:srgbClr val="002060"/>
                </a:solidFill>
                <a:latin typeface="Alexandria" pitchFamily="2" charset="-78"/>
                <a:cs typeface="Alexandria" pitchFamily="2" charset="-78"/>
              </a:rPr>
              <a:t>Conduct </a:t>
            </a:r>
            <a:r>
              <a:rPr lang="en-US" sz="1850" dirty="0">
                <a:solidFill>
                  <a:srgbClr val="FF0000"/>
                </a:solidFill>
                <a:latin typeface="Alexandria" pitchFamily="2" charset="-78"/>
                <a:cs typeface="Alexandria" pitchFamily="2" charset="-78"/>
              </a:rPr>
              <a:t>posttests</a:t>
            </a:r>
            <a:r>
              <a:rPr lang="en-US" sz="1850" dirty="0">
                <a:solidFill>
                  <a:srgbClr val="002060"/>
                </a:solidFill>
                <a:latin typeface="Alexandria" pitchFamily="2" charset="-78"/>
                <a:cs typeface="Alexandria" pitchFamily="2" charset="-78"/>
              </a:rPr>
              <a:t> after the intervention has been administered. </a:t>
            </a:r>
          </a:p>
          <a:p>
            <a:pPr marL="342900" indent="-342900" algn="just">
              <a:lnSpc>
                <a:spcPct val="150000"/>
              </a:lnSpc>
              <a:buFont typeface="+mj-lt"/>
              <a:buAutoNum type="arabicPeriod"/>
            </a:pPr>
            <a:r>
              <a:rPr lang="en-US" sz="1850" dirty="0">
                <a:solidFill>
                  <a:srgbClr val="FF0000"/>
                </a:solidFill>
                <a:latin typeface="Alexandria" pitchFamily="2" charset="-78"/>
                <a:cs typeface="Alexandria" pitchFamily="2" charset="-78"/>
              </a:rPr>
              <a:t>Analyze and compare </a:t>
            </a:r>
            <a:r>
              <a:rPr lang="en-US" sz="1850" dirty="0">
                <a:solidFill>
                  <a:srgbClr val="002060"/>
                </a:solidFill>
                <a:latin typeface="Alexandria" pitchFamily="2" charset="-78"/>
                <a:cs typeface="Alexandria" pitchFamily="2" charset="-78"/>
              </a:rPr>
              <a:t>all the outcomes to assess the cause-and-effect relationship between the variables. </a:t>
            </a:r>
          </a:p>
        </p:txBody>
      </p:sp>
      <p:sp>
        <p:nvSpPr>
          <p:cNvPr id="11" name="TextBox 10">
            <a:extLst>
              <a:ext uri="{FF2B5EF4-FFF2-40B4-BE49-F238E27FC236}">
                <a16:creationId xmlns:a16="http://schemas.microsoft.com/office/drawing/2014/main" id="{E9CC582A-C8AF-CFB3-53C2-2A863A49ECD8}"/>
              </a:ext>
            </a:extLst>
          </p:cNvPr>
          <p:cNvSpPr txBox="1"/>
          <p:nvPr/>
        </p:nvSpPr>
        <p:spPr>
          <a:xfrm>
            <a:off x="0" y="6646605"/>
            <a:ext cx="1747520" cy="261610"/>
          </a:xfrm>
          <a:prstGeom prst="rect">
            <a:avLst/>
          </a:prstGeom>
          <a:noFill/>
          <a:ln>
            <a:solidFill>
              <a:schemeClr val="bg1"/>
            </a:solidFill>
          </a:ln>
        </p:spPr>
        <p:txBody>
          <a:bodyPr wrap="square" rtlCol="0">
            <a:spAutoFit/>
          </a:bodyPr>
          <a:lstStyle/>
          <a:p>
            <a:r>
              <a:rPr lang="en-US" sz="1100" dirty="0">
                <a:latin typeface="Alexandria" pitchFamily="2" charset="-78"/>
                <a:cs typeface="Alexandria" pitchFamily="2" charset="-78"/>
              </a:rPr>
              <a:t>Dr. Raef Baraka</a:t>
            </a:r>
          </a:p>
        </p:txBody>
      </p:sp>
    </p:spTree>
    <p:extLst>
      <p:ext uri="{BB962C8B-B14F-4D97-AF65-F5344CB8AC3E}">
        <p14:creationId xmlns:p14="http://schemas.microsoft.com/office/powerpoint/2010/main" val="117712369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additive="base">
                                        <p:cTn id="7" dur="500" fill="hold"/>
                                        <p:tgtEl>
                                          <p:spTgt spid="8"/>
                                        </p:tgtEl>
                                        <p:attrNameLst>
                                          <p:attrName>ppt_x</p:attrName>
                                        </p:attrNameLst>
                                      </p:cBhvr>
                                      <p:tavLst>
                                        <p:tav tm="0">
                                          <p:val>
                                            <p:strVal val="#ppt_x"/>
                                          </p:val>
                                        </p:tav>
                                        <p:tav tm="100000">
                                          <p:val>
                                            <p:strVal val="#ppt_x"/>
                                          </p:val>
                                        </p:tav>
                                      </p:tavLst>
                                    </p:anim>
                                    <p:anim calcmode="lin" valueType="num">
                                      <p:cBhvr additive="base">
                                        <p:cTn id="8" dur="500" fill="hold"/>
                                        <p:tgtEl>
                                          <p:spTgt spid="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621650" y="1167166"/>
            <a:ext cx="10810349" cy="10987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2" name="Rectangle 1"/>
          <p:cNvSpPr/>
          <p:nvPr/>
        </p:nvSpPr>
        <p:spPr>
          <a:xfrm>
            <a:off x="621651" y="614671"/>
            <a:ext cx="6595226" cy="584775"/>
          </a:xfrm>
          <a:prstGeom prst="rect">
            <a:avLst/>
          </a:prstGeom>
        </p:spPr>
        <p:txBody>
          <a:bodyPr wrap="square">
            <a:spAutoFit/>
          </a:bodyPr>
          <a:lstStyle/>
          <a:p>
            <a:r>
              <a:rPr lang="en-US" sz="3200" b="1" dirty="0">
                <a:solidFill>
                  <a:srgbClr val="00B0F0"/>
                </a:solidFill>
                <a:latin typeface="Alexandria" charset="0"/>
                <a:cs typeface="Alexandria" charset="0"/>
              </a:rPr>
              <a:t>Experimental research</a:t>
            </a:r>
          </a:p>
        </p:txBody>
      </p:sp>
      <p:sp>
        <p:nvSpPr>
          <p:cNvPr id="9" name="TextBox 8"/>
          <p:cNvSpPr txBox="1"/>
          <p:nvPr/>
        </p:nvSpPr>
        <p:spPr>
          <a:xfrm>
            <a:off x="6741857" y="461861"/>
            <a:ext cx="4828492" cy="584775"/>
          </a:xfrm>
          <a:prstGeom prst="rect">
            <a:avLst/>
          </a:prstGeom>
          <a:noFill/>
        </p:spPr>
        <p:txBody>
          <a:bodyPr wrap="square" rtlCol="0">
            <a:spAutoFit/>
          </a:bodyPr>
          <a:lstStyle/>
          <a:p>
            <a:pPr algn="r"/>
            <a:r>
              <a:rPr lang="ar-SA" sz="3200" b="1" dirty="0">
                <a:solidFill>
                  <a:srgbClr val="00B0F0"/>
                </a:solidFill>
                <a:latin typeface="Alexandria" charset="0"/>
                <a:cs typeface="Alexandria" charset="0"/>
              </a:rPr>
              <a:t>البحث التجريبي</a:t>
            </a:r>
            <a:endParaRPr lang="en-US" sz="3200" b="1" dirty="0">
              <a:solidFill>
                <a:srgbClr val="00B0F0"/>
              </a:solidFill>
              <a:latin typeface="Alexandria" charset="0"/>
              <a:cs typeface="Alexandria" charset="0"/>
            </a:endParaRPr>
          </a:p>
        </p:txBody>
      </p:sp>
      <p:sp>
        <p:nvSpPr>
          <p:cNvPr id="3" name="Rectangle: Rounded Corners 2">
            <a:extLst>
              <a:ext uri="{FF2B5EF4-FFF2-40B4-BE49-F238E27FC236}">
                <a16:creationId xmlns:a16="http://schemas.microsoft.com/office/drawing/2014/main" id="{9885DD0A-52EB-11AA-BA36-1F71B791710C}"/>
              </a:ext>
            </a:extLst>
          </p:cNvPr>
          <p:cNvSpPr/>
          <p:nvPr/>
        </p:nvSpPr>
        <p:spPr>
          <a:xfrm>
            <a:off x="638242" y="1543299"/>
            <a:ext cx="11145049" cy="499688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t>time, not only can we never avoid experimental error but the majority of the time we</a:t>
            </a:r>
          </a:p>
          <a:p>
            <a:pPr algn="ctr"/>
            <a:r>
              <a:rPr lang="en-US"/>
              <a:t>cannot locate the variable responsible for the error, therefore we are unable to</a:t>
            </a:r>
          </a:p>
          <a:p>
            <a:pPr algn="ctr"/>
            <a:r>
              <a:rPr lang="en-US"/>
              <a:t>measure the extent of error</a:t>
            </a:r>
            <a:endParaRPr lang="en-US" dirty="0"/>
          </a:p>
        </p:txBody>
      </p:sp>
      <p:sp>
        <p:nvSpPr>
          <p:cNvPr id="8" name="Rectangle 7">
            <a:extLst>
              <a:ext uri="{FF2B5EF4-FFF2-40B4-BE49-F238E27FC236}">
                <a16:creationId xmlns:a16="http://schemas.microsoft.com/office/drawing/2014/main" id="{B647F0E2-601F-E548-FA90-ED8C15E00BA3}"/>
              </a:ext>
            </a:extLst>
          </p:cNvPr>
          <p:cNvSpPr/>
          <p:nvPr/>
        </p:nvSpPr>
        <p:spPr>
          <a:xfrm>
            <a:off x="638242" y="1501031"/>
            <a:ext cx="11068205" cy="4926220"/>
          </a:xfrm>
          <a:prstGeom prst="rect">
            <a:avLst/>
          </a:prstGeom>
        </p:spPr>
        <p:txBody>
          <a:bodyPr wrap="square">
            <a:spAutoFit/>
          </a:bodyPr>
          <a:lstStyle/>
          <a:p>
            <a:pPr algn="just" rtl="1">
              <a:lnSpc>
                <a:spcPct val="200000"/>
              </a:lnSpc>
            </a:pPr>
            <a:r>
              <a:rPr lang="ar-SA" sz="2000" dirty="0">
                <a:solidFill>
                  <a:schemeClr val="accent6">
                    <a:lumMod val="50000"/>
                  </a:schemeClr>
                </a:solidFill>
                <a:latin typeface="Alexandria" pitchFamily="2" charset="-78"/>
                <a:cs typeface="Alexandria" pitchFamily="2" charset="-78"/>
              </a:rPr>
              <a:t>الخطوات العامة التي يجب اتباعها لتصميم بحث تجريبي:</a:t>
            </a:r>
          </a:p>
          <a:p>
            <a:pPr marL="342900" indent="-342900" algn="just" rtl="1">
              <a:lnSpc>
                <a:spcPct val="200000"/>
              </a:lnSpc>
              <a:buFont typeface="+mj-lt"/>
              <a:buAutoNum type="arabicPeriod"/>
            </a:pPr>
            <a:r>
              <a:rPr lang="ar-SA" sz="2000" dirty="0">
                <a:solidFill>
                  <a:srgbClr val="002060"/>
                </a:solidFill>
                <a:latin typeface="Alexandria" pitchFamily="2" charset="-78"/>
                <a:cs typeface="Alexandria" pitchFamily="2" charset="-78"/>
              </a:rPr>
              <a:t>حدد </a:t>
            </a:r>
            <a:r>
              <a:rPr lang="ar-SA" sz="2000" dirty="0">
                <a:solidFill>
                  <a:srgbClr val="FF0000"/>
                </a:solidFill>
                <a:latin typeface="Alexandria" pitchFamily="2" charset="-78"/>
                <a:cs typeface="Alexandria" pitchFamily="2" charset="-78"/>
              </a:rPr>
              <a:t>هدف</a:t>
            </a:r>
            <a:r>
              <a:rPr lang="ar-SA" sz="2000" dirty="0">
                <a:solidFill>
                  <a:srgbClr val="002060"/>
                </a:solidFill>
                <a:latin typeface="Alexandria" pitchFamily="2" charset="-78"/>
                <a:cs typeface="Alexandria" pitchFamily="2" charset="-78"/>
              </a:rPr>
              <a:t> البحث. </a:t>
            </a:r>
          </a:p>
          <a:p>
            <a:pPr marL="342900" indent="-342900" algn="just" rtl="1">
              <a:lnSpc>
                <a:spcPct val="200000"/>
              </a:lnSpc>
              <a:buFont typeface="+mj-lt"/>
              <a:buAutoNum type="arabicPeriod"/>
            </a:pPr>
            <a:r>
              <a:rPr lang="ar-SA" sz="2000" dirty="0">
                <a:solidFill>
                  <a:srgbClr val="002060"/>
                </a:solidFill>
                <a:latin typeface="Alexandria" pitchFamily="2" charset="-78"/>
                <a:cs typeface="Alexandria" pitchFamily="2" charset="-78"/>
              </a:rPr>
              <a:t>حدد </a:t>
            </a:r>
            <a:r>
              <a:rPr lang="ar-SA" sz="2000" dirty="0">
                <a:solidFill>
                  <a:srgbClr val="FF0000"/>
                </a:solidFill>
                <a:latin typeface="Alexandria" pitchFamily="2" charset="-78"/>
                <a:cs typeface="Alexandria" pitchFamily="2" charset="-78"/>
              </a:rPr>
              <a:t>المتغيرات</a:t>
            </a:r>
            <a:r>
              <a:rPr lang="ar-SA" sz="2000" dirty="0">
                <a:solidFill>
                  <a:srgbClr val="002060"/>
                </a:solidFill>
                <a:latin typeface="Alexandria" pitchFamily="2" charset="-78"/>
                <a:cs typeface="Alexandria" pitchFamily="2" charset="-78"/>
              </a:rPr>
              <a:t> المستقلة (</a:t>
            </a:r>
            <a:r>
              <a:rPr lang="en-US" sz="2000" dirty="0">
                <a:solidFill>
                  <a:srgbClr val="002060"/>
                </a:solidFill>
                <a:latin typeface="Alexandria" pitchFamily="2" charset="-78"/>
                <a:cs typeface="Alexandria" pitchFamily="2" charset="-78"/>
              </a:rPr>
              <a:t>IV</a:t>
            </a:r>
            <a:r>
              <a:rPr lang="ar-SA" sz="2000" dirty="0">
                <a:solidFill>
                  <a:srgbClr val="002060"/>
                </a:solidFill>
                <a:latin typeface="Alexandria" pitchFamily="2" charset="-78"/>
                <a:cs typeface="Alexandria" pitchFamily="2" charset="-78"/>
              </a:rPr>
              <a:t>) والتابعة (</a:t>
            </a:r>
            <a:r>
              <a:rPr lang="en-US" sz="2000" dirty="0">
                <a:solidFill>
                  <a:srgbClr val="002060"/>
                </a:solidFill>
                <a:latin typeface="Alexandria" pitchFamily="2" charset="-78"/>
                <a:cs typeface="Alexandria" pitchFamily="2" charset="-78"/>
              </a:rPr>
              <a:t>DV</a:t>
            </a:r>
            <a:r>
              <a:rPr lang="ar-SA" sz="2000" dirty="0">
                <a:solidFill>
                  <a:srgbClr val="002060"/>
                </a:solidFill>
                <a:latin typeface="Alexandria" pitchFamily="2" charset="-78"/>
                <a:cs typeface="Alexandria" pitchFamily="2" charset="-78"/>
              </a:rPr>
              <a:t>).</a:t>
            </a:r>
            <a:endParaRPr lang="en-US" sz="2000" dirty="0">
              <a:solidFill>
                <a:srgbClr val="002060"/>
              </a:solidFill>
              <a:latin typeface="Alexandria" pitchFamily="2" charset="-78"/>
              <a:cs typeface="Alexandria" pitchFamily="2" charset="-78"/>
            </a:endParaRPr>
          </a:p>
          <a:p>
            <a:pPr marL="342900" indent="-342900" algn="just" rtl="1">
              <a:lnSpc>
                <a:spcPct val="200000"/>
              </a:lnSpc>
              <a:buFont typeface="+mj-lt"/>
              <a:buAutoNum type="arabicPeriod"/>
            </a:pPr>
            <a:r>
              <a:rPr lang="ar-SA" sz="2000" dirty="0">
                <a:solidFill>
                  <a:srgbClr val="002060"/>
                </a:solidFill>
                <a:latin typeface="Alexandria" pitchFamily="2" charset="-78"/>
                <a:cs typeface="Alexandria" pitchFamily="2" charset="-78"/>
              </a:rPr>
              <a:t>حدد </a:t>
            </a:r>
            <a:r>
              <a:rPr lang="ar-SA" sz="2000" dirty="0">
                <a:solidFill>
                  <a:srgbClr val="FF0000"/>
                </a:solidFill>
                <a:latin typeface="Alexandria" pitchFamily="2" charset="-78"/>
                <a:cs typeface="Alexandria" pitchFamily="2" charset="-78"/>
              </a:rPr>
              <a:t>العينة</a:t>
            </a:r>
            <a:r>
              <a:rPr lang="ar-SA" sz="2000" dirty="0">
                <a:solidFill>
                  <a:srgbClr val="002060"/>
                </a:solidFill>
                <a:latin typeface="Alexandria" pitchFamily="2" charset="-78"/>
                <a:cs typeface="Alexandria" pitchFamily="2" charset="-78"/>
              </a:rPr>
              <a:t> وقم بتعيين المشاركين عشوائيا إلى مجموعات (الضابطة والعلاج). </a:t>
            </a:r>
          </a:p>
          <a:p>
            <a:pPr marL="342900" indent="-342900" algn="just" rtl="1">
              <a:lnSpc>
                <a:spcPct val="200000"/>
              </a:lnSpc>
              <a:buFont typeface="+mj-lt"/>
              <a:buAutoNum type="arabicPeriod"/>
            </a:pPr>
            <a:r>
              <a:rPr lang="ar-SA" sz="2000" dirty="0">
                <a:solidFill>
                  <a:srgbClr val="002060"/>
                </a:solidFill>
                <a:latin typeface="Alexandria" pitchFamily="2" charset="-78"/>
                <a:cs typeface="Alexandria" pitchFamily="2" charset="-78"/>
              </a:rPr>
              <a:t>قم بإجراء </a:t>
            </a:r>
            <a:r>
              <a:rPr lang="ar-SA" sz="2000" dirty="0">
                <a:solidFill>
                  <a:srgbClr val="FF0000"/>
                </a:solidFill>
                <a:latin typeface="Alexandria" pitchFamily="2" charset="-78"/>
                <a:cs typeface="Alexandria" pitchFamily="2" charset="-78"/>
              </a:rPr>
              <a:t>اختبارات</a:t>
            </a:r>
            <a:r>
              <a:rPr lang="ar-SA" sz="2000" dirty="0">
                <a:solidFill>
                  <a:srgbClr val="002060"/>
                </a:solidFill>
                <a:latin typeface="Alexandria" pitchFamily="2" charset="-78"/>
                <a:cs typeface="Alexandria" pitchFamily="2" charset="-78"/>
              </a:rPr>
              <a:t> </a:t>
            </a:r>
            <a:r>
              <a:rPr lang="ar-SA" sz="2000" dirty="0">
                <a:solidFill>
                  <a:srgbClr val="FF0000"/>
                </a:solidFill>
                <a:latin typeface="Alexandria" pitchFamily="2" charset="-78"/>
                <a:cs typeface="Alexandria" pitchFamily="2" charset="-78"/>
              </a:rPr>
              <a:t>مسبقة</a:t>
            </a:r>
            <a:r>
              <a:rPr lang="ar-SA" sz="2000" dirty="0">
                <a:solidFill>
                  <a:srgbClr val="002060"/>
                </a:solidFill>
                <a:latin typeface="Alexandria" pitchFamily="2" charset="-78"/>
                <a:cs typeface="Alexandria" pitchFamily="2" charset="-78"/>
              </a:rPr>
              <a:t> إذا لزم الأمر. </a:t>
            </a:r>
          </a:p>
          <a:p>
            <a:pPr marL="342900" indent="-342900" algn="just" rtl="1">
              <a:lnSpc>
                <a:spcPct val="200000"/>
              </a:lnSpc>
              <a:buFont typeface="+mj-lt"/>
              <a:buAutoNum type="arabicPeriod"/>
            </a:pPr>
            <a:r>
              <a:rPr lang="ar-SA" sz="2000" dirty="0">
                <a:solidFill>
                  <a:srgbClr val="002060"/>
                </a:solidFill>
                <a:latin typeface="Alexandria" pitchFamily="2" charset="-78"/>
                <a:cs typeface="Alexandria" pitchFamily="2" charset="-78"/>
              </a:rPr>
              <a:t>إجراء البحث أو بعبارة أخرى، إجراء </a:t>
            </a:r>
            <a:r>
              <a:rPr lang="ar-SA" sz="2000" dirty="0">
                <a:solidFill>
                  <a:srgbClr val="FF0000"/>
                </a:solidFill>
                <a:latin typeface="Alexandria" pitchFamily="2" charset="-78"/>
                <a:cs typeface="Alexandria" pitchFamily="2" charset="-78"/>
              </a:rPr>
              <a:t>التدخل</a:t>
            </a:r>
            <a:r>
              <a:rPr lang="ar-SA" sz="2000" dirty="0">
                <a:solidFill>
                  <a:srgbClr val="002060"/>
                </a:solidFill>
                <a:latin typeface="Alexandria" pitchFamily="2" charset="-78"/>
                <a:cs typeface="Alexandria" pitchFamily="2" charset="-78"/>
              </a:rPr>
              <a:t> أو العلاج للمجموعات أو المجموعات المعنية. </a:t>
            </a:r>
          </a:p>
          <a:p>
            <a:pPr marL="342900" indent="-342900" algn="just" rtl="1">
              <a:lnSpc>
                <a:spcPct val="200000"/>
              </a:lnSpc>
              <a:buFont typeface="+mj-lt"/>
              <a:buAutoNum type="arabicPeriod"/>
            </a:pPr>
            <a:r>
              <a:rPr lang="ar-SA" sz="2000" dirty="0">
                <a:solidFill>
                  <a:srgbClr val="002060"/>
                </a:solidFill>
                <a:latin typeface="Alexandria" pitchFamily="2" charset="-78"/>
                <a:cs typeface="Alexandria" pitchFamily="2" charset="-78"/>
              </a:rPr>
              <a:t>إجراء اختبارات </a:t>
            </a:r>
            <a:r>
              <a:rPr lang="ar-SA" sz="2000" dirty="0">
                <a:solidFill>
                  <a:srgbClr val="FF0000"/>
                </a:solidFill>
                <a:latin typeface="Alexandria" pitchFamily="2" charset="-78"/>
                <a:cs typeface="Alexandria" pitchFamily="2" charset="-78"/>
              </a:rPr>
              <a:t>ما بعد </a:t>
            </a:r>
            <a:r>
              <a:rPr lang="ar-SA" sz="2000" dirty="0">
                <a:solidFill>
                  <a:srgbClr val="002060"/>
                </a:solidFill>
                <a:latin typeface="Alexandria" pitchFamily="2" charset="-78"/>
                <a:cs typeface="Alexandria" pitchFamily="2" charset="-78"/>
              </a:rPr>
              <a:t>إجراء التدخل. </a:t>
            </a:r>
          </a:p>
          <a:p>
            <a:pPr marL="342900" indent="-342900" algn="just" rtl="1">
              <a:lnSpc>
                <a:spcPct val="200000"/>
              </a:lnSpc>
              <a:buFont typeface="+mj-lt"/>
              <a:buAutoNum type="arabicPeriod"/>
            </a:pPr>
            <a:r>
              <a:rPr lang="ar-SA" sz="2000" dirty="0">
                <a:solidFill>
                  <a:srgbClr val="FF0000"/>
                </a:solidFill>
                <a:latin typeface="Alexandria" pitchFamily="2" charset="-78"/>
                <a:cs typeface="Alexandria" pitchFamily="2" charset="-78"/>
              </a:rPr>
              <a:t>حلل وقارن </a:t>
            </a:r>
            <a:r>
              <a:rPr lang="ar-SA" sz="2000" dirty="0">
                <a:solidFill>
                  <a:srgbClr val="002060"/>
                </a:solidFill>
                <a:latin typeface="Alexandria" pitchFamily="2" charset="-78"/>
                <a:cs typeface="Alexandria" pitchFamily="2" charset="-78"/>
              </a:rPr>
              <a:t>جميع النتائج لتقييم العلاقة بين السبب والنتيجة بين المتغيرات.</a:t>
            </a:r>
            <a:endParaRPr lang="en-US" sz="2000" dirty="0">
              <a:solidFill>
                <a:srgbClr val="002060"/>
              </a:solidFill>
              <a:latin typeface="Alexandria" pitchFamily="2" charset="-78"/>
              <a:cs typeface="Alexandria" pitchFamily="2" charset="-78"/>
            </a:endParaRPr>
          </a:p>
        </p:txBody>
      </p:sp>
      <p:sp>
        <p:nvSpPr>
          <p:cNvPr id="11" name="TextBox 10">
            <a:extLst>
              <a:ext uri="{FF2B5EF4-FFF2-40B4-BE49-F238E27FC236}">
                <a16:creationId xmlns:a16="http://schemas.microsoft.com/office/drawing/2014/main" id="{E9CC582A-C8AF-CFB3-53C2-2A863A49ECD8}"/>
              </a:ext>
            </a:extLst>
          </p:cNvPr>
          <p:cNvSpPr txBox="1"/>
          <p:nvPr/>
        </p:nvSpPr>
        <p:spPr>
          <a:xfrm>
            <a:off x="0" y="6646605"/>
            <a:ext cx="1747520" cy="261610"/>
          </a:xfrm>
          <a:prstGeom prst="rect">
            <a:avLst/>
          </a:prstGeom>
          <a:noFill/>
          <a:ln>
            <a:solidFill>
              <a:schemeClr val="bg1"/>
            </a:solidFill>
          </a:ln>
        </p:spPr>
        <p:txBody>
          <a:bodyPr wrap="square" rtlCol="0">
            <a:spAutoFit/>
          </a:bodyPr>
          <a:lstStyle/>
          <a:p>
            <a:r>
              <a:rPr lang="en-US" sz="1100" dirty="0">
                <a:latin typeface="Alexandria" pitchFamily="2" charset="-78"/>
                <a:cs typeface="Alexandria" pitchFamily="2" charset="-78"/>
              </a:rPr>
              <a:t>Dr. Raef Baraka</a:t>
            </a:r>
          </a:p>
        </p:txBody>
      </p:sp>
    </p:spTree>
    <p:extLst>
      <p:ext uri="{BB962C8B-B14F-4D97-AF65-F5344CB8AC3E}">
        <p14:creationId xmlns:p14="http://schemas.microsoft.com/office/powerpoint/2010/main" val="391759871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additive="base">
                                        <p:cTn id="7" dur="500" fill="hold"/>
                                        <p:tgtEl>
                                          <p:spTgt spid="8"/>
                                        </p:tgtEl>
                                        <p:attrNameLst>
                                          <p:attrName>ppt_x</p:attrName>
                                        </p:attrNameLst>
                                      </p:cBhvr>
                                      <p:tavLst>
                                        <p:tav tm="0">
                                          <p:val>
                                            <p:strVal val="#ppt_x"/>
                                          </p:val>
                                        </p:tav>
                                        <p:tav tm="100000">
                                          <p:val>
                                            <p:strVal val="#ppt_x"/>
                                          </p:val>
                                        </p:tav>
                                      </p:tavLst>
                                    </p:anim>
                                    <p:anim calcmode="lin" valueType="num">
                                      <p:cBhvr additive="base">
                                        <p:cTn id="8" dur="500" fill="hold"/>
                                        <p:tgtEl>
                                          <p:spTgt spid="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621650" y="1167166"/>
            <a:ext cx="10810349" cy="10987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2" name="Rectangle 1"/>
          <p:cNvSpPr/>
          <p:nvPr/>
        </p:nvSpPr>
        <p:spPr>
          <a:xfrm>
            <a:off x="621651" y="614671"/>
            <a:ext cx="6595226" cy="584775"/>
          </a:xfrm>
          <a:prstGeom prst="rect">
            <a:avLst/>
          </a:prstGeom>
        </p:spPr>
        <p:txBody>
          <a:bodyPr wrap="square">
            <a:spAutoFit/>
          </a:bodyPr>
          <a:lstStyle/>
          <a:p>
            <a:r>
              <a:rPr lang="en-US" sz="3200" b="1" dirty="0">
                <a:solidFill>
                  <a:srgbClr val="00B0F0"/>
                </a:solidFill>
                <a:latin typeface="Alexandria" charset="0"/>
                <a:cs typeface="Alexandria" charset="0"/>
              </a:rPr>
              <a:t>Experimental research</a:t>
            </a:r>
          </a:p>
        </p:txBody>
      </p:sp>
      <p:sp>
        <p:nvSpPr>
          <p:cNvPr id="9" name="TextBox 8"/>
          <p:cNvSpPr txBox="1"/>
          <p:nvPr/>
        </p:nvSpPr>
        <p:spPr>
          <a:xfrm>
            <a:off x="6741857" y="461861"/>
            <a:ext cx="4828492" cy="584775"/>
          </a:xfrm>
          <a:prstGeom prst="rect">
            <a:avLst/>
          </a:prstGeom>
          <a:noFill/>
        </p:spPr>
        <p:txBody>
          <a:bodyPr wrap="square" rtlCol="0">
            <a:spAutoFit/>
          </a:bodyPr>
          <a:lstStyle/>
          <a:p>
            <a:pPr algn="r"/>
            <a:r>
              <a:rPr lang="ar-SA" sz="3200" b="1" dirty="0">
                <a:solidFill>
                  <a:srgbClr val="00B0F0"/>
                </a:solidFill>
                <a:latin typeface="Alexandria" charset="0"/>
                <a:cs typeface="Alexandria" charset="0"/>
              </a:rPr>
              <a:t>البحث التجريبي</a:t>
            </a:r>
            <a:endParaRPr lang="en-US" sz="3200" b="1" dirty="0">
              <a:solidFill>
                <a:srgbClr val="00B0F0"/>
              </a:solidFill>
              <a:latin typeface="Alexandria" charset="0"/>
              <a:cs typeface="Alexandria" charset="0"/>
            </a:endParaRPr>
          </a:p>
        </p:txBody>
      </p:sp>
      <p:sp>
        <p:nvSpPr>
          <p:cNvPr id="3" name="Rectangle: Rounded Corners 2">
            <a:extLst>
              <a:ext uri="{FF2B5EF4-FFF2-40B4-BE49-F238E27FC236}">
                <a16:creationId xmlns:a16="http://schemas.microsoft.com/office/drawing/2014/main" id="{9885DD0A-52EB-11AA-BA36-1F71B791710C}"/>
              </a:ext>
            </a:extLst>
          </p:cNvPr>
          <p:cNvSpPr/>
          <p:nvPr/>
        </p:nvSpPr>
        <p:spPr>
          <a:xfrm>
            <a:off x="638242" y="1543299"/>
            <a:ext cx="11145049" cy="246172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t>time, not only can we never avoid experimental error but the majority of the time we</a:t>
            </a:r>
          </a:p>
          <a:p>
            <a:pPr algn="ctr"/>
            <a:r>
              <a:rPr lang="en-US"/>
              <a:t>cannot locate the variable responsible for the error, therefore we are unable to</a:t>
            </a:r>
          </a:p>
          <a:p>
            <a:pPr algn="ctr"/>
            <a:r>
              <a:rPr lang="en-US"/>
              <a:t>measure the extent of error</a:t>
            </a:r>
            <a:endParaRPr lang="en-US" dirty="0"/>
          </a:p>
        </p:txBody>
      </p:sp>
      <p:sp>
        <p:nvSpPr>
          <p:cNvPr id="4" name="Rectangle: Rounded Corners 24">
            <a:extLst>
              <a:ext uri="{FF2B5EF4-FFF2-40B4-BE49-F238E27FC236}">
                <a16:creationId xmlns:a16="http://schemas.microsoft.com/office/drawing/2014/main" id="{3DD9DFCA-4B1B-0B72-57ED-962D5FA1AAE0}"/>
              </a:ext>
            </a:extLst>
          </p:cNvPr>
          <p:cNvSpPr/>
          <p:nvPr/>
        </p:nvSpPr>
        <p:spPr>
          <a:xfrm>
            <a:off x="621650" y="4218004"/>
            <a:ext cx="11145049" cy="242457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dirty="0"/>
              <a:t>حل النزاعات: يمكن أن يكون التواصل وجهاً لوجه فعالاً في حل النزاعات، لأنه يسمح بالتفاعل في الوقت الفعلي، والاستماع النشط، والفرصة لمعالجة المخاوف بشكل مباشر.</a:t>
            </a:r>
            <a:endParaRPr lang="en-US" dirty="0"/>
          </a:p>
        </p:txBody>
      </p:sp>
      <p:sp>
        <p:nvSpPr>
          <p:cNvPr id="8" name="Rectangle 7">
            <a:extLst>
              <a:ext uri="{FF2B5EF4-FFF2-40B4-BE49-F238E27FC236}">
                <a16:creationId xmlns:a16="http://schemas.microsoft.com/office/drawing/2014/main" id="{B647F0E2-601F-E548-FA90-ED8C15E00BA3}"/>
              </a:ext>
            </a:extLst>
          </p:cNvPr>
          <p:cNvSpPr/>
          <p:nvPr/>
        </p:nvSpPr>
        <p:spPr>
          <a:xfrm>
            <a:off x="638242" y="1501031"/>
            <a:ext cx="10932107" cy="2348592"/>
          </a:xfrm>
          <a:prstGeom prst="rect">
            <a:avLst/>
          </a:prstGeom>
        </p:spPr>
        <p:txBody>
          <a:bodyPr wrap="square">
            <a:spAutoFit/>
          </a:bodyPr>
          <a:lstStyle/>
          <a:p>
            <a:pPr marL="285750" indent="-285750" algn="just">
              <a:lnSpc>
                <a:spcPct val="150000"/>
              </a:lnSpc>
              <a:buFont typeface="Arial" panose="020B0604020202020204" pitchFamily="34" charset="0"/>
              <a:buChar char="•"/>
            </a:pPr>
            <a:r>
              <a:rPr lang="en-US" sz="2000" dirty="0">
                <a:solidFill>
                  <a:srgbClr val="002060"/>
                </a:solidFill>
                <a:latin typeface="Alexandria" pitchFamily="2" charset="-78"/>
                <a:cs typeface="Alexandria" pitchFamily="2" charset="-78"/>
              </a:rPr>
              <a:t>Many studies claim to be experimental when at best they could be termed ‘</a:t>
            </a:r>
            <a:r>
              <a:rPr lang="en-US" sz="2000" dirty="0">
                <a:solidFill>
                  <a:srgbClr val="FF0000"/>
                </a:solidFill>
                <a:latin typeface="Alexandria" pitchFamily="2" charset="-78"/>
                <a:cs typeface="Alexandria" pitchFamily="2" charset="-78"/>
              </a:rPr>
              <a:t>Quasi-experimental</a:t>
            </a:r>
            <a:r>
              <a:rPr lang="en-US" sz="2000" dirty="0">
                <a:solidFill>
                  <a:srgbClr val="002060"/>
                </a:solidFill>
                <a:latin typeface="Alexandria" pitchFamily="2" charset="-78"/>
                <a:cs typeface="Alexandria" pitchFamily="2" charset="-78"/>
              </a:rPr>
              <a:t>’.</a:t>
            </a:r>
          </a:p>
          <a:p>
            <a:pPr marL="285750" indent="-285750" algn="just">
              <a:lnSpc>
                <a:spcPct val="150000"/>
              </a:lnSpc>
              <a:buFont typeface="Arial" panose="020B0604020202020204" pitchFamily="34" charset="0"/>
              <a:buChar char="•"/>
            </a:pPr>
            <a:r>
              <a:rPr lang="en-US" sz="2000" dirty="0">
                <a:solidFill>
                  <a:srgbClr val="002060"/>
                </a:solidFill>
                <a:latin typeface="Alexandria" pitchFamily="2" charset="-78"/>
                <a:cs typeface="Alexandria" pitchFamily="2" charset="-78"/>
              </a:rPr>
              <a:t>It is not an experiment when 100 random users are asked to test a system just because they are given exactly the same search terms or search strategies, then provided with the same system to engage with.</a:t>
            </a:r>
            <a:endParaRPr lang="en-US" sz="2000" dirty="0">
              <a:solidFill>
                <a:schemeClr val="accent6">
                  <a:lumMod val="50000"/>
                </a:schemeClr>
              </a:solidFill>
              <a:latin typeface="Alexandria" pitchFamily="2" charset="-78"/>
              <a:cs typeface="Alexandria" pitchFamily="2" charset="-78"/>
            </a:endParaRPr>
          </a:p>
        </p:txBody>
      </p:sp>
      <p:sp>
        <p:nvSpPr>
          <p:cNvPr id="11" name="TextBox 10">
            <a:extLst>
              <a:ext uri="{FF2B5EF4-FFF2-40B4-BE49-F238E27FC236}">
                <a16:creationId xmlns:a16="http://schemas.microsoft.com/office/drawing/2014/main" id="{E9CC582A-C8AF-CFB3-53C2-2A863A49ECD8}"/>
              </a:ext>
            </a:extLst>
          </p:cNvPr>
          <p:cNvSpPr txBox="1"/>
          <p:nvPr/>
        </p:nvSpPr>
        <p:spPr>
          <a:xfrm>
            <a:off x="0" y="6646605"/>
            <a:ext cx="1747520" cy="261610"/>
          </a:xfrm>
          <a:prstGeom prst="rect">
            <a:avLst/>
          </a:prstGeom>
          <a:noFill/>
          <a:ln>
            <a:solidFill>
              <a:schemeClr val="bg1"/>
            </a:solidFill>
          </a:ln>
        </p:spPr>
        <p:txBody>
          <a:bodyPr wrap="square" rtlCol="0">
            <a:spAutoFit/>
          </a:bodyPr>
          <a:lstStyle/>
          <a:p>
            <a:r>
              <a:rPr lang="en-US" sz="1100" dirty="0">
                <a:latin typeface="Alexandria" pitchFamily="2" charset="-78"/>
                <a:cs typeface="Alexandria" pitchFamily="2" charset="-78"/>
              </a:rPr>
              <a:t>Dr. Raef Baraka</a:t>
            </a:r>
          </a:p>
        </p:txBody>
      </p:sp>
      <p:sp>
        <p:nvSpPr>
          <p:cNvPr id="10" name="Rectangle 9">
            <a:extLst>
              <a:ext uri="{FF2B5EF4-FFF2-40B4-BE49-F238E27FC236}">
                <a16:creationId xmlns:a16="http://schemas.microsoft.com/office/drawing/2014/main" id="{9B9BABB7-8146-6ABB-E470-05D5A89BFE29}"/>
              </a:ext>
            </a:extLst>
          </p:cNvPr>
          <p:cNvSpPr/>
          <p:nvPr/>
        </p:nvSpPr>
        <p:spPr>
          <a:xfrm>
            <a:off x="717328" y="4149212"/>
            <a:ext cx="10714671" cy="2464008"/>
          </a:xfrm>
          <a:prstGeom prst="rect">
            <a:avLst/>
          </a:prstGeom>
        </p:spPr>
        <p:txBody>
          <a:bodyPr wrap="square">
            <a:spAutoFit/>
          </a:bodyPr>
          <a:lstStyle/>
          <a:p>
            <a:pPr marL="342900" indent="-342900" algn="just" rtl="1">
              <a:lnSpc>
                <a:spcPct val="200000"/>
              </a:lnSpc>
              <a:buFont typeface="Arial" panose="020B0604020202020204" pitchFamily="34" charset="0"/>
              <a:buChar char="•"/>
            </a:pPr>
            <a:r>
              <a:rPr lang="ar-SA" sz="2000" dirty="0">
                <a:solidFill>
                  <a:srgbClr val="002060"/>
                </a:solidFill>
                <a:latin typeface="Alexandria" pitchFamily="2" charset="-78"/>
                <a:cs typeface="Alexandria" pitchFamily="2" charset="-78"/>
              </a:rPr>
              <a:t>تدعي العديد من الدراسات أنها تجريبية بينما يمكن في أفضل الأحوال وصفها بأنها </a:t>
            </a:r>
            <a:r>
              <a:rPr lang="ar-SA" sz="2000" dirty="0">
                <a:solidFill>
                  <a:srgbClr val="FF0000"/>
                </a:solidFill>
                <a:latin typeface="Alexandria" pitchFamily="2" charset="-78"/>
                <a:cs typeface="Alexandria" pitchFamily="2" charset="-78"/>
              </a:rPr>
              <a:t>'شبه</a:t>
            </a:r>
            <a:r>
              <a:rPr lang="ar-SA" sz="2000" dirty="0">
                <a:solidFill>
                  <a:srgbClr val="002060"/>
                </a:solidFill>
                <a:latin typeface="Alexandria" pitchFamily="2" charset="-78"/>
                <a:cs typeface="Alexandria" pitchFamily="2" charset="-78"/>
              </a:rPr>
              <a:t> </a:t>
            </a:r>
            <a:r>
              <a:rPr lang="ar-SA" sz="2000" dirty="0">
                <a:solidFill>
                  <a:srgbClr val="FF0000"/>
                </a:solidFill>
                <a:latin typeface="Alexandria" pitchFamily="2" charset="-78"/>
                <a:cs typeface="Alexandria" pitchFamily="2" charset="-78"/>
              </a:rPr>
              <a:t>تجريبية</a:t>
            </a:r>
            <a:r>
              <a:rPr lang="ar-SA" sz="2000" dirty="0">
                <a:solidFill>
                  <a:srgbClr val="002060"/>
                </a:solidFill>
                <a:latin typeface="Alexandria" pitchFamily="2" charset="-78"/>
                <a:cs typeface="Alexandria" pitchFamily="2" charset="-78"/>
              </a:rPr>
              <a:t>'.</a:t>
            </a:r>
          </a:p>
          <a:p>
            <a:pPr marL="342900" indent="-342900" algn="just" rtl="1">
              <a:lnSpc>
                <a:spcPct val="200000"/>
              </a:lnSpc>
              <a:buFont typeface="Arial" panose="020B0604020202020204" pitchFamily="34" charset="0"/>
              <a:buChar char="•"/>
            </a:pPr>
            <a:r>
              <a:rPr lang="ar-SA" sz="2000" dirty="0">
                <a:solidFill>
                  <a:srgbClr val="002060"/>
                </a:solidFill>
                <a:latin typeface="Alexandria" pitchFamily="2" charset="-78"/>
                <a:cs typeface="Alexandria" pitchFamily="2" charset="-78"/>
              </a:rPr>
              <a:t>ليست تجربة عندما يطلب من 100 مستخدم عشوائي اختبار نظام لمجرد أنهم يعطون نفس مصطلحات البحث أو استراتيجيات البحث بالضبط، ثم يعطون نفس النظام للتفاعل معه.</a:t>
            </a:r>
            <a:endParaRPr lang="ar-SA" sz="2000" dirty="0">
              <a:solidFill>
                <a:schemeClr val="accent6">
                  <a:lumMod val="50000"/>
                </a:schemeClr>
              </a:solidFill>
              <a:latin typeface="Alexandria" pitchFamily="2" charset="-78"/>
              <a:cs typeface="Alexandria" pitchFamily="2" charset="-78"/>
            </a:endParaRPr>
          </a:p>
        </p:txBody>
      </p:sp>
    </p:spTree>
    <p:extLst>
      <p:ext uri="{BB962C8B-B14F-4D97-AF65-F5344CB8AC3E}">
        <p14:creationId xmlns:p14="http://schemas.microsoft.com/office/powerpoint/2010/main" val="39180784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additive="base">
                                        <p:cTn id="7" dur="500" fill="hold"/>
                                        <p:tgtEl>
                                          <p:spTgt spid="8"/>
                                        </p:tgtEl>
                                        <p:attrNameLst>
                                          <p:attrName>ppt_x</p:attrName>
                                        </p:attrNameLst>
                                      </p:cBhvr>
                                      <p:tavLst>
                                        <p:tav tm="0">
                                          <p:val>
                                            <p:strVal val="#ppt_x"/>
                                          </p:val>
                                        </p:tav>
                                        <p:tav tm="100000">
                                          <p:val>
                                            <p:strVal val="#ppt_x"/>
                                          </p:val>
                                        </p:tav>
                                      </p:tavLst>
                                    </p:anim>
                                    <p:anim calcmode="lin" valueType="num">
                                      <p:cBhvr additive="base">
                                        <p:cTn id="8" dur="500" fill="hold"/>
                                        <p:tgtEl>
                                          <p:spTgt spid="8"/>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10"/>
                                        </p:tgtEl>
                                        <p:attrNameLst>
                                          <p:attrName>style.visibility</p:attrName>
                                        </p:attrNameLst>
                                      </p:cBhvr>
                                      <p:to>
                                        <p:strVal val="visible"/>
                                      </p:to>
                                    </p:set>
                                    <p:anim calcmode="lin" valueType="num">
                                      <p:cBhvr additive="base">
                                        <p:cTn id="13" dur="500" fill="hold"/>
                                        <p:tgtEl>
                                          <p:spTgt spid="10"/>
                                        </p:tgtEl>
                                        <p:attrNameLst>
                                          <p:attrName>ppt_x</p:attrName>
                                        </p:attrNameLst>
                                      </p:cBhvr>
                                      <p:tavLst>
                                        <p:tav tm="0">
                                          <p:val>
                                            <p:strVal val="#ppt_x"/>
                                          </p:val>
                                        </p:tav>
                                        <p:tav tm="100000">
                                          <p:val>
                                            <p:strVal val="#ppt_x"/>
                                          </p:val>
                                        </p:tav>
                                      </p:tavLst>
                                    </p:anim>
                                    <p:anim calcmode="lin" valueType="num">
                                      <p:cBhvr additive="base">
                                        <p:cTn id="14"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P spid="10" grpId="0"/>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621650" y="1167166"/>
            <a:ext cx="10810349" cy="10987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2" name="Rectangle 1"/>
          <p:cNvSpPr/>
          <p:nvPr/>
        </p:nvSpPr>
        <p:spPr>
          <a:xfrm>
            <a:off x="621651" y="614671"/>
            <a:ext cx="6595226" cy="584775"/>
          </a:xfrm>
          <a:prstGeom prst="rect">
            <a:avLst/>
          </a:prstGeom>
        </p:spPr>
        <p:txBody>
          <a:bodyPr wrap="square">
            <a:spAutoFit/>
          </a:bodyPr>
          <a:lstStyle/>
          <a:p>
            <a:r>
              <a:rPr lang="en-US" sz="3200" b="1" dirty="0">
                <a:solidFill>
                  <a:srgbClr val="00B0F0"/>
                </a:solidFill>
                <a:latin typeface="Alexandria" charset="0"/>
                <a:cs typeface="Alexandria" charset="0"/>
              </a:rPr>
              <a:t>Experimental research</a:t>
            </a:r>
          </a:p>
        </p:txBody>
      </p:sp>
      <p:sp>
        <p:nvSpPr>
          <p:cNvPr id="9" name="TextBox 8"/>
          <p:cNvSpPr txBox="1"/>
          <p:nvPr/>
        </p:nvSpPr>
        <p:spPr>
          <a:xfrm>
            <a:off x="6741857" y="461861"/>
            <a:ext cx="4828492" cy="584775"/>
          </a:xfrm>
          <a:prstGeom prst="rect">
            <a:avLst/>
          </a:prstGeom>
          <a:noFill/>
        </p:spPr>
        <p:txBody>
          <a:bodyPr wrap="square" rtlCol="0">
            <a:spAutoFit/>
          </a:bodyPr>
          <a:lstStyle/>
          <a:p>
            <a:pPr algn="r"/>
            <a:r>
              <a:rPr lang="ar-SA" sz="3200" b="1" dirty="0">
                <a:solidFill>
                  <a:srgbClr val="00B0F0"/>
                </a:solidFill>
                <a:latin typeface="Alexandria" charset="0"/>
                <a:cs typeface="Alexandria" charset="0"/>
              </a:rPr>
              <a:t>البحث التجريبي</a:t>
            </a:r>
            <a:endParaRPr lang="en-US" sz="3200" b="1" dirty="0">
              <a:solidFill>
                <a:srgbClr val="00B0F0"/>
              </a:solidFill>
              <a:latin typeface="Alexandria" charset="0"/>
              <a:cs typeface="Alexandria" charset="0"/>
            </a:endParaRPr>
          </a:p>
        </p:txBody>
      </p:sp>
      <p:sp>
        <p:nvSpPr>
          <p:cNvPr id="3" name="Rectangle: Rounded Corners 2">
            <a:extLst>
              <a:ext uri="{FF2B5EF4-FFF2-40B4-BE49-F238E27FC236}">
                <a16:creationId xmlns:a16="http://schemas.microsoft.com/office/drawing/2014/main" id="{9885DD0A-52EB-11AA-BA36-1F71B791710C}"/>
              </a:ext>
            </a:extLst>
          </p:cNvPr>
          <p:cNvSpPr/>
          <p:nvPr/>
        </p:nvSpPr>
        <p:spPr>
          <a:xfrm>
            <a:off x="638242" y="1543299"/>
            <a:ext cx="11145049" cy="499688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t>time, not only can we never avoid experimental error but the majority of the time we</a:t>
            </a:r>
          </a:p>
          <a:p>
            <a:pPr algn="ctr"/>
            <a:r>
              <a:rPr lang="en-US"/>
              <a:t>cannot locate the variable responsible for the error, therefore we are unable to</a:t>
            </a:r>
          </a:p>
          <a:p>
            <a:pPr algn="ctr"/>
            <a:r>
              <a:rPr lang="en-US"/>
              <a:t>measure the extent of error</a:t>
            </a:r>
            <a:endParaRPr lang="en-US" dirty="0"/>
          </a:p>
        </p:txBody>
      </p:sp>
      <p:sp>
        <p:nvSpPr>
          <p:cNvPr id="8" name="Rectangle 7">
            <a:extLst>
              <a:ext uri="{FF2B5EF4-FFF2-40B4-BE49-F238E27FC236}">
                <a16:creationId xmlns:a16="http://schemas.microsoft.com/office/drawing/2014/main" id="{B647F0E2-601F-E548-FA90-ED8C15E00BA3}"/>
              </a:ext>
            </a:extLst>
          </p:cNvPr>
          <p:cNvSpPr/>
          <p:nvPr/>
        </p:nvSpPr>
        <p:spPr>
          <a:xfrm>
            <a:off x="638242" y="1501031"/>
            <a:ext cx="11068205" cy="4926220"/>
          </a:xfrm>
          <a:prstGeom prst="rect">
            <a:avLst/>
          </a:prstGeom>
        </p:spPr>
        <p:txBody>
          <a:bodyPr wrap="square">
            <a:spAutoFit/>
          </a:bodyPr>
          <a:lstStyle/>
          <a:p>
            <a:pPr marL="342900" indent="-342900" algn="just">
              <a:lnSpc>
                <a:spcPct val="200000"/>
              </a:lnSpc>
              <a:buFont typeface="Arial" panose="020B0604020202020204" pitchFamily="34" charset="0"/>
              <a:buChar char="•"/>
            </a:pPr>
            <a:r>
              <a:rPr lang="en-US" sz="2000" dirty="0">
                <a:solidFill>
                  <a:srgbClr val="002060"/>
                </a:solidFill>
                <a:latin typeface="Alexandria" pitchFamily="2" charset="-78"/>
                <a:cs typeface="Alexandria" pitchFamily="2" charset="-78"/>
              </a:rPr>
              <a:t>Take, for example, the testing of </a:t>
            </a:r>
            <a:r>
              <a:rPr lang="en-US" sz="2000" dirty="0">
                <a:solidFill>
                  <a:srgbClr val="FF0000"/>
                </a:solidFill>
                <a:latin typeface="Alexandria" pitchFamily="2" charset="-78"/>
                <a:cs typeface="Alexandria" pitchFamily="2" charset="-78"/>
              </a:rPr>
              <a:t>a new information skills training program</a:t>
            </a:r>
            <a:r>
              <a:rPr lang="en-US" sz="2000" dirty="0">
                <a:solidFill>
                  <a:srgbClr val="002060"/>
                </a:solidFill>
                <a:latin typeface="Alexandria" pitchFamily="2" charset="-78"/>
                <a:cs typeface="Alexandria" pitchFamily="2" charset="-78"/>
              </a:rPr>
              <a:t>. </a:t>
            </a:r>
          </a:p>
          <a:p>
            <a:pPr algn="just">
              <a:lnSpc>
                <a:spcPct val="200000"/>
              </a:lnSpc>
            </a:pPr>
            <a:r>
              <a:rPr lang="en-US" sz="2000" dirty="0">
                <a:solidFill>
                  <a:schemeClr val="accent6">
                    <a:lumMod val="50000"/>
                  </a:schemeClr>
                </a:solidFill>
                <a:latin typeface="Alexandria" pitchFamily="2" charset="-78"/>
                <a:cs typeface="Alexandria" pitchFamily="2" charset="-78"/>
              </a:rPr>
              <a:t>It could be claimed that as long as the following procedure was employed then the design was a true experiment:</a:t>
            </a:r>
          </a:p>
          <a:p>
            <a:pPr marL="342900" indent="-342900" algn="just">
              <a:lnSpc>
                <a:spcPct val="200000"/>
              </a:lnSpc>
              <a:buFont typeface="+mj-lt"/>
              <a:buAutoNum type="arabicPeriod"/>
            </a:pPr>
            <a:r>
              <a:rPr lang="en-US" sz="2000" dirty="0">
                <a:solidFill>
                  <a:srgbClr val="FF0000"/>
                </a:solidFill>
                <a:latin typeface="Alexandria" pitchFamily="2" charset="-78"/>
                <a:cs typeface="Alexandria" pitchFamily="2" charset="-78"/>
              </a:rPr>
              <a:t>Random selection </a:t>
            </a:r>
            <a:r>
              <a:rPr lang="en-US" sz="2000" dirty="0">
                <a:solidFill>
                  <a:srgbClr val="002060"/>
                </a:solidFill>
                <a:latin typeface="Alexandria" pitchFamily="2" charset="-78"/>
                <a:cs typeface="Alexandria" pitchFamily="2" charset="-78"/>
              </a:rPr>
              <a:t>was used to identify a study group then random assignment was used to divide these subjects into the test group and the control group.</a:t>
            </a:r>
          </a:p>
          <a:p>
            <a:pPr marL="342900" indent="-342900" algn="just">
              <a:lnSpc>
                <a:spcPct val="200000"/>
              </a:lnSpc>
              <a:buFont typeface="+mj-lt"/>
              <a:buAutoNum type="arabicPeriod"/>
            </a:pPr>
            <a:r>
              <a:rPr lang="en-US" sz="2000" dirty="0">
                <a:solidFill>
                  <a:srgbClr val="FF0000"/>
                </a:solidFill>
                <a:latin typeface="Alexandria" pitchFamily="2" charset="-78"/>
                <a:cs typeface="Alexandria" pitchFamily="2" charset="-78"/>
              </a:rPr>
              <a:t>All subjects were given a test </a:t>
            </a:r>
            <a:r>
              <a:rPr lang="en-US" sz="2000" dirty="0">
                <a:solidFill>
                  <a:srgbClr val="002060"/>
                </a:solidFill>
                <a:latin typeface="Alexandria" pitchFamily="2" charset="-78"/>
                <a:cs typeface="Alexandria" pitchFamily="2" charset="-78"/>
              </a:rPr>
              <a:t>to rate their information skills.</a:t>
            </a:r>
          </a:p>
          <a:p>
            <a:pPr marL="342900" indent="-342900" algn="just">
              <a:lnSpc>
                <a:spcPct val="200000"/>
              </a:lnSpc>
              <a:buFont typeface="+mj-lt"/>
              <a:buAutoNum type="arabicPeriod"/>
            </a:pPr>
            <a:r>
              <a:rPr lang="en-US" sz="2000" dirty="0">
                <a:solidFill>
                  <a:srgbClr val="FF0000"/>
                </a:solidFill>
                <a:latin typeface="Alexandria" pitchFamily="2" charset="-78"/>
                <a:cs typeface="Alexandria" pitchFamily="2" charset="-78"/>
              </a:rPr>
              <a:t>One group was given the new training </a:t>
            </a:r>
            <a:r>
              <a:rPr lang="en-US" sz="2000" dirty="0">
                <a:solidFill>
                  <a:srgbClr val="002060"/>
                </a:solidFill>
                <a:latin typeface="Alexandria" pitchFamily="2" charset="-78"/>
                <a:cs typeface="Alexandria" pitchFamily="2" charset="-78"/>
              </a:rPr>
              <a:t>(IV) and one group was not.</a:t>
            </a:r>
          </a:p>
          <a:p>
            <a:pPr marL="342900" indent="-342900" algn="just">
              <a:lnSpc>
                <a:spcPct val="200000"/>
              </a:lnSpc>
              <a:buFont typeface="+mj-lt"/>
              <a:buAutoNum type="arabicPeriod"/>
            </a:pPr>
            <a:r>
              <a:rPr lang="en-US" sz="2000" dirty="0">
                <a:solidFill>
                  <a:srgbClr val="FF0000"/>
                </a:solidFill>
                <a:latin typeface="Alexandria" pitchFamily="2" charset="-78"/>
                <a:cs typeface="Alexandria" pitchFamily="2" charset="-78"/>
              </a:rPr>
              <a:t>Both groups were then re-tested </a:t>
            </a:r>
            <a:r>
              <a:rPr lang="en-US" sz="2000" dirty="0">
                <a:solidFill>
                  <a:srgbClr val="002060"/>
                </a:solidFill>
                <a:latin typeface="Alexandria" pitchFamily="2" charset="-78"/>
                <a:cs typeface="Alexandria" pitchFamily="2" charset="-78"/>
              </a:rPr>
              <a:t>and their scores compared (DV).</a:t>
            </a:r>
          </a:p>
        </p:txBody>
      </p:sp>
      <p:sp>
        <p:nvSpPr>
          <p:cNvPr id="11" name="TextBox 10">
            <a:extLst>
              <a:ext uri="{FF2B5EF4-FFF2-40B4-BE49-F238E27FC236}">
                <a16:creationId xmlns:a16="http://schemas.microsoft.com/office/drawing/2014/main" id="{E9CC582A-C8AF-CFB3-53C2-2A863A49ECD8}"/>
              </a:ext>
            </a:extLst>
          </p:cNvPr>
          <p:cNvSpPr txBox="1"/>
          <p:nvPr/>
        </p:nvSpPr>
        <p:spPr>
          <a:xfrm>
            <a:off x="0" y="6646605"/>
            <a:ext cx="1747520" cy="261610"/>
          </a:xfrm>
          <a:prstGeom prst="rect">
            <a:avLst/>
          </a:prstGeom>
          <a:noFill/>
          <a:ln>
            <a:solidFill>
              <a:schemeClr val="bg1"/>
            </a:solidFill>
          </a:ln>
        </p:spPr>
        <p:txBody>
          <a:bodyPr wrap="square" rtlCol="0">
            <a:spAutoFit/>
          </a:bodyPr>
          <a:lstStyle/>
          <a:p>
            <a:r>
              <a:rPr lang="en-US" sz="1100" dirty="0">
                <a:latin typeface="Alexandria" pitchFamily="2" charset="-78"/>
                <a:cs typeface="Alexandria" pitchFamily="2" charset="-78"/>
              </a:rPr>
              <a:t>Dr. Raef Baraka</a:t>
            </a:r>
          </a:p>
        </p:txBody>
      </p:sp>
    </p:spTree>
    <p:extLst>
      <p:ext uri="{BB962C8B-B14F-4D97-AF65-F5344CB8AC3E}">
        <p14:creationId xmlns:p14="http://schemas.microsoft.com/office/powerpoint/2010/main" val="152228484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additive="base">
                                        <p:cTn id="7" dur="500" fill="hold"/>
                                        <p:tgtEl>
                                          <p:spTgt spid="8"/>
                                        </p:tgtEl>
                                        <p:attrNameLst>
                                          <p:attrName>ppt_x</p:attrName>
                                        </p:attrNameLst>
                                      </p:cBhvr>
                                      <p:tavLst>
                                        <p:tav tm="0">
                                          <p:val>
                                            <p:strVal val="#ppt_x"/>
                                          </p:val>
                                        </p:tav>
                                        <p:tav tm="100000">
                                          <p:val>
                                            <p:strVal val="#ppt_x"/>
                                          </p:val>
                                        </p:tav>
                                      </p:tavLst>
                                    </p:anim>
                                    <p:anim calcmode="lin" valueType="num">
                                      <p:cBhvr additive="base">
                                        <p:cTn id="8" dur="500" fill="hold"/>
                                        <p:tgtEl>
                                          <p:spTgt spid="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621650" y="1167166"/>
            <a:ext cx="10810349" cy="10987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2" name="Rectangle 1"/>
          <p:cNvSpPr/>
          <p:nvPr/>
        </p:nvSpPr>
        <p:spPr>
          <a:xfrm>
            <a:off x="621651" y="614671"/>
            <a:ext cx="6595226" cy="584775"/>
          </a:xfrm>
          <a:prstGeom prst="rect">
            <a:avLst/>
          </a:prstGeom>
        </p:spPr>
        <p:txBody>
          <a:bodyPr wrap="square">
            <a:spAutoFit/>
          </a:bodyPr>
          <a:lstStyle/>
          <a:p>
            <a:r>
              <a:rPr lang="en-US" sz="3200" b="1" dirty="0">
                <a:solidFill>
                  <a:srgbClr val="00B0F0"/>
                </a:solidFill>
                <a:latin typeface="Alexandria" charset="0"/>
                <a:cs typeface="Alexandria" charset="0"/>
              </a:rPr>
              <a:t>Experimental research</a:t>
            </a:r>
          </a:p>
        </p:txBody>
      </p:sp>
      <p:sp>
        <p:nvSpPr>
          <p:cNvPr id="9" name="TextBox 8"/>
          <p:cNvSpPr txBox="1"/>
          <p:nvPr/>
        </p:nvSpPr>
        <p:spPr>
          <a:xfrm>
            <a:off x="6741857" y="461861"/>
            <a:ext cx="4828492" cy="584775"/>
          </a:xfrm>
          <a:prstGeom prst="rect">
            <a:avLst/>
          </a:prstGeom>
          <a:noFill/>
        </p:spPr>
        <p:txBody>
          <a:bodyPr wrap="square" rtlCol="0">
            <a:spAutoFit/>
          </a:bodyPr>
          <a:lstStyle/>
          <a:p>
            <a:pPr algn="r"/>
            <a:r>
              <a:rPr lang="ar-SA" sz="3200" b="1" dirty="0">
                <a:solidFill>
                  <a:srgbClr val="00B0F0"/>
                </a:solidFill>
                <a:latin typeface="Alexandria" charset="0"/>
                <a:cs typeface="Alexandria" charset="0"/>
              </a:rPr>
              <a:t>البحث التجريبي</a:t>
            </a:r>
            <a:endParaRPr lang="en-US" sz="3200" b="1" dirty="0">
              <a:solidFill>
                <a:srgbClr val="00B0F0"/>
              </a:solidFill>
              <a:latin typeface="Alexandria" charset="0"/>
              <a:cs typeface="Alexandria" charset="0"/>
            </a:endParaRPr>
          </a:p>
        </p:txBody>
      </p:sp>
      <p:sp>
        <p:nvSpPr>
          <p:cNvPr id="3" name="Rectangle: Rounded Corners 2">
            <a:extLst>
              <a:ext uri="{FF2B5EF4-FFF2-40B4-BE49-F238E27FC236}">
                <a16:creationId xmlns:a16="http://schemas.microsoft.com/office/drawing/2014/main" id="{9885DD0A-52EB-11AA-BA36-1F71B791710C}"/>
              </a:ext>
            </a:extLst>
          </p:cNvPr>
          <p:cNvSpPr/>
          <p:nvPr/>
        </p:nvSpPr>
        <p:spPr>
          <a:xfrm>
            <a:off x="638242" y="1543299"/>
            <a:ext cx="11145049" cy="499688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t>time, not only can we never avoid experimental error but the majority of the time we</a:t>
            </a:r>
          </a:p>
          <a:p>
            <a:pPr algn="ctr"/>
            <a:r>
              <a:rPr lang="en-US"/>
              <a:t>cannot locate the variable responsible for the error, therefore we are unable to</a:t>
            </a:r>
          </a:p>
          <a:p>
            <a:pPr algn="ctr"/>
            <a:r>
              <a:rPr lang="en-US"/>
              <a:t>measure the extent of error</a:t>
            </a:r>
            <a:endParaRPr lang="en-US" dirty="0"/>
          </a:p>
        </p:txBody>
      </p:sp>
      <p:sp>
        <p:nvSpPr>
          <p:cNvPr id="8" name="Rectangle 7">
            <a:extLst>
              <a:ext uri="{FF2B5EF4-FFF2-40B4-BE49-F238E27FC236}">
                <a16:creationId xmlns:a16="http://schemas.microsoft.com/office/drawing/2014/main" id="{B647F0E2-601F-E548-FA90-ED8C15E00BA3}"/>
              </a:ext>
            </a:extLst>
          </p:cNvPr>
          <p:cNvSpPr/>
          <p:nvPr/>
        </p:nvSpPr>
        <p:spPr>
          <a:xfrm>
            <a:off x="638242" y="1501031"/>
            <a:ext cx="11068205" cy="4310667"/>
          </a:xfrm>
          <a:prstGeom prst="rect">
            <a:avLst/>
          </a:prstGeom>
        </p:spPr>
        <p:txBody>
          <a:bodyPr wrap="square">
            <a:spAutoFit/>
          </a:bodyPr>
          <a:lstStyle/>
          <a:p>
            <a:pPr marL="342900" indent="-342900" algn="just" rtl="1">
              <a:lnSpc>
                <a:spcPct val="200000"/>
              </a:lnSpc>
              <a:buFont typeface="Arial" panose="020B0604020202020204" pitchFamily="34" charset="0"/>
              <a:buChar char="•"/>
            </a:pPr>
            <a:r>
              <a:rPr lang="ar-SA" sz="2000" dirty="0">
                <a:solidFill>
                  <a:srgbClr val="002060"/>
                </a:solidFill>
                <a:latin typeface="Alexandria" pitchFamily="2" charset="-78"/>
                <a:cs typeface="Alexandria" pitchFamily="2" charset="-78"/>
              </a:rPr>
              <a:t>خذ على سبيل المثال اختبار </a:t>
            </a:r>
            <a:r>
              <a:rPr lang="ar-SA" sz="2000" dirty="0">
                <a:solidFill>
                  <a:srgbClr val="FF0000"/>
                </a:solidFill>
                <a:latin typeface="Alexandria" pitchFamily="2" charset="-78"/>
                <a:cs typeface="Alexandria" pitchFamily="2" charset="-78"/>
              </a:rPr>
              <a:t>برنامج تدريب جديد على مهارات المعلومات</a:t>
            </a:r>
            <a:r>
              <a:rPr lang="ar-SA" sz="2000" dirty="0">
                <a:solidFill>
                  <a:srgbClr val="002060"/>
                </a:solidFill>
                <a:latin typeface="Alexandria" pitchFamily="2" charset="-78"/>
                <a:cs typeface="Alexandria" pitchFamily="2" charset="-78"/>
              </a:rPr>
              <a:t>. </a:t>
            </a:r>
          </a:p>
          <a:p>
            <a:pPr algn="just" rtl="1">
              <a:lnSpc>
                <a:spcPct val="200000"/>
              </a:lnSpc>
            </a:pPr>
            <a:r>
              <a:rPr lang="ar-SA" sz="2000" dirty="0">
                <a:solidFill>
                  <a:schemeClr val="accent6">
                    <a:lumMod val="50000"/>
                  </a:schemeClr>
                </a:solidFill>
                <a:latin typeface="Alexandria" pitchFamily="2" charset="-78"/>
                <a:cs typeface="Alexandria" pitchFamily="2" charset="-78"/>
              </a:rPr>
              <a:t>يمكن القول إنه طالما تم تطبيق الإجراء التالي، فإن التصميم كان تجربة حقيقية:</a:t>
            </a:r>
          </a:p>
          <a:p>
            <a:pPr marL="342900" indent="-342900" algn="just" rtl="1">
              <a:lnSpc>
                <a:spcPct val="200000"/>
              </a:lnSpc>
              <a:buFont typeface="+mj-lt"/>
              <a:buAutoNum type="arabicPeriod"/>
            </a:pPr>
            <a:r>
              <a:rPr lang="ar-SA" sz="2000" dirty="0">
                <a:solidFill>
                  <a:srgbClr val="002060"/>
                </a:solidFill>
                <a:latin typeface="Alexandria" pitchFamily="2" charset="-78"/>
                <a:cs typeface="Alexandria" pitchFamily="2" charset="-78"/>
              </a:rPr>
              <a:t>تم استخدام </a:t>
            </a:r>
            <a:r>
              <a:rPr lang="ar-SA" sz="2000" dirty="0">
                <a:solidFill>
                  <a:srgbClr val="FF0000"/>
                </a:solidFill>
                <a:latin typeface="Alexandria" pitchFamily="2" charset="-78"/>
                <a:cs typeface="Alexandria" pitchFamily="2" charset="-78"/>
              </a:rPr>
              <a:t>الاختيار الع</a:t>
            </a:r>
            <a:r>
              <a:rPr lang="ar-SA" sz="2000" dirty="0">
                <a:solidFill>
                  <a:srgbClr val="002060"/>
                </a:solidFill>
                <a:latin typeface="Alexandria" pitchFamily="2" charset="-78"/>
                <a:cs typeface="Alexandria" pitchFamily="2" charset="-78"/>
              </a:rPr>
              <a:t>شوائي لتحديد مجموعة الدراسة، ثم تم استخدام التعيين العشوائي لتقسيم هؤلاء الأشخاص إلى مجموعة الاختبار ومجموعة الضابطة.</a:t>
            </a:r>
          </a:p>
          <a:p>
            <a:pPr marL="342900" indent="-342900" algn="just" rtl="1">
              <a:lnSpc>
                <a:spcPct val="200000"/>
              </a:lnSpc>
              <a:buFont typeface="+mj-lt"/>
              <a:buAutoNum type="arabicPeriod"/>
            </a:pPr>
            <a:r>
              <a:rPr lang="ar-SA" sz="2000" dirty="0">
                <a:solidFill>
                  <a:srgbClr val="002060"/>
                </a:solidFill>
                <a:latin typeface="Alexandria" pitchFamily="2" charset="-78"/>
                <a:cs typeface="Alexandria" pitchFamily="2" charset="-78"/>
              </a:rPr>
              <a:t>تم إجراء </a:t>
            </a:r>
            <a:r>
              <a:rPr lang="ar-SA" sz="2000" dirty="0">
                <a:solidFill>
                  <a:srgbClr val="FF0000"/>
                </a:solidFill>
                <a:latin typeface="Alexandria" pitchFamily="2" charset="-78"/>
                <a:cs typeface="Alexandria" pitchFamily="2" charset="-78"/>
              </a:rPr>
              <a:t>اختبار لجميع المشاركين </a:t>
            </a:r>
            <a:r>
              <a:rPr lang="ar-SA" sz="2000" dirty="0">
                <a:solidFill>
                  <a:srgbClr val="002060"/>
                </a:solidFill>
                <a:latin typeface="Alexandria" pitchFamily="2" charset="-78"/>
                <a:cs typeface="Alexandria" pitchFamily="2" charset="-78"/>
              </a:rPr>
              <a:t>لتقييم مهاراتهم المعلوماتية.</a:t>
            </a:r>
          </a:p>
          <a:p>
            <a:pPr marL="342900" indent="-342900" algn="just" rtl="1">
              <a:lnSpc>
                <a:spcPct val="200000"/>
              </a:lnSpc>
              <a:buFont typeface="+mj-lt"/>
              <a:buAutoNum type="arabicPeriod"/>
            </a:pPr>
            <a:r>
              <a:rPr lang="ar-SA" sz="2000" dirty="0">
                <a:solidFill>
                  <a:srgbClr val="002060"/>
                </a:solidFill>
                <a:latin typeface="Alexandria" pitchFamily="2" charset="-78"/>
                <a:cs typeface="Alexandria" pitchFamily="2" charset="-78"/>
              </a:rPr>
              <a:t>حصلت</a:t>
            </a:r>
            <a:r>
              <a:rPr lang="ar-SA" sz="2000" dirty="0">
                <a:solidFill>
                  <a:srgbClr val="FF0000"/>
                </a:solidFill>
                <a:latin typeface="Alexandria" pitchFamily="2" charset="-78"/>
                <a:cs typeface="Alexandria" pitchFamily="2" charset="-78"/>
              </a:rPr>
              <a:t> مجموعة واحدة على التدريب الجديد </a:t>
            </a:r>
            <a:r>
              <a:rPr lang="en-US" sz="2000" dirty="0">
                <a:solidFill>
                  <a:srgbClr val="002060"/>
                </a:solidFill>
                <a:latin typeface="Alexandria" pitchFamily="2" charset="-78"/>
                <a:cs typeface="Alexandria" pitchFamily="2" charset="-78"/>
              </a:rPr>
              <a:t>IV </a:t>
            </a:r>
            <a:r>
              <a:rPr lang="ar-SA" sz="2000" dirty="0">
                <a:solidFill>
                  <a:srgbClr val="002060"/>
                </a:solidFill>
                <a:latin typeface="Alexandria" pitchFamily="2" charset="-78"/>
                <a:cs typeface="Alexandria" pitchFamily="2" charset="-78"/>
              </a:rPr>
              <a:t> بينما لم تحصل مجموعة أخرى.</a:t>
            </a:r>
          </a:p>
          <a:p>
            <a:pPr marL="342900" indent="-342900" algn="just" rtl="1">
              <a:lnSpc>
                <a:spcPct val="200000"/>
              </a:lnSpc>
              <a:buFont typeface="+mj-lt"/>
              <a:buAutoNum type="arabicPeriod"/>
            </a:pPr>
            <a:r>
              <a:rPr lang="ar-SA" sz="2000" dirty="0">
                <a:solidFill>
                  <a:srgbClr val="002060"/>
                </a:solidFill>
                <a:latin typeface="Alexandria" pitchFamily="2" charset="-78"/>
                <a:cs typeface="Alexandria" pitchFamily="2" charset="-78"/>
              </a:rPr>
              <a:t>ثم</a:t>
            </a:r>
            <a:r>
              <a:rPr lang="ar-SA" sz="2000" dirty="0">
                <a:solidFill>
                  <a:srgbClr val="FF0000"/>
                </a:solidFill>
                <a:latin typeface="Alexandria" pitchFamily="2" charset="-78"/>
                <a:cs typeface="Alexandria" pitchFamily="2" charset="-78"/>
              </a:rPr>
              <a:t> أعيد اختبار كلتا المجموعتين </a:t>
            </a:r>
            <a:r>
              <a:rPr lang="ar-SA" sz="2000" dirty="0">
                <a:solidFill>
                  <a:srgbClr val="002060"/>
                </a:solidFill>
                <a:latin typeface="Alexandria" pitchFamily="2" charset="-78"/>
                <a:cs typeface="Alexandria" pitchFamily="2" charset="-78"/>
              </a:rPr>
              <a:t>وتمت مقارنة درجاتهما </a:t>
            </a:r>
            <a:r>
              <a:rPr lang="en-US" sz="2000" dirty="0">
                <a:solidFill>
                  <a:srgbClr val="002060"/>
                </a:solidFill>
                <a:latin typeface="Alexandria" pitchFamily="2" charset="-78"/>
                <a:cs typeface="Alexandria" pitchFamily="2" charset="-78"/>
              </a:rPr>
              <a:t>DV</a:t>
            </a:r>
            <a:r>
              <a:rPr lang="ar-SA" sz="2000" dirty="0">
                <a:solidFill>
                  <a:srgbClr val="002060"/>
                </a:solidFill>
                <a:latin typeface="Alexandria" pitchFamily="2" charset="-78"/>
                <a:cs typeface="Alexandria" pitchFamily="2" charset="-78"/>
              </a:rPr>
              <a:t>.</a:t>
            </a:r>
            <a:endParaRPr lang="en-US" sz="2000" dirty="0">
              <a:solidFill>
                <a:srgbClr val="002060"/>
              </a:solidFill>
              <a:latin typeface="Alexandria" pitchFamily="2" charset="-78"/>
              <a:cs typeface="Alexandria" pitchFamily="2" charset="-78"/>
            </a:endParaRPr>
          </a:p>
        </p:txBody>
      </p:sp>
      <p:sp>
        <p:nvSpPr>
          <p:cNvPr id="11" name="TextBox 10">
            <a:extLst>
              <a:ext uri="{FF2B5EF4-FFF2-40B4-BE49-F238E27FC236}">
                <a16:creationId xmlns:a16="http://schemas.microsoft.com/office/drawing/2014/main" id="{E9CC582A-C8AF-CFB3-53C2-2A863A49ECD8}"/>
              </a:ext>
            </a:extLst>
          </p:cNvPr>
          <p:cNvSpPr txBox="1"/>
          <p:nvPr/>
        </p:nvSpPr>
        <p:spPr>
          <a:xfrm>
            <a:off x="0" y="6646605"/>
            <a:ext cx="1747520" cy="261610"/>
          </a:xfrm>
          <a:prstGeom prst="rect">
            <a:avLst/>
          </a:prstGeom>
          <a:noFill/>
          <a:ln>
            <a:solidFill>
              <a:schemeClr val="bg1"/>
            </a:solidFill>
          </a:ln>
        </p:spPr>
        <p:txBody>
          <a:bodyPr wrap="square" rtlCol="0">
            <a:spAutoFit/>
          </a:bodyPr>
          <a:lstStyle/>
          <a:p>
            <a:r>
              <a:rPr lang="en-US" sz="1100" dirty="0">
                <a:latin typeface="Alexandria" pitchFamily="2" charset="-78"/>
                <a:cs typeface="Alexandria" pitchFamily="2" charset="-78"/>
              </a:rPr>
              <a:t>Dr. Raef Baraka</a:t>
            </a:r>
          </a:p>
        </p:txBody>
      </p:sp>
    </p:spTree>
    <p:extLst>
      <p:ext uri="{BB962C8B-B14F-4D97-AF65-F5344CB8AC3E}">
        <p14:creationId xmlns:p14="http://schemas.microsoft.com/office/powerpoint/2010/main" val="15854487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additive="base">
                                        <p:cTn id="7" dur="500" fill="hold"/>
                                        <p:tgtEl>
                                          <p:spTgt spid="8"/>
                                        </p:tgtEl>
                                        <p:attrNameLst>
                                          <p:attrName>ppt_x</p:attrName>
                                        </p:attrNameLst>
                                      </p:cBhvr>
                                      <p:tavLst>
                                        <p:tav tm="0">
                                          <p:val>
                                            <p:strVal val="#ppt_x"/>
                                          </p:val>
                                        </p:tav>
                                        <p:tav tm="100000">
                                          <p:val>
                                            <p:strVal val="#ppt_x"/>
                                          </p:val>
                                        </p:tav>
                                      </p:tavLst>
                                    </p:anim>
                                    <p:anim calcmode="lin" valueType="num">
                                      <p:cBhvr additive="base">
                                        <p:cTn id="8" dur="500" fill="hold"/>
                                        <p:tgtEl>
                                          <p:spTgt spid="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621650" y="1167166"/>
            <a:ext cx="10810349" cy="10987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2" name="Rectangle 1"/>
          <p:cNvSpPr/>
          <p:nvPr/>
        </p:nvSpPr>
        <p:spPr>
          <a:xfrm>
            <a:off x="621651" y="614671"/>
            <a:ext cx="6595226" cy="584775"/>
          </a:xfrm>
          <a:prstGeom prst="rect">
            <a:avLst/>
          </a:prstGeom>
        </p:spPr>
        <p:txBody>
          <a:bodyPr wrap="square">
            <a:spAutoFit/>
          </a:bodyPr>
          <a:lstStyle/>
          <a:p>
            <a:r>
              <a:rPr lang="en-US" sz="3200" b="1" dirty="0">
                <a:solidFill>
                  <a:srgbClr val="00B0F0"/>
                </a:solidFill>
                <a:latin typeface="Alexandria" charset="0"/>
                <a:cs typeface="Alexandria" charset="0"/>
              </a:rPr>
              <a:t>Experimental research</a:t>
            </a:r>
          </a:p>
        </p:txBody>
      </p:sp>
      <p:sp>
        <p:nvSpPr>
          <p:cNvPr id="9" name="TextBox 8"/>
          <p:cNvSpPr txBox="1"/>
          <p:nvPr/>
        </p:nvSpPr>
        <p:spPr>
          <a:xfrm>
            <a:off x="6741857" y="461861"/>
            <a:ext cx="4828492" cy="584775"/>
          </a:xfrm>
          <a:prstGeom prst="rect">
            <a:avLst/>
          </a:prstGeom>
          <a:noFill/>
        </p:spPr>
        <p:txBody>
          <a:bodyPr wrap="square" rtlCol="0">
            <a:spAutoFit/>
          </a:bodyPr>
          <a:lstStyle/>
          <a:p>
            <a:pPr algn="r"/>
            <a:r>
              <a:rPr lang="ar-SA" sz="3200" b="1" dirty="0">
                <a:solidFill>
                  <a:srgbClr val="00B0F0"/>
                </a:solidFill>
                <a:latin typeface="Alexandria" charset="0"/>
                <a:cs typeface="Alexandria" charset="0"/>
              </a:rPr>
              <a:t>البحث التجريبي</a:t>
            </a:r>
            <a:endParaRPr lang="en-US" sz="3200" b="1" dirty="0">
              <a:solidFill>
                <a:srgbClr val="00B0F0"/>
              </a:solidFill>
              <a:latin typeface="Alexandria" charset="0"/>
              <a:cs typeface="Alexandria" charset="0"/>
            </a:endParaRPr>
          </a:p>
        </p:txBody>
      </p:sp>
      <p:sp>
        <p:nvSpPr>
          <p:cNvPr id="3" name="Rectangle: Rounded Corners 2">
            <a:extLst>
              <a:ext uri="{FF2B5EF4-FFF2-40B4-BE49-F238E27FC236}">
                <a16:creationId xmlns:a16="http://schemas.microsoft.com/office/drawing/2014/main" id="{9885DD0A-52EB-11AA-BA36-1F71B791710C}"/>
              </a:ext>
            </a:extLst>
          </p:cNvPr>
          <p:cNvSpPr/>
          <p:nvPr/>
        </p:nvSpPr>
        <p:spPr>
          <a:xfrm>
            <a:off x="638242" y="1543299"/>
            <a:ext cx="11145049" cy="246172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t>time, not only can we never avoid experimental error but the majority of the time we</a:t>
            </a:r>
          </a:p>
          <a:p>
            <a:pPr algn="ctr"/>
            <a:r>
              <a:rPr lang="en-US"/>
              <a:t>cannot locate the variable responsible for the error, therefore we are unable to</a:t>
            </a:r>
          </a:p>
          <a:p>
            <a:pPr algn="ctr"/>
            <a:r>
              <a:rPr lang="en-US"/>
              <a:t>measure the extent of error</a:t>
            </a:r>
            <a:endParaRPr lang="en-US" dirty="0"/>
          </a:p>
        </p:txBody>
      </p:sp>
      <p:sp>
        <p:nvSpPr>
          <p:cNvPr id="4" name="Rectangle: Rounded Corners 24">
            <a:extLst>
              <a:ext uri="{FF2B5EF4-FFF2-40B4-BE49-F238E27FC236}">
                <a16:creationId xmlns:a16="http://schemas.microsoft.com/office/drawing/2014/main" id="{3DD9DFCA-4B1B-0B72-57ED-962D5FA1AAE0}"/>
              </a:ext>
            </a:extLst>
          </p:cNvPr>
          <p:cNvSpPr/>
          <p:nvPr/>
        </p:nvSpPr>
        <p:spPr>
          <a:xfrm>
            <a:off x="621650" y="4218004"/>
            <a:ext cx="11145049" cy="242457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dirty="0"/>
              <a:t>حل النزاعات: يمكن أن يكون التواصل وجهاً لوجه فعالاً في حل النزاعات، لأنه يسمح بالتفاعل في الوقت الفعلي، والاستماع النشط، والفرصة لمعالجة المخاوف بشكل مباشر.</a:t>
            </a:r>
            <a:endParaRPr lang="en-US" dirty="0"/>
          </a:p>
        </p:txBody>
      </p:sp>
      <p:sp>
        <p:nvSpPr>
          <p:cNvPr id="8" name="Rectangle 7">
            <a:extLst>
              <a:ext uri="{FF2B5EF4-FFF2-40B4-BE49-F238E27FC236}">
                <a16:creationId xmlns:a16="http://schemas.microsoft.com/office/drawing/2014/main" id="{B647F0E2-601F-E548-FA90-ED8C15E00BA3}"/>
              </a:ext>
            </a:extLst>
          </p:cNvPr>
          <p:cNvSpPr/>
          <p:nvPr/>
        </p:nvSpPr>
        <p:spPr>
          <a:xfrm>
            <a:off x="638242" y="1501031"/>
            <a:ext cx="10932107" cy="2464008"/>
          </a:xfrm>
          <a:prstGeom prst="rect">
            <a:avLst/>
          </a:prstGeom>
        </p:spPr>
        <p:txBody>
          <a:bodyPr wrap="square">
            <a:spAutoFit/>
          </a:bodyPr>
          <a:lstStyle/>
          <a:p>
            <a:pPr marL="285750" indent="-285750" algn="just">
              <a:lnSpc>
                <a:spcPct val="200000"/>
              </a:lnSpc>
              <a:buFont typeface="Arial" panose="020B0604020202020204" pitchFamily="34" charset="0"/>
              <a:buChar char="•"/>
            </a:pPr>
            <a:r>
              <a:rPr lang="en-US" sz="2000" dirty="0">
                <a:solidFill>
                  <a:srgbClr val="002060"/>
                </a:solidFill>
                <a:latin typeface="Alexandria" pitchFamily="2" charset="-78"/>
                <a:cs typeface="Alexandria" pitchFamily="2" charset="-78"/>
              </a:rPr>
              <a:t>If the test results demonstrated that those who had undertaken the training program </a:t>
            </a:r>
            <a:r>
              <a:rPr lang="en-US" sz="2000" dirty="0">
                <a:solidFill>
                  <a:srgbClr val="FF0000"/>
                </a:solidFill>
                <a:latin typeface="Alexandria" pitchFamily="2" charset="-78"/>
                <a:cs typeface="Alexandria" pitchFamily="2" charset="-78"/>
              </a:rPr>
              <a:t>showed significant improvement </a:t>
            </a:r>
            <a:r>
              <a:rPr lang="en-US" sz="2000" dirty="0">
                <a:solidFill>
                  <a:srgbClr val="002060"/>
                </a:solidFill>
                <a:latin typeface="Alexandria" pitchFamily="2" charset="-78"/>
                <a:cs typeface="Alexandria" pitchFamily="2" charset="-78"/>
              </a:rPr>
              <a:t>in the test and those not given the program </a:t>
            </a:r>
            <a:r>
              <a:rPr lang="en-US" sz="2000" dirty="0">
                <a:solidFill>
                  <a:srgbClr val="FF0000"/>
                </a:solidFill>
                <a:latin typeface="Alexandria" pitchFamily="2" charset="-78"/>
                <a:cs typeface="Alexandria" pitchFamily="2" charset="-78"/>
              </a:rPr>
              <a:t>had not</a:t>
            </a:r>
            <a:r>
              <a:rPr lang="en-US" sz="2000" dirty="0">
                <a:solidFill>
                  <a:srgbClr val="002060"/>
                </a:solidFill>
                <a:latin typeface="Alexandria" pitchFamily="2" charset="-78"/>
                <a:cs typeface="Alexandria" pitchFamily="2" charset="-78"/>
              </a:rPr>
              <a:t>, then is it possible to say that the improvement was a direct result of the training? </a:t>
            </a:r>
            <a:r>
              <a:rPr lang="en-US" sz="2000" dirty="0">
                <a:solidFill>
                  <a:schemeClr val="accent6">
                    <a:lumMod val="50000"/>
                  </a:schemeClr>
                </a:solidFill>
                <a:latin typeface="Alexandria" pitchFamily="2" charset="-78"/>
                <a:cs typeface="Alexandria" pitchFamily="2" charset="-78"/>
              </a:rPr>
              <a:t>Well maybe, if no other factors had influenced the outcome</a:t>
            </a:r>
            <a:r>
              <a:rPr lang="en-US" sz="2000" dirty="0">
                <a:solidFill>
                  <a:srgbClr val="002060"/>
                </a:solidFill>
                <a:latin typeface="Alexandria" pitchFamily="2" charset="-78"/>
                <a:cs typeface="Alexandria" pitchFamily="2" charset="-78"/>
              </a:rPr>
              <a:t>.</a:t>
            </a:r>
            <a:endParaRPr lang="en-US" sz="2000" dirty="0">
              <a:solidFill>
                <a:schemeClr val="accent6">
                  <a:lumMod val="50000"/>
                </a:schemeClr>
              </a:solidFill>
              <a:latin typeface="Alexandria" pitchFamily="2" charset="-78"/>
              <a:cs typeface="Alexandria" pitchFamily="2" charset="-78"/>
            </a:endParaRPr>
          </a:p>
        </p:txBody>
      </p:sp>
      <p:sp>
        <p:nvSpPr>
          <p:cNvPr id="11" name="TextBox 10">
            <a:extLst>
              <a:ext uri="{FF2B5EF4-FFF2-40B4-BE49-F238E27FC236}">
                <a16:creationId xmlns:a16="http://schemas.microsoft.com/office/drawing/2014/main" id="{E9CC582A-C8AF-CFB3-53C2-2A863A49ECD8}"/>
              </a:ext>
            </a:extLst>
          </p:cNvPr>
          <p:cNvSpPr txBox="1"/>
          <p:nvPr/>
        </p:nvSpPr>
        <p:spPr>
          <a:xfrm>
            <a:off x="0" y="6646605"/>
            <a:ext cx="1747520" cy="261610"/>
          </a:xfrm>
          <a:prstGeom prst="rect">
            <a:avLst/>
          </a:prstGeom>
          <a:noFill/>
          <a:ln>
            <a:solidFill>
              <a:schemeClr val="bg1"/>
            </a:solidFill>
          </a:ln>
        </p:spPr>
        <p:txBody>
          <a:bodyPr wrap="square" rtlCol="0">
            <a:spAutoFit/>
          </a:bodyPr>
          <a:lstStyle/>
          <a:p>
            <a:r>
              <a:rPr lang="en-US" sz="1100" dirty="0">
                <a:latin typeface="Alexandria" pitchFamily="2" charset="-78"/>
                <a:cs typeface="Alexandria" pitchFamily="2" charset="-78"/>
              </a:rPr>
              <a:t>Dr. Raef Baraka</a:t>
            </a:r>
          </a:p>
        </p:txBody>
      </p:sp>
      <p:sp>
        <p:nvSpPr>
          <p:cNvPr id="10" name="Rectangle 9">
            <a:extLst>
              <a:ext uri="{FF2B5EF4-FFF2-40B4-BE49-F238E27FC236}">
                <a16:creationId xmlns:a16="http://schemas.microsoft.com/office/drawing/2014/main" id="{9B9BABB7-8146-6ABB-E470-05D5A89BFE29}"/>
              </a:ext>
            </a:extLst>
          </p:cNvPr>
          <p:cNvSpPr/>
          <p:nvPr/>
        </p:nvSpPr>
        <p:spPr>
          <a:xfrm>
            <a:off x="717328" y="4149212"/>
            <a:ext cx="10714671" cy="2271648"/>
          </a:xfrm>
          <a:prstGeom prst="rect">
            <a:avLst/>
          </a:prstGeom>
        </p:spPr>
        <p:txBody>
          <a:bodyPr wrap="square">
            <a:spAutoFit/>
          </a:bodyPr>
          <a:lstStyle/>
          <a:p>
            <a:pPr marL="342900" indent="-342900" algn="just" rtl="1">
              <a:lnSpc>
                <a:spcPct val="250000"/>
              </a:lnSpc>
              <a:buFont typeface="Arial" panose="020B0604020202020204" pitchFamily="34" charset="0"/>
              <a:buChar char="•"/>
            </a:pPr>
            <a:r>
              <a:rPr lang="ar-SA" sz="2000" dirty="0">
                <a:solidFill>
                  <a:srgbClr val="002060"/>
                </a:solidFill>
                <a:latin typeface="Alexandria" pitchFamily="2" charset="-78"/>
                <a:cs typeface="Alexandria" pitchFamily="2" charset="-78"/>
              </a:rPr>
              <a:t>إذا أظهرت نتائج الاختبار أن الذين شاركوا في برنامج التدريب </a:t>
            </a:r>
            <a:r>
              <a:rPr lang="ar-SA" sz="2000" dirty="0">
                <a:solidFill>
                  <a:srgbClr val="FF0000"/>
                </a:solidFill>
                <a:latin typeface="Alexandria" pitchFamily="2" charset="-78"/>
                <a:cs typeface="Alexandria" pitchFamily="2" charset="-78"/>
              </a:rPr>
              <a:t>أظهروا تحسنا كبيرا </a:t>
            </a:r>
            <a:r>
              <a:rPr lang="ar-SA" sz="2000" dirty="0">
                <a:solidFill>
                  <a:srgbClr val="002060"/>
                </a:solidFill>
                <a:latin typeface="Alexandria" pitchFamily="2" charset="-78"/>
                <a:cs typeface="Alexandria" pitchFamily="2" charset="-78"/>
              </a:rPr>
              <a:t>في الاختبار بينما لم يخضع لهم البرنامج </a:t>
            </a:r>
            <a:r>
              <a:rPr lang="ar-SA" sz="2000" dirty="0">
                <a:solidFill>
                  <a:srgbClr val="FF0000"/>
                </a:solidFill>
                <a:latin typeface="Alexandria" pitchFamily="2" charset="-78"/>
                <a:cs typeface="Alexandria" pitchFamily="2" charset="-78"/>
              </a:rPr>
              <a:t>لم يكونوا كذلك</a:t>
            </a:r>
            <a:r>
              <a:rPr lang="ar-SA" sz="2000" dirty="0">
                <a:solidFill>
                  <a:srgbClr val="002060"/>
                </a:solidFill>
                <a:latin typeface="Alexandria" pitchFamily="2" charset="-78"/>
                <a:cs typeface="Alexandria" pitchFamily="2" charset="-78"/>
              </a:rPr>
              <a:t>، فهل من الممكن القول إن التحسن كان نتيجة مباشرة للتدريب؟ </a:t>
            </a:r>
            <a:r>
              <a:rPr lang="ar-SA" sz="2000" dirty="0">
                <a:solidFill>
                  <a:schemeClr val="accent6">
                    <a:lumMod val="50000"/>
                  </a:schemeClr>
                </a:solidFill>
                <a:latin typeface="Alexandria" pitchFamily="2" charset="-78"/>
                <a:cs typeface="Alexandria" pitchFamily="2" charset="-78"/>
              </a:rPr>
              <a:t>ربما، إذا لم تؤثر عوامل أخرى على النتيجة</a:t>
            </a:r>
            <a:r>
              <a:rPr lang="ar-SA" sz="2000" dirty="0">
                <a:solidFill>
                  <a:srgbClr val="002060"/>
                </a:solidFill>
                <a:latin typeface="Alexandria" pitchFamily="2" charset="-78"/>
                <a:cs typeface="Alexandria" pitchFamily="2" charset="-78"/>
              </a:rPr>
              <a:t>.</a:t>
            </a:r>
            <a:endParaRPr lang="ar-SA" sz="2000" dirty="0">
              <a:solidFill>
                <a:schemeClr val="accent6">
                  <a:lumMod val="50000"/>
                </a:schemeClr>
              </a:solidFill>
              <a:latin typeface="Alexandria" pitchFamily="2" charset="-78"/>
              <a:cs typeface="Alexandria" pitchFamily="2" charset="-78"/>
            </a:endParaRPr>
          </a:p>
        </p:txBody>
      </p:sp>
    </p:spTree>
    <p:extLst>
      <p:ext uri="{BB962C8B-B14F-4D97-AF65-F5344CB8AC3E}">
        <p14:creationId xmlns:p14="http://schemas.microsoft.com/office/powerpoint/2010/main" val="390066717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additive="base">
                                        <p:cTn id="7" dur="500" fill="hold"/>
                                        <p:tgtEl>
                                          <p:spTgt spid="8"/>
                                        </p:tgtEl>
                                        <p:attrNameLst>
                                          <p:attrName>ppt_x</p:attrName>
                                        </p:attrNameLst>
                                      </p:cBhvr>
                                      <p:tavLst>
                                        <p:tav tm="0">
                                          <p:val>
                                            <p:strVal val="#ppt_x"/>
                                          </p:val>
                                        </p:tav>
                                        <p:tav tm="100000">
                                          <p:val>
                                            <p:strVal val="#ppt_x"/>
                                          </p:val>
                                        </p:tav>
                                      </p:tavLst>
                                    </p:anim>
                                    <p:anim calcmode="lin" valueType="num">
                                      <p:cBhvr additive="base">
                                        <p:cTn id="8" dur="500" fill="hold"/>
                                        <p:tgtEl>
                                          <p:spTgt spid="8"/>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10"/>
                                        </p:tgtEl>
                                        <p:attrNameLst>
                                          <p:attrName>style.visibility</p:attrName>
                                        </p:attrNameLst>
                                      </p:cBhvr>
                                      <p:to>
                                        <p:strVal val="visible"/>
                                      </p:to>
                                    </p:set>
                                    <p:anim calcmode="lin" valueType="num">
                                      <p:cBhvr additive="base">
                                        <p:cTn id="13" dur="500" fill="hold"/>
                                        <p:tgtEl>
                                          <p:spTgt spid="10"/>
                                        </p:tgtEl>
                                        <p:attrNameLst>
                                          <p:attrName>ppt_x</p:attrName>
                                        </p:attrNameLst>
                                      </p:cBhvr>
                                      <p:tavLst>
                                        <p:tav tm="0">
                                          <p:val>
                                            <p:strVal val="#ppt_x"/>
                                          </p:val>
                                        </p:tav>
                                        <p:tav tm="100000">
                                          <p:val>
                                            <p:strVal val="#ppt_x"/>
                                          </p:val>
                                        </p:tav>
                                      </p:tavLst>
                                    </p:anim>
                                    <p:anim calcmode="lin" valueType="num">
                                      <p:cBhvr additive="base">
                                        <p:cTn id="14"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P spid="10" grpId="0"/>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621650" y="1167166"/>
            <a:ext cx="10810349" cy="10987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11" name="TextBox 10">
            <a:extLst>
              <a:ext uri="{FF2B5EF4-FFF2-40B4-BE49-F238E27FC236}">
                <a16:creationId xmlns:a16="http://schemas.microsoft.com/office/drawing/2014/main" id="{E9CC582A-C8AF-CFB3-53C2-2A863A49ECD8}"/>
              </a:ext>
            </a:extLst>
          </p:cNvPr>
          <p:cNvSpPr txBox="1"/>
          <p:nvPr/>
        </p:nvSpPr>
        <p:spPr>
          <a:xfrm>
            <a:off x="0" y="6646605"/>
            <a:ext cx="1747520" cy="261610"/>
          </a:xfrm>
          <a:prstGeom prst="rect">
            <a:avLst/>
          </a:prstGeom>
          <a:noFill/>
          <a:ln>
            <a:solidFill>
              <a:schemeClr val="bg1"/>
            </a:solidFill>
          </a:ln>
        </p:spPr>
        <p:txBody>
          <a:bodyPr wrap="square" rtlCol="0">
            <a:spAutoFit/>
          </a:bodyPr>
          <a:lstStyle/>
          <a:p>
            <a:r>
              <a:rPr lang="en-US" sz="1100" dirty="0">
                <a:latin typeface="Alexandria" pitchFamily="2" charset="-78"/>
                <a:cs typeface="Alexandria" pitchFamily="2" charset="-78"/>
              </a:rPr>
              <a:t>Dr. Raef Baraka</a:t>
            </a:r>
          </a:p>
        </p:txBody>
      </p:sp>
      <p:sp>
        <p:nvSpPr>
          <p:cNvPr id="7" name="Rectangle 6">
            <a:extLst>
              <a:ext uri="{FF2B5EF4-FFF2-40B4-BE49-F238E27FC236}">
                <a16:creationId xmlns:a16="http://schemas.microsoft.com/office/drawing/2014/main" id="{4D1BB61A-9891-9DA2-966D-97D91D8E7A53}"/>
              </a:ext>
            </a:extLst>
          </p:cNvPr>
          <p:cNvSpPr/>
          <p:nvPr/>
        </p:nvSpPr>
        <p:spPr>
          <a:xfrm>
            <a:off x="621651" y="614671"/>
            <a:ext cx="6595226" cy="584775"/>
          </a:xfrm>
          <a:prstGeom prst="rect">
            <a:avLst/>
          </a:prstGeom>
        </p:spPr>
        <p:txBody>
          <a:bodyPr wrap="square">
            <a:spAutoFit/>
          </a:bodyPr>
          <a:lstStyle/>
          <a:p>
            <a:r>
              <a:rPr lang="en-US" sz="3200" b="1" dirty="0">
                <a:solidFill>
                  <a:srgbClr val="00B0F0"/>
                </a:solidFill>
                <a:latin typeface="Alexandria" charset="0"/>
                <a:cs typeface="Alexandria" charset="0"/>
              </a:rPr>
              <a:t>Experimental research</a:t>
            </a:r>
          </a:p>
        </p:txBody>
      </p:sp>
      <p:sp>
        <p:nvSpPr>
          <p:cNvPr id="10" name="TextBox 9">
            <a:extLst>
              <a:ext uri="{FF2B5EF4-FFF2-40B4-BE49-F238E27FC236}">
                <a16:creationId xmlns:a16="http://schemas.microsoft.com/office/drawing/2014/main" id="{02377749-5072-DB0F-91D5-2600B216A811}"/>
              </a:ext>
            </a:extLst>
          </p:cNvPr>
          <p:cNvSpPr txBox="1"/>
          <p:nvPr/>
        </p:nvSpPr>
        <p:spPr>
          <a:xfrm>
            <a:off x="6741857" y="473075"/>
            <a:ext cx="4828492" cy="584775"/>
          </a:xfrm>
          <a:prstGeom prst="rect">
            <a:avLst/>
          </a:prstGeom>
          <a:noFill/>
        </p:spPr>
        <p:txBody>
          <a:bodyPr wrap="square" rtlCol="0">
            <a:spAutoFit/>
          </a:bodyPr>
          <a:lstStyle/>
          <a:p>
            <a:pPr algn="r"/>
            <a:r>
              <a:rPr lang="ar-SA" sz="3200" b="1" dirty="0">
                <a:solidFill>
                  <a:srgbClr val="00B0F0"/>
                </a:solidFill>
                <a:latin typeface="Alexandria" charset="0"/>
                <a:cs typeface="Alexandria" charset="0"/>
              </a:rPr>
              <a:t>البحث التجريبي</a:t>
            </a:r>
            <a:endParaRPr lang="en-US" sz="3200" b="1" dirty="0">
              <a:solidFill>
                <a:srgbClr val="00B0F0"/>
              </a:solidFill>
              <a:latin typeface="Alexandria" charset="0"/>
              <a:cs typeface="Alexandria" charset="0"/>
            </a:endParaRPr>
          </a:p>
        </p:txBody>
      </p:sp>
      <p:pic>
        <p:nvPicPr>
          <p:cNvPr id="2" name="Picture 1">
            <a:extLst>
              <a:ext uri="{FF2B5EF4-FFF2-40B4-BE49-F238E27FC236}">
                <a16:creationId xmlns:a16="http://schemas.microsoft.com/office/drawing/2014/main" id="{CDB4B0D5-2F22-D736-1972-971848BFD915}"/>
              </a:ext>
            </a:extLst>
          </p:cNvPr>
          <p:cNvPicPr>
            <a:picLocks noChangeAspect="1"/>
          </p:cNvPicPr>
          <p:nvPr/>
        </p:nvPicPr>
        <p:blipFill>
          <a:blip r:embed="rId4"/>
          <a:stretch>
            <a:fillRect/>
          </a:stretch>
        </p:blipFill>
        <p:spPr>
          <a:xfrm>
            <a:off x="516484" y="2187244"/>
            <a:ext cx="10915515" cy="4153480"/>
          </a:xfrm>
          <a:prstGeom prst="rect">
            <a:avLst/>
          </a:prstGeom>
          <a:ln>
            <a:noFill/>
          </a:ln>
          <a:effectLst>
            <a:softEdge rad="112500"/>
          </a:effectLst>
        </p:spPr>
      </p:pic>
      <p:sp>
        <p:nvSpPr>
          <p:cNvPr id="3" name="Rectangle: Rounded Corners 2">
            <a:extLst>
              <a:ext uri="{FF2B5EF4-FFF2-40B4-BE49-F238E27FC236}">
                <a16:creationId xmlns:a16="http://schemas.microsoft.com/office/drawing/2014/main" id="{396F5959-4099-AD6E-510E-96425E9642F0}"/>
              </a:ext>
            </a:extLst>
          </p:cNvPr>
          <p:cNvSpPr/>
          <p:nvPr/>
        </p:nvSpPr>
        <p:spPr>
          <a:xfrm>
            <a:off x="516484" y="1379431"/>
            <a:ext cx="10915515" cy="56964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8" name="Rectangle 7">
            <a:extLst>
              <a:ext uri="{FF2B5EF4-FFF2-40B4-BE49-F238E27FC236}">
                <a16:creationId xmlns:a16="http://schemas.microsoft.com/office/drawing/2014/main" id="{192516CA-E997-7344-AB4D-40C8FD36D322}"/>
              </a:ext>
            </a:extLst>
          </p:cNvPr>
          <p:cNvSpPr/>
          <p:nvPr/>
        </p:nvSpPr>
        <p:spPr>
          <a:xfrm>
            <a:off x="516484" y="1379431"/>
            <a:ext cx="10915515" cy="501932"/>
          </a:xfrm>
          <a:prstGeom prst="rect">
            <a:avLst/>
          </a:prstGeom>
        </p:spPr>
        <p:txBody>
          <a:bodyPr wrap="square">
            <a:spAutoFit/>
          </a:bodyPr>
          <a:lstStyle/>
          <a:p>
            <a:pPr algn="ctr">
              <a:lnSpc>
                <a:spcPct val="150000"/>
              </a:lnSpc>
            </a:pPr>
            <a:r>
              <a:rPr lang="en-US" sz="2000" b="1" dirty="0">
                <a:solidFill>
                  <a:srgbClr val="FF0000"/>
                </a:solidFill>
                <a:latin typeface="Alexandria" pitchFamily="2" charset="-78"/>
                <a:cs typeface="Alexandria" pitchFamily="2" charset="-78"/>
              </a:rPr>
              <a:t> Steps</a:t>
            </a:r>
            <a:r>
              <a:rPr lang="tr-TR" sz="2000" b="1" dirty="0">
                <a:solidFill>
                  <a:srgbClr val="FF0000"/>
                </a:solidFill>
                <a:latin typeface="Alexandria" pitchFamily="2" charset="-78"/>
                <a:cs typeface="Alexandria" pitchFamily="2" charset="-78"/>
              </a:rPr>
              <a:t> </a:t>
            </a:r>
            <a:r>
              <a:rPr lang="en-US" sz="2000" b="1" dirty="0">
                <a:solidFill>
                  <a:srgbClr val="FF0000"/>
                </a:solidFill>
                <a:latin typeface="Alexandria" pitchFamily="2" charset="-78"/>
                <a:cs typeface="Alexandria" pitchFamily="2" charset="-78"/>
              </a:rPr>
              <a:t>in conducting experimental research:  </a:t>
            </a:r>
            <a:r>
              <a:rPr lang="ar-SA" sz="2000" b="1" dirty="0">
                <a:solidFill>
                  <a:srgbClr val="FF0000"/>
                </a:solidFill>
                <a:latin typeface="Alexandria" pitchFamily="2" charset="-78"/>
                <a:cs typeface="Alexandria" pitchFamily="2" charset="-78"/>
              </a:rPr>
              <a:t>	</a:t>
            </a:r>
            <a:r>
              <a:rPr lang="en-US" sz="2000" b="1" dirty="0">
                <a:solidFill>
                  <a:srgbClr val="FF0000"/>
                </a:solidFill>
                <a:latin typeface="Alexandria" pitchFamily="2" charset="-78"/>
                <a:cs typeface="Alexandria" pitchFamily="2" charset="-78"/>
              </a:rPr>
              <a:t> </a:t>
            </a:r>
            <a:r>
              <a:rPr lang="ar-SA" sz="2000" b="1" dirty="0">
                <a:solidFill>
                  <a:srgbClr val="FF0000"/>
                </a:solidFill>
                <a:latin typeface="Alexandria" pitchFamily="2" charset="-78"/>
                <a:cs typeface="Alexandria" pitchFamily="2" charset="-78"/>
              </a:rPr>
              <a:t>خطوات إجراء البحث التجريبي:</a:t>
            </a:r>
          </a:p>
        </p:txBody>
      </p:sp>
    </p:spTree>
    <p:extLst>
      <p:ext uri="{BB962C8B-B14F-4D97-AF65-F5344CB8AC3E}">
        <p14:creationId xmlns:p14="http://schemas.microsoft.com/office/powerpoint/2010/main" val="309354374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additive="base">
                                        <p:cTn id="7" dur="500" fill="hold"/>
                                        <p:tgtEl>
                                          <p:spTgt spid="8"/>
                                        </p:tgtEl>
                                        <p:attrNameLst>
                                          <p:attrName>ppt_x</p:attrName>
                                        </p:attrNameLst>
                                      </p:cBhvr>
                                      <p:tavLst>
                                        <p:tav tm="0">
                                          <p:val>
                                            <p:strVal val="#ppt_x"/>
                                          </p:val>
                                        </p:tav>
                                        <p:tav tm="100000">
                                          <p:val>
                                            <p:strVal val="#ppt_x"/>
                                          </p:val>
                                        </p:tav>
                                      </p:tavLst>
                                    </p:anim>
                                    <p:anim calcmode="lin" valueType="num">
                                      <p:cBhvr additive="base">
                                        <p:cTn id="8" dur="500" fill="hold"/>
                                        <p:tgtEl>
                                          <p:spTgt spid="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621650" y="1167166"/>
            <a:ext cx="10810349" cy="10987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11" name="TextBox 10">
            <a:extLst>
              <a:ext uri="{FF2B5EF4-FFF2-40B4-BE49-F238E27FC236}">
                <a16:creationId xmlns:a16="http://schemas.microsoft.com/office/drawing/2014/main" id="{E9CC582A-C8AF-CFB3-53C2-2A863A49ECD8}"/>
              </a:ext>
            </a:extLst>
          </p:cNvPr>
          <p:cNvSpPr txBox="1"/>
          <p:nvPr/>
        </p:nvSpPr>
        <p:spPr>
          <a:xfrm>
            <a:off x="0" y="6646605"/>
            <a:ext cx="1747520" cy="261610"/>
          </a:xfrm>
          <a:prstGeom prst="rect">
            <a:avLst/>
          </a:prstGeom>
          <a:noFill/>
          <a:ln>
            <a:solidFill>
              <a:schemeClr val="bg1"/>
            </a:solidFill>
          </a:ln>
        </p:spPr>
        <p:txBody>
          <a:bodyPr wrap="square" rtlCol="0">
            <a:spAutoFit/>
          </a:bodyPr>
          <a:lstStyle/>
          <a:p>
            <a:r>
              <a:rPr lang="en-US" sz="1100" dirty="0">
                <a:latin typeface="Alexandria" pitchFamily="2" charset="-78"/>
                <a:cs typeface="Alexandria" pitchFamily="2" charset="-78"/>
              </a:rPr>
              <a:t>Dr. Raef Baraka</a:t>
            </a:r>
          </a:p>
        </p:txBody>
      </p:sp>
      <p:sp>
        <p:nvSpPr>
          <p:cNvPr id="7" name="Rectangle 6">
            <a:extLst>
              <a:ext uri="{FF2B5EF4-FFF2-40B4-BE49-F238E27FC236}">
                <a16:creationId xmlns:a16="http://schemas.microsoft.com/office/drawing/2014/main" id="{4D1BB61A-9891-9DA2-966D-97D91D8E7A53}"/>
              </a:ext>
            </a:extLst>
          </p:cNvPr>
          <p:cNvSpPr/>
          <p:nvPr/>
        </p:nvSpPr>
        <p:spPr>
          <a:xfrm>
            <a:off x="621651" y="614671"/>
            <a:ext cx="6595226" cy="584775"/>
          </a:xfrm>
          <a:prstGeom prst="rect">
            <a:avLst/>
          </a:prstGeom>
        </p:spPr>
        <p:txBody>
          <a:bodyPr wrap="square">
            <a:spAutoFit/>
          </a:bodyPr>
          <a:lstStyle/>
          <a:p>
            <a:r>
              <a:rPr lang="en-US" sz="3200" b="1" dirty="0">
                <a:solidFill>
                  <a:srgbClr val="00B0F0"/>
                </a:solidFill>
                <a:latin typeface="Alexandria" charset="0"/>
                <a:cs typeface="Alexandria" charset="0"/>
              </a:rPr>
              <a:t>Experimental research</a:t>
            </a:r>
          </a:p>
        </p:txBody>
      </p:sp>
      <p:sp>
        <p:nvSpPr>
          <p:cNvPr id="10" name="TextBox 9">
            <a:extLst>
              <a:ext uri="{FF2B5EF4-FFF2-40B4-BE49-F238E27FC236}">
                <a16:creationId xmlns:a16="http://schemas.microsoft.com/office/drawing/2014/main" id="{02377749-5072-DB0F-91D5-2600B216A811}"/>
              </a:ext>
            </a:extLst>
          </p:cNvPr>
          <p:cNvSpPr txBox="1"/>
          <p:nvPr/>
        </p:nvSpPr>
        <p:spPr>
          <a:xfrm>
            <a:off x="6741857" y="473075"/>
            <a:ext cx="4828492" cy="584775"/>
          </a:xfrm>
          <a:prstGeom prst="rect">
            <a:avLst/>
          </a:prstGeom>
          <a:noFill/>
        </p:spPr>
        <p:txBody>
          <a:bodyPr wrap="square" rtlCol="0">
            <a:spAutoFit/>
          </a:bodyPr>
          <a:lstStyle/>
          <a:p>
            <a:pPr algn="r"/>
            <a:r>
              <a:rPr lang="ar-SA" sz="3200" b="1" dirty="0">
                <a:solidFill>
                  <a:srgbClr val="00B0F0"/>
                </a:solidFill>
                <a:latin typeface="Alexandria" charset="0"/>
                <a:cs typeface="Alexandria" charset="0"/>
              </a:rPr>
              <a:t>البحث التجريبي</a:t>
            </a:r>
            <a:endParaRPr lang="en-US" sz="3200" b="1" dirty="0">
              <a:solidFill>
                <a:srgbClr val="00B0F0"/>
              </a:solidFill>
              <a:latin typeface="Alexandria" charset="0"/>
              <a:cs typeface="Alexandria" charset="0"/>
            </a:endParaRPr>
          </a:p>
        </p:txBody>
      </p:sp>
      <p:sp>
        <p:nvSpPr>
          <p:cNvPr id="3" name="Rectangle: Rounded Corners 2">
            <a:extLst>
              <a:ext uri="{FF2B5EF4-FFF2-40B4-BE49-F238E27FC236}">
                <a16:creationId xmlns:a16="http://schemas.microsoft.com/office/drawing/2014/main" id="{396F5959-4099-AD6E-510E-96425E9642F0}"/>
              </a:ext>
            </a:extLst>
          </p:cNvPr>
          <p:cNvSpPr/>
          <p:nvPr/>
        </p:nvSpPr>
        <p:spPr>
          <a:xfrm>
            <a:off x="516484" y="1379431"/>
            <a:ext cx="10915515" cy="56964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8" name="Rectangle 7">
            <a:extLst>
              <a:ext uri="{FF2B5EF4-FFF2-40B4-BE49-F238E27FC236}">
                <a16:creationId xmlns:a16="http://schemas.microsoft.com/office/drawing/2014/main" id="{192516CA-E997-7344-AB4D-40C8FD36D322}"/>
              </a:ext>
            </a:extLst>
          </p:cNvPr>
          <p:cNvSpPr/>
          <p:nvPr/>
        </p:nvSpPr>
        <p:spPr>
          <a:xfrm>
            <a:off x="516484" y="1379431"/>
            <a:ext cx="10915515" cy="501932"/>
          </a:xfrm>
          <a:prstGeom prst="rect">
            <a:avLst/>
          </a:prstGeom>
        </p:spPr>
        <p:txBody>
          <a:bodyPr wrap="square">
            <a:spAutoFit/>
          </a:bodyPr>
          <a:lstStyle/>
          <a:p>
            <a:pPr algn="ctr">
              <a:lnSpc>
                <a:spcPct val="150000"/>
              </a:lnSpc>
            </a:pPr>
            <a:r>
              <a:rPr lang="en-US" sz="2000" b="1" dirty="0">
                <a:solidFill>
                  <a:srgbClr val="FF0000"/>
                </a:solidFill>
                <a:latin typeface="Alexandria" pitchFamily="2" charset="-78"/>
                <a:cs typeface="Alexandria" pitchFamily="2" charset="-78"/>
              </a:rPr>
              <a:t> Steps</a:t>
            </a:r>
            <a:r>
              <a:rPr lang="tr-TR" sz="2000" b="1" dirty="0">
                <a:solidFill>
                  <a:srgbClr val="FF0000"/>
                </a:solidFill>
                <a:latin typeface="Alexandria" pitchFamily="2" charset="-78"/>
                <a:cs typeface="Alexandria" pitchFamily="2" charset="-78"/>
              </a:rPr>
              <a:t> </a:t>
            </a:r>
            <a:r>
              <a:rPr lang="en-US" sz="2000" b="1" dirty="0">
                <a:solidFill>
                  <a:srgbClr val="FF0000"/>
                </a:solidFill>
                <a:latin typeface="Alexandria" pitchFamily="2" charset="-78"/>
                <a:cs typeface="Alexandria" pitchFamily="2" charset="-78"/>
              </a:rPr>
              <a:t>in conducting experimental research:  </a:t>
            </a:r>
            <a:r>
              <a:rPr lang="ar-SA" sz="2000" b="1" dirty="0">
                <a:solidFill>
                  <a:srgbClr val="FF0000"/>
                </a:solidFill>
                <a:latin typeface="Alexandria" pitchFamily="2" charset="-78"/>
                <a:cs typeface="Alexandria" pitchFamily="2" charset="-78"/>
              </a:rPr>
              <a:t>	</a:t>
            </a:r>
            <a:r>
              <a:rPr lang="en-US" sz="2000" b="1" dirty="0">
                <a:solidFill>
                  <a:srgbClr val="FF0000"/>
                </a:solidFill>
                <a:latin typeface="Alexandria" pitchFamily="2" charset="-78"/>
                <a:cs typeface="Alexandria" pitchFamily="2" charset="-78"/>
              </a:rPr>
              <a:t> </a:t>
            </a:r>
            <a:r>
              <a:rPr lang="ar-SA" sz="2000" b="1" dirty="0">
                <a:solidFill>
                  <a:srgbClr val="FF0000"/>
                </a:solidFill>
                <a:latin typeface="Alexandria" pitchFamily="2" charset="-78"/>
                <a:cs typeface="Alexandria" pitchFamily="2" charset="-78"/>
              </a:rPr>
              <a:t>خطوات إجراء البحث التجريبي:</a:t>
            </a:r>
          </a:p>
        </p:txBody>
      </p:sp>
      <p:pic>
        <p:nvPicPr>
          <p:cNvPr id="3074" name="Picture 2" descr="Types of Experimental Designs (3.3) - YouTube">
            <a:extLst>
              <a:ext uri="{FF2B5EF4-FFF2-40B4-BE49-F238E27FC236}">
                <a16:creationId xmlns:a16="http://schemas.microsoft.com/office/drawing/2014/main" id="{6712BF87-EBFB-1DBE-142D-BE6DA86B0AE2}"/>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747520" y="2008052"/>
            <a:ext cx="8505383" cy="4785828"/>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1303445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additive="base">
                                        <p:cTn id="7" dur="500" fill="hold"/>
                                        <p:tgtEl>
                                          <p:spTgt spid="8"/>
                                        </p:tgtEl>
                                        <p:attrNameLst>
                                          <p:attrName>ppt_x</p:attrName>
                                        </p:attrNameLst>
                                      </p:cBhvr>
                                      <p:tavLst>
                                        <p:tav tm="0">
                                          <p:val>
                                            <p:strVal val="#ppt_x"/>
                                          </p:val>
                                        </p:tav>
                                        <p:tav tm="100000">
                                          <p:val>
                                            <p:strVal val="#ppt_x"/>
                                          </p:val>
                                        </p:tav>
                                      </p:tavLst>
                                    </p:anim>
                                    <p:anim calcmode="lin" valueType="num">
                                      <p:cBhvr additive="base">
                                        <p:cTn id="8" dur="500" fill="hold"/>
                                        <p:tgtEl>
                                          <p:spTgt spid="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621650" y="1167166"/>
            <a:ext cx="10810349" cy="10987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11" name="TextBox 10">
            <a:extLst>
              <a:ext uri="{FF2B5EF4-FFF2-40B4-BE49-F238E27FC236}">
                <a16:creationId xmlns:a16="http://schemas.microsoft.com/office/drawing/2014/main" id="{E9CC582A-C8AF-CFB3-53C2-2A863A49ECD8}"/>
              </a:ext>
            </a:extLst>
          </p:cNvPr>
          <p:cNvSpPr txBox="1"/>
          <p:nvPr/>
        </p:nvSpPr>
        <p:spPr>
          <a:xfrm>
            <a:off x="0" y="6646605"/>
            <a:ext cx="1747520" cy="261610"/>
          </a:xfrm>
          <a:prstGeom prst="rect">
            <a:avLst/>
          </a:prstGeom>
          <a:noFill/>
          <a:ln>
            <a:solidFill>
              <a:schemeClr val="bg1"/>
            </a:solidFill>
          </a:ln>
        </p:spPr>
        <p:txBody>
          <a:bodyPr wrap="square" rtlCol="0">
            <a:spAutoFit/>
          </a:bodyPr>
          <a:lstStyle/>
          <a:p>
            <a:r>
              <a:rPr lang="en-US" sz="1100" dirty="0">
                <a:latin typeface="Alexandria" pitchFamily="2" charset="-78"/>
                <a:cs typeface="Alexandria" pitchFamily="2" charset="-78"/>
              </a:rPr>
              <a:t>Dr. Raef Baraka</a:t>
            </a:r>
          </a:p>
        </p:txBody>
      </p:sp>
      <p:sp>
        <p:nvSpPr>
          <p:cNvPr id="7" name="Rectangle 6">
            <a:extLst>
              <a:ext uri="{FF2B5EF4-FFF2-40B4-BE49-F238E27FC236}">
                <a16:creationId xmlns:a16="http://schemas.microsoft.com/office/drawing/2014/main" id="{4D1BB61A-9891-9DA2-966D-97D91D8E7A53}"/>
              </a:ext>
            </a:extLst>
          </p:cNvPr>
          <p:cNvSpPr/>
          <p:nvPr/>
        </p:nvSpPr>
        <p:spPr>
          <a:xfrm>
            <a:off x="621651" y="614671"/>
            <a:ext cx="6595226" cy="584775"/>
          </a:xfrm>
          <a:prstGeom prst="rect">
            <a:avLst/>
          </a:prstGeom>
        </p:spPr>
        <p:txBody>
          <a:bodyPr wrap="square">
            <a:spAutoFit/>
          </a:bodyPr>
          <a:lstStyle/>
          <a:p>
            <a:r>
              <a:rPr lang="en-US" sz="3200" b="1" dirty="0">
                <a:solidFill>
                  <a:srgbClr val="00B0F0"/>
                </a:solidFill>
                <a:latin typeface="Alexandria" charset="0"/>
                <a:cs typeface="Alexandria" charset="0"/>
              </a:rPr>
              <a:t>Experimental research</a:t>
            </a:r>
          </a:p>
        </p:txBody>
      </p:sp>
      <p:sp>
        <p:nvSpPr>
          <p:cNvPr id="10" name="TextBox 9">
            <a:extLst>
              <a:ext uri="{FF2B5EF4-FFF2-40B4-BE49-F238E27FC236}">
                <a16:creationId xmlns:a16="http://schemas.microsoft.com/office/drawing/2014/main" id="{02377749-5072-DB0F-91D5-2600B216A811}"/>
              </a:ext>
            </a:extLst>
          </p:cNvPr>
          <p:cNvSpPr txBox="1"/>
          <p:nvPr/>
        </p:nvSpPr>
        <p:spPr>
          <a:xfrm>
            <a:off x="6741857" y="473075"/>
            <a:ext cx="4828492" cy="584775"/>
          </a:xfrm>
          <a:prstGeom prst="rect">
            <a:avLst/>
          </a:prstGeom>
          <a:noFill/>
        </p:spPr>
        <p:txBody>
          <a:bodyPr wrap="square" rtlCol="0">
            <a:spAutoFit/>
          </a:bodyPr>
          <a:lstStyle/>
          <a:p>
            <a:pPr algn="r"/>
            <a:r>
              <a:rPr lang="ar-SA" sz="3200" b="1" dirty="0">
                <a:solidFill>
                  <a:srgbClr val="00B0F0"/>
                </a:solidFill>
                <a:latin typeface="Alexandria" charset="0"/>
                <a:cs typeface="Alexandria" charset="0"/>
              </a:rPr>
              <a:t>البحث التجريبي</a:t>
            </a:r>
            <a:endParaRPr lang="en-US" sz="3200" b="1" dirty="0">
              <a:solidFill>
                <a:srgbClr val="00B0F0"/>
              </a:solidFill>
              <a:latin typeface="Alexandria" charset="0"/>
              <a:cs typeface="Alexandria" charset="0"/>
            </a:endParaRPr>
          </a:p>
        </p:txBody>
      </p:sp>
      <p:sp>
        <p:nvSpPr>
          <p:cNvPr id="3" name="Rectangle: Rounded Corners 2">
            <a:extLst>
              <a:ext uri="{FF2B5EF4-FFF2-40B4-BE49-F238E27FC236}">
                <a16:creationId xmlns:a16="http://schemas.microsoft.com/office/drawing/2014/main" id="{396F5959-4099-AD6E-510E-96425E9642F0}"/>
              </a:ext>
            </a:extLst>
          </p:cNvPr>
          <p:cNvSpPr/>
          <p:nvPr/>
        </p:nvSpPr>
        <p:spPr>
          <a:xfrm>
            <a:off x="516484" y="1379431"/>
            <a:ext cx="10915515" cy="56964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8" name="Rectangle 7">
            <a:extLst>
              <a:ext uri="{FF2B5EF4-FFF2-40B4-BE49-F238E27FC236}">
                <a16:creationId xmlns:a16="http://schemas.microsoft.com/office/drawing/2014/main" id="{192516CA-E997-7344-AB4D-40C8FD36D322}"/>
              </a:ext>
            </a:extLst>
          </p:cNvPr>
          <p:cNvSpPr/>
          <p:nvPr/>
        </p:nvSpPr>
        <p:spPr>
          <a:xfrm>
            <a:off x="516484" y="1379431"/>
            <a:ext cx="10915515" cy="501932"/>
          </a:xfrm>
          <a:prstGeom prst="rect">
            <a:avLst/>
          </a:prstGeom>
        </p:spPr>
        <p:txBody>
          <a:bodyPr wrap="square">
            <a:spAutoFit/>
          </a:bodyPr>
          <a:lstStyle/>
          <a:p>
            <a:pPr algn="ctr">
              <a:lnSpc>
                <a:spcPct val="150000"/>
              </a:lnSpc>
            </a:pPr>
            <a:r>
              <a:rPr lang="en-US" sz="2000" b="1" dirty="0">
                <a:solidFill>
                  <a:srgbClr val="FF0000"/>
                </a:solidFill>
                <a:latin typeface="Alexandria" pitchFamily="2" charset="-78"/>
                <a:cs typeface="Alexandria" pitchFamily="2" charset="-78"/>
              </a:rPr>
              <a:t> Steps</a:t>
            </a:r>
            <a:r>
              <a:rPr lang="tr-TR" sz="2000" b="1" dirty="0">
                <a:solidFill>
                  <a:srgbClr val="FF0000"/>
                </a:solidFill>
                <a:latin typeface="Alexandria" pitchFamily="2" charset="-78"/>
                <a:cs typeface="Alexandria" pitchFamily="2" charset="-78"/>
              </a:rPr>
              <a:t> </a:t>
            </a:r>
            <a:r>
              <a:rPr lang="en-US" sz="2000" b="1" dirty="0">
                <a:solidFill>
                  <a:srgbClr val="FF0000"/>
                </a:solidFill>
                <a:latin typeface="Alexandria" pitchFamily="2" charset="-78"/>
                <a:cs typeface="Alexandria" pitchFamily="2" charset="-78"/>
              </a:rPr>
              <a:t>in conducting experimental research:  </a:t>
            </a:r>
            <a:r>
              <a:rPr lang="ar-SA" sz="2000" b="1" dirty="0">
                <a:solidFill>
                  <a:srgbClr val="FF0000"/>
                </a:solidFill>
                <a:latin typeface="Alexandria" pitchFamily="2" charset="-78"/>
                <a:cs typeface="Alexandria" pitchFamily="2" charset="-78"/>
              </a:rPr>
              <a:t>	</a:t>
            </a:r>
            <a:r>
              <a:rPr lang="en-US" sz="2000" b="1" dirty="0">
                <a:solidFill>
                  <a:srgbClr val="FF0000"/>
                </a:solidFill>
                <a:latin typeface="Alexandria" pitchFamily="2" charset="-78"/>
                <a:cs typeface="Alexandria" pitchFamily="2" charset="-78"/>
              </a:rPr>
              <a:t> </a:t>
            </a:r>
            <a:r>
              <a:rPr lang="ar-SA" sz="2000" b="1" dirty="0">
                <a:solidFill>
                  <a:srgbClr val="FF0000"/>
                </a:solidFill>
                <a:latin typeface="Alexandria" pitchFamily="2" charset="-78"/>
                <a:cs typeface="Alexandria" pitchFamily="2" charset="-78"/>
              </a:rPr>
              <a:t>خطوات إجراء البحث التجريبي:</a:t>
            </a:r>
          </a:p>
        </p:txBody>
      </p:sp>
      <p:pic>
        <p:nvPicPr>
          <p:cNvPr id="4098" name="Picture 2" descr="Repeated Measures ANOVA Design - Multiple Condition and Treatment Experiments">
            <a:extLst>
              <a:ext uri="{FF2B5EF4-FFF2-40B4-BE49-F238E27FC236}">
                <a16:creationId xmlns:a16="http://schemas.microsoft.com/office/drawing/2014/main" id="{DC85371F-9499-E48B-9942-1A82AA7F7F11}"/>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747520" y="2008053"/>
            <a:ext cx="8395940" cy="473299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45345167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additive="base">
                                        <p:cTn id="7" dur="500" fill="hold"/>
                                        <p:tgtEl>
                                          <p:spTgt spid="8"/>
                                        </p:tgtEl>
                                        <p:attrNameLst>
                                          <p:attrName>ppt_x</p:attrName>
                                        </p:attrNameLst>
                                      </p:cBhvr>
                                      <p:tavLst>
                                        <p:tav tm="0">
                                          <p:val>
                                            <p:strVal val="#ppt_x"/>
                                          </p:val>
                                        </p:tav>
                                        <p:tav tm="100000">
                                          <p:val>
                                            <p:strVal val="#ppt_x"/>
                                          </p:val>
                                        </p:tav>
                                      </p:tavLst>
                                    </p:anim>
                                    <p:anim calcmode="lin" valueType="num">
                                      <p:cBhvr additive="base">
                                        <p:cTn id="8" dur="500" fill="hold"/>
                                        <p:tgtEl>
                                          <p:spTgt spid="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621650" y="1167166"/>
            <a:ext cx="10810349" cy="10987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2" name="Rectangle 1"/>
          <p:cNvSpPr/>
          <p:nvPr/>
        </p:nvSpPr>
        <p:spPr>
          <a:xfrm>
            <a:off x="621651" y="614671"/>
            <a:ext cx="6595226" cy="584775"/>
          </a:xfrm>
          <a:prstGeom prst="rect">
            <a:avLst/>
          </a:prstGeom>
        </p:spPr>
        <p:txBody>
          <a:bodyPr wrap="square">
            <a:spAutoFit/>
          </a:bodyPr>
          <a:lstStyle/>
          <a:p>
            <a:r>
              <a:rPr lang="en-US" sz="3200" b="1" dirty="0">
                <a:solidFill>
                  <a:srgbClr val="00B0F0"/>
                </a:solidFill>
                <a:latin typeface="Alexandria" charset="0"/>
                <a:cs typeface="Alexandria" charset="0"/>
              </a:rPr>
              <a:t>Experimental research</a:t>
            </a:r>
          </a:p>
        </p:txBody>
      </p:sp>
      <p:sp>
        <p:nvSpPr>
          <p:cNvPr id="9" name="TextBox 8"/>
          <p:cNvSpPr txBox="1"/>
          <p:nvPr/>
        </p:nvSpPr>
        <p:spPr>
          <a:xfrm>
            <a:off x="6741857" y="461861"/>
            <a:ext cx="4828492" cy="584775"/>
          </a:xfrm>
          <a:prstGeom prst="rect">
            <a:avLst/>
          </a:prstGeom>
          <a:noFill/>
        </p:spPr>
        <p:txBody>
          <a:bodyPr wrap="square" rtlCol="0">
            <a:spAutoFit/>
          </a:bodyPr>
          <a:lstStyle/>
          <a:p>
            <a:pPr algn="r"/>
            <a:r>
              <a:rPr lang="ar-SA" sz="3200" b="1" dirty="0">
                <a:solidFill>
                  <a:srgbClr val="00B0F0"/>
                </a:solidFill>
                <a:latin typeface="Alexandria" charset="0"/>
                <a:cs typeface="Alexandria" charset="0"/>
              </a:rPr>
              <a:t>البحث التجريبي</a:t>
            </a:r>
            <a:endParaRPr lang="en-US" sz="3200" b="1" dirty="0">
              <a:solidFill>
                <a:srgbClr val="00B0F0"/>
              </a:solidFill>
              <a:latin typeface="Alexandria" charset="0"/>
              <a:cs typeface="Alexandria" charset="0"/>
            </a:endParaRPr>
          </a:p>
        </p:txBody>
      </p:sp>
      <p:sp>
        <p:nvSpPr>
          <p:cNvPr id="3" name="Rectangle: Rounded Corners 2">
            <a:extLst>
              <a:ext uri="{FF2B5EF4-FFF2-40B4-BE49-F238E27FC236}">
                <a16:creationId xmlns:a16="http://schemas.microsoft.com/office/drawing/2014/main" id="{9885DD0A-52EB-11AA-BA36-1F71B791710C}"/>
              </a:ext>
            </a:extLst>
          </p:cNvPr>
          <p:cNvSpPr/>
          <p:nvPr/>
        </p:nvSpPr>
        <p:spPr>
          <a:xfrm>
            <a:off x="638242" y="1543299"/>
            <a:ext cx="11145049" cy="246172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t>time, not only can we never avoid experimental error but the majority of the time we</a:t>
            </a:r>
          </a:p>
          <a:p>
            <a:pPr algn="ctr"/>
            <a:r>
              <a:rPr lang="en-US"/>
              <a:t>cannot locate the variable responsible for the error, therefore we are unable to</a:t>
            </a:r>
          </a:p>
          <a:p>
            <a:pPr algn="ctr"/>
            <a:r>
              <a:rPr lang="en-US"/>
              <a:t>measure the extent of error</a:t>
            </a:r>
            <a:endParaRPr lang="en-US" dirty="0"/>
          </a:p>
        </p:txBody>
      </p:sp>
      <p:sp>
        <p:nvSpPr>
          <p:cNvPr id="4" name="Rectangle: Rounded Corners 24">
            <a:extLst>
              <a:ext uri="{FF2B5EF4-FFF2-40B4-BE49-F238E27FC236}">
                <a16:creationId xmlns:a16="http://schemas.microsoft.com/office/drawing/2014/main" id="{3DD9DFCA-4B1B-0B72-57ED-962D5FA1AAE0}"/>
              </a:ext>
            </a:extLst>
          </p:cNvPr>
          <p:cNvSpPr/>
          <p:nvPr/>
        </p:nvSpPr>
        <p:spPr>
          <a:xfrm>
            <a:off x="621650" y="4218004"/>
            <a:ext cx="11145049" cy="242457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dirty="0"/>
              <a:t>حل النزاعات: يمكن أن يكون التواصل وجهاً لوجه فعالاً في حل النزاعات، لأنه يسمح بالتفاعل في الوقت الفعلي، والاستماع النشط، والفرصة لمعالجة المخاوف بشكل مباشر.</a:t>
            </a:r>
            <a:endParaRPr lang="en-US" dirty="0"/>
          </a:p>
        </p:txBody>
      </p:sp>
      <p:sp>
        <p:nvSpPr>
          <p:cNvPr id="8" name="Rectangle 7">
            <a:extLst>
              <a:ext uri="{FF2B5EF4-FFF2-40B4-BE49-F238E27FC236}">
                <a16:creationId xmlns:a16="http://schemas.microsoft.com/office/drawing/2014/main" id="{B647F0E2-601F-E548-FA90-ED8C15E00BA3}"/>
              </a:ext>
            </a:extLst>
          </p:cNvPr>
          <p:cNvSpPr/>
          <p:nvPr/>
        </p:nvSpPr>
        <p:spPr>
          <a:xfrm>
            <a:off x="638242" y="1501031"/>
            <a:ext cx="10932107" cy="2348592"/>
          </a:xfrm>
          <a:prstGeom prst="rect">
            <a:avLst/>
          </a:prstGeom>
        </p:spPr>
        <p:txBody>
          <a:bodyPr wrap="square">
            <a:spAutoFit/>
          </a:bodyPr>
          <a:lstStyle/>
          <a:p>
            <a:pPr marL="285750" indent="-285750" algn="just">
              <a:lnSpc>
                <a:spcPct val="150000"/>
              </a:lnSpc>
              <a:buFont typeface="Arial" panose="020B0604020202020204" pitchFamily="34" charset="0"/>
              <a:buChar char="•"/>
            </a:pPr>
            <a:r>
              <a:rPr lang="en-US" sz="2000" dirty="0">
                <a:solidFill>
                  <a:srgbClr val="002060"/>
                </a:solidFill>
                <a:latin typeface="Alexandria" pitchFamily="2" charset="-78"/>
                <a:cs typeface="Alexandria" pitchFamily="2" charset="-78"/>
              </a:rPr>
              <a:t>Experimental research is an attempt to establish </a:t>
            </a:r>
            <a:r>
              <a:rPr lang="en-US" sz="2000" b="1" dirty="0">
                <a:solidFill>
                  <a:srgbClr val="FF0000"/>
                </a:solidFill>
                <a:latin typeface="Alexandria" pitchFamily="2" charset="-78"/>
                <a:cs typeface="Alexandria" pitchFamily="2" charset="-78"/>
              </a:rPr>
              <a:t>causality</a:t>
            </a:r>
            <a:r>
              <a:rPr lang="en-US" sz="2000" dirty="0">
                <a:solidFill>
                  <a:srgbClr val="002060"/>
                </a:solidFill>
                <a:latin typeface="Alexandria" pitchFamily="2" charset="-78"/>
                <a:cs typeface="Alexandria" pitchFamily="2" charset="-78"/>
              </a:rPr>
              <a:t>, to prove that the dependent variable (</a:t>
            </a:r>
            <a:r>
              <a:rPr lang="en-US" sz="2000" dirty="0">
                <a:solidFill>
                  <a:srgbClr val="FF0000"/>
                </a:solidFill>
                <a:latin typeface="Alexandria" pitchFamily="2" charset="-78"/>
                <a:cs typeface="Alexandria" pitchFamily="2" charset="-78"/>
              </a:rPr>
              <a:t>DV</a:t>
            </a:r>
            <a:r>
              <a:rPr lang="en-US" sz="2000" dirty="0">
                <a:solidFill>
                  <a:srgbClr val="002060"/>
                </a:solidFill>
                <a:latin typeface="Alexandria" pitchFamily="2" charset="-78"/>
                <a:cs typeface="Alexandria" pitchFamily="2" charset="-78"/>
              </a:rPr>
              <a:t>, </a:t>
            </a:r>
            <a:r>
              <a:rPr lang="en-US" sz="2000" dirty="0">
                <a:solidFill>
                  <a:schemeClr val="accent6">
                    <a:lumMod val="50000"/>
                  </a:schemeClr>
                </a:solidFill>
                <a:latin typeface="Alexandria" pitchFamily="2" charset="-78"/>
                <a:cs typeface="Alexandria" pitchFamily="2" charset="-78"/>
              </a:rPr>
              <a:t>the variable being measured by the research</a:t>
            </a:r>
            <a:r>
              <a:rPr lang="en-US" sz="2000" dirty="0">
                <a:solidFill>
                  <a:srgbClr val="002060"/>
                </a:solidFill>
                <a:latin typeface="Alexandria" pitchFamily="2" charset="-78"/>
                <a:cs typeface="Alexandria" pitchFamily="2" charset="-78"/>
              </a:rPr>
              <a:t>) is a direct result of the independent variable (</a:t>
            </a:r>
            <a:r>
              <a:rPr lang="en-US" sz="2000" dirty="0">
                <a:solidFill>
                  <a:srgbClr val="FF0000"/>
                </a:solidFill>
                <a:latin typeface="Alexandria" pitchFamily="2" charset="-78"/>
                <a:cs typeface="Alexandria" pitchFamily="2" charset="-78"/>
              </a:rPr>
              <a:t>IV</a:t>
            </a:r>
            <a:r>
              <a:rPr lang="en-US" sz="2000" dirty="0">
                <a:solidFill>
                  <a:srgbClr val="002060"/>
                </a:solidFill>
                <a:latin typeface="Alexandria" pitchFamily="2" charset="-78"/>
                <a:cs typeface="Alexandria" pitchFamily="2" charset="-78"/>
              </a:rPr>
              <a:t>, </a:t>
            </a:r>
            <a:r>
              <a:rPr lang="en-US" sz="2000" dirty="0">
                <a:solidFill>
                  <a:schemeClr val="accent6">
                    <a:lumMod val="50000"/>
                  </a:schemeClr>
                </a:solidFill>
                <a:latin typeface="Alexandria" pitchFamily="2" charset="-78"/>
                <a:cs typeface="Alexandria" pitchFamily="2" charset="-78"/>
              </a:rPr>
              <a:t>the variable being manipulated by the researcher to determine the extent to which manipulation effects the dependent variable</a:t>
            </a:r>
            <a:r>
              <a:rPr lang="en-US" sz="2000" dirty="0">
                <a:solidFill>
                  <a:srgbClr val="002060"/>
                </a:solidFill>
                <a:latin typeface="Alexandria" pitchFamily="2" charset="-78"/>
                <a:cs typeface="Alexandria" pitchFamily="2" charset="-78"/>
              </a:rPr>
              <a:t>). </a:t>
            </a:r>
            <a:endParaRPr lang="en-US" sz="2000" dirty="0">
              <a:solidFill>
                <a:schemeClr val="accent6">
                  <a:lumMod val="50000"/>
                </a:schemeClr>
              </a:solidFill>
              <a:latin typeface="Alexandria" pitchFamily="2" charset="-78"/>
              <a:cs typeface="Alexandria" pitchFamily="2" charset="-78"/>
            </a:endParaRPr>
          </a:p>
        </p:txBody>
      </p:sp>
      <p:sp>
        <p:nvSpPr>
          <p:cNvPr id="11" name="TextBox 10">
            <a:extLst>
              <a:ext uri="{FF2B5EF4-FFF2-40B4-BE49-F238E27FC236}">
                <a16:creationId xmlns:a16="http://schemas.microsoft.com/office/drawing/2014/main" id="{E9CC582A-C8AF-CFB3-53C2-2A863A49ECD8}"/>
              </a:ext>
            </a:extLst>
          </p:cNvPr>
          <p:cNvSpPr txBox="1"/>
          <p:nvPr/>
        </p:nvSpPr>
        <p:spPr>
          <a:xfrm>
            <a:off x="0" y="6646605"/>
            <a:ext cx="1747520" cy="261610"/>
          </a:xfrm>
          <a:prstGeom prst="rect">
            <a:avLst/>
          </a:prstGeom>
          <a:noFill/>
          <a:ln>
            <a:solidFill>
              <a:schemeClr val="bg1"/>
            </a:solidFill>
          </a:ln>
        </p:spPr>
        <p:txBody>
          <a:bodyPr wrap="square" rtlCol="0">
            <a:spAutoFit/>
          </a:bodyPr>
          <a:lstStyle/>
          <a:p>
            <a:r>
              <a:rPr lang="en-US" sz="1100" dirty="0">
                <a:latin typeface="Alexandria" pitchFamily="2" charset="-78"/>
                <a:cs typeface="Alexandria" pitchFamily="2" charset="-78"/>
              </a:rPr>
              <a:t>Dr. Raef Baraka</a:t>
            </a:r>
          </a:p>
        </p:txBody>
      </p:sp>
      <p:sp>
        <p:nvSpPr>
          <p:cNvPr id="10" name="Rectangle 9">
            <a:extLst>
              <a:ext uri="{FF2B5EF4-FFF2-40B4-BE49-F238E27FC236}">
                <a16:creationId xmlns:a16="http://schemas.microsoft.com/office/drawing/2014/main" id="{9B9BABB7-8146-6ABB-E470-05D5A89BFE29}"/>
              </a:ext>
            </a:extLst>
          </p:cNvPr>
          <p:cNvSpPr/>
          <p:nvPr/>
        </p:nvSpPr>
        <p:spPr>
          <a:xfrm>
            <a:off x="717328" y="4149212"/>
            <a:ext cx="10714671" cy="2271648"/>
          </a:xfrm>
          <a:prstGeom prst="rect">
            <a:avLst/>
          </a:prstGeom>
        </p:spPr>
        <p:txBody>
          <a:bodyPr wrap="square">
            <a:spAutoFit/>
          </a:bodyPr>
          <a:lstStyle/>
          <a:p>
            <a:pPr marL="342900" indent="-342900" algn="just" rtl="1">
              <a:lnSpc>
                <a:spcPct val="250000"/>
              </a:lnSpc>
              <a:buFont typeface="Arial" panose="020B0604020202020204" pitchFamily="34" charset="0"/>
              <a:buChar char="•"/>
            </a:pPr>
            <a:r>
              <a:rPr lang="ar-SA" sz="2000" dirty="0">
                <a:solidFill>
                  <a:srgbClr val="002060"/>
                </a:solidFill>
                <a:latin typeface="Alexandria" pitchFamily="2" charset="-78"/>
                <a:cs typeface="Alexandria" pitchFamily="2" charset="-78"/>
              </a:rPr>
              <a:t>البحث التجريبي هو محاولة لإثبات </a:t>
            </a:r>
            <a:r>
              <a:rPr lang="ar-SA" sz="2000" b="1" dirty="0">
                <a:solidFill>
                  <a:srgbClr val="FF0000"/>
                </a:solidFill>
                <a:latin typeface="Alexandria" pitchFamily="2" charset="-78"/>
                <a:cs typeface="Alexandria" pitchFamily="2" charset="-78"/>
              </a:rPr>
              <a:t>السببية</a:t>
            </a:r>
            <a:r>
              <a:rPr lang="ar-SA" sz="2000" dirty="0">
                <a:solidFill>
                  <a:srgbClr val="002060"/>
                </a:solidFill>
                <a:latin typeface="Alexandria" pitchFamily="2" charset="-78"/>
                <a:cs typeface="Alexandria" pitchFamily="2" charset="-78"/>
              </a:rPr>
              <a:t>، لإثبات أن المتغير التابع (</a:t>
            </a:r>
            <a:r>
              <a:rPr lang="en-US" sz="2000" dirty="0">
                <a:solidFill>
                  <a:srgbClr val="FF0000"/>
                </a:solidFill>
                <a:latin typeface="Alexandria" pitchFamily="2" charset="-78"/>
                <a:cs typeface="Alexandria" pitchFamily="2" charset="-78"/>
              </a:rPr>
              <a:t>DV</a:t>
            </a:r>
            <a:r>
              <a:rPr lang="en-US" sz="2000" dirty="0">
                <a:solidFill>
                  <a:srgbClr val="002060"/>
                </a:solidFill>
                <a:latin typeface="Alexandria" pitchFamily="2" charset="-78"/>
                <a:cs typeface="Alexandria" pitchFamily="2" charset="-78"/>
              </a:rPr>
              <a:t>، </a:t>
            </a:r>
            <a:r>
              <a:rPr lang="ar-SA" sz="2000" dirty="0">
                <a:solidFill>
                  <a:schemeClr val="accent6">
                    <a:lumMod val="50000"/>
                  </a:schemeClr>
                </a:solidFill>
                <a:latin typeface="Alexandria" pitchFamily="2" charset="-78"/>
                <a:cs typeface="Alexandria" pitchFamily="2" charset="-78"/>
              </a:rPr>
              <a:t>المتغير الذي يقاس من قبل البحث</a:t>
            </a:r>
            <a:r>
              <a:rPr lang="ar-SA" sz="2000" dirty="0">
                <a:solidFill>
                  <a:srgbClr val="002060"/>
                </a:solidFill>
                <a:latin typeface="Alexandria" pitchFamily="2" charset="-78"/>
                <a:cs typeface="Alexandria" pitchFamily="2" charset="-78"/>
              </a:rPr>
              <a:t>) هو نتيجة مباشرة للمتغير المستقل (</a:t>
            </a:r>
            <a:r>
              <a:rPr lang="en-US" sz="2000" dirty="0">
                <a:solidFill>
                  <a:srgbClr val="FF0000"/>
                </a:solidFill>
                <a:latin typeface="Alexandria" pitchFamily="2" charset="-78"/>
                <a:cs typeface="Alexandria" pitchFamily="2" charset="-78"/>
              </a:rPr>
              <a:t>IV</a:t>
            </a:r>
            <a:r>
              <a:rPr lang="en-US" sz="2000" dirty="0">
                <a:solidFill>
                  <a:srgbClr val="002060"/>
                </a:solidFill>
                <a:latin typeface="Alexandria" pitchFamily="2" charset="-78"/>
                <a:cs typeface="Alexandria" pitchFamily="2" charset="-78"/>
              </a:rPr>
              <a:t>، </a:t>
            </a:r>
            <a:r>
              <a:rPr lang="ar-SA" sz="2000" dirty="0">
                <a:solidFill>
                  <a:schemeClr val="accent6">
                    <a:lumMod val="50000"/>
                  </a:schemeClr>
                </a:solidFill>
                <a:latin typeface="Alexandria" pitchFamily="2" charset="-78"/>
                <a:cs typeface="Alexandria" pitchFamily="2" charset="-78"/>
              </a:rPr>
              <a:t>المتغير الذي يتم التلاعب به من قبل الباحث لتحديد مدى تأثير التلاعب على المتغير التابع</a:t>
            </a:r>
            <a:r>
              <a:rPr lang="ar-SA" sz="2000" dirty="0">
                <a:solidFill>
                  <a:srgbClr val="002060"/>
                </a:solidFill>
                <a:latin typeface="Alexandria" pitchFamily="2" charset="-78"/>
                <a:cs typeface="Alexandria" pitchFamily="2" charset="-78"/>
              </a:rPr>
              <a:t>).</a:t>
            </a:r>
            <a:endParaRPr lang="ar-SA" sz="2000" dirty="0">
              <a:solidFill>
                <a:schemeClr val="accent6">
                  <a:lumMod val="50000"/>
                </a:schemeClr>
              </a:solidFill>
              <a:latin typeface="Alexandria" pitchFamily="2" charset="-78"/>
              <a:cs typeface="Alexandria" pitchFamily="2" charset="-78"/>
            </a:endParaRPr>
          </a:p>
        </p:txBody>
      </p:sp>
    </p:spTree>
    <p:extLst>
      <p:ext uri="{BB962C8B-B14F-4D97-AF65-F5344CB8AC3E}">
        <p14:creationId xmlns:p14="http://schemas.microsoft.com/office/powerpoint/2010/main" val="268152596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additive="base">
                                        <p:cTn id="7" dur="500" fill="hold"/>
                                        <p:tgtEl>
                                          <p:spTgt spid="8"/>
                                        </p:tgtEl>
                                        <p:attrNameLst>
                                          <p:attrName>ppt_x</p:attrName>
                                        </p:attrNameLst>
                                      </p:cBhvr>
                                      <p:tavLst>
                                        <p:tav tm="0">
                                          <p:val>
                                            <p:strVal val="#ppt_x"/>
                                          </p:val>
                                        </p:tav>
                                        <p:tav tm="100000">
                                          <p:val>
                                            <p:strVal val="#ppt_x"/>
                                          </p:val>
                                        </p:tav>
                                      </p:tavLst>
                                    </p:anim>
                                    <p:anim calcmode="lin" valueType="num">
                                      <p:cBhvr additive="base">
                                        <p:cTn id="8" dur="500" fill="hold"/>
                                        <p:tgtEl>
                                          <p:spTgt spid="8"/>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10"/>
                                        </p:tgtEl>
                                        <p:attrNameLst>
                                          <p:attrName>style.visibility</p:attrName>
                                        </p:attrNameLst>
                                      </p:cBhvr>
                                      <p:to>
                                        <p:strVal val="visible"/>
                                      </p:to>
                                    </p:set>
                                    <p:anim calcmode="lin" valueType="num">
                                      <p:cBhvr additive="base">
                                        <p:cTn id="13" dur="500" fill="hold"/>
                                        <p:tgtEl>
                                          <p:spTgt spid="10"/>
                                        </p:tgtEl>
                                        <p:attrNameLst>
                                          <p:attrName>ppt_x</p:attrName>
                                        </p:attrNameLst>
                                      </p:cBhvr>
                                      <p:tavLst>
                                        <p:tav tm="0">
                                          <p:val>
                                            <p:strVal val="#ppt_x"/>
                                          </p:val>
                                        </p:tav>
                                        <p:tav tm="100000">
                                          <p:val>
                                            <p:strVal val="#ppt_x"/>
                                          </p:val>
                                        </p:tav>
                                      </p:tavLst>
                                    </p:anim>
                                    <p:anim calcmode="lin" valueType="num">
                                      <p:cBhvr additive="base">
                                        <p:cTn id="14"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P spid="10" grpId="0"/>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621650" y="1167166"/>
            <a:ext cx="10810349" cy="10987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2" name="Rectangle 1"/>
          <p:cNvSpPr/>
          <p:nvPr/>
        </p:nvSpPr>
        <p:spPr>
          <a:xfrm>
            <a:off x="621651" y="614671"/>
            <a:ext cx="6595226" cy="584775"/>
          </a:xfrm>
          <a:prstGeom prst="rect">
            <a:avLst/>
          </a:prstGeom>
        </p:spPr>
        <p:txBody>
          <a:bodyPr wrap="square">
            <a:spAutoFit/>
          </a:bodyPr>
          <a:lstStyle/>
          <a:p>
            <a:r>
              <a:rPr lang="en-US" sz="3200" b="1" dirty="0">
                <a:solidFill>
                  <a:srgbClr val="00B0F0"/>
                </a:solidFill>
                <a:latin typeface="Alexandria" charset="0"/>
                <a:cs typeface="Alexandria" charset="0"/>
              </a:rPr>
              <a:t>Experimental research</a:t>
            </a:r>
          </a:p>
        </p:txBody>
      </p:sp>
      <p:sp>
        <p:nvSpPr>
          <p:cNvPr id="9" name="TextBox 8"/>
          <p:cNvSpPr txBox="1"/>
          <p:nvPr/>
        </p:nvSpPr>
        <p:spPr>
          <a:xfrm>
            <a:off x="6741857" y="461861"/>
            <a:ext cx="4828492" cy="584775"/>
          </a:xfrm>
          <a:prstGeom prst="rect">
            <a:avLst/>
          </a:prstGeom>
          <a:noFill/>
        </p:spPr>
        <p:txBody>
          <a:bodyPr wrap="square" rtlCol="0">
            <a:spAutoFit/>
          </a:bodyPr>
          <a:lstStyle/>
          <a:p>
            <a:pPr algn="r"/>
            <a:r>
              <a:rPr lang="ar-SA" sz="3200" b="1" dirty="0">
                <a:solidFill>
                  <a:srgbClr val="00B0F0"/>
                </a:solidFill>
                <a:latin typeface="Alexandria" charset="0"/>
                <a:cs typeface="Alexandria" charset="0"/>
              </a:rPr>
              <a:t>البحث التجريبي</a:t>
            </a:r>
            <a:endParaRPr lang="en-US" sz="3200" b="1" dirty="0">
              <a:solidFill>
                <a:srgbClr val="00B0F0"/>
              </a:solidFill>
              <a:latin typeface="Alexandria" charset="0"/>
              <a:cs typeface="Alexandria" charset="0"/>
            </a:endParaRPr>
          </a:p>
        </p:txBody>
      </p:sp>
      <p:sp>
        <p:nvSpPr>
          <p:cNvPr id="3" name="Rectangle: Rounded Corners 2">
            <a:extLst>
              <a:ext uri="{FF2B5EF4-FFF2-40B4-BE49-F238E27FC236}">
                <a16:creationId xmlns:a16="http://schemas.microsoft.com/office/drawing/2014/main" id="{9885DD0A-52EB-11AA-BA36-1F71B791710C}"/>
              </a:ext>
            </a:extLst>
          </p:cNvPr>
          <p:cNvSpPr/>
          <p:nvPr/>
        </p:nvSpPr>
        <p:spPr>
          <a:xfrm>
            <a:off x="638242" y="1543299"/>
            <a:ext cx="11145049" cy="246172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t>time, not only can we never avoid experimental error but the majority of the time we</a:t>
            </a:r>
          </a:p>
          <a:p>
            <a:pPr algn="ctr"/>
            <a:r>
              <a:rPr lang="en-US"/>
              <a:t>cannot locate the variable responsible for the error, therefore we are unable to</a:t>
            </a:r>
          </a:p>
          <a:p>
            <a:pPr algn="ctr"/>
            <a:r>
              <a:rPr lang="en-US"/>
              <a:t>measure the extent of error</a:t>
            </a:r>
            <a:endParaRPr lang="en-US" dirty="0"/>
          </a:p>
        </p:txBody>
      </p:sp>
      <p:sp>
        <p:nvSpPr>
          <p:cNvPr id="4" name="Rectangle: Rounded Corners 24">
            <a:extLst>
              <a:ext uri="{FF2B5EF4-FFF2-40B4-BE49-F238E27FC236}">
                <a16:creationId xmlns:a16="http://schemas.microsoft.com/office/drawing/2014/main" id="{3DD9DFCA-4B1B-0B72-57ED-962D5FA1AAE0}"/>
              </a:ext>
            </a:extLst>
          </p:cNvPr>
          <p:cNvSpPr/>
          <p:nvPr/>
        </p:nvSpPr>
        <p:spPr>
          <a:xfrm>
            <a:off x="621650" y="4218004"/>
            <a:ext cx="11145049" cy="242457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dirty="0"/>
              <a:t>حل النزاعات: يمكن أن يكون التواصل وجهاً لوجه فعالاً في حل النزاعات، لأنه يسمح بالتفاعل في الوقت الفعلي، والاستماع النشط، والفرصة لمعالجة المخاوف بشكل مباشر.</a:t>
            </a:r>
            <a:endParaRPr lang="en-US" dirty="0"/>
          </a:p>
        </p:txBody>
      </p:sp>
      <p:sp>
        <p:nvSpPr>
          <p:cNvPr id="8" name="Rectangle 7">
            <a:extLst>
              <a:ext uri="{FF2B5EF4-FFF2-40B4-BE49-F238E27FC236}">
                <a16:creationId xmlns:a16="http://schemas.microsoft.com/office/drawing/2014/main" id="{B647F0E2-601F-E548-FA90-ED8C15E00BA3}"/>
              </a:ext>
            </a:extLst>
          </p:cNvPr>
          <p:cNvSpPr/>
          <p:nvPr/>
        </p:nvSpPr>
        <p:spPr>
          <a:xfrm>
            <a:off x="638242" y="1501031"/>
            <a:ext cx="10932107" cy="2464008"/>
          </a:xfrm>
          <a:prstGeom prst="rect">
            <a:avLst/>
          </a:prstGeom>
        </p:spPr>
        <p:txBody>
          <a:bodyPr wrap="square">
            <a:spAutoFit/>
          </a:bodyPr>
          <a:lstStyle/>
          <a:p>
            <a:pPr marL="285750" indent="-285750" algn="just">
              <a:lnSpc>
                <a:spcPct val="200000"/>
              </a:lnSpc>
              <a:buFont typeface="Arial" panose="020B0604020202020204" pitchFamily="34" charset="0"/>
              <a:buChar char="•"/>
            </a:pPr>
            <a:r>
              <a:rPr lang="en-US" sz="2000" dirty="0">
                <a:solidFill>
                  <a:srgbClr val="002060"/>
                </a:solidFill>
                <a:latin typeface="Alexandria" pitchFamily="2" charset="-78"/>
                <a:cs typeface="Alexandria" pitchFamily="2" charset="-78"/>
              </a:rPr>
              <a:t>In order to demonstrate causation it is necessary to show that the effect (Y or DV, dependent variable) is not only preceded by the cause (X or IV, independent variable) but that </a:t>
            </a:r>
            <a:r>
              <a:rPr lang="en-US" sz="2000" dirty="0">
                <a:solidFill>
                  <a:srgbClr val="FF0000"/>
                </a:solidFill>
                <a:latin typeface="Alexandria" pitchFamily="2" charset="-78"/>
                <a:cs typeface="Alexandria" pitchFamily="2" charset="-78"/>
              </a:rPr>
              <a:t>X produced Y </a:t>
            </a:r>
            <a:r>
              <a:rPr lang="en-US" sz="2000" dirty="0">
                <a:solidFill>
                  <a:srgbClr val="002060"/>
                </a:solidFill>
                <a:latin typeface="Alexandria" pitchFamily="2" charset="-78"/>
                <a:cs typeface="Alexandria" pitchFamily="2" charset="-78"/>
              </a:rPr>
              <a:t>and will do so </a:t>
            </a:r>
            <a:r>
              <a:rPr lang="en-US" sz="2000" dirty="0">
                <a:solidFill>
                  <a:srgbClr val="FF0000"/>
                </a:solidFill>
                <a:latin typeface="Alexandria" pitchFamily="2" charset="-78"/>
                <a:cs typeface="Alexandria" pitchFamily="2" charset="-78"/>
              </a:rPr>
              <a:t>repeatedly</a:t>
            </a:r>
            <a:r>
              <a:rPr lang="en-US" sz="2000" dirty="0">
                <a:solidFill>
                  <a:srgbClr val="002060"/>
                </a:solidFill>
                <a:latin typeface="Alexandria" pitchFamily="2" charset="-78"/>
                <a:cs typeface="Alexandria" pitchFamily="2" charset="-78"/>
              </a:rPr>
              <a:t>, temporal precedence being essential.</a:t>
            </a:r>
            <a:endParaRPr lang="en-US" sz="2000" dirty="0">
              <a:solidFill>
                <a:schemeClr val="accent6">
                  <a:lumMod val="50000"/>
                </a:schemeClr>
              </a:solidFill>
              <a:latin typeface="Alexandria" pitchFamily="2" charset="-78"/>
              <a:cs typeface="Alexandria" pitchFamily="2" charset="-78"/>
            </a:endParaRPr>
          </a:p>
        </p:txBody>
      </p:sp>
      <p:sp>
        <p:nvSpPr>
          <p:cNvPr id="11" name="TextBox 10">
            <a:extLst>
              <a:ext uri="{FF2B5EF4-FFF2-40B4-BE49-F238E27FC236}">
                <a16:creationId xmlns:a16="http://schemas.microsoft.com/office/drawing/2014/main" id="{E9CC582A-C8AF-CFB3-53C2-2A863A49ECD8}"/>
              </a:ext>
            </a:extLst>
          </p:cNvPr>
          <p:cNvSpPr txBox="1"/>
          <p:nvPr/>
        </p:nvSpPr>
        <p:spPr>
          <a:xfrm>
            <a:off x="0" y="6646605"/>
            <a:ext cx="1747520" cy="261610"/>
          </a:xfrm>
          <a:prstGeom prst="rect">
            <a:avLst/>
          </a:prstGeom>
          <a:noFill/>
          <a:ln>
            <a:solidFill>
              <a:schemeClr val="bg1"/>
            </a:solidFill>
          </a:ln>
        </p:spPr>
        <p:txBody>
          <a:bodyPr wrap="square" rtlCol="0">
            <a:spAutoFit/>
          </a:bodyPr>
          <a:lstStyle/>
          <a:p>
            <a:r>
              <a:rPr lang="en-US" sz="1100" dirty="0">
                <a:latin typeface="Alexandria" pitchFamily="2" charset="-78"/>
                <a:cs typeface="Alexandria" pitchFamily="2" charset="-78"/>
              </a:rPr>
              <a:t>Dr. Raef Baraka</a:t>
            </a:r>
          </a:p>
        </p:txBody>
      </p:sp>
      <p:sp>
        <p:nvSpPr>
          <p:cNvPr id="10" name="Rectangle 9">
            <a:extLst>
              <a:ext uri="{FF2B5EF4-FFF2-40B4-BE49-F238E27FC236}">
                <a16:creationId xmlns:a16="http://schemas.microsoft.com/office/drawing/2014/main" id="{9B9BABB7-8146-6ABB-E470-05D5A89BFE29}"/>
              </a:ext>
            </a:extLst>
          </p:cNvPr>
          <p:cNvSpPr/>
          <p:nvPr/>
        </p:nvSpPr>
        <p:spPr>
          <a:xfrm>
            <a:off x="717328" y="4149212"/>
            <a:ext cx="10714671" cy="2271648"/>
          </a:xfrm>
          <a:prstGeom prst="rect">
            <a:avLst/>
          </a:prstGeom>
        </p:spPr>
        <p:txBody>
          <a:bodyPr wrap="square">
            <a:spAutoFit/>
          </a:bodyPr>
          <a:lstStyle/>
          <a:p>
            <a:pPr marL="342900" indent="-342900" algn="just" rtl="1">
              <a:lnSpc>
                <a:spcPct val="250000"/>
              </a:lnSpc>
              <a:buFont typeface="Arial" panose="020B0604020202020204" pitchFamily="34" charset="0"/>
              <a:buChar char="•"/>
            </a:pPr>
            <a:r>
              <a:rPr lang="ar-SA" sz="2000" dirty="0">
                <a:solidFill>
                  <a:srgbClr val="002060"/>
                </a:solidFill>
                <a:latin typeface="Alexandria" pitchFamily="2" charset="-78"/>
                <a:cs typeface="Alexandria" pitchFamily="2" charset="-78"/>
              </a:rPr>
              <a:t>لإثبات السببية، من الضروري إثبات أن التأثير (</a:t>
            </a:r>
            <a:r>
              <a:rPr lang="en-US" sz="2000" dirty="0">
                <a:solidFill>
                  <a:srgbClr val="002060"/>
                </a:solidFill>
                <a:latin typeface="Alexandria" pitchFamily="2" charset="-78"/>
                <a:cs typeface="Alexandria" pitchFamily="2" charset="-78"/>
              </a:rPr>
              <a:t>Y </a:t>
            </a:r>
            <a:r>
              <a:rPr lang="ar-SA" sz="2000" dirty="0">
                <a:solidFill>
                  <a:srgbClr val="002060"/>
                </a:solidFill>
                <a:latin typeface="Alexandria" pitchFamily="2" charset="-78"/>
                <a:cs typeface="Alexandria" pitchFamily="2" charset="-78"/>
              </a:rPr>
              <a:t>أو </a:t>
            </a:r>
            <a:r>
              <a:rPr lang="en-US" sz="2000" dirty="0">
                <a:solidFill>
                  <a:srgbClr val="002060"/>
                </a:solidFill>
                <a:latin typeface="Alexandria" pitchFamily="2" charset="-78"/>
                <a:cs typeface="Alexandria" pitchFamily="2" charset="-78"/>
              </a:rPr>
              <a:t>DV، </a:t>
            </a:r>
            <a:r>
              <a:rPr lang="ar-SA" sz="2000" dirty="0">
                <a:solidFill>
                  <a:srgbClr val="002060"/>
                </a:solidFill>
                <a:latin typeface="Alexandria" pitchFamily="2" charset="-78"/>
                <a:cs typeface="Alexandria" pitchFamily="2" charset="-78"/>
              </a:rPr>
              <a:t>المتغير التابع) لا يسبقه السبب (</a:t>
            </a:r>
            <a:r>
              <a:rPr lang="en-US" sz="2000" dirty="0">
                <a:solidFill>
                  <a:srgbClr val="002060"/>
                </a:solidFill>
                <a:latin typeface="Alexandria" pitchFamily="2" charset="-78"/>
                <a:cs typeface="Alexandria" pitchFamily="2" charset="-78"/>
              </a:rPr>
              <a:t>X </a:t>
            </a:r>
            <a:r>
              <a:rPr lang="ar-SA" sz="2000" dirty="0">
                <a:solidFill>
                  <a:srgbClr val="002060"/>
                </a:solidFill>
                <a:latin typeface="Alexandria" pitchFamily="2" charset="-78"/>
                <a:cs typeface="Alexandria" pitchFamily="2" charset="-78"/>
              </a:rPr>
              <a:t>أو </a:t>
            </a:r>
            <a:r>
              <a:rPr lang="en-US" sz="2000" dirty="0">
                <a:solidFill>
                  <a:srgbClr val="002060"/>
                </a:solidFill>
                <a:latin typeface="Alexandria" pitchFamily="2" charset="-78"/>
                <a:cs typeface="Alexandria" pitchFamily="2" charset="-78"/>
              </a:rPr>
              <a:t>IV، </a:t>
            </a:r>
            <a:r>
              <a:rPr lang="ar-SA" sz="2000" dirty="0">
                <a:solidFill>
                  <a:srgbClr val="002060"/>
                </a:solidFill>
                <a:latin typeface="Alexandria" pitchFamily="2" charset="-78"/>
                <a:cs typeface="Alexandria" pitchFamily="2" charset="-78"/>
              </a:rPr>
              <a:t>المتغير المستقل) فقط، بل أن </a:t>
            </a:r>
            <a:r>
              <a:rPr lang="en-US" sz="2000" dirty="0">
                <a:solidFill>
                  <a:srgbClr val="FF0000"/>
                </a:solidFill>
                <a:latin typeface="Alexandria" pitchFamily="2" charset="-78"/>
                <a:cs typeface="Alexandria" pitchFamily="2" charset="-78"/>
              </a:rPr>
              <a:t>X </a:t>
            </a:r>
            <a:r>
              <a:rPr lang="ar-SA" sz="2000" dirty="0">
                <a:solidFill>
                  <a:srgbClr val="FF0000"/>
                </a:solidFill>
                <a:latin typeface="Alexandria" pitchFamily="2" charset="-78"/>
                <a:cs typeface="Alexandria" pitchFamily="2" charset="-78"/>
              </a:rPr>
              <a:t> أنتج </a:t>
            </a:r>
            <a:r>
              <a:rPr lang="en-US" sz="2000" dirty="0">
                <a:solidFill>
                  <a:srgbClr val="FF0000"/>
                </a:solidFill>
                <a:latin typeface="Alexandria" pitchFamily="2" charset="-78"/>
                <a:cs typeface="Alexandria" pitchFamily="2" charset="-78"/>
              </a:rPr>
              <a:t>Y </a:t>
            </a:r>
            <a:r>
              <a:rPr lang="ar-SA" sz="2000" dirty="0">
                <a:solidFill>
                  <a:srgbClr val="FF0000"/>
                </a:solidFill>
                <a:latin typeface="Alexandria" pitchFamily="2" charset="-78"/>
                <a:cs typeface="Alexandria" pitchFamily="2" charset="-78"/>
              </a:rPr>
              <a:t> </a:t>
            </a:r>
            <a:r>
              <a:rPr lang="ar-SA" sz="2000" dirty="0">
                <a:solidFill>
                  <a:srgbClr val="002060"/>
                </a:solidFill>
                <a:latin typeface="Alexandria" pitchFamily="2" charset="-78"/>
                <a:cs typeface="Alexandria" pitchFamily="2" charset="-78"/>
              </a:rPr>
              <a:t>وسيفعل ذلك </a:t>
            </a:r>
            <a:r>
              <a:rPr lang="ar-SA" sz="2000" dirty="0">
                <a:solidFill>
                  <a:srgbClr val="FF0000"/>
                </a:solidFill>
                <a:latin typeface="Alexandria" pitchFamily="2" charset="-78"/>
                <a:cs typeface="Alexandria" pitchFamily="2" charset="-78"/>
              </a:rPr>
              <a:t>مرارا وتكرارا</a:t>
            </a:r>
            <a:r>
              <a:rPr lang="ar-SA" sz="2000" dirty="0">
                <a:solidFill>
                  <a:srgbClr val="002060"/>
                </a:solidFill>
                <a:latin typeface="Alexandria" pitchFamily="2" charset="-78"/>
                <a:cs typeface="Alexandria" pitchFamily="2" charset="-78"/>
              </a:rPr>
              <a:t>، مع أهمية الأسبقية الزمنية.</a:t>
            </a:r>
            <a:endParaRPr lang="ar-SA" sz="2000" dirty="0">
              <a:solidFill>
                <a:schemeClr val="accent6">
                  <a:lumMod val="50000"/>
                </a:schemeClr>
              </a:solidFill>
              <a:latin typeface="Alexandria" pitchFamily="2" charset="-78"/>
              <a:cs typeface="Alexandria" pitchFamily="2" charset="-78"/>
            </a:endParaRPr>
          </a:p>
        </p:txBody>
      </p:sp>
    </p:spTree>
    <p:extLst>
      <p:ext uri="{BB962C8B-B14F-4D97-AF65-F5344CB8AC3E}">
        <p14:creationId xmlns:p14="http://schemas.microsoft.com/office/powerpoint/2010/main" val="232905224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additive="base">
                                        <p:cTn id="7" dur="500" fill="hold"/>
                                        <p:tgtEl>
                                          <p:spTgt spid="8"/>
                                        </p:tgtEl>
                                        <p:attrNameLst>
                                          <p:attrName>ppt_x</p:attrName>
                                        </p:attrNameLst>
                                      </p:cBhvr>
                                      <p:tavLst>
                                        <p:tav tm="0">
                                          <p:val>
                                            <p:strVal val="#ppt_x"/>
                                          </p:val>
                                        </p:tav>
                                        <p:tav tm="100000">
                                          <p:val>
                                            <p:strVal val="#ppt_x"/>
                                          </p:val>
                                        </p:tav>
                                      </p:tavLst>
                                    </p:anim>
                                    <p:anim calcmode="lin" valueType="num">
                                      <p:cBhvr additive="base">
                                        <p:cTn id="8" dur="500" fill="hold"/>
                                        <p:tgtEl>
                                          <p:spTgt spid="8"/>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10"/>
                                        </p:tgtEl>
                                        <p:attrNameLst>
                                          <p:attrName>style.visibility</p:attrName>
                                        </p:attrNameLst>
                                      </p:cBhvr>
                                      <p:to>
                                        <p:strVal val="visible"/>
                                      </p:to>
                                    </p:set>
                                    <p:anim calcmode="lin" valueType="num">
                                      <p:cBhvr additive="base">
                                        <p:cTn id="13" dur="500" fill="hold"/>
                                        <p:tgtEl>
                                          <p:spTgt spid="10"/>
                                        </p:tgtEl>
                                        <p:attrNameLst>
                                          <p:attrName>ppt_x</p:attrName>
                                        </p:attrNameLst>
                                      </p:cBhvr>
                                      <p:tavLst>
                                        <p:tav tm="0">
                                          <p:val>
                                            <p:strVal val="#ppt_x"/>
                                          </p:val>
                                        </p:tav>
                                        <p:tav tm="100000">
                                          <p:val>
                                            <p:strVal val="#ppt_x"/>
                                          </p:val>
                                        </p:tav>
                                      </p:tavLst>
                                    </p:anim>
                                    <p:anim calcmode="lin" valueType="num">
                                      <p:cBhvr additive="base">
                                        <p:cTn id="14"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P spid="10" grpId="0"/>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621650" y="1167166"/>
            <a:ext cx="10810349" cy="10987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11" name="TextBox 10">
            <a:extLst>
              <a:ext uri="{FF2B5EF4-FFF2-40B4-BE49-F238E27FC236}">
                <a16:creationId xmlns:a16="http://schemas.microsoft.com/office/drawing/2014/main" id="{E9CC582A-C8AF-CFB3-53C2-2A863A49ECD8}"/>
              </a:ext>
            </a:extLst>
          </p:cNvPr>
          <p:cNvSpPr txBox="1"/>
          <p:nvPr/>
        </p:nvSpPr>
        <p:spPr>
          <a:xfrm>
            <a:off x="0" y="6646605"/>
            <a:ext cx="1747520" cy="261610"/>
          </a:xfrm>
          <a:prstGeom prst="rect">
            <a:avLst/>
          </a:prstGeom>
          <a:noFill/>
          <a:ln>
            <a:solidFill>
              <a:schemeClr val="bg1"/>
            </a:solidFill>
          </a:ln>
        </p:spPr>
        <p:txBody>
          <a:bodyPr wrap="square" rtlCol="0">
            <a:spAutoFit/>
          </a:bodyPr>
          <a:lstStyle/>
          <a:p>
            <a:r>
              <a:rPr lang="en-US" sz="1100" dirty="0">
                <a:latin typeface="Alexandria" pitchFamily="2" charset="-78"/>
                <a:cs typeface="Alexandria" pitchFamily="2" charset="-78"/>
              </a:rPr>
              <a:t>Dr. Raef Baraka</a:t>
            </a:r>
          </a:p>
        </p:txBody>
      </p:sp>
      <p:sp>
        <p:nvSpPr>
          <p:cNvPr id="4" name="Rectangle: Rounded Corners 3">
            <a:extLst>
              <a:ext uri="{FF2B5EF4-FFF2-40B4-BE49-F238E27FC236}">
                <a16:creationId xmlns:a16="http://schemas.microsoft.com/office/drawing/2014/main" id="{14052305-870C-4E1A-7379-F63C27249C50}"/>
              </a:ext>
            </a:extLst>
          </p:cNvPr>
          <p:cNvSpPr/>
          <p:nvPr/>
        </p:nvSpPr>
        <p:spPr>
          <a:xfrm>
            <a:off x="516484" y="1379431"/>
            <a:ext cx="10915515" cy="56964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 name="Rectangle 5">
            <a:extLst>
              <a:ext uri="{FF2B5EF4-FFF2-40B4-BE49-F238E27FC236}">
                <a16:creationId xmlns:a16="http://schemas.microsoft.com/office/drawing/2014/main" id="{302A0343-E990-1721-EC1B-DC051AA332CB}"/>
              </a:ext>
            </a:extLst>
          </p:cNvPr>
          <p:cNvSpPr/>
          <p:nvPr/>
        </p:nvSpPr>
        <p:spPr>
          <a:xfrm>
            <a:off x="516484" y="1294367"/>
            <a:ext cx="10915515" cy="583878"/>
          </a:xfrm>
          <a:prstGeom prst="rect">
            <a:avLst/>
          </a:prstGeom>
        </p:spPr>
        <p:txBody>
          <a:bodyPr wrap="square">
            <a:spAutoFit/>
          </a:bodyPr>
          <a:lstStyle/>
          <a:p>
            <a:pPr algn="ctr">
              <a:lnSpc>
                <a:spcPct val="150000"/>
              </a:lnSpc>
            </a:pPr>
            <a:r>
              <a:rPr lang="en-US" sz="2400" b="1" dirty="0">
                <a:solidFill>
                  <a:srgbClr val="FF0000"/>
                </a:solidFill>
                <a:latin typeface="Alexandria" pitchFamily="2" charset="-78"/>
                <a:cs typeface="Alexandria" pitchFamily="2" charset="-78"/>
              </a:rPr>
              <a:t> Types of experiments designs:  	</a:t>
            </a:r>
            <a:r>
              <a:rPr lang="ar-SA" sz="2400" b="1" dirty="0">
                <a:solidFill>
                  <a:srgbClr val="FF0000"/>
                </a:solidFill>
                <a:latin typeface="Alexandria" pitchFamily="2" charset="-78"/>
                <a:cs typeface="Alexandria" pitchFamily="2" charset="-78"/>
              </a:rPr>
              <a:t>	</a:t>
            </a:r>
            <a:r>
              <a:rPr lang="en-US" sz="2400" b="1" dirty="0">
                <a:solidFill>
                  <a:srgbClr val="FF0000"/>
                </a:solidFill>
                <a:latin typeface="Alexandria" pitchFamily="2" charset="-78"/>
                <a:cs typeface="Alexandria" pitchFamily="2" charset="-78"/>
              </a:rPr>
              <a:t> </a:t>
            </a:r>
            <a:r>
              <a:rPr lang="ar-SA" sz="2400" b="1" dirty="0">
                <a:solidFill>
                  <a:srgbClr val="FF0000"/>
                </a:solidFill>
                <a:latin typeface="Alexandria" pitchFamily="2" charset="-78"/>
                <a:cs typeface="Alexandria" pitchFamily="2" charset="-78"/>
              </a:rPr>
              <a:t>أنواع تصاميم التجارب:</a:t>
            </a:r>
          </a:p>
        </p:txBody>
      </p:sp>
      <p:sp>
        <p:nvSpPr>
          <p:cNvPr id="7" name="Rectangle 6">
            <a:extLst>
              <a:ext uri="{FF2B5EF4-FFF2-40B4-BE49-F238E27FC236}">
                <a16:creationId xmlns:a16="http://schemas.microsoft.com/office/drawing/2014/main" id="{4D1BB61A-9891-9DA2-966D-97D91D8E7A53}"/>
              </a:ext>
            </a:extLst>
          </p:cNvPr>
          <p:cNvSpPr/>
          <p:nvPr/>
        </p:nvSpPr>
        <p:spPr>
          <a:xfrm>
            <a:off x="621651" y="614671"/>
            <a:ext cx="6595226" cy="584775"/>
          </a:xfrm>
          <a:prstGeom prst="rect">
            <a:avLst/>
          </a:prstGeom>
        </p:spPr>
        <p:txBody>
          <a:bodyPr wrap="square">
            <a:spAutoFit/>
          </a:bodyPr>
          <a:lstStyle/>
          <a:p>
            <a:r>
              <a:rPr lang="en-US" sz="3200" b="1" dirty="0">
                <a:solidFill>
                  <a:srgbClr val="00B0F0"/>
                </a:solidFill>
                <a:latin typeface="Alexandria" charset="0"/>
                <a:cs typeface="Alexandria" charset="0"/>
              </a:rPr>
              <a:t>Experimental research</a:t>
            </a:r>
          </a:p>
        </p:txBody>
      </p:sp>
      <p:sp>
        <p:nvSpPr>
          <p:cNvPr id="10" name="TextBox 9">
            <a:extLst>
              <a:ext uri="{FF2B5EF4-FFF2-40B4-BE49-F238E27FC236}">
                <a16:creationId xmlns:a16="http://schemas.microsoft.com/office/drawing/2014/main" id="{02377749-5072-DB0F-91D5-2600B216A811}"/>
              </a:ext>
            </a:extLst>
          </p:cNvPr>
          <p:cNvSpPr txBox="1"/>
          <p:nvPr/>
        </p:nvSpPr>
        <p:spPr>
          <a:xfrm>
            <a:off x="6741857" y="473075"/>
            <a:ext cx="4828492" cy="584775"/>
          </a:xfrm>
          <a:prstGeom prst="rect">
            <a:avLst/>
          </a:prstGeom>
          <a:noFill/>
        </p:spPr>
        <p:txBody>
          <a:bodyPr wrap="square" rtlCol="0">
            <a:spAutoFit/>
          </a:bodyPr>
          <a:lstStyle/>
          <a:p>
            <a:pPr algn="r"/>
            <a:r>
              <a:rPr lang="ar-SA" sz="3200" b="1" dirty="0">
                <a:solidFill>
                  <a:srgbClr val="00B0F0"/>
                </a:solidFill>
                <a:latin typeface="Alexandria" charset="0"/>
                <a:cs typeface="Alexandria" charset="0"/>
              </a:rPr>
              <a:t>البحث التجريبي</a:t>
            </a:r>
            <a:endParaRPr lang="en-US" sz="3200" b="1" dirty="0">
              <a:solidFill>
                <a:srgbClr val="00B0F0"/>
              </a:solidFill>
              <a:latin typeface="Alexandria" charset="0"/>
              <a:cs typeface="Alexandria" charset="0"/>
            </a:endParaRPr>
          </a:p>
        </p:txBody>
      </p:sp>
      <p:pic>
        <p:nvPicPr>
          <p:cNvPr id="5122" name="Picture 2" descr="Experimental Research Design">
            <a:extLst>
              <a:ext uri="{FF2B5EF4-FFF2-40B4-BE49-F238E27FC236}">
                <a16:creationId xmlns:a16="http://schemas.microsoft.com/office/drawing/2014/main" id="{AE6820DD-AB5B-1487-112F-3FAD3FA7523B}"/>
              </a:ext>
            </a:extLst>
          </p:cNvPr>
          <p:cNvPicPr>
            <a:picLocks noChangeAspect="1" noChangeArrowheads="1"/>
          </p:cNvPicPr>
          <p:nvPr/>
        </p:nvPicPr>
        <p:blipFill rotWithShape="1">
          <a:blip r:embed="rId4">
            <a:extLst>
              <a:ext uri="{28A0092B-C50C-407E-A947-70E740481C1C}">
                <a14:useLocalDpi xmlns:a14="http://schemas.microsoft.com/office/drawing/2010/main" val="0"/>
              </a:ext>
            </a:extLst>
          </a:blip>
          <a:srcRect t="17549" b="6380"/>
          <a:stretch/>
        </p:blipFill>
        <p:spPr bwMode="auto">
          <a:xfrm>
            <a:off x="1105787" y="2075019"/>
            <a:ext cx="9803218" cy="4465425"/>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47091038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additive="base">
                                        <p:cTn id="7" dur="500" fill="hold"/>
                                        <p:tgtEl>
                                          <p:spTgt spid="6"/>
                                        </p:tgtEl>
                                        <p:attrNameLst>
                                          <p:attrName>ppt_x</p:attrName>
                                        </p:attrNameLst>
                                      </p:cBhvr>
                                      <p:tavLst>
                                        <p:tav tm="0">
                                          <p:val>
                                            <p:strVal val="#ppt_x"/>
                                          </p:val>
                                        </p:tav>
                                        <p:tav tm="100000">
                                          <p:val>
                                            <p:strVal val="#ppt_x"/>
                                          </p:val>
                                        </p:tav>
                                      </p:tavLst>
                                    </p:anim>
                                    <p:anim calcmode="lin" valueType="num">
                                      <p:cBhvr additive="base">
                                        <p:cTn id="8" dur="500" fill="hold"/>
                                        <p:tgtEl>
                                          <p:spTgt spid="6"/>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621650" y="1167166"/>
            <a:ext cx="10810349" cy="10987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2" name="Rectangle 1"/>
          <p:cNvSpPr/>
          <p:nvPr/>
        </p:nvSpPr>
        <p:spPr>
          <a:xfrm>
            <a:off x="621651" y="614671"/>
            <a:ext cx="6595226" cy="584775"/>
          </a:xfrm>
          <a:prstGeom prst="rect">
            <a:avLst/>
          </a:prstGeom>
        </p:spPr>
        <p:txBody>
          <a:bodyPr wrap="square">
            <a:spAutoFit/>
          </a:bodyPr>
          <a:lstStyle/>
          <a:p>
            <a:r>
              <a:rPr lang="en-US" sz="3200" b="1" dirty="0">
                <a:solidFill>
                  <a:srgbClr val="00B0F0"/>
                </a:solidFill>
                <a:latin typeface="Alexandria" charset="0"/>
                <a:cs typeface="Alexandria" charset="0"/>
              </a:rPr>
              <a:t>Experimental research</a:t>
            </a:r>
          </a:p>
        </p:txBody>
      </p:sp>
      <p:sp>
        <p:nvSpPr>
          <p:cNvPr id="9" name="TextBox 8"/>
          <p:cNvSpPr txBox="1"/>
          <p:nvPr/>
        </p:nvSpPr>
        <p:spPr>
          <a:xfrm>
            <a:off x="6741857" y="461861"/>
            <a:ext cx="4828492" cy="584775"/>
          </a:xfrm>
          <a:prstGeom prst="rect">
            <a:avLst/>
          </a:prstGeom>
          <a:noFill/>
        </p:spPr>
        <p:txBody>
          <a:bodyPr wrap="square" rtlCol="0">
            <a:spAutoFit/>
          </a:bodyPr>
          <a:lstStyle/>
          <a:p>
            <a:pPr algn="r"/>
            <a:r>
              <a:rPr lang="ar-SA" sz="3200" b="1" dirty="0">
                <a:solidFill>
                  <a:srgbClr val="00B0F0"/>
                </a:solidFill>
                <a:latin typeface="Alexandria" charset="0"/>
                <a:cs typeface="Alexandria" charset="0"/>
              </a:rPr>
              <a:t>البحث التجريبي</a:t>
            </a:r>
            <a:endParaRPr lang="en-US" sz="3200" b="1" dirty="0">
              <a:solidFill>
                <a:srgbClr val="00B0F0"/>
              </a:solidFill>
              <a:latin typeface="Alexandria" charset="0"/>
              <a:cs typeface="Alexandria" charset="0"/>
            </a:endParaRPr>
          </a:p>
        </p:txBody>
      </p:sp>
      <p:sp>
        <p:nvSpPr>
          <p:cNvPr id="3" name="Rectangle: Rounded Corners 2">
            <a:extLst>
              <a:ext uri="{FF2B5EF4-FFF2-40B4-BE49-F238E27FC236}">
                <a16:creationId xmlns:a16="http://schemas.microsoft.com/office/drawing/2014/main" id="{9885DD0A-52EB-11AA-BA36-1F71B791710C}"/>
              </a:ext>
            </a:extLst>
          </p:cNvPr>
          <p:cNvSpPr/>
          <p:nvPr/>
        </p:nvSpPr>
        <p:spPr>
          <a:xfrm>
            <a:off x="638242" y="1543299"/>
            <a:ext cx="11145049" cy="246172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t>time, not only can we never avoid experimental error but the majority of the time we</a:t>
            </a:r>
          </a:p>
          <a:p>
            <a:pPr algn="ctr"/>
            <a:r>
              <a:rPr lang="en-US"/>
              <a:t>cannot locate the variable responsible for the error, therefore we are unable to</a:t>
            </a:r>
          </a:p>
          <a:p>
            <a:pPr algn="ctr"/>
            <a:r>
              <a:rPr lang="en-US"/>
              <a:t>measure the extent of error</a:t>
            </a:r>
            <a:endParaRPr lang="en-US" dirty="0"/>
          </a:p>
        </p:txBody>
      </p:sp>
      <p:sp>
        <p:nvSpPr>
          <p:cNvPr id="4" name="Rectangle: Rounded Corners 24">
            <a:extLst>
              <a:ext uri="{FF2B5EF4-FFF2-40B4-BE49-F238E27FC236}">
                <a16:creationId xmlns:a16="http://schemas.microsoft.com/office/drawing/2014/main" id="{3DD9DFCA-4B1B-0B72-57ED-962D5FA1AAE0}"/>
              </a:ext>
            </a:extLst>
          </p:cNvPr>
          <p:cNvSpPr/>
          <p:nvPr/>
        </p:nvSpPr>
        <p:spPr>
          <a:xfrm>
            <a:off x="621650" y="4218004"/>
            <a:ext cx="11145049" cy="242457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dirty="0"/>
              <a:t>حل النزاعات: يمكن أن يكون التواصل وجهاً لوجه فعالاً في حل النزاعات، لأنه يسمح بالتفاعل في الوقت الفعلي، والاستماع النشط، والفرصة لمعالجة المخاوف بشكل مباشر.</a:t>
            </a:r>
            <a:endParaRPr lang="en-US" dirty="0"/>
          </a:p>
        </p:txBody>
      </p:sp>
      <p:sp>
        <p:nvSpPr>
          <p:cNvPr id="8" name="Rectangle 7">
            <a:extLst>
              <a:ext uri="{FF2B5EF4-FFF2-40B4-BE49-F238E27FC236}">
                <a16:creationId xmlns:a16="http://schemas.microsoft.com/office/drawing/2014/main" id="{B647F0E2-601F-E548-FA90-ED8C15E00BA3}"/>
              </a:ext>
            </a:extLst>
          </p:cNvPr>
          <p:cNvSpPr/>
          <p:nvPr/>
        </p:nvSpPr>
        <p:spPr>
          <a:xfrm>
            <a:off x="638242" y="1501031"/>
            <a:ext cx="10932107" cy="2464008"/>
          </a:xfrm>
          <a:prstGeom prst="rect">
            <a:avLst/>
          </a:prstGeom>
        </p:spPr>
        <p:txBody>
          <a:bodyPr wrap="square">
            <a:spAutoFit/>
          </a:bodyPr>
          <a:lstStyle/>
          <a:p>
            <a:pPr algn="just">
              <a:lnSpc>
                <a:spcPct val="200000"/>
              </a:lnSpc>
            </a:pPr>
            <a:r>
              <a:rPr lang="en-US" sz="2000" dirty="0">
                <a:solidFill>
                  <a:schemeClr val="accent6">
                    <a:lumMod val="50000"/>
                  </a:schemeClr>
                </a:solidFill>
                <a:latin typeface="Alexandria" pitchFamily="2" charset="-78"/>
                <a:cs typeface="Alexandria" pitchFamily="2" charset="-78"/>
              </a:rPr>
              <a:t>There are three primary types of experimental design:</a:t>
            </a:r>
          </a:p>
          <a:p>
            <a:pPr marL="457200" indent="-457200" algn="just">
              <a:lnSpc>
                <a:spcPct val="200000"/>
              </a:lnSpc>
              <a:buFont typeface="+mj-lt"/>
              <a:buAutoNum type="arabicPeriod"/>
            </a:pPr>
            <a:r>
              <a:rPr lang="en-US" sz="2000" dirty="0">
                <a:solidFill>
                  <a:srgbClr val="FF0000"/>
                </a:solidFill>
                <a:latin typeface="Alexandria" pitchFamily="2" charset="-78"/>
                <a:cs typeface="Alexandria" pitchFamily="2" charset="-78"/>
              </a:rPr>
              <a:t>Pre-experimental</a:t>
            </a:r>
            <a:r>
              <a:rPr lang="en-US" sz="2000" dirty="0">
                <a:solidFill>
                  <a:srgbClr val="002060"/>
                </a:solidFill>
                <a:latin typeface="Alexandria" pitchFamily="2" charset="-78"/>
                <a:cs typeface="Alexandria" pitchFamily="2" charset="-78"/>
              </a:rPr>
              <a:t> research design.</a:t>
            </a:r>
          </a:p>
          <a:p>
            <a:pPr marL="457200" indent="-457200" algn="just">
              <a:lnSpc>
                <a:spcPct val="200000"/>
              </a:lnSpc>
              <a:buFont typeface="+mj-lt"/>
              <a:buAutoNum type="arabicPeriod"/>
            </a:pPr>
            <a:r>
              <a:rPr lang="en-US" sz="2000" dirty="0">
                <a:solidFill>
                  <a:srgbClr val="FF0000"/>
                </a:solidFill>
                <a:latin typeface="Alexandria" pitchFamily="2" charset="-78"/>
                <a:cs typeface="Alexandria" pitchFamily="2" charset="-78"/>
              </a:rPr>
              <a:t>True</a:t>
            </a:r>
            <a:r>
              <a:rPr lang="en-US" sz="2000" dirty="0">
                <a:solidFill>
                  <a:srgbClr val="002060"/>
                </a:solidFill>
                <a:latin typeface="Alexandria" pitchFamily="2" charset="-78"/>
                <a:cs typeface="Alexandria" pitchFamily="2" charset="-78"/>
              </a:rPr>
              <a:t> </a:t>
            </a:r>
            <a:r>
              <a:rPr lang="en-US" sz="2000" dirty="0">
                <a:solidFill>
                  <a:srgbClr val="FF0000"/>
                </a:solidFill>
                <a:latin typeface="Alexandria" pitchFamily="2" charset="-78"/>
                <a:cs typeface="Alexandria" pitchFamily="2" charset="-78"/>
              </a:rPr>
              <a:t>experimental</a:t>
            </a:r>
            <a:r>
              <a:rPr lang="en-US" sz="2000" dirty="0">
                <a:solidFill>
                  <a:srgbClr val="002060"/>
                </a:solidFill>
                <a:latin typeface="Alexandria" pitchFamily="2" charset="-78"/>
                <a:cs typeface="Alexandria" pitchFamily="2" charset="-78"/>
              </a:rPr>
              <a:t> research design.</a:t>
            </a:r>
          </a:p>
          <a:p>
            <a:pPr marL="457200" indent="-457200" algn="just">
              <a:lnSpc>
                <a:spcPct val="200000"/>
              </a:lnSpc>
              <a:buFont typeface="+mj-lt"/>
              <a:buAutoNum type="arabicPeriod"/>
            </a:pPr>
            <a:r>
              <a:rPr lang="en-US" sz="2000" dirty="0">
                <a:solidFill>
                  <a:srgbClr val="FF0000"/>
                </a:solidFill>
                <a:latin typeface="Alexandria" pitchFamily="2" charset="-78"/>
                <a:cs typeface="Alexandria" pitchFamily="2" charset="-78"/>
              </a:rPr>
              <a:t>Quasi-experimental</a:t>
            </a:r>
            <a:r>
              <a:rPr lang="en-US" sz="2000" dirty="0">
                <a:solidFill>
                  <a:srgbClr val="002060"/>
                </a:solidFill>
                <a:latin typeface="Alexandria" pitchFamily="2" charset="-78"/>
                <a:cs typeface="Alexandria" pitchFamily="2" charset="-78"/>
              </a:rPr>
              <a:t> research design.</a:t>
            </a:r>
          </a:p>
        </p:txBody>
      </p:sp>
      <p:sp>
        <p:nvSpPr>
          <p:cNvPr id="11" name="TextBox 10">
            <a:extLst>
              <a:ext uri="{FF2B5EF4-FFF2-40B4-BE49-F238E27FC236}">
                <a16:creationId xmlns:a16="http://schemas.microsoft.com/office/drawing/2014/main" id="{E9CC582A-C8AF-CFB3-53C2-2A863A49ECD8}"/>
              </a:ext>
            </a:extLst>
          </p:cNvPr>
          <p:cNvSpPr txBox="1"/>
          <p:nvPr/>
        </p:nvSpPr>
        <p:spPr>
          <a:xfrm>
            <a:off x="0" y="6646605"/>
            <a:ext cx="1747520" cy="261610"/>
          </a:xfrm>
          <a:prstGeom prst="rect">
            <a:avLst/>
          </a:prstGeom>
          <a:noFill/>
          <a:ln>
            <a:solidFill>
              <a:schemeClr val="bg1"/>
            </a:solidFill>
          </a:ln>
        </p:spPr>
        <p:txBody>
          <a:bodyPr wrap="square" rtlCol="0">
            <a:spAutoFit/>
          </a:bodyPr>
          <a:lstStyle/>
          <a:p>
            <a:r>
              <a:rPr lang="en-US" sz="1100" dirty="0">
                <a:latin typeface="Alexandria" pitchFamily="2" charset="-78"/>
                <a:cs typeface="Alexandria" pitchFamily="2" charset="-78"/>
              </a:rPr>
              <a:t>Dr. Raef Baraka</a:t>
            </a:r>
          </a:p>
        </p:txBody>
      </p:sp>
      <p:sp>
        <p:nvSpPr>
          <p:cNvPr id="10" name="Rectangle 9">
            <a:extLst>
              <a:ext uri="{FF2B5EF4-FFF2-40B4-BE49-F238E27FC236}">
                <a16:creationId xmlns:a16="http://schemas.microsoft.com/office/drawing/2014/main" id="{9B9BABB7-8146-6ABB-E470-05D5A89BFE29}"/>
              </a:ext>
            </a:extLst>
          </p:cNvPr>
          <p:cNvSpPr/>
          <p:nvPr/>
        </p:nvSpPr>
        <p:spPr>
          <a:xfrm>
            <a:off x="717328" y="4149212"/>
            <a:ext cx="10714671" cy="2464008"/>
          </a:xfrm>
          <a:prstGeom prst="rect">
            <a:avLst/>
          </a:prstGeom>
        </p:spPr>
        <p:txBody>
          <a:bodyPr wrap="square">
            <a:spAutoFit/>
          </a:bodyPr>
          <a:lstStyle/>
          <a:p>
            <a:pPr algn="just" rtl="1">
              <a:lnSpc>
                <a:spcPct val="200000"/>
              </a:lnSpc>
            </a:pPr>
            <a:r>
              <a:rPr lang="ar-SA" sz="2000" dirty="0">
                <a:solidFill>
                  <a:schemeClr val="accent6">
                    <a:lumMod val="50000"/>
                  </a:schemeClr>
                </a:solidFill>
                <a:latin typeface="Alexandria" pitchFamily="2" charset="-78"/>
                <a:cs typeface="Alexandria" pitchFamily="2" charset="-78"/>
              </a:rPr>
              <a:t>هناك ثلاثة أنواع رئيسية من تصميم التجارب</a:t>
            </a:r>
            <a:r>
              <a:rPr lang="ar-SA" sz="2000" dirty="0">
                <a:solidFill>
                  <a:srgbClr val="002060"/>
                </a:solidFill>
                <a:latin typeface="Alexandria" pitchFamily="2" charset="-78"/>
                <a:cs typeface="Alexandria" pitchFamily="2" charset="-78"/>
              </a:rPr>
              <a:t>:</a:t>
            </a:r>
          </a:p>
          <a:p>
            <a:pPr marL="457200" indent="-457200" algn="just" rtl="1">
              <a:lnSpc>
                <a:spcPct val="200000"/>
              </a:lnSpc>
              <a:buFont typeface="+mj-lt"/>
              <a:buAutoNum type="arabicPeriod"/>
            </a:pPr>
            <a:r>
              <a:rPr lang="ar-SA" sz="2000" dirty="0">
                <a:solidFill>
                  <a:srgbClr val="002060"/>
                </a:solidFill>
                <a:latin typeface="Alexandria" pitchFamily="2" charset="-78"/>
                <a:cs typeface="Alexandria" pitchFamily="2" charset="-78"/>
              </a:rPr>
              <a:t>تصميم بحث </a:t>
            </a:r>
            <a:r>
              <a:rPr lang="ar-SA" sz="2000" dirty="0">
                <a:solidFill>
                  <a:srgbClr val="FF0000"/>
                </a:solidFill>
                <a:latin typeface="Alexandria" pitchFamily="2" charset="-78"/>
                <a:cs typeface="Alexandria" pitchFamily="2" charset="-78"/>
              </a:rPr>
              <a:t>ما قبل التجريب</a:t>
            </a:r>
            <a:r>
              <a:rPr lang="ar-SA" sz="2000" dirty="0">
                <a:solidFill>
                  <a:srgbClr val="002060"/>
                </a:solidFill>
                <a:latin typeface="Alexandria" pitchFamily="2" charset="-78"/>
                <a:cs typeface="Alexandria" pitchFamily="2" charset="-78"/>
              </a:rPr>
              <a:t>.</a:t>
            </a:r>
          </a:p>
          <a:p>
            <a:pPr marL="457200" indent="-457200" algn="just" rtl="1">
              <a:lnSpc>
                <a:spcPct val="200000"/>
              </a:lnSpc>
              <a:buFont typeface="+mj-lt"/>
              <a:buAutoNum type="arabicPeriod"/>
            </a:pPr>
            <a:r>
              <a:rPr lang="ar-SA" sz="2000" dirty="0">
                <a:solidFill>
                  <a:srgbClr val="002060"/>
                </a:solidFill>
                <a:latin typeface="Alexandria" pitchFamily="2" charset="-78"/>
                <a:cs typeface="Alexandria" pitchFamily="2" charset="-78"/>
              </a:rPr>
              <a:t>تصميم بحث </a:t>
            </a:r>
            <a:r>
              <a:rPr lang="ar-SA" sz="2000" dirty="0">
                <a:solidFill>
                  <a:srgbClr val="FF0000"/>
                </a:solidFill>
                <a:latin typeface="Alexandria" pitchFamily="2" charset="-78"/>
                <a:cs typeface="Alexandria" pitchFamily="2" charset="-78"/>
              </a:rPr>
              <a:t>تجريبي حقيقي</a:t>
            </a:r>
            <a:r>
              <a:rPr lang="ar-SA" sz="2000" dirty="0">
                <a:solidFill>
                  <a:srgbClr val="002060"/>
                </a:solidFill>
                <a:latin typeface="Alexandria" pitchFamily="2" charset="-78"/>
                <a:cs typeface="Alexandria" pitchFamily="2" charset="-78"/>
              </a:rPr>
              <a:t>.</a:t>
            </a:r>
          </a:p>
          <a:p>
            <a:pPr marL="457200" indent="-457200" algn="just" rtl="1">
              <a:lnSpc>
                <a:spcPct val="200000"/>
              </a:lnSpc>
              <a:buFont typeface="+mj-lt"/>
              <a:buAutoNum type="arabicPeriod"/>
            </a:pPr>
            <a:r>
              <a:rPr lang="ar-SA" sz="2000" dirty="0">
                <a:solidFill>
                  <a:srgbClr val="002060"/>
                </a:solidFill>
                <a:latin typeface="Alexandria" pitchFamily="2" charset="-78"/>
                <a:cs typeface="Alexandria" pitchFamily="2" charset="-78"/>
              </a:rPr>
              <a:t>تصميم بحث </a:t>
            </a:r>
            <a:r>
              <a:rPr lang="ar-SA" sz="2000" dirty="0">
                <a:solidFill>
                  <a:srgbClr val="FF0000"/>
                </a:solidFill>
                <a:latin typeface="Alexandria" pitchFamily="2" charset="-78"/>
                <a:cs typeface="Alexandria" pitchFamily="2" charset="-78"/>
              </a:rPr>
              <a:t>شبه تجريبي</a:t>
            </a:r>
            <a:r>
              <a:rPr lang="ar-SA" sz="2000" dirty="0">
                <a:solidFill>
                  <a:srgbClr val="002060"/>
                </a:solidFill>
                <a:latin typeface="Alexandria" pitchFamily="2" charset="-78"/>
                <a:cs typeface="Alexandria" pitchFamily="2" charset="-78"/>
              </a:rPr>
              <a:t>.</a:t>
            </a:r>
            <a:endParaRPr lang="ar-SA" sz="2000" dirty="0">
              <a:solidFill>
                <a:schemeClr val="accent6">
                  <a:lumMod val="50000"/>
                </a:schemeClr>
              </a:solidFill>
              <a:latin typeface="Alexandria" pitchFamily="2" charset="-78"/>
              <a:cs typeface="Alexandria" pitchFamily="2" charset="-78"/>
            </a:endParaRPr>
          </a:p>
        </p:txBody>
      </p:sp>
    </p:spTree>
    <p:extLst>
      <p:ext uri="{BB962C8B-B14F-4D97-AF65-F5344CB8AC3E}">
        <p14:creationId xmlns:p14="http://schemas.microsoft.com/office/powerpoint/2010/main" val="25308839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additive="base">
                                        <p:cTn id="7" dur="500" fill="hold"/>
                                        <p:tgtEl>
                                          <p:spTgt spid="8"/>
                                        </p:tgtEl>
                                        <p:attrNameLst>
                                          <p:attrName>ppt_x</p:attrName>
                                        </p:attrNameLst>
                                      </p:cBhvr>
                                      <p:tavLst>
                                        <p:tav tm="0">
                                          <p:val>
                                            <p:strVal val="#ppt_x"/>
                                          </p:val>
                                        </p:tav>
                                        <p:tav tm="100000">
                                          <p:val>
                                            <p:strVal val="#ppt_x"/>
                                          </p:val>
                                        </p:tav>
                                      </p:tavLst>
                                    </p:anim>
                                    <p:anim calcmode="lin" valueType="num">
                                      <p:cBhvr additive="base">
                                        <p:cTn id="8" dur="500" fill="hold"/>
                                        <p:tgtEl>
                                          <p:spTgt spid="8"/>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10"/>
                                        </p:tgtEl>
                                        <p:attrNameLst>
                                          <p:attrName>style.visibility</p:attrName>
                                        </p:attrNameLst>
                                      </p:cBhvr>
                                      <p:to>
                                        <p:strVal val="visible"/>
                                      </p:to>
                                    </p:set>
                                    <p:anim calcmode="lin" valueType="num">
                                      <p:cBhvr additive="base">
                                        <p:cTn id="13" dur="500" fill="hold"/>
                                        <p:tgtEl>
                                          <p:spTgt spid="10"/>
                                        </p:tgtEl>
                                        <p:attrNameLst>
                                          <p:attrName>ppt_x</p:attrName>
                                        </p:attrNameLst>
                                      </p:cBhvr>
                                      <p:tavLst>
                                        <p:tav tm="0">
                                          <p:val>
                                            <p:strVal val="#ppt_x"/>
                                          </p:val>
                                        </p:tav>
                                        <p:tav tm="100000">
                                          <p:val>
                                            <p:strVal val="#ppt_x"/>
                                          </p:val>
                                        </p:tav>
                                      </p:tavLst>
                                    </p:anim>
                                    <p:anim calcmode="lin" valueType="num">
                                      <p:cBhvr additive="base">
                                        <p:cTn id="14"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P spid="10" grpId="0"/>
    </p:bld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621650" y="1167166"/>
            <a:ext cx="10810349" cy="10987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2" name="Rectangle 1"/>
          <p:cNvSpPr/>
          <p:nvPr/>
        </p:nvSpPr>
        <p:spPr>
          <a:xfrm>
            <a:off x="621651" y="614671"/>
            <a:ext cx="6595226" cy="584775"/>
          </a:xfrm>
          <a:prstGeom prst="rect">
            <a:avLst/>
          </a:prstGeom>
        </p:spPr>
        <p:txBody>
          <a:bodyPr wrap="square">
            <a:spAutoFit/>
          </a:bodyPr>
          <a:lstStyle/>
          <a:p>
            <a:r>
              <a:rPr lang="en-US" sz="3200" b="1" dirty="0">
                <a:solidFill>
                  <a:srgbClr val="00B0F0"/>
                </a:solidFill>
                <a:latin typeface="Alexandria" charset="0"/>
                <a:cs typeface="Alexandria" charset="0"/>
              </a:rPr>
              <a:t>Experimental research</a:t>
            </a:r>
          </a:p>
        </p:txBody>
      </p:sp>
      <p:sp>
        <p:nvSpPr>
          <p:cNvPr id="9" name="TextBox 8"/>
          <p:cNvSpPr txBox="1"/>
          <p:nvPr/>
        </p:nvSpPr>
        <p:spPr>
          <a:xfrm>
            <a:off x="6741857" y="461861"/>
            <a:ext cx="4828492" cy="584775"/>
          </a:xfrm>
          <a:prstGeom prst="rect">
            <a:avLst/>
          </a:prstGeom>
          <a:noFill/>
        </p:spPr>
        <p:txBody>
          <a:bodyPr wrap="square" rtlCol="0">
            <a:spAutoFit/>
          </a:bodyPr>
          <a:lstStyle/>
          <a:p>
            <a:pPr algn="r"/>
            <a:r>
              <a:rPr lang="ar-SA" sz="3200" b="1" dirty="0">
                <a:solidFill>
                  <a:srgbClr val="00B0F0"/>
                </a:solidFill>
                <a:latin typeface="Alexandria" charset="0"/>
                <a:cs typeface="Alexandria" charset="0"/>
              </a:rPr>
              <a:t>البحث التجريبي</a:t>
            </a:r>
            <a:endParaRPr lang="en-US" sz="3200" b="1" dirty="0">
              <a:solidFill>
                <a:srgbClr val="00B0F0"/>
              </a:solidFill>
              <a:latin typeface="Alexandria" charset="0"/>
              <a:cs typeface="Alexandria" charset="0"/>
            </a:endParaRPr>
          </a:p>
        </p:txBody>
      </p:sp>
      <p:sp>
        <p:nvSpPr>
          <p:cNvPr id="3" name="Rectangle: Rounded Corners 2">
            <a:extLst>
              <a:ext uri="{FF2B5EF4-FFF2-40B4-BE49-F238E27FC236}">
                <a16:creationId xmlns:a16="http://schemas.microsoft.com/office/drawing/2014/main" id="{9885DD0A-52EB-11AA-BA36-1F71B791710C}"/>
              </a:ext>
            </a:extLst>
          </p:cNvPr>
          <p:cNvSpPr/>
          <p:nvPr/>
        </p:nvSpPr>
        <p:spPr>
          <a:xfrm>
            <a:off x="638242" y="1543299"/>
            <a:ext cx="11145049" cy="246172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t>time, not only can we never avoid experimental error but the majority of the time we</a:t>
            </a:r>
          </a:p>
          <a:p>
            <a:pPr algn="ctr"/>
            <a:r>
              <a:rPr lang="en-US"/>
              <a:t>cannot locate the variable responsible for the error, therefore we are unable to</a:t>
            </a:r>
          </a:p>
          <a:p>
            <a:pPr algn="ctr"/>
            <a:r>
              <a:rPr lang="en-US"/>
              <a:t>measure the extent of error</a:t>
            </a:r>
            <a:endParaRPr lang="en-US" dirty="0"/>
          </a:p>
        </p:txBody>
      </p:sp>
      <p:sp>
        <p:nvSpPr>
          <p:cNvPr id="4" name="Rectangle: Rounded Corners 24">
            <a:extLst>
              <a:ext uri="{FF2B5EF4-FFF2-40B4-BE49-F238E27FC236}">
                <a16:creationId xmlns:a16="http://schemas.microsoft.com/office/drawing/2014/main" id="{3DD9DFCA-4B1B-0B72-57ED-962D5FA1AAE0}"/>
              </a:ext>
            </a:extLst>
          </p:cNvPr>
          <p:cNvSpPr/>
          <p:nvPr/>
        </p:nvSpPr>
        <p:spPr>
          <a:xfrm>
            <a:off x="621650" y="4218004"/>
            <a:ext cx="11145049" cy="242457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dirty="0"/>
              <a:t>حل النزاعات: يمكن أن يكون التواصل وجهاً لوجه فعالاً في حل النزاعات، لأنه يسمح بالتفاعل في الوقت الفعلي، والاستماع النشط، والفرصة لمعالجة المخاوف بشكل مباشر.</a:t>
            </a:r>
            <a:endParaRPr lang="en-US" dirty="0"/>
          </a:p>
        </p:txBody>
      </p:sp>
      <p:sp>
        <p:nvSpPr>
          <p:cNvPr id="8" name="Rectangle 7">
            <a:extLst>
              <a:ext uri="{FF2B5EF4-FFF2-40B4-BE49-F238E27FC236}">
                <a16:creationId xmlns:a16="http://schemas.microsoft.com/office/drawing/2014/main" id="{B647F0E2-601F-E548-FA90-ED8C15E00BA3}"/>
              </a:ext>
            </a:extLst>
          </p:cNvPr>
          <p:cNvSpPr/>
          <p:nvPr/>
        </p:nvSpPr>
        <p:spPr>
          <a:xfrm>
            <a:off x="638242" y="1501031"/>
            <a:ext cx="10932107" cy="2464008"/>
          </a:xfrm>
          <a:prstGeom prst="rect">
            <a:avLst/>
          </a:prstGeom>
        </p:spPr>
        <p:txBody>
          <a:bodyPr wrap="square">
            <a:spAutoFit/>
          </a:bodyPr>
          <a:lstStyle/>
          <a:p>
            <a:pPr algn="ctr">
              <a:lnSpc>
                <a:spcPct val="200000"/>
              </a:lnSpc>
            </a:pPr>
            <a:r>
              <a:rPr lang="en-US" sz="2000" dirty="0">
                <a:solidFill>
                  <a:srgbClr val="FF0000"/>
                </a:solidFill>
                <a:latin typeface="Alexandria" pitchFamily="2" charset="-78"/>
                <a:cs typeface="Alexandria" pitchFamily="2" charset="-78"/>
              </a:rPr>
              <a:t>1. Pre-Experimental Design</a:t>
            </a:r>
          </a:p>
          <a:p>
            <a:pPr marL="285750" indent="-285750" algn="just">
              <a:lnSpc>
                <a:spcPct val="200000"/>
              </a:lnSpc>
              <a:buFont typeface="Arial" panose="020B0604020202020204" pitchFamily="34" charset="0"/>
              <a:buChar char="•"/>
            </a:pPr>
            <a:r>
              <a:rPr lang="en-US" sz="2000" dirty="0">
                <a:solidFill>
                  <a:srgbClr val="002060"/>
                </a:solidFill>
                <a:latin typeface="Alexandria" pitchFamily="2" charset="-78"/>
                <a:cs typeface="Alexandria" pitchFamily="2" charset="-78"/>
              </a:rPr>
              <a:t>A group, or various groups, are kept under observation after implementing cause and effect factors. You’ll conduct this research to understand whether further investigation is necessary for these particular groups.</a:t>
            </a:r>
            <a:endParaRPr lang="en-US" sz="2000" dirty="0">
              <a:solidFill>
                <a:schemeClr val="accent6">
                  <a:lumMod val="50000"/>
                </a:schemeClr>
              </a:solidFill>
              <a:latin typeface="Alexandria" pitchFamily="2" charset="-78"/>
              <a:cs typeface="Alexandria" pitchFamily="2" charset="-78"/>
            </a:endParaRPr>
          </a:p>
        </p:txBody>
      </p:sp>
      <p:sp>
        <p:nvSpPr>
          <p:cNvPr id="11" name="TextBox 10">
            <a:extLst>
              <a:ext uri="{FF2B5EF4-FFF2-40B4-BE49-F238E27FC236}">
                <a16:creationId xmlns:a16="http://schemas.microsoft.com/office/drawing/2014/main" id="{E9CC582A-C8AF-CFB3-53C2-2A863A49ECD8}"/>
              </a:ext>
            </a:extLst>
          </p:cNvPr>
          <p:cNvSpPr txBox="1"/>
          <p:nvPr/>
        </p:nvSpPr>
        <p:spPr>
          <a:xfrm>
            <a:off x="0" y="6646605"/>
            <a:ext cx="1747520" cy="261610"/>
          </a:xfrm>
          <a:prstGeom prst="rect">
            <a:avLst/>
          </a:prstGeom>
          <a:noFill/>
          <a:ln>
            <a:solidFill>
              <a:schemeClr val="bg1"/>
            </a:solidFill>
          </a:ln>
        </p:spPr>
        <p:txBody>
          <a:bodyPr wrap="square" rtlCol="0">
            <a:spAutoFit/>
          </a:bodyPr>
          <a:lstStyle/>
          <a:p>
            <a:r>
              <a:rPr lang="en-US" sz="1100" dirty="0">
                <a:latin typeface="Alexandria" pitchFamily="2" charset="-78"/>
                <a:cs typeface="Alexandria" pitchFamily="2" charset="-78"/>
              </a:rPr>
              <a:t>Dr. Raef Baraka</a:t>
            </a:r>
          </a:p>
        </p:txBody>
      </p:sp>
      <p:sp>
        <p:nvSpPr>
          <p:cNvPr id="10" name="Rectangle 9">
            <a:extLst>
              <a:ext uri="{FF2B5EF4-FFF2-40B4-BE49-F238E27FC236}">
                <a16:creationId xmlns:a16="http://schemas.microsoft.com/office/drawing/2014/main" id="{9B9BABB7-8146-6ABB-E470-05D5A89BFE29}"/>
              </a:ext>
            </a:extLst>
          </p:cNvPr>
          <p:cNvSpPr/>
          <p:nvPr/>
        </p:nvSpPr>
        <p:spPr>
          <a:xfrm>
            <a:off x="717328" y="4149212"/>
            <a:ext cx="10714671" cy="2464008"/>
          </a:xfrm>
          <a:prstGeom prst="rect">
            <a:avLst/>
          </a:prstGeom>
        </p:spPr>
        <p:txBody>
          <a:bodyPr wrap="square">
            <a:spAutoFit/>
          </a:bodyPr>
          <a:lstStyle/>
          <a:p>
            <a:pPr algn="ctr" rtl="1">
              <a:lnSpc>
                <a:spcPct val="200000"/>
              </a:lnSpc>
            </a:pPr>
            <a:r>
              <a:rPr lang="ar-SA" sz="2000" dirty="0">
                <a:solidFill>
                  <a:srgbClr val="FF0000"/>
                </a:solidFill>
                <a:latin typeface="Alexandria" pitchFamily="2" charset="-78"/>
                <a:cs typeface="Alexandria" pitchFamily="2" charset="-78"/>
              </a:rPr>
              <a:t>1. التصميم قبل التجربة</a:t>
            </a:r>
          </a:p>
          <a:p>
            <a:pPr marL="342900" indent="-342900" algn="just" rtl="1">
              <a:lnSpc>
                <a:spcPct val="200000"/>
              </a:lnSpc>
              <a:buFont typeface="Arial" panose="020B0604020202020204" pitchFamily="34" charset="0"/>
              <a:buChar char="•"/>
            </a:pPr>
            <a:r>
              <a:rPr lang="ar-SA" sz="2000" dirty="0">
                <a:solidFill>
                  <a:srgbClr val="002060"/>
                </a:solidFill>
                <a:latin typeface="Alexandria" pitchFamily="2" charset="-78"/>
                <a:cs typeface="Alexandria" pitchFamily="2" charset="-78"/>
              </a:rPr>
              <a:t>يتم وضع مجموعة أو مجموعات مختلفة تحت المراقبة بعد تطبيق عوامل السبب والنتيجة. ستجري هذا البحث لفهم ما إذا كان من الضروري إجراء المزيد من التحقيق لهذه المجموعات بالذات.</a:t>
            </a:r>
            <a:endParaRPr lang="ar-SA" sz="2000" dirty="0">
              <a:solidFill>
                <a:schemeClr val="accent6">
                  <a:lumMod val="50000"/>
                </a:schemeClr>
              </a:solidFill>
              <a:latin typeface="Alexandria" pitchFamily="2" charset="-78"/>
              <a:cs typeface="Alexandria" pitchFamily="2" charset="-78"/>
            </a:endParaRPr>
          </a:p>
        </p:txBody>
      </p:sp>
    </p:spTree>
    <p:extLst>
      <p:ext uri="{BB962C8B-B14F-4D97-AF65-F5344CB8AC3E}">
        <p14:creationId xmlns:p14="http://schemas.microsoft.com/office/powerpoint/2010/main" val="275505029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additive="base">
                                        <p:cTn id="7" dur="500" fill="hold"/>
                                        <p:tgtEl>
                                          <p:spTgt spid="8"/>
                                        </p:tgtEl>
                                        <p:attrNameLst>
                                          <p:attrName>ppt_x</p:attrName>
                                        </p:attrNameLst>
                                      </p:cBhvr>
                                      <p:tavLst>
                                        <p:tav tm="0">
                                          <p:val>
                                            <p:strVal val="#ppt_x"/>
                                          </p:val>
                                        </p:tav>
                                        <p:tav tm="100000">
                                          <p:val>
                                            <p:strVal val="#ppt_x"/>
                                          </p:val>
                                        </p:tav>
                                      </p:tavLst>
                                    </p:anim>
                                    <p:anim calcmode="lin" valueType="num">
                                      <p:cBhvr additive="base">
                                        <p:cTn id="8" dur="500" fill="hold"/>
                                        <p:tgtEl>
                                          <p:spTgt spid="8"/>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10"/>
                                        </p:tgtEl>
                                        <p:attrNameLst>
                                          <p:attrName>style.visibility</p:attrName>
                                        </p:attrNameLst>
                                      </p:cBhvr>
                                      <p:to>
                                        <p:strVal val="visible"/>
                                      </p:to>
                                    </p:set>
                                    <p:anim calcmode="lin" valueType="num">
                                      <p:cBhvr additive="base">
                                        <p:cTn id="13" dur="500" fill="hold"/>
                                        <p:tgtEl>
                                          <p:spTgt spid="10"/>
                                        </p:tgtEl>
                                        <p:attrNameLst>
                                          <p:attrName>ppt_x</p:attrName>
                                        </p:attrNameLst>
                                      </p:cBhvr>
                                      <p:tavLst>
                                        <p:tav tm="0">
                                          <p:val>
                                            <p:strVal val="#ppt_x"/>
                                          </p:val>
                                        </p:tav>
                                        <p:tav tm="100000">
                                          <p:val>
                                            <p:strVal val="#ppt_x"/>
                                          </p:val>
                                        </p:tav>
                                      </p:tavLst>
                                    </p:anim>
                                    <p:anim calcmode="lin" valueType="num">
                                      <p:cBhvr additive="base">
                                        <p:cTn id="14"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P spid="10" grpId="0"/>
    </p:bld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621650" y="1167166"/>
            <a:ext cx="10810349" cy="10987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2" name="Rectangle 1"/>
          <p:cNvSpPr/>
          <p:nvPr/>
        </p:nvSpPr>
        <p:spPr>
          <a:xfrm>
            <a:off x="621651" y="614671"/>
            <a:ext cx="6595226" cy="584775"/>
          </a:xfrm>
          <a:prstGeom prst="rect">
            <a:avLst/>
          </a:prstGeom>
        </p:spPr>
        <p:txBody>
          <a:bodyPr wrap="square">
            <a:spAutoFit/>
          </a:bodyPr>
          <a:lstStyle/>
          <a:p>
            <a:r>
              <a:rPr lang="en-US" sz="3200" b="1" dirty="0">
                <a:solidFill>
                  <a:srgbClr val="00B0F0"/>
                </a:solidFill>
                <a:latin typeface="Alexandria" charset="0"/>
                <a:cs typeface="Alexandria" charset="0"/>
              </a:rPr>
              <a:t>Experimental research</a:t>
            </a:r>
          </a:p>
        </p:txBody>
      </p:sp>
      <p:sp>
        <p:nvSpPr>
          <p:cNvPr id="9" name="TextBox 8"/>
          <p:cNvSpPr txBox="1"/>
          <p:nvPr/>
        </p:nvSpPr>
        <p:spPr>
          <a:xfrm>
            <a:off x="6741857" y="461861"/>
            <a:ext cx="4828492" cy="584775"/>
          </a:xfrm>
          <a:prstGeom prst="rect">
            <a:avLst/>
          </a:prstGeom>
          <a:noFill/>
        </p:spPr>
        <p:txBody>
          <a:bodyPr wrap="square" rtlCol="0">
            <a:spAutoFit/>
          </a:bodyPr>
          <a:lstStyle/>
          <a:p>
            <a:pPr algn="r"/>
            <a:r>
              <a:rPr lang="ar-SA" sz="3200" b="1" dirty="0">
                <a:solidFill>
                  <a:srgbClr val="00B0F0"/>
                </a:solidFill>
                <a:latin typeface="Alexandria" charset="0"/>
                <a:cs typeface="Alexandria" charset="0"/>
              </a:rPr>
              <a:t>البحث التجريبي</a:t>
            </a:r>
            <a:endParaRPr lang="en-US" sz="3200" b="1" dirty="0">
              <a:solidFill>
                <a:srgbClr val="00B0F0"/>
              </a:solidFill>
              <a:latin typeface="Alexandria" charset="0"/>
              <a:cs typeface="Alexandria" charset="0"/>
            </a:endParaRPr>
          </a:p>
        </p:txBody>
      </p:sp>
      <p:sp>
        <p:nvSpPr>
          <p:cNvPr id="3" name="Rectangle: Rounded Corners 2">
            <a:extLst>
              <a:ext uri="{FF2B5EF4-FFF2-40B4-BE49-F238E27FC236}">
                <a16:creationId xmlns:a16="http://schemas.microsoft.com/office/drawing/2014/main" id="{9885DD0A-52EB-11AA-BA36-1F71B791710C}"/>
              </a:ext>
            </a:extLst>
          </p:cNvPr>
          <p:cNvSpPr/>
          <p:nvPr/>
        </p:nvSpPr>
        <p:spPr>
          <a:xfrm>
            <a:off x="638242" y="1543299"/>
            <a:ext cx="11145049" cy="246172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t>time, not only can we never avoid experimental error but the majority of the time we</a:t>
            </a:r>
          </a:p>
          <a:p>
            <a:pPr algn="ctr"/>
            <a:r>
              <a:rPr lang="en-US"/>
              <a:t>cannot locate the variable responsible for the error, therefore we are unable to</a:t>
            </a:r>
          </a:p>
          <a:p>
            <a:pPr algn="ctr"/>
            <a:r>
              <a:rPr lang="en-US"/>
              <a:t>measure the extent of error</a:t>
            </a:r>
            <a:endParaRPr lang="en-US" dirty="0"/>
          </a:p>
        </p:txBody>
      </p:sp>
      <p:sp>
        <p:nvSpPr>
          <p:cNvPr id="4" name="Rectangle: Rounded Corners 24">
            <a:extLst>
              <a:ext uri="{FF2B5EF4-FFF2-40B4-BE49-F238E27FC236}">
                <a16:creationId xmlns:a16="http://schemas.microsoft.com/office/drawing/2014/main" id="{3DD9DFCA-4B1B-0B72-57ED-962D5FA1AAE0}"/>
              </a:ext>
            </a:extLst>
          </p:cNvPr>
          <p:cNvSpPr/>
          <p:nvPr/>
        </p:nvSpPr>
        <p:spPr>
          <a:xfrm>
            <a:off x="621650" y="4218004"/>
            <a:ext cx="11145049" cy="242457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dirty="0"/>
              <a:t>حل النزاعات: يمكن أن يكون التواصل وجهاً لوجه فعالاً في حل النزاعات، لأنه يسمح بالتفاعل في الوقت الفعلي، والاستماع النشط، والفرصة لمعالجة المخاوف بشكل مباشر.</a:t>
            </a:r>
            <a:endParaRPr lang="en-US" dirty="0"/>
          </a:p>
        </p:txBody>
      </p:sp>
      <p:sp>
        <p:nvSpPr>
          <p:cNvPr id="8" name="Rectangle 7">
            <a:extLst>
              <a:ext uri="{FF2B5EF4-FFF2-40B4-BE49-F238E27FC236}">
                <a16:creationId xmlns:a16="http://schemas.microsoft.com/office/drawing/2014/main" id="{B647F0E2-601F-E548-FA90-ED8C15E00BA3}"/>
              </a:ext>
            </a:extLst>
          </p:cNvPr>
          <p:cNvSpPr/>
          <p:nvPr/>
        </p:nvSpPr>
        <p:spPr>
          <a:xfrm>
            <a:off x="638242" y="1501031"/>
            <a:ext cx="10932107" cy="2464008"/>
          </a:xfrm>
          <a:prstGeom prst="rect">
            <a:avLst/>
          </a:prstGeom>
        </p:spPr>
        <p:txBody>
          <a:bodyPr wrap="square">
            <a:spAutoFit/>
          </a:bodyPr>
          <a:lstStyle/>
          <a:p>
            <a:pPr algn="ctr">
              <a:lnSpc>
                <a:spcPct val="200000"/>
              </a:lnSpc>
            </a:pPr>
            <a:r>
              <a:rPr lang="en-US" sz="2000" dirty="0">
                <a:solidFill>
                  <a:srgbClr val="FF0000"/>
                </a:solidFill>
                <a:latin typeface="Alexandria" pitchFamily="2" charset="-78"/>
                <a:cs typeface="Alexandria" pitchFamily="2" charset="-78"/>
              </a:rPr>
              <a:t>2. True Experimental Design</a:t>
            </a:r>
          </a:p>
          <a:p>
            <a:pPr marL="285750" indent="-285750" algn="just">
              <a:lnSpc>
                <a:spcPct val="200000"/>
              </a:lnSpc>
              <a:buFont typeface="Arial" panose="020B0604020202020204" pitchFamily="34" charset="0"/>
              <a:buChar char="•"/>
            </a:pPr>
            <a:r>
              <a:rPr lang="en-US" sz="2000" dirty="0">
                <a:solidFill>
                  <a:srgbClr val="002060"/>
                </a:solidFill>
                <a:latin typeface="Alexandria" pitchFamily="2" charset="-78"/>
                <a:cs typeface="Alexandria" pitchFamily="2" charset="-78"/>
              </a:rPr>
              <a:t>It relies on statistical analysis to prove or disprove a hypothesis, making it the most accurate form of research. Of the types of experimental design, only true design can establish </a:t>
            </a:r>
            <a:r>
              <a:rPr lang="en-US" sz="2000" dirty="0">
                <a:solidFill>
                  <a:schemeClr val="accent6">
                    <a:lumMod val="50000"/>
                  </a:schemeClr>
                </a:solidFill>
                <a:latin typeface="Alexandria" pitchFamily="2" charset="-78"/>
                <a:cs typeface="Alexandria" pitchFamily="2" charset="-78"/>
              </a:rPr>
              <a:t>a cause-effect relationship </a:t>
            </a:r>
            <a:r>
              <a:rPr lang="en-US" sz="2000" dirty="0">
                <a:solidFill>
                  <a:srgbClr val="002060"/>
                </a:solidFill>
                <a:latin typeface="Alexandria" pitchFamily="2" charset="-78"/>
                <a:cs typeface="Alexandria" pitchFamily="2" charset="-78"/>
              </a:rPr>
              <a:t>within a group.</a:t>
            </a:r>
            <a:endParaRPr lang="en-US" sz="2000" dirty="0">
              <a:solidFill>
                <a:schemeClr val="accent6">
                  <a:lumMod val="50000"/>
                </a:schemeClr>
              </a:solidFill>
              <a:latin typeface="Alexandria" pitchFamily="2" charset="-78"/>
              <a:cs typeface="Alexandria" pitchFamily="2" charset="-78"/>
            </a:endParaRPr>
          </a:p>
        </p:txBody>
      </p:sp>
      <p:sp>
        <p:nvSpPr>
          <p:cNvPr id="11" name="TextBox 10">
            <a:extLst>
              <a:ext uri="{FF2B5EF4-FFF2-40B4-BE49-F238E27FC236}">
                <a16:creationId xmlns:a16="http://schemas.microsoft.com/office/drawing/2014/main" id="{E9CC582A-C8AF-CFB3-53C2-2A863A49ECD8}"/>
              </a:ext>
            </a:extLst>
          </p:cNvPr>
          <p:cNvSpPr txBox="1"/>
          <p:nvPr/>
        </p:nvSpPr>
        <p:spPr>
          <a:xfrm>
            <a:off x="0" y="6646605"/>
            <a:ext cx="1747520" cy="261610"/>
          </a:xfrm>
          <a:prstGeom prst="rect">
            <a:avLst/>
          </a:prstGeom>
          <a:noFill/>
          <a:ln>
            <a:solidFill>
              <a:schemeClr val="bg1"/>
            </a:solidFill>
          </a:ln>
        </p:spPr>
        <p:txBody>
          <a:bodyPr wrap="square" rtlCol="0">
            <a:spAutoFit/>
          </a:bodyPr>
          <a:lstStyle/>
          <a:p>
            <a:r>
              <a:rPr lang="en-US" sz="1100" dirty="0">
                <a:latin typeface="Alexandria" pitchFamily="2" charset="-78"/>
                <a:cs typeface="Alexandria" pitchFamily="2" charset="-78"/>
              </a:rPr>
              <a:t>Dr. Raef Baraka</a:t>
            </a:r>
          </a:p>
        </p:txBody>
      </p:sp>
      <p:sp>
        <p:nvSpPr>
          <p:cNvPr id="10" name="Rectangle 9">
            <a:extLst>
              <a:ext uri="{FF2B5EF4-FFF2-40B4-BE49-F238E27FC236}">
                <a16:creationId xmlns:a16="http://schemas.microsoft.com/office/drawing/2014/main" id="{9B9BABB7-8146-6ABB-E470-05D5A89BFE29}"/>
              </a:ext>
            </a:extLst>
          </p:cNvPr>
          <p:cNvSpPr/>
          <p:nvPr/>
        </p:nvSpPr>
        <p:spPr>
          <a:xfrm>
            <a:off x="717328" y="4149212"/>
            <a:ext cx="10714671" cy="2464008"/>
          </a:xfrm>
          <a:prstGeom prst="rect">
            <a:avLst/>
          </a:prstGeom>
        </p:spPr>
        <p:txBody>
          <a:bodyPr wrap="square">
            <a:spAutoFit/>
          </a:bodyPr>
          <a:lstStyle/>
          <a:p>
            <a:pPr algn="ctr" rtl="1">
              <a:lnSpc>
                <a:spcPct val="200000"/>
              </a:lnSpc>
            </a:pPr>
            <a:r>
              <a:rPr lang="en-US" sz="2000" dirty="0">
                <a:solidFill>
                  <a:srgbClr val="FF0000"/>
                </a:solidFill>
                <a:latin typeface="Alexandria" pitchFamily="2" charset="-78"/>
                <a:cs typeface="Alexandria" pitchFamily="2" charset="-78"/>
              </a:rPr>
              <a:t>2</a:t>
            </a:r>
            <a:r>
              <a:rPr lang="ar-SA" sz="2000" dirty="0">
                <a:solidFill>
                  <a:srgbClr val="FF0000"/>
                </a:solidFill>
                <a:latin typeface="Alexandria" pitchFamily="2" charset="-78"/>
                <a:cs typeface="Alexandria" pitchFamily="2" charset="-78"/>
              </a:rPr>
              <a:t>. التصميم التجريبي الحقيقي</a:t>
            </a:r>
          </a:p>
          <a:p>
            <a:pPr marL="342900" indent="-342900" algn="just" rtl="1">
              <a:lnSpc>
                <a:spcPct val="200000"/>
              </a:lnSpc>
              <a:buFont typeface="Arial" panose="020B0604020202020204" pitchFamily="34" charset="0"/>
              <a:buChar char="•"/>
            </a:pPr>
            <a:r>
              <a:rPr lang="ar-SA" sz="2000" dirty="0">
                <a:solidFill>
                  <a:srgbClr val="002060"/>
                </a:solidFill>
                <a:latin typeface="Alexandria" pitchFamily="2" charset="-78"/>
                <a:cs typeface="Alexandria" pitchFamily="2" charset="-78"/>
              </a:rPr>
              <a:t>يعتمد على التحليل الإحصائي لإثبات أو نفي فرضية، مما يجعلها أكثر أشكال البحث دقة. </a:t>
            </a:r>
            <a:endParaRPr lang="en-US" sz="2000" dirty="0">
              <a:solidFill>
                <a:srgbClr val="002060"/>
              </a:solidFill>
              <a:latin typeface="Alexandria" pitchFamily="2" charset="-78"/>
              <a:cs typeface="Alexandria" pitchFamily="2" charset="-78"/>
            </a:endParaRPr>
          </a:p>
          <a:p>
            <a:pPr marL="342900" indent="-342900" algn="just" rtl="1">
              <a:lnSpc>
                <a:spcPct val="200000"/>
              </a:lnSpc>
              <a:buFont typeface="Arial" panose="020B0604020202020204" pitchFamily="34" charset="0"/>
              <a:buChar char="•"/>
            </a:pPr>
            <a:r>
              <a:rPr lang="ar-SA" sz="2000" dirty="0">
                <a:solidFill>
                  <a:srgbClr val="002060"/>
                </a:solidFill>
                <a:latin typeface="Alexandria" pitchFamily="2" charset="-78"/>
                <a:cs typeface="Alexandria" pitchFamily="2" charset="-78"/>
              </a:rPr>
              <a:t>من بين أنواع تصميم التجارب، فقط التصميم الحقيقي يمكنه إقامة </a:t>
            </a:r>
            <a:r>
              <a:rPr lang="ar-SA" sz="2000" dirty="0">
                <a:solidFill>
                  <a:schemeClr val="accent6">
                    <a:lumMod val="50000"/>
                  </a:schemeClr>
                </a:solidFill>
                <a:latin typeface="Alexandria" pitchFamily="2" charset="-78"/>
                <a:cs typeface="Alexandria" pitchFamily="2" charset="-78"/>
              </a:rPr>
              <a:t>علاقة</a:t>
            </a:r>
            <a:r>
              <a:rPr lang="ar-SA" sz="2000" dirty="0">
                <a:solidFill>
                  <a:srgbClr val="002060"/>
                </a:solidFill>
                <a:latin typeface="Alexandria" pitchFamily="2" charset="-78"/>
                <a:cs typeface="Alexandria" pitchFamily="2" charset="-78"/>
              </a:rPr>
              <a:t> </a:t>
            </a:r>
            <a:r>
              <a:rPr lang="ar-SA" sz="2000" dirty="0">
                <a:solidFill>
                  <a:schemeClr val="accent6">
                    <a:lumMod val="50000"/>
                  </a:schemeClr>
                </a:solidFill>
                <a:latin typeface="Alexandria" pitchFamily="2" charset="-78"/>
                <a:cs typeface="Alexandria" pitchFamily="2" charset="-78"/>
              </a:rPr>
              <a:t>سبب-نتيجة</a:t>
            </a:r>
            <a:r>
              <a:rPr lang="ar-SA" sz="2000" dirty="0">
                <a:solidFill>
                  <a:srgbClr val="002060"/>
                </a:solidFill>
                <a:latin typeface="Alexandria" pitchFamily="2" charset="-78"/>
                <a:cs typeface="Alexandria" pitchFamily="2" charset="-78"/>
              </a:rPr>
              <a:t> داخل المجموعة.</a:t>
            </a:r>
            <a:endParaRPr lang="ar-SA" sz="2000" dirty="0">
              <a:solidFill>
                <a:schemeClr val="accent6">
                  <a:lumMod val="50000"/>
                </a:schemeClr>
              </a:solidFill>
              <a:latin typeface="Alexandria" pitchFamily="2" charset="-78"/>
              <a:cs typeface="Alexandria" pitchFamily="2" charset="-78"/>
            </a:endParaRPr>
          </a:p>
        </p:txBody>
      </p:sp>
    </p:spTree>
    <p:extLst>
      <p:ext uri="{BB962C8B-B14F-4D97-AF65-F5344CB8AC3E}">
        <p14:creationId xmlns:p14="http://schemas.microsoft.com/office/powerpoint/2010/main" val="269924593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additive="base">
                                        <p:cTn id="7" dur="500" fill="hold"/>
                                        <p:tgtEl>
                                          <p:spTgt spid="8"/>
                                        </p:tgtEl>
                                        <p:attrNameLst>
                                          <p:attrName>ppt_x</p:attrName>
                                        </p:attrNameLst>
                                      </p:cBhvr>
                                      <p:tavLst>
                                        <p:tav tm="0">
                                          <p:val>
                                            <p:strVal val="#ppt_x"/>
                                          </p:val>
                                        </p:tav>
                                        <p:tav tm="100000">
                                          <p:val>
                                            <p:strVal val="#ppt_x"/>
                                          </p:val>
                                        </p:tav>
                                      </p:tavLst>
                                    </p:anim>
                                    <p:anim calcmode="lin" valueType="num">
                                      <p:cBhvr additive="base">
                                        <p:cTn id="8" dur="500" fill="hold"/>
                                        <p:tgtEl>
                                          <p:spTgt spid="8"/>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10"/>
                                        </p:tgtEl>
                                        <p:attrNameLst>
                                          <p:attrName>style.visibility</p:attrName>
                                        </p:attrNameLst>
                                      </p:cBhvr>
                                      <p:to>
                                        <p:strVal val="visible"/>
                                      </p:to>
                                    </p:set>
                                    <p:anim calcmode="lin" valueType="num">
                                      <p:cBhvr additive="base">
                                        <p:cTn id="13" dur="500" fill="hold"/>
                                        <p:tgtEl>
                                          <p:spTgt spid="10"/>
                                        </p:tgtEl>
                                        <p:attrNameLst>
                                          <p:attrName>ppt_x</p:attrName>
                                        </p:attrNameLst>
                                      </p:cBhvr>
                                      <p:tavLst>
                                        <p:tav tm="0">
                                          <p:val>
                                            <p:strVal val="#ppt_x"/>
                                          </p:val>
                                        </p:tav>
                                        <p:tav tm="100000">
                                          <p:val>
                                            <p:strVal val="#ppt_x"/>
                                          </p:val>
                                        </p:tav>
                                      </p:tavLst>
                                    </p:anim>
                                    <p:anim calcmode="lin" valueType="num">
                                      <p:cBhvr additive="base">
                                        <p:cTn id="14"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P spid="10" grpId="0"/>
    </p:bld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621650" y="1167166"/>
            <a:ext cx="10810349" cy="10987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2" name="Rectangle 1"/>
          <p:cNvSpPr/>
          <p:nvPr/>
        </p:nvSpPr>
        <p:spPr>
          <a:xfrm>
            <a:off x="621651" y="614671"/>
            <a:ext cx="6595226" cy="584775"/>
          </a:xfrm>
          <a:prstGeom prst="rect">
            <a:avLst/>
          </a:prstGeom>
        </p:spPr>
        <p:txBody>
          <a:bodyPr wrap="square">
            <a:spAutoFit/>
          </a:bodyPr>
          <a:lstStyle/>
          <a:p>
            <a:r>
              <a:rPr lang="en-US" sz="3200" b="1" dirty="0">
                <a:solidFill>
                  <a:srgbClr val="00B0F0"/>
                </a:solidFill>
                <a:latin typeface="Alexandria" charset="0"/>
                <a:cs typeface="Alexandria" charset="0"/>
              </a:rPr>
              <a:t>Experimental research</a:t>
            </a:r>
          </a:p>
        </p:txBody>
      </p:sp>
      <p:sp>
        <p:nvSpPr>
          <p:cNvPr id="9" name="TextBox 8"/>
          <p:cNvSpPr txBox="1"/>
          <p:nvPr/>
        </p:nvSpPr>
        <p:spPr>
          <a:xfrm>
            <a:off x="6741857" y="461861"/>
            <a:ext cx="4828492" cy="584775"/>
          </a:xfrm>
          <a:prstGeom prst="rect">
            <a:avLst/>
          </a:prstGeom>
          <a:noFill/>
        </p:spPr>
        <p:txBody>
          <a:bodyPr wrap="square" rtlCol="0">
            <a:spAutoFit/>
          </a:bodyPr>
          <a:lstStyle/>
          <a:p>
            <a:pPr algn="r"/>
            <a:r>
              <a:rPr lang="ar-SA" sz="3200" b="1" dirty="0">
                <a:solidFill>
                  <a:srgbClr val="00B0F0"/>
                </a:solidFill>
                <a:latin typeface="Alexandria" charset="0"/>
                <a:cs typeface="Alexandria" charset="0"/>
              </a:rPr>
              <a:t>البحث التجريبي</a:t>
            </a:r>
            <a:endParaRPr lang="en-US" sz="3200" b="1" dirty="0">
              <a:solidFill>
                <a:srgbClr val="00B0F0"/>
              </a:solidFill>
              <a:latin typeface="Alexandria" charset="0"/>
              <a:cs typeface="Alexandria" charset="0"/>
            </a:endParaRPr>
          </a:p>
        </p:txBody>
      </p:sp>
      <p:sp>
        <p:nvSpPr>
          <p:cNvPr id="3" name="Rectangle: Rounded Corners 2">
            <a:extLst>
              <a:ext uri="{FF2B5EF4-FFF2-40B4-BE49-F238E27FC236}">
                <a16:creationId xmlns:a16="http://schemas.microsoft.com/office/drawing/2014/main" id="{9885DD0A-52EB-11AA-BA36-1F71B791710C}"/>
              </a:ext>
            </a:extLst>
          </p:cNvPr>
          <p:cNvSpPr/>
          <p:nvPr/>
        </p:nvSpPr>
        <p:spPr>
          <a:xfrm>
            <a:off x="638242" y="1369049"/>
            <a:ext cx="11145049" cy="263597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t>time, not only can we never avoid experimental error but the majority of the time we</a:t>
            </a:r>
          </a:p>
          <a:p>
            <a:pPr algn="ctr"/>
            <a:r>
              <a:rPr lang="en-US"/>
              <a:t>cannot locate the variable responsible for the error, therefore we are unable to</a:t>
            </a:r>
          </a:p>
          <a:p>
            <a:pPr algn="ctr"/>
            <a:r>
              <a:rPr lang="en-US"/>
              <a:t>measure the extent of error</a:t>
            </a:r>
            <a:endParaRPr lang="en-US" dirty="0"/>
          </a:p>
        </p:txBody>
      </p:sp>
      <p:sp>
        <p:nvSpPr>
          <p:cNvPr id="4" name="Rectangle: Rounded Corners 24">
            <a:extLst>
              <a:ext uri="{FF2B5EF4-FFF2-40B4-BE49-F238E27FC236}">
                <a16:creationId xmlns:a16="http://schemas.microsoft.com/office/drawing/2014/main" id="{3DD9DFCA-4B1B-0B72-57ED-962D5FA1AAE0}"/>
              </a:ext>
            </a:extLst>
          </p:cNvPr>
          <p:cNvSpPr/>
          <p:nvPr/>
        </p:nvSpPr>
        <p:spPr>
          <a:xfrm>
            <a:off x="621650" y="4142968"/>
            <a:ext cx="11145049" cy="249960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dirty="0"/>
              <a:t>حل النزاعات: يمكن أن يكون التواصل وجهاً لوجه فعالاً في حل النزاعات، لأنه يسمح بالتفاعل في الوقت الفعلي، والاستماع النشط، والفرصة لمعالجة المخاوف بشكل مباشر.</a:t>
            </a:r>
            <a:endParaRPr lang="en-US" dirty="0"/>
          </a:p>
        </p:txBody>
      </p:sp>
      <p:sp>
        <p:nvSpPr>
          <p:cNvPr id="8" name="Rectangle 7">
            <a:extLst>
              <a:ext uri="{FF2B5EF4-FFF2-40B4-BE49-F238E27FC236}">
                <a16:creationId xmlns:a16="http://schemas.microsoft.com/office/drawing/2014/main" id="{B647F0E2-601F-E548-FA90-ED8C15E00BA3}"/>
              </a:ext>
            </a:extLst>
          </p:cNvPr>
          <p:cNvSpPr/>
          <p:nvPr/>
        </p:nvSpPr>
        <p:spPr>
          <a:xfrm>
            <a:off x="638242" y="1362804"/>
            <a:ext cx="10932107" cy="2635978"/>
          </a:xfrm>
          <a:prstGeom prst="rect">
            <a:avLst/>
          </a:prstGeom>
        </p:spPr>
        <p:txBody>
          <a:bodyPr wrap="square">
            <a:spAutoFit/>
          </a:bodyPr>
          <a:lstStyle/>
          <a:p>
            <a:pPr algn="ctr">
              <a:lnSpc>
                <a:spcPct val="150000"/>
              </a:lnSpc>
            </a:pPr>
            <a:r>
              <a:rPr lang="en-US" sz="1600" dirty="0">
                <a:solidFill>
                  <a:srgbClr val="FF0000"/>
                </a:solidFill>
                <a:latin typeface="Alexandria" pitchFamily="2" charset="-78"/>
                <a:cs typeface="Alexandria" pitchFamily="2" charset="-78"/>
              </a:rPr>
              <a:t>2. True Experimental Design</a:t>
            </a:r>
          </a:p>
          <a:p>
            <a:pPr algn="just">
              <a:lnSpc>
                <a:spcPct val="150000"/>
              </a:lnSpc>
            </a:pPr>
            <a:r>
              <a:rPr lang="en-US" sz="1600" dirty="0">
                <a:solidFill>
                  <a:schemeClr val="accent6">
                    <a:lumMod val="50000"/>
                  </a:schemeClr>
                </a:solidFill>
                <a:latin typeface="Alexandria" pitchFamily="2" charset="-78"/>
                <a:cs typeface="Alexandria" pitchFamily="2" charset="-78"/>
              </a:rPr>
              <a:t>In a true experiment, three factors need to be satisfied:</a:t>
            </a:r>
          </a:p>
          <a:p>
            <a:pPr marL="800100" lvl="1" indent="-342900" algn="just">
              <a:lnSpc>
                <a:spcPct val="150000"/>
              </a:lnSpc>
              <a:buFont typeface="+mj-lt"/>
              <a:buAutoNum type="arabicPeriod"/>
            </a:pPr>
            <a:r>
              <a:rPr lang="en-US" sz="1600" dirty="0">
                <a:solidFill>
                  <a:srgbClr val="002060"/>
                </a:solidFill>
                <a:latin typeface="Alexandria" pitchFamily="2" charset="-78"/>
                <a:cs typeface="Alexandria" pitchFamily="2" charset="-78"/>
              </a:rPr>
              <a:t>There is a </a:t>
            </a:r>
            <a:r>
              <a:rPr lang="en-US" sz="1600" dirty="0">
                <a:solidFill>
                  <a:srgbClr val="FF0000"/>
                </a:solidFill>
                <a:latin typeface="Alexandria" pitchFamily="2" charset="-78"/>
                <a:cs typeface="Alexandria" pitchFamily="2" charset="-78"/>
              </a:rPr>
              <a:t>Control Group</a:t>
            </a:r>
            <a:r>
              <a:rPr lang="en-US" sz="1600" dirty="0">
                <a:solidFill>
                  <a:srgbClr val="002060"/>
                </a:solidFill>
                <a:latin typeface="Alexandria" pitchFamily="2" charset="-78"/>
                <a:cs typeface="Alexandria" pitchFamily="2" charset="-78"/>
              </a:rPr>
              <a:t>, which won’t be subject to changes, and an </a:t>
            </a:r>
            <a:r>
              <a:rPr lang="en-US" sz="1600" dirty="0">
                <a:solidFill>
                  <a:srgbClr val="FF0000"/>
                </a:solidFill>
                <a:latin typeface="Alexandria" pitchFamily="2" charset="-78"/>
                <a:cs typeface="Alexandria" pitchFamily="2" charset="-78"/>
              </a:rPr>
              <a:t>Experimental Group</a:t>
            </a:r>
            <a:r>
              <a:rPr lang="en-US" sz="1600" dirty="0">
                <a:solidFill>
                  <a:srgbClr val="002060"/>
                </a:solidFill>
                <a:latin typeface="Alexandria" pitchFamily="2" charset="-78"/>
                <a:cs typeface="Alexandria" pitchFamily="2" charset="-78"/>
              </a:rPr>
              <a:t>, which will experience the changed variables.</a:t>
            </a:r>
          </a:p>
          <a:p>
            <a:pPr marL="800100" lvl="1" indent="-342900" algn="just">
              <a:lnSpc>
                <a:spcPct val="150000"/>
              </a:lnSpc>
              <a:buFont typeface="+mj-lt"/>
              <a:buAutoNum type="arabicPeriod"/>
            </a:pPr>
            <a:r>
              <a:rPr lang="en-US" sz="1600" dirty="0">
                <a:solidFill>
                  <a:srgbClr val="002060"/>
                </a:solidFill>
                <a:latin typeface="Alexandria" pitchFamily="2" charset="-78"/>
                <a:cs typeface="Alexandria" pitchFamily="2" charset="-78"/>
              </a:rPr>
              <a:t>A </a:t>
            </a:r>
            <a:r>
              <a:rPr lang="en-US" sz="1600" dirty="0">
                <a:solidFill>
                  <a:srgbClr val="FF0000"/>
                </a:solidFill>
                <a:latin typeface="Alexandria" pitchFamily="2" charset="-78"/>
                <a:cs typeface="Alexandria" pitchFamily="2" charset="-78"/>
              </a:rPr>
              <a:t>variable</a:t>
            </a:r>
            <a:r>
              <a:rPr lang="en-US" sz="1600" dirty="0">
                <a:solidFill>
                  <a:srgbClr val="002060"/>
                </a:solidFill>
                <a:latin typeface="Alexandria" pitchFamily="2" charset="-78"/>
                <a:cs typeface="Alexandria" pitchFamily="2" charset="-78"/>
              </a:rPr>
              <a:t> that can be manipulated by the researcher </a:t>
            </a:r>
          </a:p>
          <a:p>
            <a:pPr marL="800100" lvl="1" indent="-342900" algn="just">
              <a:lnSpc>
                <a:spcPct val="150000"/>
              </a:lnSpc>
              <a:buFont typeface="+mj-lt"/>
              <a:buAutoNum type="arabicPeriod"/>
            </a:pPr>
            <a:r>
              <a:rPr lang="en-US" sz="1600" dirty="0">
                <a:solidFill>
                  <a:srgbClr val="FF0000"/>
                </a:solidFill>
                <a:latin typeface="Alexandria" pitchFamily="2" charset="-78"/>
                <a:cs typeface="Alexandria" pitchFamily="2" charset="-78"/>
              </a:rPr>
              <a:t>Random</a:t>
            </a:r>
            <a:r>
              <a:rPr lang="en-US" sz="1600" dirty="0">
                <a:solidFill>
                  <a:srgbClr val="002060"/>
                </a:solidFill>
                <a:latin typeface="Alexandria" pitchFamily="2" charset="-78"/>
                <a:cs typeface="Alexandria" pitchFamily="2" charset="-78"/>
              </a:rPr>
              <a:t> distribution.</a:t>
            </a:r>
          </a:p>
          <a:p>
            <a:pPr algn="ctr">
              <a:lnSpc>
                <a:spcPct val="150000"/>
              </a:lnSpc>
            </a:pPr>
            <a:r>
              <a:rPr lang="en-US" sz="1600" dirty="0">
                <a:solidFill>
                  <a:schemeClr val="accent6">
                    <a:lumMod val="50000"/>
                  </a:schemeClr>
                </a:solidFill>
                <a:latin typeface="Alexandria" pitchFamily="2" charset="-78"/>
                <a:cs typeface="Alexandria" pitchFamily="2" charset="-78"/>
              </a:rPr>
              <a:t>This experimental research method commonly occurs in the physical sciences</a:t>
            </a:r>
          </a:p>
        </p:txBody>
      </p:sp>
      <p:sp>
        <p:nvSpPr>
          <p:cNvPr id="11" name="TextBox 10">
            <a:extLst>
              <a:ext uri="{FF2B5EF4-FFF2-40B4-BE49-F238E27FC236}">
                <a16:creationId xmlns:a16="http://schemas.microsoft.com/office/drawing/2014/main" id="{E9CC582A-C8AF-CFB3-53C2-2A863A49ECD8}"/>
              </a:ext>
            </a:extLst>
          </p:cNvPr>
          <p:cNvSpPr txBox="1"/>
          <p:nvPr/>
        </p:nvSpPr>
        <p:spPr>
          <a:xfrm>
            <a:off x="0" y="6646605"/>
            <a:ext cx="1747520" cy="261610"/>
          </a:xfrm>
          <a:prstGeom prst="rect">
            <a:avLst/>
          </a:prstGeom>
          <a:noFill/>
          <a:ln>
            <a:solidFill>
              <a:schemeClr val="bg1"/>
            </a:solidFill>
          </a:ln>
        </p:spPr>
        <p:txBody>
          <a:bodyPr wrap="square" rtlCol="0">
            <a:spAutoFit/>
          </a:bodyPr>
          <a:lstStyle/>
          <a:p>
            <a:r>
              <a:rPr lang="en-US" sz="1100" dirty="0">
                <a:latin typeface="Alexandria" pitchFamily="2" charset="-78"/>
                <a:cs typeface="Alexandria" pitchFamily="2" charset="-78"/>
              </a:rPr>
              <a:t>Dr. Raef Baraka</a:t>
            </a:r>
          </a:p>
        </p:txBody>
      </p:sp>
      <p:sp>
        <p:nvSpPr>
          <p:cNvPr id="10" name="Rectangle 9">
            <a:extLst>
              <a:ext uri="{FF2B5EF4-FFF2-40B4-BE49-F238E27FC236}">
                <a16:creationId xmlns:a16="http://schemas.microsoft.com/office/drawing/2014/main" id="{9B9BABB7-8146-6ABB-E470-05D5A89BFE29}"/>
              </a:ext>
            </a:extLst>
          </p:cNvPr>
          <p:cNvSpPr/>
          <p:nvPr/>
        </p:nvSpPr>
        <p:spPr>
          <a:xfrm>
            <a:off x="717328" y="4096047"/>
            <a:ext cx="10714671" cy="2538515"/>
          </a:xfrm>
          <a:prstGeom prst="rect">
            <a:avLst/>
          </a:prstGeom>
        </p:spPr>
        <p:txBody>
          <a:bodyPr wrap="square">
            <a:spAutoFit/>
          </a:bodyPr>
          <a:lstStyle/>
          <a:p>
            <a:pPr algn="ctr" rtl="1">
              <a:lnSpc>
                <a:spcPct val="150000"/>
              </a:lnSpc>
            </a:pPr>
            <a:r>
              <a:rPr lang="en-US" dirty="0">
                <a:solidFill>
                  <a:srgbClr val="FF0000"/>
                </a:solidFill>
                <a:latin typeface="Alexandria" pitchFamily="2" charset="-78"/>
                <a:cs typeface="Alexandria" pitchFamily="2" charset="-78"/>
              </a:rPr>
              <a:t>2</a:t>
            </a:r>
            <a:r>
              <a:rPr lang="ar-SA" dirty="0">
                <a:solidFill>
                  <a:srgbClr val="FF0000"/>
                </a:solidFill>
                <a:latin typeface="Alexandria" pitchFamily="2" charset="-78"/>
                <a:cs typeface="Alexandria" pitchFamily="2" charset="-78"/>
              </a:rPr>
              <a:t>. التصميم التجريبي الحقيقي</a:t>
            </a:r>
          </a:p>
          <a:p>
            <a:pPr algn="just" rtl="1">
              <a:lnSpc>
                <a:spcPct val="150000"/>
              </a:lnSpc>
            </a:pPr>
            <a:r>
              <a:rPr lang="ar-SA" dirty="0">
                <a:solidFill>
                  <a:schemeClr val="accent6">
                    <a:lumMod val="50000"/>
                  </a:schemeClr>
                </a:solidFill>
                <a:latin typeface="Alexandria" pitchFamily="2" charset="-78"/>
                <a:cs typeface="Alexandria" pitchFamily="2" charset="-78"/>
              </a:rPr>
              <a:t>في التجربة الحقيقية، يجب تحقيق ثلاثة عوامل:</a:t>
            </a:r>
          </a:p>
          <a:p>
            <a:pPr marL="800100" lvl="1" indent="-342900" algn="just" rtl="1">
              <a:lnSpc>
                <a:spcPct val="150000"/>
              </a:lnSpc>
              <a:buFont typeface="+mj-lt"/>
              <a:buAutoNum type="arabicPeriod"/>
            </a:pPr>
            <a:r>
              <a:rPr lang="ar-SA" dirty="0">
                <a:solidFill>
                  <a:srgbClr val="002060"/>
                </a:solidFill>
                <a:latin typeface="Alexandria" pitchFamily="2" charset="-78"/>
                <a:cs typeface="Alexandria" pitchFamily="2" charset="-78"/>
              </a:rPr>
              <a:t>هناك </a:t>
            </a:r>
            <a:r>
              <a:rPr lang="ar-SA" dirty="0">
                <a:solidFill>
                  <a:srgbClr val="FF0000"/>
                </a:solidFill>
                <a:latin typeface="Alexandria" pitchFamily="2" charset="-78"/>
                <a:cs typeface="Alexandria" pitchFamily="2" charset="-78"/>
              </a:rPr>
              <a:t>مجموعة ضابطة</a:t>
            </a:r>
            <a:r>
              <a:rPr lang="ar-SA" dirty="0">
                <a:solidFill>
                  <a:srgbClr val="002060"/>
                </a:solidFill>
                <a:latin typeface="Alexandria" pitchFamily="2" charset="-78"/>
                <a:cs typeface="Alexandria" pitchFamily="2" charset="-78"/>
              </a:rPr>
              <a:t>، لن تخضع للتغييرات، </a:t>
            </a:r>
            <a:r>
              <a:rPr lang="ar-SA" dirty="0">
                <a:solidFill>
                  <a:srgbClr val="FF0000"/>
                </a:solidFill>
                <a:latin typeface="Alexandria" pitchFamily="2" charset="-78"/>
                <a:cs typeface="Alexandria" pitchFamily="2" charset="-78"/>
              </a:rPr>
              <a:t>ومجموعة تجريبية </a:t>
            </a:r>
            <a:r>
              <a:rPr lang="ar-SA" dirty="0">
                <a:solidFill>
                  <a:srgbClr val="002060"/>
                </a:solidFill>
                <a:latin typeface="Alexandria" pitchFamily="2" charset="-78"/>
                <a:cs typeface="Alexandria" pitchFamily="2" charset="-78"/>
              </a:rPr>
              <a:t>ستختبر المتغيرات المتغيرة.</a:t>
            </a:r>
          </a:p>
          <a:p>
            <a:pPr marL="800100" lvl="1" indent="-342900" algn="just" rtl="1">
              <a:lnSpc>
                <a:spcPct val="150000"/>
              </a:lnSpc>
              <a:buFont typeface="+mj-lt"/>
              <a:buAutoNum type="arabicPeriod"/>
            </a:pPr>
            <a:r>
              <a:rPr lang="ar-SA" dirty="0">
                <a:solidFill>
                  <a:srgbClr val="FF0000"/>
                </a:solidFill>
                <a:latin typeface="Alexandria" pitchFamily="2" charset="-78"/>
                <a:cs typeface="Alexandria" pitchFamily="2" charset="-78"/>
              </a:rPr>
              <a:t>متغير</a:t>
            </a:r>
            <a:r>
              <a:rPr lang="ar-SA" dirty="0">
                <a:solidFill>
                  <a:srgbClr val="002060"/>
                </a:solidFill>
                <a:latin typeface="Alexandria" pitchFamily="2" charset="-78"/>
                <a:cs typeface="Alexandria" pitchFamily="2" charset="-78"/>
              </a:rPr>
              <a:t> يمكن للباحث التلاعب به </a:t>
            </a:r>
          </a:p>
          <a:p>
            <a:pPr marL="800100" lvl="1" indent="-342900" algn="just" rtl="1">
              <a:lnSpc>
                <a:spcPct val="150000"/>
              </a:lnSpc>
              <a:buFont typeface="+mj-lt"/>
              <a:buAutoNum type="arabicPeriod"/>
            </a:pPr>
            <a:r>
              <a:rPr lang="ar-SA" dirty="0">
                <a:solidFill>
                  <a:srgbClr val="002060"/>
                </a:solidFill>
                <a:latin typeface="Alexandria" pitchFamily="2" charset="-78"/>
                <a:cs typeface="Alexandria" pitchFamily="2" charset="-78"/>
              </a:rPr>
              <a:t>توزيع </a:t>
            </a:r>
            <a:r>
              <a:rPr lang="ar-SA" dirty="0">
                <a:solidFill>
                  <a:srgbClr val="FF0000"/>
                </a:solidFill>
                <a:latin typeface="Alexandria" pitchFamily="2" charset="-78"/>
                <a:cs typeface="Alexandria" pitchFamily="2" charset="-78"/>
              </a:rPr>
              <a:t>عشوائي</a:t>
            </a:r>
            <a:r>
              <a:rPr lang="ar-SA" dirty="0">
                <a:solidFill>
                  <a:srgbClr val="002060"/>
                </a:solidFill>
                <a:latin typeface="Alexandria" pitchFamily="2" charset="-78"/>
                <a:cs typeface="Alexandria" pitchFamily="2" charset="-78"/>
              </a:rPr>
              <a:t>.</a:t>
            </a:r>
          </a:p>
          <a:p>
            <a:pPr algn="ctr" rtl="1">
              <a:lnSpc>
                <a:spcPct val="150000"/>
              </a:lnSpc>
            </a:pPr>
            <a:r>
              <a:rPr lang="ar-SA" dirty="0">
                <a:solidFill>
                  <a:schemeClr val="accent6">
                    <a:lumMod val="50000"/>
                  </a:schemeClr>
                </a:solidFill>
                <a:latin typeface="Alexandria" pitchFamily="2" charset="-78"/>
                <a:cs typeface="Alexandria" pitchFamily="2" charset="-78"/>
              </a:rPr>
              <a:t>تحدث هذه الطريقة البحثية التجريبية عادة في العلوم الفيزيائية</a:t>
            </a:r>
          </a:p>
        </p:txBody>
      </p:sp>
    </p:spTree>
    <p:extLst>
      <p:ext uri="{BB962C8B-B14F-4D97-AF65-F5344CB8AC3E}">
        <p14:creationId xmlns:p14="http://schemas.microsoft.com/office/powerpoint/2010/main" val="64208017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additive="base">
                                        <p:cTn id="7" dur="500" fill="hold"/>
                                        <p:tgtEl>
                                          <p:spTgt spid="8"/>
                                        </p:tgtEl>
                                        <p:attrNameLst>
                                          <p:attrName>ppt_x</p:attrName>
                                        </p:attrNameLst>
                                      </p:cBhvr>
                                      <p:tavLst>
                                        <p:tav tm="0">
                                          <p:val>
                                            <p:strVal val="#ppt_x"/>
                                          </p:val>
                                        </p:tav>
                                        <p:tav tm="100000">
                                          <p:val>
                                            <p:strVal val="#ppt_x"/>
                                          </p:val>
                                        </p:tav>
                                      </p:tavLst>
                                    </p:anim>
                                    <p:anim calcmode="lin" valueType="num">
                                      <p:cBhvr additive="base">
                                        <p:cTn id="8" dur="500" fill="hold"/>
                                        <p:tgtEl>
                                          <p:spTgt spid="8"/>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10"/>
                                        </p:tgtEl>
                                        <p:attrNameLst>
                                          <p:attrName>style.visibility</p:attrName>
                                        </p:attrNameLst>
                                      </p:cBhvr>
                                      <p:to>
                                        <p:strVal val="visible"/>
                                      </p:to>
                                    </p:set>
                                    <p:anim calcmode="lin" valueType="num">
                                      <p:cBhvr additive="base">
                                        <p:cTn id="13" dur="500" fill="hold"/>
                                        <p:tgtEl>
                                          <p:spTgt spid="10"/>
                                        </p:tgtEl>
                                        <p:attrNameLst>
                                          <p:attrName>ppt_x</p:attrName>
                                        </p:attrNameLst>
                                      </p:cBhvr>
                                      <p:tavLst>
                                        <p:tav tm="0">
                                          <p:val>
                                            <p:strVal val="#ppt_x"/>
                                          </p:val>
                                        </p:tav>
                                        <p:tav tm="100000">
                                          <p:val>
                                            <p:strVal val="#ppt_x"/>
                                          </p:val>
                                        </p:tav>
                                      </p:tavLst>
                                    </p:anim>
                                    <p:anim calcmode="lin" valueType="num">
                                      <p:cBhvr additive="base">
                                        <p:cTn id="14"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P spid="10" grpId="0"/>
    </p:bld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621650" y="1167166"/>
            <a:ext cx="10810349" cy="10987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2" name="Rectangle 1"/>
          <p:cNvSpPr/>
          <p:nvPr/>
        </p:nvSpPr>
        <p:spPr>
          <a:xfrm>
            <a:off x="621651" y="614671"/>
            <a:ext cx="6595226" cy="584775"/>
          </a:xfrm>
          <a:prstGeom prst="rect">
            <a:avLst/>
          </a:prstGeom>
        </p:spPr>
        <p:txBody>
          <a:bodyPr wrap="square">
            <a:spAutoFit/>
          </a:bodyPr>
          <a:lstStyle/>
          <a:p>
            <a:r>
              <a:rPr lang="en-US" sz="3200" b="1" dirty="0">
                <a:solidFill>
                  <a:srgbClr val="00B0F0"/>
                </a:solidFill>
                <a:latin typeface="Alexandria" charset="0"/>
                <a:cs typeface="Alexandria" charset="0"/>
              </a:rPr>
              <a:t>Experimental research</a:t>
            </a:r>
          </a:p>
        </p:txBody>
      </p:sp>
      <p:sp>
        <p:nvSpPr>
          <p:cNvPr id="9" name="TextBox 8"/>
          <p:cNvSpPr txBox="1"/>
          <p:nvPr/>
        </p:nvSpPr>
        <p:spPr>
          <a:xfrm>
            <a:off x="6741857" y="461861"/>
            <a:ext cx="4828492" cy="584775"/>
          </a:xfrm>
          <a:prstGeom prst="rect">
            <a:avLst/>
          </a:prstGeom>
          <a:noFill/>
        </p:spPr>
        <p:txBody>
          <a:bodyPr wrap="square" rtlCol="0">
            <a:spAutoFit/>
          </a:bodyPr>
          <a:lstStyle/>
          <a:p>
            <a:pPr algn="r"/>
            <a:r>
              <a:rPr lang="ar-SA" sz="3200" b="1" dirty="0">
                <a:solidFill>
                  <a:srgbClr val="00B0F0"/>
                </a:solidFill>
                <a:latin typeface="Alexandria" charset="0"/>
                <a:cs typeface="Alexandria" charset="0"/>
              </a:rPr>
              <a:t>البحث التجريبي</a:t>
            </a:r>
            <a:endParaRPr lang="en-US" sz="3200" b="1" dirty="0">
              <a:solidFill>
                <a:srgbClr val="00B0F0"/>
              </a:solidFill>
              <a:latin typeface="Alexandria" charset="0"/>
              <a:cs typeface="Alexandria" charset="0"/>
            </a:endParaRPr>
          </a:p>
        </p:txBody>
      </p:sp>
      <p:sp>
        <p:nvSpPr>
          <p:cNvPr id="3" name="Rectangle: Rounded Corners 2">
            <a:extLst>
              <a:ext uri="{FF2B5EF4-FFF2-40B4-BE49-F238E27FC236}">
                <a16:creationId xmlns:a16="http://schemas.microsoft.com/office/drawing/2014/main" id="{9885DD0A-52EB-11AA-BA36-1F71B791710C}"/>
              </a:ext>
            </a:extLst>
          </p:cNvPr>
          <p:cNvSpPr/>
          <p:nvPr/>
        </p:nvSpPr>
        <p:spPr>
          <a:xfrm>
            <a:off x="638242" y="1543299"/>
            <a:ext cx="11145049" cy="246172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t>time, not only can we never avoid experimental error but the majority of the time we</a:t>
            </a:r>
          </a:p>
          <a:p>
            <a:pPr algn="ctr"/>
            <a:r>
              <a:rPr lang="en-US"/>
              <a:t>cannot locate the variable responsible for the error, therefore we are unable to</a:t>
            </a:r>
          </a:p>
          <a:p>
            <a:pPr algn="ctr"/>
            <a:r>
              <a:rPr lang="en-US"/>
              <a:t>measure the extent of error</a:t>
            </a:r>
            <a:endParaRPr lang="en-US" dirty="0"/>
          </a:p>
        </p:txBody>
      </p:sp>
      <p:sp>
        <p:nvSpPr>
          <p:cNvPr id="4" name="Rectangle: Rounded Corners 24">
            <a:extLst>
              <a:ext uri="{FF2B5EF4-FFF2-40B4-BE49-F238E27FC236}">
                <a16:creationId xmlns:a16="http://schemas.microsoft.com/office/drawing/2014/main" id="{3DD9DFCA-4B1B-0B72-57ED-962D5FA1AAE0}"/>
              </a:ext>
            </a:extLst>
          </p:cNvPr>
          <p:cNvSpPr/>
          <p:nvPr/>
        </p:nvSpPr>
        <p:spPr>
          <a:xfrm>
            <a:off x="621650" y="4218004"/>
            <a:ext cx="11145049" cy="242457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dirty="0"/>
              <a:t>حل النزاعات: يمكن أن يكون التواصل وجهاً لوجه فعالاً في حل النزاعات، لأنه يسمح بالتفاعل في الوقت الفعلي، والاستماع النشط، والفرصة لمعالجة المخاوف بشكل مباشر.</a:t>
            </a:r>
            <a:endParaRPr lang="en-US" dirty="0"/>
          </a:p>
        </p:txBody>
      </p:sp>
      <p:sp>
        <p:nvSpPr>
          <p:cNvPr id="8" name="Rectangle 7">
            <a:extLst>
              <a:ext uri="{FF2B5EF4-FFF2-40B4-BE49-F238E27FC236}">
                <a16:creationId xmlns:a16="http://schemas.microsoft.com/office/drawing/2014/main" id="{B647F0E2-601F-E548-FA90-ED8C15E00BA3}"/>
              </a:ext>
            </a:extLst>
          </p:cNvPr>
          <p:cNvSpPr/>
          <p:nvPr/>
        </p:nvSpPr>
        <p:spPr>
          <a:xfrm>
            <a:off x="638242" y="1501031"/>
            <a:ext cx="10932107" cy="2348592"/>
          </a:xfrm>
          <a:prstGeom prst="rect">
            <a:avLst/>
          </a:prstGeom>
        </p:spPr>
        <p:txBody>
          <a:bodyPr wrap="square">
            <a:spAutoFit/>
          </a:bodyPr>
          <a:lstStyle/>
          <a:p>
            <a:pPr algn="ctr">
              <a:lnSpc>
                <a:spcPct val="150000"/>
              </a:lnSpc>
            </a:pPr>
            <a:r>
              <a:rPr lang="en-US" sz="2000" dirty="0">
                <a:solidFill>
                  <a:srgbClr val="FF0000"/>
                </a:solidFill>
                <a:latin typeface="Alexandria" pitchFamily="2" charset="-78"/>
                <a:cs typeface="Alexandria" pitchFamily="2" charset="-78"/>
              </a:rPr>
              <a:t>3. Quasi-Experimental Design</a:t>
            </a:r>
          </a:p>
          <a:p>
            <a:pPr marL="285750" indent="-285750" algn="just">
              <a:lnSpc>
                <a:spcPct val="150000"/>
              </a:lnSpc>
              <a:buFont typeface="Arial" panose="020B0604020202020204" pitchFamily="34" charset="0"/>
              <a:buChar char="•"/>
            </a:pPr>
            <a:r>
              <a:rPr lang="en-US" sz="2000" dirty="0">
                <a:solidFill>
                  <a:srgbClr val="002060"/>
                </a:solidFill>
                <a:latin typeface="Alexandria" pitchFamily="2" charset="-78"/>
                <a:cs typeface="Alexandria" pitchFamily="2" charset="-78"/>
              </a:rPr>
              <a:t>The word “</a:t>
            </a:r>
            <a:r>
              <a:rPr lang="en-US" sz="2000" dirty="0">
                <a:solidFill>
                  <a:srgbClr val="FF0000"/>
                </a:solidFill>
                <a:latin typeface="Alexandria" pitchFamily="2" charset="-78"/>
                <a:cs typeface="Alexandria" pitchFamily="2" charset="-78"/>
              </a:rPr>
              <a:t>Quasi</a:t>
            </a:r>
            <a:r>
              <a:rPr lang="en-US" sz="2000" dirty="0">
                <a:solidFill>
                  <a:srgbClr val="002060"/>
                </a:solidFill>
                <a:latin typeface="Alexandria" pitchFamily="2" charset="-78"/>
                <a:cs typeface="Alexandria" pitchFamily="2" charset="-78"/>
              </a:rPr>
              <a:t>” indicates similarity. </a:t>
            </a:r>
          </a:p>
          <a:p>
            <a:pPr marL="285750" indent="-285750" algn="just">
              <a:lnSpc>
                <a:spcPct val="150000"/>
              </a:lnSpc>
              <a:buFont typeface="Arial" panose="020B0604020202020204" pitchFamily="34" charset="0"/>
              <a:buChar char="•"/>
            </a:pPr>
            <a:r>
              <a:rPr lang="en-US" sz="2000" dirty="0">
                <a:solidFill>
                  <a:srgbClr val="002060"/>
                </a:solidFill>
                <a:latin typeface="Alexandria" pitchFamily="2" charset="-78"/>
                <a:cs typeface="Alexandria" pitchFamily="2" charset="-78"/>
              </a:rPr>
              <a:t>A quasi-experimental design is similar to an experimental one, but it is not the same. </a:t>
            </a:r>
          </a:p>
          <a:p>
            <a:pPr algn="ctr">
              <a:lnSpc>
                <a:spcPct val="150000"/>
              </a:lnSpc>
            </a:pPr>
            <a:r>
              <a:rPr lang="en-US" sz="2000" dirty="0">
                <a:solidFill>
                  <a:schemeClr val="accent6">
                    <a:lumMod val="50000"/>
                  </a:schemeClr>
                </a:solidFill>
                <a:latin typeface="Alexandria" pitchFamily="2" charset="-78"/>
                <a:cs typeface="Alexandria" pitchFamily="2" charset="-78"/>
              </a:rPr>
              <a:t>The difference between the two is the assignment of a control group. </a:t>
            </a:r>
          </a:p>
        </p:txBody>
      </p:sp>
      <p:sp>
        <p:nvSpPr>
          <p:cNvPr id="11" name="TextBox 10">
            <a:extLst>
              <a:ext uri="{FF2B5EF4-FFF2-40B4-BE49-F238E27FC236}">
                <a16:creationId xmlns:a16="http://schemas.microsoft.com/office/drawing/2014/main" id="{E9CC582A-C8AF-CFB3-53C2-2A863A49ECD8}"/>
              </a:ext>
            </a:extLst>
          </p:cNvPr>
          <p:cNvSpPr txBox="1"/>
          <p:nvPr/>
        </p:nvSpPr>
        <p:spPr>
          <a:xfrm>
            <a:off x="0" y="6646605"/>
            <a:ext cx="1747520" cy="261610"/>
          </a:xfrm>
          <a:prstGeom prst="rect">
            <a:avLst/>
          </a:prstGeom>
          <a:noFill/>
          <a:ln>
            <a:solidFill>
              <a:schemeClr val="bg1"/>
            </a:solidFill>
          </a:ln>
        </p:spPr>
        <p:txBody>
          <a:bodyPr wrap="square" rtlCol="0">
            <a:spAutoFit/>
          </a:bodyPr>
          <a:lstStyle/>
          <a:p>
            <a:r>
              <a:rPr lang="en-US" sz="1100" dirty="0">
                <a:latin typeface="Alexandria" pitchFamily="2" charset="-78"/>
                <a:cs typeface="Alexandria" pitchFamily="2" charset="-78"/>
              </a:rPr>
              <a:t>Dr. Raef Baraka</a:t>
            </a:r>
          </a:p>
        </p:txBody>
      </p:sp>
      <p:sp>
        <p:nvSpPr>
          <p:cNvPr id="10" name="Rectangle 9">
            <a:extLst>
              <a:ext uri="{FF2B5EF4-FFF2-40B4-BE49-F238E27FC236}">
                <a16:creationId xmlns:a16="http://schemas.microsoft.com/office/drawing/2014/main" id="{9B9BABB7-8146-6ABB-E470-05D5A89BFE29}"/>
              </a:ext>
            </a:extLst>
          </p:cNvPr>
          <p:cNvSpPr/>
          <p:nvPr/>
        </p:nvSpPr>
        <p:spPr>
          <a:xfrm>
            <a:off x="717328" y="4149212"/>
            <a:ext cx="10714671" cy="2226892"/>
          </a:xfrm>
          <a:prstGeom prst="rect">
            <a:avLst/>
          </a:prstGeom>
        </p:spPr>
        <p:txBody>
          <a:bodyPr wrap="square">
            <a:spAutoFit/>
          </a:bodyPr>
          <a:lstStyle/>
          <a:p>
            <a:pPr algn="ctr" rtl="1">
              <a:lnSpc>
                <a:spcPct val="200000"/>
              </a:lnSpc>
            </a:pPr>
            <a:r>
              <a:rPr lang="en-US" dirty="0">
                <a:solidFill>
                  <a:srgbClr val="FF0000"/>
                </a:solidFill>
                <a:latin typeface="Alexandria" pitchFamily="2" charset="-78"/>
                <a:cs typeface="Alexandria" pitchFamily="2" charset="-78"/>
              </a:rPr>
              <a:t>3</a:t>
            </a:r>
            <a:r>
              <a:rPr lang="ar-SA" dirty="0">
                <a:solidFill>
                  <a:srgbClr val="FF0000"/>
                </a:solidFill>
                <a:latin typeface="Alexandria" pitchFamily="2" charset="-78"/>
                <a:cs typeface="Alexandria" pitchFamily="2" charset="-78"/>
              </a:rPr>
              <a:t>. التصميم شبه التجريبي</a:t>
            </a:r>
          </a:p>
          <a:p>
            <a:pPr marL="342900" indent="-342900" algn="just" rtl="1">
              <a:lnSpc>
                <a:spcPct val="200000"/>
              </a:lnSpc>
              <a:buFont typeface="Arial" panose="020B0604020202020204" pitchFamily="34" charset="0"/>
              <a:buChar char="•"/>
            </a:pPr>
            <a:r>
              <a:rPr lang="ar-SA" dirty="0">
                <a:solidFill>
                  <a:srgbClr val="002060"/>
                </a:solidFill>
                <a:latin typeface="Alexandria" pitchFamily="2" charset="-78"/>
                <a:cs typeface="Alexandria" pitchFamily="2" charset="-78"/>
              </a:rPr>
              <a:t>كلمة "شبه العلاقة" تشير إلى التشابه. </a:t>
            </a:r>
          </a:p>
          <a:p>
            <a:pPr marL="342900" indent="-342900" algn="just" rtl="1">
              <a:lnSpc>
                <a:spcPct val="200000"/>
              </a:lnSpc>
              <a:buFont typeface="Arial" panose="020B0604020202020204" pitchFamily="34" charset="0"/>
              <a:buChar char="•"/>
            </a:pPr>
            <a:r>
              <a:rPr lang="ar-SA" dirty="0">
                <a:solidFill>
                  <a:srgbClr val="002060"/>
                </a:solidFill>
                <a:latin typeface="Alexandria" pitchFamily="2" charset="-78"/>
                <a:cs typeface="Alexandria" pitchFamily="2" charset="-78"/>
              </a:rPr>
              <a:t>التصميم شبه التجريبي مشابه للتصميم التجريبي، لكنه ليس نفسه. </a:t>
            </a:r>
          </a:p>
          <a:p>
            <a:pPr algn="ctr" rtl="1">
              <a:lnSpc>
                <a:spcPct val="200000"/>
              </a:lnSpc>
            </a:pPr>
            <a:r>
              <a:rPr lang="ar-SA" dirty="0">
                <a:solidFill>
                  <a:schemeClr val="accent6">
                    <a:lumMod val="50000"/>
                  </a:schemeClr>
                </a:solidFill>
                <a:latin typeface="Alexandria" pitchFamily="2" charset="-78"/>
                <a:cs typeface="Alexandria" pitchFamily="2" charset="-78"/>
              </a:rPr>
              <a:t>الفرق بين الاثنين هو تعيين مجموعة ضابطة.</a:t>
            </a:r>
          </a:p>
        </p:txBody>
      </p:sp>
    </p:spTree>
    <p:extLst>
      <p:ext uri="{BB962C8B-B14F-4D97-AF65-F5344CB8AC3E}">
        <p14:creationId xmlns:p14="http://schemas.microsoft.com/office/powerpoint/2010/main" val="173005949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additive="base">
                                        <p:cTn id="7" dur="500" fill="hold"/>
                                        <p:tgtEl>
                                          <p:spTgt spid="8"/>
                                        </p:tgtEl>
                                        <p:attrNameLst>
                                          <p:attrName>ppt_x</p:attrName>
                                        </p:attrNameLst>
                                      </p:cBhvr>
                                      <p:tavLst>
                                        <p:tav tm="0">
                                          <p:val>
                                            <p:strVal val="#ppt_x"/>
                                          </p:val>
                                        </p:tav>
                                        <p:tav tm="100000">
                                          <p:val>
                                            <p:strVal val="#ppt_x"/>
                                          </p:val>
                                        </p:tav>
                                      </p:tavLst>
                                    </p:anim>
                                    <p:anim calcmode="lin" valueType="num">
                                      <p:cBhvr additive="base">
                                        <p:cTn id="8" dur="500" fill="hold"/>
                                        <p:tgtEl>
                                          <p:spTgt spid="8"/>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10"/>
                                        </p:tgtEl>
                                        <p:attrNameLst>
                                          <p:attrName>style.visibility</p:attrName>
                                        </p:attrNameLst>
                                      </p:cBhvr>
                                      <p:to>
                                        <p:strVal val="visible"/>
                                      </p:to>
                                    </p:set>
                                    <p:anim calcmode="lin" valueType="num">
                                      <p:cBhvr additive="base">
                                        <p:cTn id="13" dur="500" fill="hold"/>
                                        <p:tgtEl>
                                          <p:spTgt spid="10"/>
                                        </p:tgtEl>
                                        <p:attrNameLst>
                                          <p:attrName>ppt_x</p:attrName>
                                        </p:attrNameLst>
                                      </p:cBhvr>
                                      <p:tavLst>
                                        <p:tav tm="0">
                                          <p:val>
                                            <p:strVal val="#ppt_x"/>
                                          </p:val>
                                        </p:tav>
                                        <p:tav tm="100000">
                                          <p:val>
                                            <p:strVal val="#ppt_x"/>
                                          </p:val>
                                        </p:tav>
                                      </p:tavLst>
                                    </p:anim>
                                    <p:anim calcmode="lin" valueType="num">
                                      <p:cBhvr additive="base">
                                        <p:cTn id="14"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P spid="10" grpId="0"/>
    </p:bld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621650" y="1167166"/>
            <a:ext cx="10810349" cy="10987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2" name="Rectangle 1"/>
          <p:cNvSpPr/>
          <p:nvPr/>
        </p:nvSpPr>
        <p:spPr>
          <a:xfrm>
            <a:off x="621651" y="614671"/>
            <a:ext cx="6595226" cy="584775"/>
          </a:xfrm>
          <a:prstGeom prst="rect">
            <a:avLst/>
          </a:prstGeom>
        </p:spPr>
        <p:txBody>
          <a:bodyPr wrap="square">
            <a:spAutoFit/>
          </a:bodyPr>
          <a:lstStyle/>
          <a:p>
            <a:r>
              <a:rPr lang="en-US" sz="3200" b="1" dirty="0">
                <a:solidFill>
                  <a:srgbClr val="00B0F0"/>
                </a:solidFill>
                <a:latin typeface="Alexandria" charset="0"/>
                <a:cs typeface="Alexandria" charset="0"/>
              </a:rPr>
              <a:t>Experimental research</a:t>
            </a:r>
          </a:p>
        </p:txBody>
      </p:sp>
      <p:sp>
        <p:nvSpPr>
          <p:cNvPr id="9" name="TextBox 8"/>
          <p:cNvSpPr txBox="1"/>
          <p:nvPr/>
        </p:nvSpPr>
        <p:spPr>
          <a:xfrm>
            <a:off x="6741857" y="461861"/>
            <a:ext cx="4828492" cy="584775"/>
          </a:xfrm>
          <a:prstGeom prst="rect">
            <a:avLst/>
          </a:prstGeom>
          <a:noFill/>
        </p:spPr>
        <p:txBody>
          <a:bodyPr wrap="square" rtlCol="0">
            <a:spAutoFit/>
          </a:bodyPr>
          <a:lstStyle/>
          <a:p>
            <a:pPr algn="r"/>
            <a:r>
              <a:rPr lang="ar-SA" sz="3200" b="1" dirty="0">
                <a:solidFill>
                  <a:srgbClr val="00B0F0"/>
                </a:solidFill>
                <a:latin typeface="Alexandria" charset="0"/>
                <a:cs typeface="Alexandria" charset="0"/>
              </a:rPr>
              <a:t>البحث التجريبي</a:t>
            </a:r>
            <a:endParaRPr lang="en-US" sz="3200" b="1" dirty="0">
              <a:solidFill>
                <a:srgbClr val="00B0F0"/>
              </a:solidFill>
              <a:latin typeface="Alexandria" charset="0"/>
              <a:cs typeface="Alexandria" charset="0"/>
            </a:endParaRPr>
          </a:p>
        </p:txBody>
      </p:sp>
      <p:sp>
        <p:nvSpPr>
          <p:cNvPr id="3" name="Rectangle: Rounded Corners 2">
            <a:extLst>
              <a:ext uri="{FF2B5EF4-FFF2-40B4-BE49-F238E27FC236}">
                <a16:creationId xmlns:a16="http://schemas.microsoft.com/office/drawing/2014/main" id="{9885DD0A-52EB-11AA-BA36-1F71B791710C}"/>
              </a:ext>
            </a:extLst>
          </p:cNvPr>
          <p:cNvSpPr/>
          <p:nvPr/>
        </p:nvSpPr>
        <p:spPr>
          <a:xfrm>
            <a:off x="638242" y="1543299"/>
            <a:ext cx="11145049" cy="246172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t>time, not only can we never avoid experimental error but the majority of the time we</a:t>
            </a:r>
          </a:p>
          <a:p>
            <a:pPr algn="ctr"/>
            <a:r>
              <a:rPr lang="en-US"/>
              <a:t>cannot locate the variable responsible for the error, therefore we are unable to</a:t>
            </a:r>
          </a:p>
          <a:p>
            <a:pPr algn="ctr"/>
            <a:r>
              <a:rPr lang="en-US"/>
              <a:t>measure the extent of error</a:t>
            </a:r>
            <a:endParaRPr lang="en-US" dirty="0"/>
          </a:p>
        </p:txBody>
      </p:sp>
      <p:sp>
        <p:nvSpPr>
          <p:cNvPr id="4" name="Rectangle: Rounded Corners 24">
            <a:extLst>
              <a:ext uri="{FF2B5EF4-FFF2-40B4-BE49-F238E27FC236}">
                <a16:creationId xmlns:a16="http://schemas.microsoft.com/office/drawing/2014/main" id="{3DD9DFCA-4B1B-0B72-57ED-962D5FA1AAE0}"/>
              </a:ext>
            </a:extLst>
          </p:cNvPr>
          <p:cNvSpPr/>
          <p:nvPr/>
        </p:nvSpPr>
        <p:spPr>
          <a:xfrm>
            <a:off x="621650" y="4218004"/>
            <a:ext cx="11145049" cy="242457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dirty="0"/>
              <a:t>حل النزاعات: يمكن أن يكون التواصل وجهاً لوجه فعالاً في حل النزاعات، لأنه يسمح بالتفاعل في الوقت الفعلي، والاستماع النشط، والفرصة لمعالجة المخاوف بشكل مباشر.</a:t>
            </a:r>
            <a:endParaRPr lang="en-US" dirty="0"/>
          </a:p>
        </p:txBody>
      </p:sp>
      <p:sp>
        <p:nvSpPr>
          <p:cNvPr id="8" name="Rectangle 7">
            <a:extLst>
              <a:ext uri="{FF2B5EF4-FFF2-40B4-BE49-F238E27FC236}">
                <a16:creationId xmlns:a16="http://schemas.microsoft.com/office/drawing/2014/main" id="{B647F0E2-601F-E548-FA90-ED8C15E00BA3}"/>
              </a:ext>
            </a:extLst>
          </p:cNvPr>
          <p:cNvSpPr/>
          <p:nvPr/>
        </p:nvSpPr>
        <p:spPr>
          <a:xfrm>
            <a:off x="638242" y="1501031"/>
            <a:ext cx="10932107" cy="2348592"/>
          </a:xfrm>
          <a:prstGeom prst="rect">
            <a:avLst/>
          </a:prstGeom>
        </p:spPr>
        <p:txBody>
          <a:bodyPr wrap="square">
            <a:spAutoFit/>
          </a:bodyPr>
          <a:lstStyle/>
          <a:p>
            <a:pPr algn="ctr">
              <a:lnSpc>
                <a:spcPct val="150000"/>
              </a:lnSpc>
            </a:pPr>
            <a:r>
              <a:rPr lang="en-US" sz="2000" dirty="0">
                <a:solidFill>
                  <a:srgbClr val="FF0000"/>
                </a:solidFill>
                <a:latin typeface="Alexandria" pitchFamily="2" charset="-78"/>
                <a:cs typeface="Alexandria" pitchFamily="2" charset="-78"/>
              </a:rPr>
              <a:t>3. Quasi-Experimental Design</a:t>
            </a:r>
          </a:p>
          <a:p>
            <a:pPr marL="285750" indent="-285750" algn="just">
              <a:lnSpc>
                <a:spcPct val="150000"/>
              </a:lnSpc>
              <a:buFont typeface="Arial" panose="020B0604020202020204" pitchFamily="34" charset="0"/>
              <a:buChar char="•"/>
            </a:pPr>
            <a:r>
              <a:rPr lang="en-US" sz="2000" dirty="0">
                <a:solidFill>
                  <a:srgbClr val="002060"/>
                </a:solidFill>
                <a:latin typeface="Alexandria" pitchFamily="2" charset="-78"/>
                <a:cs typeface="Alexandria" pitchFamily="2" charset="-78"/>
              </a:rPr>
              <a:t>In this research, an independent variable is manipulated, but the participants of a group are not randomly assigned. </a:t>
            </a:r>
          </a:p>
          <a:p>
            <a:pPr marL="285750" indent="-285750" algn="just">
              <a:lnSpc>
                <a:spcPct val="150000"/>
              </a:lnSpc>
              <a:buFont typeface="Arial" panose="020B0604020202020204" pitchFamily="34" charset="0"/>
              <a:buChar char="•"/>
            </a:pPr>
            <a:r>
              <a:rPr lang="en-US" sz="2000" dirty="0">
                <a:solidFill>
                  <a:srgbClr val="002060"/>
                </a:solidFill>
                <a:latin typeface="Alexandria" pitchFamily="2" charset="-78"/>
                <a:cs typeface="Alexandria" pitchFamily="2" charset="-78"/>
              </a:rPr>
              <a:t>Quasi-research is used in field settings where random assignment is either irrelevant or not required.</a:t>
            </a:r>
          </a:p>
        </p:txBody>
      </p:sp>
      <p:sp>
        <p:nvSpPr>
          <p:cNvPr id="11" name="TextBox 10">
            <a:extLst>
              <a:ext uri="{FF2B5EF4-FFF2-40B4-BE49-F238E27FC236}">
                <a16:creationId xmlns:a16="http://schemas.microsoft.com/office/drawing/2014/main" id="{E9CC582A-C8AF-CFB3-53C2-2A863A49ECD8}"/>
              </a:ext>
            </a:extLst>
          </p:cNvPr>
          <p:cNvSpPr txBox="1"/>
          <p:nvPr/>
        </p:nvSpPr>
        <p:spPr>
          <a:xfrm>
            <a:off x="0" y="6646605"/>
            <a:ext cx="1747520" cy="261610"/>
          </a:xfrm>
          <a:prstGeom prst="rect">
            <a:avLst/>
          </a:prstGeom>
          <a:noFill/>
          <a:ln>
            <a:solidFill>
              <a:schemeClr val="bg1"/>
            </a:solidFill>
          </a:ln>
        </p:spPr>
        <p:txBody>
          <a:bodyPr wrap="square" rtlCol="0">
            <a:spAutoFit/>
          </a:bodyPr>
          <a:lstStyle/>
          <a:p>
            <a:r>
              <a:rPr lang="en-US" sz="1100" dirty="0">
                <a:latin typeface="Alexandria" pitchFamily="2" charset="-78"/>
                <a:cs typeface="Alexandria" pitchFamily="2" charset="-78"/>
              </a:rPr>
              <a:t>Dr. Raef Baraka</a:t>
            </a:r>
          </a:p>
        </p:txBody>
      </p:sp>
      <p:sp>
        <p:nvSpPr>
          <p:cNvPr id="10" name="Rectangle 9">
            <a:extLst>
              <a:ext uri="{FF2B5EF4-FFF2-40B4-BE49-F238E27FC236}">
                <a16:creationId xmlns:a16="http://schemas.microsoft.com/office/drawing/2014/main" id="{9B9BABB7-8146-6ABB-E470-05D5A89BFE29}"/>
              </a:ext>
            </a:extLst>
          </p:cNvPr>
          <p:cNvSpPr/>
          <p:nvPr/>
        </p:nvSpPr>
        <p:spPr>
          <a:xfrm>
            <a:off x="717328" y="4149212"/>
            <a:ext cx="10714671" cy="2348592"/>
          </a:xfrm>
          <a:prstGeom prst="rect">
            <a:avLst/>
          </a:prstGeom>
        </p:spPr>
        <p:txBody>
          <a:bodyPr wrap="square">
            <a:spAutoFit/>
          </a:bodyPr>
          <a:lstStyle/>
          <a:p>
            <a:pPr algn="ctr" rtl="1">
              <a:lnSpc>
                <a:spcPct val="150000"/>
              </a:lnSpc>
            </a:pPr>
            <a:r>
              <a:rPr lang="en-US" sz="2000" dirty="0">
                <a:solidFill>
                  <a:srgbClr val="FF0000"/>
                </a:solidFill>
                <a:latin typeface="Alexandria" pitchFamily="2" charset="-78"/>
                <a:cs typeface="Alexandria" pitchFamily="2" charset="-78"/>
              </a:rPr>
              <a:t>3</a:t>
            </a:r>
            <a:r>
              <a:rPr lang="ar-SA" sz="2000" dirty="0">
                <a:solidFill>
                  <a:srgbClr val="FF0000"/>
                </a:solidFill>
                <a:latin typeface="Alexandria" pitchFamily="2" charset="-78"/>
                <a:cs typeface="Alexandria" pitchFamily="2" charset="-78"/>
              </a:rPr>
              <a:t>. التصميم شبه التجريبي</a:t>
            </a:r>
          </a:p>
          <a:p>
            <a:pPr marL="342900" indent="-342900" algn="just" rtl="1">
              <a:lnSpc>
                <a:spcPct val="150000"/>
              </a:lnSpc>
              <a:buFont typeface="Arial" panose="020B0604020202020204" pitchFamily="34" charset="0"/>
              <a:buChar char="•"/>
            </a:pPr>
            <a:r>
              <a:rPr lang="ar-SA" sz="2000" dirty="0">
                <a:solidFill>
                  <a:srgbClr val="002060"/>
                </a:solidFill>
                <a:latin typeface="Alexandria" pitchFamily="2" charset="-78"/>
                <a:cs typeface="Alexandria" pitchFamily="2" charset="-78"/>
              </a:rPr>
              <a:t>في هذا البحث، يتم التلاعب بمتغير مستقل، لكن المشاركين في المجموعة لا يتم تعيينهم عشوائيا. </a:t>
            </a:r>
          </a:p>
          <a:p>
            <a:pPr marL="342900" indent="-342900" algn="just" rtl="1">
              <a:lnSpc>
                <a:spcPct val="150000"/>
              </a:lnSpc>
              <a:buFont typeface="Arial" panose="020B0604020202020204" pitchFamily="34" charset="0"/>
              <a:buChar char="•"/>
            </a:pPr>
            <a:r>
              <a:rPr lang="ar-SA" sz="2000" dirty="0">
                <a:solidFill>
                  <a:srgbClr val="002060"/>
                </a:solidFill>
                <a:latin typeface="Alexandria" pitchFamily="2" charset="-78"/>
                <a:cs typeface="Alexandria" pitchFamily="2" charset="-78"/>
              </a:rPr>
              <a:t>يستخدم شبه البحث في البيئات الميدانية حيث يكون التعيين العشوائي إما غير ذي صلة أو غير مطلوب.</a:t>
            </a:r>
            <a:endParaRPr lang="ar-SA" sz="2000" dirty="0">
              <a:solidFill>
                <a:schemeClr val="accent6">
                  <a:lumMod val="50000"/>
                </a:schemeClr>
              </a:solidFill>
              <a:latin typeface="Alexandria" pitchFamily="2" charset="-78"/>
              <a:cs typeface="Alexandria" pitchFamily="2" charset="-78"/>
            </a:endParaRPr>
          </a:p>
        </p:txBody>
      </p:sp>
    </p:spTree>
    <p:extLst>
      <p:ext uri="{BB962C8B-B14F-4D97-AF65-F5344CB8AC3E}">
        <p14:creationId xmlns:p14="http://schemas.microsoft.com/office/powerpoint/2010/main" val="252342097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additive="base">
                                        <p:cTn id="7" dur="500" fill="hold"/>
                                        <p:tgtEl>
                                          <p:spTgt spid="8"/>
                                        </p:tgtEl>
                                        <p:attrNameLst>
                                          <p:attrName>ppt_x</p:attrName>
                                        </p:attrNameLst>
                                      </p:cBhvr>
                                      <p:tavLst>
                                        <p:tav tm="0">
                                          <p:val>
                                            <p:strVal val="#ppt_x"/>
                                          </p:val>
                                        </p:tav>
                                        <p:tav tm="100000">
                                          <p:val>
                                            <p:strVal val="#ppt_x"/>
                                          </p:val>
                                        </p:tav>
                                      </p:tavLst>
                                    </p:anim>
                                    <p:anim calcmode="lin" valueType="num">
                                      <p:cBhvr additive="base">
                                        <p:cTn id="8" dur="500" fill="hold"/>
                                        <p:tgtEl>
                                          <p:spTgt spid="8"/>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10"/>
                                        </p:tgtEl>
                                        <p:attrNameLst>
                                          <p:attrName>style.visibility</p:attrName>
                                        </p:attrNameLst>
                                      </p:cBhvr>
                                      <p:to>
                                        <p:strVal val="visible"/>
                                      </p:to>
                                    </p:set>
                                    <p:anim calcmode="lin" valueType="num">
                                      <p:cBhvr additive="base">
                                        <p:cTn id="13" dur="500" fill="hold"/>
                                        <p:tgtEl>
                                          <p:spTgt spid="10"/>
                                        </p:tgtEl>
                                        <p:attrNameLst>
                                          <p:attrName>ppt_x</p:attrName>
                                        </p:attrNameLst>
                                      </p:cBhvr>
                                      <p:tavLst>
                                        <p:tav tm="0">
                                          <p:val>
                                            <p:strVal val="#ppt_x"/>
                                          </p:val>
                                        </p:tav>
                                        <p:tav tm="100000">
                                          <p:val>
                                            <p:strVal val="#ppt_x"/>
                                          </p:val>
                                        </p:tav>
                                      </p:tavLst>
                                    </p:anim>
                                    <p:anim calcmode="lin" valueType="num">
                                      <p:cBhvr additive="base">
                                        <p:cTn id="14"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P spid="10" grpId="0"/>
    </p:bld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728C13D-74EC-9371-3E99-33C24A2A63B5}"/>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82B01B52-D079-8EF4-5C05-37255CCD5804}"/>
              </a:ext>
            </a:extLst>
          </p:cNvPr>
          <p:cNvSpPr/>
          <p:nvPr/>
        </p:nvSpPr>
        <p:spPr>
          <a:xfrm>
            <a:off x="621650" y="1167166"/>
            <a:ext cx="10810349" cy="10987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id="{0B8FA58D-5F81-A303-57B1-F9D1893C3016}"/>
              </a:ext>
            </a:extLst>
          </p:cNvPr>
          <p:cNvSpPr/>
          <p:nvPr/>
        </p:nvSpPr>
        <p:spPr>
          <a:xfrm>
            <a:off x="187286" y="4457382"/>
            <a:ext cx="11511935" cy="88153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9676834F-601E-D5D1-7EC8-62C15CA47FEE}"/>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2" name="Rectangle 1">
            <a:extLst>
              <a:ext uri="{FF2B5EF4-FFF2-40B4-BE49-F238E27FC236}">
                <a16:creationId xmlns:a16="http://schemas.microsoft.com/office/drawing/2014/main" id="{82DDCA59-BFEA-80C6-8E53-13579A63A8D9}"/>
              </a:ext>
            </a:extLst>
          </p:cNvPr>
          <p:cNvSpPr/>
          <p:nvPr/>
        </p:nvSpPr>
        <p:spPr>
          <a:xfrm>
            <a:off x="496489" y="634335"/>
            <a:ext cx="6720388" cy="584775"/>
          </a:xfrm>
          <a:prstGeom prst="rect">
            <a:avLst/>
          </a:prstGeom>
        </p:spPr>
        <p:txBody>
          <a:bodyPr wrap="square">
            <a:spAutoFit/>
          </a:bodyPr>
          <a:lstStyle/>
          <a:p>
            <a:r>
              <a:rPr lang="en-US" sz="3200" b="1" dirty="0">
                <a:solidFill>
                  <a:srgbClr val="00B0F0"/>
                </a:solidFill>
                <a:latin typeface="Alexandria" charset="0"/>
                <a:cs typeface="Alexandria" charset="0"/>
              </a:rPr>
              <a:t>Other Research Methods</a:t>
            </a:r>
          </a:p>
        </p:txBody>
      </p:sp>
      <p:sp>
        <p:nvSpPr>
          <p:cNvPr id="9" name="TextBox 8">
            <a:extLst>
              <a:ext uri="{FF2B5EF4-FFF2-40B4-BE49-F238E27FC236}">
                <a16:creationId xmlns:a16="http://schemas.microsoft.com/office/drawing/2014/main" id="{CC73CAEB-81CC-95A9-5DB9-4859C314AF89}"/>
              </a:ext>
            </a:extLst>
          </p:cNvPr>
          <p:cNvSpPr txBox="1"/>
          <p:nvPr/>
        </p:nvSpPr>
        <p:spPr>
          <a:xfrm>
            <a:off x="6725265" y="550198"/>
            <a:ext cx="4828492" cy="584775"/>
          </a:xfrm>
          <a:prstGeom prst="rect">
            <a:avLst/>
          </a:prstGeom>
          <a:noFill/>
        </p:spPr>
        <p:txBody>
          <a:bodyPr wrap="square" rtlCol="0">
            <a:spAutoFit/>
          </a:bodyPr>
          <a:lstStyle/>
          <a:p>
            <a:pPr algn="r"/>
            <a:r>
              <a:rPr lang="ar-SA" sz="3200" b="1" dirty="0">
                <a:solidFill>
                  <a:srgbClr val="00B0F0"/>
                </a:solidFill>
                <a:latin typeface="Alexandria" charset="0"/>
                <a:cs typeface="Alexandria" charset="0"/>
              </a:rPr>
              <a:t>طرق بحث أخرى</a:t>
            </a:r>
          </a:p>
        </p:txBody>
      </p:sp>
      <p:sp>
        <p:nvSpPr>
          <p:cNvPr id="4" name="Rectangle 3">
            <a:extLst>
              <a:ext uri="{FF2B5EF4-FFF2-40B4-BE49-F238E27FC236}">
                <a16:creationId xmlns:a16="http://schemas.microsoft.com/office/drawing/2014/main" id="{B06BA39A-55BC-36A9-1760-42C725D41BD9}"/>
              </a:ext>
            </a:extLst>
          </p:cNvPr>
          <p:cNvSpPr/>
          <p:nvPr/>
        </p:nvSpPr>
        <p:spPr>
          <a:xfrm>
            <a:off x="323773" y="4707250"/>
            <a:ext cx="11238959" cy="523220"/>
          </a:xfrm>
          <a:prstGeom prst="rect">
            <a:avLst/>
          </a:prstGeom>
        </p:spPr>
        <p:txBody>
          <a:bodyPr wrap="square">
            <a:spAutoFit/>
          </a:bodyPr>
          <a:lstStyle/>
          <a:p>
            <a:pPr>
              <a:spcBef>
                <a:spcPts val="1800"/>
              </a:spcBef>
              <a:spcAft>
                <a:spcPts val="1500"/>
              </a:spcAft>
            </a:pPr>
            <a:r>
              <a:rPr lang="en-US" sz="2800" b="1" dirty="0">
                <a:solidFill>
                  <a:srgbClr val="002060"/>
                </a:solidFill>
                <a:latin typeface="Alexandria" pitchFamily="2" charset="-78"/>
                <a:ea typeface="Times New Roman" panose="02020603050405020304" pitchFamily="18" charset="0"/>
                <a:cs typeface="Alexandria" pitchFamily="2" charset="-78"/>
              </a:rPr>
              <a:t>Other Research Methods</a:t>
            </a:r>
          </a:p>
        </p:txBody>
      </p:sp>
      <p:sp>
        <p:nvSpPr>
          <p:cNvPr id="8" name="Rectangle: Rounded Corners 7">
            <a:extLst>
              <a:ext uri="{FF2B5EF4-FFF2-40B4-BE49-F238E27FC236}">
                <a16:creationId xmlns:a16="http://schemas.microsoft.com/office/drawing/2014/main" id="{5E3B2B59-F993-507B-1C1A-92F8EE14A356}"/>
              </a:ext>
            </a:extLst>
          </p:cNvPr>
          <p:cNvSpPr/>
          <p:nvPr/>
        </p:nvSpPr>
        <p:spPr>
          <a:xfrm>
            <a:off x="187286" y="5661833"/>
            <a:ext cx="11511935" cy="88153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A9A8FF78-68BA-F8EE-086B-1758155EB5CE}"/>
              </a:ext>
            </a:extLst>
          </p:cNvPr>
          <p:cNvSpPr/>
          <p:nvPr/>
        </p:nvSpPr>
        <p:spPr>
          <a:xfrm>
            <a:off x="318856" y="5842876"/>
            <a:ext cx="11238959" cy="523220"/>
          </a:xfrm>
          <a:prstGeom prst="rect">
            <a:avLst/>
          </a:prstGeom>
        </p:spPr>
        <p:txBody>
          <a:bodyPr wrap="square">
            <a:spAutoFit/>
          </a:bodyPr>
          <a:lstStyle/>
          <a:p>
            <a:pPr algn="r" rtl="1">
              <a:spcBef>
                <a:spcPts val="1800"/>
              </a:spcBef>
              <a:spcAft>
                <a:spcPts val="1500"/>
              </a:spcAft>
            </a:pPr>
            <a:r>
              <a:rPr lang="ar-SA" sz="2800" b="1" dirty="0">
                <a:solidFill>
                  <a:srgbClr val="002060"/>
                </a:solidFill>
                <a:latin typeface="Alexandria" pitchFamily="2" charset="-78"/>
                <a:ea typeface="Times New Roman" panose="02020603050405020304" pitchFamily="18" charset="0"/>
                <a:cs typeface="Alexandria" pitchFamily="2" charset="-78"/>
              </a:rPr>
              <a:t>طرق بحث أخرى</a:t>
            </a:r>
          </a:p>
        </p:txBody>
      </p:sp>
      <p:pic>
        <p:nvPicPr>
          <p:cNvPr id="6146" name="Picture 2" descr="Unlocking the Secrets of Research: Exploring Diverse Methodologies | by  Loay Aladib, Ph.D. | Higher Degree Research Insights | Medium">
            <a:extLst>
              <a:ext uri="{FF2B5EF4-FFF2-40B4-BE49-F238E27FC236}">
                <a16:creationId xmlns:a16="http://schemas.microsoft.com/office/drawing/2014/main" id="{EA7B3EBF-C9A4-A34F-8C4C-5365D92BB230}"/>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573082" y="1400153"/>
            <a:ext cx="6613453" cy="297309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10396440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21"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barn(inVertical)">
                                      <p:cBhvr>
                                        <p:cTn id="7" dur="500"/>
                                        <p:tgtEl>
                                          <p:spTgt spid="4"/>
                                        </p:tgtEl>
                                      </p:cBhvr>
                                    </p:animEffect>
                                  </p:childTnLst>
                                </p:cTn>
                              </p:par>
                              <p:par>
                                <p:cTn id="8" presetID="16" presetClass="entr" presetSubtype="21" fill="hold" grpId="0" nodeType="withEffect">
                                  <p:stCondLst>
                                    <p:cond delay="0"/>
                                  </p:stCondLst>
                                  <p:childTnLst>
                                    <p:set>
                                      <p:cBhvr>
                                        <p:cTn id="9" dur="1" fill="hold">
                                          <p:stCondLst>
                                            <p:cond delay="0"/>
                                          </p:stCondLst>
                                        </p:cTn>
                                        <p:tgtEl>
                                          <p:spTgt spid="12"/>
                                        </p:tgtEl>
                                        <p:attrNameLst>
                                          <p:attrName>style.visibility</p:attrName>
                                        </p:attrNameLst>
                                      </p:cBhvr>
                                      <p:to>
                                        <p:strVal val="visible"/>
                                      </p:to>
                                    </p:set>
                                    <p:animEffect transition="in" filter="barn(inVertical)">
                                      <p:cBhvr>
                                        <p:cTn id="10" dur="5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12" grpId="0"/>
    </p:bld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621650" y="1167166"/>
            <a:ext cx="10810349" cy="10987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2" name="Rectangle 1"/>
          <p:cNvSpPr/>
          <p:nvPr/>
        </p:nvSpPr>
        <p:spPr>
          <a:xfrm>
            <a:off x="621651" y="614671"/>
            <a:ext cx="6595226" cy="584775"/>
          </a:xfrm>
          <a:prstGeom prst="rect">
            <a:avLst/>
          </a:prstGeom>
        </p:spPr>
        <p:txBody>
          <a:bodyPr wrap="square">
            <a:spAutoFit/>
          </a:bodyPr>
          <a:lstStyle/>
          <a:p>
            <a:r>
              <a:rPr lang="en-US" sz="3200" b="1" dirty="0">
                <a:solidFill>
                  <a:srgbClr val="00B0F0"/>
                </a:solidFill>
                <a:latin typeface="Alexandria" charset="0"/>
                <a:cs typeface="Alexandria" charset="0"/>
              </a:rPr>
              <a:t>Other Research Methods</a:t>
            </a:r>
          </a:p>
        </p:txBody>
      </p:sp>
      <p:sp>
        <p:nvSpPr>
          <p:cNvPr id="9" name="TextBox 8"/>
          <p:cNvSpPr txBox="1"/>
          <p:nvPr/>
        </p:nvSpPr>
        <p:spPr>
          <a:xfrm>
            <a:off x="6741857" y="525659"/>
            <a:ext cx="4828492" cy="584775"/>
          </a:xfrm>
          <a:prstGeom prst="rect">
            <a:avLst/>
          </a:prstGeom>
          <a:noFill/>
        </p:spPr>
        <p:txBody>
          <a:bodyPr wrap="square" rtlCol="0">
            <a:spAutoFit/>
          </a:bodyPr>
          <a:lstStyle/>
          <a:p>
            <a:pPr algn="r"/>
            <a:r>
              <a:rPr lang="ar-SA" sz="3200" b="1" dirty="0">
                <a:solidFill>
                  <a:srgbClr val="00B0F0"/>
                </a:solidFill>
                <a:latin typeface="Alexandria" charset="0"/>
                <a:cs typeface="Alexandria" charset="0"/>
              </a:rPr>
              <a:t>طرق بحث أخرى</a:t>
            </a:r>
          </a:p>
        </p:txBody>
      </p:sp>
      <p:sp>
        <p:nvSpPr>
          <p:cNvPr id="3" name="Rectangle: Rounded Corners 2">
            <a:extLst>
              <a:ext uri="{FF2B5EF4-FFF2-40B4-BE49-F238E27FC236}">
                <a16:creationId xmlns:a16="http://schemas.microsoft.com/office/drawing/2014/main" id="{9885DD0A-52EB-11AA-BA36-1F71B791710C}"/>
              </a:ext>
            </a:extLst>
          </p:cNvPr>
          <p:cNvSpPr/>
          <p:nvPr/>
        </p:nvSpPr>
        <p:spPr>
          <a:xfrm>
            <a:off x="638242" y="1543299"/>
            <a:ext cx="11145049" cy="246172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Rectangle: Rounded Corners 24">
            <a:extLst>
              <a:ext uri="{FF2B5EF4-FFF2-40B4-BE49-F238E27FC236}">
                <a16:creationId xmlns:a16="http://schemas.microsoft.com/office/drawing/2014/main" id="{3DD9DFCA-4B1B-0B72-57ED-962D5FA1AAE0}"/>
              </a:ext>
            </a:extLst>
          </p:cNvPr>
          <p:cNvSpPr/>
          <p:nvPr/>
        </p:nvSpPr>
        <p:spPr>
          <a:xfrm>
            <a:off x="621650" y="4218004"/>
            <a:ext cx="11145049" cy="242457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dirty="0"/>
              <a:t>حل النزاعات: يمكن أن يكون التواصل وجهاً لوجه فعالاً في حل النزاعات، لأنه يسمح بالتفاعل في الوقت الفعلي، والاستماع النشط، والفرصة لمعالجة المخاوف بشكل مباشر.</a:t>
            </a:r>
            <a:endParaRPr lang="en-US" dirty="0"/>
          </a:p>
        </p:txBody>
      </p:sp>
      <p:sp>
        <p:nvSpPr>
          <p:cNvPr id="8" name="Rectangle 7">
            <a:extLst>
              <a:ext uri="{FF2B5EF4-FFF2-40B4-BE49-F238E27FC236}">
                <a16:creationId xmlns:a16="http://schemas.microsoft.com/office/drawing/2014/main" id="{B647F0E2-601F-E548-FA90-ED8C15E00BA3}"/>
              </a:ext>
            </a:extLst>
          </p:cNvPr>
          <p:cNvSpPr/>
          <p:nvPr/>
        </p:nvSpPr>
        <p:spPr>
          <a:xfrm>
            <a:off x="638242" y="1501031"/>
            <a:ext cx="10932107" cy="2226892"/>
          </a:xfrm>
          <a:prstGeom prst="rect">
            <a:avLst/>
          </a:prstGeom>
        </p:spPr>
        <p:txBody>
          <a:bodyPr wrap="square">
            <a:spAutoFit/>
          </a:bodyPr>
          <a:lstStyle/>
          <a:p>
            <a:pPr algn="ctr">
              <a:lnSpc>
                <a:spcPct val="200000"/>
              </a:lnSpc>
            </a:pPr>
            <a:r>
              <a:rPr lang="en-US" dirty="0">
                <a:solidFill>
                  <a:schemeClr val="accent6">
                    <a:lumMod val="50000"/>
                  </a:schemeClr>
                </a:solidFill>
                <a:latin typeface="Alexandria" pitchFamily="2" charset="-78"/>
                <a:cs typeface="Alexandria" pitchFamily="2" charset="-78"/>
              </a:rPr>
              <a:t>Ethnography Research Method </a:t>
            </a:r>
          </a:p>
          <a:p>
            <a:pPr marL="457200" indent="-457200" algn="just">
              <a:lnSpc>
                <a:spcPct val="200000"/>
              </a:lnSpc>
              <a:buFont typeface="Arial" panose="020B0604020202020204" pitchFamily="34" charset="0"/>
              <a:buChar char="•"/>
            </a:pPr>
            <a:r>
              <a:rPr lang="en-US" dirty="0">
                <a:solidFill>
                  <a:srgbClr val="FF0000"/>
                </a:solidFill>
                <a:latin typeface="Alexandria" pitchFamily="2" charset="-78"/>
                <a:cs typeface="Alexandria" pitchFamily="2" charset="-78"/>
              </a:rPr>
              <a:t>Ethnography</a:t>
            </a:r>
            <a:r>
              <a:rPr lang="en-US" dirty="0">
                <a:solidFill>
                  <a:srgbClr val="002060"/>
                </a:solidFill>
                <a:latin typeface="Alexandria" pitchFamily="2" charset="-78"/>
                <a:cs typeface="Alexandria" pitchFamily="2" charset="-78"/>
              </a:rPr>
              <a:t> is a qualitative research method where you live or spend a long time with a group of people. </a:t>
            </a:r>
          </a:p>
          <a:p>
            <a:pPr marL="457200" indent="-457200" algn="just">
              <a:lnSpc>
                <a:spcPct val="200000"/>
              </a:lnSpc>
              <a:buFont typeface="Arial" panose="020B0604020202020204" pitchFamily="34" charset="0"/>
              <a:buChar char="•"/>
            </a:pPr>
            <a:r>
              <a:rPr lang="en-US" dirty="0">
                <a:solidFill>
                  <a:srgbClr val="002060"/>
                </a:solidFill>
                <a:latin typeface="Alexandria" pitchFamily="2" charset="-78"/>
                <a:cs typeface="Alexandria" pitchFamily="2" charset="-78"/>
              </a:rPr>
              <a:t>You watch how they act, talk, and live to understand their culture and daily habits.</a:t>
            </a:r>
            <a:endParaRPr lang="en-US" dirty="0">
              <a:solidFill>
                <a:schemeClr val="accent6">
                  <a:lumMod val="50000"/>
                </a:schemeClr>
              </a:solidFill>
              <a:latin typeface="Alexandria" pitchFamily="2" charset="-78"/>
              <a:cs typeface="Alexandria" pitchFamily="2" charset="-78"/>
            </a:endParaRPr>
          </a:p>
        </p:txBody>
      </p:sp>
      <p:sp>
        <p:nvSpPr>
          <p:cNvPr id="11" name="TextBox 10">
            <a:extLst>
              <a:ext uri="{FF2B5EF4-FFF2-40B4-BE49-F238E27FC236}">
                <a16:creationId xmlns:a16="http://schemas.microsoft.com/office/drawing/2014/main" id="{E9CC582A-C8AF-CFB3-53C2-2A863A49ECD8}"/>
              </a:ext>
            </a:extLst>
          </p:cNvPr>
          <p:cNvSpPr txBox="1"/>
          <p:nvPr/>
        </p:nvSpPr>
        <p:spPr>
          <a:xfrm>
            <a:off x="0" y="6646605"/>
            <a:ext cx="1747520" cy="261610"/>
          </a:xfrm>
          <a:prstGeom prst="rect">
            <a:avLst/>
          </a:prstGeom>
          <a:noFill/>
          <a:ln>
            <a:solidFill>
              <a:schemeClr val="bg1"/>
            </a:solidFill>
          </a:ln>
        </p:spPr>
        <p:txBody>
          <a:bodyPr wrap="square" rtlCol="0">
            <a:spAutoFit/>
          </a:bodyPr>
          <a:lstStyle/>
          <a:p>
            <a:r>
              <a:rPr lang="en-US" sz="1100" dirty="0">
                <a:latin typeface="Alexandria" pitchFamily="2" charset="-78"/>
                <a:cs typeface="Alexandria" pitchFamily="2" charset="-78"/>
              </a:rPr>
              <a:t>Dr. Raef Baraka</a:t>
            </a:r>
          </a:p>
        </p:txBody>
      </p:sp>
      <p:sp>
        <p:nvSpPr>
          <p:cNvPr id="10" name="Rectangle 9">
            <a:extLst>
              <a:ext uri="{FF2B5EF4-FFF2-40B4-BE49-F238E27FC236}">
                <a16:creationId xmlns:a16="http://schemas.microsoft.com/office/drawing/2014/main" id="{9B9BABB7-8146-6ABB-E470-05D5A89BFE29}"/>
              </a:ext>
            </a:extLst>
          </p:cNvPr>
          <p:cNvSpPr/>
          <p:nvPr/>
        </p:nvSpPr>
        <p:spPr>
          <a:xfrm>
            <a:off x="717328" y="4149212"/>
            <a:ext cx="11049371" cy="2271648"/>
          </a:xfrm>
          <a:prstGeom prst="rect">
            <a:avLst/>
          </a:prstGeom>
        </p:spPr>
        <p:txBody>
          <a:bodyPr wrap="square">
            <a:spAutoFit/>
          </a:bodyPr>
          <a:lstStyle/>
          <a:p>
            <a:pPr algn="ctr" rtl="1">
              <a:lnSpc>
                <a:spcPct val="250000"/>
              </a:lnSpc>
            </a:pPr>
            <a:r>
              <a:rPr lang="ar-SA" sz="2000" dirty="0">
                <a:solidFill>
                  <a:schemeClr val="accent6">
                    <a:lumMod val="50000"/>
                  </a:schemeClr>
                </a:solidFill>
                <a:latin typeface="Alexandria" pitchFamily="2" charset="-78"/>
                <a:cs typeface="Alexandria" pitchFamily="2" charset="-78"/>
              </a:rPr>
              <a:t>طريقة البحث الإثنوغرافيا </a:t>
            </a:r>
          </a:p>
          <a:p>
            <a:pPr marL="342900" indent="-342900" algn="just" rtl="1">
              <a:lnSpc>
                <a:spcPct val="250000"/>
              </a:lnSpc>
              <a:buFont typeface="Arial" panose="020B0604020202020204" pitchFamily="34" charset="0"/>
              <a:buChar char="•"/>
            </a:pPr>
            <a:r>
              <a:rPr lang="ar-SA" sz="2000" dirty="0">
                <a:solidFill>
                  <a:srgbClr val="FF0000"/>
                </a:solidFill>
                <a:latin typeface="Alexandria" pitchFamily="2" charset="-78"/>
                <a:cs typeface="Alexandria" pitchFamily="2" charset="-78"/>
              </a:rPr>
              <a:t>الإثنوغرافيا</a:t>
            </a:r>
            <a:r>
              <a:rPr lang="ar-SA" sz="2000" dirty="0">
                <a:solidFill>
                  <a:srgbClr val="002060"/>
                </a:solidFill>
                <a:latin typeface="Alexandria" pitchFamily="2" charset="-78"/>
                <a:cs typeface="Alexandria" pitchFamily="2" charset="-78"/>
              </a:rPr>
              <a:t> هي طريقة بحث نوعية تعيش أو تقضي وقتا طويلا مع مجموعة من الناس. </a:t>
            </a:r>
          </a:p>
          <a:p>
            <a:pPr marL="342900" indent="-342900" algn="just" rtl="1">
              <a:lnSpc>
                <a:spcPct val="250000"/>
              </a:lnSpc>
              <a:buFont typeface="Arial" panose="020B0604020202020204" pitchFamily="34" charset="0"/>
              <a:buChar char="•"/>
            </a:pPr>
            <a:r>
              <a:rPr lang="ar-SA" sz="2000" dirty="0">
                <a:solidFill>
                  <a:srgbClr val="002060"/>
                </a:solidFill>
                <a:latin typeface="Alexandria" pitchFamily="2" charset="-78"/>
                <a:cs typeface="Alexandria" pitchFamily="2" charset="-78"/>
              </a:rPr>
              <a:t>تشاهد كيف يتصرفون، يتحدثون، ويعيشون لفهم ثقافتهم وعاداتهم اليومية.</a:t>
            </a:r>
            <a:endParaRPr lang="ar-SA" sz="2000" dirty="0">
              <a:solidFill>
                <a:schemeClr val="accent6">
                  <a:lumMod val="50000"/>
                </a:schemeClr>
              </a:solidFill>
              <a:latin typeface="Alexandria" pitchFamily="2" charset="-78"/>
              <a:cs typeface="Alexandria" pitchFamily="2" charset="-78"/>
            </a:endParaRPr>
          </a:p>
        </p:txBody>
      </p:sp>
    </p:spTree>
    <p:extLst>
      <p:ext uri="{BB962C8B-B14F-4D97-AF65-F5344CB8AC3E}">
        <p14:creationId xmlns:p14="http://schemas.microsoft.com/office/powerpoint/2010/main" val="148348817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additive="base">
                                        <p:cTn id="7" dur="500" fill="hold"/>
                                        <p:tgtEl>
                                          <p:spTgt spid="8"/>
                                        </p:tgtEl>
                                        <p:attrNameLst>
                                          <p:attrName>ppt_x</p:attrName>
                                        </p:attrNameLst>
                                      </p:cBhvr>
                                      <p:tavLst>
                                        <p:tav tm="0">
                                          <p:val>
                                            <p:strVal val="#ppt_x"/>
                                          </p:val>
                                        </p:tav>
                                        <p:tav tm="100000">
                                          <p:val>
                                            <p:strVal val="#ppt_x"/>
                                          </p:val>
                                        </p:tav>
                                      </p:tavLst>
                                    </p:anim>
                                    <p:anim calcmode="lin" valueType="num">
                                      <p:cBhvr additive="base">
                                        <p:cTn id="8" dur="500" fill="hold"/>
                                        <p:tgtEl>
                                          <p:spTgt spid="8"/>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10"/>
                                        </p:tgtEl>
                                        <p:attrNameLst>
                                          <p:attrName>style.visibility</p:attrName>
                                        </p:attrNameLst>
                                      </p:cBhvr>
                                      <p:to>
                                        <p:strVal val="visible"/>
                                      </p:to>
                                    </p:set>
                                    <p:anim calcmode="lin" valueType="num">
                                      <p:cBhvr additive="base">
                                        <p:cTn id="13" dur="500" fill="hold"/>
                                        <p:tgtEl>
                                          <p:spTgt spid="10"/>
                                        </p:tgtEl>
                                        <p:attrNameLst>
                                          <p:attrName>ppt_x</p:attrName>
                                        </p:attrNameLst>
                                      </p:cBhvr>
                                      <p:tavLst>
                                        <p:tav tm="0">
                                          <p:val>
                                            <p:strVal val="#ppt_x"/>
                                          </p:val>
                                        </p:tav>
                                        <p:tav tm="100000">
                                          <p:val>
                                            <p:strVal val="#ppt_x"/>
                                          </p:val>
                                        </p:tav>
                                      </p:tavLst>
                                    </p:anim>
                                    <p:anim calcmode="lin" valueType="num">
                                      <p:cBhvr additive="base">
                                        <p:cTn id="14"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P spid="10" grpId="0"/>
    </p:bld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621650" y="1167166"/>
            <a:ext cx="10810349" cy="10987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2" name="Rectangle 1"/>
          <p:cNvSpPr/>
          <p:nvPr/>
        </p:nvSpPr>
        <p:spPr>
          <a:xfrm>
            <a:off x="621651" y="614671"/>
            <a:ext cx="6595226" cy="584775"/>
          </a:xfrm>
          <a:prstGeom prst="rect">
            <a:avLst/>
          </a:prstGeom>
        </p:spPr>
        <p:txBody>
          <a:bodyPr wrap="square">
            <a:spAutoFit/>
          </a:bodyPr>
          <a:lstStyle/>
          <a:p>
            <a:r>
              <a:rPr lang="en-US" sz="3200" b="1" dirty="0">
                <a:solidFill>
                  <a:srgbClr val="00B0F0"/>
                </a:solidFill>
                <a:latin typeface="Alexandria" charset="0"/>
                <a:cs typeface="Alexandria" charset="0"/>
              </a:rPr>
              <a:t>Other Research Methods</a:t>
            </a:r>
          </a:p>
        </p:txBody>
      </p:sp>
      <p:sp>
        <p:nvSpPr>
          <p:cNvPr id="9" name="TextBox 8"/>
          <p:cNvSpPr txBox="1"/>
          <p:nvPr/>
        </p:nvSpPr>
        <p:spPr>
          <a:xfrm>
            <a:off x="6741857" y="525659"/>
            <a:ext cx="4828492" cy="584775"/>
          </a:xfrm>
          <a:prstGeom prst="rect">
            <a:avLst/>
          </a:prstGeom>
          <a:noFill/>
        </p:spPr>
        <p:txBody>
          <a:bodyPr wrap="square" rtlCol="0">
            <a:spAutoFit/>
          </a:bodyPr>
          <a:lstStyle/>
          <a:p>
            <a:pPr algn="r"/>
            <a:r>
              <a:rPr lang="ar-SA" sz="3200" b="1" dirty="0">
                <a:solidFill>
                  <a:srgbClr val="00B0F0"/>
                </a:solidFill>
                <a:latin typeface="Alexandria" charset="0"/>
                <a:cs typeface="Alexandria" charset="0"/>
              </a:rPr>
              <a:t>طرق بحث أخرى</a:t>
            </a:r>
          </a:p>
        </p:txBody>
      </p:sp>
      <p:sp>
        <p:nvSpPr>
          <p:cNvPr id="3" name="Rectangle: Rounded Corners 2">
            <a:extLst>
              <a:ext uri="{FF2B5EF4-FFF2-40B4-BE49-F238E27FC236}">
                <a16:creationId xmlns:a16="http://schemas.microsoft.com/office/drawing/2014/main" id="{9885DD0A-52EB-11AA-BA36-1F71B791710C}"/>
              </a:ext>
            </a:extLst>
          </p:cNvPr>
          <p:cNvSpPr/>
          <p:nvPr/>
        </p:nvSpPr>
        <p:spPr>
          <a:xfrm>
            <a:off x="638242" y="1543299"/>
            <a:ext cx="11145049" cy="246172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Rectangle: Rounded Corners 24">
            <a:extLst>
              <a:ext uri="{FF2B5EF4-FFF2-40B4-BE49-F238E27FC236}">
                <a16:creationId xmlns:a16="http://schemas.microsoft.com/office/drawing/2014/main" id="{3DD9DFCA-4B1B-0B72-57ED-962D5FA1AAE0}"/>
              </a:ext>
            </a:extLst>
          </p:cNvPr>
          <p:cNvSpPr/>
          <p:nvPr/>
        </p:nvSpPr>
        <p:spPr>
          <a:xfrm>
            <a:off x="621650" y="4218004"/>
            <a:ext cx="11145049" cy="242457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dirty="0"/>
              <a:t>حل النزاعات: يمكن أن يكون التواصل وجهاً لوجه فعالاً في حل النزاعات، لأنه يسمح بالتفاعل في الوقت الفعلي، والاستماع النشط، والفرصة لمعالجة المخاوف بشكل مباشر.</a:t>
            </a:r>
            <a:endParaRPr lang="en-US" dirty="0"/>
          </a:p>
        </p:txBody>
      </p:sp>
      <p:sp>
        <p:nvSpPr>
          <p:cNvPr id="8" name="Rectangle 7">
            <a:extLst>
              <a:ext uri="{FF2B5EF4-FFF2-40B4-BE49-F238E27FC236}">
                <a16:creationId xmlns:a16="http://schemas.microsoft.com/office/drawing/2014/main" id="{B647F0E2-601F-E548-FA90-ED8C15E00BA3}"/>
              </a:ext>
            </a:extLst>
          </p:cNvPr>
          <p:cNvSpPr/>
          <p:nvPr/>
        </p:nvSpPr>
        <p:spPr>
          <a:xfrm>
            <a:off x="638242" y="1501031"/>
            <a:ext cx="10932107" cy="2538515"/>
          </a:xfrm>
          <a:prstGeom prst="rect">
            <a:avLst/>
          </a:prstGeom>
        </p:spPr>
        <p:txBody>
          <a:bodyPr wrap="square">
            <a:spAutoFit/>
          </a:bodyPr>
          <a:lstStyle/>
          <a:p>
            <a:pPr algn="ctr">
              <a:lnSpc>
                <a:spcPct val="150000"/>
              </a:lnSpc>
            </a:pPr>
            <a:r>
              <a:rPr lang="en-US" dirty="0">
                <a:solidFill>
                  <a:schemeClr val="accent6">
                    <a:lumMod val="50000"/>
                  </a:schemeClr>
                </a:solidFill>
                <a:latin typeface="Alexandria" pitchFamily="2" charset="-78"/>
                <a:cs typeface="Alexandria" pitchFamily="2" charset="-78"/>
              </a:rPr>
              <a:t>Delphi Study Research Method </a:t>
            </a:r>
          </a:p>
          <a:p>
            <a:pPr marL="457200" indent="-457200" algn="just">
              <a:lnSpc>
                <a:spcPct val="150000"/>
              </a:lnSpc>
              <a:buFont typeface="Arial" panose="020B0604020202020204" pitchFamily="34" charset="0"/>
              <a:buChar char="•"/>
            </a:pPr>
            <a:r>
              <a:rPr lang="en-US" dirty="0">
                <a:solidFill>
                  <a:srgbClr val="FF0000"/>
                </a:solidFill>
                <a:latin typeface="Alexandria" pitchFamily="2" charset="-78"/>
                <a:cs typeface="Alexandria" pitchFamily="2" charset="-78"/>
              </a:rPr>
              <a:t>The Delphi study research method </a:t>
            </a:r>
            <a:r>
              <a:rPr lang="en-US" dirty="0">
                <a:solidFill>
                  <a:srgbClr val="002060"/>
                </a:solidFill>
                <a:latin typeface="Alexandria" pitchFamily="2" charset="-78"/>
                <a:cs typeface="Alexandria" pitchFamily="2" charset="-78"/>
              </a:rPr>
              <a:t>is a structured communication technique that uses sequential rounds of anonymous questionnaires to reach a reliable consensus among a panel of domain experts. </a:t>
            </a:r>
          </a:p>
          <a:p>
            <a:pPr marL="457200" indent="-457200" algn="just">
              <a:lnSpc>
                <a:spcPct val="150000"/>
              </a:lnSpc>
              <a:buFont typeface="Arial" panose="020B0604020202020204" pitchFamily="34" charset="0"/>
              <a:buChar char="•"/>
            </a:pPr>
            <a:r>
              <a:rPr lang="en-US" dirty="0">
                <a:solidFill>
                  <a:srgbClr val="002060"/>
                </a:solidFill>
                <a:latin typeface="Alexandria" pitchFamily="2" charset="-78"/>
                <a:cs typeface="Alexandria" pitchFamily="2" charset="-78"/>
              </a:rPr>
              <a:t>Core features include participant anonymity, iterative feedback, and statistical aggregation of group responses.</a:t>
            </a:r>
          </a:p>
        </p:txBody>
      </p:sp>
      <p:sp>
        <p:nvSpPr>
          <p:cNvPr id="11" name="TextBox 10">
            <a:extLst>
              <a:ext uri="{FF2B5EF4-FFF2-40B4-BE49-F238E27FC236}">
                <a16:creationId xmlns:a16="http://schemas.microsoft.com/office/drawing/2014/main" id="{E9CC582A-C8AF-CFB3-53C2-2A863A49ECD8}"/>
              </a:ext>
            </a:extLst>
          </p:cNvPr>
          <p:cNvSpPr txBox="1"/>
          <p:nvPr/>
        </p:nvSpPr>
        <p:spPr>
          <a:xfrm>
            <a:off x="0" y="6646605"/>
            <a:ext cx="1747520" cy="261610"/>
          </a:xfrm>
          <a:prstGeom prst="rect">
            <a:avLst/>
          </a:prstGeom>
          <a:noFill/>
          <a:ln>
            <a:solidFill>
              <a:schemeClr val="bg1"/>
            </a:solidFill>
          </a:ln>
        </p:spPr>
        <p:txBody>
          <a:bodyPr wrap="square" rtlCol="0">
            <a:spAutoFit/>
          </a:bodyPr>
          <a:lstStyle/>
          <a:p>
            <a:r>
              <a:rPr lang="en-US" sz="1100" dirty="0">
                <a:latin typeface="Alexandria" pitchFamily="2" charset="-78"/>
                <a:cs typeface="Alexandria" pitchFamily="2" charset="-78"/>
              </a:rPr>
              <a:t>Dr. Raef Baraka</a:t>
            </a:r>
          </a:p>
        </p:txBody>
      </p:sp>
      <p:sp>
        <p:nvSpPr>
          <p:cNvPr id="10" name="Rectangle 9">
            <a:extLst>
              <a:ext uri="{FF2B5EF4-FFF2-40B4-BE49-F238E27FC236}">
                <a16:creationId xmlns:a16="http://schemas.microsoft.com/office/drawing/2014/main" id="{9B9BABB7-8146-6ABB-E470-05D5A89BFE29}"/>
              </a:ext>
            </a:extLst>
          </p:cNvPr>
          <p:cNvSpPr/>
          <p:nvPr/>
        </p:nvSpPr>
        <p:spPr>
          <a:xfrm>
            <a:off x="717328" y="4149212"/>
            <a:ext cx="11049371" cy="2348592"/>
          </a:xfrm>
          <a:prstGeom prst="rect">
            <a:avLst/>
          </a:prstGeom>
        </p:spPr>
        <p:txBody>
          <a:bodyPr wrap="square">
            <a:spAutoFit/>
          </a:bodyPr>
          <a:lstStyle/>
          <a:p>
            <a:pPr algn="ctr" rtl="1">
              <a:lnSpc>
                <a:spcPct val="150000"/>
              </a:lnSpc>
            </a:pPr>
            <a:r>
              <a:rPr lang="ar-SA" sz="2000" dirty="0">
                <a:solidFill>
                  <a:schemeClr val="accent6">
                    <a:lumMod val="50000"/>
                  </a:schemeClr>
                </a:solidFill>
                <a:latin typeface="Alexandria" pitchFamily="2" charset="-78"/>
                <a:cs typeface="Alexandria" pitchFamily="2" charset="-78"/>
              </a:rPr>
              <a:t>طريقة بحث دراسة دلفي </a:t>
            </a:r>
          </a:p>
          <a:p>
            <a:pPr marL="342900" indent="-342900" algn="just" rtl="1">
              <a:lnSpc>
                <a:spcPct val="150000"/>
              </a:lnSpc>
              <a:buFont typeface="Arial" panose="020B0604020202020204" pitchFamily="34" charset="0"/>
              <a:buChar char="•"/>
            </a:pPr>
            <a:r>
              <a:rPr lang="ar-SA" sz="2000" dirty="0">
                <a:solidFill>
                  <a:srgbClr val="FF0000"/>
                </a:solidFill>
                <a:latin typeface="Alexandria" pitchFamily="2" charset="-78"/>
                <a:cs typeface="Alexandria" pitchFamily="2" charset="-78"/>
              </a:rPr>
              <a:t>طريقة بحث دراسة دلفي </a:t>
            </a:r>
            <a:r>
              <a:rPr lang="ar-SA" sz="2000" dirty="0">
                <a:solidFill>
                  <a:srgbClr val="002060"/>
                </a:solidFill>
                <a:latin typeface="Alexandria" pitchFamily="2" charset="-78"/>
                <a:cs typeface="Alexandria" pitchFamily="2" charset="-78"/>
              </a:rPr>
              <a:t>هي تقنية تواصل منظمة تستخدم جولات متسلسلة من الاستبيانات المجهولة للوصول إلى توافق موثوق بين لجنة من خبراء المجال. </a:t>
            </a:r>
          </a:p>
          <a:p>
            <a:pPr marL="342900" indent="-342900" algn="just" rtl="1">
              <a:lnSpc>
                <a:spcPct val="150000"/>
              </a:lnSpc>
              <a:buFont typeface="Arial" panose="020B0604020202020204" pitchFamily="34" charset="0"/>
              <a:buChar char="•"/>
            </a:pPr>
            <a:r>
              <a:rPr lang="ar-SA" sz="2000" dirty="0">
                <a:solidFill>
                  <a:srgbClr val="002060"/>
                </a:solidFill>
                <a:latin typeface="Alexandria" pitchFamily="2" charset="-78"/>
                <a:cs typeface="Alexandria" pitchFamily="2" charset="-78"/>
              </a:rPr>
              <a:t>تشمل الميزات الأساسية إخفاء هوية المشاركين، والتغذية الراجعة التكرارية، والتجميع الإحصائي للردود الجماعية.</a:t>
            </a:r>
          </a:p>
        </p:txBody>
      </p:sp>
    </p:spTree>
    <p:extLst>
      <p:ext uri="{BB962C8B-B14F-4D97-AF65-F5344CB8AC3E}">
        <p14:creationId xmlns:p14="http://schemas.microsoft.com/office/powerpoint/2010/main" val="199010422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additive="base">
                                        <p:cTn id="7" dur="500" fill="hold"/>
                                        <p:tgtEl>
                                          <p:spTgt spid="8"/>
                                        </p:tgtEl>
                                        <p:attrNameLst>
                                          <p:attrName>ppt_x</p:attrName>
                                        </p:attrNameLst>
                                      </p:cBhvr>
                                      <p:tavLst>
                                        <p:tav tm="0">
                                          <p:val>
                                            <p:strVal val="#ppt_x"/>
                                          </p:val>
                                        </p:tav>
                                        <p:tav tm="100000">
                                          <p:val>
                                            <p:strVal val="#ppt_x"/>
                                          </p:val>
                                        </p:tav>
                                      </p:tavLst>
                                    </p:anim>
                                    <p:anim calcmode="lin" valueType="num">
                                      <p:cBhvr additive="base">
                                        <p:cTn id="8" dur="500" fill="hold"/>
                                        <p:tgtEl>
                                          <p:spTgt spid="8"/>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10"/>
                                        </p:tgtEl>
                                        <p:attrNameLst>
                                          <p:attrName>style.visibility</p:attrName>
                                        </p:attrNameLst>
                                      </p:cBhvr>
                                      <p:to>
                                        <p:strVal val="visible"/>
                                      </p:to>
                                    </p:set>
                                    <p:anim calcmode="lin" valueType="num">
                                      <p:cBhvr additive="base">
                                        <p:cTn id="13" dur="500" fill="hold"/>
                                        <p:tgtEl>
                                          <p:spTgt spid="10"/>
                                        </p:tgtEl>
                                        <p:attrNameLst>
                                          <p:attrName>ppt_x</p:attrName>
                                        </p:attrNameLst>
                                      </p:cBhvr>
                                      <p:tavLst>
                                        <p:tav tm="0">
                                          <p:val>
                                            <p:strVal val="#ppt_x"/>
                                          </p:val>
                                        </p:tav>
                                        <p:tav tm="100000">
                                          <p:val>
                                            <p:strVal val="#ppt_x"/>
                                          </p:val>
                                        </p:tav>
                                      </p:tavLst>
                                    </p:anim>
                                    <p:anim calcmode="lin" valueType="num">
                                      <p:cBhvr additive="base">
                                        <p:cTn id="14"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P spid="10" grpId="0"/>
    </p:bld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621650" y="1167166"/>
            <a:ext cx="10810349" cy="10987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2" name="Rectangle 1"/>
          <p:cNvSpPr/>
          <p:nvPr/>
        </p:nvSpPr>
        <p:spPr>
          <a:xfrm>
            <a:off x="621651" y="614671"/>
            <a:ext cx="6595226" cy="584775"/>
          </a:xfrm>
          <a:prstGeom prst="rect">
            <a:avLst/>
          </a:prstGeom>
        </p:spPr>
        <p:txBody>
          <a:bodyPr wrap="square">
            <a:spAutoFit/>
          </a:bodyPr>
          <a:lstStyle/>
          <a:p>
            <a:r>
              <a:rPr lang="en-US" sz="3200" b="1" dirty="0">
                <a:solidFill>
                  <a:srgbClr val="00B0F0"/>
                </a:solidFill>
                <a:latin typeface="Alexandria" charset="0"/>
                <a:cs typeface="Alexandria" charset="0"/>
              </a:rPr>
              <a:t>Other Research Methods</a:t>
            </a:r>
          </a:p>
        </p:txBody>
      </p:sp>
      <p:sp>
        <p:nvSpPr>
          <p:cNvPr id="9" name="TextBox 8"/>
          <p:cNvSpPr txBox="1"/>
          <p:nvPr/>
        </p:nvSpPr>
        <p:spPr>
          <a:xfrm>
            <a:off x="6741857" y="525659"/>
            <a:ext cx="4828492" cy="584775"/>
          </a:xfrm>
          <a:prstGeom prst="rect">
            <a:avLst/>
          </a:prstGeom>
          <a:noFill/>
        </p:spPr>
        <p:txBody>
          <a:bodyPr wrap="square" rtlCol="0">
            <a:spAutoFit/>
          </a:bodyPr>
          <a:lstStyle/>
          <a:p>
            <a:pPr algn="r"/>
            <a:r>
              <a:rPr lang="ar-SA" sz="3200" b="1" dirty="0">
                <a:solidFill>
                  <a:srgbClr val="00B0F0"/>
                </a:solidFill>
                <a:latin typeface="Alexandria" charset="0"/>
                <a:cs typeface="Alexandria" charset="0"/>
              </a:rPr>
              <a:t>طرق بحث أخرى</a:t>
            </a:r>
          </a:p>
        </p:txBody>
      </p:sp>
      <p:sp>
        <p:nvSpPr>
          <p:cNvPr id="3" name="Rectangle: Rounded Corners 2">
            <a:extLst>
              <a:ext uri="{FF2B5EF4-FFF2-40B4-BE49-F238E27FC236}">
                <a16:creationId xmlns:a16="http://schemas.microsoft.com/office/drawing/2014/main" id="{9885DD0A-52EB-11AA-BA36-1F71B791710C}"/>
              </a:ext>
            </a:extLst>
          </p:cNvPr>
          <p:cNvSpPr/>
          <p:nvPr/>
        </p:nvSpPr>
        <p:spPr>
          <a:xfrm>
            <a:off x="638242" y="1543299"/>
            <a:ext cx="11145049" cy="246172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Rectangle: Rounded Corners 24">
            <a:extLst>
              <a:ext uri="{FF2B5EF4-FFF2-40B4-BE49-F238E27FC236}">
                <a16:creationId xmlns:a16="http://schemas.microsoft.com/office/drawing/2014/main" id="{3DD9DFCA-4B1B-0B72-57ED-962D5FA1AAE0}"/>
              </a:ext>
            </a:extLst>
          </p:cNvPr>
          <p:cNvSpPr/>
          <p:nvPr/>
        </p:nvSpPr>
        <p:spPr>
          <a:xfrm>
            <a:off x="621650" y="4218004"/>
            <a:ext cx="11145049" cy="242457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dirty="0"/>
              <a:t>حل النزاعات: يمكن أن يكون التواصل وجهاً لوجه فعالاً في حل النزاعات، لأنه يسمح بالتفاعل في الوقت الفعلي، والاستماع النشط، والفرصة لمعالجة المخاوف بشكل مباشر.</a:t>
            </a:r>
            <a:endParaRPr lang="en-US" dirty="0"/>
          </a:p>
        </p:txBody>
      </p:sp>
      <p:sp>
        <p:nvSpPr>
          <p:cNvPr id="8" name="Rectangle 7">
            <a:extLst>
              <a:ext uri="{FF2B5EF4-FFF2-40B4-BE49-F238E27FC236}">
                <a16:creationId xmlns:a16="http://schemas.microsoft.com/office/drawing/2014/main" id="{B647F0E2-601F-E548-FA90-ED8C15E00BA3}"/>
              </a:ext>
            </a:extLst>
          </p:cNvPr>
          <p:cNvSpPr/>
          <p:nvPr/>
        </p:nvSpPr>
        <p:spPr>
          <a:xfrm>
            <a:off x="638242" y="1501031"/>
            <a:ext cx="10932107" cy="2464008"/>
          </a:xfrm>
          <a:prstGeom prst="rect">
            <a:avLst/>
          </a:prstGeom>
        </p:spPr>
        <p:txBody>
          <a:bodyPr wrap="square">
            <a:spAutoFit/>
          </a:bodyPr>
          <a:lstStyle/>
          <a:p>
            <a:pPr algn="ctr">
              <a:lnSpc>
                <a:spcPct val="200000"/>
              </a:lnSpc>
            </a:pPr>
            <a:r>
              <a:rPr lang="en-US" sz="2000" dirty="0">
                <a:solidFill>
                  <a:schemeClr val="accent6">
                    <a:lumMod val="50000"/>
                  </a:schemeClr>
                </a:solidFill>
                <a:latin typeface="Alexandria" pitchFamily="2" charset="-78"/>
                <a:cs typeface="Alexandria" pitchFamily="2" charset="-78"/>
              </a:rPr>
              <a:t>Action Research Method </a:t>
            </a:r>
          </a:p>
          <a:p>
            <a:pPr marL="457200" indent="-457200" algn="just">
              <a:lnSpc>
                <a:spcPct val="200000"/>
              </a:lnSpc>
              <a:buFont typeface="Arial" panose="020B0604020202020204" pitchFamily="34" charset="0"/>
              <a:buChar char="•"/>
            </a:pPr>
            <a:r>
              <a:rPr lang="en-US" sz="2000" dirty="0">
                <a:solidFill>
                  <a:srgbClr val="FF0000"/>
                </a:solidFill>
                <a:latin typeface="Alexandria" pitchFamily="2" charset="-78"/>
                <a:cs typeface="Alexandria" pitchFamily="2" charset="-78"/>
              </a:rPr>
              <a:t>Action research </a:t>
            </a:r>
            <a:r>
              <a:rPr lang="en-US" sz="2000" dirty="0">
                <a:solidFill>
                  <a:srgbClr val="002060"/>
                </a:solidFill>
                <a:latin typeface="Alexandria" pitchFamily="2" charset="-78"/>
                <a:cs typeface="Alexandria" pitchFamily="2" charset="-78"/>
              </a:rPr>
              <a:t>is an interactive, cyclical method used to simultaneously investigate and solve real-world problems. It relies on a continuous loop of planning, acting, observing, and reflecting</a:t>
            </a:r>
          </a:p>
        </p:txBody>
      </p:sp>
      <p:sp>
        <p:nvSpPr>
          <p:cNvPr id="11" name="TextBox 10">
            <a:extLst>
              <a:ext uri="{FF2B5EF4-FFF2-40B4-BE49-F238E27FC236}">
                <a16:creationId xmlns:a16="http://schemas.microsoft.com/office/drawing/2014/main" id="{E9CC582A-C8AF-CFB3-53C2-2A863A49ECD8}"/>
              </a:ext>
            </a:extLst>
          </p:cNvPr>
          <p:cNvSpPr txBox="1"/>
          <p:nvPr/>
        </p:nvSpPr>
        <p:spPr>
          <a:xfrm>
            <a:off x="0" y="6646605"/>
            <a:ext cx="1747520" cy="261610"/>
          </a:xfrm>
          <a:prstGeom prst="rect">
            <a:avLst/>
          </a:prstGeom>
          <a:noFill/>
          <a:ln>
            <a:solidFill>
              <a:schemeClr val="bg1"/>
            </a:solidFill>
          </a:ln>
        </p:spPr>
        <p:txBody>
          <a:bodyPr wrap="square" rtlCol="0">
            <a:spAutoFit/>
          </a:bodyPr>
          <a:lstStyle/>
          <a:p>
            <a:r>
              <a:rPr lang="en-US" sz="1100" dirty="0">
                <a:latin typeface="Alexandria" pitchFamily="2" charset="-78"/>
                <a:cs typeface="Alexandria" pitchFamily="2" charset="-78"/>
              </a:rPr>
              <a:t>Dr. Raef Baraka</a:t>
            </a:r>
          </a:p>
        </p:txBody>
      </p:sp>
      <p:sp>
        <p:nvSpPr>
          <p:cNvPr id="10" name="Rectangle 9">
            <a:extLst>
              <a:ext uri="{FF2B5EF4-FFF2-40B4-BE49-F238E27FC236}">
                <a16:creationId xmlns:a16="http://schemas.microsoft.com/office/drawing/2014/main" id="{9B9BABB7-8146-6ABB-E470-05D5A89BFE29}"/>
              </a:ext>
            </a:extLst>
          </p:cNvPr>
          <p:cNvSpPr/>
          <p:nvPr/>
        </p:nvSpPr>
        <p:spPr>
          <a:xfrm>
            <a:off x="717328" y="4149212"/>
            <a:ext cx="11049371" cy="1848455"/>
          </a:xfrm>
          <a:prstGeom prst="rect">
            <a:avLst/>
          </a:prstGeom>
        </p:spPr>
        <p:txBody>
          <a:bodyPr wrap="square">
            <a:spAutoFit/>
          </a:bodyPr>
          <a:lstStyle/>
          <a:p>
            <a:pPr algn="ctr" rtl="1">
              <a:lnSpc>
                <a:spcPct val="200000"/>
              </a:lnSpc>
            </a:pPr>
            <a:r>
              <a:rPr lang="ar-SA" sz="2000" dirty="0">
                <a:solidFill>
                  <a:schemeClr val="accent6">
                    <a:lumMod val="50000"/>
                  </a:schemeClr>
                </a:solidFill>
                <a:latin typeface="Alexandria" pitchFamily="2" charset="-78"/>
                <a:cs typeface="Alexandria" pitchFamily="2" charset="-78"/>
              </a:rPr>
              <a:t>طريقة البحث العملي </a:t>
            </a:r>
          </a:p>
          <a:p>
            <a:pPr marL="342900" indent="-342900" algn="just" rtl="1">
              <a:lnSpc>
                <a:spcPct val="200000"/>
              </a:lnSpc>
              <a:buFont typeface="Arial" panose="020B0604020202020204" pitchFamily="34" charset="0"/>
              <a:buChar char="•"/>
            </a:pPr>
            <a:r>
              <a:rPr lang="ar-SA" sz="2000" dirty="0">
                <a:solidFill>
                  <a:srgbClr val="FF0000"/>
                </a:solidFill>
                <a:latin typeface="Alexandria" pitchFamily="2" charset="-78"/>
                <a:cs typeface="Alexandria" pitchFamily="2" charset="-78"/>
              </a:rPr>
              <a:t>طريقة البحث العملي </a:t>
            </a:r>
            <a:r>
              <a:rPr lang="ar-SA" sz="2000" dirty="0">
                <a:solidFill>
                  <a:srgbClr val="002060"/>
                </a:solidFill>
                <a:latin typeface="Alexandria" pitchFamily="2" charset="-78"/>
                <a:cs typeface="Alexandria" pitchFamily="2" charset="-78"/>
              </a:rPr>
              <a:t>هو طريقة تفاعلية ودورية تستخدم للتحقيق وحل المشكلات الواقعية في الوقت نفسه. يعتمد على حلقة مستمرة من التخطيط والفعل والملاحظة والتأمل</a:t>
            </a:r>
          </a:p>
        </p:txBody>
      </p:sp>
    </p:spTree>
    <p:extLst>
      <p:ext uri="{BB962C8B-B14F-4D97-AF65-F5344CB8AC3E}">
        <p14:creationId xmlns:p14="http://schemas.microsoft.com/office/powerpoint/2010/main" val="376641098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additive="base">
                                        <p:cTn id="7" dur="500" fill="hold"/>
                                        <p:tgtEl>
                                          <p:spTgt spid="8"/>
                                        </p:tgtEl>
                                        <p:attrNameLst>
                                          <p:attrName>ppt_x</p:attrName>
                                        </p:attrNameLst>
                                      </p:cBhvr>
                                      <p:tavLst>
                                        <p:tav tm="0">
                                          <p:val>
                                            <p:strVal val="#ppt_x"/>
                                          </p:val>
                                        </p:tav>
                                        <p:tav tm="100000">
                                          <p:val>
                                            <p:strVal val="#ppt_x"/>
                                          </p:val>
                                        </p:tav>
                                      </p:tavLst>
                                    </p:anim>
                                    <p:anim calcmode="lin" valueType="num">
                                      <p:cBhvr additive="base">
                                        <p:cTn id="8" dur="500" fill="hold"/>
                                        <p:tgtEl>
                                          <p:spTgt spid="8"/>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10"/>
                                        </p:tgtEl>
                                        <p:attrNameLst>
                                          <p:attrName>style.visibility</p:attrName>
                                        </p:attrNameLst>
                                      </p:cBhvr>
                                      <p:to>
                                        <p:strVal val="visible"/>
                                      </p:to>
                                    </p:set>
                                    <p:anim calcmode="lin" valueType="num">
                                      <p:cBhvr additive="base">
                                        <p:cTn id="13" dur="500" fill="hold"/>
                                        <p:tgtEl>
                                          <p:spTgt spid="10"/>
                                        </p:tgtEl>
                                        <p:attrNameLst>
                                          <p:attrName>ppt_x</p:attrName>
                                        </p:attrNameLst>
                                      </p:cBhvr>
                                      <p:tavLst>
                                        <p:tav tm="0">
                                          <p:val>
                                            <p:strVal val="#ppt_x"/>
                                          </p:val>
                                        </p:tav>
                                        <p:tav tm="100000">
                                          <p:val>
                                            <p:strVal val="#ppt_x"/>
                                          </p:val>
                                        </p:tav>
                                      </p:tavLst>
                                    </p:anim>
                                    <p:anim calcmode="lin" valueType="num">
                                      <p:cBhvr additive="base">
                                        <p:cTn id="14"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P spid="10" grpId="0"/>
    </p:bld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621650" y="1167166"/>
            <a:ext cx="10810349" cy="10987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11" name="TextBox 10">
            <a:extLst>
              <a:ext uri="{FF2B5EF4-FFF2-40B4-BE49-F238E27FC236}">
                <a16:creationId xmlns:a16="http://schemas.microsoft.com/office/drawing/2014/main" id="{E9CC582A-C8AF-CFB3-53C2-2A863A49ECD8}"/>
              </a:ext>
            </a:extLst>
          </p:cNvPr>
          <p:cNvSpPr txBox="1"/>
          <p:nvPr/>
        </p:nvSpPr>
        <p:spPr>
          <a:xfrm>
            <a:off x="0" y="6646605"/>
            <a:ext cx="1747520" cy="261610"/>
          </a:xfrm>
          <a:prstGeom prst="rect">
            <a:avLst/>
          </a:prstGeom>
          <a:noFill/>
          <a:ln>
            <a:solidFill>
              <a:schemeClr val="bg1"/>
            </a:solidFill>
          </a:ln>
        </p:spPr>
        <p:txBody>
          <a:bodyPr wrap="square" rtlCol="0">
            <a:spAutoFit/>
          </a:bodyPr>
          <a:lstStyle/>
          <a:p>
            <a:r>
              <a:rPr lang="en-US" sz="1100" dirty="0">
                <a:latin typeface="Alexandria" pitchFamily="2" charset="-78"/>
                <a:cs typeface="Alexandria" pitchFamily="2" charset="-78"/>
              </a:rPr>
              <a:t>Dr. Raef Baraka</a:t>
            </a:r>
          </a:p>
        </p:txBody>
      </p:sp>
      <p:sp>
        <p:nvSpPr>
          <p:cNvPr id="7" name="Rectangle 6">
            <a:extLst>
              <a:ext uri="{FF2B5EF4-FFF2-40B4-BE49-F238E27FC236}">
                <a16:creationId xmlns:a16="http://schemas.microsoft.com/office/drawing/2014/main" id="{4D1BB61A-9891-9DA2-966D-97D91D8E7A53}"/>
              </a:ext>
            </a:extLst>
          </p:cNvPr>
          <p:cNvSpPr/>
          <p:nvPr/>
        </p:nvSpPr>
        <p:spPr>
          <a:xfrm>
            <a:off x="621651" y="614671"/>
            <a:ext cx="6595226" cy="584775"/>
          </a:xfrm>
          <a:prstGeom prst="rect">
            <a:avLst/>
          </a:prstGeom>
        </p:spPr>
        <p:txBody>
          <a:bodyPr wrap="square">
            <a:spAutoFit/>
          </a:bodyPr>
          <a:lstStyle/>
          <a:p>
            <a:r>
              <a:rPr lang="en-US" sz="3200" b="1" dirty="0">
                <a:solidFill>
                  <a:srgbClr val="00B0F0"/>
                </a:solidFill>
                <a:latin typeface="Alexandria" charset="0"/>
                <a:cs typeface="Alexandria" charset="0"/>
              </a:rPr>
              <a:t>Experimental research</a:t>
            </a:r>
          </a:p>
        </p:txBody>
      </p:sp>
      <p:sp>
        <p:nvSpPr>
          <p:cNvPr id="10" name="TextBox 9">
            <a:extLst>
              <a:ext uri="{FF2B5EF4-FFF2-40B4-BE49-F238E27FC236}">
                <a16:creationId xmlns:a16="http://schemas.microsoft.com/office/drawing/2014/main" id="{02377749-5072-DB0F-91D5-2600B216A811}"/>
              </a:ext>
            </a:extLst>
          </p:cNvPr>
          <p:cNvSpPr txBox="1"/>
          <p:nvPr/>
        </p:nvSpPr>
        <p:spPr>
          <a:xfrm>
            <a:off x="6741857" y="473075"/>
            <a:ext cx="4828492" cy="584775"/>
          </a:xfrm>
          <a:prstGeom prst="rect">
            <a:avLst/>
          </a:prstGeom>
          <a:noFill/>
        </p:spPr>
        <p:txBody>
          <a:bodyPr wrap="square" rtlCol="0">
            <a:spAutoFit/>
          </a:bodyPr>
          <a:lstStyle/>
          <a:p>
            <a:pPr algn="r"/>
            <a:r>
              <a:rPr lang="ar-SA" sz="3200" b="1" dirty="0">
                <a:solidFill>
                  <a:srgbClr val="00B0F0"/>
                </a:solidFill>
                <a:latin typeface="Alexandria" charset="0"/>
                <a:cs typeface="Alexandria" charset="0"/>
              </a:rPr>
              <a:t>البحث التجريبي</a:t>
            </a:r>
            <a:endParaRPr lang="en-US" sz="3200" b="1" dirty="0">
              <a:solidFill>
                <a:srgbClr val="00B0F0"/>
              </a:solidFill>
              <a:latin typeface="Alexandria" charset="0"/>
              <a:cs typeface="Alexandria" charset="0"/>
            </a:endParaRPr>
          </a:p>
        </p:txBody>
      </p:sp>
      <p:pic>
        <p:nvPicPr>
          <p:cNvPr id="2" name="Picture 1">
            <a:extLst>
              <a:ext uri="{FF2B5EF4-FFF2-40B4-BE49-F238E27FC236}">
                <a16:creationId xmlns:a16="http://schemas.microsoft.com/office/drawing/2014/main" id="{5FEE0161-ECF5-3717-720D-0C6A74C81A42}"/>
              </a:ext>
            </a:extLst>
          </p:cNvPr>
          <p:cNvPicPr>
            <a:picLocks noChangeAspect="1"/>
          </p:cNvPicPr>
          <p:nvPr/>
        </p:nvPicPr>
        <p:blipFill>
          <a:blip r:embed="rId4"/>
          <a:stretch>
            <a:fillRect/>
          </a:stretch>
        </p:blipFill>
        <p:spPr>
          <a:xfrm>
            <a:off x="1747520" y="1386358"/>
            <a:ext cx="8523531" cy="5356141"/>
          </a:xfrm>
          <a:prstGeom prst="rect">
            <a:avLst/>
          </a:prstGeom>
        </p:spPr>
      </p:pic>
    </p:spTree>
    <p:extLst>
      <p:ext uri="{BB962C8B-B14F-4D97-AF65-F5344CB8AC3E}">
        <p14:creationId xmlns:p14="http://schemas.microsoft.com/office/powerpoint/2010/main" val="2492168071"/>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621650" y="1167166"/>
            <a:ext cx="10810349" cy="10987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2" name="Rectangle 1"/>
          <p:cNvSpPr/>
          <p:nvPr/>
        </p:nvSpPr>
        <p:spPr>
          <a:xfrm>
            <a:off x="621651" y="614671"/>
            <a:ext cx="6595226" cy="584775"/>
          </a:xfrm>
          <a:prstGeom prst="rect">
            <a:avLst/>
          </a:prstGeom>
        </p:spPr>
        <p:txBody>
          <a:bodyPr wrap="square">
            <a:spAutoFit/>
          </a:bodyPr>
          <a:lstStyle/>
          <a:p>
            <a:r>
              <a:rPr lang="en-US" sz="3200" b="1" dirty="0">
                <a:solidFill>
                  <a:srgbClr val="00B0F0"/>
                </a:solidFill>
                <a:latin typeface="Alexandria" charset="0"/>
                <a:cs typeface="Alexandria" charset="0"/>
              </a:rPr>
              <a:t>Other Research Methods</a:t>
            </a:r>
          </a:p>
        </p:txBody>
      </p:sp>
      <p:sp>
        <p:nvSpPr>
          <p:cNvPr id="9" name="TextBox 8"/>
          <p:cNvSpPr txBox="1"/>
          <p:nvPr/>
        </p:nvSpPr>
        <p:spPr>
          <a:xfrm>
            <a:off x="6741857" y="525659"/>
            <a:ext cx="4828492" cy="584775"/>
          </a:xfrm>
          <a:prstGeom prst="rect">
            <a:avLst/>
          </a:prstGeom>
          <a:noFill/>
        </p:spPr>
        <p:txBody>
          <a:bodyPr wrap="square" rtlCol="0">
            <a:spAutoFit/>
          </a:bodyPr>
          <a:lstStyle/>
          <a:p>
            <a:pPr algn="r"/>
            <a:r>
              <a:rPr lang="ar-SA" sz="3200" b="1" dirty="0">
                <a:solidFill>
                  <a:srgbClr val="00B0F0"/>
                </a:solidFill>
                <a:latin typeface="Alexandria" charset="0"/>
                <a:cs typeface="Alexandria" charset="0"/>
              </a:rPr>
              <a:t>طرق بحث أخرى</a:t>
            </a:r>
          </a:p>
        </p:txBody>
      </p:sp>
      <p:sp>
        <p:nvSpPr>
          <p:cNvPr id="3" name="Rectangle: Rounded Corners 2">
            <a:extLst>
              <a:ext uri="{FF2B5EF4-FFF2-40B4-BE49-F238E27FC236}">
                <a16:creationId xmlns:a16="http://schemas.microsoft.com/office/drawing/2014/main" id="{9885DD0A-52EB-11AA-BA36-1F71B791710C}"/>
              </a:ext>
            </a:extLst>
          </p:cNvPr>
          <p:cNvSpPr/>
          <p:nvPr/>
        </p:nvSpPr>
        <p:spPr>
          <a:xfrm>
            <a:off x="638242" y="1543299"/>
            <a:ext cx="11145049" cy="246172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Rectangle: Rounded Corners 24">
            <a:extLst>
              <a:ext uri="{FF2B5EF4-FFF2-40B4-BE49-F238E27FC236}">
                <a16:creationId xmlns:a16="http://schemas.microsoft.com/office/drawing/2014/main" id="{3DD9DFCA-4B1B-0B72-57ED-962D5FA1AAE0}"/>
              </a:ext>
            </a:extLst>
          </p:cNvPr>
          <p:cNvSpPr/>
          <p:nvPr/>
        </p:nvSpPr>
        <p:spPr>
          <a:xfrm>
            <a:off x="621650" y="4218004"/>
            <a:ext cx="11145049" cy="242457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dirty="0"/>
              <a:t>حل النزاعات: يمكن أن يكون التواصل وجهاً لوجه فعالاً في حل النزاعات، لأنه يسمح بالتفاعل في الوقت الفعلي، والاستماع النشط، والفرصة لمعالجة المخاوف بشكل مباشر.</a:t>
            </a:r>
            <a:endParaRPr lang="en-US" dirty="0"/>
          </a:p>
        </p:txBody>
      </p:sp>
      <p:sp>
        <p:nvSpPr>
          <p:cNvPr id="8" name="Rectangle 7">
            <a:extLst>
              <a:ext uri="{FF2B5EF4-FFF2-40B4-BE49-F238E27FC236}">
                <a16:creationId xmlns:a16="http://schemas.microsoft.com/office/drawing/2014/main" id="{B647F0E2-601F-E548-FA90-ED8C15E00BA3}"/>
              </a:ext>
            </a:extLst>
          </p:cNvPr>
          <p:cNvSpPr/>
          <p:nvPr/>
        </p:nvSpPr>
        <p:spPr>
          <a:xfrm>
            <a:off x="638242" y="1501031"/>
            <a:ext cx="10932107" cy="2179379"/>
          </a:xfrm>
          <a:prstGeom prst="rect">
            <a:avLst/>
          </a:prstGeom>
        </p:spPr>
        <p:txBody>
          <a:bodyPr wrap="square">
            <a:spAutoFit/>
          </a:bodyPr>
          <a:lstStyle/>
          <a:p>
            <a:pPr algn="ctr">
              <a:lnSpc>
                <a:spcPct val="150000"/>
              </a:lnSpc>
            </a:pPr>
            <a:r>
              <a:rPr lang="en-US" sz="1850" dirty="0">
                <a:solidFill>
                  <a:schemeClr val="accent6">
                    <a:lumMod val="50000"/>
                  </a:schemeClr>
                </a:solidFill>
                <a:latin typeface="Alexandria" pitchFamily="2" charset="-78"/>
                <a:cs typeface="Alexandria" pitchFamily="2" charset="-78"/>
              </a:rPr>
              <a:t>Historical Research Method </a:t>
            </a:r>
          </a:p>
          <a:p>
            <a:pPr marL="457200" indent="-457200" algn="just">
              <a:lnSpc>
                <a:spcPct val="150000"/>
              </a:lnSpc>
              <a:buFont typeface="Arial" panose="020B0604020202020204" pitchFamily="34" charset="0"/>
              <a:buChar char="•"/>
            </a:pPr>
            <a:r>
              <a:rPr lang="en-US" sz="1850" dirty="0">
                <a:solidFill>
                  <a:srgbClr val="FF0000"/>
                </a:solidFill>
                <a:latin typeface="Alexandria" pitchFamily="2" charset="-78"/>
                <a:cs typeface="Alexandria" pitchFamily="2" charset="-78"/>
              </a:rPr>
              <a:t>Historical research </a:t>
            </a:r>
            <a:r>
              <a:rPr lang="en-US" sz="1850" dirty="0">
                <a:solidFill>
                  <a:srgbClr val="002060"/>
                </a:solidFill>
                <a:latin typeface="Alexandria" pitchFamily="2" charset="-78"/>
                <a:cs typeface="Alexandria" pitchFamily="2" charset="-78"/>
              </a:rPr>
              <a:t>is a systematic method of investigating, evaluating, and interpreting past evidence to explain how and why human events, ideas, and institutions developed. </a:t>
            </a:r>
          </a:p>
          <a:p>
            <a:pPr marL="457200" indent="-457200" algn="just">
              <a:lnSpc>
                <a:spcPct val="150000"/>
              </a:lnSpc>
              <a:buFont typeface="Arial" panose="020B0604020202020204" pitchFamily="34" charset="0"/>
              <a:buChar char="•"/>
            </a:pPr>
            <a:r>
              <a:rPr lang="en-US" sz="1850" dirty="0">
                <a:solidFill>
                  <a:srgbClr val="002060"/>
                </a:solidFill>
                <a:latin typeface="Alexandria" pitchFamily="2" charset="-78"/>
                <a:cs typeface="Alexandria" pitchFamily="2" charset="-78"/>
              </a:rPr>
              <a:t>It relies on gathering primary and secondary sources rather than running laboratory experiments.</a:t>
            </a:r>
          </a:p>
        </p:txBody>
      </p:sp>
      <p:sp>
        <p:nvSpPr>
          <p:cNvPr id="11" name="TextBox 10">
            <a:extLst>
              <a:ext uri="{FF2B5EF4-FFF2-40B4-BE49-F238E27FC236}">
                <a16:creationId xmlns:a16="http://schemas.microsoft.com/office/drawing/2014/main" id="{E9CC582A-C8AF-CFB3-53C2-2A863A49ECD8}"/>
              </a:ext>
            </a:extLst>
          </p:cNvPr>
          <p:cNvSpPr txBox="1"/>
          <p:nvPr/>
        </p:nvSpPr>
        <p:spPr>
          <a:xfrm>
            <a:off x="0" y="6646605"/>
            <a:ext cx="1747520" cy="261610"/>
          </a:xfrm>
          <a:prstGeom prst="rect">
            <a:avLst/>
          </a:prstGeom>
          <a:noFill/>
          <a:ln>
            <a:solidFill>
              <a:schemeClr val="bg1"/>
            </a:solidFill>
          </a:ln>
        </p:spPr>
        <p:txBody>
          <a:bodyPr wrap="square" rtlCol="0">
            <a:spAutoFit/>
          </a:bodyPr>
          <a:lstStyle/>
          <a:p>
            <a:r>
              <a:rPr lang="en-US" sz="1100" dirty="0">
                <a:latin typeface="Alexandria" pitchFamily="2" charset="-78"/>
                <a:cs typeface="Alexandria" pitchFamily="2" charset="-78"/>
              </a:rPr>
              <a:t>Dr. Raef Baraka</a:t>
            </a:r>
          </a:p>
        </p:txBody>
      </p:sp>
      <p:sp>
        <p:nvSpPr>
          <p:cNvPr id="10" name="Rectangle 9">
            <a:extLst>
              <a:ext uri="{FF2B5EF4-FFF2-40B4-BE49-F238E27FC236}">
                <a16:creationId xmlns:a16="http://schemas.microsoft.com/office/drawing/2014/main" id="{9B9BABB7-8146-6ABB-E470-05D5A89BFE29}"/>
              </a:ext>
            </a:extLst>
          </p:cNvPr>
          <p:cNvSpPr/>
          <p:nvPr/>
        </p:nvSpPr>
        <p:spPr>
          <a:xfrm>
            <a:off x="717328" y="4149212"/>
            <a:ext cx="11049371" cy="2464008"/>
          </a:xfrm>
          <a:prstGeom prst="rect">
            <a:avLst/>
          </a:prstGeom>
        </p:spPr>
        <p:txBody>
          <a:bodyPr wrap="square">
            <a:spAutoFit/>
          </a:bodyPr>
          <a:lstStyle/>
          <a:p>
            <a:pPr algn="ctr" rtl="1">
              <a:lnSpc>
                <a:spcPct val="200000"/>
              </a:lnSpc>
            </a:pPr>
            <a:r>
              <a:rPr lang="ar-SA" sz="2000" dirty="0">
                <a:solidFill>
                  <a:schemeClr val="accent6">
                    <a:lumMod val="50000"/>
                  </a:schemeClr>
                </a:solidFill>
                <a:latin typeface="Alexandria" pitchFamily="2" charset="-78"/>
                <a:cs typeface="Alexandria" pitchFamily="2" charset="-78"/>
              </a:rPr>
              <a:t>طريقة البحث التاريخي </a:t>
            </a:r>
          </a:p>
          <a:p>
            <a:pPr marL="342900" indent="-342900" algn="just" rtl="1">
              <a:lnSpc>
                <a:spcPct val="200000"/>
              </a:lnSpc>
              <a:buFont typeface="Arial" panose="020B0604020202020204" pitchFamily="34" charset="0"/>
              <a:buChar char="•"/>
            </a:pPr>
            <a:r>
              <a:rPr lang="ar-SA" sz="2000" dirty="0">
                <a:solidFill>
                  <a:srgbClr val="FF0000"/>
                </a:solidFill>
                <a:latin typeface="Alexandria" pitchFamily="2" charset="-78"/>
                <a:cs typeface="Alexandria" pitchFamily="2" charset="-78"/>
              </a:rPr>
              <a:t>البحث التاريخي </a:t>
            </a:r>
            <a:r>
              <a:rPr lang="ar-SA" sz="2000" dirty="0">
                <a:solidFill>
                  <a:srgbClr val="002060"/>
                </a:solidFill>
                <a:latin typeface="Alexandria" pitchFamily="2" charset="-78"/>
                <a:cs typeface="Alexandria" pitchFamily="2" charset="-78"/>
              </a:rPr>
              <a:t>هو طريقة منهجية للتحقيق وتقييم وتفسير الأدلة الماضية لشرح كيف ولماذا تطورت الأحداث والأفكار والمؤسسات البشرية. </a:t>
            </a:r>
          </a:p>
          <a:p>
            <a:pPr marL="342900" indent="-342900" algn="just" rtl="1">
              <a:lnSpc>
                <a:spcPct val="200000"/>
              </a:lnSpc>
              <a:buFont typeface="Arial" panose="020B0604020202020204" pitchFamily="34" charset="0"/>
              <a:buChar char="•"/>
            </a:pPr>
            <a:r>
              <a:rPr lang="ar-SA" sz="2000" dirty="0">
                <a:solidFill>
                  <a:srgbClr val="002060"/>
                </a:solidFill>
                <a:latin typeface="Alexandria" pitchFamily="2" charset="-78"/>
                <a:cs typeface="Alexandria" pitchFamily="2" charset="-78"/>
              </a:rPr>
              <a:t>يعتمد على جمع المصادر الأولية والثانوية بدلا من إجراء تجارب مخبرية.</a:t>
            </a:r>
          </a:p>
        </p:txBody>
      </p:sp>
    </p:spTree>
    <p:extLst>
      <p:ext uri="{BB962C8B-B14F-4D97-AF65-F5344CB8AC3E}">
        <p14:creationId xmlns:p14="http://schemas.microsoft.com/office/powerpoint/2010/main" val="129638009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additive="base">
                                        <p:cTn id="7" dur="500" fill="hold"/>
                                        <p:tgtEl>
                                          <p:spTgt spid="8"/>
                                        </p:tgtEl>
                                        <p:attrNameLst>
                                          <p:attrName>ppt_x</p:attrName>
                                        </p:attrNameLst>
                                      </p:cBhvr>
                                      <p:tavLst>
                                        <p:tav tm="0">
                                          <p:val>
                                            <p:strVal val="#ppt_x"/>
                                          </p:val>
                                        </p:tav>
                                        <p:tav tm="100000">
                                          <p:val>
                                            <p:strVal val="#ppt_x"/>
                                          </p:val>
                                        </p:tav>
                                      </p:tavLst>
                                    </p:anim>
                                    <p:anim calcmode="lin" valueType="num">
                                      <p:cBhvr additive="base">
                                        <p:cTn id="8" dur="500" fill="hold"/>
                                        <p:tgtEl>
                                          <p:spTgt spid="8"/>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10"/>
                                        </p:tgtEl>
                                        <p:attrNameLst>
                                          <p:attrName>style.visibility</p:attrName>
                                        </p:attrNameLst>
                                      </p:cBhvr>
                                      <p:to>
                                        <p:strVal val="visible"/>
                                      </p:to>
                                    </p:set>
                                    <p:anim calcmode="lin" valueType="num">
                                      <p:cBhvr additive="base">
                                        <p:cTn id="13" dur="500" fill="hold"/>
                                        <p:tgtEl>
                                          <p:spTgt spid="10"/>
                                        </p:tgtEl>
                                        <p:attrNameLst>
                                          <p:attrName>ppt_x</p:attrName>
                                        </p:attrNameLst>
                                      </p:cBhvr>
                                      <p:tavLst>
                                        <p:tav tm="0">
                                          <p:val>
                                            <p:strVal val="#ppt_x"/>
                                          </p:val>
                                        </p:tav>
                                        <p:tav tm="100000">
                                          <p:val>
                                            <p:strVal val="#ppt_x"/>
                                          </p:val>
                                        </p:tav>
                                      </p:tavLst>
                                    </p:anim>
                                    <p:anim calcmode="lin" valueType="num">
                                      <p:cBhvr additive="base">
                                        <p:cTn id="14"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P spid="10" grpId="0"/>
    </p:bld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621650" y="1167166"/>
            <a:ext cx="10810349" cy="10987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2" name="Rectangle 1"/>
          <p:cNvSpPr/>
          <p:nvPr/>
        </p:nvSpPr>
        <p:spPr>
          <a:xfrm>
            <a:off x="621651" y="614671"/>
            <a:ext cx="6595226" cy="584775"/>
          </a:xfrm>
          <a:prstGeom prst="rect">
            <a:avLst/>
          </a:prstGeom>
        </p:spPr>
        <p:txBody>
          <a:bodyPr wrap="square">
            <a:spAutoFit/>
          </a:bodyPr>
          <a:lstStyle/>
          <a:p>
            <a:r>
              <a:rPr lang="en-US" sz="3200" b="1" dirty="0">
                <a:solidFill>
                  <a:srgbClr val="00B0F0"/>
                </a:solidFill>
                <a:latin typeface="Alexandria" charset="0"/>
                <a:cs typeface="Alexandria" charset="0"/>
              </a:rPr>
              <a:t>Other Research Methods</a:t>
            </a:r>
          </a:p>
        </p:txBody>
      </p:sp>
      <p:sp>
        <p:nvSpPr>
          <p:cNvPr id="9" name="TextBox 8"/>
          <p:cNvSpPr txBox="1"/>
          <p:nvPr/>
        </p:nvSpPr>
        <p:spPr>
          <a:xfrm>
            <a:off x="6741857" y="525659"/>
            <a:ext cx="4828492" cy="584775"/>
          </a:xfrm>
          <a:prstGeom prst="rect">
            <a:avLst/>
          </a:prstGeom>
          <a:noFill/>
        </p:spPr>
        <p:txBody>
          <a:bodyPr wrap="square" rtlCol="0">
            <a:spAutoFit/>
          </a:bodyPr>
          <a:lstStyle/>
          <a:p>
            <a:pPr algn="r"/>
            <a:r>
              <a:rPr lang="ar-SA" sz="3200" b="1" dirty="0">
                <a:solidFill>
                  <a:srgbClr val="00B0F0"/>
                </a:solidFill>
                <a:latin typeface="Alexandria" charset="0"/>
                <a:cs typeface="Alexandria" charset="0"/>
              </a:rPr>
              <a:t>طرق بحث أخرى</a:t>
            </a:r>
          </a:p>
        </p:txBody>
      </p:sp>
      <p:sp>
        <p:nvSpPr>
          <p:cNvPr id="3" name="Rectangle: Rounded Corners 2">
            <a:extLst>
              <a:ext uri="{FF2B5EF4-FFF2-40B4-BE49-F238E27FC236}">
                <a16:creationId xmlns:a16="http://schemas.microsoft.com/office/drawing/2014/main" id="{9885DD0A-52EB-11AA-BA36-1F71B791710C}"/>
              </a:ext>
            </a:extLst>
          </p:cNvPr>
          <p:cNvSpPr/>
          <p:nvPr/>
        </p:nvSpPr>
        <p:spPr>
          <a:xfrm>
            <a:off x="638242" y="1543299"/>
            <a:ext cx="11145049" cy="246172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Rectangle: Rounded Corners 24">
            <a:extLst>
              <a:ext uri="{FF2B5EF4-FFF2-40B4-BE49-F238E27FC236}">
                <a16:creationId xmlns:a16="http://schemas.microsoft.com/office/drawing/2014/main" id="{3DD9DFCA-4B1B-0B72-57ED-962D5FA1AAE0}"/>
              </a:ext>
            </a:extLst>
          </p:cNvPr>
          <p:cNvSpPr/>
          <p:nvPr/>
        </p:nvSpPr>
        <p:spPr>
          <a:xfrm>
            <a:off x="621650" y="4218004"/>
            <a:ext cx="11145049" cy="242457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dirty="0"/>
              <a:t>حل النزاعات: يمكن أن يكون التواصل وجهاً لوجه فعالاً في حل النزاعات، لأنه يسمح بالتفاعل في الوقت الفعلي، والاستماع النشط، والفرصة لمعالجة المخاوف بشكل مباشر.</a:t>
            </a:r>
            <a:endParaRPr lang="en-US" dirty="0"/>
          </a:p>
        </p:txBody>
      </p:sp>
      <p:sp>
        <p:nvSpPr>
          <p:cNvPr id="8" name="Rectangle 7">
            <a:extLst>
              <a:ext uri="{FF2B5EF4-FFF2-40B4-BE49-F238E27FC236}">
                <a16:creationId xmlns:a16="http://schemas.microsoft.com/office/drawing/2014/main" id="{B647F0E2-601F-E548-FA90-ED8C15E00BA3}"/>
              </a:ext>
            </a:extLst>
          </p:cNvPr>
          <p:cNvSpPr/>
          <p:nvPr/>
        </p:nvSpPr>
        <p:spPr>
          <a:xfrm>
            <a:off x="638242" y="1501031"/>
            <a:ext cx="10932107" cy="2464008"/>
          </a:xfrm>
          <a:prstGeom prst="rect">
            <a:avLst/>
          </a:prstGeom>
        </p:spPr>
        <p:txBody>
          <a:bodyPr wrap="square">
            <a:spAutoFit/>
          </a:bodyPr>
          <a:lstStyle/>
          <a:p>
            <a:pPr algn="ctr">
              <a:lnSpc>
                <a:spcPct val="200000"/>
              </a:lnSpc>
            </a:pPr>
            <a:r>
              <a:rPr lang="en-US" sz="2000" dirty="0">
                <a:solidFill>
                  <a:schemeClr val="accent6">
                    <a:lumMod val="50000"/>
                  </a:schemeClr>
                </a:solidFill>
                <a:latin typeface="Alexandria" pitchFamily="2" charset="-78"/>
                <a:cs typeface="Alexandria" pitchFamily="2" charset="-78"/>
              </a:rPr>
              <a:t>Grounded Theory Method </a:t>
            </a:r>
          </a:p>
          <a:p>
            <a:pPr marL="457200" indent="-457200" algn="just">
              <a:lnSpc>
                <a:spcPct val="200000"/>
              </a:lnSpc>
              <a:buFont typeface="Arial" panose="020B0604020202020204" pitchFamily="34" charset="0"/>
              <a:buChar char="•"/>
            </a:pPr>
            <a:r>
              <a:rPr lang="en-US" sz="2000" dirty="0">
                <a:solidFill>
                  <a:srgbClr val="FF0000"/>
                </a:solidFill>
                <a:latin typeface="Alexandria" pitchFamily="2" charset="-78"/>
                <a:cs typeface="Alexandria" pitchFamily="2" charset="-78"/>
              </a:rPr>
              <a:t>Grounded theory </a:t>
            </a:r>
            <a:r>
              <a:rPr lang="en-US" sz="2000" dirty="0">
                <a:solidFill>
                  <a:srgbClr val="002060"/>
                </a:solidFill>
                <a:latin typeface="Alexandria" pitchFamily="2" charset="-78"/>
                <a:cs typeface="Alexandria" pitchFamily="2" charset="-78"/>
              </a:rPr>
              <a:t>is a qualitative research methodology that emphasizes the development of theory through data collection and analysis, rather than starting with a predetermined hypothesis</a:t>
            </a:r>
            <a:r>
              <a:rPr lang="tr-TR" sz="2000" dirty="0">
                <a:solidFill>
                  <a:srgbClr val="002060"/>
                </a:solidFill>
                <a:latin typeface="Alexandria" pitchFamily="2" charset="-78"/>
                <a:cs typeface="Alexandria" pitchFamily="2" charset="-78"/>
              </a:rPr>
              <a:t>,</a:t>
            </a:r>
          </a:p>
        </p:txBody>
      </p:sp>
      <p:sp>
        <p:nvSpPr>
          <p:cNvPr id="11" name="TextBox 10">
            <a:extLst>
              <a:ext uri="{FF2B5EF4-FFF2-40B4-BE49-F238E27FC236}">
                <a16:creationId xmlns:a16="http://schemas.microsoft.com/office/drawing/2014/main" id="{E9CC582A-C8AF-CFB3-53C2-2A863A49ECD8}"/>
              </a:ext>
            </a:extLst>
          </p:cNvPr>
          <p:cNvSpPr txBox="1"/>
          <p:nvPr/>
        </p:nvSpPr>
        <p:spPr>
          <a:xfrm>
            <a:off x="0" y="6646605"/>
            <a:ext cx="1747520" cy="261610"/>
          </a:xfrm>
          <a:prstGeom prst="rect">
            <a:avLst/>
          </a:prstGeom>
          <a:noFill/>
          <a:ln>
            <a:solidFill>
              <a:schemeClr val="bg1"/>
            </a:solidFill>
          </a:ln>
        </p:spPr>
        <p:txBody>
          <a:bodyPr wrap="square" rtlCol="0">
            <a:spAutoFit/>
          </a:bodyPr>
          <a:lstStyle/>
          <a:p>
            <a:r>
              <a:rPr lang="en-US" sz="1100" dirty="0">
                <a:latin typeface="Alexandria" pitchFamily="2" charset="-78"/>
                <a:cs typeface="Alexandria" pitchFamily="2" charset="-78"/>
              </a:rPr>
              <a:t>Dr. Raef Baraka</a:t>
            </a:r>
          </a:p>
        </p:txBody>
      </p:sp>
      <p:sp>
        <p:nvSpPr>
          <p:cNvPr id="10" name="Rectangle 9">
            <a:extLst>
              <a:ext uri="{FF2B5EF4-FFF2-40B4-BE49-F238E27FC236}">
                <a16:creationId xmlns:a16="http://schemas.microsoft.com/office/drawing/2014/main" id="{9B9BABB7-8146-6ABB-E470-05D5A89BFE29}"/>
              </a:ext>
            </a:extLst>
          </p:cNvPr>
          <p:cNvSpPr/>
          <p:nvPr/>
        </p:nvSpPr>
        <p:spPr>
          <a:xfrm>
            <a:off x="717328" y="4149212"/>
            <a:ext cx="11049371" cy="1848455"/>
          </a:xfrm>
          <a:prstGeom prst="rect">
            <a:avLst/>
          </a:prstGeom>
        </p:spPr>
        <p:txBody>
          <a:bodyPr wrap="square">
            <a:spAutoFit/>
          </a:bodyPr>
          <a:lstStyle/>
          <a:p>
            <a:pPr algn="ctr" rtl="1">
              <a:lnSpc>
                <a:spcPct val="200000"/>
              </a:lnSpc>
            </a:pPr>
            <a:r>
              <a:rPr lang="ar-SA" sz="2000" dirty="0">
                <a:solidFill>
                  <a:schemeClr val="accent6">
                    <a:lumMod val="50000"/>
                  </a:schemeClr>
                </a:solidFill>
                <a:latin typeface="Alexandria" pitchFamily="2" charset="-78"/>
                <a:cs typeface="Alexandria" pitchFamily="2" charset="-78"/>
              </a:rPr>
              <a:t>طريقة النظرية الأساس </a:t>
            </a:r>
          </a:p>
          <a:p>
            <a:pPr marL="342900" indent="-342900" algn="just" rtl="1">
              <a:lnSpc>
                <a:spcPct val="200000"/>
              </a:lnSpc>
              <a:buFont typeface="Arial" panose="020B0604020202020204" pitchFamily="34" charset="0"/>
              <a:buChar char="•"/>
            </a:pPr>
            <a:r>
              <a:rPr lang="ar-SA" sz="2000" dirty="0">
                <a:solidFill>
                  <a:srgbClr val="002060"/>
                </a:solidFill>
                <a:latin typeface="Alexandria" pitchFamily="2" charset="-78"/>
                <a:cs typeface="Alexandria" pitchFamily="2" charset="-78"/>
              </a:rPr>
              <a:t>النظرية الأساس هي منهجية بحثية نوعية تركز على تطوير النظرية من خلال جمع البيانات وتحليلها، بدلا من البدء بفرضية محددة مسبقا.</a:t>
            </a:r>
          </a:p>
        </p:txBody>
      </p:sp>
    </p:spTree>
    <p:extLst>
      <p:ext uri="{BB962C8B-B14F-4D97-AF65-F5344CB8AC3E}">
        <p14:creationId xmlns:p14="http://schemas.microsoft.com/office/powerpoint/2010/main" val="412992860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additive="base">
                                        <p:cTn id="7" dur="500" fill="hold"/>
                                        <p:tgtEl>
                                          <p:spTgt spid="8"/>
                                        </p:tgtEl>
                                        <p:attrNameLst>
                                          <p:attrName>ppt_x</p:attrName>
                                        </p:attrNameLst>
                                      </p:cBhvr>
                                      <p:tavLst>
                                        <p:tav tm="0">
                                          <p:val>
                                            <p:strVal val="#ppt_x"/>
                                          </p:val>
                                        </p:tav>
                                        <p:tav tm="100000">
                                          <p:val>
                                            <p:strVal val="#ppt_x"/>
                                          </p:val>
                                        </p:tav>
                                      </p:tavLst>
                                    </p:anim>
                                    <p:anim calcmode="lin" valueType="num">
                                      <p:cBhvr additive="base">
                                        <p:cTn id="8" dur="500" fill="hold"/>
                                        <p:tgtEl>
                                          <p:spTgt spid="8"/>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10"/>
                                        </p:tgtEl>
                                        <p:attrNameLst>
                                          <p:attrName>style.visibility</p:attrName>
                                        </p:attrNameLst>
                                      </p:cBhvr>
                                      <p:to>
                                        <p:strVal val="visible"/>
                                      </p:to>
                                    </p:set>
                                    <p:anim calcmode="lin" valueType="num">
                                      <p:cBhvr additive="base">
                                        <p:cTn id="13" dur="500" fill="hold"/>
                                        <p:tgtEl>
                                          <p:spTgt spid="10"/>
                                        </p:tgtEl>
                                        <p:attrNameLst>
                                          <p:attrName>ppt_x</p:attrName>
                                        </p:attrNameLst>
                                      </p:cBhvr>
                                      <p:tavLst>
                                        <p:tav tm="0">
                                          <p:val>
                                            <p:strVal val="#ppt_x"/>
                                          </p:val>
                                        </p:tav>
                                        <p:tav tm="100000">
                                          <p:val>
                                            <p:strVal val="#ppt_x"/>
                                          </p:val>
                                        </p:tav>
                                      </p:tavLst>
                                    </p:anim>
                                    <p:anim calcmode="lin" valueType="num">
                                      <p:cBhvr additive="base">
                                        <p:cTn id="14"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P spid="10" grpId="0"/>
    </p:bld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621650" y="1167166"/>
            <a:ext cx="10810349" cy="10987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2" name="Rectangle 1"/>
          <p:cNvSpPr/>
          <p:nvPr/>
        </p:nvSpPr>
        <p:spPr>
          <a:xfrm>
            <a:off x="621651" y="614671"/>
            <a:ext cx="6595226" cy="584775"/>
          </a:xfrm>
          <a:prstGeom prst="rect">
            <a:avLst/>
          </a:prstGeom>
        </p:spPr>
        <p:txBody>
          <a:bodyPr wrap="square">
            <a:spAutoFit/>
          </a:bodyPr>
          <a:lstStyle/>
          <a:p>
            <a:r>
              <a:rPr lang="en-US" sz="3200" b="1" dirty="0">
                <a:solidFill>
                  <a:srgbClr val="00B0F0"/>
                </a:solidFill>
                <a:latin typeface="Alexandria" charset="0"/>
                <a:cs typeface="Alexandria" charset="0"/>
              </a:rPr>
              <a:t>Other Research Methods</a:t>
            </a:r>
          </a:p>
        </p:txBody>
      </p:sp>
      <p:sp>
        <p:nvSpPr>
          <p:cNvPr id="9" name="TextBox 8"/>
          <p:cNvSpPr txBox="1"/>
          <p:nvPr/>
        </p:nvSpPr>
        <p:spPr>
          <a:xfrm>
            <a:off x="6741857" y="525659"/>
            <a:ext cx="4828492" cy="584775"/>
          </a:xfrm>
          <a:prstGeom prst="rect">
            <a:avLst/>
          </a:prstGeom>
          <a:noFill/>
        </p:spPr>
        <p:txBody>
          <a:bodyPr wrap="square" rtlCol="0">
            <a:spAutoFit/>
          </a:bodyPr>
          <a:lstStyle/>
          <a:p>
            <a:pPr algn="r"/>
            <a:r>
              <a:rPr lang="ar-SA" sz="3200" b="1" dirty="0">
                <a:solidFill>
                  <a:srgbClr val="00B0F0"/>
                </a:solidFill>
                <a:latin typeface="Alexandria" charset="0"/>
                <a:cs typeface="Alexandria" charset="0"/>
              </a:rPr>
              <a:t>طرق بحث أخرى</a:t>
            </a:r>
          </a:p>
        </p:txBody>
      </p:sp>
      <p:sp>
        <p:nvSpPr>
          <p:cNvPr id="3" name="Rectangle: Rounded Corners 2">
            <a:extLst>
              <a:ext uri="{FF2B5EF4-FFF2-40B4-BE49-F238E27FC236}">
                <a16:creationId xmlns:a16="http://schemas.microsoft.com/office/drawing/2014/main" id="{9885DD0A-52EB-11AA-BA36-1F71B791710C}"/>
              </a:ext>
            </a:extLst>
          </p:cNvPr>
          <p:cNvSpPr/>
          <p:nvPr/>
        </p:nvSpPr>
        <p:spPr>
          <a:xfrm>
            <a:off x="638242" y="1543299"/>
            <a:ext cx="11145049" cy="246172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Rectangle: Rounded Corners 24">
            <a:extLst>
              <a:ext uri="{FF2B5EF4-FFF2-40B4-BE49-F238E27FC236}">
                <a16:creationId xmlns:a16="http://schemas.microsoft.com/office/drawing/2014/main" id="{3DD9DFCA-4B1B-0B72-57ED-962D5FA1AAE0}"/>
              </a:ext>
            </a:extLst>
          </p:cNvPr>
          <p:cNvSpPr/>
          <p:nvPr/>
        </p:nvSpPr>
        <p:spPr>
          <a:xfrm>
            <a:off x="621650" y="4218004"/>
            <a:ext cx="11145049" cy="242457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dirty="0"/>
              <a:t>حل النزاعات: يمكن أن يكون التواصل وجهاً لوجه فعالاً في حل النزاعات، لأنه يسمح بالتفاعل في الوقت الفعلي، والاستماع النشط، والفرصة لمعالجة المخاوف بشكل مباشر.</a:t>
            </a:r>
            <a:endParaRPr lang="en-US" dirty="0"/>
          </a:p>
        </p:txBody>
      </p:sp>
      <p:sp>
        <p:nvSpPr>
          <p:cNvPr id="8" name="Rectangle 7">
            <a:extLst>
              <a:ext uri="{FF2B5EF4-FFF2-40B4-BE49-F238E27FC236}">
                <a16:creationId xmlns:a16="http://schemas.microsoft.com/office/drawing/2014/main" id="{B647F0E2-601F-E548-FA90-ED8C15E00BA3}"/>
              </a:ext>
            </a:extLst>
          </p:cNvPr>
          <p:cNvSpPr/>
          <p:nvPr/>
        </p:nvSpPr>
        <p:spPr>
          <a:xfrm>
            <a:off x="638242" y="1501031"/>
            <a:ext cx="10932107" cy="2123017"/>
          </a:xfrm>
          <a:prstGeom prst="rect">
            <a:avLst/>
          </a:prstGeom>
        </p:spPr>
        <p:txBody>
          <a:bodyPr wrap="square">
            <a:spAutoFit/>
          </a:bodyPr>
          <a:lstStyle/>
          <a:p>
            <a:pPr algn="ctr">
              <a:lnSpc>
                <a:spcPct val="150000"/>
              </a:lnSpc>
            </a:pPr>
            <a:r>
              <a:rPr lang="en-US" dirty="0">
                <a:solidFill>
                  <a:schemeClr val="accent6">
                    <a:lumMod val="50000"/>
                  </a:schemeClr>
                </a:solidFill>
                <a:latin typeface="Alexandria" pitchFamily="2" charset="-78"/>
                <a:cs typeface="Alexandria" pitchFamily="2" charset="-78"/>
              </a:rPr>
              <a:t>Grounded Theory Method </a:t>
            </a:r>
          </a:p>
          <a:p>
            <a:pPr marL="457200" indent="-457200" algn="just">
              <a:lnSpc>
                <a:spcPct val="150000"/>
              </a:lnSpc>
              <a:buFont typeface="Arial" panose="020B0604020202020204" pitchFamily="34" charset="0"/>
              <a:buChar char="•"/>
            </a:pPr>
            <a:r>
              <a:rPr lang="en-US" dirty="0">
                <a:solidFill>
                  <a:srgbClr val="002060"/>
                </a:solidFill>
                <a:latin typeface="Alexandria" pitchFamily="2" charset="-78"/>
                <a:cs typeface="Alexandria" pitchFamily="2" charset="-78"/>
              </a:rPr>
              <a:t>Grounded theory aims to systematically generate theory by engaging in both inductive and deductive reasoning. Researchers using this method gather data continuously through four analytical stages: codes, concepts, categories, and theory, allowing for a dynamic exploration of the participants’ experiences and concerns</a:t>
            </a:r>
          </a:p>
        </p:txBody>
      </p:sp>
      <p:sp>
        <p:nvSpPr>
          <p:cNvPr id="11" name="TextBox 10">
            <a:extLst>
              <a:ext uri="{FF2B5EF4-FFF2-40B4-BE49-F238E27FC236}">
                <a16:creationId xmlns:a16="http://schemas.microsoft.com/office/drawing/2014/main" id="{E9CC582A-C8AF-CFB3-53C2-2A863A49ECD8}"/>
              </a:ext>
            </a:extLst>
          </p:cNvPr>
          <p:cNvSpPr txBox="1"/>
          <p:nvPr/>
        </p:nvSpPr>
        <p:spPr>
          <a:xfrm>
            <a:off x="0" y="6646605"/>
            <a:ext cx="1747520" cy="261610"/>
          </a:xfrm>
          <a:prstGeom prst="rect">
            <a:avLst/>
          </a:prstGeom>
          <a:noFill/>
          <a:ln>
            <a:solidFill>
              <a:schemeClr val="bg1"/>
            </a:solidFill>
          </a:ln>
        </p:spPr>
        <p:txBody>
          <a:bodyPr wrap="square" rtlCol="0">
            <a:spAutoFit/>
          </a:bodyPr>
          <a:lstStyle/>
          <a:p>
            <a:r>
              <a:rPr lang="en-US" sz="1100" dirty="0">
                <a:latin typeface="Alexandria" pitchFamily="2" charset="-78"/>
                <a:cs typeface="Alexandria" pitchFamily="2" charset="-78"/>
              </a:rPr>
              <a:t>Dr. Raef Baraka</a:t>
            </a:r>
          </a:p>
        </p:txBody>
      </p:sp>
      <p:sp>
        <p:nvSpPr>
          <p:cNvPr id="10" name="Rectangle 9">
            <a:extLst>
              <a:ext uri="{FF2B5EF4-FFF2-40B4-BE49-F238E27FC236}">
                <a16:creationId xmlns:a16="http://schemas.microsoft.com/office/drawing/2014/main" id="{9B9BABB7-8146-6ABB-E470-05D5A89BFE29}"/>
              </a:ext>
            </a:extLst>
          </p:cNvPr>
          <p:cNvSpPr/>
          <p:nvPr/>
        </p:nvSpPr>
        <p:spPr>
          <a:xfrm>
            <a:off x="717328" y="4149212"/>
            <a:ext cx="11049371" cy="2226892"/>
          </a:xfrm>
          <a:prstGeom prst="rect">
            <a:avLst/>
          </a:prstGeom>
        </p:spPr>
        <p:txBody>
          <a:bodyPr wrap="square">
            <a:spAutoFit/>
          </a:bodyPr>
          <a:lstStyle/>
          <a:p>
            <a:pPr algn="ctr" rtl="1">
              <a:lnSpc>
                <a:spcPct val="200000"/>
              </a:lnSpc>
            </a:pPr>
            <a:r>
              <a:rPr lang="ar-SA" dirty="0">
                <a:solidFill>
                  <a:schemeClr val="accent6">
                    <a:lumMod val="50000"/>
                  </a:schemeClr>
                </a:solidFill>
                <a:latin typeface="Alexandria" pitchFamily="2" charset="-78"/>
                <a:cs typeface="Alexandria" pitchFamily="2" charset="-78"/>
              </a:rPr>
              <a:t>طريقة النظرية الأساس </a:t>
            </a:r>
          </a:p>
          <a:p>
            <a:pPr marL="342900" indent="-342900" algn="just" rtl="1">
              <a:lnSpc>
                <a:spcPct val="200000"/>
              </a:lnSpc>
              <a:buFont typeface="Arial" panose="020B0604020202020204" pitchFamily="34" charset="0"/>
              <a:buChar char="•"/>
            </a:pPr>
            <a:r>
              <a:rPr lang="ar-SA" dirty="0">
                <a:solidFill>
                  <a:srgbClr val="002060"/>
                </a:solidFill>
                <a:latin typeface="Alexandria" pitchFamily="2" charset="-78"/>
                <a:cs typeface="Alexandria" pitchFamily="2" charset="-78"/>
              </a:rPr>
              <a:t>تهدف الأساس الأرضية إلى توليد النظرية بشكل منهجي من خلال الانخراط في كل من التفكير الاستقرائي والاستنتاجي. يجمع الباحثون الذين يستخدمون هذه الطريقة البيانات باستمرار عبر أربع مراحل تحليلية: الرموز، والمفاهيم، والفئات، والنظرية، مما يسمح باستكشاف ديناميكي لتجارب المشاركين واهتماماتهم</a:t>
            </a:r>
          </a:p>
        </p:txBody>
      </p:sp>
    </p:spTree>
    <p:extLst>
      <p:ext uri="{BB962C8B-B14F-4D97-AF65-F5344CB8AC3E}">
        <p14:creationId xmlns:p14="http://schemas.microsoft.com/office/powerpoint/2010/main" val="43222218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additive="base">
                                        <p:cTn id="7" dur="500" fill="hold"/>
                                        <p:tgtEl>
                                          <p:spTgt spid="8"/>
                                        </p:tgtEl>
                                        <p:attrNameLst>
                                          <p:attrName>ppt_x</p:attrName>
                                        </p:attrNameLst>
                                      </p:cBhvr>
                                      <p:tavLst>
                                        <p:tav tm="0">
                                          <p:val>
                                            <p:strVal val="#ppt_x"/>
                                          </p:val>
                                        </p:tav>
                                        <p:tav tm="100000">
                                          <p:val>
                                            <p:strVal val="#ppt_x"/>
                                          </p:val>
                                        </p:tav>
                                      </p:tavLst>
                                    </p:anim>
                                    <p:anim calcmode="lin" valueType="num">
                                      <p:cBhvr additive="base">
                                        <p:cTn id="8" dur="500" fill="hold"/>
                                        <p:tgtEl>
                                          <p:spTgt spid="8"/>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10"/>
                                        </p:tgtEl>
                                        <p:attrNameLst>
                                          <p:attrName>style.visibility</p:attrName>
                                        </p:attrNameLst>
                                      </p:cBhvr>
                                      <p:to>
                                        <p:strVal val="visible"/>
                                      </p:to>
                                    </p:set>
                                    <p:anim calcmode="lin" valueType="num">
                                      <p:cBhvr additive="base">
                                        <p:cTn id="13" dur="500" fill="hold"/>
                                        <p:tgtEl>
                                          <p:spTgt spid="10"/>
                                        </p:tgtEl>
                                        <p:attrNameLst>
                                          <p:attrName>ppt_x</p:attrName>
                                        </p:attrNameLst>
                                      </p:cBhvr>
                                      <p:tavLst>
                                        <p:tav tm="0">
                                          <p:val>
                                            <p:strVal val="#ppt_x"/>
                                          </p:val>
                                        </p:tav>
                                        <p:tav tm="100000">
                                          <p:val>
                                            <p:strVal val="#ppt_x"/>
                                          </p:val>
                                        </p:tav>
                                      </p:tavLst>
                                    </p:anim>
                                    <p:anim calcmode="lin" valueType="num">
                                      <p:cBhvr additive="base">
                                        <p:cTn id="14"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P spid="10" grpId="0"/>
    </p:bld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D16F75B-386F-F6D0-261D-2FC7AB6965F7}"/>
            </a:ext>
          </a:extLst>
        </p:cNvPr>
        <p:cNvGrpSpPr/>
        <p:nvPr/>
      </p:nvGrpSpPr>
      <p:grpSpPr>
        <a:xfrm>
          <a:off x="0" y="0"/>
          <a:ext cx="0" cy="0"/>
          <a:chOff x="0" y="0"/>
          <a:chExt cx="0" cy="0"/>
        </a:xfrm>
      </p:grpSpPr>
      <p:pic>
        <p:nvPicPr>
          <p:cNvPr id="9" name="Picture 8">
            <a:extLst>
              <a:ext uri="{FF2B5EF4-FFF2-40B4-BE49-F238E27FC236}">
                <a16:creationId xmlns:a16="http://schemas.microsoft.com/office/drawing/2014/main" id="{0D6006B7-1566-7A23-D5A1-F88989F7F8CC}"/>
              </a:ext>
            </a:extLst>
          </p:cNvPr>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a:extLst>
              <a:ext uri="{FF2B5EF4-FFF2-40B4-BE49-F238E27FC236}">
                <a16:creationId xmlns:a16="http://schemas.microsoft.com/office/drawing/2014/main" id="{595E2D4D-B0D9-9292-265B-5E2E9FFF0168}"/>
              </a:ext>
            </a:extLst>
          </p:cNvPr>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a:extLst>
              <a:ext uri="{FF2B5EF4-FFF2-40B4-BE49-F238E27FC236}">
                <a16:creationId xmlns:a16="http://schemas.microsoft.com/office/drawing/2014/main" id="{F42F40A2-B3A4-63BA-B311-8C9223CEA481}"/>
              </a:ext>
            </a:extLst>
          </p:cNvPr>
          <p:cNvSpPr txBox="1"/>
          <p:nvPr/>
        </p:nvSpPr>
        <p:spPr>
          <a:xfrm>
            <a:off x="705831" y="5707075"/>
            <a:ext cx="4524565" cy="829945"/>
          </a:xfrm>
          <a:prstGeom prst="rect">
            <a:avLst/>
          </a:prstGeom>
          <a:noFill/>
        </p:spPr>
        <p:txBody>
          <a:bodyPr wrap="square" rtlCol="0">
            <a:spAutoFit/>
          </a:bodyPr>
          <a:lstStyle/>
          <a:p>
            <a:r>
              <a:rPr lang="en-US" sz="4800" b="1">
                <a:solidFill>
                  <a:schemeClr val="bg1"/>
                </a:solidFill>
                <a:latin typeface="Alexandria" charset="0"/>
                <a:cs typeface="Alexandria" charset="0"/>
              </a:rPr>
              <a:t>Thank You</a:t>
            </a:r>
          </a:p>
        </p:txBody>
      </p:sp>
      <p:pic>
        <p:nvPicPr>
          <p:cNvPr id="13" name="Graphic 12">
            <a:extLst>
              <a:ext uri="{FF2B5EF4-FFF2-40B4-BE49-F238E27FC236}">
                <a16:creationId xmlns:a16="http://schemas.microsoft.com/office/drawing/2014/main" id="{9527B082-662D-F42E-04DD-FED2AE0054FE}"/>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a:extLst>
              <a:ext uri="{FF2B5EF4-FFF2-40B4-BE49-F238E27FC236}">
                <a16:creationId xmlns:a16="http://schemas.microsoft.com/office/drawing/2014/main" id="{05584B13-21CC-7FBD-3C7B-D8034B044B40}"/>
              </a:ext>
            </a:extLst>
          </p:cNvPr>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a:extLst>
              <a:ext uri="{FF2B5EF4-FFF2-40B4-BE49-F238E27FC236}">
                <a16:creationId xmlns:a16="http://schemas.microsoft.com/office/drawing/2014/main" id="{0FCD72C7-F94E-083B-0E08-E1FF8426A0A4}"/>
              </a:ext>
            </a:extLst>
          </p:cNvPr>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Tree>
    <p:extLst>
      <p:ext uri="{BB962C8B-B14F-4D97-AF65-F5344CB8AC3E}">
        <p14:creationId xmlns:p14="http://schemas.microsoft.com/office/powerpoint/2010/main" val="3304996787"/>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5" ma:contentTypeDescription="Create a new document." ma:contentTypeScope="" ma:versionID="d34e7bbcb48818fd0d833e9894516321">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a86f5df151fbcf5ce167cf3c41d5309a"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2:MediaServiceOCR" minOccurs="0"/>
                <xsd:element ref="ns3:SharedWithUsers" minOccurs="0"/>
                <xsd:element ref="ns3:SharedWithDetails"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element name="MediaServiceBillingMetadata" ma:index="22"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b5d792bc-7973-4ea0-b250-91ea47055511}"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p:properties xmlns:p="http://schemas.microsoft.com/office/2006/metadata/properties" xmlns:xsi="http://www.w3.org/2001/XMLSchema-instance" xmlns:pc="http://schemas.microsoft.com/office/infopath/2007/PartnerControls">
  <documentManagement>
    <lcf76f155ced4ddcb4097134ff3c332f xmlns="d13aca44-ef33-4cf4-9980-7f0b00e6eeb9">
      <Terms xmlns="http://schemas.microsoft.com/office/infopath/2007/PartnerControls"/>
    </lcf76f155ced4ddcb4097134ff3c332f>
    <TaxCatchAll xmlns="49100919-8a76-4266-be0c-7dc583902cb4" xsi:nil="true"/>
  </documentManagement>
</p:properties>
</file>

<file path=customXml/itemProps1.xml><?xml version="1.0" encoding="utf-8"?>
<ds:datastoreItem xmlns:ds="http://schemas.openxmlformats.org/officeDocument/2006/customXml" ds:itemID="{B6922925-B650-4EA1-A7DB-D7297A7637D2}">
  <ds:schemaRefs>
    <ds:schemaRef ds:uri="http://schemas.microsoft.com/sharepoint/v3/contenttype/forms"/>
  </ds:schemaRefs>
</ds:datastoreItem>
</file>

<file path=customXml/itemProps2.xml><?xml version="1.0" encoding="utf-8"?>
<ds:datastoreItem xmlns:ds="http://schemas.openxmlformats.org/officeDocument/2006/customXml" ds:itemID="{F5A73874-3B2E-4E3E-A553-A93D264EB6FA}"/>
</file>

<file path=customXml/itemProps3.xml><?xml version="1.0" encoding="utf-8"?>
<ds:datastoreItem xmlns:ds="http://schemas.openxmlformats.org/officeDocument/2006/customXml" ds:itemID="{ACC9A911-23AF-4D6B-960B-1A780C58D828}">
  <ds:schemaRefs>
    <ds:schemaRef ds:uri="688354b5-287c-4cda-825e-1d7935aea40e"/>
    <ds:schemaRef ds:uri="http://schemas.microsoft.com/office/2006/documentManagement/types"/>
    <ds:schemaRef ds:uri="http://purl.org/dc/elements/1.1/"/>
    <ds:schemaRef ds:uri="http://schemas.microsoft.com/office/infopath/2007/PartnerControls"/>
    <ds:schemaRef ds:uri="http://schemas.openxmlformats.org/package/2006/metadata/core-properties"/>
    <ds:schemaRef ds:uri="http://purl.org/dc/dcmitype/"/>
    <ds:schemaRef ds:uri="aca13214-df29-4e3c-a050-857c0bf7bd8e"/>
    <ds:schemaRef ds:uri="http://schemas.microsoft.com/office/2006/metadata/properties"/>
    <ds:schemaRef ds:uri="http://www.w3.org/XML/1998/namespace"/>
    <ds:schemaRef ds:uri="http://purl.org/dc/terms/"/>
    <ds:schemaRef ds:uri="d13aca44-ef33-4cf4-9980-7f0b00e6eeb9"/>
    <ds:schemaRef ds:uri="49100919-8a76-4266-be0c-7dc583902cb4"/>
  </ds:schemaRefs>
</ds:datastoreItem>
</file>

<file path=docProps/app.xml><?xml version="1.0" encoding="utf-8"?>
<Properties xmlns="http://schemas.openxmlformats.org/officeDocument/2006/extended-properties" xmlns:vt="http://schemas.openxmlformats.org/officeDocument/2006/docPropsVTypes">
  <TotalTime>16678</TotalTime>
  <Words>4625</Words>
  <Application>Microsoft Office PowerPoint</Application>
  <PresentationFormat>Widescreen</PresentationFormat>
  <Paragraphs>416</Paragraphs>
  <Slides>41</Slides>
  <Notes>37</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41</vt:i4>
      </vt:variant>
    </vt:vector>
  </HeadingPairs>
  <TitlesOfParts>
    <vt:vector size="47" baseType="lpstr">
      <vt:lpstr>Alexandria</vt:lpstr>
      <vt:lpstr>Alexandria Light</vt:lpstr>
      <vt:lpstr>Calibri Light</vt:lpstr>
      <vt:lpstr>Arial</vt:lpstr>
      <vt:lpstr>Calibri</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raef baraka</cp:lastModifiedBy>
  <cp:revision>1501</cp:revision>
  <dcterms:created xsi:type="dcterms:W3CDTF">2023-04-29T09:08:00Z</dcterms:created>
  <dcterms:modified xsi:type="dcterms:W3CDTF">2026-07-30T17:03:50Z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1033-12.2.0.13359</vt:lpwstr>
  </property>
  <property fmtid="{D5CDD505-2E9C-101B-9397-08002B2CF9AE}" pid="4" name="ContentTypeId">
    <vt:lpwstr>0x0101006A254F5D6A14094B8840E79896A2F150</vt:lpwstr>
  </property>
  <property fmtid="{D5CDD505-2E9C-101B-9397-08002B2CF9AE}" pid="5" name="MediaServiceImageTags">
    <vt:lpwstr/>
  </property>
</Properties>
</file>