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590" r:id="rId8"/>
    <p:sldId id="591" r:id="rId9"/>
    <p:sldId id="592" r:id="rId10"/>
    <p:sldId id="593" r:id="rId11"/>
    <p:sldId id="594" r:id="rId12"/>
    <p:sldId id="576" r:id="rId13"/>
    <p:sldId id="276" r:id="rId14"/>
    <p:sldId id="574" r:id="rId15"/>
    <p:sldId id="575" r:id="rId16"/>
    <p:sldId id="581" r:id="rId17"/>
    <p:sldId id="577" r:id="rId18"/>
    <p:sldId id="587" r:id="rId19"/>
    <p:sldId id="588" r:id="rId20"/>
    <p:sldId id="589" r:id="rId21"/>
    <p:sldId id="578" r:id="rId22"/>
    <p:sldId id="579" r:id="rId23"/>
    <p:sldId id="611" r:id="rId24"/>
    <p:sldId id="580" r:id="rId25"/>
    <p:sldId id="582" r:id="rId26"/>
    <p:sldId id="583" r:id="rId27"/>
    <p:sldId id="584" r:id="rId28"/>
    <p:sldId id="585" r:id="rId29"/>
    <p:sldId id="586" r:id="rId30"/>
    <p:sldId id="596" r:id="rId31"/>
    <p:sldId id="597" r:id="rId32"/>
    <p:sldId id="598" r:id="rId33"/>
    <p:sldId id="599" r:id="rId34"/>
    <p:sldId id="600" r:id="rId35"/>
    <p:sldId id="605" r:id="rId36"/>
    <p:sldId id="607" r:id="rId37"/>
    <p:sldId id="610" r:id="rId38"/>
    <p:sldId id="608" r:id="rId39"/>
    <p:sldId id="609" r:id="rId40"/>
    <p:sldId id="601" r:id="rId41"/>
    <p:sldId id="602" r:id="rId42"/>
    <p:sldId id="604" r:id="rId43"/>
    <p:sldId id="57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90"/>
            <p14:sldId id="591"/>
            <p14:sldId id="592"/>
            <p14:sldId id="593"/>
            <p14:sldId id="594"/>
            <p14:sldId id="576"/>
            <p14:sldId id="276"/>
            <p14:sldId id="574"/>
            <p14:sldId id="575"/>
            <p14:sldId id="581"/>
            <p14:sldId id="577"/>
            <p14:sldId id="587"/>
            <p14:sldId id="588"/>
            <p14:sldId id="589"/>
            <p14:sldId id="578"/>
            <p14:sldId id="579"/>
            <p14:sldId id="611"/>
            <p14:sldId id="580"/>
            <p14:sldId id="582"/>
            <p14:sldId id="583"/>
            <p14:sldId id="584"/>
            <p14:sldId id="585"/>
            <p14:sldId id="586"/>
            <p14:sldId id="596"/>
            <p14:sldId id="597"/>
            <p14:sldId id="598"/>
            <p14:sldId id="599"/>
            <p14:sldId id="600"/>
            <p14:sldId id="605"/>
            <p14:sldId id="607"/>
            <p14:sldId id="610"/>
            <p14:sldId id="608"/>
            <p14:sldId id="609"/>
            <p14:sldId id="601"/>
            <p14:sldId id="602"/>
            <p14:sldId id="604"/>
            <p14:sldId id="5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51" autoAdjust="0"/>
    <p:restoredTop sz="95097" autoAdjust="0"/>
  </p:normalViewPr>
  <p:slideViewPr>
    <p:cSldViewPr snapToGrid="0">
      <p:cViewPr varScale="1">
        <p:scale>
          <a:sx n="80" d="100"/>
          <a:sy n="80" d="100"/>
        </p:scale>
        <p:origin x="86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1AD9C-3C13-467E-3BF0-D140FA532D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BEE58-41A9-5F42-F869-4BF9A42428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0E49C7-5022-919E-379F-72862B681C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826F48-1724-0A08-C2CE-8DE2FF3C227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438208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A85E7-2E2B-AC56-0C99-E43EBB98E6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A6441B-F412-AC01-422A-E2BEC3193D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4B6058-D682-EACD-92E9-DF3DA47592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5E1FFE-5E18-528D-4115-68804BA42C2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87459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F08B8-8F23-C204-BD30-AFB2F0F688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F9CD64-DC03-2925-F3AB-E23AAF06D1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F26862-0D4A-EF76-BC73-8F7F09A0A9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60BC7B-B2F5-7E0A-2365-1E3DF36732A0}"/>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880867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2F87E-C026-50B3-3421-2E5E849CDA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46D9C6-972F-BBE0-ECF4-E6D2876671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0FDC1A-D998-CFAA-D982-EFEE55582F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4284D4-1AFF-454E-865C-AF75858893F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74520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F8934-6DAB-E58B-63F1-E7AC790A3A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580853-456B-D60B-5BAC-3DEFF35E49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1EBFBE-EF76-4670-61BC-7D31DD33F6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496A12-4EAB-AAB6-C518-2074878CA8F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589154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6B35FD-5D17-3F43-A7FC-D9AB1BA700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E3EAC7-E5AE-2B92-3060-52DCEB40C4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41705C-813B-A495-62E0-5210AAE4B9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A5504A-B81B-F0A8-D1C7-131BB3B81C52}"/>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6315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C3B02-C95C-8EEB-7E97-100C6EC2F0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7F2028-5A08-FCDF-7AF5-F30A1B00B5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A4815D-721F-33B7-6543-E5C5457FEA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846A6E-38AB-9617-7B46-64B285D0012A}"/>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880985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50590-576F-46C2-86B2-0A8422D004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8265A8-FC05-6726-3B8E-E2C66668FE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2504A4-27F4-AA1E-6E2C-AB6357DF82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CBCD4B-F65B-F525-7F6D-EDEABB01736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23030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173E0-3AC1-7239-9E3B-B8E14C5146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EAF067-8704-1608-DF87-0B78EDD1B6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7C3A8D-D1AB-4B03-58A3-7F2A600002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8FDE5F-37CB-FF81-6C4C-86BE006B8F3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08462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CFF6A-C188-AE44-7E2F-140B32A38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7448F2-3D48-11F5-45ED-B6628E12CF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EC9FB6-EFF2-61AD-DDEB-308D27C792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FFD86D-6A55-B36C-5B63-782B837AD25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971011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E39A9-77D5-1176-D359-2F741E78BF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EC5F66-144F-B3FF-29A0-9749FDEEA8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6A8FDC-6A35-822F-1DE0-3CE8CCB047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695428-12D8-C89B-2ADA-D383204D823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299333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DFDBF-EDCD-C6EE-3870-2BF3F66268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C63137-7CCF-E17A-4F93-97212752E1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D882EE-BDCB-7223-4C21-C98E0DDAC8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78A547-A51A-77A5-6312-CB410DC004D4}"/>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462529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DA267-88AC-4627-48D1-5557772111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4E9A00-BF20-894A-5234-EFB2467186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1AFAA0-26BA-CDF1-D62C-436341B46C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F67175-DC35-DE83-4CE4-23B54EFD4E4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259374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51646-524A-269D-BD03-D1933A6D9F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673D57-5A67-3873-B6C5-38B01D9B7A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D89F6F-E322-FB91-57F2-01C9C7D643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B09595-1FE2-2111-308C-93EEADBB641E}"/>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2934307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C4AD5-7F40-E616-7452-517954FBDE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55937D-E9ED-A1D8-8F8A-A8EA93BD8C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C5772-B10C-801C-3B03-422F45B59B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974B91-0441-B9FB-1865-D8314B96492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84428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E682-7B3D-86AD-50A4-1E7FAC6873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F1B027-8800-89A6-8BA5-389633EDCD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D5EBC2-9243-6EB5-34FE-54CAD12DB8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068252-3054-EC6A-45FB-971DE7593F2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1471933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2A3A07-2056-F1FD-2CDC-FB69B1C5F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87CC92-1DE8-CFFD-9C9C-7CBA99C6F1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93DEB0-622A-4D5D-95E5-19E9D0C2B8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B21EFA-3E05-6A4F-17C1-84361B6BCC8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78430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8F2FE-ECBB-026E-BD32-B819937B72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D36326-07C6-0ABF-C7D5-940E976526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BCCABB-FEE5-87D3-F014-9638FFB9C4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CA8718-A450-93C8-32E0-92D842EFC2A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36795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19620-7629-7388-7A8A-9A70D065D5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84EFB-ADF2-E2AB-A5BD-D0A5DA7F88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13ECC7-E1C6-D37B-0B98-D2FD320CA6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70C143-4473-228A-D6E3-CC0FEE14227C}"/>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0043478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B8F2A-7315-677F-F3F7-D2F5E21AA4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4A3068-A3AC-C996-5EBA-9B018894B3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19F07-453D-CDE2-2166-35569655B4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A28123-D651-C3FE-AA40-29D82753F82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935104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15BE2-6D45-2002-5269-42C1AE8BEC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0557A2-799D-1BD5-325C-9E75DB1C07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BBC5F5-CCD4-1AA2-9120-3320E8484E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2273D8-3EC8-A0D7-6DB5-4EE4D1AF85A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307384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4156A-8D74-CD28-34AB-F4A3CCA9A2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8F3FE5-9F49-4F26-773A-B1D2A994F8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D36B01-7716-70B3-7AF5-F7B2E26476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82D52F-367F-C2B0-1D33-A87C9515AEE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204837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C1D82-9644-304D-A9C0-F378023A0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34D6A1-6B81-DC5D-DBE6-79C2EFE074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210725-9AAC-B3E0-325F-A953116D9A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5814A4-B8F0-8DDE-C403-50F004978AF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120153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C52EE-0157-0CB9-5B70-E52EDBE217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E4E3FD-1A1F-012A-EC31-1C4FEB94C5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CE0565-7BEE-CD7F-2E5C-33D35B7BDB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0D74A-1CAB-4B98-0BA4-7CBBED1EAFC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66056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5B90D-7C5D-18CE-390D-D447C1CB85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6046BA-4CD1-CC8C-30B4-EB5A843E5D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DD4041-0F2D-5AFF-B0EE-7A6723E940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ECE0C2-02CF-25EC-B06B-66671A69647A}"/>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669158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4A8CF0-36CF-63FE-1278-39F6395508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DEFD8F-B278-F46C-15E0-20F29DD195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EA9C8A-49D8-713C-117D-D0ED53812F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DD05B9-CE01-20CE-044D-0DD63BCA7419}"/>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217485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73BBF-6602-87FB-95C2-EBDC6C514F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0B0635-753E-1FED-4696-E4E1979938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6643C0-B5C7-A3AB-A009-6A3E97CDE6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542ACE-BBEB-3FFF-325C-225D3F8DEED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248161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F53B9-9D85-89B7-2728-200E06F8B3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F67A0E-DE32-48F7-D35D-5B14E8B3C0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B2811B-F05B-45E1-0663-DD8C23FD66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14BBD9-6F92-5200-6E52-50544F991F86}"/>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629104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A6FD4-4312-3D0A-11E1-E3C79AB6AD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47EB63-7C25-03D9-8BC9-03732F0FAE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38D9CA-C5D2-9844-BC48-BAAF1C870A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90E0B4-4675-EC1F-5C87-5F3B31642C58}"/>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295102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648C7-14BC-3D96-196B-8F8A5E6BEE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142C8B-EFB3-4711-40FE-F9BF41EB8A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021C15-0A8A-B42B-CAE5-8936BCA14B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F88CD4-911C-C5E3-8F6A-C482091B25C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500320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D4679-30DE-E399-7456-981679514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403F51-92FB-AC67-F5BD-65E67D7568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BACC03-F13B-B26F-1F46-C587BC7896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7DC276-E7D7-C1B2-0862-472917DBF5D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5180861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3B1A7-15B0-F8E2-CA27-25B2528596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4B27B1-DA38-36FE-2946-AFD137367F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2CC019-E896-52EE-1C40-10C8217996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F241B2-D11B-5C61-B4FE-12A2AA4405F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695907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B30392-F4E0-2D42-23CB-EF402D552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C33C83-ABB2-73E0-5760-CB432477B8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941E1F-4890-7289-D840-AD0B9B2A7C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63A183-4F61-89F0-01F9-8E8C42B60AC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302516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D2C34-078E-BEC9-8581-6AAC3F4300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0053B9-A787-4F57-57C3-FA719A665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A09F2C-3134-4BEF-B5AD-4C08BD6AB7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19A393-5E3E-EA8B-F27C-899AF77D4ADE}"/>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862030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E0366-1CA9-21F0-91AD-74C1187104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1E399C-0350-93F3-EE43-A53B924BCA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95D2F8-AD3D-7CD0-6875-8901FA6496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E5B144-4154-D7AA-EFFB-8B9318563362}"/>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426264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76980-3547-79F4-E4A5-70C8AC147A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DBC120-7D27-FA7A-65FE-F24E82A459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8209DC-604D-2E7F-C140-BE0DD227B9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519880-F334-BC56-F18F-75578331100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27053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hyperlink" Target="https://www.techtarget.com/whatis/definition/large-language-model-LL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hyperlink" Target="https://www.techtarget.com/whatis/definition/AI-hallucination"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36184" y="3041265"/>
            <a:ext cx="5458722" cy="1508105"/>
          </a:xfrm>
          <a:prstGeom prst="rect">
            <a:avLst/>
          </a:prstGeom>
          <a:noFill/>
        </p:spPr>
        <p:txBody>
          <a:bodyPr wrap="square" rtlCol="0">
            <a:spAutoFit/>
          </a:bodyPr>
          <a:lstStyle/>
          <a:p>
            <a:endParaRPr lang="en-US" dirty="0"/>
          </a:p>
          <a:p>
            <a:endParaRPr lang="en-US" dirty="0"/>
          </a:p>
          <a:p>
            <a:r>
              <a:rPr lang="en-US" sz="2800" b="1" dirty="0">
                <a:solidFill>
                  <a:srgbClr val="00B0F0"/>
                </a:solidFill>
                <a:latin typeface="Alexandria" charset="0"/>
              </a:rPr>
              <a:t>Artificial Intelligence in IoT</a:t>
            </a:r>
          </a:p>
          <a:p>
            <a:endParaRPr lang="en-US" sz="2800" b="1" dirty="0">
              <a:solidFill>
                <a:srgbClr val="00B0F0"/>
              </a:solidFill>
              <a:latin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7758855"/>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endParaRPr lang="en-US" sz="2400" b="1" dirty="0">
              <a:solidFill>
                <a:srgbClr val="00B0F0"/>
              </a:solidFill>
              <a:latin typeface="Alexandria" charset="0"/>
            </a:endParaRPr>
          </a:p>
          <a:p>
            <a:pPr>
              <a:lnSpc>
                <a:spcPct val="200000"/>
              </a:lnSpc>
            </a:pPr>
            <a:r>
              <a:rPr lang="en-US" sz="2400" b="1" dirty="0">
                <a:solidFill>
                  <a:srgbClr val="00B0F0"/>
                </a:solidFill>
                <a:latin typeface="Alexandria" charset="0"/>
              </a:rPr>
              <a:t>1.1 </a:t>
            </a:r>
            <a:r>
              <a:rPr lang="en-US" sz="2400" dirty="0">
                <a:latin typeface="Times New Roman" panose="02020603050405020304" pitchFamily="18" charset="0"/>
                <a:cs typeface="Times New Roman" panose="02020603050405020304" pitchFamily="18" charset="0"/>
              </a:rPr>
              <a:t>Hardware for the IoT</a:t>
            </a:r>
          </a:p>
          <a:p>
            <a:pPr>
              <a:lnSpc>
                <a:spcPct val="20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Artificial Intelligence in IoT</a:t>
            </a:r>
          </a:p>
          <a:p>
            <a:endParaRPr lang="en-US" sz="2400" b="1" dirty="0">
              <a:solidFill>
                <a:srgbClr val="00B0F0"/>
              </a:solidFill>
              <a:latin typeface="Alexandria" charset="0"/>
            </a:endParaRPr>
          </a:p>
          <a:p>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IoT Application Development </a:t>
            </a:r>
          </a:p>
          <a:p>
            <a:endParaRPr lang="en-US" sz="2400" dirty="0">
              <a:latin typeface="Times New Roman" panose="02020603050405020304" pitchFamily="18" charset="0"/>
              <a:cs typeface="Times New Roman" panose="02020603050405020304" pitchFamily="18" charset="0"/>
            </a:endParaRPr>
          </a:p>
          <a:p>
            <a:pPr>
              <a:lnSpc>
                <a:spcPct val="200000"/>
              </a:lnSpc>
            </a:pPr>
            <a:endParaRPr lang="en-US" sz="2400" dirty="0">
              <a:latin typeface="Times New Roman" panose="02020603050405020304" pitchFamily="18" charset="0"/>
              <a:cs typeface="Times New Roman" panose="02020603050405020304" pitchFamily="18" charset="0"/>
            </a:endParaRPr>
          </a:p>
          <a:p>
            <a:pPr>
              <a:lnSpc>
                <a:spcPct val="200000"/>
              </a:lnSpc>
            </a:pPr>
            <a:endParaRPr lang="en-US" sz="2400" b="1" dirty="0">
              <a:solidFill>
                <a:srgbClr val="00B0F0"/>
              </a:solidFill>
              <a:latin typeface="Alexandria" charset="0"/>
            </a:endParaRPr>
          </a:p>
          <a:p>
            <a:pPr>
              <a:lnSpc>
                <a:spcPct val="200000"/>
              </a:lnSpc>
            </a:pPr>
            <a:endParaRPr lang="en-US" sz="2400" dirty="0">
              <a:latin typeface="Times New Roman" panose="02020603050405020304" pitchFamily="18" charset="0"/>
              <a:cs typeface="Times New Roman" panose="02020603050405020304" pitchFamily="18" charset="0"/>
            </a:endParaRPr>
          </a:p>
          <a:p>
            <a:pPr>
              <a:lnSpc>
                <a:spcPct val="250000"/>
              </a:lnSpc>
            </a:pPr>
            <a:endParaRPr lang="en-US" sz="2400" dirty="0">
              <a:latin typeface="Times New Roman" panose="02020603050405020304" pitchFamily="18" charset="0"/>
              <a:cs typeface="Times New Roman" panose="02020603050405020304" pitchFamily="18" charset="0"/>
            </a:endParaRPr>
          </a:p>
          <a:p>
            <a:pPr>
              <a:lnSpc>
                <a:spcPct val="250000"/>
              </a:lnSpc>
            </a:pPr>
            <a:endParaRPr lang="en-US" sz="2400" dirty="0">
              <a:latin typeface="Times New Roman" panose="02020603050405020304" pitchFamily="18" charset="0"/>
              <a:cs typeface="Times New Roman" panose="02020603050405020304" pitchFamily="18" charset="0"/>
            </a:endParaRPr>
          </a:p>
          <a:p>
            <a:pPr marR="9940" algn="l">
              <a:lnSpc>
                <a:spcPct val="150000"/>
              </a:lnSpc>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E4314-1498-EBA3-C42F-EF4F155553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8C01D2-1574-9322-0BA2-E534963D03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3855501E-23E6-9DFF-8BA3-7F924291C43B}"/>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D0B6CAB8-EDF6-9FC6-D19E-98236C588E65}"/>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B4EA0E4-36B3-83BA-286D-74C4B8B055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9C5885B-35FA-F52A-0834-72F95BCA2248}"/>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F35B5921-A073-5B30-9DD3-004B1EBDC26D}"/>
              </a:ext>
            </a:extLst>
          </p:cNvPr>
          <p:cNvSpPr txBox="1"/>
          <p:nvPr/>
        </p:nvSpPr>
        <p:spPr>
          <a:xfrm>
            <a:off x="2268206" y="1263112"/>
            <a:ext cx="7655587" cy="369332"/>
          </a:xfrm>
          <a:prstGeom prst="rect">
            <a:avLst/>
          </a:prstGeom>
          <a:noFill/>
        </p:spPr>
        <p:txBody>
          <a:bodyPr wrap="square">
            <a:spAutoFit/>
          </a:bodyPr>
          <a:lstStyle/>
          <a:p>
            <a:r>
              <a:rPr lang="en-US" b="1" dirty="0"/>
              <a:t>Hardware for the IoT</a:t>
            </a:r>
            <a:endParaRPr lang="en-US" sz="2000" b="1" dirty="0"/>
          </a:p>
        </p:txBody>
      </p:sp>
      <p:sp>
        <p:nvSpPr>
          <p:cNvPr id="2" name="TextBox 1">
            <a:extLst>
              <a:ext uri="{FF2B5EF4-FFF2-40B4-BE49-F238E27FC236}">
                <a16:creationId xmlns:a16="http://schemas.microsoft.com/office/drawing/2014/main" id="{5DD8EFCE-6CCF-9841-6A15-276D77274A82}"/>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089CF9FF-1647-6FB4-64BA-B92F7658737A}"/>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4ADA1429-1AA4-2081-3FAC-C5C1F7450A7C}"/>
              </a:ext>
            </a:extLst>
          </p:cNvPr>
          <p:cNvSpPr txBox="1"/>
          <p:nvPr/>
        </p:nvSpPr>
        <p:spPr>
          <a:xfrm>
            <a:off x="686468" y="1649772"/>
            <a:ext cx="10812719" cy="1615827"/>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dirty="0"/>
              <a:t>In order to provide a general </a:t>
            </a:r>
            <a:r>
              <a:rPr lang="en-US" dirty="0">
                <a:solidFill>
                  <a:srgbClr val="FF0000"/>
                </a:solidFill>
              </a:rPr>
              <a:t>definition for hardware platforms</a:t>
            </a:r>
            <a:r>
              <a:rPr lang="en-US" dirty="0"/>
              <a:t>, Figure 10.1 shows an high-level view of the main hardware components in a smart object. The illustrated modules are:</a:t>
            </a:r>
          </a:p>
          <a:p>
            <a:pPr marL="285750" indent="-285750">
              <a:lnSpc>
                <a:spcPct val="150000"/>
              </a:lnSpc>
              <a:buFont typeface="Wingdings" panose="05000000000000000000" pitchFamily="2" charset="2"/>
              <a:buChar char="Ø"/>
            </a:pPr>
            <a:endParaRPr lang="en-US" dirty="0">
              <a:solidFill>
                <a:srgbClr val="FF0000"/>
              </a:solidFill>
            </a:endParaRPr>
          </a:p>
          <a:p>
            <a:endParaRPr lang="en-US" dirty="0"/>
          </a:p>
        </p:txBody>
      </p:sp>
      <p:pic>
        <p:nvPicPr>
          <p:cNvPr id="12" name="Picture 11">
            <a:extLst>
              <a:ext uri="{FF2B5EF4-FFF2-40B4-BE49-F238E27FC236}">
                <a16:creationId xmlns:a16="http://schemas.microsoft.com/office/drawing/2014/main" id="{31883D13-FC06-BE1B-0EFC-7686E823AC6C}"/>
              </a:ext>
            </a:extLst>
          </p:cNvPr>
          <p:cNvPicPr>
            <a:picLocks noChangeAspect="1"/>
          </p:cNvPicPr>
          <p:nvPr/>
        </p:nvPicPr>
        <p:blipFill>
          <a:blip r:embed="rId4"/>
          <a:stretch>
            <a:fillRect/>
          </a:stretch>
        </p:blipFill>
        <p:spPr>
          <a:xfrm>
            <a:off x="1161422" y="2743650"/>
            <a:ext cx="7244430" cy="3139869"/>
          </a:xfrm>
          <a:prstGeom prst="rect">
            <a:avLst/>
          </a:prstGeom>
        </p:spPr>
      </p:pic>
      <p:sp>
        <p:nvSpPr>
          <p:cNvPr id="13" name="TextBox 12">
            <a:extLst>
              <a:ext uri="{FF2B5EF4-FFF2-40B4-BE49-F238E27FC236}">
                <a16:creationId xmlns:a16="http://schemas.microsoft.com/office/drawing/2014/main" id="{DB020C81-D7F4-F9EE-EF0B-D1F5193D6381}"/>
              </a:ext>
            </a:extLst>
          </p:cNvPr>
          <p:cNvSpPr txBox="1"/>
          <p:nvPr/>
        </p:nvSpPr>
        <p:spPr>
          <a:xfrm>
            <a:off x="8667750" y="3162300"/>
            <a:ext cx="2689887" cy="1754326"/>
          </a:xfrm>
          <a:prstGeom prst="rect">
            <a:avLst/>
          </a:prstGeom>
          <a:noFill/>
        </p:spPr>
        <p:txBody>
          <a:bodyPr wrap="square" rtlCol="0">
            <a:spAutoFit/>
          </a:bodyPr>
          <a:lstStyle/>
          <a:p>
            <a:r>
              <a:rPr lang="en-US" b="1" dirty="0"/>
              <a:t>Figure 10.1 </a:t>
            </a:r>
            <a:r>
              <a:rPr lang="en-US" dirty="0"/>
              <a:t>Smart</a:t>
            </a:r>
          </a:p>
          <a:p>
            <a:r>
              <a:rPr lang="en-US" dirty="0"/>
              <a:t>object hardware, with</a:t>
            </a:r>
          </a:p>
          <a:p>
            <a:r>
              <a:rPr lang="en-US" dirty="0"/>
              <a:t>(a) radio network</a:t>
            </a:r>
          </a:p>
          <a:p>
            <a:r>
              <a:rPr lang="en-US" dirty="0"/>
              <a:t>interface and (b)</a:t>
            </a:r>
          </a:p>
          <a:p>
            <a:r>
              <a:rPr lang="en-US" dirty="0"/>
              <a:t>wired communication</a:t>
            </a:r>
          </a:p>
          <a:p>
            <a:r>
              <a:rPr lang="en-US" dirty="0"/>
              <a:t>interface.</a:t>
            </a:r>
          </a:p>
        </p:txBody>
      </p:sp>
    </p:spTree>
    <p:extLst>
      <p:ext uri="{BB962C8B-B14F-4D97-AF65-F5344CB8AC3E}">
        <p14:creationId xmlns:p14="http://schemas.microsoft.com/office/powerpoint/2010/main" val="3460555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1A8F3-D8DB-6AE5-3D9E-01D838730A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BE79EC-EDDF-9F3C-8F09-2CDF2F889A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E7A90554-8B61-DB5D-FA28-B4A1C98C69BC}"/>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392DEE3A-0756-675C-6B8B-FF34692BC9B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95FEF58-FB67-1985-1076-F3B256E025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D80E313-0C37-CFA4-0169-B7FC9EEABCF3}"/>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469C318-CC7E-03A2-1FA3-833EABD6A4AC}"/>
              </a:ext>
            </a:extLst>
          </p:cNvPr>
          <p:cNvSpPr txBox="1"/>
          <p:nvPr/>
        </p:nvSpPr>
        <p:spPr>
          <a:xfrm>
            <a:off x="2268206" y="1263112"/>
            <a:ext cx="7655587" cy="369332"/>
          </a:xfrm>
          <a:prstGeom prst="rect">
            <a:avLst/>
          </a:prstGeom>
          <a:noFill/>
        </p:spPr>
        <p:txBody>
          <a:bodyPr wrap="square">
            <a:spAutoFit/>
          </a:bodyPr>
          <a:lstStyle/>
          <a:p>
            <a:r>
              <a:rPr lang="en-US" b="1" dirty="0"/>
              <a:t>Hardware for the IoT</a:t>
            </a:r>
            <a:endParaRPr lang="en-US" sz="2000" b="1" dirty="0"/>
          </a:p>
        </p:txBody>
      </p:sp>
      <p:sp>
        <p:nvSpPr>
          <p:cNvPr id="2" name="TextBox 1">
            <a:extLst>
              <a:ext uri="{FF2B5EF4-FFF2-40B4-BE49-F238E27FC236}">
                <a16:creationId xmlns:a16="http://schemas.microsoft.com/office/drawing/2014/main" id="{9DDC7E46-7E1C-164A-7C42-CCD6BD53A876}"/>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3C759FD6-988A-AC10-0B9B-2957FAE6DA5C}"/>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D8100BDC-20A2-17F5-3F70-68C84F69AFF1}"/>
              </a:ext>
            </a:extLst>
          </p:cNvPr>
          <p:cNvSpPr txBox="1"/>
          <p:nvPr/>
        </p:nvSpPr>
        <p:spPr>
          <a:xfrm>
            <a:off x="686468" y="1649772"/>
            <a:ext cx="10812719" cy="5355312"/>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b="1" u="sng" dirty="0">
                <a:solidFill>
                  <a:srgbClr val="FF0000"/>
                </a:solidFill>
              </a:rPr>
              <a:t>Communication Module</a:t>
            </a:r>
          </a:p>
          <a:p>
            <a:pPr marL="285750" indent="-285750">
              <a:lnSpc>
                <a:spcPct val="150000"/>
              </a:lnSpc>
              <a:buFont typeface="Wingdings" panose="05000000000000000000" pitchFamily="2" charset="2"/>
              <a:buChar char="Ø"/>
            </a:pPr>
            <a:r>
              <a:rPr lang="en-US" b="1" dirty="0"/>
              <a:t>Purpose:</a:t>
            </a:r>
            <a:r>
              <a:rPr lang="en-US" dirty="0"/>
              <a:t> This allows the </a:t>
            </a:r>
            <a:r>
              <a:rPr lang="en-US" dirty="0">
                <a:solidFill>
                  <a:srgbClr val="FF0000"/>
                </a:solidFill>
              </a:rPr>
              <a:t>smart object to communicate with other devices or networks</a:t>
            </a:r>
            <a:r>
              <a:rPr lang="en-US" dirty="0"/>
              <a:t>. Essentially, it’s how the device “talks” to the outside world.</a:t>
            </a:r>
          </a:p>
          <a:p>
            <a:pPr marL="285750" indent="-285750">
              <a:lnSpc>
                <a:spcPct val="150000"/>
              </a:lnSpc>
              <a:buFont typeface="Wingdings" panose="05000000000000000000" pitchFamily="2" charset="2"/>
              <a:buChar char="Ø"/>
            </a:pPr>
            <a:r>
              <a:rPr lang="en-US" b="1" dirty="0"/>
              <a:t>Types:</a:t>
            </a:r>
            <a:endParaRPr lang="en-US" dirty="0"/>
          </a:p>
          <a:p>
            <a:pPr marL="171450" lvl="1" indent="285750">
              <a:lnSpc>
                <a:spcPct val="150000"/>
              </a:lnSpc>
              <a:buFont typeface="Arial" panose="020B0604020202020204" pitchFamily="34" charset="0"/>
              <a:buChar char="•"/>
            </a:pPr>
            <a:r>
              <a:rPr lang="en-US" b="1" dirty="0"/>
              <a:t>Wireless:</a:t>
            </a:r>
            <a:r>
              <a:rPr lang="en-US" dirty="0"/>
              <a:t> Most common in IoT devices. Examples include:</a:t>
            </a:r>
          </a:p>
          <a:p>
            <a:pPr marL="171450" lvl="2" indent="285750">
              <a:lnSpc>
                <a:spcPct val="150000"/>
              </a:lnSpc>
              <a:buFont typeface="Arial" panose="020B0604020202020204" pitchFamily="34" charset="0"/>
              <a:buChar char="•"/>
            </a:pPr>
            <a:r>
              <a:rPr lang="en-US" b="1" dirty="0"/>
              <a:t>Radio transceivers</a:t>
            </a:r>
            <a:r>
              <a:rPr lang="en-US" dirty="0"/>
              <a:t> like Wi-Fi, Bluetooth, Zigbee, LoRa, or 5G modules.</a:t>
            </a:r>
          </a:p>
          <a:p>
            <a:pPr marL="171450" lvl="2" indent="285750">
              <a:lnSpc>
                <a:spcPct val="150000"/>
              </a:lnSpc>
              <a:buFont typeface="Arial" panose="020B0604020202020204" pitchFamily="34" charset="0"/>
              <a:buChar char="•"/>
            </a:pPr>
            <a:r>
              <a:rPr lang="en-US" b="1" dirty="0"/>
              <a:t>Antenna:</a:t>
            </a:r>
            <a:r>
              <a:rPr lang="en-US" dirty="0"/>
              <a:t> Enables the device to send and receive radio signals effectively.</a:t>
            </a:r>
          </a:p>
          <a:p>
            <a:pPr marL="171450" lvl="1" indent="285750">
              <a:lnSpc>
                <a:spcPct val="150000"/>
              </a:lnSpc>
              <a:buFont typeface="Arial" panose="020B0604020202020204" pitchFamily="34" charset="0"/>
              <a:buChar char="•"/>
            </a:pPr>
            <a:r>
              <a:rPr lang="en-US" b="1" dirty="0"/>
              <a:t>Wired:</a:t>
            </a:r>
            <a:r>
              <a:rPr lang="en-US" dirty="0"/>
              <a:t> Some smart objects might use Ethernet, USB, or other physical connections.</a:t>
            </a:r>
          </a:p>
          <a:p>
            <a:pPr marL="285750" indent="-285750">
              <a:lnSpc>
                <a:spcPct val="150000"/>
              </a:lnSpc>
              <a:buFont typeface="Wingdings" panose="05000000000000000000" pitchFamily="2" charset="2"/>
              <a:buChar char="Ø"/>
            </a:pPr>
            <a:r>
              <a:rPr lang="en-US" b="1" dirty="0">
                <a:solidFill>
                  <a:srgbClr val="FF0000"/>
                </a:solidFill>
              </a:rPr>
              <a:t>Role in smart object</a:t>
            </a:r>
            <a:r>
              <a:rPr lang="en-US" b="1" dirty="0"/>
              <a:t>:</a:t>
            </a:r>
            <a:r>
              <a:rPr lang="en-US" dirty="0"/>
              <a:t> </a:t>
            </a:r>
            <a:r>
              <a:rPr lang="en-US" dirty="0">
                <a:solidFill>
                  <a:srgbClr val="FF0000"/>
                </a:solidFill>
              </a:rPr>
              <a:t>Without a communication module</a:t>
            </a:r>
            <a:r>
              <a:rPr lang="en-US" dirty="0"/>
              <a:t>, </a:t>
            </a:r>
            <a:r>
              <a:rPr lang="en-US" dirty="0">
                <a:solidFill>
                  <a:srgbClr val="FF0000"/>
                </a:solidFill>
              </a:rPr>
              <a:t>the device is “isolated” and cannot share data, receive updates, or be remotely controlled.</a:t>
            </a:r>
          </a:p>
          <a:p>
            <a:pPr marL="285750" indent="-285750">
              <a:lnSpc>
                <a:spcPct val="150000"/>
              </a:lnSpc>
              <a:buFont typeface="Wingdings" panose="05000000000000000000" pitchFamily="2" charset="2"/>
              <a:buChar char="Ø"/>
            </a:pPr>
            <a:endParaRPr lang="en-US" dirty="0">
              <a:solidFill>
                <a:srgbClr val="FF0000"/>
              </a:solidFill>
            </a:endParaRPr>
          </a:p>
          <a:p>
            <a:pPr marL="285750" indent="-285750">
              <a:lnSpc>
                <a:spcPct val="150000"/>
              </a:lnSpc>
              <a:buFont typeface="Wingdings" panose="05000000000000000000" pitchFamily="2" charset="2"/>
              <a:buChar char="Ø"/>
            </a:pPr>
            <a:endParaRPr lang="en-US" dirty="0">
              <a:solidFill>
                <a:srgbClr val="FF0000"/>
              </a:solidFill>
            </a:endParaRPr>
          </a:p>
          <a:p>
            <a:endParaRPr lang="en-US" dirty="0"/>
          </a:p>
        </p:txBody>
      </p:sp>
    </p:spTree>
    <p:extLst>
      <p:ext uri="{BB962C8B-B14F-4D97-AF65-F5344CB8AC3E}">
        <p14:creationId xmlns:p14="http://schemas.microsoft.com/office/powerpoint/2010/main" val="64935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8512B-E979-C19E-75E1-9C7793B4DE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B82DEF-1797-1789-1E91-4AD9895281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7F7D259B-9A2F-B061-8CFA-6E03CE407049}"/>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5C2BE4B4-019D-CC75-168A-1CCBD41A7A12}"/>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1EFFE66-0B7A-2720-E2F6-A1909FF0A1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0E0336C-E39F-BA02-1DEF-DFE3A65323BB}"/>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BE2CABE5-6C4A-D42C-5233-18406BFEE464}"/>
              </a:ext>
            </a:extLst>
          </p:cNvPr>
          <p:cNvSpPr txBox="1"/>
          <p:nvPr/>
        </p:nvSpPr>
        <p:spPr>
          <a:xfrm>
            <a:off x="2268206" y="1263112"/>
            <a:ext cx="7655587" cy="369332"/>
          </a:xfrm>
          <a:prstGeom prst="rect">
            <a:avLst/>
          </a:prstGeom>
          <a:noFill/>
        </p:spPr>
        <p:txBody>
          <a:bodyPr wrap="square">
            <a:spAutoFit/>
          </a:bodyPr>
          <a:lstStyle/>
          <a:p>
            <a:r>
              <a:rPr lang="en-US" b="1" dirty="0"/>
              <a:t>Hardware for the IoT</a:t>
            </a:r>
            <a:endParaRPr lang="en-US" sz="2000" b="1" dirty="0"/>
          </a:p>
        </p:txBody>
      </p:sp>
      <p:sp>
        <p:nvSpPr>
          <p:cNvPr id="2" name="TextBox 1">
            <a:extLst>
              <a:ext uri="{FF2B5EF4-FFF2-40B4-BE49-F238E27FC236}">
                <a16:creationId xmlns:a16="http://schemas.microsoft.com/office/drawing/2014/main" id="{707D90C7-BBA2-924F-F7C4-5BBB4A17C5B3}"/>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1ADCACC7-CD9E-8B54-7600-A78B986A7270}"/>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B7A9BD77-107F-44F6-4CC6-C33FC105AA9D}"/>
              </a:ext>
            </a:extLst>
          </p:cNvPr>
          <p:cNvSpPr txBox="1"/>
          <p:nvPr/>
        </p:nvSpPr>
        <p:spPr>
          <a:xfrm>
            <a:off x="617279" y="1842419"/>
            <a:ext cx="10812719" cy="3693319"/>
          </a:xfrm>
          <a:prstGeom prst="rect">
            <a:avLst/>
          </a:prstGeom>
          <a:noFill/>
        </p:spPr>
        <p:txBody>
          <a:bodyPr wrap="square" rtlCol="0">
            <a:spAutoFit/>
          </a:bodyPr>
          <a:lstStyle/>
          <a:p>
            <a:pPr marL="285750" indent="-285750">
              <a:buFont typeface="Wingdings" panose="05000000000000000000" pitchFamily="2" charset="2"/>
              <a:buChar char="Ø"/>
            </a:pPr>
            <a:r>
              <a:rPr lang="en-US" b="1" dirty="0">
                <a:solidFill>
                  <a:srgbClr val="FF0000"/>
                </a:solidFill>
              </a:rPr>
              <a:t>Microcontroller (MCU)</a:t>
            </a:r>
          </a:p>
          <a:p>
            <a:pPr marL="285750" indent="-285750">
              <a:buFont typeface="Wingdings" panose="05000000000000000000" pitchFamily="2" charset="2"/>
              <a:buChar char="Ø"/>
            </a:pPr>
            <a:r>
              <a:rPr lang="en-US" b="1" dirty="0"/>
              <a:t>Purpose:</a:t>
            </a:r>
            <a:r>
              <a:rPr lang="en-US" dirty="0"/>
              <a:t> The microcontroller is the </a:t>
            </a:r>
            <a:r>
              <a:rPr lang="en-US" dirty="0">
                <a:solidFill>
                  <a:srgbClr val="FF0000"/>
                </a:solidFill>
              </a:rPr>
              <a:t>“brain” of the smart object</a:t>
            </a:r>
            <a:r>
              <a:rPr lang="en-US" dirty="0"/>
              <a:t>. It executes </a:t>
            </a:r>
            <a:r>
              <a:rPr lang="en-US" dirty="0">
                <a:solidFill>
                  <a:srgbClr val="FF0000"/>
                </a:solidFill>
              </a:rPr>
              <a:t>software to define the device’s behavior.</a:t>
            </a:r>
          </a:p>
          <a:p>
            <a:pPr marL="285750" indent="-285750">
              <a:buFont typeface="Wingdings" panose="05000000000000000000" pitchFamily="2" charset="2"/>
              <a:buChar char="Ø"/>
            </a:pPr>
            <a:r>
              <a:rPr lang="en-US" b="1" dirty="0"/>
              <a:t>Components of a microcontroller:</a:t>
            </a:r>
            <a:endParaRPr lang="en-US" dirty="0"/>
          </a:p>
          <a:p>
            <a:pPr marL="400050" lvl="1" indent="171450">
              <a:buFont typeface="Arial" panose="020B0604020202020204" pitchFamily="34" charset="0"/>
              <a:buChar char="•"/>
            </a:pPr>
            <a:r>
              <a:rPr lang="en-US" b="1" dirty="0">
                <a:solidFill>
                  <a:srgbClr val="FF0000"/>
                </a:solidFill>
              </a:rPr>
              <a:t>CPU (Central Processing Unit):</a:t>
            </a:r>
            <a:r>
              <a:rPr lang="en-US" dirty="0">
                <a:solidFill>
                  <a:srgbClr val="FF0000"/>
                </a:solidFill>
              </a:rPr>
              <a:t> Executes program instructions.</a:t>
            </a:r>
          </a:p>
          <a:p>
            <a:pPr marL="400050" lvl="1" indent="171450">
              <a:buFont typeface="Arial" panose="020B0604020202020204" pitchFamily="34" charset="0"/>
              <a:buChar char="•"/>
            </a:pPr>
            <a:r>
              <a:rPr lang="en-US" b="1" dirty="0">
                <a:solidFill>
                  <a:srgbClr val="FF0000"/>
                </a:solidFill>
              </a:rPr>
              <a:t>Memory:</a:t>
            </a:r>
            <a:endParaRPr lang="en-US" dirty="0">
              <a:solidFill>
                <a:srgbClr val="FF0000"/>
              </a:solidFill>
            </a:endParaRPr>
          </a:p>
          <a:p>
            <a:pPr marL="400050" lvl="2" indent="171450">
              <a:buFont typeface="Arial" panose="020B0604020202020204" pitchFamily="34" charset="0"/>
              <a:buChar char="•"/>
            </a:pPr>
            <a:r>
              <a:rPr lang="en-US" b="1" dirty="0">
                <a:solidFill>
                  <a:srgbClr val="FF0000"/>
                </a:solidFill>
              </a:rPr>
              <a:t>ROM (Read-Only Memory):</a:t>
            </a:r>
            <a:endParaRPr lang="en-US" dirty="0">
              <a:solidFill>
                <a:srgbClr val="FF0000"/>
              </a:solidFill>
            </a:endParaRPr>
          </a:p>
          <a:p>
            <a:pPr marL="400050" lvl="3" indent="171450">
              <a:buFont typeface="Arial" panose="020B0604020202020204" pitchFamily="34" charset="0"/>
              <a:buChar char="•"/>
            </a:pPr>
            <a:r>
              <a:rPr lang="en-US" dirty="0"/>
              <a:t>Stores permanent program code (firmware) that dictates the device behavior.</a:t>
            </a:r>
          </a:p>
          <a:p>
            <a:pPr marL="400050" lvl="3" indent="171450">
              <a:buFont typeface="Arial" panose="020B0604020202020204" pitchFamily="34" charset="0"/>
              <a:buChar char="•"/>
            </a:pPr>
            <a:r>
              <a:rPr lang="en-US" dirty="0"/>
              <a:t>Usually set during manufacturing.</a:t>
            </a:r>
          </a:p>
          <a:p>
            <a:pPr marL="400050" lvl="3" indent="171450">
              <a:buFont typeface="Arial" panose="020B0604020202020204" pitchFamily="34" charset="0"/>
              <a:buChar char="•"/>
            </a:pPr>
            <a:r>
              <a:rPr lang="en-US" dirty="0"/>
              <a:t>Some modern MCUs allow in-field updates to rewrite ROM.</a:t>
            </a:r>
          </a:p>
          <a:p>
            <a:pPr marL="400050" lvl="2" indent="171450">
              <a:buFont typeface="Arial" panose="020B0604020202020204" pitchFamily="34" charset="0"/>
              <a:buChar char="•"/>
            </a:pPr>
            <a:r>
              <a:rPr lang="en-US" b="1" dirty="0">
                <a:solidFill>
                  <a:srgbClr val="FF0000"/>
                </a:solidFill>
              </a:rPr>
              <a:t>RAM (Random Access Memory):</a:t>
            </a:r>
            <a:endParaRPr lang="en-US" dirty="0">
              <a:solidFill>
                <a:srgbClr val="FF0000"/>
              </a:solidFill>
            </a:endParaRPr>
          </a:p>
          <a:p>
            <a:pPr marL="400050" lvl="3" indent="171450">
              <a:buFont typeface="Arial" panose="020B0604020202020204" pitchFamily="34" charset="0"/>
              <a:buChar char="•"/>
            </a:pPr>
            <a:r>
              <a:rPr lang="en-US" dirty="0"/>
              <a:t>Stores temporary data while the program runs.</a:t>
            </a:r>
          </a:p>
          <a:p>
            <a:pPr marL="400050" lvl="3" indent="171450">
              <a:buFont typeface="Arial" panose="020B0604020202020204" pitchFamily="34" charset="0"/>
              <a:buChar char="•"/>
            </a:pPr>
            <a:r>
              <a:rPr lang="en-US" dirty="0"/>
              <a:t>Example: variables, buffer for radio communication, sensor readings, etc.</a:t>
            </a:r>
          </a:p>
        </p:txBody>
      </p:sp>
    </p:spTree>
    <p:extLst>
      <p:ext uri="{BB962C8B-B14F-4D97-AF65-F5344CB8AC3E}">
        <p14:creationId xmlns:p14="http://schemas.microsoft.com/office/powerpoint/2010/main" val="4202372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459CC-6413-AEA6-CC72-33246A52EC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F31D09-6C4F-C9E9-A30F-6E3EFBDEC8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E4FD9406-A8B4-BF5E-47EF-304984168E3F}"/>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638F206-DCC1-5833-D7FC-62C72BE61F29}"/>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0ECBBDD-D262-BEB5-EAD3-275C916078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50B91C7-660E-62CA-5A86-2BDA16289956}"/>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27F4350B-2146-2348-E1E3-8C1AF77BC3A1}"/>
              </a:ext>
            </a:extLst>
          </p:cNvPr>
          <p:cNvSpPr txBox="1"/>
          <p:nvPr/>
        </p:nvSpPr>
        <p:spPr>
          <a:xfrm>
            <a:off x="2268206" y="1263112"/>
            <a:ext cx="7655587" cy="369332"/>
          </a:xfrm>
          <a:prstGeom prst="rect">
            <a:avLst/>
          </a:prstGeom>
          <a:noFill/>
        </p:spPr>
        <p:txBody>
          <a:bodyPr wrap="square">
            <a:spAutoFit/>
          </a:bodyPr>
          <a:lstStyle/>
          <a:p>
            <a:r>
              <a:rPr lang="en-US" b="1" dirty="0"/>
              <a:t>Hardware for the IoT</a:t>
            </a:r>
            <a:endParaRPr lang="en-US" sz="2000" b="1" dirty="0"/>
          </a:p>
        </p:txBody>
      </p:sp>
      <p:sp>
        <p:nvSpPr>
          <p:cNvPr id="2" name="TextBox 1">
            <a:extLst>
              <a:ext uri="{FF2B5EF4-FFF2-40B4-BE49-F238E27FC236}">
                <a16:creationId xmlns:a16="http://schemas.microsoft.com/office/drawing/2014/main" id="{8C2437FC-A483-4B41-3EE5-D1F367C3F720}"/>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2A53EFB-4EFE-044B-3D93-3882FBD36CBD}"/>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7A816207-0308-820E-81BC-EE4526A78B8A}"/>
              </a:ext>
            </a:extLst>
          </p:cNvPr>
          <p:cNvSpPr txBox="1"/>
          <p:nvPr/>
        </p:nvSpPr>
        <p:spPr>
          <a:xfrm>
            <a:off x="617279" y="1842419"/>
            <a:ext cx="10812719" cy="5078313"/>
          </a:xfrm>
          <a:prstGeom prst="rect">
            <a:avLst/>
          </a:prstGeom>
          <a:noFill/>
        </p:spPr>
        <p:txBody>
          <a:bodyPr wrap="square" rtlCol="0">
            <a:spAutoFit/>
          </a:bodyPr>
          <a:lstStyle/>
          <a:p>
            <a:pPr marL="285750" indent="-285750">
              <a:buFont typeface="Wingdings" panose="05000000000000000000" pitchFamily="2" charset="2"/>
              <a:buChar char="Ø"/>
            </a:pPr>
            <a:r>
              <a:rPr lang="en-US" b="1" u="sng" dirty="0">
                <a:solidFill>
                  <a:srgbClr val="FF0000"/>
                </a:solidFill>
              </a:rPr>
              <a:t>Microcontroller (MCU):</a:t>
            </a:r>
          </a:p>
          <a:p>
            <a:pPr marL="285750" lvl="1" indent="-285750">
              <a:buFont typeface="Arial" panose="020B0604020202020204" pitchFamily="34" charset="0"/>
              <a:buChar char="•"/>
            </a:pPr>
            <a:r>
              <a:rPr lang="en-US" b="1" dirty="0">
                <a:solidFill>
                  <a:srgbClr val="FF0000"/>
                </a:solidFill>
              </a:rPr>
              <a:t>Timers:</a:t>
            </a:r>
            <a:endParaRPr lang="en-US" dirty="0">
              <a:solidFill>
                <a:srgbClr val="FF0000"/>
              </a:solidFill>
            </a:endParaRPr>
          </a:p>
          <a:p>
            <a:pPr marL="285750" lvl="2" indent="-285750">
              <a:buFont typeface="Arial" panose="020B0604020202020204" pitchFamily="34" charset="0"/>
              <a:buChar char="•"/>
            </a:pPr>
            <a:r>
              <a:rPr lang="en-US" dirty="0"/>
              <a:t>Help schedule tasks or create delays in the system.</a:t>
            </a:r>
          </a:p>
          <a:p>
            <a:pPr marL="285750" lvl="2" indent="-285750">
              <a:buFont typeface="Arial" panose="020B0604020202020204" pitchFamily="34" charset="0"/>
              <a:buChar char="•"/>
            </a:pPr>
            <a:r>
              <a:rPr lang="en-US" dirty="0"/>
              <a:t>Example: triggering a sensor read every 10 seconds.</a:t>
            </a:r>
          </a:p>
          <a:p>
            <a:pPr marL="285750" lvl="1" indent="-285750">
              <a:buFont typeface="Arial" panose="020B0604020202020204" pitchFamily="34" charset="0"/>
              <a:buChar char="•"/>
            </a:pPr>
            <a:r>
              <a:rPr lang="en-US" b="1" dirty="0">
                <a:solidFill>
                  <a:srgbClr val="FF0000"/>
                </a:solidFill>
              </a:rPr>
              <a:t>Peripherals / I/O pins:</a:t>
            </a:r>
            <a:endParaRPr lang="en-US" dirty="0">
              <a:solidFill>
                <a:srgbClr val="FF0000"/>
              </a:solidFill>
            </a:endParaRPr>
          </a:p>
          <a:p>
            <a:pPr marL="285750" lvl="2" indent="-285750">
              <a:buFont typeface="Arial" panose="020B0604020202020204" pitchFamily="34" charset="0"/>
              <a:buChar char="•"/>
            </a:pPr>
            <a:r>
              <a:rPr lang="en-US" dirty="0"/>
              <a:t>Connect external devices like sensors, actuators, or communication modules.</a:t>
            </a:r>
          </a:p>
          <a:p>
            <a:pPr marL="285750" lvl="2" indent="-285750">
              <a:buFont typeface="Arial" panose="020B0604020202020204" pitchFamily="34" charset="0"/>
              <a:buChar char="•"/>
            </a:pPr>
            <a:r>
              <a:rPr lang="en-US" dirty="0"/>
              <a:t>Microcontroller uses serial protocols to communicate:</a:t>
            </a:r>
          </a:p>
          <a:p>
            <a:pPr marL="285750" lvl="3" indent="-285750">
              <a:buFont typeface="Arial" panose="020B0604020202020204" pitchFamily="34" charset="0"/>
              <a:buChar char="•"/>
            </a:pPr>
            <a:r>
              <a:rPr lang="en-US" b="1" dirty="0">
                <a:solidFill>
                  <a:srgbClr val="FF0000"/>
                </a:solidFill>
              </a:rPr>
              <a:t>USART (Universal Synchronous/Asynchronous Receiver/Transmitter):</a:t>
            </a:r>
            <a:r>
              <a:rPr lang="en-US" dirty="0">
                <a:solidFill>
                  <a:srgbClr val="FF0000"/>
                </a:solidFill>
              </a:rPr>
              <a:t> </a:t>
            </a:r>
            <a:r>
              <a:rPr lang="en-US" dirty="0"/>
              <a:t>Allows serial communication for sending/receiving data.</a:t>
            </a:r>
          </a:p>
          <a:p>
            <a:pPr marL="285750" indent="-285750">
              <a:buFont typeface="Wingdings" panose="05000000000000000000" pitchFamily="2" charset="2"/>
              <a:buChar char="Ø"/>
            </a:pPr>
            <a:r>
              <a:rPr lang="en-US" b="1" u="sng" dirty="0">
                <a:solidFill>
                  <a:srgbClr val="FF0000"/>
                </a:solidFill>
              </a:rPr>
              <a:t>Power Source</a:t>
            </a:r>
          </a:p>
          <a:p>
            <a:pPr marL="285750" indent="-285750">
              <a:buFont typeface="Wingdings" panose="05000000000000000000" pitchFamily="2" charset="2"/>
              <a:buChar char="Ø"/>
            </a:pPr>
            <a:r>
              <a:rPr lang="en-US" b="1" dirty="0"/>
              <a:t>Purpose:</a:t>
            </a:r>
            <a:r>
              <a:rPr lang="en-US" dirty="0"/>
              <a:t> Smart objects are electrical devices; they need power to operate.</a:t>
            </a:r>
          </a:p>
          <a:p>
            <a:pPr marL="285750" indent="-285750">
              <a:buFont typeface="Wingdings" panose="05000000000000000000" pitchFamily="2" charset="2"/>
              <a:buChar char="Ø"/>
            </a:pPr>
            <a:r>
              <a:rPr lang="en-US" b="1" dirty="0">
                <a:solidFill>
                  <a:srgbClr val="FF0000"/>
                </a:solidFill>
              </a:rPr>
              <a:t>Common types:</a:t>
            </a:r>
            <a:endParaRPr lang="en-US" dirty="0">
              <a:solidFill>
                <a:srgbClr val="FF0000"/>
              </a:solidFill>
            </a:endParaRPr>
          </a:p>
          <a:p>
            <a:pPr marL="742950" lvl="1" indent="-285750">
              <a:buFont typeface="Arial" panose="020B0604020202020204" pitchFamily="34" charset="0"/>
              <a:buChar char="•"/>
            </a:pPr>
            <a:r>
              <a:rPr lang="en-US" b="1" dirty="0"/>
              <a:t>Battery:</a:t>
            </a:r>
            <a:r>
              <a:rPr lang="en-US" dirty="0"/>
              <a:t> Standard, portable, commonly used in IoT devices.</a:t>
            </a:r>
          </a:p>
          <a:p>
            <a:pPr marL="285750" indent="-285750">
              <a:buFont typeface="Wingdings" panose="05000000000000000000" pitchFamily="2" charset="2"/>
              <a:buChar char="Ø"/>
            </a:pPr>
            <a:r>
              <a:rPr lang="en-US" b="1" dirty="0">
                <a:solidFill>
                  <a:srgbClr val="FF0000"/>
                </a:solidFill>
              </a:rPr>
              <a:t>Importance</a:t>
            </a:r>
            <a:r>
              <a:rPr lang="en-US" b="1" dirty="0"/>
              <a:t>:</a:t>
            </a:r>
            <a:r>
              <a:rPr lang="en-US" dirty="0"/>
              <a:t> Choosing the right power source is crucial for battery life, device autonomy, and deployment feasibility.</a:t>
            </a:r>
          </a:p>
          <a:p>
            <a:pPr marL="285750" indent="-285750">
              <a:buFont typeface="Arial" panose="020B0604020202020204" pitchFamily="34" charset="0"/>
              <a:buChar char="•"/>
            </a:pPr>
            <a:br>
              <a:rPr lang="en-US" dirty="0"/>
            </a:br>
            <a:endParaRPr lang="en-US" dirty="0"/>
          </a:p>
          <a:p>
            <a:pPr marL="285750" indent="-285750">
              <a:buFont typeface="Wingdings" panose="05000000000000000000" pitchFamily="2" charset="2"/>
              <a:buChar char="Ø"/>
            </a:pPr>
            <a:endParaRPr lang="en-US" b="1" dirty="0">
              <a:solidFill>
                <a:srgbClr val="FF0000"/>
              </a:solidFill>
            </a:endParaRPr>
          </a:p>
        </p:txBody>
      </p:sp>
    </p:spTree>
    <p:extLst>
      <p:ext uri="{BB962C8B-B14F-4D97-AF65-F5344CB8AC3E}">
        <p14:creationId xmlns:p14="http://schemas.microsoft.com/office/powerpoint/2010/main" val="478150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61C4C-1505-2964-F9E0-2F108E2847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C7B4BF-CBC5-E4BA-7409-FC326CF4B5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107D327A-900A-C32D-3050-7BC9BB52E3FD}"/>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162082E-01AA-8829-FCA5-39AA5D551DA0}"/>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25E7004-6D9F-FC8B-C6AE-97AEBAD78D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EBCCCAC-0D20-47F8-1D08-9A9CF6E3E622}"/>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F7F4C418-B32C-DB1B-6A8D-D28C3FA7265E}"/>
              </a:ext>
            </a:extLst>
          </p:cNvPr>
          <p:cNvSpPr txBox="1"/>
          <p:nvPr/>
        </p:nvSpPr>
        <p:spPr>
          <a:xfrm>
            <a:off x="2268206" y="1263112"/>
            <a:ext cx="7655587" cy="369332"/>
          </a:xfrm>
          <a:prstGeom prst="rect">
            <a:avLst/>
          </a:prstGeom>
          <a:noFill/>
        </p:spPr>
        <p:txBody>
          <a:bodyPr wrap="square">
            <a:spAutoFit/>
          </a:bodyPr>
          <a:lstStyle/>
          <a:p>
            <a:r>
              <a:rPr lang="en-US" b="1" dirty="0"/>
              <a:t>Hardware for the IoT</a:t>
            </a:r>
            <a:endParaRPr lang="en-US" sz="2000" b="1" dirty="0"/>
          </a:p>
        </p:txBody>
      </p:sp>
      <p:sp>
        <p:nvSpPr>
          <p:cNvPr id="2" name="TextBox 1">
            <a:extLst>
              <a:ext uri="{FF2B5EF4-FFF2-40B4-BE49-F238E27FC236}">
                <a16:creationId xmlns:a16="http://schemas.microsoft.com/office/drawing/2014/main" id="{91F811BA-69FA-14E1-20CE-C7097D26868E}"/>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F264A330-54AE-4CDC-CA37-18A489539D45}"/>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F6F50E86-90A1-60F3-C201-7F48C3341EB8}"/>
              </a:ext>
            </a:extLst>
          </p:cNvPr>
          <p:cNvSpPr txBox="1"/>
          <p:nvPr/>
        </p:nvSpPr>
        <p:spPr>
          <a:xfrm>
            <a:off x="617279" y="1842419"/>
            <a:ext cx="10812719" cy="4524315"/>
          </a:xfrm>
          <a:prstGeom prst="rect">
            <a:avLst/>
          </a:prstGeom>
          <a:noFill/>
        </p:spPr>
        <p:txBody>
          <a:bodyPr wrap="square" rtlCol="0">
            <a:spAutoFit/>
          </a:bodyPr>
          <a:lstStyle/>
          <a:p>
            <a:pPr marL="285750" indent="-285750">
              <a:buFont typeface="Wingdings" panose="05000000000000000000" pitchFamily="2" charset="2"/>
              <a:buChar char="Ø"/>
            </a:pPr>
            <a:r>
              <a:rPr lang="en-US" b="1" dirty="0">
                <a:solidFill>
                  <a:srgbClr val="FF0000"/>
                </a:solidFill>
              </a:rPr>
              <a:t>How Microcontrollers Work With Sensors and Actuators</a:t>
            </a:r>
          </a:p>
          <a:p>
            <a:pPr marL="285750" indent="-285750">
              <a:buFont typeface="Arial" panose="020B0604020202020204" pitchFamily="34" charset="0"/>
              <a:buChar char="•"/>
            </a:pPr>
            <a:r>
              <a:rPr lang="en-US" dirty="0"/>
              <a:t>Sensors and actuators </a:t>
            </a:r>
            <a:r>
              <a:rPr lang="en-US" dirty="0">
                <a:solidFill>
                  <a:srgbClr val="FF0000"/>
                </a:solidFill>
              </a:rPr>
              <a:t>are </a:t>
            </a:r>
            <a:r>
              <a:rPr lang="en-US" b="1" dirty="0">
                <a:solidFill>
                  <a:srgbClr val="FF0000"/>
                </a:solidFill>
              </a:rPr>
              <a:t>physically connected</a:t>
            </a:r>
            <a:r>
              <a:rPr lang="en-US" dirty="0">
                <a:solidFill>
                  <a:srgbClr val="FF0000"/>
                </a:solidFill>
              </a:rPr>
              <a:t> to the MCU pins.</a:t>
            </a:r>
          </a:p>
          <a:p>
            <a:pPr marL="285750" indent="-285750">
              <a:buFont typeface="Arial" panose="020B0604020202020204" pitchFamily="34" charset="0"/>
              <a:buChar char="•"/>
            </a:pPr>
            <a:r>
              <a:rPr lang="en-US" dirty="0"/>
              <a:t>The MCU communicates </a:t>
            </a:r>
            <a:r>
              <a:rPr lang="en-US" dirty="0">
                <a:solidFill>
                  <a:srgbClr val="FF0000"/>
                </a:solidFill>
              </a:rPr>
              <a:t>with these devices using serial interfaces (USART, SPI, I²C).</a:t>
            </a:r>
          </a:p>
          <a:p>
            <a:pPr marL="285750" indent="-285750">
              <a:buFont typeface="Arial" panose="020B0604020202020204" pitchFamily="34" charset="0"/>
              <a:buChar char="•"/>
            </a:pPr>
            <a:r>
              <a:rPr lang="en-US" b="1" dirty="0"/>
              <a:t>Example workflow:</a:t>
            </a:r>
            <a:endParaRPr lang="en-US" dirty="0"/>
          </a:p>
          <a:p>
            <a:pPr marL="742950" lvl="1" indent="-285750">
              <a:buFont typeface="Arial" panose="020B0604020202020204" pitchFamily="34" charset="0"/>
              <a:buChar char="•"/>
            </a:pPr>
            <a:r>
              <a:rPr lang="en-US" dirty="0">
                <a:solidFill>
                  <a:srgbClr val="FF0000"/>
                </a:solidFill>
              </a:rPr>
              <a:t>Sensor detects temperature → sends data to MCU via SPI.</a:t>
            </a:r>
          </a:p>
          <a:p>
            <a:pPr marL="742950" lvl="1" indent="-285750">
              <a:buFont typeface="Arial" panose="020B0604020202020204" pitchFamily="34" charset="0"/>
              <a:buChar char="•"/>
            </a:pPr>
            <a:r>
              <a:rPr lang="en-US" dirty="0">
                <a:solidFill>
                  <a:srgbClr val="FF0000"/>
                </a:solidFill>
              </a:rPr>
              <a:t>MCU processes data → determines if the fan should turn on.</a:t>
            </a:r>
          </a:p>
          <a:p>
            <a:pPr marL="742950" lvl="1" indent="-285750">
              <a:buFont typeface="Arial" panose="020B0604020202020204" pitchFamily="34" charset="0"/>
              <a:buChar char="•"/>
            </a:pPr>
            <a:r>
              <a:rPr lang="en-US" dirty="0">
                <a:solidFill>
                  <a:srgbClr val="FF0000"/>
                </a:solidFill>
              </a:rPr>
              <a:t>MCU sends a signal to the actuator (fan) via output pin → fan operates.</a:t>
            </a:r>
          </a:p>
          <a:p>
            <a:pPr marL="285750" indent="-285750">
              <a:buFont typeface="Wingdings" panose="05000000000000000000" pitchFamily="2" charset="2"/>
              <a:buChar char="Ø"/>
            </a:pPr>
            <a:r>
              <a:rPr lang="en-US" b="1" dirty="0">
                <a:solidFill>
                  <a:srgbClr val="FF0000"/>
                </a:solidFill>
              </a:rPr>
              <a:t>Memory and Update Mechanisms</a:t>
            </a:r>
          </a:p>
          <a:p>
            <a:pPr marL="285750" indent="-285750">
              <a:buFont typeface="Arial" panose="020B0604020202020204" pitchFamily="34" charset="0"/>
              <a:buChar char="•"/>
            </a:pPr>
            <a:r>
              <a:rPr lang="en-US" b="1" dirty="0">
                <a:solidFill>
                  <a:srgbClr val="FF0000"/>
                </a:solidFill>
              </a:rPr>
              <a:t>ROM (Permanent storage):</a:t>
            </a:r>
            <a:endParaRPr lang="en-US" dirty="0">
              <a:solidFill>
                <a:srgbClr val="FF0000"/>
              </a:solidFill>
            </a:endParaRPr>
          </a:p>
          <a:p>
            <a:pPr marL="742950" lvl="1" indent="-285750">
              <a:buFont typeface="Arial" panose="020B0604020202020204" pitchFamily="34" charset="0"/>
              <a:buChar char="•"/>
            </a:pPr>
            <a:r>
              <a:rPr lang="en-US" dirty="0"/>
              <a:t>Stores the program controlling the smart object.</a:t>
            </a:r>
          </a:p>
          <a:p>
            <a:pPr marL="742950" lvl="1" indent="-285750">
              <a:buFont typeface="Arial" panose="020B0604020202020204" pitchFamily="34" charset="0"/>
              <a:buChar char="•"/>
            </a:pPr>
            <a:r>
              <a:rPr lang="en-US" dirty="0"/>
              <a:t>In constrained devices, ROM is fixed and cannot change after deployment.</a:t>
            </a:r>
          </a:p>
          <a:p>
            <a:pPr marL="285750" indent="-285750">
              <a:buFont typeface="Arial" panose="020B0604020202020204" pitchFamily="34" charset="0"/>
              <a:buChar char="•"/>
            </a:pPr>
            <a:r>
              <a:rPr lang="en-US" b="1" dirty="0">
                <a:solidFill>
                  <a:srgbClr val="FF0000"/>
                </a:solidFill>
              </a:rPr>
              <a:t>RAM (Temporary storage):</a:t>
            </a:r>
            <a:endParaRPr lang="en-US" dirty="0">
              <a:solidFill>
                <a:srgbClr val="FF0000"/>
              </a:solidFill>
            </a:endParaRPr>
          </a:p>
          <a:p>
            <a:pPr marL="742950" lvl="1" indent="-285750">
              <a:buFont typeface="Arial" panose="020B0604020202020204" pitchFamily="34" charset="0"/>
              <a:buChar char="•"/>
            </a:pPr>
            <a:r>
              <a:rPr lang="en-US" dirty="0"/>
              <a:t>Stores temporary variables, sensor readings, and communication buffers.</a:t>
            </a:r>
          </a:p>
          <a:p>
            <a:pPr marL="742950" lvl="1" indent="-285750">
              <a:buFont typeface="Arial" panose="020B0604020202020204" pitchFamily="34" charset="0"/>
              <a:buChar char="•"/>
            </a:pPr>
            <a:r>
              <a:rPr lang="en-US" dirty="0"/>
              <a:t>Cleared when the device is powered off.</a:t>
            </a:r>
          </a:p>
          <a:p>
            <a:pPr marL="742950" lvl="1" indent="-285750">
              <a:buFont typeface="Arial" panose="020B0604020202020204" pitchFamily="34" charset="0"/>
              <a:buChar char="•"/>
            </a:pPr>
            <a:endParaRPr lang="en-US" dirty="0">
              <a:solidFill>
                <a:srgbClr val="FF0000"/>
              </a:solidFill>
            </a:endParaRPr>
          </a:p>
          <a:p>
            <a:pPr marL="285750" indent="-285750">
              <a:buFont typeface="Wingdings" panose="05000000000000000000" pitchFamily="2" charset="2"/>
              <a:buChar char="Ø"/>
            </a:pPr>
            <a:endParaRPr lang="en-US" b="1" dirty="0">
              <a:solidFill>
                <a:srgbClr val="FF0000"/>
              </a:solidFill>
            </a:endParaRPr>
          </a:p>
        </p:txBody>
      </p:sp>
    </p:spTree>
    <p:extLst>
      <p:ext uri="{BB962C8B-B14F-4D97-AF65-F5344CB8AC3E}">
        <p14:creationId xmlns:p14="http://schemas.microsoft.com/office/powerpoint/2010/main" val="351825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A2AAE-5F23-E43F-D446-811A53D876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7B20D6-DFF3-F86B-E395-D0C8FC50E1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AC8758C9-9E2C-753C-48CB-5B5A8CE0A510}"/>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D3B7CC70-55F6-825B-A5E3-87559ACDA12A}"/>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81BCE30-0A16-6602-0012-DA6B7D016F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9968831-0AF4-9613-F3EC-76ABFBD6CB6F}"/>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FE14CDAB-949E-1321-FA0B-C9FBF79C0AC7}"/>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D5CFD258-8C39-3F1A-FA18-F0403CAEF6B6}"/>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EDF38463-0A47-9119-0D2C-4E39403611B6}"/>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6EBD9230-25D3-7558-8C49-ACAD79AB92B2}"/>
              </a:ext>
            </a:extLst>
          </p:cNvPr>
          <p:cNvSpPr txBox="1"/>
          <p:nvPr/>
        </p:nvSpPr>
        <p:spPr>
          <a:xfrm>
            <a:off x="614105" y="1904523"/>
            <a:ext cx="10449593" cy="3970318"/>
          </a:xfrm>
          <a:prstGeom prst="rect">
            <a:avLst/>
          </a:prstGeom>
          <a:noFill/>
        </p:spPr>
        <p:txBody>
          <a:bodyPr wrap="square" rtlCol="0">
            <a:spAutoFit/>
          </a:bodyPr>
          <a:lstStyle/>
          <a:p>
            <a:pPr marL="285750" indent="-285750" algn="just">
              <a:buFont typeface="Wingdings" panose="05000000000000000000" pitchFamily="2" charset="2"/>
              <a:buChar char="Ø"/>
            </a:pPr>
            <a:r>
              <a:rPr lang="en-US" dirty="0">
                <a:solidFill>
                  <a:srgbClr val="FF0000"/>
                </a:solidFill>
              </a:rPr>
              <a:t>Artificial intelligence (AI) and Internet of Things (IoT) </a:t>
            </a:r>
            <a:r>
              <a:rPr lang="en-US" dirty="0"/>
              <a:t>are two of the most talked about technologies in the recent years. </a:t>
            </a:r>
          </a:p>
          <a:p>
            <a:pPr marL="285750" indent="-285750" algn="just">
              <a:buFont typeface="Wingdings" panose="05000000000000000000" pitchFamily="2" charset="2"/>
              <a:buChar char="Ø"/>
            </a:pPr>
            <a:r>
              <a:rPr lang="en-US" dirty="0">
                <a:solidFill>
                  <a:srgbClr val="FF0000"/>
                </a:solidFill>
              </a:rPr>
              <a:t>AI refers </a:t>
            </a:r>
            <a:r>
              <a:rPr lang="en-US" dirty="0"/>
              <a:t>to the </a:t>
            </a:r>
            <a:r>
              <a:rPr lang="en-US" dirty="0">
                <a:solidFill>
                  <a:srgbClr val="FF0000"/>
                </a:solidFill>
              </a:rPr>
              <a:t>ability of machines to learn and make decisions without human intervention</a:t>
            </a:r>
            <a:r>
              <a:rPr lang="en-US" dirty="0"/>
              <a:t>. IoT, on the other hand, </a:t>
            </a:r>
            <a:r>
              <a:rPr lang="en-US" dirty="0">
                <a:solidFill>
                  <a:srgbClr val="FF0000"/>
                </a:solidFill>
              </a:rPr>
              <a:t>is a network of devices that are connected to the internet and can communicate with each other. </a:t>
            </a:r>
          </a:p>
          <a:p>
            <a:pPr marL="285750" indent="-285750" algn="just">
              <a:buFont typeface="Wingdings" panose="05000000000000000000" pitchFamily="2" charset="2"/>
              <a:buChar char="Ø"/>
            </a:pPr>
            <a:r>
              <a:rPr lang="en-US" dirty="0"/>
              <a:t>The </a:t>
            </a:r>
            <a:r>
              <a:rPr lang="en-US" dirty="0">
                <a:solidFill>
                  <a:srgbClr val="FF0000"/>
                </a:solidFill>
              </a:rPr>
              <a:t>combination of these two technologies</a:t>
            </a:r>
            <a:r>
              <a:rPr lang="en-US" dirty="0"/>
              <a:t>, known </a:t>
            </a:r>
            <a:r>
              <a:rPr lang="en-US" dirty="0">
                <a:solidFill>
                  <a:srgbClr val="FF0000"/>
                </a:solidFill>
              </a:rPr>
              <a:t>as </a:t>
            </a:r>
            <a:r>
              <a:rPr lang="en-US" dirty="0" err="1">
                <a:solidFill>
                  <a:srgbClr val="FF0000"/>
                </a:solidFill>
              </a:rPr>
              <a:t>AIoT</a:t>
            </a:r>
            <a:r>
              <a:rPr lang="en-US" dirty="0"/>
              <a:t>, has the potential </a:t>
            </a:r>
            <a:r>
              <a:rPr lang="en-US" dirty="0">
                <a:solidFill>
                  <a:srgbClr val="FF0000"/>
                </a:solidFill>
              </a:rPr>
              <a:t>to </a:t>
            </a:r>
            <a:r>
              <a:rPr lang="en-US" dirty="0" err="1">
                <a:solidFill>
                  <a:srgbClr val="FF0000"/>
                </a:solidFill>
              </a:rPr>
              <a:t>revolutionise</a:t>
            </a:r>
            <a:r>
              <a:rPr lang="en-US" dirty="0">
                <a:solidFill>
                  <a:srgbClr val="FF0000"/>
                </a:solidFill>
              </a:rPr>
              <a:t> the way we live and work.</a:t>
            </a:r>
          </a:p>
          <a:p>
            <a:pPr marL="285750" indent="-285750" algn="just">
              <a:buFont typeface="Wingdings" panose="05000000000000000000" pitchFamily="2" charset="2"/>
              <a:buChar char="Ø"/>
            </a:pPr>
            <a:r>
              <a:rPr lang="en-US" dirty="0"/>
              <a:t>AI can </a:t>
            </a:r>
            <a:r>
              <a:rPr lang="en-US" dirty="0">
                <a:solidFill>
                  <a:srgbClr val="FF0000"/>
                </a:solidFill>
              </a:rPr>
              <a:t>bring human-like decision-making and awareness to the IoT environment</a:t>
            </a:r>
            <a:r>
              <a:rPr lang="en-US" dirty="0"/>
              <a:t>, which can lead to </a:t>
            </a:r>
            <a:r>
              <a:rPr lang="en-US" dirty="0">
                <a:solidFill>
                  <a:srgbClr val="FF0000"/>
                </a:solidFill>
              </a:rPr>
              <a:t>increased efficiency and improved processes</a:t>
            </a:r>
            <a:r>
              <a:rPr lang="en-US" dirty="0"/>
              <a:t>. </a:t>
            </a:r>
          </a:p>
          <a:p>
            <a:pPr marL="285750" indent="-285750" algn="just">
              <a:buFont typeface="Wingdings" panose="05000000000000000000" pitchFamily="2" charset="2"/>
              <a:buChar char="Ø"/>
            </a:pPr>
            <a:r>
              <a:rPr lang="en-US" dirty="0"/>
              <a:t>For example, </a:t>
            </a:r>
            <a:r>
              <a:rPr lang="en-US" dirty="0">
                <a:solidFill>
                  <a:srgbClr val="FF0000"/>
                </a:solidFill>
              </a:rPr>
              <a:t>AI can help in predictive maintenance of machines</a:t>
            </a:r>
            <a:r>
              <a:rPr lang="en-US" dirty="0"/>
              <a:t>, which </a:t>
            </a:r>
            <a:r>
              <a:rPr lang="en-US" dirty="0">
                <a:solidFill>
                  <a:srgbClr val="FF0000"/>
                </a:solidFill>
              </a:rPr>
              <a:t>can save companies millions of dollars in repair costs</a:t>
            </a:r>
            <a:r>
              <a:rPr lang="en-US" dirty="0"/>
              <a:t>. </a:t>
            </a:r>
          </a:p>
          <a:p>
            <a:pPr marL="285750" indent="-285750" algn="just">
              <a:buFont typeface="Wingdings" panose="05000000000000000000" pitchFamily="2" charset="2"/>
              <a:buChar char="Ø"/>
            </a:pPr>
            <a:r>
              <a:rPr lang="en-US" dirty="0"/>
              <a:t>It can also help in </a:t>
            </a:r>
            <a:r>
              <a:rPr lang="en-US" dirty="0">
                <a:solidFill>
                  <a:srgbClr val="FF0000"/>
                </a:solidFill>
              </a:rPr>
              <a:t>optimizing energy consumption in buildings</a:t>
            </a:r>
            <a:r>
              <a:rPr lang="en-US" dirty="0"/>
              <a:t>, which can </a:t>
            </a:r>
            <a:r>
              <a:rPr lang="en-US" dirty="0">
                <a:solidFill>
                  <a:srgbClr val="FF0000"/>
                </a:solidFill>
              </a:rPr>
              <a:t>reduce energy bills and carbon footprint.</a:t>
            </a:r>
          </a:p>
          <a:p>
            <a:endParaRPr lang="en-US" dirty="0"/>
          </a:p>
        </p:txBody>
      </p:sp>
    </p:spTree>
    <p:extLst>
      <p:ext uri="{BB962C8B-B14F-4D97-AF65-F5344CB8AC3E}">
        <p14:creationId xmlns:p14="http://schemas.microsoft.com/office/powerpoint/2010/main" val="2042779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p:cNvSpPr/>
          <p:nvPr/>
        </p:nvSpPr>
        <p:spPr>
          <a:xfrm>
            <a:off x="942307" y="6593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39645DF-C628-3D04-ED10-ABE015879DE7}"/>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D13A23A-76E4-D0CB-55D4-9674618B7F2C}"/>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0E3B5F07-E3F4-58C3-5533-6853727DECB0}"/>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58B693E9-DDB8-A80D-1D07-8B2462066B8E}"/>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E792AF16-9AFD-9B05-FF98-98371C4392A5}"/>
              </a:ext>
            </a:extLst>
          </p:cNvPr>
          <p:cNvSpPr txBox="1"/>
          <p:nvPr/>
        </p:nvSpPr>
        <p:spPr>
          <a:xfrm>
            <a:off x="614105" y="1904523"/>
            <a:ext cx="10449593" cy="369332"/>
          </a:xfrm>
          <a:prstGeom prst="rect">
            <a:avLst/>
          </a:prstGeom>
          <a:noFill/>
        </p:spPr>
        <p:txBody>
          <a:bodyPr wrap="square" rtlCol="0">
            <a:spAutoFit/>
          </a:bodyPr>
          <a:lstStyle/>
          <a:p>
            <a:endParaRPr lang="en-US" dirty="0"/>
          </a:p>
        </p:txBody>
      </p:sp>
      <p:pic>
        <p:nvPicPr>
          <p:cNvPr id="11" name="Picture 10" descr="A blue background with white text and a world map&#10;&#10;AI-generated content may be incorrect.">
            <a:extLst>
              <a:ext uri="{FF2B5EF4-FFF2-40B4-BE49-F238E27FC236}">
                <a16:creationId xmlns:a16="http://schemas.microsoft.com/office/drawing/2014/main" id="{3F833A74-F76F-4057-1DA7-C81128D35F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7075" y="1825313"/>
            <a:ext cx="6810374" cy="412760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1C6B4-902A-922E-46F3-9CF81FCAFA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8C50E3-2EAB-BDD8-10EB-CDB368F036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21D979B9-D687-BF23-8D5C-A87D6884D36B}"/>
              </a:ext>
            </a:extLst>
          </p:cNvPr>
          <p:cNvSpPr/>
          <p:nvPr/>
        </p:nvSpPr>
        <p:spPr>
          <a:xfrm>
            <a:off x="942307" y="6142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9D81C24-D800-5220-D8EE-0D91D2FEA710}"/>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7DA065F-BFEE-81F2-3CE9-2A7F79CCF4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2BAEFE4-2CA0-24A7-F1B9-599425FBBA6C}"/>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373C1AEC-AE9E-E369-B3F4-2FE50C4C9942}"/>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BA69F84B-960D-90C7-35C6-6946C2B61DAB}"/>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5779E737-7664-12AD-C071-F0BB6C4D87C3}"/>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F58C5396-53B5-C2DA-7A42-43E13F4B3C5D}"/>
              </a:ext>
            </a:extLst>
          </p:cNvPr>
          <p:cNvSpPr txBox="1"/>
          <p:nvPr/>
        </p:nvSpPr>
        <p:spPr>
          <a:xfrm>
            <a:off x="686466" y="1738351"/>
            <a:ext cx="10671171" cy="4108817"/>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t>Artificial Intelligence (AI) is a </a:t>
            </a:r>
            <a:r>
              <a:rPr lang="en-US" dirty="0">
                <a:solidFill>
                  <a:srgbClr val="FF0000"/>
                </a:solidFill>
              </a:rPr>
              <a:t>subfield of computer science that aims to create intelligent machines </a:t>
            </a:r>
            <a:r>
              <a:rPr lang="en-US" dirty="0"/>
              <a:t>that can work and learn like humans. </a:t>
            </a:r>
          </a:p>
          <a:p>
            <a:pPr marL="285750" indent="-285750" algn="just">
              <a:lnSpc>
                <a:spcPct val="150000"/>
              </a:lnSpc>
              <a:buFont typeface="Wingdings" panose="05000000000000000000" pitchFamily="2" charset="2"/>
              <a:buChar char="Ø"/>
            </a:pPr>
            <a:r>
              <a:rPr lang="en-US" dirty="0"/>
              <a:t>AI develops </a:t>
            </a:r>
            <a:r>
              <a:rPr lang="en-US" dirty="0">
                <a:solidFill>
                  <a:srgbClr val="FF0000"/>
                </a:solidFill>
              </a:rPr>
              <a:t>algorithms and models for machines to perform tasks requiring human intelligence</a:t>
            </a:r>
            <a:r>
              <a:rPr lang="en-US" dirty="0"/>
              <a:t>, like natural language processing, image recognition, and decision-making.</a:t>
            </a:r>
          </a:p>
          <a:p>
            <a:pPr marL="285750" indent="-285750" algn="just">
              <a:lnSpc>
                <a:spcPct val="150000"/>
              </a:lnSpc>
              <a:buFont typeface="Wingdings" panose="05000000000000000000" pitchFamily="2" charset="2"/>
              <a:buChar char="Ø"/>
            </a:pPr>
            <a:r>
              <a:rPr lang="en-US" dirty="0"/>
              <a:t>AI is becoming </a:t>
            </a:r>
            <a:r>
              <a:rPr lang="en-US" dirty="0">
                <a:solidFill>
                  <a:srgbClr val="FF0000"/>
                </a:solidFill>
              </a:rPr>
              <a:t>increasingly important in the Internet of Things (IoT) ecosystem</a:t>
            </a:r>
            <a:r>
              <a:rPr lang="en-US" dirty="0"/>
              <a:t> because it can help to extract </a:t>
            </a:r>
            <a:r>
              <a:rPr lang="en-US" dirty="0">
                <a:solidFill>
                  <a:srgbClr val="FF0000"/>
                </a:solidFill>
              </a:rPr>
              <a:t>insights from the vast amounts of data generated by connected devices</a:t>
            </a:r>
            <a:r>
              <a:rPr lang="en-US" dirty="0"/>
              <a:t>. </a:t>
            </a:r>
          </a:p>
          <a:p>
            <a:pPr marL="285750" indent="-285750" algn="just">
              <a:lnSpc>
                <a:spcPct val="150000"/>
              </a:lnSpc>
              <a:buFont typeface="Wingdings" panose="05000000000000000000" pitchFamily="2" charset="2"/>
              <a:buChar char="Ø"/>
            </a:pPr>
            <a:r>
              <a:rPr lang="en-US" dirty="0"/>
              <a:t>AI can enable IoT devices to </a:t>
            </a:r>
            <a:r>
              <a:rPr lang="en-US" dirty="0">
                <a:solidFill>
                  <a:srgbClr val="FF0000"/>
                </a:solidFill>
              </a:rPr>
              <a:t>learn from their environment and make decisions based on that learning, without human intervention.</a:t>
            </a:r>
          </a:p>
          <a:p>
            <a:pPr marL="285750" indent="-285750" algn="just">
              <a:lnSpc>
                <a:spcPct val="150000"/>
              </a:lnSpc>
              <a:buFont typeface="Wingdings" panose="05000000000000000000" pitchFamily="2" charset="2"/>
              <a:buChar char="Ø"/>
            </a:pPr>
            <a:r>
              <a:rPr lang="en-US" dirty="0"/>
              <a:t>One of the </a:t>
            </a:r>
            <a:r>
              <a:rPr lang="en-US" dirty="0">
                <a:solidFill>
                  <a:srgbClr val="FF0000"/>
                </a:solidFill>
              </a:rPr>
              <a:t>key advantages of AI in IoT is that it can help to automate processes and improve efficiency</a:t>
            </a:r>
            <a:r>
              <a:rPr lang="en-US" dirty="0"/>
              <a:t>. </a:t>
            </a:r>
          </a:p>
          <a:p>
            <a:endParaRPr lang="en-US" dirty="0"/>
          </a:p>
        </p:txBody>
      </p:sp>
    </p:spTree>
    <p:extLst>
      <p:ext uri="{BB962C8B-B14F-4D97-AF65-F5344CB8AC3E}">
        <p14:creationId xmlns:p14="http://schemas.microsoft.com/office/powerpoint/2010/main" val="818435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49306-5689-2BB2-3219-4BD5C16F33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EC6D49-89A0-D688-4A7D-0EF976EACE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D4B046F-714D-E640-4CEB-A9004EDCDEFC}"/>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BF6BAA2-81E4-FE13-F00D-C66CE43F59B5}"/>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73906A0-3130-ECB2-2B2D-78E92D6EAF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16F62F-BDFC-EDBC-5C92-2909DE255B02}"/>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AA8F3781-D5C5-D9CD-5027-E490680C6A3C}"/>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752943CA-066E-F4EE-4D0A-32A318B3A738}"/>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FFFD637E-E566-257D-C0B3-EBD82BDE70A1}"/>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16C62D38-102A-0F42-F594-75BD4DB71D11}"/>
              </a:ext>
            </a:extLst>
          </p:cNvPr>
          <p:cNvSpPr txBox="1"/>
          <p:nvPr/>
        </p:nvSpPr>
        <p:spPr>
          <a:xfrm>
            <a:off x="614105" y="1904523"/>
            <a:ext cx="10812719" cy="4385816"/>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t>For instance, AI can </a:t>
            </a:r>
            <a:r>
              <a:rPr lang="en-US" dirty="0">
                <a:solidFill>
                  <a:srgbClr val="FF0000"/>
                </a:solidFill>
              </a:rPr>
              <a:t>predict machine failures</a:t>
            </a:r>
            <a:r>
              <a:rPr lang="en-US" dirty="0"/>
              <a:t>, enabling proactive maintenance actions. This can help to reduce </a:t>
            </a:r>
            <a:r>
              <a:rPr lang="en-US" dirty="0">
                <a:solidFill>
                  <a:srgbClr val="FF0000"/>
                </a:solidFill>
              </a:rPr>
              <a:t>downtime and improve overall productivity.</a:t>
            </a:r>
          </a:p>
          <a:p>
            <a:pPr marL="285750" indent="-285750" algn="just">
              <a:lnSpc>
                <a:spcPct val="150000"/>
              </a:lnSpc>
              <a:buFont typeface="Wingdings" panose="05000000000000000000" pitchFamily="2" charset="2"/>
              <a:buChar char="Ø"/>
            </a:pPr>
            <a:r>
              <a:rPr lang="en-US" dirty="0"/>
              <a:t>AI can also help to </a:t>
            </a:r>
            <a:r>
              <a:rPr lang="en-US" dirty="0">
                <a:solidFill>
                  <a:srgbClr val="FF0000"/>
                </a:solidFill>
              </a:rPr>
              <a:t>improve the accuracy of data analysis in IoT</a:t>
            </a:r>
            <a:r>
              <a:rPr lang="en-US" dirty="0"/>
              <a:t>. By using machine learning algorithms, AI </a:t>
            </a:r>
            <a:r>
              <a:rPr lang="en-US" dirty="0">
                <a:solidFill>
                  <a:srgbClr val="FF0000"/>
                </a:solidFill>
              </a:rPr>
              <a:t>can identify patterns in data that would be difficult for humans to detect</a:t>
            </a:r>
            <a:r>
              <a:rPr lang="en-US" dirty="0"/>
              <a:t>. This can help to identify trends </a:t>
            </a:r>
            <a:r>
              <a:rPr lang="en-US" dirty="0">
                <a:solidFill>
                  <a:srgbClr val="FF0000"/>
                </a:solidFill>
              </a:rPr>
              <a:t>and anomalies, enabling businesses to make more informed decisions.</a:t>
            </a:r>
          </a:p>
          <a:p>
            <a:pPr marL="285750" indent="-285750" algn="just">
              <a:buFont typeface="Wingdings" panose="05000000000000000000" pitchFamily="2" charset="2"/>
              <a:buChar char="Ø"/>
            </a:pPr>
            <a:r>
              <a:rPr lang="en-US" u="sng" dirty="0"/>
              <a:t>There are several different types of AI that are relevant to IoT, including:</a:t>
            </a:r>
          </a:p>
          <a:p>
            <a:pPr marL="285750" indent="-285750" algn="just">
              <a:buFont typeface="Wingdings" panose="05000000000000000000" pitchFamily="2" charset="2"/>
              <a:buChar char="Ø"/>
            </a:pPr>
            <a:r>
              <a:rPr lang="en-US" b="1" dirty="0">
                <a:solidFill>
                  <a:srgbClr val="FF0000"/>
                </a:solidFill>
              </a:rPr>
              <a:t>Machine Learning:</a:t>
            </a:r>
            <a:r>
              <a:rPr lang="en-US" dirty="0">
                <a:solidFill>
                  <a:srgbClr val="FF0000"/>
                </a:solidFill>
              </a:rPr>
              <a:t> </a:t>
            </a:r>
            <a:r>
              <a:rPr lang="en-US" dirty="0"/>
              <a:t>AI that enables machines to learn from data without explicit programming. Machine learning algorithms </a:t>
            </a:r>
            <a:r>
              <a:rPr lang="en-US" dirty="0">
                <a:solidFill>
                  <a:srgbClr val="FF0000"/>
                </a:solidFill>
              </a:rPr>
              <a:t>identify patterns in data to make predictions or decisions.</a:t>
            </a:r>
          </a:p>
          <a:p>
            <a:pPr marL="285750" indent="-285750" algn="just">
              <a:buFont typeface="Wingdings" panose="05000000000000000000" pitchFamily="2" charset="2"/>
              <a:buChar char="Ø"/>
            </a:pPr>
            <a:r>
              <a:rPr lang="en-US" b="1" dirty="0">
                <a:solidFill>
                  <a:srgbClr val="FF0000"/>
                </a:solidFill>
              </a:rPr>
              <a:t>Deep Learning:</a:t>
            </a:r>
            <a:r>
              <a:rPr lang="en-US" dirty="0">
                <a:solidFill>
                  <a:srgbClr val="FF0000"/>
                </a:solidFill>
              </a:rPr>
              <a:t> </a:t>
            </a:r>
            <a:r>
              <a:rPr lang="en-US" dirty="0"/>
              <a:t>Machine learning </a:t>
            </a:r>
            <a:r>
              <a:rPr lang="en-US" dirty="0">
                <a:solidFill>
                  <a:srgbClr val="FF0000"/>
                </a:solidFill>
              </a:rPr>
              <a:t>using neural networks to process and </a:t>
            </a:r>
            <a:r>
              <a:rPr lang="en-US" dirty="0" err="1">
                <a:solidFill>
                  <a:srgbClr val="FF0000"/>
                </a:solidFill>
              </a:rPr>
              <a:t>analyse</a:t>
            </a:r>
            <a:r>
              <a:rPr lang="en-US" dirty="0">
                <a:solidFill>
                  <a:srgbClr val="FF0000"/>
                </a:solidFill>
              </a:rPr>
              <a:t> data</a:t>
            </a:r>
            <a:r>
              <a:rPr lang="en-US" dirty="0"/>
              <a:t>. Deep learning is useful for tasks like image recognition and natural language processing.</a:t>
            </a:r>
          </a:p>
          <a:p>
            <a:pPr marL="285750" indent="-285750" algn="just">
              <a:buFont typeface="Wingdings" panose="05000000000000000000" pitchFamily="2" charset="2"/>
              <a:buChar char="Ø"/>
            </a:pPr>
            <a:r>
              <a:rPr lang="en-US" b="1" dirty="0">
                <a:solidFill>
                  <a:srgbClr val="FF0000"/>
                </a:solidFill>
              </a:rPr>
              <a:t>Reinforcement Learning:</a:t>
            </a:r>
            <a:r>
              <a:rPr lang="en-US" dirty="0">
                <a:solidFill>
                  <a:srgbClr val="FF0000"/>
                </a:solidFill>
              </a:rPr>
              <a:t> </a:t>
            </a:r>
            <a:r>
              <a:rPr lang="en-US" dirty="0"/>
              <a:t>Machine learning where machines </a:t>
            </a:r>
            <a:r>
              <a:rPr lang="en-US" dirty="0">
                <a:solidFill>
                  <a:srgbClr val="FF0000"/>
                </a:solidFill>
              </a:rPr>
              <a:t>make decisions based on feedback from their environment</a:t>
            </a:r>
            <a:r>
              <a:rPr lang="en-US" dirty="0"/>
              <a:t>. Reinforcement learning is </a:t>
            </a:r>
            <a:r>
              <a:rPr lang="en-US" dirty="0">
                <a:solidFill>
                  <a:srgbClr val="FF0000"/>
                </a:solidFill>
              </a:rPr>
              <a:t>useful for tasks like robotics and autonomous vehicles.</a:t>
            </a:r>
          </a:p>
          <a:p>
            <a:endParaRPr lang="en-US" dirty="0"/>
          </a:p>
        </p:txBody>
      </p:sp>
    </p:spTree>
    <p:extLst>
      <p:ext uri="{BB962C8B-B14F-4D97-AF65-F5344CB8AC3E}">
        <p14:creationId xmlns:p14="http://schemas.microsoft.com/office/powerpoint/2010/main" val="847500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871E8-0EFC-54D2-6C43-EBDADE0390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C651CF-F4A1-C163-DE63-6D355A1DEB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08C3D946-73C2-46E7-E015-2FB29A1CBA25}"/>
              </a:ext>
            </a:extLst>
          </p:cNvPr>
          <p:cNvSpPr/>
          <p:nvPr/>
        </p:nvSpPr>
        <p:spPr>
          <a:xfrm>
            <a:off x="942307" y="653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E04FF01-7060-6D4F-F1BD-24A1AF68A50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52BC2BB-E374-3877-1DB9-B2E0DF5051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96E0A70-1A73-6871-2E75-15D2191A55A6}"/>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720FC60F-4E8A-89C1-C135-2815F2CA6E50}"/>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3FA54270-4B14-78F3-6D6E-44A4AA592169}"/>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F1A715AA-90C1-6067-F06F-966C97256A34}"/>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3DA841C0-D9D2-D3F5-8E98-458500BC356B}"/>
              </a:ext>
            </a:extLst>
          </p:cNvPr>
          <p:cNvSpPr txBox="1"/>
          <p:nvPr/>
        </p:nvSpPr>
        <p:spPr>
          <a:xfrm>
            <a:off x="617277" y="1754885"/>
            <a:ext cx="10812719" cy="4481355"/>
          </a:xfrm>
          <a:prstGeom prst="rect">
            <a:avLst/>
          </a:prstGeom>
          <a:noFill/>
        </p:spPr>
        <p:txBody>
          <a:bodyPr wrap="square" rtlCol="0">
            <a:spAutoFit/>
          </a:bodyPr>
          <a:lstStyle/>
          <a:p>
            <a:pPr marL="285750" indent="-285750" algn="just">
              <a:buFont typeface="Wingdings" panose="05000000000000000000" pitchFamily="2" charset="2"/>
              <a:buChar char="Ø"/>
            </a:pPr>
            <a:r>
              <a:rPr lang="en-US" u="sng" dirty="0">
                <a:solidFill>
                  <a:srgbClr val="FF0000"/>
                </a:solidFill>
              </a:rPr>
              <a:t>There are several different types of AI that are relevant to IoT, including:</a:t>
            </a:r>
          </a:p>
          <a:p>
            <a:pPr marL="285750" indent="-285750" algn="just">
              <a:lnSpc>
                <a:spcPct val="150000"/>
              </a:lnSpc>
              <a:buFont typeface="Wingdings" panose="05000000000000000000" pitchFamily="2" charset="2"/>
              <a:buChar char="Ø"/>
            </a:pPr>
            <a:r>
              <a:rPr lang="en-US" b="1" dirty="0">
                <a:solidFill>
                  <a:srgbClr val="FF0000"/>
                </a:solidFill>
              </a:rPr>
              <a:t>Language models and agentic AI</a:t>
            </a:r>
            <a:r>
              <a:rPr lang="en-US" b="1" dirty="0"/>
              <a:t>.</a:t>
            </a:r>
            <a:r>
              <a:rPr lang="en-US" dirty="0"/>
              <a:t> As hybrids of neural technology and ML, language models and agentic AI build data sets by analyzing information. Language models learn by examining things, and the model's size limits the complexity of what it can learn and do. Generative AI (see below) is an application of large language model (</a:t>
            </a:r>
            <a:r>
              <a:rPr lang="en-US" dirty="0">
                <a:hlinkClick r:id="rId4"/>
              </a:rPr>
              <a:t>LLM</a:t>
            </a:r>
            <a:r>
              <a:rPr lang="en-US" dirty="0"/>
              <a:t>) technology, and most agentic AI systems are based on large or small language models.</a:t>
            </a:r>
          </a:p>
          <a:p>
            <a:pPr marL="285750" indent="-285750" algn="just">
              <a:lnSpc>
                <a:spcPct val="150000"/>
              </a:lnSpc>
              <a:buFont typeface="Wingdings" panose="05000000000000000000" pitchFamily="2" charset="2"/>
              <a:buChar char="Ø"/>
            </a:pPr>
            <a:r>
              <a:rPr lang="en-US" b="1" dirty="0">
                <a:solidFill>
                  <a:srgbClr val="FF0000"/>
                </a:solidFill>
              </a:rPr>
              <a:t>Generative AI.</a:t>
            </a:r>
            <a:r>
              <a:rPr lang="en-US" dirty="0">
                <a:solidFill>
                  <a:srgbClr val="FF0000"/>
                </a:solidFill>
              </a:rPr>
              <a:t> </a:t>
            </a:r>
            <a:r>
              <a:rPr lang="en-US" dirty="0"/>
              <a:t>GenAI, popularized by ChatGPT, builds a knowledge base by examining millions of online documents and then answers plain-language queries based on that knowledge and a set of rules provided by engineers. The breadth of the knowledge base and the sophistication of the rules that govern queries can make this form of AI seem human, and it represents the state of the art for many involved in the field. However, generative AI requires enormous data centers to run and online documents with the scope of the internet to train.</a:t>
            </a:r>
          </a:p>
        </p:txBody>
      </p:sp>
    </p:spTree>
    <p:extLst>
      <p:ext uri="{BB962C8B-B14F-4D97-AF65-F5344CB8AC3E}">
        <p14:creationId xmlns:p14="http://schemas.microsoft.com/office/powerpoint/2010/main" val="1894543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8DFF1-3D8E-6A39-7F95-B58811DEF3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FCABDF-A8E5-350C-C5EB-E52BF43B55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7A42E659-F3A9-1F9F-93DD-687FF6FF7DA8}"/>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7365910A-8292-68B0-D387-704E6028DDB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063884B-A9A4-06E8-60FD-2EFF2EB8A0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E4C5AF6-62D0-CEBA-EBB8-82A6025620B9}"/>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A07AB20B-F7D4-BE76-1954-D70972F1A0F5}"/>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1BC7A331-9ACD-776D-26E3-9C1159865ECD}"/>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F75D3312-68F2-1654-F284-9FDA0B8D43CC}"/>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DDFE31F7-EF1A-7C2E-7549-1523AD3878F9}"/>
              </a:ext>
            </a:extLst>
          </p:cNvPr>
          <p:cNvSpPr txBox="1"/>
          <p:nvPr/>
        </p:nvSpPr>
        <p:spPr>
          <a:xfrm>
            <a:off x="614105" y="1904523"/>
            <a:ext cx="10812719" cy="4524315"/>
          </a:xfrm>
          <a:prstGeom prst="rect">
            <a:avLst/>
          </a:prstGeom>
          <a:noFill/>
        </p:spPr>
        <p:txBody>
          <a:bodyPr wrap="square" rtlCol="0">
            <a:spAutoFit/>
          </a:bodyPr>
          <a:lstStyle/>
          <a:p>
            <a:pPr marL="285750" indent="-285750" algn="just">
              <a:buFont typeface="Wingdings" panose="05000000000000000000" pitchFamily="2" charset="2"/>
              <a:buChar char="Ø"/>
            </a:pPr>
            <a:r>
              <a:rPr lang="en-US" dirty="0"/>
              <a:t>Overall, AI is a powerful tool that can help to unlock the full potential of IoT. By enabling machines to learn from their environment and make decisions based on that learning, </a:t>
            </a:r>
            <a:r>
              <a:rPr lang="en-US" dirty="0">
                <a:solidFill>
                  <a:srgbClr val="FF0000"/>
                </a:solidFill>
              </a:rPr>
              <a:t>AI can help to improve efficiency, accuracy, and productivity in a wide range of industries.</a:t>
            </a:r>
          </a:p>
          <a:p>
            <a:pPr marL="285750" indent="-285750" algn="just">
              <a:buFont typeface="Wingdings" panose="05000000000000000000" pitchFamily="2" charset="2"/>
              <a:buChar char="Ø"/>
            </a:pPr>
            <a:r>
              <a:rPr lang="en-US" dirty="0"/>
              <a:t>Another area where AI and IoT intersect is in the field of smart homes. </a:t>
            </a:r>
            <a:r>
              <a:rPr lang="en-US" dirty="0">
                <a:solidFill>
                  <a:srgbClr val="FF0000"/>
                </a:solidFill>
              </a:rPr>
              <a:t>IoT devices such as smart thermostats, lighting systems, and security cameras can be controlled by AI algorithms to optimize energy usage </a:t>
            </a:r>
            <a:r>
              <a:rPr lang="en-US" dirty="0"/>
              <a:t>and enhance security. </a:t>
            </a:r>
          </a:p>
          <a:p>
            <a:pPr marL="285750" indent="-285750" algn="just">
              <a:buFont typeface="Wingdings" panose="05000000000000000000" pitchFamily="2" charset="2"/>
              <a:buChar char="Ø"/>
            </a:pPr>
            <a:r>
              <a:rPr lang="en-US" dirty="0"/>
              <a:t>For example, </a:t>
            </a:r>
            <a:r>
              <a:rPr lang="en-US" dirty="0">
                <a:solidFill>
                  <a:srgbClr val="FF0000"/>
                </a:solidFill>
              </a:rPr>
              <a:t>a smart thermostat with smart systems can learn a user’s schedule and adjust the temperature accordingly</a:t>
            </a:r>
            <a:r>
              <a:rPr lang="en-US" dirty="0"/>
              <a:t>, while a security </a:t>
            </a:r>
            <a:r>
              <a:rPr lang="en-US" dirty="0">
                <a:solidFill>
                  <a:srgbClr val="FF0000"/>
                </a:solidFill>
              </a:rPr>
              <a:t>camera can detect unusual activity and alert the homeowner.</a:t>
            </a:r>
          </a:p>
          <a:p>
            <a:pPr marL="285750" indent="-285750" algn="just">
              <a:buFont typeface="Wingdings" panose="05000000000000000000" pitchFamily="2" charset="2"/>
              <a:buChar char="Ø"/>
            </a:pPr>
            <a:r>
              <a:rPr lang="en-US" dirty="0"/>
              <a:t>AI and IoT also have the potential to improve healthcare. IoT devices such as wearables and medical sensors </a:t>
            </a:r>
            <a:r>
              <a:rPr lang="en-US" dirty="0">
                <a:solidFill>
                  <a:srgbClr val="FF0000"/>
                </a:solidFill>
              </a:rPr>
              <a:t>can collect data on a patient’s health, which can then be </a:t>
            </a:r>
            <a:r>
              <a:rPr lang="en-US" dirty="0" err="1">
                <a:solidFill>
                  <a:srgbClr val="FF0000"/>
                </a:solidFill>
              </a:rPr>
              <a:t>analysed</a:t>
            </a:r>
            <a:r>
              <a:rPr lang="en-US" dirty="0">
                <a:solidFill>
                  <a:srgbClr val="FF0000"/>
                </a:solidFill>
              </a:rPr>
              <a:t> by AI algorithms to detect early signs of disease or monitor chronic conditions</a:t>
            </a:r>
            <a:r>
              <a:rPr lang="en-US" dirty="0"/>
              <a:t>. This can lead to </a:t>
            </a:r>
            <a:r>
              <a:rPr lang="en-US" dirty="0">
                <a:solidFill>
                  <a:srgbClr val="FF0000"/>
                </a:solidFill>
              </a:rPr>
              <a:t>earlier diagnosis and better treatment outcomes</a:t>
            </a:r>
            <a:r>
              <a:rPr lang="en-US" dirty="0"/>
              <a:t>.</a:t>
            </a:r>
          </a:p>
          <a:p>
            <a:pPr marL="285750" indent="-285750" algn="just">
              <a:buFont typeface="Wingdings" panose="05000000000000000000" pitchFamily="2" charset="2"/>
              <a:buChar char="Ø"/>
            </a:pPr>
            <a:r>
              <a:rPr lang="en-US" dirty="0"/>
              <a:t>In conclusion, the intersection of AI and IoT has the potential to transform many industries and improve our daily lives. By combining the power of AI to </a:t>
            </a:r>
            <a:r>
              <a:rPr lang="en-US" dirty="0" err="1"/>
              <a:t>analyse</a:t>
            </a:r>
            <a:r>
              <a:rPr lang="en-US" dirty="0"/>
              <a:t> data with the interconnectivity of IoT devices, and smart environmental sensors, </a:t>
            </a:r>
            <a:r>
              <a:rPr lang="en-US" dirty="0">
                <a:solidFill>
                  <a:srgbClr val="FF0000"/>
                </a:solidFill>
              </a:rPr>
              <a:t>we can create smarter, more efficient systems that benefit everyone.</a:t>
            </a:r>
          </a:p>
          <a:p>
            <a:pPr marL="285750" indent="-285750" algn="just">
              <a:buFont typeface="Wingdings" panose="05000000000000000000" pitchFamily="2" charset="2"/>
              <a:buChar char="Ø"/>
            </a:pPr>
            <a:endParaRPr lang="en-US" dirty="0">
              <a:solidFill>
                <a:srgbClr val="FF0000"/>
              </a:solidFill>
            </a:endParaRPr>
          </a:p>
          <a:p>
            <a:endParaRPr lang="en-US" dirty="0"/>
          </a:p>
        </p:txBody>
      </p:sp>
    </p:spTree>
    <p:extLst>
      <p:ext uri="{BB962C8B-B14F-4D97-AF65-F5344CB8AC3E}">
        <p14:creationId xmlns:p14="http://schemas.microsoft.com/office/powerpoint/2010/main" val="1539215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F146A-43E9-BFF4-3E4A-343D8BBADF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0AC3F4-15DB-A3EC-80DF-E132F0FEF3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1F8E0DEA-591C-4071-E610-FE40562381E4}"/>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EB34C82-74A9-EA18-2C9F-D441F9F5677F}"/>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25B5980-6EEB-F6BE-0B85-23E56D0842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26310FC-97F5-8F8B-7BAA-41C55B06777F}"/>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D31859B6-4718-7FA9-781C-012602074132}"/>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06B68F90-78B4-E62C-5023-B4EAB9D0B4B6}"/>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858961BF-254F-89CE-52B9-52AA36ADE027}"/>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306391D4-074F-6900-8BE6-EA63D56D6AA0}"/>
              </a:ext>
            </a:extLst>
          </p:cNvPr>
          <p:cNvSpPr txBox="1"/>
          <p:nvPr/>
        </p:nvSpPr>
        <p:spPr>
          <a:xfrm>
            <a:off x="677611" y="1993942"/>
            <a:ext cx="10812719" cy="4524315"/>
          </a:xfrm>
          <a:prstGeom prst="rect">
            <a:avLst/>
          </a:prstGeom>
          <a:noFill/>
        </p:spPr>
        <p:txBody>
          <a:bodyPr wrap="square" rtlCol="0">
            <a:spAutoFit/>
          </a:bodyPr>
          <a:lstStyle/>
          <a:p>
            <a:pPr marL="285750" indent="-285750" algn="just">
              <a:buFont typeface="Wingdings" panose="05000000000000000000" pitchFamily="2" charset="2"/>
              <a:buChar char="Ø"/>
            </a:pPr>
            <a:r>
              <a:rPr lang="en-US" dirty="0">
                <a:solidFill>
                  <a:srgbClr val="FF0000"/>
                </a:solidFill>
              </a:rPr>
              <a:t>Applications of agentic AI in IoT include the following:</a:t>
            </a:r>
          </a:p>
          <a:p>
            <a:pPr marL="285750" indent="-285750" algn="just">
              <a:buFont typeface="Wingdings" panose="05000000000000000000" pitchFamily="2" charset="2"/>
              <a:buChar char="Ø"/>
            </a:pPr>
            <a:r>
              <a:rPr lang="en-US" dirty="0"/>
              <a:t>Agentic AI refers to AI systems capable of </a:t>
            </a:r>
            <a:r>
              <a:rPr lang="en-US" b="1" dirty="0">
                <a:solidFill>
                  <a:srgbClr val="FF0000"/>
                </a:solidFill>
              </a:rPr>
              <a:t>autonomous decision-making, planning, coordination, and action</a:t>
            </a:r>
            <a:r>
              <a:rPr lang="en-US" dirty="0">
                <a:solidFill>
                  <a:srgbClr val="FF0000"/>
                </a:solidFill>
              </a:rPr>
              <a:t>.</a:t>
            </a:r>
          </a:p>
          <a:p>
            <a:pPr marL="285750" indent="-285750" algn="just">
              <a:buFont typeface="Wingdings" panose="05000000000000000000" pitchFamily="2" charset="2"/>
              <a:buChar char="Ø"/>
            </a:pPr>
            <a:r>
              <a:rPr lang="en-US" dirty="0">
                <a:solidFill>
                  <a:srgbClr val="FF0000"/>
                </a:solidFill>
              </a:rPr>
              <a:t> </a:t>
            </a:r>
            <a:r>
              <a:rPr lang="en-US" dirty="0"/>
              <a:t>When combined with IoT—</a:t>
            </a:r>
            <a:r>
              <a:rPr lang="en-US" dirty="0">
                <a:solidFill>
                  <a:srgbClr val="FF0000"/>
                </a:solidFill>
              </a:rPr>
              <a:t>where devices continuously sense and interact with the physical world</a:t>
            </a:r>
            <a:r>
              <a:rPr lang="en-US" dirty="0"/>
              <a:t>—agentic AI </a:t>
            </a:r>
            <a:r>
              <a:rPr lang="en-US" dirty="0">
                <a:solidFill>
                  <a:srgbClr val="FF0000"/>
                </a:solidFill>
              </a:rPr>
              <a:t>enables highly intelligent, self-governing systems.</a:t>
            </a:r>
          </a:p>
          <a:p>
            <a:pPr marL="285750" indent="-285750">
              <a:buFont typeface="Wingdings" panose="05000000000000000000" pitchFamily="2" charset="2"/>
              <a:buChar char="Ø"/>
            </a:pPr>
            <a:r>
              <a:rPr lang="en-US" dirty="0"/>
              <a:t>In smart facilities (e.g., factories, warehouses, offices) and smart cities (traffic systems, utilities, infrastructure), </a:t>
            </a:r>
            <a:r>
              <a:rPr lang="en-US" b="1" dirty="0"/>
              <a:t>agentic AI agents collaborate to manage complex environments</a:t>
            </a:r>
            <a:r>
              <a:rPr lang="en-US" dirty="0"/>
              <a:t>.</a:t>
            </a:r>
          </a:p>
          <a:p>
            <a:r>
              <a:rPr lang="en-US" b="1" dirty="0">
                <a:solidFill>
                  <a:srgbClr val="FF0000"/>
                </a:solidFill>
              </a:rPr>
              <a:t>How it works</a:t>
            </a:r>
          </a:p>
          <a:p>
            <a:pPr marL="285750" indent="-285750">
              <a:buFont typeface="Arial" panose="020B0604020202020204" pitchFamily="34" charset="0"/>
              <a:buChar char="•"/>
            </a:pPr>
            <a:r>
              <a:rPr lang="en-US" dirty="0"/>
              <a:t>Multiple AI agents monitor sensors across buildings, roads, parks, bridges, and utility grids.</a:t>
            </a:r>
          </a:p>
          <a:p>
            <a:pPr marL="285750" indent="-285750">
              <a:buFont typeface="Arial" panose="020B0604020202020204" pitchFamily="34" charset="0"/>
              <a:buChar char="•"/>
            </a:pPr>
            <a:r>
              <a:rPr lang="en-US" dirty="0"/>
              <a:t>Each agent specializes in a domain (lighting, HVAC, traffic, safety, energy usage).</a:t>
            </a:r>
          </a:p>
          <a:p>
            <a:pPr marL="285750" indent="-285750">
              <a:buFont typeface="Arial" panose="020B0604020202020204" pitchFamily="34" charset="0"/>
              <a:buChar char="•"/>
            </a:pPr>
            <a:r>
              <a:rPr lang="en-US" dirty="0"/>
              <a:t>A coordination layer lets agents negotiate and optimize operations automatically.</a:t>
            </a:r>
          </a:p>
          <a:p>
            <a:r>
              <a:rPr lang="en-US" b="1" dirty="0">
                <a:solidFill>
                  <a:srgbClr val="FF0000"/>
                </a:solidFill>
              </a:rPr>
              <a:t>Examples</a:t>
            </a:r>
          </a:p>
          <a:p>
            <a:pPr marL="285750" indent="-285750">
              <a:buFont typeface="Arial" panose="020B0604020202020204" pitchFamily="34" charset="0"/>
              <a:buChar char="•"/>
            </a:pPr>
            <a:r>
              <a:rPr lang="en-US" dirty="0"/>
              <a:t>AI adjusts power consumption based on occupancy and weather.</a:t>
            </a:r>
          </a:p>
          <a:p>
            <a:pPr marL="285750" indent="-285750">
              <a:buFont typeface="Arial" panose="020B0604020202020204" pitchFamily="34" charset="0"/>
              <a:buChar char="•"/>
            </a:pPr>
            <a:r>
              <a:rPr lang="en-US" dirty="0"/>
              <a:t>Agents detect road congestion and autonomously reroute traffic.</a:t>
            </a:r>
          </a:p>
          <a:p>
            <a:pPr marL="285750" indent="-285750">
              <a:buFont typeface="Arial" panose="020B0604020202020204" pitchFamily="34" charset="0"/>
              <a:buChar char="•"/>
            </a:pPr>
            <a:r>
              <a:rPr lang="en-US" dirty="0"/>
              <a:t>Environmental sensors trigger agents to reduce pollution or increase ventilation.</a:t>
            </a:r>
          </a:p>
          <a:p>
            <a:pPr marL="285750" indent="-285750" algn="just">
              <a:buFont typeface="Wingdings" panose="05000000000000000000" pitchFamily="2" charset="2"/>
              <a:buChar char="Ø"/>
            </a:pPr>
            <a:endParaRPr lang="en-US" dirty="0">
              <a:solidFill>
                <a:srgbClr val="FF0000"/>
              </a:solidFill>
            </a:endParaRPr>
          </a:p>
          <a:p>
            <a:endParaRPr lang="en-US" dirty="0"/>
          </a:p>
        </p:txBody>
      </p:sp>
    </p:spTree>
    <p:extLst>
      <p:ext uri="{BB962C8B-B14F-4D97-AF65-F5344CB8AC3E}">
        <p14:creationId xmlns:p14="http://schemas.microsoft.com/office/powerpoint/2010/main" val="4159796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0664C-8DC3-DAA7-52CF-2A1AEDAF7F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626084-EE36-B6B0-46AF-E949C1575D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54F91D98-8413-AA83-18C2-D2827AE4034B}"/>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3D20D623-6CDE-81FE-DDC0-E2422898C38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5C29504-F0B4-2C23-BB28-D712271147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39BBD9E-F051-8278-D5FD-654AE32528CE}"/>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5EFC5CB2-C2A7-2E2C-0360-D833FEE01AB9}"/>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4F649B9B-8A86-9030-44E7-E0D21CF31E1A}"/>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CDC25056-8F5B-F8D4-8AA9-04C4679D7117}"/>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53732F42-69AC-09DC-1C2D-FD8927A743C6}"/>
              </a:ext>
            </a:extLst>
          </p:cNvPr>
          <p:cNvSpPr txBox="1"/>
          <p:nvPr/>
        </p:nvSpPr>
        <p:spPr>
          <a:xfrm>
            <a:off x="677611" y="1993942"/>
            <a:ext cx="10812719" cy="4247317"/>
          </a:xfrm>
          <a:prstGeom prst="rect">
            <a:avLst/>
          </a:prstGeom>
          <a:noFill/>
        </p:spPr>
        <p:txBody>
          <a:bodyPr wrap="square" rtlCol="0">
            <a:spAutoFit/>
          </a:bodyPr>
          <a:lstStyle/>
          <a:p>
            <a:pPr marL="285750" indent="-285750" algn="just">
              <a:buFont typeface="Wingdings" panose="05000000000000000000" pitchFamily="2" charset="2"/>
              <a:buChar char="Ø"/>
            </a:pPr>
            <a:r>
              <a:rPr lang="en-US" dirty="0">
                <a:solidFill>
                  <a:srgbClr val="FF0000"/>
                </a:solidFill>
              </a:rPr>
              <a:t>Applications of agentic AI in IoT include the following:</a:t>
            </a:r>
          </a:p>
          <a:p>
            <a:pPr marL="285750" indent="-285750" algn="just">
              <a:buFont typeface="Wingdings" panose="05000000000000000000" pitchFamily="2" charset="2"/>
              <a:buChar char="Ø"/>
            </a:pPr>
            <a:r>
              <a:rPr lang="en-US" dirty="0"/>
              <a:t>Autonomous Vehicles and Drone Swarms:</a:t>
            </a:r>
          </a:p>
          <a:p>
            <a:pPr marL="285750" indent="-285750">
              <a:buFont typeface="Wingdings" panose="05000000000000000000" pitchFamily="2" charset="2"/>
              <a:buChar char="Ø"/>
            </a:pPr>
            <a:r>
              <a:rPr lang="en-US" dirty="0"/>
              <a:t>Agentic AI enhances vehicles’ ability not only to perceive the environment but also to </a:t>
            </a:r>
            <a:r>
              <a:rPr lang="en-US" b="1" dirty="0"/>
              <a:t>plan routes, coordinate with other vehicles, and adapt to changing conditions</a:t>
            </a:r>
            <a:r>
              <a:rPr lang="en-US" dirty="0"/>
              <a:t>.</a:t>
            </a:r>
          </a:p>
          <a:p>
            <a:endParaRPr lang="en-US" sz="1000" dirty="0"/>
          </a:p>
          <a:p>
            <a:pPr marL="285750" indent="-285750">
              <a:buFont typeface="Arial" panose="020B0604020202020204" pitchFamily="34" charset="0"/>
              <a:buChar char="•"/>
            </a:pPr>
            <a:r>
              <a:rPr lang="en-US" b="1" dirty="0">
                <a:solidFill>
                  <a:srgbClr val="FF0000"/>
                </a:solidFill>
              </a:rPr>
              <a:t>How it works</a:t>
            </a:r>
          </a:p>
          <a:p>
            <a:pPr marL="285750" indent="-285750">
              <a:buFont typeface="Arial" panose="020B0604020202020204" pitchFamily="34" charset="0"/>
              <a:buChar char="•"/>
            </a:pPr>
            <a:r>
              <a:rPr lang="en-US" dirty="0"/>
              <a:t>Agents onboard each vehicle communicate with IoT infrastructure (traffic signals, sensors).</a:t>
            </a:r>
          </a:p>
          <a:p>
            <a:pPr marL="285750" indent="-285750">
              <a:buFont typeface="Arial" panose="020B0604020202020204" pitchFamily="34" charset="0"/>
              <a:buChar char="•"/>
            </a:pPr>
            <a:r>
              <a:rPr lang="en-US" dirty="0"/>
              <a:t>Each vehicle behaves as an autonomous agent.</a:t>
            </a:r>
          </a:p>
          <a:p>
            <a:pPr marL="285750" indent="-285750">
              <a:buFont typeface="Arial" panose="020B0604020202020204" pitchFamily="34" charset="0"/>
              <a:buChar char="•"/>
            </a:pPr>
            <a:r>
              <a:rPr lang="en-US" dirty="0"/>
              <a:t>Swarm intelligence allows drones to collaborate in missions.</a:t>
            </a:r>
          </a:p>
          <a:p>
            <a:pPr marL="285750" indent="-285750">
              <a:buFont typeface="Wingdings" panose="05000000000000000000" pitchFamily="2" charset="2"/>
              <a:buChar char="Ø"/>
            </a:pPr>
            <a:r>
              <a:rPr lang="en-US" b="1" dirty="0">
                <a:solidFill>
                  <a:srgbClr val="FF0000"/>
                </a:solidFill>
              </a:rPr>
              <a:t>Applications</a:t>
            </a:r>
          </a:p>
          <a:p>
            <a:pPr marL="285750" indent="-285750">
              <a:buFont typeface="Arial" panose="020B0604020202020204" pitchFamily="34" charset="0"/>
              <a:buChar char="•"/>
            </a:pPr>
            <a:r>
              <a:rPr lang="en-US" dirty="0"/>
              <a:t>Self-driving cars communicating to avoid collisions.</a:t>
            </a:r>
          </a:p>
          <a:p>
            <a:pPr marL="285750" indent="-285750">
              <a:buFont typeface="Arial" panose="020B0604020202020204" pitchFamily="34" charset="0"/>
              <a:buChar char="•"/>
            </a:pPr>
            <a:r>
              <a:rPr lang="en-US" dirty="0"/>
              <a:t>Autonomous trucks optimizing logistics routes.</a:t>
            </a:r>
          </a:p>
          <a:p>
            <a:pPr marL="285750" indent="-285750">
              <a:buFont typeface="Arial" panose="020B0604020202020204" pitchFamily="34" charset="0"/>
              <a:buChar char="•"/>
            </a:pPr>
            <a:r>
              <a:rPr lang="en-US" dirty="0"/>
              <a:t>Drones coordinating for deliveries, surveillance, mapping, or disaster response.</a:t>
            </a:r>
          </a:p>
          <a:p>
            <a:pPr marL="285750" indent="-285750" algn="just">
              <a:buFont typeface="Wingdings" panose="05000000000000000000" pitchFamily="2" charset="2"/>
              <a:buChar char="Ø"/>
            </a:pPr>
            <a:endParaRPr lang="en-US" dirty="0">
              <a:solidFill>
                <a:srgbClr val="FF0000"/>
              </a:solidFill>
            </a:endParaRPr>
          </a:p>
          <a:p>
            <a:endParaRPr lang="en-US" dirty="0"/>
          </a:p>
        </p:txBody>
      </p:sp>
    </p:spTree>
    <p:extLst>
      <p:ext uri="{BB962C8B-B14F-4D97-AF65-F5344CB8AC3E}">
        <p14:creationId xmlns:p14="http://schemas.microsoft.com/office/powerpoint/2010/main" val="258834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6A9AE-52DE-4AA6-61D4-668BE5B203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45776E-10C3-96CC-AEBC-1A486696B7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55DCC361-F1A2-FAA4-FDE0-95DD1F100952}"/>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E8C7BCF-C4AD-E2C1-4EC1-D5C26E8DB94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EF026F2-9AE9-ECE9-FCFE-FC60AE5729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5EF0F88-12EB-8159-D065-BBDD70C95971}"/>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AEAF00CE-5D09-FA0C-9868-77A7032F790A}"/>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B2B7C7B7-41B0-23F8-52F0-1DCBFEDC0D89}"/>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02A808F-C15C-34FF-2C71-E7021B0AB782}"/>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CE043F29-835A-7854-561A-8A322F529AD2}"/>
              </a:ext>
            </a:extLst>
          </p:cNvPr>
          <p:cNvSpPr txBox="1"/>
          <p:nvPr/>
        </p:nvSpPr>
        <p:spPr>
          <a:xfrm>
            <a:off x="677611" y="1993942"/>
            <a:ext cx="10812719" cy="3970318"/>
          </a:xfrm>
          <a:prstGeom prst="rect">
            <a:avLst/>
          </a:prstGeom>
          <a:noFill/>
        </p:spPr>
        <p:txBody>
          <a:bodyPr wrap="square" rtlCol="0">
            <a:spAutoFit/>
          </a:bodyPr>
          <a:lstStyle/>
          <a:p>
            <a:pPr marL="285750" indent="-285750" algn="just">
              <a:buFont typeface="Wingdings" panose="05000000000000000000" pitchFamily="2" charset="2"/>
              <a:buChar char="Ø"/>
            </a:pPr>
            <a:r>
              <a:rPr lang="en-US" dirty="0">
                <a:solidFill>
                  <a:srgbClr val="FF0000"/>
                </a:solidFill>
              </a:rPr>
              <a:t>Applications of agentic AI in IoT include the following:</a:t>
            </a:r>
          </a:p>
          <a:p>
            <a:pPr marL="285750" indent="-285750" algn="just">
              <a:buFont typeface="Wingdings" panose="05000000000000000000" pitchFamily="2" charset="2"/>
              <a:buChar char="Ø"/>
            </a:pPr>
            <a:r>
              <a:rPr lang="en-US" dirty="0">
                <a:solidFill>
                  <a:srgbClr val="FF0000"/>
                </a:solidFill>
              </a:rPr>
              <a:t>Industrial Automation and Manufacturing</a:t>
            </a:r>
          </a:p>
          <a:p>
            <a:pPr marL="285750" indent="-285750">
              <a:buFont typeface="Wingdings" panose="05000000000000000000" pitchFamily="2" charset="2"/>
              <a:buChar char="Ø"/>
            </a:pPr>
            <a:r>
              <a:rPr lang="en-US" dirty="0"/>
              <a:t>In Industry 4.0 environments, agentic AI powers </a:t>
            </a:r>
            <a:r>
              <a:rPr lang="en-US" b="1" dirty="0"/>
              <a:t>self-optimizing, self-healing, and autonomously coordinated production lines</a:t>
            </a:r>
            <a:r>
              <a:rPr lang="en-US" dirty="0"/>
              <a:t>.</a:t>
            </a:r>
          </a:p>
          <a:p>
            <a:pPr marL="285750" indent="-285750">
              <a:buFont typeface="Wingdings" panose="05000000000000000000" pitchFamily="2" charset="2"/>
              <a:buChar char="Ø"/>
            </a:pPr>
            <a:r>
              <a:rPr lang="en-US" b="1" dirty="0">
                <a:solidFill>
                  <a:srgbClr val="FF0000"/>
                </a:solidFill>
              </a:rPr>
              <a:t>How it works</a:t>
            </a:r>
          </a:p>
          <a:p>
            <a:pPr marL="285750" indent="-285750">
              <a:buFont typeface="Wingdings" panose="05000000000000000000" pitchFamily="2" charset="2"/>
              <a:buChar char="§"/>
            </a:pPr>
            <a:r>
              <a:rPr lang="en-US" dirty="0"/>
              <a:t>Agents monitor assembly lines, robots, and equipment.</a:t>
            </a:r>
          </a:p>
          <a:p>
            <a:pPr marL="285750" indent="-285750">
              <a:buFont typeface="Wingdings" panose="05000000000000000000" pitchFamily="2" charset="2"/>
              <a:buChar char="§"/>
            </a:pPr>
            <a:r>
              <a:rPr lang="en-US" dirty="0"/>
              <a:t>If a fault occurs, agents can reconfigure workflows or alert human supervisors.</a:t>
            </a:r>
          </a:p>
          <a:p>
            <a:pPr marL="285750" indent="-285750">
              <a:buFont typeface="Wingdings" panose="05000000000000000000" pitchFamily="2" charset="2"/>
              <a:buChar char="§"/>
            </a:pPr>
            <a:r>
              <a:rPr lang="en-US" dirty="0"/>
              <a:t>IoT data feeds allow continuous optimization of machine performance.</a:t>
            </a:r>
          </a:p>
          <a:p>
            <a:pPr marL="285750" indent="-285750">
              <a:buFont typeface="Arial" panose="020B0604020202020204" pitchFamily="34" charset="0"/>
              <a:buChar char="•"/>
            </a:pPr>
            <a:r>
              <a:rPr lang="en-US" b="1" dirty="0">
                <a:solidFill>
                  <a:srgbClr val="FF0000"/>
                </a:solidFill>
              </a:rPr>
              <a:t>Applications</a:t>
            </a:r>
          </a:p>
          <a:p>
            <a:pPr marL="285750" indent="-285750">
              <a:buFont typeface="Arial" panose="020B0604020202020204" pitchFamily="34" charset="0"/>
              <a:buChar char="•"/>
            </a:pPr>
            <a:r>
              <a:rPr lang="en-US" dirty="0"/>
              <a:t>Autonomous robotic arms that adjust behavior based on sensor input.</a:t>
            </a:r>
          </a:p>
          <a:p>
            <a:pPr marL="285750" indent="-285750">
              <a:buFont typeface="Arial" panose="020B0604020202020204" pitchFamily="34" charset="0"/>
              <a:buChar char="•"/>
            </a:pPr>
            <a:r>
              <a:rPr lang="en-US" dirty="0"/>
              <a:t>AI coordinating multiple machines to reduce downtime.</a:t>
            </a:r>
          </a:p>
          <a:p>
            <a:pPr marL="285750" indent="-285750">
              <a:buFont typeface="Arial" panose="020B0604020202020204" pitchFamily="34" charset="0"/>
              <a:buChar char="•"/>
            </a:pPr>
            <a:r>
              <a:rPr lang="en-US" dirty="0"/>
              <a:t>Predictive maintenance based on vibration, heat, or pressure sensors.</a:t>
            </a:r>
          </a:p>
          <a:p>
            <a:pPr marL="285750" indent="-285750" algn="just">
              <a:buFont typeface="Wingdings" panose="05000000000000000000" pitchFamily="2" charset="2"/>
              <a:buChar char="Ø"/>
            </a:pPr>
            <a:endParaRPr lang="en-US" dirty="0">
              <a:solidFill>
                <a:srgbClr val="FF0000"/>
              </a:solidFill>
            </a:endParaRPr>
          </a:p>
          <a:p>
            <a:endParaRPr lang="en-US" dirty="0"/>
          </a:p>
        </p:txBody>
      </p:sp>
    </p:spTree>
    <p:extLst>
      <p:ext uri="{BB962C8B-B14F-4D97-AF65-F5344CB8AC3E}">
        <p14:creationId xmlns:p14="http://schemas.microsoft.com/office/powerpoint/2010/main" val="3239922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86C25-7F6C-A97F-3728-B6B36C6744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D983B6-4A01-5D2C-110F-60B38D1F9F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229D1667-838D-EDA2-9A47-425335E2CF34}"/>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C4491EA-3C82-67D6-CA48-3834AED9E995}"/>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46AD07B-63E5-B034-89DB-085B4EE041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1B5DBFB-5FF7-647C-5BC2-AA3A9E889739}"/>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6B936E28-C5F5-9DB0-A3A3-21D346FCAD2B}"/>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219C46F5-0078-EFB6-A72B-3F44AD282B7C}"/>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87A3965-5E82-CBF5-64FA-720AAEBA3CBA}"/>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22C10846-CCA4-A905-88D9-A7A19482F71E}"/>
              </a:ext>
            </a:extLst>
          </p:cNvPr>
          <p:cNvSpPr txBox="1"/>
          <p:nvPr/>
        </p:nvSpPr>
        <p:spPr>
          <a:xfrm>
            <a:off x="561720" y="2019969"/>
            <a:ext cx="10812719" cy="3970318"/>
          </a:xfrm>
          <a:prstGeom prst="rect">
            <a:avLst/>
          </a:prstGeom>
          <a:noFill/>
        </p:spPr>
        <p:txBody>
          <a:bodyPr wrap="square" rtlCol="0">
            <a:spAutoFit/>
          </a:bodyPr>
          <a:lstStyle/>
          <a:p>
            <a:pPr marL="285750" indent="-285750">
              <a:buFont typeface="Wingdings" panose="05000000000000000000" pitchFamily="2" charset="2"/>
              <a:buChar char="Ø"/>
            </a:pPr>
            <a:r>
              <a:rPr lang="en-US" b="1" u="sng" dirty="0">
                <a:solidFill>
                  <a:srgbClr val="FF0000"/>
                </a:solidFill>
              </a:rPr>
              <a:t>Benefits of AI in IoT</a:t>
            </a:r>
          </a:p>
          <a:p>
            <a:pPr algn="just"/>
            <a:r>
              <a:rPr lang="en-US" dirty="0"/>
              <a:t>Artificial Intelligence (AI) offers numerous benefits when combined with the Internet of Things (IoT). Here are some of the key advantages:</a:t>
            </a:r>
          </a:p>
          <a:p>
            <a:pPr marL="285750" indent="-285750">
              <a:buFont typeface="Wingdings" panose="05000000000000000000" pitchFamily="2" charset="2"/>
              <a:buChar char="Ø"/>
            </a:pPr>
            <a:r>
              <a:rPr lang="en-US" b="1" dirty="0">
                <a:solidFill>
                  <a:srgbClr val="FF0000"/>
                </a:solidFill>
              </a:rPr>
              <a:t>Improved Efficiency</a:t>
            </a:r>
          </a:p>
          <a:p>
            <a:pPr marL="285750" indent="-285750" algn="just">
              <a:buFont typeface="Wingdings" panose="05000000000000000000" pitchFamily="2" charset="2"/>
              <a:buChar char="Ø"/>
            </a:pPr>
            <a:r>
              <a:rPr lang="en-US" dirty="0"/>
              <a:t>AI-powered IoT devices can automate routine tasks and processes, enabling businesses to operate more efficiently. For example, </a:t>
            </a:r>
            <a:r>
              <a:rPr lang="en-US" dirty="0">
                <a:solidFill>
                  <a:srgbClr val="FF0000"/>
                </a:solidFill>
              </a:rPr>
              <a:t>smart factories can use AI to </a:t>
            </a:r>
            <a:r>
              <a:rPr lang="en-US" dirty="0" err="1">
                <a:solidFill>
                  <a:srgbClr val="FF0000"/>
                </a:solidFill>
              </a:rPr>
              <a:t>optimise</a:t>
            </a:r>
            <a:r>
              <a:rPr lang="en-US" dirty="0">
                <a:solidFill>
                  <a:srgbClr val="FF0000"/>
                </a:solidFill>
              </a:rPr>
              <a:t> production lines, reducing waste and improving productivity</a:t>
            </a:r>
            <a:r>
              <a:rPr lang="en-US" dirty="0"/>
              <a:t>. Similarly, smart homes can use </a:t>
            </a:r>
            <a:r>
              <a:rPr lang="en-US" dirty="0">
                <a:solidFill>
                  <a:srgbClr val="FF0000"/>
                </a:solidFill>
              </a:rPr>
              <a:t>AI to learn the </a:t>
            </a:r>
            <a:r>
              <a:rPr lang="en-US" dirty="0" err="1">
                <a:solidFill>
                  <a:srgbClr val="FF0000"/>
                </a:solidFill>
              </a:rPr>
              <a:t>behaviour</a:t>
            </a:r>
            <a:r>
              <a:rPr lang="en-US" dirty="0">
                <a:solidFill>
                  <a:srgbClr val="FF0000"/>
                </a:solidFill>
              </a:rPr>
              <a:t> of occupants and automatically adjust settings to </a:t>
            </a:r>
            <a:r>
              <a:rPr lang="en-US" dirty="0" err="1">
                <a:solidFill>
                  <a:srgbClr val="FF0000"/>
                </a:solidFill>
              </a:rPr>
              <a:t>maximise</a:t>
            </a:r>
            <a:r>
              <a:rPr lang="en-US" dirty="0">
                <a:solidFill>
                  <a:srgbClr val="FF0000"/>
                </a:solidFill>
              </a:rPr>
              <a:t> energy efficiency.</a:t>
            </a:r>
          </a:p>
          <a:p>
            <a:pPr marL="285750" indent="-285750" algn="just">
              <a:buFont typeface="Wingdings" panose="05000000000000000000" pitchFamily="2" charset="2"/>
              <a:buChar char="Ø"/>
            </a:pPr>
            <a:r>
              <a:rPr lang="en-US" b="1" dirty="0">
                <a:solidFill>
                  <a:srgbClr val="FF0000"/>
                </a:solidFill>
              </a:rPr>
              <a:t>Enhanced Decision-Making</a:t>
            </a:r>
          </a:p>
          <a:p>
            <a:pPr marL="285750" indent="-285750" algn="just">
              <a:buFont typeface="Wingdings" panose="05000000000000000000" pitchFamily="2" charset="2"/>
              <a:buChar char="Ø"/>
            </a:pPr>
            <a:r>
              <a:rPr lang="en-US" dirty="0"/>
              <a:t>AI can process vast amounts of data from IoT devices, providing valuable insights and enabling better decision-making. For example</a:t>
            </a:r>
            <a:r>
              <a:rPr lang="en-US" dirty="0">
                <a:solidFill>
                  <a:srgbClr val="FF0000"/>
                </a:solidFill>
              </a:rPr>
              <a:t>, in healthcare, AI can </a:t>
            </a:r>
            <a:r>
              <a:rPr lang="en-US" dirty="0" err="1">
                <a:solidFill>
                  <a:srgbClr val="FF0000"/>
                </a:solidFill>
              </a:rPr>
              <a:t>analyse</a:t>
            </a:r>
            <a:r>
              <a:rPr lang="en-US" dirty="0">
                <a:solidFill>
                  <a:srgbClr val="FF0000"/>
                </a:solidFill>
              </a:rPr>
              <a:t> patient data from wearable devices to identify potential health issues before they become serious.</a:t>
            </a:r>
            <a:r>
              <a:rPr lang="en-US" dirty="0"/>
              <a:t> In agriculture, </a:t>
            </a:r>
            <a:r>
              <a:rPr lang="en-US" dirty="0">
                <a:solidFill>
                  <a:srgbClr val="FF0000"/>
                </a:solidFill>
              </a:rPr>
              <a:t>AI can </a:t>
            </a:r>
            <a:r>
              <a:rPr lang="en-US" dirty="0" err="1">
                <a:solidFill>
                  <a:srgbClr val="FF0000"/>
                </a:solidFill>
              </a:rPr>
              <a:t>analyse</a:t>
            </a:r>
            <a:r>
              <a:rPr lang="en-US" dirty="0">
                <a:solidFill>
                  <a:srgbClr val="FF0000"/>
                </a:solidFill>
              </a:rPr>
              <a:t> data from sensors to </a:t>
            </a:r>
            <a:r>
              <a:rPr lang="en-US" dirty="0" err="1">
                <a:solidFill>
                  <a:srgbClr val="FF0000"/>
                </a:solidFill>
              </a:rPr>
              <a:t>optimise</a:t>
            </a:r>
            <a:r>
              <a:rPr lang="en-US" dirty="0">
                <a:solidFill>
                  <a:srgbClr val="FF0000"/>
                </a:solidFill>
              </a:rPr>
              <a:t> crop yields.</a:t>
            </a:r>
          </a:p>
          <a:p>
            <a:endParaRPr lang="en-US" dirty="0"/>
          </a:p>
        </p:txBody>
      </p:sp>
    </p:spTree>
    <p:extLst>
      <p:ext uri="{BB962C8B-B14F-4D97-AF65-F5344CB8AC3E}">
        <p14:creationId xmlns:p14="http://schemas.microsoft.com/office/powerpoint/2010/main" val="2383395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510B5-97C9-E4F0-041F-F4CBF4B26A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847F33-C453-C04E-C7B8-F35477E07F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6E0F98A7-E5CB-C41C-2CD1-86D9F5BD82C5}"/>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F0E5D6C-EF15-5FCC-88C0-10A3BC71DCF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292F5CE-683E-45A4-DACB-B787A05994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C67FEDE-9484-8F25-DC30-9A267BB6CFE8}"/>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3AD7E80E-D74F-9DB5-09E4-F7A711E6F1AC}"/>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94F3AC6A-85B8-145B-3D28-0D36C7A181E2}"/>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982F44AA-3DC9-F871-7F5C-A019CEA7AD6C}"/>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971DBA26-B5B6-DFA8-1B0F-2B84057059DF}"/>
              </a:ext>
            </a:extLst>
          </p:cNvPr>
          <p:cNvSpPr txBox="1"/>
          <p:nvPr/>
        </p:nvSpPr>
        <p:spPr>
          <a:xfrm>
            <a:off x="561720" y="2019969"/>
            <a:ext cx="10812719" cy="3970318"/>
          </a:xfrm>
          <a:prstGeom prst="rect">
            <a:avLst/>
          </a:prstGeom>
          <a:noFill/>
        </p:spPr>
        <p:txBody>
          <a:bodyPr wrap="square" rtlCol="0">
            <a:spAutoFit/>
          </a:bodyPr>
          <a:lstStyle/>
          <a:p>
            <a:pPr marL="285750" indent="-285750">
              <a:buFont typeface="Wingdings" panose="05000000000000000000" pitchFamily="2" charset="2"/>
              <a:buChar char="Ø"/>
            </a:pPr>
            <a:r>
              <a:rPr lang="en-US" b="1" u="sng" dirty="0">
                <a:solidFill>
                  <a:srgbClr val="FF0000"/>
                </a:solidFill>
              </a:rPr>
              <a:t>Benefits of AI in IoT</a:t>
            </a:r>
          </a:p>
          <a:p>
            <a:pPr marL="285750" indent="-285750" algn="just">
              <a:buFont typeface="Wingdings" panose="05000000000000000000" pitchFamily="2" charset="2"/>
              <a:buChar char="Ø"/>
            </a:pPr>
            <a:r>
              <a:rPr lang="en-US" b="1" dirty="0">
                <a:solidFill>
                  <a:srgbClr val="FF0000"/>
                </a:solidFill>
              </a:rPr>
              <a:t>Increased Safety and Security</a:t>
            </a:r>
          </a:p>
          <a:p>
            <a:pPr marL="285750" indent="-285750" algn="just">
              <a:buFont typeface="Wingdings" panose="05000000000000000000" pitchFamily="2" charset="2"/>
              <a:buChar char="Ø"/>
            </a:pPr>
            <a:r>
              <a:rPr lang="en-US" dirty="0"/>
              <a:t>AI can enhance </a:t>
            </a:r>
            <a:r>
              <a:rPr lang="en-US" dirty="0">
                <a:solidFill>
                  <a:srgbClr val="FF0000"/>
                </a:solidFill>
              </a:rPr>
              <a:t>safety and security in a variety of contexts</a:t>
            </a:r>
            <a:r>
              <a:rPr lang="en-US" dirty="0"/>
              <a:t>. For example, in smart cities, </a:t>
            </a:r>
            <a:r>
              <a:rPr lang="en-US" dirty="0">
                <a:solidFill>
                  <a:srgbClr val="FF0000"/>
                </a:solidFill>
              </a:rPr>
              <a:t>AI can </a:t>
            </a:r>
            <a:r>
              <a:rPr lang="en-US" dirty="0" err="1">
                <a:solidFill>
                  <a:srgbClr val="FF0000"/>
                </a:solidFill>
              </a:rPr>
              <a:t>analyse</a:t>
            </a:r>
            <a:r>
              <a:rPr lang="en-US" dirty="0">
                <a:solidFill>
                  <a:srgbClr val="FF0000"/>
                </a:solidFill>
              </a:rPr>
              <a:t> data from traffic sensors and cameras to </a:t>
            </a:r>
            <a:r>
              <a:rPr lang="en-US" dirty="0" err="1">
                <a:solidFill>
                  <a:srgbClr val="FF0000"/>
                </a:solidFill>
              </a:rPr>
              <a:t>optimise</a:t>
            </a:r>
            <a:r>
              <a:rPr lang="en-US" dirty="0">
                <a:solidFill>
                  <a:srgbClr val="FF0000"/>
                </a:solidFill>
              </a:rPr>
              <a:t> traffic flow and reduce accidents</a:t>
            </a:r>
            <a:r>
              <a:rPr lang="en-US" dirty="0"/>
              <a:t>. In industrial settings, AI can </a:t>
            </a:r>
            <a:r>
              <a:rPr lang="en-US" dirty="0">
                <a:solidFill>
                  <a:srgbClr val="FF0000"/>
                </a:solidFill>
              </a:rPr>
              <a:t>monitor equipment and detect potential safety issues before they become serious. Similarly, in cybersecurity, AI can </a:t>
            </a:r>
            <a:r>
              <a:rPr lang="en-US" dirty="0" err="1">
                <a:solidFill>
                  <a:srgbClr val="FF0000"/>
                </a:solidFill>
              </a:rPr>
              <a:t>analyse</a:t>
            </a:r>
            <a:r>
              <a:rPr lang="en-US" dirty="0">
                <a:solidFill>
                  <a:srgbClr val="FF0000"/>
                </a:solidFill>
              </a:rPr>
              <a:t> network traffic and identify potential threats.</a:t>
            </a:r>
          </a:p>
          <a:p>
            <a:pPr marL="285750" indent="-285750" algn="just">
              <a:buFont typeface="Wingdings" panose="05000000000000000000" pitchFamily="2" charset="2"/>
              <a:buChar char="Ø"/>
            </a:pPr>
            <a:r>
              <a:rPr lang="en-US" b="1" dirty="0" err="1">
                <a:solidFill>
                  <a:srgbClr val="FF0000"/>
                </a:solidFill>
              </a:rPr>
              <a:t>Personalisation</a:t>
            </a:r>
            <a:endParaRPr lang="en-US" b="1" dirty="0">
              <a:solidFill>
                <a:srgbClr val="FF0000"/>
              </a:solidFill>
            </a:endParaRPr>
          </a:p>
          <a:p>
            <a:pPr marL="285750" indent="-285750" algn="just">
              <a:buFont typeface="Wingdings" panose="05000000000000000000" pitchFamily="2" charset="2"/>
              <a:buChar char="Ø"/>
            </a:pPr>
            <a:r>
              <a:rPr lang="en-US" dirty="0"/>
              <a:t>AI can enable highly </a:t>
            </a:r>
            <a:r>
              <a:rPr lang="en-US" dirty="0" err="1">
                <a:solidFill>
                  <a:srgbClr val="FF0000"/>
                </a:solidFill>
              </a:rPr>
              <a:t>personalised</a:t>
            </a:r>
            <a:r>
              <a:rPr lang="en-US" dirty="0">
                <a:solidFill>
                  <a:srgbClr val="FF0000"/>
                </a:solidFill>
              </a:rPr>
              <a:t> experiences for users of IoT devices</a:t>
            </a:r>
            <a:r>
              <a:rPr lang="en-US" dirty="0"/>
              <a:t>. For example, in retail, </a:t>
            </a:r>
            <a:r>
              <a:rPr lang="en-US" dirty="0">
                <a:solidFill>
                  <a:srgbClr val="FF0000"/>
                </a:solidFill>
              </a:rPr>
              <a:t>AI can </a:t>
            </a:r>
            <a:r>
              <a:rPr lang="en-US" dirty="0" err="1">
                <a:solidFill>
                  <a:srgbClr val="FF0000"/>
                </a:solidFill>
              </a:rPr>
              <a:t>analyse</a:t>
            </a:r>
            <a:r>
              <a:rPr lang="en-US" dirty="0">
                <a:solidFill>
                  <a:srgbClr val="FF0000"/>
                </a:solidFill>
              </a:rPr>
              <a:t> customer data to provide </a:t>
            </a:r>
            <a:r>
              <a:rPr lang="en-US" dirty="0" err="1">
                <a:solidFill>
                  <a:srgbClr val="FF0000"/>
                </a:solidFill>
              </a:rPr>
              <a:t>personalised</a:t>
            </a:r>
            <a:r>
              <a:rPr lang="en-US" dirty="0">
                <a:solidFill>
                  <a:srgbClr val="FF0000"/>
                </a:solidFill>
              </a:rPr>
              <a:t> recommendations and offers. Similarly, in healthcare, AI can </a:t>
            </a:r>
            <a:r>
              <a:rPr lang="en-US" dirty="0" err="1">
                <a:solidFill>
                  <a:srgbClr val="FF0000"/>
                </a:solidFill>
              </a:rPr>
              <a:t>analyse</a:t>
            </a:r>
            <a:r>
              <a:rPr lang="en-US" dirty="0">
                <a:solidFill>
                  <a:srgbClr val="FF0000"/>
                </a:solidFill>
              </a:rPr>
              <a:t> patient data to provide </a:t>
            </a:r>
            <a:r>
              <a:rPr lang="en-US" dirty="0" err="1">
                <a:solidFill>
                  <a:srgbClr val="FF0000"/>
                </a:solidFill>
              </a:rPr>
              <a:t>personalised</a:t>
            </a:r>
            <a:r>
              <a:rPr lang="en-US" dirty="0">
                <a:solidFill>
                  <a:srgbClr val="FF0000"/>
                </a:solidFill>
              </a:rPr>
              <a:t> treatment plans.</a:t>
            </a:r>
          </a:p>
          <a:p>
            <a:pPr marL="285750" indent="-285750" algn="just">
              <a:buFont typeface="Wingdings" panose="05000000000000000000" pitchFamily="2" charset="2"/>
              <a:buChar char="Ø"/>
            </a:pPr>
            <a:r>
              <a:rPr lang="en-US" dirty="0"/>
              <a:t>Overall, the combination of AI and IoT has the potential to </a:t>
            </a:r>
            <a:r>
              <a:rPr lang="en-US" dirty="0" err="1"/>
              <a:t>revolutionise</a:t>
            </a:r>
            <a:r>
              <a:rPr lang="en-US" dirty="0"/>
              <a:t> a wide range of industries, </a:t>
            </a:r>
            <a:r>
              <a:rPr lang="en-US" dirty="0">
                <a:solidFill>
                  <a:srgbClr val="FF0000"/>
                </a:solidFill>
              </a:rPr>
              <a:t>improving efficiency, enhancing decision-making, increasing safety and security, and enabling highly </a:t>
            </a:r>
            <a:r>
              <a:rPr lang="en-US" dirty="0" err="1">
                <a:solidFill>
                  <a:srgbClr val="FF0000"/>
                </a:solidFill>
              </a:rPr>
              <a:t>personalised</a:t>
            </a:r>
            <a:r>
              <a:rPr lang="en-US" dirty="0">
                <a:solidFill>
                  <a:srgbClr val="FF0000"/>
                </a:solidFill>
              </a:rPr>
              <a:t> experiences.</a:t>
            </a:r>
          </a:p>
          <a:p>
            <a:endParaRPr lang="en-US" dirty="0"/>
          </a:p>
        </p:txBody>
      </p:sp>
    </p:spTree>
    <p:extLst>
      <p:ext uri="{BB962C8B-B14F-4D97-AF65-F5344CB8AC3E}">
        <p14:creationId xmlns:p14="http://schemas.microsoft.com/office/powerpoint/2010/main" val="1520963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34302-3DE9-5A75-6651-46FD22DD0F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F2A230-DE66-7494-455A-D3D20B3041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6102F8C3-539B-BA14-93B2-485FC550F107}"/>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7EA9238C-2538-F887-73BF-7DA4B7CEAD5E}"/>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65E2130-ABA5-0EEC-9C7D-74D08EE2AC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62A7335-7588-3AEC-6C59-455D44C07367}"/>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1BC4CE1C-29DE-C65C-67B1-34BFD56E651B}"/>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1D0EEFD6-2A14-94FD-4F01-A389CF8C0292}"/>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3C79C2CF-8AF3-EECF-1B92-2D63D9001FC6}"/>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FFC13060-33CD-9E57-9466-A3E7E9308BE0}"/>
              </a:ext>
            </a:extLst>
          </p:cNvPr>
          <p:cNvSpPr txBox="1"/>
          <p:nvPr/>
        </p:nvSpPr>
        <p:spPr>
          <a:xfrm>
            <a:off x="698939" y="1832794"/>
            <a:ext cx="10563225" cy="4801314"/>
          </a:xfrm>
          <a:prstGeom prst="rect">
            <a:avLst/>
          </a:prstGeom>
          <a:noFill/>
        </p:spPr>
        <p:txBody>
          <a:bodyPr wrap="square" rtlCol="0">
            <a:spAutoFit/>
          </a:bodyPr>
          <a:lstStyle/>
          <a:p>
            <a:pPr marL="285750" indent="-285750">
              <a:buFont typeface="Wingdings" panose="05000000000000000000" pitchFamily="2" charset="2"/>
              <a:buChar char="Ø"/>
            </a:pPr>
            <a:r>
              <a:rPr lang="en-US" b="1" u="sng" dirty="0">
                <a:solidFill>
                  <a:srgbClr val="FF0000"/>
                </a:solidFill>
              </a:rPr>
              <a:t>AI in IoT and Its Impact on the Economy: </a:t>
            </a:r>
            <a:r>
              <a:rPr lang="en-US" dirty="0"/>
              <a:t>The combination of AI and IoT has significant and far-reaching effects on the global economy:</a:t>
            </a:r>
          </a:p>
          <a:p>
            <a:pPr marL="285750" indent="-285750">
              <a:buFont typeface="Wingdings" panose="05000000000000000000" pitchFamily="2" charset="2"/>
              <a:buChar char="Ø"/>
            </a:pPr>
            <a:r>
              <a:rPr lang="en-US" b="1" dirty="0">
                <a:solidFill>
                  <a:srgbClr val="FF0000"/>
                </a:solidFill>
              </a:rPr>
              <a:t>Increased Productivity</a:t>
            </a:r>
          </a:p>
          <a:p>
            <a:pPr marL="285750" indent="-285750">
              <a:buFont typeface="Arial" panose="020B0604020202020204" pitchFamily="34" charset="0"/>
              <a:buChar char="•"/>
            </a:pPr>
            <a:r>
              <a:rPr lang="en-US" dirty="0"/>
              <a:t>AI-driven IoT systems </a:t>
            </a:r>
            <a:r>
              <a:rPr lang="en-US" dirty="0">
                <a:solidFill>
                  <a:srgbClr val="FF0000"/>
                </a:solidFill>
              </a:rPr>
              <a:t>automate repetitive tasks</a:t>
            </a:r>
            <a:r>
              <a:rPr lang="en-US" dirty="0"/>
              <a:t>, optimize production processes, and minimize delays, boosting productivity across sectors such as manufacturing, agriculture, logistics, and healthcare.</a:t>
            </a:r>
          </a:p>
          <a:p>
            <a:pPr marL="285750" indent="-285750">
              <a:buFont typeface="Wingdings" panose="05000000000000000000" pitchFamily="2" charset="2"/>
              <a:buChar char="Ø"/>
            </a:pPr>
            <a:r>
              <a:rPr lang="en-US" b="1" dirty="0">
                <a:solidFill>
                  <a:srgbClr val="FF0000"/>
                </a:solidFill>
              </a:rPr>
              <a:t>Cost Reduction</a:t>
            </a:r>
          </a:p>
          <a:p>
            <a:pPr marL="285750" indent="-285750">
              <a:buFont typeface="Arial" panose="020B0604020202020204" pitchFamily="34" charset="0"/>
              <a:buChar char="•"/>
            </a:pPr>
            <a:r>
              <a:rPr lang="en-US" dirty="0"/>
              <a:t>Predictive maintenance, </a:t>
            </a:r>
            <a:r>
              <a:rPr lang="en-US" dirty="0">
                <a:solidFill>
                  <a:srgbClr val="FF0000"/>
                </a:solidFill>
              </a:rPr>
              <a:t>intelligent resource allocation, and reduced waste directly decrease operational costs for companies</a:t>
            </a:r>
            <a:r>
              <a:rPr lang="en-US" dirty="0"/>
              <a:t>. Energy-efficient smart systems also help reduce utility expenses.</a:t>
            </a:r>
          </a:p>
          <a:p>
            <a:pPr marL="285750" indent="-285750">
              <a:buFont typeface="Wingdings" panose="05000000000000000000" pitchFamily="2" charset="2"/>
              <a:buChar char="Ø"/>
            </a:pPr>
            <a:r>
              <a:rPr lang="en-US" b="1" dirty="0">
                <a:solidFill>
                  <a:srgbClr val="FF0000"/>
                </a:solidFill>
              </a:rPr>
              <a:t>Job Transformation</a:t>
            </a:r>
          </a:p>
          <a:p>
            <a:pPr marL="285750" indent="-285750">
              <a:buFont typeface="Arial" panose="020B0604020202020204" pitchFamily="34" charset="0"/>
              <a:buChar char="•"/>
            </a:pPr>
            <a:r>
              <a:rPr lang="en-US" dirty="0"/>
              <a:t>While automation may reduce </a:t>
            </a:r>
            <a:r>
              <a:rPr lang="en-US" dirty="0">
                <a:solidFill>
                  <a:srgbClr val="FF0000"/>
                </a:solidFill>
              </a:rPr>
              <a:t>demand for some labor-intensive jobs</a:t>
            </a:r>
            <a:r>
              <a:rPr lang="en-US" dirty="0"/>
              <a:t>, it also generates new roles in data science, AI engineering, IoT architecture, cybersecurity, and digital system management—leading to a more skilled workforce.</a:t>
            </a:r>
          </a:p>
          <a:p>
            <a:pPr marL="285750" indent="-285750">
              <a:buFont typeface="Wingdings" panose="05000000000000000000" pitchFamily="2" charset="2"/>
              <a:buChar char="Ø"/>
            </a:pPr>
            <a:r>
              <a:rPr lang="en-US" b="1" dirty="0">
                <a:solidFill>
                  <a:srgbClr val="FF0000"/>
                </a:solidFill>
              </a:rPr>
              <a:t>Enhanced Public Services</a:t>
            </a:r>
          </a:p>
          <a:p>
            <a:pPr marL="285750" indent="-285750">
              <a:buFont typeface="Arial" panose="020B0604020202020204" pitchFamily="34" charset="0"/>
              <a:buChar char="•"/>
            </a:pPr>
            <a:r>
              <a:rPr lang="en-US" dirty="0"/>
              <a:t>Smart cities </a:t>
            </a:r>
            <a:r>
              <a:rPr lang="en-US" dirty="0">
                <a:solidFill>
                  <a:srgbClr val="FF0000"/>
                </a:solidFill>
              </a:rPr>
              <a:t>powered by AI and IoT improve transportation, waste management and public safety</a:t>
            </a:r>
            <a:r>
              <a:rPr lang="en-US" dirty="0"/>
              <a:t>—leading to long-term economic benefits through better quality of life and reduced government spending.</a:t>
            </a:r>
          </a:p>
          <a:p>
            <a:pPr marL="285750" indent="-285750">
              <a:buFont typeface="Arial" panose="020B0604020202020204" pitchFamily="34" charset="0"/>
              <a:buChar char="•"/>
            </a:pPr>
            <a:endParaRPr lang="en-US" dirty="0"/>
          </a:p>
          <a:p>
            <a:pPr marL="285750" indent="-285750">
              <a:buFont typeface="Wingdings" panose="05000000000000000000" pitchFamily="2" charset="2"/>
              <a:buChar char="Ø"/>
            </a:pPr>
            <a:endParaRPr lang="en-US" b="1" u="sng" dirty="0">
              <a:solidFill>
                <a:srgbClr val="FF0000"/>
              </a:solidFill>
            </a:endParaRPr>
          </a:p>
        </p:txBody>
      </p:sp>
    </p:spTree>
    <p:extLst>
      <p:ext uri="{BB962C8B-B14F-4D97-AF65-F5344CB8AC3E}">
        <p14:creationId xmlns:p14="http://schemas.microsoft.com/office/powerpoint/2010/main" val="42296113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E197D-EF37-B5D7-F83D-6F8E121B95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8D0F78-AA61-05D7-B14F-A0D847E955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485A63B9-8B48-9EBC-D022-6A3E3096C849}"/>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5BCA840-1D1A-B6D3-1214-584FF098538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506ADA5-A435-A865-DB8C-4BA7B496C0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AB16296-7D45-B3F7-C0DC-D82F527D5B26}"/>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65A7C27-7607-8F27-A6C7-F045B8F8C94F}"/>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01AAE275-A11C-142E-A3C7-11A1D0EAEFB9}"/>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726FCE5-5CFC-2E30-77A5-7453E16D90F1}"/>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52D6B18F-0F8B-51ED-84EB-33131DCE4EF3}"/>
              </a:ext>
            </a:extLst>
          </p:cNvPr>
          <p:cNvSpPr txBox="1"/>
          <p:nvPr/>
        </p:nvSpPr>
        <p:spPr>
          <a:xfrm>
            <a:off x="561720" y="2019969"/>
            <a:ext cx="10812719" cy="4247317"/>
          </a:xfrm>
          <a:prstGeom prst="rect">
            <a:avLst/>
          </a:prstGeom>
          <a:noFill/>
        </p:spPr>
        <p:txBody>
          <a:bodyPr wrap="square" rtlCol="0">
            <a:spAutoFit/>
          </a:bodyPr>
          <a:lstStyle/>
          <a:p>
            <a:pPr algn="just"/>
            <a:r>
              <a:rPr lang="en-US" b="1" dirty="0">
                <a:solidFill>
                  <a:srgbClr val="FF0000"/>
                </a:solidFill>
              </a:rPr>
              <a:t>Challenges in Integrating AI with IoT:</a:t>
            </a:r>
          </a:p>
          <a:p>
            <a:pPr algn="just"/>
            <a:r>
              <a:rPr lang="en-US" dirty="0"/>
              <a:t>Integrating Artificial Intelligence (AI) with the Internet of Things (IoT) </a:t>
            </a:r>
            <a:r>
              <a:rPr lang="en-US" dirty="0">
                <a:solidFill>
                  <a:srgbClr val="FF0000"/>
                </a:solidFill>
              </a:rPr>
              <a:t>presents several challenges that must be addressed for successful implementation. Here are some of the major challenges:</a:t>
            </a:r>
          </a:p>
          <a:p>
            <a:pPr marL="285750" indent="-285750" algn="just">
              <a:buFont typeface="Wingdings" panose="05000000000000000000" pitchFamily="2" charset="2"/>
              <a:buChar char="Ø"/>
            </a:pPr>
            <a:r>
              <a:rPr lang="en-US" b="1" dirty="0">
                <a:solidFill>
                  <a:srgbClr val="FF0000"/>
                </a:solidFill>
              </a:rPr>
              <a:t>Data Management</a:t>
            </a:r>
          </a:p>
          <a:p>
            <a:pPr marL="285750" indent="-285750" algn="just">
              <a:buFont typeface="Wingdings" panose="05000000000000000000" pitchFamily="2" charset="2"/>
              <a:buChar char="Ø"/>
            </a:pPr>
            <a:r>
              <a:rPr lang="en-US" dirty="0"/>
              <a:t>One of the main challenges of integrating AI with IoT is managing the vast amount of data generated by IoT devices. IoT devices generate a huge amount of data, and AI algorithms require large amounts of data to train and improve their accuracy. </a:t>
            </a:r>
            <a:r>
              <a:rPr lang="en-US" dirty="0">
                <a:solidFill>
                  <a:srgbClr val="FF0000"/>
                </a:solidFill>
              </a:rPr>
              <a:t>Therefore, managing and storing this data in a way that is easily accessible to AI algorithms is crucial.</a:t>
            </a:r>
          </a:p>
          <a:p>
            <a:pPr marL="285750" indent="-285750" algn="just">
              <a:buFont typeface="Wingdings" panose="05000000000000000000" pitchFamily="2" charset="2"/>
              <a:buChar char="Ø"/>
            </a:pPr>
            <a:r>
              <a:rPr lang="en-US" b="1" dirty="0">
                <a:solidFill>
                  <a:srgbClr val="FF0000"/>
                </a:solidFill>
              </a:rPr>
              <a:t>Security</a:t>
            </a:r>
          </a:p>
          <a:p>
            <a:pPr marL="285750" indent="-285750" algn="just">
              <a:buFont typeface="Wingdings" panose="05000000000000000000" pitchFamily="2" charset="2"/>
              <a:buChar char="Ø"/>
            </a:pPr>
            <a:r>
              <a:rPr lang="en-US" dirty="0"/>
              <a:t>Security is another major challenge in integrating AI with IoT. </a:t>
            </a:r>
            <a:r>
              <a:rPr lang="en-US" dirty="0">
                <a:solidFill>
                  <a:srgbClr val="FF0000"/>
                </a:solidFill>
              </a:rPr>
              <a:t>IoT devices are often deployed in unsecured environments, making them vulnerable to cyber-attacks</a:t>
            </a:r>
            <a:r>
              <a:rPr lang="en-US" dirty="0"/>
              <a:t>. AI algorithms that are used to process the data generated by </a:t>
            </a:r>
            <a:r>
              <a:rPr lang="en-US" dirty="0">
                <a:solidFill>
                  <a:srgbClr val="FF0000"/>
                </a:solidFill>
              </a:rPr>
              <a:t>IoT devices must also be secured against attacks</a:t>
            </a:r>
            <a:r>
              <a:rPr lang="en-US" dirty="0"/>
              <a:t>. Therefore, </a:t>
            </a:r>
            <a:r>
              <a:rPr lang="en-US" dirty="0">
                <a:solidFill>
                  <a:srgbClr val="FF0000"/>
                </a:solidFill>
              </a:rPr>
              <a:t>implementing robust security measures is critical to ensure the integrity of the data and the system.</a:t>
            </a:r>
          </a:p>
          <a:p>
            <a:pPr marL="285750" indent="-285750" algn="just">
              <a:buFont typeface="Wingdings" panose="05000000000000000000" pitchFamily="2" charset="2"/>
              <a:buChar char="Ø"/>
            </a:pPr>
            <a:endParaRPr lang="en-US" b="1" dirty="0"/>
          </a:p>
          <a:p>
            <a:endParaRPr lang="en-US" dirty="0"/>
          </a:p>
        </p:txBody>
      </p:sp>
    </p:spTree>
    <p:extLst>
      <p:ext uri="{BB962C8B-B14F-4D97-AF65-F5344CB8AC3E}">
        <p14:creationId xmlns:p14="http://schemas.microsoft.com/office/powerpoint/2010/main" val="2584593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59BEA-9D6E-2205-954D-004EF48476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7818A2-3973-4F16-BCA2-3621BC40F1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53E3B100-9D77-D3D2-1DE7-11984997352E}"/>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636514F-7624-A620-03D7-CD6A9537939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FBD8012-548B-78A9-AD86-391BBB5E3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A6A9090-F431-FF9B-6D83-2D992169BCE5}"/>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80942937-ADED-7308-BBDA-D7FA2DFEDC37}"/>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563735CB-FF6F-C8EE-A355-84A8C982B49A}"/>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B79094F-43B8-AD76-1017-2BCD80DBCAEA}"/>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061C3A8E-7BBA-DBFC-3BE0-79DA551FFAB1}"/>
              </a:ext>
            </a:extLst>
          </p:cNvPr>
          <p:cNvSpPr txBox="1"/>
          <p:nvPr/>
        </p:nvSpPr>
        <p:spPr>
          <a:xfrm>
            <a:off x="617279" y="1685495"/>
            <a:ext cx="10812719" cy="4801314"/>
          </a:xfrm>
          <a:prstGeom prst="rect">
            <a:avLst/>
          </a:prstGeom>
          <a:noFill/>
        </p:spPr>
        <p:txBody>
          <a:bodyPr wrap="square" rtlCol="0">
            <a:spAutoFit/>
          </a:bodyPr>
          <a:lstStyle/>
          <a:p>
            <a:pPr algn="just"/>
            <a:r>
              <a:rPr lang="en-US" b="1" dirty="0">
                <a:solidFill>
                  <a:srgbClr val="FF0000"/>
                </a:solidFill>
              </a:rPr>
              <a:t>Challenges in Integrating AI with IoT:</a:t>
            </a:r>
          </a:p>
          <a:p>
            <a:pPr marL="285750" indent="-285750" algn="just">
              <a:buFont typeface="Wingdings" panose="05000000000000000000" pitchFamily="2" charset="2"/>
              <a:buChar char="Ø"/>
            </a:pPr>
            <a:r>
              <a:rPr lang="en-US" b="1" dirty="0">
                <a:solidFill>
                  <a:srgbClr val="FF0000"/>
                </a:solidFill>
              </a:rPr>
              <a:t>Interoperability</a:t>
            </a:r>
          </a:p>
          <a:p>
            <a:pPr marL="285750" indent="-285750" algn="just">
              <a:buFont typeface="Wingdings" panose="05000000000000000000" pitchFamily="2" charset="2"/>
              <a:buChar char="Ø"/>
            </a:pPr>
            <a:r>
              <a:rPr lang="en-US" dirty="0"/>
              <a:t>IoT devices are often </a:t>
            </a:r>
            <a:r>
              <a:rPr lang="en-US" dirty="0">
                <a:solidFill>
                  <a:srgbClr val="FF0000"/>
                </a:solidFill>
              </a:rPr>
              <a:t>developed by different manufacturers, using different protocols and standards</a:t>
            </a:r>
            <a:r>
              <a:rPr lang="en-US" dirty="0"/>
              <a:t>. This can make it difficult to </a:t>
            </a:r>
            <a:r>
              <a:rPr lang="en-US" dirty="0">
                <a:solidFill>
                  <a:srgbClr val="FF0000"/>
                </a:solidFill>
              </a:rPr>
              <a:t>integrate these devices with AI algorithms. </a:t>
            </a:r>
            <a:r>
              <a:rPr lang="en-US" dirty="0"/>
              <a:t>Interoperability issues </a:t>
            </a:r>
            <a:r>
              <a:rPr lang="en-US" dirty="0">
                <a:solidFill>
                  <a:srgbClr val="FF0000"/>
                </a:solidFill>
              </a:rPr>
              <a:t>can prevent data from being shared between devices, limiting the effectiveness of AI algorithms</a:t>
            </a:r>
            <a:r>
              <a:rPr lang="en-US" dirty="0"/>
              <a:t>. Therefore, developing common </a:t>
            </a:r>
            <a:r>
              <a:rPr lang="en-US" dirty="0">
                <a:solidFill>
                  <a:srgbClr val="FF0000"/>
                </a:solidFill>
              </a:rPr>
              <a:t>standards and protocols for IoT devices is essential for successful integration with AI.</a:t>
            </a:r>
          </a:p>
          <a:p>
            <a:pPr marL="285750" indent="-285750" algn="just">
              <a:buFont typeface="Wingdings" panose="05000000000000000000" pitchFamily="2" charset="2"/>
              <a:buChar char="Ø"/>
            </a:pPr>
            <a:r>
              <a:rPr lang="en-US" b="1" dirty="0">
                <a:solidFill>
                  <a:srgbClr val="FF0000"/>
                </a:solidFill>
              </a:rPr>
              <a:t>Power Consumption</a:t>
            </a:r>
          </a:p>
          <a:p>
            <a:pPr marL="285750" indent="-285750" algn="just">
              <a:buFont typeface="Wingdings" panose="05000000000000000000" pitchFamily="2" charset="2"/>
              <a:buChar char="Ø"/>
            </a:pPr>
            <a:r>
              <a:rPr lang="en-US" dirty="0"/>
              <a:t>IoT devices are often battery-powered, making </a:t>
            </a:r>
            <a:r>
              <a:rPr lang="en-US" dirty="0">
                <a:solidFill>
                  <a:srgbClr val="FF0000"/>
                </a:solidFill>
              </a:rPr>
              <a:t>power consumption a critical factor in their design</a:t>
            </a:r>
            <a:r>
              <a:rPr lang="en-US" dirty="0"/>
              <a:t>. AI algorithms can </a:t>
            </a:r>
            <a:r>
              <a:rPr lang="en-US" dirty="0">
                <a:solidFill>
                  <a:srgbClr val="FF0000"/>
                </a:solidFill>
              </a:rPr>
              <a:t>be computationally intensive, requiring significant amounts of power to run.</a:t>
            </a:r>
            <a:r>
              <a:rPr lang="en-US" dirty="0"/>
              <a:t> Therefore, developing </a:t>
            </a:r>
            <a:r>
              <a:rPr lang="en-US" dirty="0">
                <a:solidFill>
                  <a:srgbClr val="FF0000"/>
                </a:solidFill>
              </a:rPr>
              <a:t>energy-efficient AI algorithms that can run on low-power devices is an important consideration for integrating AI with IoT.</a:t>
            </a:r>
          </a:p>
          <a:p>
            <a:pPr marL="285750" indent="-285750" algn="just">
              <a:buFont typeface="Wingdings" panose="05000000000000000000" pitchFamily="2" charset="2"/>
              <a:buChar char="Ø"/>
            </a:pPr>
            <a:r>
              <a:rPr lang="en-US" b="1" dirty="0">
                <a:solidFill>
                  <a:srgbClr val="FF0000"/>
                </a:solidFill>
              </a:rPr>
              <a:t>Cost</a:t>
            </a:r>
          </a:p>
          <a:p>
            <a:pPr marL="285750" indent="-285750" algn="just">
              <a:buFont typeface="Wingdings" panose="05000000000000000000" pitchFamily="2" charset="2"/>
              <a:buChar char="Ø"/>
            </a:pPr>
            <a:r>
              <a:rPr lang="en-US" dirty="0"/>
              <a:t>The cost of implementing AI with IoT </a:t>
            </a:r>
            <a:r>
              <a:rPr lang="en-US" dirty="0">
                <a:solidFill>
                  <a:srgbClr val="FF0000"/>
                </a:solidFill>
              </a:rPr>
              <a:t>can be prohibitive</a:t>
            </a:r>
            <a:r>
              <a:rPr lang="en-US" dirty="0"/>
              <a:t>, particularly </a:t>
            </a:r>
            <a:r>
              <a:rPr lang="en-US" dirty="0">
                <a:solidFill>
                  <a:srgbClr val="FF0000"/>
                </a:solidFill>
              </a:rPr>
              <a:t>for small and medium-sized enterprises</a:t>
            </a:r>
            <a:r>
              <a:rPr lang="en-US" dirty="0"/>
              <a:t>. The hardware and software required </a:t>
            </a:r>
            <a:r>
              <a:rPr lang="en-US" dirty="0">
                <a:solidFill>
                  <a:srgbClr val="FF0000"/>
                </a:solidFill>
              </a:rPr>
              <a:t>to implement AI algorithms can be expensive, and the cost of implementing security measures can also be significant</a:t>
            </a:r>
            <a:r>
              <a:rPr lang="en-US" dirty="0"/>
              <a:t>. Therefore, </a:t>
            </a:r>
            <a:r>
              <a:rPr lang="en-US" dirty="0">
                <a:solidFill>
                  <a:srgbClr val="FF0000"/>
                </a:solidFill>
              </a:rPr>
              <a:t>finding cost-effective solutions is crucial for successful integration of AI with IoT.</a:t>
            </a:r>
          </a:p>
          <a:p>
            <a:endParaRPr lang="en-US" dirty="0"/>
          </a:p>
        </p:txBody>
      </p:sp>
    </p:spTree>
    <p:extLst>
      <p:ext uri="{BB962C8B-B14F-4D97-AF65-F5344CB8AC3E}">
        <p14:creationId xmlns:p14="http://schemas.microsoft.com/office/powerpoint/2010/main" val="1029098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6E1D5-CCBE-EC6C-6C95-665FCB1C57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75390D-5578-8EEF-9A75-C6A174E044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1E15B6CD-8252-0E0C-8072-7E5FE9D97892}"/>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9D7C658-9270-2606-AFC6-1EE91898EAF8}"/>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A1B1676-19B9-2E27-2DE4-972B8517A2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D3D5F-16F7-6B0C-0D67-7A944411AA99}"/>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528875B9-220B-5ADC-29DA-41D00D527F5E}"/>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F102F7A4-A04A-E2CF-5DF9-F789373939E5}"/>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97FB8744-FE29-DFE3-69DE-42553F9E5EAB}"/>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DD3B7B15-4CAF-5587-A9DD-335D87D2E436}"/>
              </a:ext>
            </a:extLst>
          </p:cNvPr>
          <p:cNvSpPr txBox="1"/>
          <p:nvPr/>
        </p:nvSpPr>
        <p:spPr>
          <a:xfrm>
            <a:off x="617279" y="1685495"/>
            <a:ext cx="10812719" cy="4801314"/>
          </a:xfrm>
          <a:prstGeom prst="rect">
            <a:avLst/>
          </a:prstGeom>
          <a:noFill/>
        </p:spPr>
        <p:txBody>
          <a:bodyPr wrap="square" rtlCol="0">
            <a:spAutoFit/>
          </a:bodyPr>
          <a:lstStyle/>
          <a:p>
            <a:pPr algn="just"/>
            <a:r>
              <a:rPr lang="en-US" b="1" dirty="0">
                <a:solidFill>
                  <a:srgbClr val="FF0000"/>
                </a:solidFill>
              </a:rPr>
              <a:t>Challenges in Integrating AI with IoT:</a:t>
            </a:r>
          </a:p>
          <a:p>
            <a:pPr marL="285750" indent="-285750" algn="just">
              <a:lnSpc>
                <a:spcPct val="200000"/>
              </a:lnSpc>
              <a:buFont typeface="Wingdings" panose="05000000000000000000" pitchFamily="2" charset="2"/>
              <a:buChar char="Ø"/>
            </a:pPr>
            <a:r>
              <a:rPr lang="en-US" dirty="0"/>
              <a:t>AI models, particularly LLMs, are prone to </a:t>
            </a:r>
            <a:r>
              <a:rPr lang="en-US" dirty="0">
                <a:hlinkClick r:id="rId4"/>
              </a:rPr>
              <a:t>hallucinations</a:t>
            </a:r>
            <a:r>
              <a:rPr lang="en-US" dirty="0"/>
              <a:t> that result from misinterpreted training data. Also, the inadvertent use of AI-generated data to train AI models can cause data pollution. </a:t>
            </a:r>
            <a:r>
              <a:rPr lang="en-US" dirty="0">
                <a:solidFill>
                  <a:srgbClr val="FF0000"/>
                </a:solidFill>
              </a:rPr>
              <a:t>These errors discourage the use of AI in truly autonomous applications, but even human oversight doesn't catch them all.</a:t>
            </a:r>
          </a:p>
          <a:p>
            <a:pPr marL="285750" indent="-285750" algn="just">
              <a:lnSpc>
                <a:spcPct val="150000"/>
              </a:lnSpc>
              <a:buFont typeface="Wingdings" panose="05000000000000000000" pitchFamily="2" charset="2"/>
              <a:buChar char="Ø"/>
            </a:pPr>
            <a:r>
              <a:rPr lang="en-US" dirty="0"/>
              <a:t>In IoT applications—</a:t>
            </a:r>
            <a:r>
              <a:rPr lang="en-US" dirty="0">
                <a:solidFill>
                  <a:srgbClr val="FF0000"/>
                </a:solidFill>
              </a:rPr>
              <a:t>especially critical systems—hallucinations can be dangerous</a:t>
            </a:r>
            <a:r>
              <a:rPr lang="en-US" dirty="0"/>
              <a:t>.</a:t>
            </a:r>
          </a:p>
          <a:p>
            <a:pPr marL="285750" indent="-285750" algn="just">
              <a:lnSpc>
                <a:spcPct val="150000"/>
              </a:lnSpc>
              <a:buFont typeface="Wingdings" panose="05000000000000000000" pitchFamily="2" charset="2"/>
              <a:buChar char="Ø"/>
            </a:pPr>
            <a:r>
              <a:rPr lang="en-US" b="1" dirty="0">
                <a:solidFill>
                  <a:srgbClr val="FF0000"/>
                </a:solidFill>
              </a:rPr>
              <a:t>Examples:</a:t>
            </a:r>
          </a:p>
          <a:p>
            <a:pPr marL="285750" indent="-285750" algn="just">
              <a:lnSpc>
                <a:spcPct val="150000"/>
              </a:lnSpc>
              <a:buFont typeface="Wingdings" panose="05000000000000000000" pitchFamily="2" charset="2"/>
              <a:buChar char="Ø"/>
            </a:pPr>
            <a:r>
              <a:rPr lang="en-US" dirty="0"/>
              <a:t>An AI-based monitoring system hallucinating incorrect equipment failures.</a:t>
            </a:r>
          </a:p>
          <a:p>
            <a:pPr marL="285750" indent="-285750" algn="just">
              <a:lnSpc>
                <a:spcPct val="150000"/>
              </a:lnSpc>
              <a:buFont typeface="Wingdings" panose="05000000000000000000" pitchFamily="2" charset="2"/>
              <a:buChar char="Ø"/>
            </a:pPr>
            <a:r>
              <a:rPr lang="en-US" dirty="0"/>
              <a:t>A quality control system misidentifying healthy production output as defective.</a:t>
            </a:r>
          </a:p>
          <a:p>
            <a:pPr marL="285750" indent="-285750" algn="just">
              <a:lnSpc>
                <a:spcPct val="150000"/>
              </a:lnSpc>
              <a:buFont typeface="Wingdings" panose="05000000000000000000" pitchFamily="2" charset="2"/>
              <a:buChar char="Ø"/>
            </a:pPr>
            <a:r>
              <a:rPr lang="en-US" dirty="0"/>
              <a:t>When </a:t>
            </a:r>
            <a:r>
              <a:rPr lang="en-US" dirty="0">
                <a:solidFill>
                  <a:srgbClr val="FF0000"/>
                </a:solidFill>
              </a:rPr>
              <a:t>AI errors feed into </a:t>
            </a:r>
            <a:r>
              <a:rPr lang="en-US" b="1" dirty="0">
                <a:solidFill>
                  <a:srgbClr val="FF0000"/>
                </a:solidFill>
              </a:rPr>
              <a:t>real-time decision-making</a:t>
            </a:r>
            <a:r>
              <a:rPr lang="en-US" dirty="0">
                <a:solidFill>
                  <a:srgbClr val="FF0000"/>
                </a:solidFill>
              </a:rPr>
              <a:t>, the consequences can be severe.</a:t>
            </a:r>
          </a:p>
          <a:p>
            <a:pPr marL="285750" indent="-285750" algn="just">
              <a:lnSpc>
                <a:spcPct val="150000"/>
              </a:lnSpc>
              <a:buFont typeface="Wingdings" panose="05000000000000000000" pitchFamily="2" charset="2"/>
              <a:buChar char="Ø"/>
            </a:pPr>
            <a:endParaRPr lang="en-US" b="1" dirty="0">
              <a:solidFill>
                <a:srgbClr val="FF0000"/>
              </a:solidFill>
            </a:endParaRPr>
          </a:p>
          <a:p>
            <a:endParaRPr lang="en-US" dirty="0"/>
          </a:p>
        </p:txBody>
      </p:sp>
    </p:spTree>
    <p:extLst>
      <p:ext uri="{BB962C8B-B14F-4D97-AF65-F5344CB8AC3E}">
        <p14:creationId xmlns:p14="http://schemas.microsoft.com/office/powerpoint/2010/main" val="2936714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4194A-8D68-C156-339E-039BFEDE7D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BEDB31-E3EA-1079-6E29-CB0B96EB50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285A5E3E-415D-6D38-02DF-11A7CFF9DCE8}"/>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508C5D9D-C949-8B58-B039-940774DEDC1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DD4A278-023F-FDC2-F841-27BA327F3F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C920EF1-F759-7553-5359-A73FC43831A2}"/>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2E3B3533-7E9D-AB6E-4E27-23ECBA32AD06}"/>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29D93194-9ED9-0846-FAD9-BE733AF678C1}"/>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3F6F6568-2173-0ED7-E211-CE15B0096D9F}"/>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7CD23268-0DBC-0505-C7C1-CC588D1BC375}"/>
              </a:ext>
            </a:extLst>
          </p:cNvPr>
          <p:cNvSpPr txBox="1"/>
          <p:nvPr/>
        </p:nvSpPr>
        <p:spPr>
          <a:xfrm>
            <a:off x="617279" y="1685495"/>
            <a:ext cx="10812719" cy="4801314"/>
          </a:xfrm>
          <a:prstGeom prst="rect">
            <a:avLst/>
          </a:prstGeom>
          <a:noFill/>
        </p:spPr>
        <p:txBody>
          <a:bodyPr wrap="square" rtlCol="0">
            <a:spAutoFit/>
          </a:bodyPr>
          <a:lstStyle/>
          <a:p>
            <a:pPr algn="just"/>
            <a:r>
              <a:rPr lang="en-US" b="1" dirty="0">
                <a:solidFill>
                  <a:srgbClr val="FF0000"/>
                </a:solidFill>
              </a:rPr>
              <a:t>Challenges in Integrating AI with IoT:</a:t>
            </a:r>
          </a:p>
          <a:p>
            <a:pPr marL="285750" indent="-285750" algn="just">
              <a:buFont typeface="Arial" panose="020B0604020202020204" pitchFamily="34" charset="0"/>
              <a:buChar char="•"/>
            </a:pPr>
            <a:r>
              <a:rPr lang="en-US" dirty="0"/>
              <a:t>Most practical </a:t>
            </a:r>
            <a:r>
              <a:rPr lang="en-US" dirty="0" err="1">
                <a:solidFill>
                  <a:srgbClr val="FF0000"/>
                </a:solidFill>
              </a:rPr>
              <a:t>AIoT</a:t>
            </a:r>
            <a:r>
              <a:rPr lang="en-US" dirty="0">
                <a:solidFill>
                  <a:srgbClr val="FF0000"/>
                </a:solidFill>
              </a:rPr>
              <a:t> applications require training models on internal </a:t>
            </a:r>
            <a:r>
              <a:rPr lang="en-US" dirty="0"/>
              <a:t>data such as:</a:t>
            </a:r>
          </a:p>
          <a:p>
            <a:pPr marL="285750" indent="-285750" algn="just">
              <a:buFont typeface="Arial" panose="020B0604020202020204" pitchFamily="34" charset="0"/>
              <a:buChar char="•"/>
            </a:pPr>
            <a:r>
              <a:rPr lang="en-US" dirty="0"/>
              <a:t>Operational logs</a:t>
            </a:r>
          </a:p>
          <a:p>
            <a:pPr marL="285750" indent="-285750" algn="just">
              <a:buFont typeface="Arial" panose="020B0604020202020204" pitchFamily="34" charset="0"/>
              <a:buChar char="•"/>
            </a:pPr>
            <a:r>
              <a:rPr lang="en-US" dirty="0"/>
              <a:t>Machine sensor data</a:t>
            </a:r>
          </a:p>
          <a:p>
            <a:pPr marL="285750" indent="-285750" algn="just">
              <a:buFont typeface="Arial" panose="020B0604020202020204" pitchFamily="34" charset="0"/>
              <a:buChar char="•"/>
            </a:pPr>
            <a:r>
              <a:rPr lang="en-US" dirty="0"/>
              <a:t>This data is often </a:t>
            </a:r>
            <a:r>
              <a:rPr lang="en-US" b="1" dirty="0"/>
              <a:t>highly confidential</a:t>
            </a:r>
            <a:r>
              <a:rPr lang="en-US" dirty="0"/>
              <a:t>, governed by security, compliance, and privacy policies.</a:t>
            </a:r>
            <a:br>
              <a:rPr lang="en-US" dirty="0"/>
            </a:br>
            <a:r>
              <a:rPr lang="en-US" dirty="0">
                <a:solidFill>
                  <a:srgbClr val="FF0000"/>
                </a:solidFill>
              </a:rPr>
              <a:t>To maintain control, organizations prefer:</a:t>
            </a:r>
          </a:p>
          <a:p>
            <a:pPr marL="285750" indent="-285750">
              <a:buFont typeface="Wingdings" panose="05000000000000000000" pitchFamily="2" charset="2"/>
              <a:buChar char="Ø"/>
            </a:pPr>
            <a:r>
              <a:rPr lang="en-US" b="1" dirty="0"/>
              <a:t>On-premises (self-hosted)</a:t>
            </a:r>
            <a:r>
              <a:rPr lang="en-US" dirty="0"/>
              <a:t> AI models</a:t>
            </a:r>
          </a:p>
          <a:p>
            <a:pPr marL="285750" indent="-285750">
              <a:buFont typeface="Wingdings" panose="05000000000000000000" pitchFamily="2" charset="2"/>
              <a:buChar char="Ø"/>
            </a:pPr>
            <a:r>
              <a:rPr lang="en-US" b="1" dirty="0"/>
              <a:t>Private cloud environments</a:t>
            </a:r>
            <a:endParaRPr lang="en-US" dirty="0"/>
          </a:p>
          <a:p>
            <a:pPr marL="285750" indent="-285750">
              <a:buFont typeface="Wingdings" panose="05000000000000000000" pitchFamily="2" charset="2"/>
              <a:buChar char="Ø"/>
            </a:pPr>
            <a:r>
              <a:rPr lang="en-US" dirty="0"/>
              <a:t>Instead of sending </a:t>
            </a:r>
            <a:r>
              <a:rPr lang="en-US" dirty="0">
                <a:solidFill>
                  <a:srgbClr val="FF0000"/>
                </a:solidFill>
              </a:rPr>
              <a:t>data to public cloud AI services.</a:t>
            </a:r>
          </a:p>
          <a:p>
            <a:pPr marL="285750" indent="-285750">
              <a:buFont typeface="Wingdings" panose="05000000000000000000" pitchFamily="2" charset="2"/>
              <a:buChar char="Ø"/>
            </a:pPr>
            <a:r>
              <a:rPr lang="en-US" b="1" dirty="0">
                <a:solidFill>
                  <a:srgbClr val="FF0000"/>
                </a:solidFill>
              </a:rPr>
              <a:t>The challenge: </a:t>
            </a:r>
            <a:r>
              <a:rPr lang="en-US" dirty="0">
                <a:solidFill>
                  <a:srgbClr val="FF0000"/>
                </a:solidFill>
              </a:rPr>
              <a:t>Hosting and training AI models internally requires:</a:t>
            </a:r>
          </a:p>
          <a:p>
            <a:pPr marL="285750" indent="-285750">
              <a:buFont typeface="Wingdings" panose="05000000000000000000" pitchFamily="2" charset="2"/>
              <a:buChar char="Ø"/>
            </a:pPr>
            <a:r>
              <a:rPr lang="en-US" dirty="0"/>
              <a:t>Powerful GPUs or accelerators</a:t>
            </a:r>
          </a:p>
          <a:p>
            <a:pPr marL="285750" indent="-285750">
              <a:buFont typeface="Wingdings" panose="05000000000000000000" pitchFamily="2" charset="2"/>
              <a:buChar char="Ø"/>
            </a:pPr>
            <a:r>
              <a:rPr lang="en-US" dirty="0"/>
              <a:t>Secure networking</a:t>
            </a:r>
          </a:p>
          <a:p>
            <a:pPr marL="285750" indent="-285750">
              <a:buFont typeface="Wingdings" panose="05000000000000000000" pitchFamily="2" charset="2"/>
              <a:buChar char="Ø"/>
            </a:pPr>
            <a:r>
              <a:rPr lang="en-US" dirty="0" err="1"/>
              <a:t>MLOps</a:t>
            </a:r>
            <a:r>
              <a:rPr lang="en-US" dirty="0"/>
              <a:t>, monitoring, and deployment tools</a:t>
            </a:r>
          </a:p>
          <a:p>
            <a:pPr marL="285750" indent="-285750">
              <a:buFont typeface="Wingdings" panose="05000000000000000000" pitchFamily="2" charset="2"/>
              <a:buChar char="Ø"/>
            </a:pPr>
            <a:r>
              <a:rPr lang="en-US" dirty="0"/>
              <a:t>Skilled AI engineers, data scientists, and cloud/edge architects</a:t>
            </a:r>
          </a:p>
          <a:p>
            <a:pPr marL="285750" indent="-285750">
              <a:buFont typeface="Wingdings" panose="05000000000000000000" pitchFamily="2" charset="2"/>
              <a:buChar char="Ø"/>
            </a:pPr>
            <a:r>
              <a:rPr lang="en-US" dirty="0">
                <a:solidFill>
                  <a:srgbClr val="FF0000"/>
                </a:solidFill>
              </a:rPr>
              <a:t>This infrastructure is expensive and difficult to build for many companies.</a:t>
            </a:r>
            <a:br>
              <a:rPr lang="en-US" dirty="0">
                <a:solidFill>
                  <a:srgbClr val="FF0000"/>
                </a:solidFill>
              </a:rPr>
            </a:br>
            <a:endParaRPr lang="en-US" b="1" dirty="0">
              <a:solidFill>
                <a:srgbClr val="FF0000"/>
              </a:solidFill>
            </a:endParaRPr>
          </a:p>
          <a:p>
            <a:endParaRPr lang="en-US" dirty="0"/>
          </a:p>
        </p:txBody>
      </p:sp>
    </p:spTree>
    <p:extLst>
      <p:ext uri="{BB962C8B-B14F-4D97-AF65-F5344CB8AC3E}">
        <p14:creationId xmlns:p14="http://schemas.microsoft.com/office/powerpoint/2010/main" val="517654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C29E9-423E-30D1-D1D5-316211A111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731821-537C-A77E-B951-8D35039E93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AAC7ABF8-D83C-92C9-6B36-7F4741114012}"/>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EB33195-D950-E298-3871-D809E75719D9}"/>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D10C026-D9D4-246D-CD24-D3255840D2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D514557-2CF7-3F33-DFDA-E6FD4AF9717A}"/>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9F31E6B7-2177-D6A5-A0C9-8B55EF4FC111}"/>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49EDFD63-6AE3-F532-F3EF-6E68F4033B62}"/>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28683891-6875-B339-CA8A-1EF168A16097}"/>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9E28D75B-20D9-A51B-56CE-2800CC1407F1}"/>
              </a:ext>
            </a:extLst>
          </p:cNvPr>
          <p:cNvSpPr txBox="1"/>
          <p:nvPr/>
        </p:nvSpPr>
        <p:spPr>
          <a:xfrm>
            <a:off x="686468" y="1848378"/>
            <a:ext cx="10812719" cy="5078313"/>
          </a:xfrm>
          <a:prstGeom prst="rect">
            <a:avLst/>
          </a:prstGeom>
          <a:noFill/>
        </p:spPr>
        <p:txBody>
          <a:bodyPr wrap="square" rtlCol="0">
            <a:spAutoFit/>
          </a:bodyPr>
          <a:lstStyle/>
          <a:p>
            <a:pPr algn="just"/>
            <a:r>
              <a:rPr lang="en-US" b="1" dirty="0">
                <a:solidFill>
                  <a:srgbClr val="FF0000"/>
                </a:solidFill>
              </a:rPr>
              <a:t>Challenges in Integrating AI with IoT:</a:t>
            </a:r>
          </a:p>
          <a:p>
            <a:pPr marL="285750" indent="-285750">
              <a:buFont typeface="Wingdings" panose="05000000000000000000" pitchFamily="2" charset="2"/>
              <a:buChar char="Ø"/>
            </a:pPr>
            <a:r>
              <a:rPr lang="en-US" dirty="0"/>
              <a:t>LLMs and complex </a:t>
            </a:r>
            <a:r>
              <a:rPr lang="en-US" dirty="0">
                <a:solidFill>
                  <a:srgbClr val="FF0000"/>
                </a:solidFill>
              </a:rPr>
              <a:t>neural networks require heavy computation. This leads to:</a:t>
            </a:r>
          </a:p>
          <a:p>
            <a:pPr marL="285750" indent="-285750">
              <a:buFont typeface="Wingdings" panose="05000000000000000000" pitchFamily="2" charset="2"/>
              <a:buChar char="Ø"/>
            </a:pPr>
            <a:r>
              <a:rPr lang="en-US" dirty="0"/>
              <a:t>Longer inference time</a:t>
            </a:r>
          </a:p>
          <a:p>
            <a:pPr marL="285750" indent="-285750">
              <a:buFont typeface="Wingdings" panose="05000000000000000000" pitchFamily="2" charset="2"/>
              <a:buChar char="Ø"/>
            </a:pPr>
            <a:r>
              <a:rPr lang="en-US" dirty="0"/>
              <a:t>Slower response</a:t>
            </a:r>
          </a:p>
          <a:p>
            <a:pPr marL="285750" indent="-285750">
              <a:buFont typeface="Wingdings" panose="05000000000000000000" pitchFamily="2" charset="2"/>
              <a:buChar char="Ø"/>
            </a:pPr>
            <a:r>
              <a:rPr lang="en-US" dirty="0"/>
              <a:t>High round-trip latency if cloud processing is used</a:t>
            </a:r>
          </a:p>
          <a:p>
            <a:pPr marL="285750" indent="-285750">
              <a:buFont typeface="Wingdings" panose="05000000000000000000" pitchFamily="2" charset="2"/>
              <a:buChar char="Ø"/>
            </a:pPr>
            <a:r>
              <a:rPr lang="en-US" dirty="0"/>
              <a:t>For general AI tasks like classification or prediction, slight delays are okay. But </a:t>
            </a:r>
            <a:r>
              <a:rPr lang="en-US" b="1" dirty="0">
                <a:solidFill>
                  <a:srgbClr val="FF0000"/>
                </a:solidFill>
              </a:rPr>
              <a:t>IoT often demands real-time responsiveness</a:t>
            </a:r>
            <a:r>
              <a:rPr lang="en-US" dirty="0">
                <a:solidFill>
                  <a:srgbClr val="FF0000"/>
                </a:solidFill>
              </a:rPr>
              <a:t>.</a:t>
            </a:r>
          </a:p>
          <a:p>
            <a:pPr marL="285750" indent="-285750">
              <a:buFont typeface="Wingdings" panose="05000000000000000000" pitchFamily="2" charset="2"/>
              <a:buChar char="Ø"/>
            </a:pPr>
            <a:r>
              <a:rPr lang="en-US" dirty="0">
                <a:solidFill>
                  <a:srgbClr val="FF0000"/>
                </a:solidFill>
              </a:rPr>
              <a:t>LLMs → too heavy, too slow</a:t>
            </a:r>
            <a:br>
              <a:rPr lang="en-US" dirty="0">
                <a:solidFill>
                  <a:srgbClr val="FF0000"/>
                </a:solidFill>
              </a:rPr>
            </a:br>
            <a:r>
              <a:rPr lang="en-US" dirty="0">
                <a:solidFill>
                  <a:srgbClr val="FF0000"/>
                </a:solidFill>
              </a:rPr>
              <a:t>SLMs (Small Language Models) → lighter, faster, more efficient</a:t>
            </a:r>
            <a:br>
              <a:rPr lang="en-US" dirty="0">
                <a:solidFill>
                  <a:srgbClr val="FF0000"/>
                </a:solidFill>
              </a:rPr>
            </a:br>
            <a:r>
              <a:rPr lang="en-US" dirty="0">
                <a:solidFill>
                  <a:srgbClr val="FF0000"/>
                </a:solidFill>
              </a:rPr>
              <a:t>Traditional ML models → extremely fast for numerical prediction tasks</a:t>
            </a:r>
          </a:p>
          <a:p>
            <a:pPr marL="285750" indent="-285750">
              <a:buFont typeface="Arial" panose="020B0604020202020204" pitchFamily="34" charset="0"/>
              <a:buChar char="•"/>
            </a:pPr>
            <a:r>
              <a:rPr lang="en-US" dirty="0">
                <a:solidFill>
                  <a:srgbClr val="FF0000"/>
                </a:solidFill>
              </a:rPr>
              <a:t>For real-time IoT applications, simpler models often perform better because:</a:t>
            </a:r>
          </a:p>
          <a:p>
            <a:pPr marL="285750" indent="-285750">
              <a:buFont typeface="Arial" panose="020B0604020202020204" pitchFamily="34" charset="0"/>
              <a:buChar char="•"/>
            </a:pPr>
            <a:r>
              <a:rPr lang="en-US" dirty="0"/>
              <a:t>They process numeric sensor data quickly</a:t>
            </a:r>
          </a:p>
          <a:p>
            <a:pPr marL="285750" indent="-285750">
              <a:buFont typeface="Arial" panose="020B0604020202020204" pitchFamily="34" charset="0"/>
              <a:buChar char="•"/>
            </a:pPr>
            <a:r>
              <a:rPr lang="en-US" dirty="0"/>
              <a:t>They require less memory</a:t>
            </a:r>
          </a:p>
          <a:p>
            <a:pPr marL="285750" indent="-285750">
              <a:buFont typeface="Arial" panose="020B0604020202020204" pitchFamily="34" charset="0"/>
              <a:buChar char="•"/>
            </a:pPr>
            <a:r>
              <a:rPr lang="en-US" dirty="0"/>
              <a:t>They provide deterministic and predictable response times</a:t>
            </a:r>
          </a:p>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Tree>
    <p:extLst>
      <p:ext uri="{BB962C8B-B14F-4D97-AF65-F5344CB8AC3E}">
        <p14:creationId xmlns:p14="http://schemas.microsoft.com/office/powerpoint/2010/main" val="4107371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2AA1E-0B75-D438-B4E2-50D08CB91D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191B3C-BF51-DADF-BEE1-42791DDFF3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7C5CBD54-5DBF-2094-435A-528FA680193C}"/>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8139D421-A892-87B6-3258-5CD2BB19D202}"/>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B338024-4CF3-1AED-6C22-9D2454A7DF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E582EA1-95FC-DE55-579E-124006871B32}"/>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AEC16C35-EDC4-4EB7-0011-13F8B8B0133D}"/>
              </a:ext>
            </a:extLst>
          </p:cNvPr>
          <p:cNvSpPr txBox="1"/>
          <p:nvPr/>
        </p:nvSpPr>
        <p:spPr>
          <a:xfrm>
            <a:off x="2268206" y="1263112"/>
            <a:ext cx="7655587" cy="400110"/>
          </a:xfrm>
          <a:prstGeom prst="rect">
            <a:avLst/>
          </a:prstGeom>
          <a:noFill/>
        </p:spPr>
        <p:txBody>
          <a:bodyPr wrap="square">
            <a:spAutoFit/>
          </a:bodyPr>
          <a:lstStyle/>
          <a:p>
            <a:r>
              <a:rPr lang="en-US" sz="2000" b="1" dirty="0"/>
              <a:t>Artificial Intelligence in IoT</a:t>
            </a:r>
          </a:p>
        </p:txBody>
      </p:sp>
      <p:sp>
        <p:nvSpPr>
          <p:cNvPr id="2" name="TextBox 1">
            <a:extLst>
              <a:ext uri="{FF2B5EF4-FFF2-40B4-BE49-F238E27FC236}">
                <a16:creationId xmlns:a16="http://schemas.microsoft.com/office/drawing/2014/main" id="{B1A6EF62-7B73-CB30-9CBF-5524BA961227}"/>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C34944B9-07F3-A000-48D4-C6A1B4D02710}"/>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3B6D5117-743E-BB4F-19FD-79E949CA910A}"/>
              </a:ext>
            </a:extLst>
          </p:cNvPr>
          <p:cNvSpPr txBox="1"/>
          <p:nvPr/>
        </p:nvSpPr>
        <p:spPr>
          <a:xfrm>
            <a:off x="686468" y="1848378"/>
            <a:ext cx="10812719" cy="1477328"/>
          </a:xfrm>
          <a:prstGeom prst="rect">
            <a:avLst/>
          </a:prstGeom>
          <a:noFill/>
        </p:spPr>
        <p:txBody>
          <a:bodyPr wrap="square" rtlCol="0">
            <a:spAutoFit/>
          </a:bodyPr>
          <a:lstStyle/>
          <a:p>
            <a:pPr marL="285750" indent="-285750">
              <a:buFont typeface="Wingdings" panose="05000000000000000000" pitchFamily="2" charset="2"/>
              <a:buChar char="Ø"/>
            </a:pPr>
            <a:r>
              <a:rPr lang="en-US" b="1" dirty="0">
                <a:solidFill>
                  <a:srgbClr val="FF0000"/>
                </a:solidFill>
              </a:rPr>
              <a:t>Challenges in Integrating AI with IoT:</a:t>
            </a:r>
          </a:p>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pic>
        <p:nvPicPr>
          <p:cNvPr id="11" name="Picture 10">
            <a:extLst>
              <a:ext uri="{FF2B5EF4-FFF2-40B4-BE49-F238E27FC236}">
                <a16:creationId xmlns:a16="http://schemas.microsoft.com/office/drawing/2014/main" id="{3FE69A52-B246-7030-8573-39756030EF9B}"/>
              </a:ext>
            </a:extLst>
          </p:cNvPr>
          <p:cNvPicPr>
            <a:picLocks noChangeAspect="1"/>
          </p:cNvPicPr>
          <p:nvPr/>
        </p:nvPicPr>
        <p:blipFill>
          <a:blip r:embed="rId4"/>
          <a:stretch>
            <a:fillRect/>
          </a:stretch>
        </p:blipFill>
        <p:spPr>
          <a:xfrm>
            <a:off x="762000" y="2498585"/>
            <a:ext cx="10601325" cy="3028950"/>
          </a:xfrm>
          <a:prstGeom prst="rect">
            <a:avLst/>
          </a:prstGeom>
        </p:spPr>
      </p:pic>
    </p:spTree>
    <p:extLst>
      <p:ext uri="{BB962C8B-B14F-4D97-AF65-F5344CB8AC3E}">
        <p14:creationId xmlns:p14="http://schemas.microsoft.com/office/powerpoint/2010/main" val="1778209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CE81E-6208-CA34-17AE-215020BD2F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C7FF10-82C1-F03A-551C-EDFA587896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4BAB6BE2-48DE-F622-0199-B53107A7A351}"/>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3A82119F-9AE3-6B6C-0400-CAA092EEA37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5AD8317-2926-A315-F7B0-A537F088F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5AA9BC5-4187-B2E9-EFE8-1D1C080CD093}"/>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71F93262-D0AD-189F-498C-0BA807327148}"/>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67057C69-9BEB-B04D-BB46-F3E5799AE036}"/>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A261DB41-5A4E-CC8C-9B8E-FDBD65DD5F98}"/>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3FAFFE3C-40F3-16B9-87DE-317140AABFA3}"/>
              </a:ext>
            </a:extLst>
          </p:cNvPr>
          <p:cNvSpPr txBox="1"/>
          <p:nvPr/>
        </p:nvSpPr>
        <p:spPr>
          <a:xfrm>
            <a:off x="686468" y="1676026"/>
            <a:ext cx="10812719" cy="5493812"/>
          </a:xfrm>
          <a:prstGeom prst="rect">
            <a:avLst/>
          </a:prstGeom>
          <a:noFill/>
        </p:spPr>
        <p:txBody>
          <a:bodyPr wrap="square" rtlCol="0">
            <a:spAutoFit/>
          </a:bodyPr>
          <a:lstStyle/>
          <a:p>
            <a:r>
              <a:rPr lang="en-US" b="1" u="sng" dirty="0">
                <a:solidFill>
                  <a:srgbClr val="FF0000"/>
                </a:solidFill>
              </a:rPr>
              <a:t>IoT app development? </a:t>
            </a:r>
            <a:endParaRPr lang="en-US" u="sng" dirty="0">
              <a:solidFill>
                <a:srgbClr val="FF0000"/>
              </a:solidFill>
            </a:endParaRPr>
          </a:p>
          <a:p>
            <a:pPr marL="285750" indent="-285750">
              <a:lnSpc>
                <a:spcPct val="150000"/>
              </a:lnSpc>
              <a:buFont typeface="Arial" panose="020B0604020202020204" pitchFamily="34" charset="0"/>
              <a:buChar char="•"/>
            </a:pPr>
            <a:r>
              <a:rPr lang="en-US" b="1" dirty="0"/>
              <a:t>IoT app development</a:t>
            </a:r>
            <a:r>
              <a:rPr lang="en-US" dirty="0"/>
              <a:t> is the process of creating software applications that interact with </a:t>
            </a:r>
            <a:r>
              <a:rPr lang="en-US" b="1" dirty="0">
                <a:solidFill>
                  <a:srgbClr val="FF0000"/>
                </a:solidFill>
              </a:rPr>
              <a:t>Internet of Things (IoT) devices</a:t>
            </a:r>
            <a:r>
              <a:rPr lang="en-US" dirty="0">
                <a:solidFill>
                  <a:srgbClr val="FF0000"/>
                </a:solidFill>
              </a:rPr>
              <a:t>.</a:t>
            </a:r>
            <a:r>
              <a:rPr lang="en-US" dirty="0"/>
              <a:t> These applications allow </a:t>
            </a:r>
            <a:r>
              <a:rPr lang="en-US" dirty="0">
                <a:solidFill>
                  <a:srgbClr val="FF0000"/>
                </a:solidFill>
              </a:rPr>
              <a:t>users to monitor, control, and extract insights from smart devices connected to the internet.</a:t>
            </a:r>
          </a:p>
          <a:p>
            <a:pPr marL="285750" indent="-285750">
              <a:lnSpc>
                <a:spcPct val="150000"/>
              </a:lnSpc>
              <a:buFont typeface="Arial" panose="020B0604020202020204" pitchFamily="34" charset="0"/>
              <a:buChar char="•"/>
            </a:pPr>
            <a:r>
              <a:rPr lang="en-US" dirty="0"/>
              <a:t>These apps </a:t>
            </a:r>
            <a:r>
              <a:rPr lang="en-US" dirty="0">
                <a:solidFill>
                  <a:srgbClr val="FF0000"/>
                </a:solidFill>
              </a:rPr>
              <a:t>can connect with devices through sensors and internet connectivity to offer features such as </a:t>
            </a:r>
            <a:r>
              <a:rPr lang="en-US" dirty="0"/>
              <a:t>remote monitoring</a:t>
            </a:r>
            <a:r>
              <a:rPr lang="en-US" dirty="0">
                <a:solidFill>
                  <a:srgbClr val="FF0000"/>
                </a:solidFill>
              </a:rPr>
              <a:t>, battery status updates, and even predictive maintenance alerts. </a:t>
            </a:r>
          </a:p>
          <a:p>
            <a:pPr marL="285750" indent="-285750">
              <a:lnSpc>
                <a:spcPct val="150000"/>
              </a:lnSpc>
              <a:buFont typeface="Arial" panose="020B0604020202020204" pitchFamily="34" charset="0"/>
              <a:buChar char="•"/>
            </a:pPr>
            <a:r>
              <a:rPr lang="en-US" dirty="0"/>
              <a:t>By developing IoT apps, </a:t>
            </a:r>
            <a:r>
              <a:rPr lang="en-US" dirty="0">
                <a:solidFill>
                  <a:srgbClr val="FF0000"/>
                </a:solidFill>
              </a:rPr>
              <a:t>we can improve the efficiency, convenience, and sustainability of device usage, ultimately benefiting both manufacturers and users. </a:t>
            </a:r>
          </a:p>
          <a:p>
            <a:r>
              <a:rPr lang="en-US" b="1" u="sng" dirty="0">
                <a:solidFill>
                  <a:srgbClr val="FF0000"/>
                </a:solidFill>
              </a:rPr>
              <a:t>Why develop an IoT application </a:t>
            </a:r>
          </a:p>
          <a:p>
            <a:pPr marL="285750" indent="-285750">
              <a:buFont typeface="Arial" panose="020B0604020202020204" pitchFamily="34" charset="0"/>
              <a:buChar char="•"/>
            </a:pPr>
            <a:r>
              <a:rPr lang="en-US" dirty="0"/>
              <a:t>During the worst pandemic in a century, IoT spending grew manifolds. </a:t>
            </a:r>
          </a:p>
          <a:p>
            <a:pPr marL="285750" indent="-285750">
              <a:buFont typeface="Arial" panose="020B0604020202020204" pitchFamily="34" charset="0"/>
              <a:buChar char="•"/>
            </a:pPr>
            <a:r>
              <a:rPr lang="en-US" dirty="0"/>
              <a:t>The trend seems to be continuing well into the future. </a:t>
            </a:r>
            <a:r>
              <a:rPr lang="en-US" dirty="0">
                <a:solidFill>
                  <a:srgbClr val="FF0000"/>
                </a:solidFill>
              </a:rPr>
              <a:t>The following graph shows </a:t>
            </a:r>
            <a:r>
              <a:rPr lang="en-US" dirty="0"/>
              <a:t>the projected spending on IoT in the coming years.. </a:t>
            </a:r>
          </a:p>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Tree>
    <p:extLst>
      <p:ext uri="{BB962C8B-B14F-4D97-AF65-F5344CB8AC3E}">
        <p14:creationId xmlns:p14="http://schemas.microsoft.com/office/powerpoint/2010/main" val="1197333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7A3A4-728D-3560-9734-37BF4AA976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C21A08-A65A-7664-C6D6-48CBFE11C6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3767E1C4-2676-5A27-C41F-F082D8CFB127}"/>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D739CE24-EB5B-B618-5BCE-A6D487318215}"/>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E3FF39E-1FFD-A8F8-666B-AC13E596B3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87BE139-CCC0-5217-1903-C36AAE1F342D}"/>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E9C59C35-971F-9043-965A-B8CBFA96EAE8}"/>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C3042220-2910-4D40-67CB-5B8FFE21F4CD}"/>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59CCB95-FD23-3CD1-10C0-DCA6916862CC}"/>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E20E959C-9800-5047-3533-37972F340BDB}"/>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pic>
        <p:nvPicPr>
          <p:cNvPr id="11" name="Picture 10">
            <a:extLst>
              <a:ext uri="{FF2B5EF4-FFF2-40B4-BE49-F238E27FC236}">
                <a16:creationId xmlns:a16="http://schemas.microsoft.com/office/drawing/2014/main" id="{849C7D49-850E-BEB6-15B9-F4F5F8BB29FA}"/>
              </a:ext>
            </a:extLst>
          </p:cNvPr>
          <p:cNvPicPr>
            <a:picLocks noChangeAspect="1"/>
          </p:cNvPicPr>
          <p:nvPr/>
        </p:nvPicPr>
        <p:blipFill>
          <a:blip r:embed="rId4"/>
          <a:stretch>
            <a:fillRect/>
          </a:stretch>
        </p:blipFill>
        <p:spPr>
          <a:xfrm>
            <a:off x="3170568" y="1848378"/>
            <a:ext cx="6753225" cy="3954466"/>
          </a:xfrm>
          <a:prstGeom prst="rect">
            <a:avLst/>
          </a:prstGeom>
        </p:spPr>
      </p:pic>
    </p:spTree>
    <p:extLst>
      <p:ext uri="{BB962C8B-B14F-4D97-AF65-F5344CB8AC3E}">
        <p14:creationId xmlns:p14="http://schemas.microsoft.com/office/powerpoint/2010/main" val="911114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60559-68A4-481F-EFA4-2F74FFD7AA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6B9932-DC12-3F32-A1FC-4B0D904F90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F34E4449-839B-ABA9-1186-77D4830F188B}"/>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6C663E5-7F2E-014B-43A3-6F6109AD4F22}"/>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3A5A4D1-FDAE-36F6-2549-92DB3313F1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8974B8D-648D-478F-6AAC-BC66E7F51735}"/>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8AB841DC-A4AA-4CE7-5573-FC2C16623626}"/>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72EAF343-915F-BDBB-DB8F-490BE4908F33}"/>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9EC0653-8614-D3EB-4148-B6EE556505C7}"/>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A8BEF182-6B4B-8C77-D75C-7DCAD9A49BB9}"/>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995216CD-7D49-92C6-225E-31032F1D09B0}"/>
              </a:ext>
            </a:extLst>
          </p:cNvPr>
          <p:cNvSpPr txBox="1"/>
          <p:nvPr/>
        </p:nvSpPr>
        <p:spPr>
          <a:xfrm>
            <a:off x="781050" y="1848378"/>
            <a:ext cx="10468643" cy="1200329"/>
          </a:xfrm>
          <a:prstGeom prst="rect">
            <a:avLst/>
          </a:prstGeom>
          <a:noFill/>
        </p:spPr>
        <p:txBody>
          <a:bodyPr wrap="square" rtlCol="0">
            <a:spAutoFit/>
          </a:bodyPr>
          <a:lstStyle/>
          <a:p>
            <a:r>
              <a:rPr lang="en-US" b="1" dirty="0"/>
              <a:t>How to develop an IoT application in 5 steps :</a:t>
            </a:r>
          </a:p>
          <a:p>
            <a:r>
              <a:rPr lang="en-US" dirty="0"/>
              <a:t>Now that you have all the prerequisites in place, let’s take another </a:t>
            </a:r>
            <a:r>
              <a:rPr lang="en-US" dirty="0">
                <a:solidFill>
                  <a:srgbClr val="FF0000"/>
                </a:solidFill>
              </a:rPr>
              <a:t>look at the IoT architecture and see what needs to be done for each of the layers: </a:t>
            </a:r>
            <a:endParaRPr lang="en-US" b="1" dirty="0">
              <a:solidFill>
                <a:srgbClr val="FF0000"/>
              </a:solidFill>
            </a:endParaRPr>
          </a:p>
          <a:p>
            <a:endParaRPr lang="en-US" dirty="0"/>
          </a:p>
        </p:txBody>
      </p:sp>
      <p:pic>
        <p:nvPicPr>
          <p:cNvPr id="13" name="Picture 12">
            <a:extLst>
              <a:ext uri="{FF2B5EF4-FFF2-40B4-BE49-F238E27FC236}">
                <a16:creationId xmlns:a16="http://schemas.microsoft.com/office/drawing/2014/main" id="{1E187EF6-7063-EBDE-0ECF-D80B1E8F26E8}"/>
              </a:ext>
            </a:extLst>
          </p:cNvPr>
          <p:cNvPicPr>
            <a:picLocks noChangeAspect="1"/>
          </p:cNvPicPr>
          <p:nvPr/>
        </p:nvPicPr>
        <p:blipFill>
          <a:blip r:embed="rId4"/>
          <a:stretch>
            <a:fillRect/>
          </a:stretch>
        </p:blipFill>
        <p:spPr>
          <a:xfrm>
            <a:off x="1076325" y="3737919"/>
            <a:ext cx="9620250" cy="1628775"/>
          </a:xfrm>
          <a:prstGeom prst="rect">
            <a:avLst/>
          </a:prstGeom>
        </p:spPr>
      </p:pic>
    </p:spTree>
    <p:extLst>
      <p:ext uri="{BB962C8B-B14F-4D97-AF65-F5344CB8AC3E}">
        <p14:creationId xmlns:p14="http://schemas.microsoft.com/office/powerpoint/2010/main" val="4015586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CB27E-E7B7-EF02-C2A0-01F4372D3D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9DE215-AA31-6898-5A07-D7A6D4BC52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D8BC95FD-6231-94AC-ED24-B91C60ACF44C}"/>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2157E6E-D7AE-0BD0-1D43-B536FE51FE3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75A82EC-0AEE-AA47-CAEE-28B1925B32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F942E00-2B8E-7245-371B-D01E9B4CC0C8}"/>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88CD2182-4E42-F2C6-F811-C78851CCA9AD}"/>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C27D12C7-8E37-FDB0-0A2E-8028C9D1E146}"/>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A5CC304-8FF4-86AF-0905-D88B1FC4F1D8}"/>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C1C42DD9-2D79-7A12-9643-ACBD6FFD468D}"/>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FAA7BA23-E15B-B192-5557-883E87387F46}"/>
              </a:ext>
            </a:extLst>
          </p:cNvPr>
          <p:cNvSpPr txBox="1"/>
          <p:nvPr/>
        </p:nvSpPr>
        <p:spPr>
          <a:xfrm>
            <a:off x="733758" y="1667029"/>
            <a:ext cx="10623879" cy="4662815"/>
          </a:xfrm>
          <a:prstGeom prst="rect">
            <a:avLst/>
          </a:prstGeom>
          <a:noFill/>
        </p:spPr>
        <p:txBody>
          <a:bodyPr wrap="square" rtlCol="0">
            <a:spAutoFit/>
          </a:bodyPr>
          <a:lstStyle/>
          <a:p>
            <a:r>
              <a:rPr lang="en-US" b="1" u="sng" dirty="0">
                <a:solidFill>
                  <a:srgbClr val="FF0000"/>
                </a:solidFill>
              </a:rPr>
              <a:t>How to develop an IoT application in 5 steps :</a:t>
            </a:r>
          </a:p>
          <a:p>
            <a:pPr marL="285750" indent="-285750">
              <a:buFont typeface="Wingdings" panose="05000000000000000000" pitchFamily="2" charset="2"/>
              <a:buChar char="Ø"/>
            </a:pPr>
            <a:r>
              <a:rPr lang="en-US" b="1" dirty="0"/>
              <a:t>Step 1: Define the requirements for the application:</a:t>
            </a:r>
          </a:p>
          <a:p>
            <a:pPr marL="285750" indent="-285750">
              <a:buFont typeface="Arial" panose="020B0604020202020204" pitchFamily="34" charset="0"/>
              <a:buChar char="•"/>
            </a:pPr>
            <a:r>
              <a:rPr lang="en-US" b="1" dirty="0">
                <a:solidFill>
                  <a:srgbClr val="FF0000"/>
                </a:solidFill>
              </a:rPr>
              <a:t>Set the Goal:</a:t>
            </a:r>
            <a:br>
              <a:rPr lang="en-US" dirty="0">
                <a:solidFill>
                  <a:srgbClr val="FF0000"/>
                </a:solidFill>
              </a:rPr>
            </a:br>
            <a:r>
              <a:rPr lang="en-US" dirty="0"/>
              <a:t>Determine what you want your </a:t>
            </a:r>
            <a:r>
              <a:rPr lang="en-US" dirty="0">
                <a:solidFill>
                  <a:srgbClr val="FF0000"/>
                </a:solidFill>
              </a:rPr>
              <a:t>IoT app to achieve once it’s live. Goals should be </a:t>
            </a:r>
            <a:r>
              <a:rPr lang="en-US" b="1" dirty="0">
                <a:solidFill>
                  <a:srgbClr val="FF0000"/>
                </a:solidFill>
              </a:rPr>
              <a:t>specific, measurable, and aligned with the device’s purpose</a:t>
            </a:r>
            <a:r>
              <a:rPr lang="en-US" dirty="0">
                <a:solidFill>
                  <a:srgbClr val="FF0000"/>
                </a:solidFill>
              </a:rPr>
              <a:t>.</a:t>
            </a:r>
          </a:p>
          <a:p>
            <a:r>
              <a:rPr lang="en-US" b="1" dirty="0">
                <a:solidFill>
                  <a:srgbClr val="FF0000"/>
                </a:solidFill>
              </a:rPr>
              <a:t>Examples of goals:</a:t>
            </a:r>
            <a:endParaRPr lang="en-US" dirty="0">
              <a:solidFill>
                <a:srgbClr val="FF0000"/>
              </a:solidFill>
            </a:endParaRPr>
          </a:p>
          <a:p>
            <a:pPr marL="742950" lvl="1" indent="-285750">
              <a:buFont typeface="Arial" panose="020B0604020202020204" pitchFamily="34" charset="0"/>
              <a:buChar char="•"/>
            </a:pPr>
            <a:r>
              <a:rPr lang="en-US" b="1" dirty="0"/>
              <a:t>Real-time tracking:</a:t>
            </a:r>
            <a:r>
              <a:rPr lang="en-US" dirty="0"/>
              <a:t> Track location or movement of devices or vehicles, e.g., delivery vans or electric vehicles.</a:t>
            </a:r>
          </a:p>
          <a:p>
            <a:pPr marL="285750" indent="-285750">
              <a:buFont typeface="Wingdings" panose="05000000000000000000" pitchFamily="2" charset="2"/>
              <a:buChar char="Ø"/>
            </a:pPr>
            <a:r>
              <a:rPr lang="en-US" b="1" dirty="0">
                <a:solidFill>
                  <a:srgbClr val="FF0000"/>
                </a:solidFill>
              </a:rPr>
              <a:t>Define the Scope:</a:t>
            </a:r>
            <a:br>
              <a:rPr lang="en-US" dirty="0">
                <a:solidFill>
                  <a:srgbClr val="FF0000"/>
                </a:solidFill>
              </a:rPr>
            </a:br>
            <a:r>
              <a:rPr lang="en-US" dirty="0"/>
              <a:t>Decide on the features your app will support. </a:t>
            </a:r>
            <a:r>
              <a:rPr lang="en-US" dirty="0">
                <a:solidFill>
                  <a:srgbClr val="FF0000"/>
                </a:solidFill>
              </a:rPr>
              <a:t>Features define the </a:t>
            </a:r>
            <a:r>
              <a:rPr lang="en-US" b="1" dirty="0">
                <a:solidFill>
                  <a:srgbClr val="FF0000"/>
                </a:solidFill>
              </a:rPr>
              <a:t>boundaries of your project</a:t>
            </a:r>
            <a:r>
              <a:rPr lang="en-US" dirty="0">
                <a:solidFill>
                  <a:srgbClr val="FF0000"/>
                </a:solidFill>
              </a:rPr>
              <a:t> and determine what the app can do.</a:t>
            </a:r>
          </a:p>
          <a:p>
            <a:pPr marL="285750" indent="-285750">
              <a:lnSpc>
                <a:spcPct val="150000"/>
              </a:lnSpc>
              <a:buFont typeface="Arial" panose="020B0604020202020204" pitchFamily="34" charset="0"/>
              <a:buChar char="•"/>
            </a:pPr>
            <a:r>
              <a:rPr lang="en-US" b="1" dirty="0"/>
              <a:t> </a:t>
            </a:r>
            <a:r>
              <a:rPr lang="en-US" b="1" dirty="0">
                <a:solidFill>
                  <a:srgbClr val="FF0000"/>
                </a:solidFill>
              </a:rPr>
              <a:t>Common IoT app features:</a:t>
            </a:r>
            <a:endParaRPr lang="en-US" dirty="0">
              <a:solidFill>
                <a:srgbClr val="FF0000"/>
              </a:solidFill>
            </a:endParaRPr>
          </a:p>
          <a:p>
            <a:pPr marL="285750" indent="-285750">
              <a:lnSpc>
                <a:spcPct val="150000"/>
              </a:lnSpc>
              <a:buFont typeface="Arial" panose="020B0604020202020204" pitchFamily="34" charset="0"/>
              <a:buChar char="•"/>
            </a:pPr>
            <a:r>
              <a:rPr lang="en-US" b="1" dirty="0"/>
              <a:t>Device Management:</a:t>
            </a:r>
            <a:r>
              <a:rPr lang="en-US" dirty="0"/>
              <a:t> Register, update, or remove devices.</a:t>
            </a:r>
          </a:p>
          <a:p>
            <a:pPr marL="285750" indent="-285750">
              <a:lnSpc>
                <a:spcPct val="150000"/>
              </a:lnSpc>
              <a:buFont typeface="Arial" panose="020B0604020202020204" pitchFamily="34" charset="0"/>
              <a:buChar char="•"/>
            </a:pPr>
            <a:r>
              <a:rPr lang="en-US" b="1" dirty="0"/>
              <a:t>Dashboarding:</a:t>
            </a:r>
            <a:r>
              <a:rPr lang="en-US" dirty="0"/>
              <a:t> Provide a visual overview of device status and data.</a:t>
            </a:r>
          </a:p>
          <a:p>
            <a:pPr marL="285750" indent="-285750">
              <a:buFont typeface="Wingdings" panose="05000000000000000000" pitchFamily="2" charset="2"/>
              <a:buChar char="Ø"/>
            </a:pPr>
            <a:endParaRPr lang="en-US" dirty="0"/>
          </a:p>
        </p:txBody>
      </p:sp>
    </p:spTree>
    <p:extLst>
      <p:ext uri="{BB962C8B-B14F-4D97-AF65-F5344CB8AC3E}">
        <p14:creationId xmlns:p14="http://schemas.microsoft.com/office/powerpoint/2010/main" val="4145092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F4736-D8C7-4C44-0990-C7FC4435B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F72342-9D6E-8F3A-C00B-372896AF31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1533C74F-4D43-D200-28D6-4B8985CD88C1}"/>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6D53A3D-10D4-3FD8-B93F-3E878DEAA0F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6D3B5F3-55AB-958E-860E-F1ED0434EE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99384B0-FF7C-4D57-D65C-6991A8307AAD}"/>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477C6A87-E0D1-A4FF-916E-229A6F696F5E}"/>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596DE756-3DDE-F095-C242-FCA3974FB769}"/>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D83BF754-64B9-15AC-F46D-A360E7C38BBF}"/>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10810924-1016-2054-8232-97BC91647EFA}"/>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615EEC60-8C51-9611-0196-FCEE3884FAB3}"/>
              </a:ext>
            </a:extLst>
          </p:cNvPr>
          <p:cNvSpPr txBox="1"/>
          <p:nvPr/>
        </p:nvSpPr>
        <p:spPr>
          <a:xfrm>
            <a:off x="733758" y="1667029"/>
            <a:ext cx="10623879" cy="2585323"/>
          </a:xfrm>
          <a:prstGeom prst="rect">
            <a:avLst/>
          </a:prstGeom>
          <a:noFill/>
        </p:spPr>
        <p:txBody>
          <a:bodyPr wrap="square" rtlCol="0">
            <a:spAutoFit/>
          </a:bodyPr>
          <a:lstStyle/>
          <a:p>
            <a:r>
              <a:rPr lang="en-US" b="1" u="sng" dirty="0">
                <a:solidFill>
                  <a:srgbClr val="FF0000"/>
                </a:solidFill>
              </a:rPr>
              <a:t>How to develop an IoT application in 5 steps :</a:t>
            </a:r>
          </a:p>
          <a:p>
            <a:r>
              <a:rPr lang="en-US" b="1" dirty="0"/>
              <a:t>Step 2: Choosing the Right Hardware</a:t>
            </a:r>
          </a:p>
          <a:p>
            <a:pPr marL="285750" indent="-285750" algn="just">
              <a:buFont typeface="Arial" panose="020B0604020202020204" pitchFamily="34" charset="0"/>
              <a:buChar char="•"/>
            </a:pPr>
            <a:r>
              <a:rPr lang="en-US" dirty="0"/>
              <a:t>After defining the requirements, selecting the </a:t>
            </a:r>
            <a:r>
              <a:rPr lang="en-US" b="1" dirty="0"/>
              <a:t>right hardware</a:t>
            </a:r>
            <a:r>
              <a:rPr lang="en-US" dirty="0"/>
              <a:t> is critical. The hardware </a:t>
            </a:r>
            <a:r>
              <a:rPr lang="en-US" dirty="0">
                <a:solidFill>
                  <a:srgbClr val="FF0000"/>
                </a:solidFill>
              </a:rPr>
              <a:t>determines how effectively your IoT app can interact with the physical world.</a:t>
            </a:r>
          </a:p>
          <a:p>
            <a:pPr marL="285750" indent="-285750" algn="just">
              <a:buFont typeface="Arial" panose="020B0604020202020204" pitchFamily="34" charset="0"/>
              <a:buChar char="•"/>
            </a:pPr>
            <a:r>
              <a:rPr lang="en-US" dirty="0"/>
              <a:t>Hardware decisions </a:t>
            </a:r>
            <a:r>
              <a:rPr lang="en-US" dirty="0">
                <a:solidFill>
                  <a:srgbClr val="FF0000"/>
                </a:solidFill>
              </a:rPr>
              <a:t>are </a:t>
            </a:r>
            <a:r>
              <a:rPr lang="en-US" b="1" dirty="0">
                <a:solidFill>
                  <a:srgbClr val="FF0000"/>
                </a:solidFill>
              </a:rPr>
              <a:t>hard to change later</a:t>
            </a:r>
            <a:r>
              <a:rPr lang="en-US" dirty="0"/>
              <a:t>, and switching sensors or processors after </a:t>
            </a:r>
            <a:r>
              <a:rPr lang="en-US" dirty="0">
                <a:solidFill>
                  <a:srgbClr val="FF0000"/>
                </a:solidFill>
              </a:rPr>
              <a:t>deployment can be </a:t>
            </a:r>
            <a:r>
              <a:rPr lang="en-US" b="1" dirty="0">
                <a:solidFill>
                  <a:srgbClr val="FF0000"/>
                </a:solidFill>
              </a:rPr>
              <a:t>costly and time-consuming</a:t>
            </a:r>
            <a:r>
              <a:rPr lang="en-US" dirty="0">
                <a:solidFill>
                  <a:srgbClr val="FF0000"/>
                </a:solidFill>
              </a:rPr>
              <a:t>. Careful selection at this stage prevents redesigns in the future.</a:t>
            </a:r>
          </a:p>
          <a:p>
            <a:endParaRPr lang="en-US" dirty="0"/>
          </a:p>
          <a:p>
            <a:endParaRPr lang="en-US" dirty="0"/>
          </a:p>
          <a:p>
            <a:pPr marL="285750" indent="-285750">
              <a:buFont typeface="Wingdings" panose="05000000000000000000" pitchFamily="2" charset="2"/>
              <a:buChar char="Ø"/>
            </a:pPr>
            <a:endParaRPr lang="en-US" dirty="0"/>
          </a:p>
        </p:txBody>
      </p:sp>
      <p:pic>
        <p:nvPicPr>
          <p:cNvPr id="12" name="Picture 11">
            <a:extLst>
              <a:ext uri="{FF2B5EF4-FFF2-40B4-BE49-F238E27FC236}">
                <a16:creationId xmlns:a16="http://schemas.microsoft.com/office/drawing/2014/main" id="{A275AC88-9CA2-940C-7872-CBE06A28CF29}"/>
              </a:ext>
            </a:extLst>
          </p:cNvPr>
          <p:cNvPicPr>
            <a:picLocks noChangeAspect="1"/>
          </p:cNvPicPr>
          <p:nvPr/>
        </p:nvPicPr>
        <p:blipFill>
          <a:blip r:embed="rId4"/>
          <a:stretch>
            <a:fillRect/>
          </a:stretch>
        </p:blipFill>
        <p:spPr>
          <a:xfrm>
            <a:off x="942307" y="3870701"/>
            <a:ext cx="9696450" cy="2047875"/>
          </a:xfrm>
          <a:prstGeom prst="rect">
            <a:avLst/>
          </a:prstGeom>
        </p:spPr>
      </p:pic>
    </p:spTree>
    <p:extLst>
      <p:ext uri="{BB962C8B-B14F-4D97-AF65-F5344CB8AC3E}">
        <p14:creationId xmlns:p14="http://schemas.microsoft.com/office/powerpoint/2010/main" val="321608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A5FB1-8989-0616-5567-FBED7E550F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3B770E-4AB7-E3CA-9B3C-CC8E217767A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76F4C4CF-B2D9-A70F-7976-7A187655A861}"/>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BD27489-5421-BDEB-248F-59674854C3FE}"/>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0705A62-6D77-1E66-C5DC-4B9B3A80C3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6F3C9EF-1AED-5DA4-350C-C0AC8333F253}"/>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3ED387D5-E2B2-F71E-218E-2E9A411DD22D}"/>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3E831813-3C1F-BBC3-5ADF-5355BBB343FD}"/>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3D7CC7A-A4AD-B21D-A85F-07C05FAF308A}"/>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1B66D5D9-F846-F762-61F5-EE8CC49509CD}"/>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7940D395-62E4-A8C5-5767-7E6A5ABFA90A}"/>
              </a:ext>
            </a:extLst>
          </p:cNvPr>
          <p:cNvSpPr txBox="1"/>
          <p:nvPr/>
        </p:nvSpPr>
        <p:spPr>
          <a:xfrm>
            <a:off x="733758" y="1667029"/>
            <a:ext cx="10623879" cy="5078313"/>
          </a:xfrm>
          <a:prstGeom prst="rect">
            <a:avLst/>
          </a:prstGeom>
          <a:noFill/>
        </p:spPr>
        <p:txBody>
          <a:bodyPr wrap="square" rtlCol="0">
            <a:spAutoFit/>
          </a:bodyPr>
          <a:lstStyle/>
          <a:p>
            <a:r>
              <a:rPr lang="en-US" b="1" u="sng" dirty="0">
                <a:solidFill>
                  <a:srgbClr val="FF0000"/>
                </a:solidFill>
              </a:rPr>
              <a:t>How to develop an IoT application in 5 steps :</a:t>
            </a:r>
          </a:p>
          <a:p>
            <a:r>
              <a:rPr lang="en-US" b="1" dirty="0">
                <a:solidFill>
                  <a:srgbClr val="FF0000"/>
                </a:solidFill>
              </a:rPr>
              <a:t>Step 2: Choosing the Right Hardware</a:t>
            </a:r>
          </a:p>
          <a:p>
            <a:pPr marL="285750" indent="-285750" algn="just">
              <a:lnSpc>
                <a:spcPct val="150000"/>
              </a:lnSpc>
              <a:buFont typeface="Wingdings" panose="05000000000000000000" pitchFamily="2" charset="2"/>
              <a:buChar char="Ø"/>
            </a:pPr>
            <a:r>
              <a:rPr lang="en-US" b="1" dirty="0">
                <a:solidFill>
                  <a:srgbClr val="FF0000"/>
                </a:solidFill>
              </a:rPr>
              <a:t>What is Arduino?</a:t>
            </a:r>
          </a:p>
          <a:p>
            <a:pPr marL="285750" indent="-285750" algn="just">
              <a:lnSpc>
                <a:spcPct val="150000"/>
              </a:lnSpc>
              <a:buFont typeface="Wingdings" panose="05000000000000000000" pitchFamily="2" charset="2"/>
              <a:buChar char="Ø"/>
            </a:pPr>
            <a:r>
              <a:rPr lang="en-US" b="1" dirty="0"/>
              <a:t>Open-Source Platform:</a:t>
            </a:r>
            <a:r>
              <a:rPr lang="en-US" dirty="0"/>
              <a:t> Arduino provides both hardware and software that </a:t>
            </a:r>
            <a:r>
              <a:rPr lang="en-US" dirty="0">
                <a:solidFill>
                  <a:srgbClr val="FF0000"/>
                </a:solidFill>
              </a:rPr>
              <a:t>are open-source, meaning designs and code examples are freely available.</a:t>
            </a:r>
          </a:p>
          <a:p>
            <a:pPr marL="285750" indent="-285750" algn="just">
              <a:lnSpc>
                <a:spcPct val="150000"/>
              </a:lnSpc>
              <a:buFont typeface="Wingdings" panose="05000000000000000000" pitchFamily="2" charset="2"/>
              <a:buChar char="Ø"/>
            </a:pPr>
            <a:r>
              <a:rPr lang="en-US" b="1" dirty="0"/>
              <a:t>Purpose:</a:t>
            </a:r>
            <a:r>
              <a:rPr lang="en-US" dirty="0"/>
              <a:t> </a:t>
            </a:r>
            <a:r>
              <a:rPr lang="en-US" dirty="0">
                <a:solidFill>
                  <a:srgbClr val="FF0000"/>
                </a:solidFill>
              </a:rPr>
              <a:t>Designed to </a:t>
            </a:r>
            <a:r>
              <a:rPr lang="en-US" b="1" dirty="0">
                <a:solidFill>
                  <a:srgbClr val="FF0000"/>
                </a:solidFill>
              </a:rPr>
              <a:t>read inputs</a:t>
            </a:r>
            <a:r>
              <a:rPr lang="en-US" dirty="0">
                <a:solidFill>
                  <a:srgbClr val="FF0000"/>
                </a:solidFill>
              </a:rPr>
              <a:t> (from sensors) and </a:t>
            </a:r>
            <a:r>
              <a:rPr lang="en-US" b="1" dirty="0">
                <a:solidFill>
                  <a:srgbClr val="FF0000"/>
                </a:solidFill>
              </a:rPr>
              <a:t>control outputs</a:t>
            </a:r>
            <a:r>
              <a:rPr lang="en-US" dirty="0">
                <a:solidFill>
                  <a:srgbClr val="FF0000"/>
                </a:solidFill>
              </a:rPr>
              <a:t> (like LEDs, motors, or relays).</a:t>
            </a:r>
          </a:p>
          <a:p>
            <a:pPr marL="285750" indent="-285750" algn="just">
              <a:lnSpc>
                <a:spcPct val="150000"/>
              </a:lnSpc>
              <a:buFont typeface="Wingdings" panose="05000000000000000000" pitchFamily="2" charset="2"/>
              <a:buChar char="Ø"/>
            </a:pPr>
            <a:r>
              <a:rPr lang="en-US" b="1" dirty="0"/>
              <a:t>Popularity:</a:t>
            </a:r>
            <a:r>
              <a:rPr lang="en-US" dirty="0"/>
              <a:t> Widely used </a:t>
            </a:r>
            <a:r>
              <a:rPr lang="en-US" dirty="0">
                <a:solidFill>
                  <a:srgbClr val="FF0000"/>
                </a:solidFill>
              </a:rPr>
              <a:t>in </a:t>
            </a:r>
            <a:r>
              <a:rPr lang="en-US" b="1" dirty="0">
                <a:solidFill>
                  <a:srgbClr val="FF0000"/>
                </a:solidFill>
              </a:rPr>
              <a:t>IoT projects, robotics, and electronics prototyping</a:t>
            </a:r>
            <a:r>
              <a:rPr lang="en-US" dirty="0">
                <a:solidFill>
                  <a:srgbClr val="FF0000"/>
                </a:solidFill>
              </a:rPr>
              <a:t>.</a:t>
            </a:r>
          </a:p>
          <a:p>
            <a:pPr marL="285750" indent="-285750" algn="just">
              <a:lnSpc>
                <a:spcPct val="150000"/>
              </a:lnSpc>
              <a:buFont typeface="Wingdings" panose="05000000000000000000" pitchFamily="2" charset="2"/>
              <a:buChar char="Ø"/>
            </a:pPr>
            <a:r>
              <a:rPr lang="en-US" b="1" dirty="0">
                <a:solidFill>
                  <a:srgbClr val="FF0000"/>
                </a:solidFill>
              </a:rPr>
              <a:t>Examples of Inputs/Outputs</a:t>
            </a:r>
            <a:r>
              <a:rPr lang="en-US" b="1" dirty="0"/>
              <a:t>:</a:t>
            </a:r>
            <a:endParaRPr lang="en-US" dirty="0"/>
          </a:p>
          <a:p>
            <a:pPr marL="285750" indent="-285750" algn="just">
              <a:lnSpc>
                <a:spcPct val="150000"/>
              </a:lnSpc>
              <a:buFont typeface="Wingdings" panose="05000000000000000000" pitchFamily="2" charset="2"/>
              <a:buChar char="Ø"/>
            </a:pPr>
            <a:r>
              <a:rPr lang="en-US" dirty="0"/>
              <a:t>Inputs: light sensors, temperature sensors, motion detectors.</a:t>
            </a:r>
          </a:p>
          <a:p>
            <a:pPr marL="285750" indent="-285750" algn="just">
              <a:lnSpc>
                <a:spcPct val="150000"/>
              </a:lnSpc>
              <a:buFont typeface="Wingdings" panose="05000000000000000000" pitchFamily="2" charset="2"/>
              <a:buChar char="Ø"/>
            </a:pPr>
            <a:r>
              <a:rPr lang="en-US" dirty="0"/>
              <a:t>Outputs: turning on LEDs, activating motors, triggering alarms.</a:t>
            </a:r>
          </a:p>
          <a:p>
            <a:pPr marL="285750" indent="-285750" algn="just">
              <a:lnSpc>
                <a:spcPct val="150000"/>
              </a:lnSpc>
              <a:buFont typeface="Wingdings" panose="05000000000000000000" pitchFamily="2" charset="2"/>
              <a:buChar char="Ø"/>
            </a:pPr>
            <a:r>
              <a:rPr lang="en-US" b="1" dirty="0"/>
              <a:t>Arduino UNO:</a:t>
            </a:r>
            <a:r>
              <a:rPr lang="en-US" dirty="0"/>
              <a:t> </a:t>
            </a:r>
            <a:r>
              <a:rPr lang="en-US" dirty="0">
                <a:solidFill>
                  <a:srgbClr val="FF0000"/>
                </a:solidFill>
              </a:rPr>
              <a:t>The most popular Arduino board, often used in </a:t>
            </a:r>
            <a:r>
              <a:rPr lang="en-US" b="1" dirty="0">
                <a:solidFill>
                  <a:srgbClr val="FF0000"/>
                </a:solidFill>
              </a:rPr>
              <a:t>beginner to intermediate IoT projects</a:t>
            </a:r>
            <a:r>
              <a:rPr lang="en-US" dirty="0">
                <a:solidFill>
                  <a:srgbClr val="FF0000"/>
                </a:solidFill>
              </a:rPr>
              <a:t>.</a:t>
            </a:r>
          </a:p>
          <a:p>
            <a:pPr marL="285750" indent="-285750" algn="just">
              <a:lnSpc>
                <a:spcPct val="150000"/>
              </a:lnSpc>
              <a:buFont typeface="Wingdings" panose="05000000000000000000" pitchFamily="2" charset="2"/>
              <a:buChar char="Ø"/>
            </a:pPr>
            <a:endParaRPr lang="en-US" b="1" dirty="0">
              <a:solidFill>
                <a:srgbClr val="FF0000"/>
              </a:solidFill>
            </a:endParaRPr>
          </a:p>
          <a:p>
            <a:pPr marL="285750" indent="-285750">
              <a:buFont typeface="Wingdings" panose="05000000000000000000" pitchFamily="2" charset="2"/>
              <a:buChar char="Ø"/>
            </a:pPr>
            <a:endParaRPr lang="en-US" dirty="0"/>
          </a:p>
        </p:txBody>
      </p:sp>
    </p:spTree>
    <p:extLst>
      <p:ext uri="{BB962C8B-B14F-4D97-AF65-F5344CB8AC3E}">
        <p14:creationId xmlns:p14="http://schemas.microsoft.com/office/powerpoint/2010/main" val="2578242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E83F8-0202-F3B5-B426-D0AAB44231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E743F1-D2AA-A63B-A87C-852307909D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992376F7-40D3-D92A-2FE8-4CE05953B061}"/>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F5AF4ED-8E4B-64B4-8375-7D329F84127A}"/>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A7914EA-14B0-6929-A848-B0A464B869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B6E0B55-0019-48D7-A157-B579201569A2}"/>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34D10F8-E96D-76B7-0361-F6A6C41518BC}"/>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08C544A9-D6D4-7BEF-0257-8C866D3D211B}"/>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1D152FA-7012-EA3D-BF7C-266E1158F045}"/>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CD5608B5-99EB-1638-48B4-E5123CF50268}"/>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8090C21A-E5DD-1DBD-B7FC-C3B4145C26F1}"/>
              </a:ext>
            </a:extLst>
          </p:cNvPr>
          <p:cNvSpPr txBox="1"/>
          <p:nvPr/>
        </p:nvSpPr>
        <p:spPr>
          <a:xfrm>
            <a:off x="733758" y="1667029"/>
            <a:ext cx="10623879" cy="4524315"/>
          </a:xfrm>
          <a:prstGeom prst="rect">
            <a:avLst/>
          </a:prstGeom>
          <a:noFill/>
        </p:spPr>
        <p:txBody>
          <a:bodyPr wrap="square" rtlCol="0">
            <a:spAutoFit/>
          </a:bodyPr>
          <a:lstStyle/>
          <a:p>
            <a:r>
              <a:rPr lang="en-US" b="1" u="sng" dirty="0">
                <a:solidFill>
                  <a:srgbClr val="FF0000"/>
                </a:solidFill>
              </a:rPr>
              <a:t>How to develop an IoT application in 5 steps :</a:t>
            </a:r>
          </a:p>
          <a:p>
            <a:endParaRPr lang="en-US" b="1" u="sng" dirty="0">
              <a:solidFill>
                <a:srgbClr val="FF0000"/>
              </a:solidFill>
            </a:endParaRPr>
          </a:p>
          <a:p>
            <a:r>
              <a:rPr lang="en-US" b="1" dirty="0">
                <a:solidFill>
                  <a:srgbClr val="FF0000"/>
                </a:solidFill>
              </a:rPr>
              <a:t>Step 2: Choosing the Right Hardware</a:t>
            </a:r>
          </a:p>
          <a:p>
            <a:pPr marL="285750" indent="-285750">
              <a:lnSpc>
                <a:spcPct val="200000"/>
              </a:lnSpc>
              <a:buFont typeface="Wingdings" panose="05000000000000000000" pitchFamily="2" charset="2"/>
              <a:buChar char="Ø"/>
            </a:pPr>
            <a:r>
              <a:rPr lang="en-US" b="1" dirty="0">
                <a:solidFill>
                  <a:srgbClr val="FF0000"/>
                </a:solidFill>
              </a:rPr>
              <a:t>Why Arduino is Excellent for IoT?</a:t>
            </a:r>
          </a:p>
          <a:p>
            <a:pPr marL="285750" indent="-285750">
              <a:lnSpc>
                <a:spcPct val="200000"/>
              </a:lnSpc>
              <a:buFont typeface="Wingdings" panose="05000000000000000000" pitchFamily="2" charset="2"/>
              <a:buChar char="Ø"/>
            </a:pPr>
            <a:r>
              <a:rPr lang="en-US" dirty="0"/>
              <a:t>Low cost, low power consumption, and </a:t>
            </a:r>
            <a:r>
              <a:rPr lang="en-US" b="1" dirty="0"/>
              <a:t>direct hardware control</a:t>
            </a:r>
            <a:r>
              <a:rPr lang="en-US" dirty="0"/>
              <a:t>.</a:t>
            </a:r>
          </a:p>
          <a:p>
            <a:pPr marL="285750" indent="-285750">
              <a:lnSpc>
                <a:spcPct val="200000"/>
              </a:lnSpc>
              <a:buFont typeface="Wingdings" panose="05000000000000000000" pitchFamily="2" charset="2"/>
              <a:buChar char="Ø"/>
            </a:pPr>
            <a:r>
              <a:rPr lang="en-US" dirty="0"/>
              <a:t>Ideal for </a:t>
            </a:r>
            <a:r>
              <a:rPr lang="en-US" b="1" dirty="0"/>
              <a:t>sensing and actuating tasks</a:t>
            </a:r>
            <a:r>
              <a:rPr lang="en-US" dirty="0"/>
              <a:t>, like turning on devices when a sensor triggers.</a:t>
            </a:r>
          </a:p>
          <a:p>
            <a:pPr marL="285750" indent="-285750">
              <a:lnSpc>
                <a:spcPct val="200000"/>
              </a:lnSpc>
              <a:buFont typeface="Wingdings" panose="05000000000000000000" pitchFamily="2" charset="2"/>
              <a:buChar char="Ø"/>
            </a:pPr>
            <a:r>
              <a:rPr lang="en-US" dirty="0"/>
              <a:t>Can </a:t>
            </a:r>
            <a:r>
              <a:rPr lang="en-US" b="1" dirty="0"/>
              <a:t>communicate with other devices or cloud platforms</a:t>
            </a:r>
            <a:r>
              <a:rPr lang="en-US" dirty="0"/>
              <a:t> if connectivity modules (shields) are added.</a:t>
            </a:r>
          </a:p>
          <a:p>
            <a:pPr marL="285750" indent="-285750">
              <a:lnSpc>
                <a:spcPct val="200000"/>
              </a:lnSpc>
              <a:buFont typeface="Wingdings" panose="05000000000000000000" pitchFamily="2" charset="2"/>
              <a:buChar char="Ø"/>
            </a:pPr>
            <a:r>
              <a:rPr lang="en-US" dirty="0"/>
              <a:t>Suitable for </a:t>
            </a:r>
            <a:r>
              <a:rPr lang="en-US" b="1" dirty="0"/>
              <a:t>small, embedded IoT devices</a:t>
            </a:r>
            <a:r>
              <a:rPr lang="en-US" dirty="0"/>
              <a:t> rather than data-heavy or high-computation tasks.</a:t>
            </a:r>
          </a:p>
          <a:p>
            <a:pPr marL="285750" indent="-285750" algn="just">
              <a:lnSpc>
                <a:spcPct val="200000"/>
              </a:lnSpc>
              <a:buFont typeface="Wingdings" panose="05000000000000000000" pitchFamily="2" charset="2"/>
              <a:buChar char="Ø"/>
            </a:pPr>
            <a:endParaRPr lang="en-US" b="1" dirty="0">
              <a:solidFill>
                <a:srgbClr val="FF0000"/>
              </a:solidFill>
            </a:endParaRPr>
          </a:p>
          <a:p>
            <a:pPr marL="285750" indent="-285750">
              <a:buFont typeface="Wingdings" panose="05000000000000000000" pitchFamily="2" charset="2"/>
              <a:buChar char="Ø"/>
            </a:pPr>
            <a:endParaRPr lang="en-US" dirty="0"/>
          </a:p>
        </p:txBody>
      </p:sp>
    </p:spTree>
    <p:extLst>
      <p:ext uri="{BB962C8B-B14F-4D97-AF65-F5344CB8AC3E}">
        <p14:creationId xmlns:p14="http://schemas.microsoft.com/office/powerpoint/2010/main" val="2699208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A1295-964B-E499-25F1-F11EF2C55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39DD94-6D07-7AEE-1A51-724D3890DD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B43E728E-F131-1D2D-0B5E-3F657F3DAD42}"/>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6002323A-DA86-673E-4532-2F12E08C27C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23F8882-A5D9-F588-C90A-16BB6D1683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0D9C8E-CB8C-819F-0FB1-C18C4077D8B4}"/>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8FE4282A-E409-7E69-1104-EAC0DB9FD0C9}"/>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FD6D9D98-E077-1082-CEB9-6F214BB531DF}"/>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B9D58AA8-9060-8253-AC94-97A8E0CC58F3}"/>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09F45F0C-45CC-DF85-8F16-BA25CFC22D71}"/>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664ACC62-8898-602C-F17A-26483C9FC2CB}"/>
              </a:ext>
            </a:extLst>
          </p:cNvPr>
          <p:cNvSpPr txBox="1"/>
          <p:nvPr/>
        </p:nvSpPr>
        <p:spPr>
          <a:xfrm>
            <a:off x="733758" y="1667029"/>
            <a:ext cx="10623879" cy="5078313"/>
          </a:xfrm>
          <a:prstGeom prst="rect">
            <a:avLst/>
          </a:prstGeom>
          <a:noFill/>
        </p:spPr>
        <p:txBody>
          <a:bodyPr wrap="square" rtlCol="0">
            <a:spAutoFit/>
          </a:bodyPr>
          <a:lstStyle/>
          <a:p>
            <a:r>
              <a:rPr lang="en-US" b="1" u="sng" dirty="0">
                <a:solidFill>
                  <a:srgbClr val="FF0000"/>
                </a:solidFill>
              </a:rPr>
              <a:t>How to develop an IoT application in 5 steps :</a:t>
            </a:r>
          </a:p>
          <a:p>
            <a:endParaRPr lang="en-US" b="1" u="sng" dirty="0">
              <a:solidFill>
                <a:srgbClr val="FF0000"/>
              </a:solidFill>
            </a:endParaRPr>
          </a:p>
          <a:p>
            <a:r>
              <a:rPr lang="en-US" b="1" dirty="0">
                <a:solidFill>
                  <a:srgbClr val="FF0000"/>
                </a:solidFill>
              </a:rPr>
              <a:t>Step 2: Choosing the Right Hardware</a:t>
            </a:r>
          </a:p>
          <a:p>
            <a:pPr marL="285750" indent="-285750">
              <a:lnSpc>
                <a:spcPct val="200000"/>
              </a:lnSpc>
              <a:buFont typeface="Wingdings" panose="05000000000000000000" pitchFamily="2" charset="2"/>
              <a:buChar char="Ø"/>
            </a:pPr>
            <a:r>
              <a:rPr lang="en-US" b="1" dirty="0">
                <a:solidFill>
                  <a:srgbClr val="FF0000"/>
                </a:solidFill>
              </a:rPr>
              <a:t>Limitations of Arduino in IoT</a:t>
            </a:r>
          </a:p>
          <a:p>
            <a:pPr marL="285750" indent="-285750">
              <a:lnSpc>
                <a:spcPct val="200000"/>
              </a:lnSpc>
              <a:buFont typeface="Arial" panose="020B0604020202020204" pitchFamily="34" charset="0"/>
              <a:buChar char="•"/>
            </a:pPr>
            <a:r>
              <a:rPr lang="en-US" dirty="0"/>
              <a:t>Limited Built-in Security: </a:t>
            </a:r>
            <a:r>
              <a:rPr lang="en-US" dirty="0">
                <a:solidFill>
                  <a:srgbClr val="FF0000"/>
                </a:solidFill>
              </a:rPr>
              <a:t>Requires extra effort for secure communication</a:t>
            </a:r>
            <a:r>
              <a:rPr lang="en-US" dirty="0"/>
              <a:t>.</a:t>
            </a:r>
          </a:p>
          <a:p>
            <a:pPr marL="285750" indent="-285750">
              <a:lnSpc>
                <a:spcPct val="200000"/>
              </a:lnSpc>
              <a:buFont typeface="Arial" panose="020B0604020202020204" pitchFamily="34" charset="0"/>
              <a:buChar char="•"/>
            </a:pPr>
            <a:r>
              <a:rPr lang="en-US" dirty="0"/>
              <a:t>Memory Constraints: </a:t>
            </a:r>
            <a:r>
              <a:rPr lang="en-US" dirty="0">
                <a:solidFill>
                  <a:srgbClr val="FF0000"/>
                </a:solidFill>
              </a:rPr>
              <a:t>Not suitable for data-heavy applications</a:t>
            </a:r>
            <a:r>
              <a:rPr lang="en-US" dirty="0"/>
              <a:t>.</a:t>
            </a:r>
          </a:p>
          <a:p>
            <a:pPr marL="285750" indent="-285750">
              <a:lnSpc>
                <a:spcPct val="200000"/>
              </a:lnSpc>
              <a:buFont typeface="Arial" panose="020B0604020202020204" pitchFamily="34" charset="0"/>
              <a:buChar char="•"/>
            </a:pPr>
            <a:r>
              <a:rPr lang="en-US" dirty="0"/>
              <a:t>Connectivity: </a:t>
            </a:r>
            <a:r>
              <a:rPr lang="en-US" dirty="0">
                <a:solidFill>
                  <a:srgbClr val="FF0000"/>
                </a:solidFill>
              </a:rPr>
              <a:t>Needs additional modules for Wi-Fi, GSM</a:t>
            </a:r>
            <a:r>
              <a:rPr lang="en-US" dirty="0"/>
              <a:t>, or Bluetooth in most models.</a:t>
            </a:r>
          </a:p>
          <a:p>
            <a:pPr marL="285750" indent="-285750">
              <a:lnSpc>
                <a:spcPct val="200000"/>
              </a:lnSpc>
              <a:buFont typeface="Arial" panose="020B0604020202020204" pitchFamily="34" charset="0"/>
              <a:buChar char="•"/>
            </a:pPr>
            <a:r>
              <a:rPr lang="en-US" dirty="0"/>
              <a:t>No Multitasking: </a:t>
            </a:r>
            <a:r>
              <a:rPr lang="en-US" dirty="0">
                <a:solidFill>
                  <a:srgbClr val="FF0000"/>
                </a:solidFill>
              </a:rPr>
              <a:t>Can't run multiple threads like advanced microcontrollers </a:t>
            </a:r>
            <a:r>
              <a:rPr lang="en-US" dirty="0"/>
              <a:t>(e.g., Raspberry Pi Pico W)</a:t>
            </a:r>
          </a:p>
          <a:p>
            <a:pPr marL="285750" indent="-285750">
              <a:lnSpc>
                <a:spcPct val="200000"/>
              </a:lnSpc>
              <a:buFont typeface="Arial" panose="020B0604020202020204" pitchFamily="34" charset="0"/>
              <a:buChar char="•"/>
            </a:pPr>
            <a:r>
              <a:rPr lang="en-US" dirty="0"/>
              <a:t>Despite these limitations, </a:t>
            </a:r>
            <a:r>
              <a:rPr lang="en-US" dirty="0">
                <a:solidFill>
                  <a:srgbClr val="FF0000"/>
                </a:solidFill>
              </a:rPr>
              <a:t>Arduino is excellent for most small to medium-sized IoT projects.</a:t>
            </a:r>
          </a:p>
          <a:p>
            <a:pPr marL="285750" indent="-285750" algn="just">
              <a:lnSpc>
                <a:spcPct val="200000"/>
              </a:lnSpc>
              <a:buFont typeface="Wingdings" panose="05000000000000000000" pitchFamily="2" charset="2"/>
              <a:buChar char="Ø"/>
            </a:pPr>
            <a:endParaRPr lang="en-US" b="1" dirty="0">
              <a:solidFill>
                <a:srgbClr val="FF0000"/>
              </a:solidFill>
            </a:endParaRPr>
          </a:p>
          <a:p>
            <a:pPr marL="285750" indent="-285750">
              <a:buFont typeface="Wingdings" panose="05000000000000000000" pitchFamily="2" charset="2"/>
              <a:buChar char="Ø"/>
            </a:pPr>
            <a:endParaRPr lang="en-US" dirty="0"/>
          </a:p>
        </p:txBody>
      </p:sp>
    </p:spTree>
    <p:extLst>
      <p:ext uri="{BB962C8B-B14F-4D97-AF65-F5344CB8AC3E}">
        <p14:creationId xmlns:p14="http://schemas.microsoft.com/office/powerpoint/2010/main" val="4195650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9452F4-2FC6-954C-DDCA-51C2B70A61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2F8BFC-189D-3593-427A-48E55F393B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EC4B3BD2-484F-7EDB-E505-498E15A75463}"/>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24553DF-75E7-1CA9-CA29-342B3C38B22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ECBFD45-D7D3-0A1F-A9E5-79C6B4FB5F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6B01E65-F922-448F-3AD3-D9FE27E46383}"/>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B0A4560-AB13-1C58-4C74-E88FF30B551F}"/>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D2CD299E-24E9-4074-4184-C0D379996437}"/>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9940363-8B19-02C8-B195-FF59A943E765}"/>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9B7EC453-1A19-8100-9902-359F7D4AA1C7}"/>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C3B4C433-9426-B54A-74A6-170D533E61C2}"/>
              </a:ext>
            </a:extLst>
          </p:cNvPr>
          <p:cNvSpPr txBox="1"/>
          <p:nvPr/>
        </p:nvSpPr>
        <p:spPr>
          <a:xfrm>
            <a:off x="733758" y="1667029"/>
            <a:ext cx="10623879" cy="4801314"/>
          </a:xfrm>
          <a:prstGeom prst="rect">
            <a:avLst/>
          </a:prstGeom>
          <a:noFill/>
        </p:spPr>
        <p:txBody>
          <a:bodyPr wrap="square" rtlCol="0">
            <a:spAutoFit/>
          </a:bodyPr>
          <a:lstStyle/>
          <a:p>
            <a:r>
              <a:rPr lang="en-US" b="1" u="sng" dirty="0">
                <a:solidFill>
                  <a:srgbClr val="FF0000"/>
                </a:solidFill>
              </a:rPr>
              <a:t>How to develop an IoT application in 5 steps :</a:t>
            </a:r>
          </a:p>
          <a:p>
            <a:endParaRPr lang="en-US" b="1" u="sng" dirty="0">
              <a:solidFill>
                <a:srgbClr val="FF0000"/>
              </a:solidFill>
            </a:endParaRPr>
          </a:p>
          <a:p>
            <a:r>
              <a:rPr lang="en-US" b="1" dirty="0">
                <a:solidFill>
                  <a:srgbClr val="FF0000"/>
                </a:solidFill>
              </a:rPr>
              <a:t>Step 2: Choosing the Right Hardware</a:t>
            </a:r>
          </a:p>
          <a:p>
            <a:pPr marL="285750" indent="-285750">
              <a:buFont typeface="Wingdings" panose="05000000000000000000" pitchFamily="2" charset="2"/>
              <a:buChar char="Ø"/>
            </a:pPr>
            <a:r>
              <a:rPr lang="en-US" b="1" u="sng" dirty="0"/>
              <a:t>Popular Arduino IoT Projects</a:t>
            </a:r>
          </a:p>
          <a:p>
            <a:pPr>
              <a:lnSpc>
                <a:spcPct val="150000"/>
              </a:lnSpc>
            </a:pPr>
            <a:r>
              <a:rPr lang="en-US" dirty="0"/>
              <a:t>1. </a:t>
            </a:r>
            <a:r>
              <a:rPr lang="en-US" dirty="0">
                <a:solidFill>
                  <a:srgbClr val="FF0000"/>
                </a:solidFill>
              </a:rPr>
              <a:t>Smart Home Automation System</a:t>
            </a:r>
          </a:p>
          <a:p>
            <a:pPr>
              <a:lnSpc>
                <a:spcPct val="150000"/>
              </a:lnSpc>
            </a:pPr>
            <a:r>
              <a:rPr lang="en-US" dirty="0"/>
              <a:t>Control fans, lights, and appliances using a mobile app or voice assistant.</a:t>
            </a:r>
          </a:p>
          <a:p>
            <a:pPr>
              <a:lnSpc>
                <a:spcPct val="150000"/>
              </a:lnSpc>
            </a:pPr>
            <a:r>
              <a:rPr lang="en-US" dirty="0"/>
              <a:t>2. </a:t>
            </a:r>
            <a:r>
              <a:rPr lang="en-US" dirty="0">
                <a:solidFill>
                  <a:srgbClr val="FF0000"/>
                </a:solidFill>
              </a:rPr>
              <a:t>IoT Weather Station</a:t>
            </a:r>
          </a:p>
          <a:p>
            <a:pPr>
              <a:lnSpc>
                <a:spcPct val="150000"/>
              </a:lnSpc>
            </a:pPr>
            <a:r>
              <a:rPr lang="en-US" dirty="0"/>
              <a:t>Tracks temperature, humidity, and atmospheric pressure and sends data to </a:t>
            </a:r>
            <a:r>
              <a:rPr lang="en-US" dirty="0" err="1"/>
              <a:t>ThingSpeak</a:t>
            </a:r>
            <a:r>
              <a:rPr lang="en-US" dirty="0"/>
              <a:t>.</a:t>
            </a:r>
          </a:p>
          <a:p>
            <a:pPr>
              <a:lnSpc>
                <a:spcPct val="150000"/>
              </a:lnSpc>
            </a:pPr>
            <a:r>
              <a:rPr lang="en-US" dirty="0"/>
              <a:t>3. </a:t>
            </a:r>
            <a:r>
              <a:rPr lang="en-US" dirty="0">
                <a:solidFill>
                  <a:srgbClr val="FF0000"/>
                </a:solidFill>
              </a:rPr>
              <a:t>Smart Parking System</a:t>
            </a:r>
          </a:p>
          <a:p>
            <a:pPr>
              <a:lnSpc>
                <a:spcPct val="150000"/>
              </a:lnSpc>
            </a:pPr>
            <a:r>
              <a:rPr lang="en-US" dirty="0"/>
              <a:t>Notifies users of </a:t>
            </a:r>
            <a:r>
              <a:rPr lang="en-US" dirty="0">
                <a:solidFill>
                  <a:srgbClr val="FF0000"/>
                </a:solidFill>
              </a:rPr>
              <a:t>empty parking slots using ultrasonic sensors and Wi-Fi.</a:t>
            </a:r>
          </a:p>
          <a:p>
            <a:pPr>
              <a:lnSpc>
                <a:spcPct val="150000"/>
              </a:lnSpc>
            </a:pPr>
            <a:r>
              <a:rPr lang="en-US" dirty="0"/>
              <a:t>These projects are beginner-friendly and scalable, making Arduino perfect for learning and prototyping.</a:t>
            </a:r>
          </a:p>
          <a:p>
            <a:pPr marL="285750" indent="-285750" algn="just">
              <a:lnSpc>
                <a:spcPct val="150000"/>
              </a:lnSpc>
              <a:buFont typeface="Wingdings" panose="05000000000000000000" pitchFamily="2" charset="2"/>
              <a:buChar char="Ø"/>
            </a:pPr>
            <a:endParaRPr lang="en-US" b="1" dirty="0">
              <a:solidFill>
                <a:srgbClr val="FF0000"/>
              </a:solidFill>
            </a:endParaRPr>
          </a:p>
          <a:p>
            <a:pPr marL="285750" indent="-285750">
              <a:buFont typeface="Wingdings" panose="05000000000000000000" pitchFamily="2" charset="2"/>
              <a:buChar char="Ø"/>
            </a:pPr>
            <a:endParaRPr lang="en-US" dirty="0"/>
          </a:p>
        </p:txBody>
      </p:sp>
    </p:spTree>
    <p:extLst>
      <p:ext uri="{BB962C8B-B14F-4D97-AF65-F5344CB8AC3E}">
        <p14:creationId xmlns:p14="http://schemas.microsoft.com/office/powerpoint/2010/main" val="187157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A2C11-D9C9-5C1D-2F70-0200D198F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82DFE7-0EB2-959E-6A68-129C201FA6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9CA4D764-8F64-E122-7DE7-F3A7024F61BE}"/>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B627C7C8-19A0-4183-A17A-F7C1202A188A}"/>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10DB909-DC29-C5CB-93F5-49A8AA08E2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795C88D-4C21-30DF-C073-A8D83CBF6785}"/>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E22D49B0-7A29-E882-95F3-FD2A2B73FBC7}"/>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DAC249CD-186F-4A62-4DB8-643D7B9B90C9}"/>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BA0C8B1F-E968-D4BD-AFD2-40CD421767DE}"/>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BA5AE2F4-7FF8-776E-9EC0-DDDD3AEDFAC0}"/>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63FABA5B-B493-00D4-3F52-46CB464E7FD3}"/>
              </a:ext>
            </a:extLst>
          </p:cNvPr>
          <p:cNvSpPr txBox="1"/>
          <p:nvPr/>
        </p:nvSpPr>
        <p:spPr>
          <a:xfrm>
            <a:off x="733758" y="1667029"/>
            <a:ext cx="10623879" cy="1200329"/>
          </a:xfrm>
          <a:prstGeom prst="rect">
            <a:avLst/>
          </a:prstGeom>
          <a:noFill/>
        </p:spPr>
        <p:txBody>
          <a:bodyPr wrap="square" rtlCol="0">
            <a:spAutoFit/>
          </a:bodyPr>
          <a:lstStyle/>
          <a:p>
            <a:r>
              <a:rPr lang="en-US" b="1" u="sng" dirty="0">
                <a:solidFill>
                  <a:srgbClr val="FF0000"/>
                </a:solidFill>
              </a:rPr>
              <a:t>How to develop an IoT application in 5 steps :</a:t>
            </a:r>
          </a:p>
          <a:p>
            <a:endParaRPr lang="en-US" b="1" u="sng" dirty="0">
              <a:solidFill>
                <a:srgbClr val="FF0000"/>
              </a:solidFill>
            </a:endParaRPr>
          </a:p>
          <a:p>
            <a:r>
              <a:rPr lang="en-US" b="1" dirty="0">
                <a:solidFill>
                  <a:srgbClr val="FF0000"/>
                </a:solidFill>
              </a:rPr>
              <a:t>Step 2: Choosing the Right Hardware</a:t>
            </a:r>
          </a:p>
          <a:p>
            <a:pPr marL="285750" indent="-285750">
              <a:buFont typeface="Wingdings" panose="05000000000000000000" pitchFamily="2" charset="2"/>
              <a:buChar char="Ø"/>
            </a:pPr>
            <a:endParaRPr lang="en-US" dirty="0"/>
          </a:p>
        </p:txBody>
      </p:sp>
      <p:pic>
        <p:nvPicPr>
          <p:cNvPr id="12" name="Picture 11">
            <a:extLst>
              <a:ext uri="{FF2B5EF4-FFF2-40B4-BE49-F238E27FC236}">
                <a16:creationId xmlns:a16="http://schemas.microsoft.com/office/drawing/2014/main" id="{4D5E91A4-D264-D0D9-8C2B-E2217ACDF0D4}"/>
              </a:ext>
            </a:extLst>
          </p:cNvPr>
          <p:cNvPicPr>
            <a:picLocks noChangeAspect="1"/>
          </p:cNvPicPr>
          <p:nvPr/>
        </p:nvPicPr>
        <p:blipFill>
          <a:blip r:embed="rId4"/>
          <a:stretch>
            <a:fillRect/>
          </a:stretch>
        </p:blipFill>
        <p:spPr>
          <a:xfrm>
            <a:off x="5219700" y="2095637"/>
            <a:ext cx="5691187" cy="3845977"/>
          </a:xfrm>
          <a:prstGeom prst="rect">
            <a:avLst/>
          </a:prstGeom>
        </p:spPr>
      </p:pic>
      <p:sp>
        <p:nvSpPr>
          <p:cNvPr id="13" name="TextBox 12">
            <a:extLst>
              <a:ext uri="{FF2B5EF4-FFF2-40B4-BE49-F238E27FC236}">
                <a16:creationId xmlns:a16="http://schemas.microsoft.com/office/drawing/2014/main" id="{89BBD87E-04D5-69A1-DA50-2F0C18495164}"/>
              </a:ext>
            </a:extLst>
          </p:cNvPr>
          <p:cNvSpPr txBox="1"/>
          <p:nvPr/>
        </p:nvSpPr>
        <p:spPr>
          <a:xfrm>
            <a:off x="1504282" y="3870701"/>
            <a:ext cx="3496343" cy="369332"/>
          </a:xfrm>
          <a:prstGeom prst="rect">
            <a:avLst/>
          </a:prstGeom>
          <a:noFill/>
        </p:spPr>
        <p:txBody>
          <a:bodyPr wrap="square" rtlCol="0">
            <a:spAutoFit/>
          </a:bodyPr>
          <a:lstStyle/>
          <a:p>
            <a:r>
              <a:rPr lang="en-US" b="1" dirty="0"/>
              <a:t>Figure 10.2 : Arduino Uno</a:t>
            </a:r>
          </a:p>
        </p:txBody>
      </p:sp>
    </p:spTree>
    <p:extLst>
      <p:ext uri="{BB962C8B-B14F-4D97-AF65-F5344CB8AC3E}">
        <p14:creationId xmlns:p14="http://schemas.microsoft.com/office/powerpoint/2010/main" val="145789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B6C7E-8D75-DFF1-9AF5-CA5B926618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E2809C-F7BA-5349-9269-DECF7D180E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AF521A3C-C0C3-2234-F441-2AE0182FFBB5}"/>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8382D91-6C1A-778F-2C73-8599BF24D057}"/>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AE0A070-599A-F887-7433-C33FACEABC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AF3DB2F-8230-B2CE-A7F5-DBD0176F5B2B}"/>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B4CCB1D1-FEC8-4B5B-2B33-6F4C1D0EAED0}"/>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2FC66717-B9CA-B68B-7568-1B2745948BA5}"/>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F2F95923-EB44-4A08-E289-EBE802661D46}"/>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B717BA52-0FE3-50D5-300E-F1A4652B7523}"/>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C6E3F659-E8E3-9524-DEAE-760CCA9BE333}"/>
              </a:ext>
            </a:extLst>
          </p:cNvPr>
          <p:cNvSpPr txBox="1"/>
          <p:nvPr/>
        </p:nvSpPr>
        <p:spPr>
          <a:xfrm>
            <a:off x="733758" y="1667029"/>
            <a:ext cx="10623879" cy="2446824"/>
          </a:xfrm>
          <a:prstGeom prst="rect">
            <a:avLst/>
          </a:prstGeom>
          <a:noFill/>
        </p:spPr>
        <p:txBody>
          <a:bodyPr wrap="square" rtlCol="0">
            <a:spAutoFit/>
          </a:bodyPr>
          <a:lstStyle/>
          <a:p>
            <a:r>
              <a:rPr lang="en-US" b="1" u="sng" dirty="0">
                <a:solidFill>
                  <a:srgbClr val="FF0000"/>
                </a:solidFill>
              </a:rPr>
              <a:t>How to develop an IoT application in 5 steps :</a:t>
            </a:r>
          </a:p>
          <a:p>
            <a:pPr marL="285750" indent="-285750">
              <a:buFont typeface="Wingdings" panose="05000000000000000000" pitchFamily="2" charset="2"/>
              <a:buChar char="Ø"/>
            </a:pPr>
            <a:r>
              <a:rPr lang="en-US" b="1" dirty="0"/>
              <a:t>Step 3: </a:t>
            </a:r>
            <a:r>
              <a:rPr lang="en-US" b="1" dirty="0">
                <a:solidFill>
                  <a:srgbClr val="FF0000"/>
                </a:solidFill>
              </a:rPr>
              <a:t>Find the Right Connectivity Protocols</a:t>
            </a:r>
          </a:p>
          <a:p>
            <a:pPr marL="285750" indent="-285750">
              <a:lnSpc>
                <a:spcPct val="150000"/>
              </a:lnSpc>
              <a:buFont typeface="Arial" panose="020B0604020202020204" pitchFamily="34" charset="0"/>
              <a:buChar char="•"/>
            </a:pPr>
            <a:r>
              <a:rPr lang="en-US" dirty="0"/>
              <a:t>Connectivity protocols determine </a:t>
            </a:r>
            <a:r>
              <a:rPr lang="en-US" b="1" dirty="0">
                <a:solidFill>
                  <a:srgbClr val="FF0000"/>
                </a:solidFill>
              </a:rPr>
              <a:t>how your IoT devices communicate</a:t>
            </a:r>
            <a:r>
              <a:rPr lang="en-US" dirty="0">
                <a:solidFill>
                  <a:srgbClr val="FF0000"/>
                </a:solidFill>
              </a:rPr>
              <a:t> with each other</a:t>
            </a:r>
            <a:r>
              <a:rPr lang="en-US" dirty="0"/>
              <a:t>, with mobile apps, or with cloud servers. Choosing </a:t>
            </a:r>
            <a:r>
              <a:rPr lang="en-US" dirty="0">
                <a:solidFill>
                  <a:srgbClr val="FF0000"/>
                </a:solidFill>
              </a:rPr>
              <a:t>the right protocol is critical because it impacts </a:t>
            </a:r>
            <a:r>
              <a:rPr lang="en-US" b="1" dirty="0">
                <a:solidFill>
                  <a:srgbClr val="FF0000"/>
                </a:solidFill>
              </a:rPr>
              <a:t>range, power consumption, cost, and reliability</a:t>
            </a:r>
            <a:r>
              <a:rPr lang="en-US" dirty="0">
                <a:solidFill>
                  <a:srgbClr val="FF0000"/>
                </a:solidFill>
              </a:rPr>
              <a:t>.</a:t>
            </a:r>
          </a:p>
          <a:p>
            <a:endParaRPr lang="en-US" b="1" u="sng" dirty="0">
              <a:solidFill>
                <a:srgbClr val="FF0000"/>
              </a:solidFill>
            </a:endParaRPr>
          </a:p>
          <a:p>
            <a:pPr marL="285750" indent="-285750">
              <a:buFont typeface="Wingdings" panose="05000000000000000000" pitchFamily="2" charset="2"/>
              <a:buChar char="Ø"/>
            </a:pPr>
            <a:endParaRPr lang="en-US" dirty="0"/>
          </a:p>
        </p:txBody>
      </p:sp>
      <p:pic>
        <p:nvPicPr>
          <p:cNvPr id="13" name="Picture 12">
            <a:extLst>
              <a:ext uri="{FF2B5EF4-FFF2-40B4-BE49-F238E27FC236}">
                <a16:creationId xmlns:a16="http://schemas.microsoft.com/office/drawing/2014/main" id="{58251D6E-3CAE-FCCE-F645-5F32C0B1C9E7}"/>
              </a:ext>
            </a:extLst>
          </p:cNvPr>
          <p:cNvPicPr>
            <a:picLocks noChangeAspect="1"/>
          </p:cNvPicPr>
          <p:nvPr/>
        </p:nvPicPr>
        <p:blipFill>
          <a:blip r:embed="rId4"/>
          <a:stretch>
            <a:fillRect/>
          </a:stretch>
        </p:blipFill>
        <p:spPr>
          <a:xfrm>
            <a:off x="1143667" y="3608793"/>
            <a:ext cx="9648825" cy="2238375"/>
          </a:xfrm>
          <a:prstGeom prst="rect">
            <a:avLst/>
          </a:prstGeom>
        </p:spPr>
      </p:pic>
    </p:spTree>
    <p:extLst>
      <p:ext uri="{BB962C8B-B14F-4D97-AF65-F5344CB8AC3E}">
        <p14:creationId xmlns:p14="http://schemas.microsoft.com/office/powerpoint/2010/main" val="3389637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DA15F-0D27-9D4F-68EE-78152A426F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0492DE-1156-0833-F5B1-CCF32747E8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BCDA4DB9-254A-48A7-1F68-F8B7F3183739}"/>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2E055D6-EABD-C45F-D81B-536BA0970A4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2922315-0ABE-F864-B759-34691992B9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D60345-ABD3-5623-FF0D-BBDCD0EAF22A}"/>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1E6AA73-D758-4230-6FB4-FEE2D6C178C1}"/>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7884EA02-1F87-3628-B1F2-1015F7E5C641}"/>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736D878-5551-71A1-0DB3-148C20FF3804}"/>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8735D3C7-3827-7500-2944-B53F0386BCE4}"/>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3BBB577B-5593-1607-74F5-4F4ECD897B90}"/>
              </a:ext>
            </a:extLst>
          </p:cNvPr>
          <p:cNvSpPr txBox="1"/>
          <p:nvPr/>
        </p:nvSpPr>
        <p:spPr>
          <a:xfrm>
            <a:off x="686468" y="1761440"/>
            <a:ext cx="10623879" cy="5078313"/>
          </a:xfrm>
          <a:prstGeom prst="rect">
            <a:avLst/>
          </a:prstGeom>
          <a:noFill/>
        </p:spPr>
        <p:txBody>
          <a:bodyPr wrap="square" rtlCol="0">
            <a:spAutoFit/>
          </a:bodyPr>
          <a:lstStyle/>
          <a:p>
            <a:r>
              <a:rPr lang="en-US" b="1" u="sng" dirty="0">
                <a:solidFill>
                  <a:srgbClr val="FF0000"/>
                </a:solidFill>
              </a:rPr>
              <a:t>How to develop an IoT application in 5 steps :</a:t>
            </a:r>
          </a:p>
          <a:p>
            <a:endParaRPr lang="en-US" b="1" u="sng" dirty="0">
              <a:solidFill>
                <a:srgbClr val="FF0000"/>
              </a:solidFill>
            </a:endParaRPr>
          </a:p>
          <a:p>
            <a:pPr marL="285750" indent="-285750">
              <a:buFont typeface="Wingdings" panose="05000000000000000000" pitchFamily="2" charset="2"/>
              <a:buChar char="Ø"/>
            </a:pPr>
            <a:r>
              <a:rPr lang="en-US" b="1" dirty="0">
                <a:solidFill>
                  <a:srgbClr val="FF0000"/>
                </a:solidFill>
              </a:rPr>
              <a:t>Step 4: Ensure the Firmware is Well-Equipped</a:t>
            </a:r>
          </a:p>
          <a:p>
            <a:pPr algn="just">
              <a:lnSpc>
                <a:spcPct val="150000"/>
              </a:lnSpc>
            </a:pPr>
            <a:r>
              <a:rPr lang="en-US" dirty="0"/>
              <a:t>Firmware is the </a:t>
            </a:r>
            <a:r>
              <a:rPr lang="en-US" b="1" dirty="0">
                <a:solidFill>
                  <a:srgbClr val="FF0000"/>
                </a:solidFill>
              </a:rPr>
              <a:t>software that runs on your IoT device</a:t>
            </a:r>
            <a:r>
              <a:rPr lang="en-US" dirty="0"/>
              <a:t>. It controls </a:t>
            </a:r>
            <a:r>
              <a:rPr lang="en-US" dirty="0">
                <a:solidFill>
                  <a:srgbClr val="FF0000"/>
                </a:solidFill>
              </a:rPr>
              <a:t>how the device collects data, communicates, and responds to commands. Proper firmware is crucial for reliability, efficiency, and cost-effectiveness.</a:t>
            </a:r>
          </a:p>
          <a:p>
            <a:pPr marL="285750" indent="-285750" algn="just">
              <a:buFont typeface="Wingdings" panose="05000000000000000000" pitchFamily="2" charset="2"/>
              <a:buChar char="Ø"/>
            </a:pPr>
            <a:r>
              <a:rPr lang="en-US" dirty="0">
                <a:solidFill>
                  <a:srgbClr val="FF0000"/>
                </a:solidFill>
              </a:rPr>
              <a:t>Embedded Software Expertise:</a:t>
            </a:r>
          </a:p>
          <a:p>
            <a:pPr marL="285750" indent="-285750" algn="just">
              <a:lnSpc>
                <a:spcPct val="150000"/>
              </a:lnSpc>
              <a:buFont typeface="Arial" panose="020B0604020202020204" pitchFamily="34" charset="0"/>
              <a:buChar char="•"/>
            </a:pPr>
            <a:r>
              <a:rPr lang="en-US" b="1" dirty="0"/>
              <a:t>Embedded Programming:</a:t>
            </a:r>
            <a:endParaRPr lang="en-US" dirty="0"/>
          </a:p>
          <a:p>
            <a:pPr marL="285750" indent="-285750" algn="just">
              <a:lnSpc>
                <a:spcPct val="150000"/>
              </a:lnSpc>
              <a:buFont typeface="Arial" panose="020B0604020202020204" pitchFamily="34" charset="0"/>
              <a:buChar char="•"/>
            </a:pPr>
            <a:r>
              <a:rPr lang="en-US" dirty="0"/>
              <a:t>Languages: C, C++, Python, or assembly for low-level hardware control.</a:t>
            </a:r>
          </a:p>
          <a:p>
            <a:pPr marL="285750" indent="-285750" algn="just">
              <a:lnSpc>
                <a:spcPct val="150000"/>
              </a:lnSpc>
              <a:buFont typeface="Arial" panose="020B0604020202020204" pitchFamily="34" charset="0"/>
              <a:buChar char="•"/>
            </a:pPr>
            <a:r>
              <a:rPr lang="en-US" dirty="0"/>
              <a:t>Real-time processing, event handling, and interrupt management.</a:t>
            </a:r>
          </a:p>
          <a:p>
            <a:pPr marL="285750" indent="-285750" algn="just">
              <a:lnSpc>
                <a:spcPct val="150000"/>
              </a:lnSpc>
              <a:buFont typeface="Arial" panose="020B0604020202020204" pitchFamily="34" charset="0"/>
              <a:buChar char="•"/>
            </a:pPr>
            <a:r>
              <a:rPr lang="en-US" b="1" dirty="0"/>
              <a:t>Data Handling &amp; Storage: </a:t>
            </a:r>
            <a:r>
              <a:rPr lang="en-US" dirty="0"/>
              <a:t>Local </a:t>
            </a:r>
            <a:r>
              <a:rPr lang="en-US" b="1" dirty="0"/>
              <a:t>data persistence</a:t>
            </a:r>
            <a:r>
              <a:rPr lang="en-US" dirty="0"/>
              <a:t>, </a:t>
            </a:r>
            <a:r>
              <a:rPr lang="en-US" b="1" dirty="0"/>
              <a:t>batching</a:t>
            </a:r>
            <a:r>
              <a:rPr lang="en-US" dirty="0"/>
              <a:t>, and </a:t>
            </a:r>
            <a:r>
              <a:rPr lang="en-US" b="1" dirty="0"/>
              <a:t>compression</a:t>
            </a:r>
            <a:r>
              <a:rPr lang="en-US" dirty="0"/>
              <a:t> to optimize transmission and reduce cost.</a:t>
            </a:r>
          </a:p>
          <a:p>
            <a:pPr marL="285750" indent="-285750" algn="just">
              <a:buFont typeface="Wingdings" panose="05000000000000000000" pitchFamily="2" charset="2"/>
              <a:buChar char="Ø"/>
            </a:pPr>
            <a:endParaRPr lang="en-US" dirty="0">
              <a:solidFill>
                <a:srgbClr val="FF0000"/>
              </a:solidFill>
            </a:endParaRPr>
          </a:p>
          <a:p>
            <a:pPr marL="285750" indent="-285750" algn="just">
              <a:lnSpc>
                <a:spcPct val="150000"/>
              </a:lnSpc>
              <a:buFont typeface="Arial" panose="020B0604020202020204" pitchFamily="34" charset="0"/>
              <a:buChar char="•"/>
            </a:pPr>
            <a:endParaRPr lang="en-US" dirty="0">
              <a:solidFill>
                <a:srgbClr val="FF0000"/>
              </a:solidFill>
            </a:endParaRPr>
          </a:p>
          <a:p>
            <a:pPr marL="285750" indent="-285750">
              <a:buFont typeface="Wingdings" panose="05000000000000000000" pitchFamily="2" charset="2"/>
              <a:buChar char="Ø"/>
            </a:pPr>
            <a:endParaRPr lang="en-US" dirty="0"/>
          </a:p>
        </p:txBody>
      </p:sp>
    </p:spTree>
    <p:extLst>
      <p:ext uri="{BB962C8B-B14F-4D97-AF65-F5344CB8AC3E}">
        <p14:creationId xmlns:p14="http://schemas.microsoft.com/office/powerpoint/2010/main" val="383521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E46D7-38DE-8EBB-306E-7D396D5BD5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45DBD-3C0C-E1B0-8342-3D5D615465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AE37EE6E-8599-8188-54EE-F4C0AC66CD30}"/>
              </a:ext>
            </a:extLst>
          </p:cNvPr>
          <p:cNvSpPr/>
          <p:nvPr/>
        </p:nvSpPr>
        <p:spPr>
          <a:xfrm>
            <a:off x="942307" y="5907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75E631E4-BF9E-DC1A-1B48-9BBB15A55EF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62606FC-3227-CDBF-5D72-874936E257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6D7044F-BD7F-39F7-D019-F8EB40F952C5}"/>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A96507C5-354C-2276-8B04-5A7624C7A658}"/>
              </a:ext>
            </a:extLst>
          </p:cNvPr>
          <p:cNvSpPr txBox="1"/>
          <p:nvPr/>
        </p:nvSpPr>
        <p:spPr>
          <a:xfrm>
            <a:off x="2268206" y="1263112"/>
            <a:ext cx="7655587" cy="369332"/>
          </a:xfrm>
          <a:prstGeom prst="rect">
            <a:avLst/>
          </a:prstGeom>
          <a:noFill/>
        </p:spPr>
        <p:txBody>
          <a:bodyPr wrap="square">
            <a:spAutoFit/>
          </a:bodyPr>
          <a:lstStyle/>
          <a:p>
            <a:r>
              <a:rPr lang="en-US" b="1" dirty="0"/>
              <a:t>IoT Application Development </a:t>
            </a:r>
            <a:endParaRPr lang="en-US" sz="2000" b="1" dirty="0"/>
          </a:p>
        </p:txBody>
      </p:sp>
      <p:sp>
        <p:nvSpPr>
          <p:cNvPr id="2" name="TextBox 1">
            <a:extLst>
              <a:ext uri="{FF2B5EF4-FFF2-40B4-BE49-F238E27FC236}">
                <a16:creationId xmlns:a16="http://schemas.microsoft.com/office/drawing/2014/main" id="{B7637A35-A8AE-B44B-1782-A6646070946B}"/>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9223E976-7207-C280-5B0F-D82F54796990}"/>
              </a:ext>
            </a:extLst>
          </p:cNvPr>
          <p:cNvSpPr txBox="1"/>
          <p:nvPr/>
        </p:nvSpPr>
        <p:spPr>
          <a:xfrm>
            <a:off x="689639" y="1802546"/>
            <a:ext cx="10667998" cy="741870"/>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277959B4-4D65-9023-AA97-A123855434A9}"/>
              </a:ext>
            </a:extLst>
          </p:cNvPr>
          <p:cNvSpPr txBox="1"/>
          <p:nvPr/>
        </p:nvSpPr>
        <p:spPr>
          <a:xfrm>
            <a:off x="686468" y="1848378"/>
            <a:ext cx="10812719" cy="1200329"/>
          </a:xfrm>
          <a:prstGeom prst="rect">
            <a:avLst/>
          </a:prstGeom>
          <a:noFill/>
        </p:spPr>
        <p:txBody>
          <a:bodyPr wrap="square" rtlCol="0">
            <a:spAutoFit/>
          </a:bodyPr>
          <a:lstStyle/>
          <a:p>
            <a:pPr marL="285750" indent="-285750">
              <a:buFont typeface="Wingdings" panose="05000000000000000000" pitchFamily="2" charset="2"/>
              <a:buChar char="Ø"/>
            </a:pPr>
            <a:endParaRPr lang="en-US" dirty="0">
              <a:solidFill>
                <a:srgbClr val="FF0000"/>
              </a:solidFill>
            </a:endParaRPr>
          </a:p>
          <a:p>
            <a:pPr algn="just"/>
            <a:br>
              <a:rPr lang="en-US" dirty="0">
                <a:solidFill>
                  <a:srgbClr val="FF0000"/>
                </a:solidFill>
              </a:rPr>
            </a:br>
            <a:endParaRPr lang="en-US" b="1" dirty="0">
              <a:solidFill>
                <a:srgbClr val="FF0000"/>
              </a:solidFill>
            </a:endParaRPr>
          </a:p>
          <a:p>
            <a:endParaRPr lang="en-US" dirty="0"/>
          </a:p>
        </p:txBody>
      </p:sp>
      <p:sp>
        <p:nvSpPr>
          <p:cNvPr id="9" name="TextBox 8">
            <a:extLst>
              <a:ext uri="{FF2B5EF4-FFF2-40B4-BE49-F238E27FC236}">
                <a16:creationId xmlns:a16="http://schemas.microsoft.com/office/drawing/2014/main" id="{0E9ABB93-4E74-4C31-4DFD-A72CAFCC8B73}"/>
              </a:ext>
            </a:extLst>
          </p:cNvPr>
          <p:cNvSpPr txBox="1"/>
          <p:nvPr/>
        </p:nvSpPr>
        <p:spPr>
          <a:xfrm>
            <a:off x="686468" y="1761440"/>
            <a:ext cx="10623879" cy="4539704"/>
          </a:xfrm>
          <a:prstGeom prst="rect">
            <a:avLst/>
          </a:prstGeom>
          <a:noFill/>
        </p:spPr>
        <p:txBody>
          <a:bodyPr wrap="square" rtlCol="0">
            <a:spAutoFit/>
          </a:bodyPr>
          <a:lstStyle/>
          <a:p>
            <a:r>
              <a:rPr lang="en-US" b="1" u="sng" dirty="0">
                <a:solidFill>
                  <a:srgbClr val="FF0000"/>
                </a:solidFill>
              </a:rPr>
              <a:t>How to develop an IoT application in 5 steps :</a:t>
            </a:r>
          </a:p>
          <a:p>
            <a:endParaRPr lang="en-US" sz="1000" b="1" u="sng" dirty="0">
              <a:solidFill>
                <a:srgbClr val="FF0000"/>
              </a:solidFill>
            </a:endParaRPr>
          </a:p>
          <a:p>
            <a:pPr marL="285750" indent="-285750">
              <a:buFont typeface="Wingdings" panose="05000000000000000000" pitchFamily="2" charset="2"/>
              <a:buChar char="Ø"/>
            </a:pPr>
            <a:r>
              <a:rPr lang="en-US" b="1" dirty="0">
                <a:solidFill>
                  <a:srgbClr val="FF0000"/>
                </a:solidFill>
              </a:rPr>
              <a:t>Step 5: Pick the Right Cloud Platform</a:t>
            </a:r>
          </a:p>
          <a:p>
            <a:pPr marL="285750" indent="-285750" algn="just">
              <a:buFont typeface="Arial" panose="020B0604020202020204" pitchFamily="34" charset="0"/>
              <a:buChar char="•"/>
            </a:pPr>
            <a:r>
              <a:rPr lang="en-US" dirty="0"/>
              <a:t>An </a:t>
            </a:r>
            <a:r>
              <a:rPr lang="en-US" b="1" dirty="0"/>
              <a:t>IoT cloud platform</a:t>
            </a:r>
            <a:r>
              <a:rPr lang="en-US" dirty="0"/>
              <a:t> is the backbone of your IoT application. </a:t>
            </a:r>
            <a:r>
              <a:rPr lang="en-US" dirty="0">
                <a:solidFill>
                  <a:srgbClr val="FF0000"/>
                </a:solidFill>
              </a:rPr>
              <a:t>It provides the </a:t>
            </a:r>
            <a:r>
              <a:rPr lang="en-US" b="1" dirty="0">
                <a:solidFill>
                  <a:srgbClr val="FF0000"/>
                </a:solidFill>
              </a:rPr>
              <a:t>infrastructure, tools, and services</a:t>
            </a:r>
            <a:r>
              <a:rPr lang="en-US" dirty="0">
                <a:solidFill>
                  <a:srgbClr val="FF0000"/>
                </a:solidFill>
              </a:rPr>
              <a:t> needed to collect, process, store, and visualize data from your connected devices</a:t>
            </a:r>
            <a:r>
              <a:rPr lang="en-US" dirty="0"/>
              <a:t>. Choosing the right </a:t>
            </a:r>
            <a:r>
              <a:rPr lang="en-US" dirty="0">
                <a:solidFill>
                  <a:srgbClr val="FF0000"/>
                </a:solidFill>
              </a:rPr>
              <a:t>platform ensures your IoT solution is </a:t>
            </a:r>
            <a:r>
              <a:rPr lang="en-US" b="1" dirty="0">
                <a:solidFill>
                  <a:srgbClr val="FF0000"/>
                </a:solidFill>
              </a:rPr>
              <a:t>reliable, secure, and scalable</a:t>
            </a:r>
            <a:r>
              <a:rPr lang="en-US" dirty="0">
                <a:solidFill>
                  <a:srgbClr val="FF0000"/>
                </a:solidFill>
              </a:rPr>
              <a:t>.</a:t>
            </a:r>
          </a:p>
          <a:p>
            <a:pPr marL="285750" indent="-285750">
              <a:buFont typeface="Arial" panose="020B0604020202020204" pitchFamily="34" charset="0"/>
              <a:buChar char="•"/>
            </a:pPr>
            <a:r>
              <a:rPr lang="en-US" b="1" dirty="0">
                <a:solidFill>
                  <a:srgbClr val="FF0000"/>
                </a:solidFill>
              </a:rPr>
              <a:t>Why the Cloud Platform Matters:</a:t>
            </a:r>
          </a:p>
          <a:p>
            <a:pPr marL="285750" indent="-285750">
              <a:buFont typeface="Arial" panose="020B0604020202020204" pitchFamily="34" charset="0"/>
              <a:buChar char="•"/>
            </a:pPr>
            <a:r>
              <a:rPr lang="en-US" dirty="0"/>
              <a:t>It </a:t>
            </a:r>
            <a:r>
              <a:rPr lang="en-US" b="1" dirty="0"/>
              <a:t>connects all devices</a:t>
            </a:r>
            <a:r>
              <a:rPr lang="en-US" dirty="0"/>
              <a:t>, manages device data, and provides analytics.</a:t>
            </a:r>
          </a:p>
          <a:p>
            <a:pPr marL="285750" indent="-285750">
              <a:buFont typeface="Arial" panose="020B0604020202020204" pitchFamily="34" charset="0"/>
              <a:buChar char="•"/>
            </a:pPr>
            <a:r>
              <a:rPr lang="en-US" dirty="0"/>
              <a:t>A robust platform reduces </a:t>
            </a:r>
            <a:r>
              <a:rPr lang="en-US" b="1" dirty="0">
                <a:solidFill>
                  <a:srgbClr val="FF0000"/>
                </a:solidFill>
              </a:rPr>
              <a:t>development effort</a:t>
            </a:r>
            <a:r>
              <a:rPr lang="en-US" dirty="0">
                <a:solidFill>
                  <a:srgbClr val="FF0000"/>
                </a:solidFill>
              </a:rPr>
              <a:t>, prevents </a:t>
            </a:r>
            <a:r>
              <a:rPr lang="en-US" b="1" dirty="0">
                <a:solidFill>
                  <a:srgbClr val="FF0000"/>
                </a:solidFill>
              </a:rPr>
              <a:t>data loss</a:t>
            </a:r>
            <a:r>
              <a:rPr lang="en-US" dirty="0">
                <a:solidFill>
                  <a:srgbClr val="FF0000"/>
                </a:solidFill>
              </a:rPr>
              <a:t>, and allows you to </a:t>
            </a:r>
            <a:r>
              <a:rPr lang="en-US" b="1" dirty="0">
                <a:solidFill>
                  <a:srgbClr val="FF0000"/>
                </a:solidFill>
              </a:rPr>
              <a:t>scale your IoT solution</a:t>
            </a:r>
            <a:r>
              <a:rPr lang="en-US" dirty="0">
                <a:solidFill>
                  <a:srgbClr val="FF0000"/>
                </a:solidFill>
              </a:rPr>
              <a:t> as demand grows.</a:t>
            </a:r>
          </a:p>
          <a:p>
            <a:pPr marL="285750" indent="-285750">
              <a:buFont typeface="Arial" panose="020B0604020202020204" pitchFamily="34" charset="0"/>
              <a:buChar char="•"/>
            </a:pPr>
            <a:r>
              <a:rPr lang="en-US" dirty="0"/>
              <a:t>Poor cloud selection </a:t>
            </a:r>
            <a:r>
              <a:rPr lang="en-US" dirty="0">
                <a:solidFill>
                  <a:srgbClr val="FF0000"/>
                </a:solidFill>
              </a:rPr>
              <a:t>can lead to </a:t>
            </a:r>
            <a:r>
              <a:rPr lang="en-US" b="1" dirty="0">
                <a:solidFill>
                  <a:srgbClr val="FF0000"/>
                </a:solidFill>
              </a:rPr>
              <a:t>downtime, security risks, and higher operational costs</a:t>
            </a:r>
            <a:r>
              <a:rPr lang="en-US" dirty="0">
                <a:solidFill>
                  <a:srgbClr val="FF0000"/>
                </a:solidFill>
              </a:rPr>
              <a:t>.</a:t>
            </a:r>
          </a:p>
          <a:p>
            <a:pPr marL="285750" indent="-285750" algn="just">
              <a:buFont typeface="Arial" panose="020B0604020202020204" pitchFamily="34" charset="0"/>
              <a:buChar char="•"/>
            </a:pPr>
            <a:r>
              <a:rPr lang="en-US" b="1" dirty="0">
                <a:solidFill>
                  <a:srgbClr val="FF0000"/>
                </a:solidFill>
              </a:rPr>
              <a:t>Cloud Platforms:</a:t>
            </a:r>
            <a:endParaRPr lang="en-US" dirty="0">
              <a:solidFill>
                <a:srgbClr val="FF0000"/>
              </a:solidFill>
            </a:endParaRPr>
          </a:p>
          <a:p>
            <a:pPr marL="285750" indent="-285750" algn="just">
              <a:buFont typeface="Arial" panose="020B0604020202020204" pitchFamily="34" charset="0"/>
              <a:buChar char="•"/>
            </a:pPr>
            <a:r>
              <a:rPr lang="en-US" dirty="0"/>
              <a:t>AWS IoT, Azure IoT, Google Cloud IoT, or custom platforms.</a:t>
            </a:r>
          </a:p>
          <a:p>
            <a:pPr marL="285750" indent="-285750" algn="just">
              <a:buFont typeface="Arial" panose="020B0604020202020204" pitchFamily="34" charset="0"/>
              <a:buChar char="•"/>
            </a:pPr>
            <a:r>
              <a:rPr lang="en-US" dirty="0"/>
              <a:t>Managing </a:t>
            </a:r>
            <a:r>
              <a:rPr lang="en-US" b="1" dirty="0"/>
              <a:t>device registration, authentication, and virtual device shadows</a:t>
            </a:r>
            <a:r>
              <a:rPr lang="en-US" dirty="0"/>
              <a:t>.</a:t>
            </a:r>
          </a:p>
          <a:p>
            <a:pPr marL="285750" indent="-285750" algn="just">
              <a:lnSpc>
                <a:spcPct val="150000"/>
              </a:lnSpc>
              <a:buFont typeface="Arial" panose="020B0604020202020204" pitchFamily="34" charset="0"/>
              <a:buChar char="•"/>
            </a:pPr>
            <a:endParaRPr lang="en-US" dirty="0">
              <a:solidFill>
                <a:srgbClr val="FF0000"/>
              </a:solidFill>
            </a:endParaRPr>
          </a:p>
          <a:p>
            <a:pPr marL="285750" indent="-285750">
              <a:buFont typeface="Wingdings" panose="05000000000000000000" pitchFamily="2" charset="2"/>
              <a:buChar char="Ø"/>
            </a:pPr>
            <a:endParaRPr lang="en-US" dirty="0"/>
          </a:p>
        </p:txBody>
      </p:sp>
    </p:spTree>
    <p:extLst>
      <p:ext uri="{BB962C8B-B14F-4D97-AF65-F5344CB8AC3E}">
        <p14:creationId xmlns:p14="http://schemas.microsoft.com/office/powerpoint/2010/main" val="226471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DA75C-07E8-D5C1-6E7B-3398516E0D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BF54E8-316D-D4E5-163E-44C63D2EA8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0DD0EAE-5B21-35CF-D0E0-4703D45A5E0A}"/>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Summary</a:t>
            </a:r>
            <a:endParaRPr lang="en-US" b="1" dirty="0">
              <a:latin typeface="Alexandria"/>
            </a:endParaRPr>
          </a:p>
        </p:txBody>
      </p:sp>
      <p:sp>
        <p:nvSpPr>
          <p:cNvPr id="5" name="Rectangle 4">
            <a:extLst>
              <a:ext uri="{FF2B5EF4-FFF2-40B4-BE49-F238E27FC236}">
                <a16:creationId xmlns:a16="http://schemas.microsoft.com/office/drawing/2014/main" id="{4682ADCC-E047-383F-F8B3-865896D6D5A7}"/>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055B38C-633F-AF56-C99D-FE3DDA560AA6}"/>
              </a:ext>
            </a:extLst>
          </p:cNvPr>
          <p:cNvSpPr txBox="1"/>
          <p:nvPr/>
        </p:nvSpPr>
        <p:spPr>
          <a:xfrm>
            <a:off x="1108432" y="1021247"/>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a:p>
            <a:pPr algn="ct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16DB72D-F72F-A6B7-7A01-646132D6765C}"/>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85C70FB7-BB56-6A7A-DDBD-B4DE1628AE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D91AE8D-5C85-DECC-908E-C4484BE9E0D7}"/>
              </a:ext>
            </a:extLst>
          </p:cNvPr>
          <p:cNvSpPr txBox="1"/>
          <p:nvPr/>
        </p:nvSpPr>
        <p:spPr>
          <a:xfrm>
            <a:off x="617280" y="2079093"/>
            <a:ext cx="9944755" cy="1466235"/>
          </a:xfrm>
          <a:prstGeom prst="rect">
            <a:avLst/>
          </a:prstGeom>
          <a:noFill/>
        </p:spPr>
        <p:txBody>
          <a:bodyPr wrap="square" rtlCol="0">
            <a:spAutoFit/>
          </a:bodyPr>
          <a:lstStyle/>
          <a:p>
            <a:pPr marL="457200" indent="-457200">
              <a:lnSpc>
                <a:spcPct val="200000"/>
              </a:lnSpc>
              <a:buFont typeface="+mj-lt"/>
              <a:buAutoNum type="arabicPeriod"/>
            </a:pPr>
            <a:r>
              <a:rPr lang="en-US" sz="2400" dirty="0">
                <a:latin typeface="Times New Roman" panose="02020603050405020304" pitchFamily="18" charset="0"/>
                <a:cs typeface="Times New Roman" panose="02020603050405020304" pitchFamily="18" charset="0"/>
              </a:rPr>
              <a:t>IoT and AI</a:t>
            </a:r>
          </a:p>
          <a:p>
            <a:pPr marL="457200" indent="-457200">
              <a:lnSpc>
                <a:spcPct val="200000"/>
              </a:lnSpc>
              <a:buFont typeface="+mj-lt"/>
              <a:buAutoNum type="arabicPeriod"/>
            </a:pPr>
            <a:r>
              <a:rPr lang="en-US" sz="2400" dirty="0">
                <a:latin typeface="Times New Roman" panose="02020603050405020304" pitchFamily="18" charset="0"/>
                <a:cs typeface="Times New Roman" panose="02020603050405020304" pitchFamily="18" charset="0"/>
              </a:rPr>
              <a:t>IoT Application Development </a:t>
            </a:r>
          </a:p>
        </p:txBody>
      </p:sp>
    </p:spTree>
    <p:extLst>
      <p:ext uri="{BB962C8B-B14F-4D97-AF65-F5344CB8AC3E}">
        <p14:creationId xmlns:p14="http://schemas.microsoft.com/office/powerpoint/2010/main" val="4294196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metadata/properties"/>
    <ds:schemaRef ds:uri="688354b5-287c-4cda-825e-1d7935aea40e"/>
    <ds:schemaRef ds:uri="http://schemas.microsoft.com/office/2006/documentManagement/types"/>
    <ds:schemaRef ds:uri="http://purl.org/dc/elements/1.1/"/>
    <ds:schemaRef ds:uri="http://schemas.openxmlformats.org/package/2006/metadata/core-properties"/>
    <ds:schemaRef ds:uri="http://purl.org/dc/dcmitype/"/>
    <ds:schemaRef ds:uri="http://purl.org/dc/terms/"/>
    <ds:schemaRef ds:uri="http://schemas.microsoft.com/office/infopath/2007/PartnerControls"/>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3173</TotalTime>
  <Words>4658</Words>
  <Application>Microsoft Office PowerPoint</Application>
  <PresentationFormat>Widescreen</PresentationFormat>
  <Paragraphs>564</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911</cp:revision>
  <dcterms:created xsi:type="dcterms:W3CDTF">2023-04-29T09:08:00Z</dcterms:created>
  <dcterms:modified xsi:type="dcterms:W3CDTF">2025-12-08T07:45:56Z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