
<file path=[Content_Types].xml><?xml version="1.0" encoding="utf-8"?>
<Types xmlns="http://schemas.openxmlformats.org/package/2006/content-types">
  <Default Extension="png" ContentType="image/png"/>
  <Default Extension="emf" ContentType="image/x-emf"/>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 id="2147483660" r:id="rId2"/>
  </p:sldMasterIdLst>
  <p:notesMasterIdLst>
    <p:notesMasterId r:id="rId53"/>
  </p:notesMasterIdLst>
  <p:sldIdLst>
    <p:sldId id="470" r:id="rId3"/>
    <p:sldId id="259" r:id="rId4"/>
    <p:sldId id="558" r:id="rId5"/>
    <p:sldId id="476" r:id="rId6"/>
    <p:sldId id="478" r:id="rId7"/>
    <p:sldId id="472" r:id="rId8"/>
    <p:sldId id="473" r:id="rId9"/>
    <p:sldId id="486" r:id="rId10"/>
    <p:sldId id="523" r:id="rId11"/>
    <p:sldId id="524" r:id="rId12"/>
    <p:sldId id="525" r:id="rId13"/>
    <p:sldId id="530" r:id="rId14"/>
    <p:sldId id="479" r:id="rId15"/>
    <p:sldId id="482" r:id="rId16"/>
    <p:sldId id="480" r:id="rId17"/>
    <p:sldId id="484" r:id="rId18"/>
    <p:sldId id="531" r:id="rId19"/>
    <p:sldId id="518" r:id="rId20"/>
    <p:sldId id="519" r:id="rId21"/>
    <p:sldId id="532" r:id="rId22"/>
    <p:sldId id="533" r:id="rId23"/>
    <p:sldId id="534" r:id="rId24"/>
    <p:sldId id="535" r:id="rId25"/>
    <p:sldId id="536" r:id="rId26"/>
    <p:sldId id="537" r:id="rId27"/>
    <p:sldId id="538" r:id="rId28"/>
    <p:sldId id="539" r:id="rId29"/>
    <p:sldId id="540" r:id="rId30"/>
    <p:sldId id="541" r:id="rId31"/>
    <p:sldId id="543" r:id="rId32"/>
    <p:sldId id="544" r:id="rId33"/>
    <p:sldId id="560" r:id="rId34"/>
    <p:sldId id="542" r:id="rId35"/>
    <p:sldId id="545" r:id="rId36"/>
    <p:sldId id="546" r:id="rId37"/>
    <p:sldId id="547" r:id="rId38"/>
    <p:sldId id="483" r:id="rId39"/>
    <p:sldId id="551" r:id="rId40"/>
    <p:sldId id="552" r:id="rId41"/>
    <p:sldId id="554" r:id="rId42"/>
    <p:sldId id="555" r:id="rId43"/>
    <p:sldId id="556" r:id="rId44"/>
    <p:sldId id="553" r:id="rId45"/>
    <p:sldId id="561" r:id="rId46"/>
    <p:sldId id="512" r:id="rId47"/>
    <p:sldId id="513" r:id="rId48"/>
    <p:sldId id="514" r:id="rId49"/>
    <p:sldId id="515" r:id="rId50"/>
    <p:sldId id="522" r:id="rId51"/>
    <p:sldId id="509"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E8B00"/>
    <a:srgbClr val="FF9518"/>
    <a:srgbClr val="24A9E1"/>
    <a:srgbClr val="0A1F61"/>
    <a:srgbClr val="66FF33"/>
    <a:srgbClr val="686868"/>
    <a:srgbClr val="0078A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623" autoAdjust="0"/>
    <p:restoredTop sz="91993" autoAdjust="0"/>
  </p:normalViewPr>
  <p:slideViewPr>
    <p:cSldViewPr snapToGrid="0">
      <p:cViewPr>
        <p:scale>
          <a:sx n="50" d="100"/>
          <a:sy n="50" d="100"/>
        </p:scale>
        <p:origin x="-1158" y="-52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DEB4F4C-155E-4676-97CF-5D9E4AB40CF2}" type="datetimeFigureOut">
              <a:rPr lang="en-US" smtClean="0"/>
              <a:t>8/6/2022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460C92E-6D71-4F93-8FF9-DA4A7965B5EA}" type="slidenum">
              <a:rPr lang="en-US" smtClean="0"/>
              <a:t>‹#›</a:t>
            </a:fld>
            <a:endParaRPr lang="en-US"/>
          </a:p>
        </p:txBody>
      </p:sp>
    </p:spTree>
    <p:extLst>
      <p:ext uri="{BB962C8B-B14F-4D97-AF65-F5344CB8AC3E}">
        <p14:creationId xmlns:p14="http://schemas.microsoft.com/office/powerpoint/2010/main" val="32989523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B261F33C-ABF3-4998-A96E-09CDA5640611}" type="datetime1">
              <a:rPr lang="en-US" smtClean="0"/>
              <a:t>8/6/2022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99447C2-0EB4-4377-A465-5B7377BF20BD}" type="datetime1">
              <a:rPr lang="en-US" smtClean="0"/>
              <a:t>8/6/2022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D243A918-0FB2-4261-A260-549ACA799276}" type="datetime1">
              <a:rPr lang="en-US" smtClean="0"/>
              <a:t>8/6/2022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FACC2B5-FF9F-4EAA-BBB6-F688FF52C203}" type="datetime1">
              <a:rPr lang="en-US" smtClean="0"/>
              <a:t>8/6/2022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2710D96-0A51-4F2F-8197-E9E2A068B778}" type="datetime1">
              <a:rPr lang="en-US" smtClean="0"/>
              <a:t>8/6/2022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7269F90-2F73-409C-8804-5D92B1705981}" type="datetime1">
              <a:rPr lang="en-US" smtClean="0"/>
              <a:t>8/6/2022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5AAF2FB-DB4D-4C02-8F5D-3608F8B48F7F}" type="datetime1">
              <a:rPr lang="en-US" smtClean="0"/>
              <a:t>8/6/2022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FC39E80-9D78-4180-972A-E24D8D273D60}" type="datetime1">
              <a:rPr lang="en-US" smtClean="0"/>
              <a:t>8/6/2022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807C68C-F031-4091-B017-1D1B0623BED2}" type="datetime1">
              <a:rPr lang="en-US" smtClean="0"/>
              <a:t>8/6/2022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16BE5B7-028D-4BA2-843E-351EE93CF140}" type="datetime1">
              <a:rPr lang="en-US" smtClean="0"/>
              <a:t>8/6/2022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E51E1E6-697D-42A7-B07C-8C8AA9EC06F0}" type="datetime1">
              <a:rPr lang="en-US" smtClean="0"/>
              <a:t>8/6/2022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solidFill>
                  <a:prstClr val="black">
                    <a:tint val="75000"/>
                  </a:prstClr>
                </a:solidFill>
              </a:rPr>
              <a:pPr/>
              <a:t>8/6/2022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DED41F8-FC0F-4085-8150-313B6CF052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400157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solidFill>
                  <a:prstClr val="black">
                    <a:tint val="75000"/>
                  </a:prstClr>
                </a:solidFill>
              </a:rPr>
              <a:pPr/>
              <a:t>8/6/2022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DED41F8-FC0F-4085-8150-313B6CF052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51014822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solidFill>
                  <a:prstClr val="black">
                    <a:tint val="75000"/>
                  </a:prstClr>
                </a:solidFill>
              </a:rPr>
              <a:pPr/>
              <a:t>8/6/2022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DED41F8-FC0F-4085-8150-313B6CF052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4949854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solidFill>
                  <a:prstClr val="black">
                    <a:tint val="75000"/>
                  </a:prstClr>
                </a:solidFill>
              </a:rPr>
              <a:pPr/>
              <a:t>8/6/2022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DED41F8-FC0F-4085-8150-313B6CF052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9363736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solidFill>
                  <a:prstClr val="black">
                    <a:tint val="75000"/>
                  </a:prstClr>
                </a:solidFill>
              </a:rPr>
              <a:pPr/>
              <a:t>8/6/2022</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FDED41F8-FC0F-4085-8150-313B6CF052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145817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solidFill>
                  <a:prstClr val="black">
                    <a:tint val="75000"/>
                  </a:prstClr>
                </a:solidFill>
              </a:rPr>
              <a:pPr/>
              <a:t>8/6/2022</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FDED41F8-FC0F-4085-8150-313B6CF052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7804869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solidFill>
                  <a:prstClr val="black">
                    <a:tint val="75000"/>
                  </a:prstClr>
                </a:solidFill>
              </a:rPr>
              <a:pPr/>
              <a:t>8/6/2022</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FDED41F8-FC0F-4085-8150-313B6CF052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36570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solidFill>
                  <a:prstClr val="black">
                    <a:tint val="75000"/>
                  </a:prstClr>
                </a:solidFill>
              </a:rPr>
              <a:pPr/>
              <a:t>8/6/2022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DED41F8-FC0F-4085-8150-313B6CF052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8732568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solidFill>
                  <a:prstClr val="black">
                    <a:tint val="75000"/>
                  </a:prstClr>
                </a:solidFill>
              </a:rPr>
              <a:pPr/>
              <a:t>8/6/2022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DED41F8-FC0F-4085-8150-313B6CF052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3790209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solidFill>
                  <a:prstClr val="black">
                    <a:tint val="75000"/>
                  </a:prstClr>
                </a:solidFill>
              </a:rPr>
              <a:pPr/>
              <a:t>8/6/2022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DED41F8-FC0F-4085-8150-313B6CF052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8477822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solidFill>
                  <a:prstClr val="black">
                    <a:tint val="75000"/>
                  </a:prstClr>
                </a:solidFill>
              </a:rPr>
              <a:pPr/>
              <a:t>8/6/2022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DED41F8-FC0F-4085-8150-313B6CF052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18706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4B1F1A5-ACDD-41E3-8616-5BE0254EE2FB}" type="datetime1">
              <a:rPr lang="en-US" smtClean="0"/>
              <a:t>8/6/2022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solidFill>
                  <a:prstClr val="black">
                    <a:tint val="75000"/>
                  </a:prstClr>
                </a:solidFill>
              </a:rPr>
              <a:pPr/>
              <a:t>8/6/2022</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0547966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2.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7"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image" Target="../media/image7.emf"/><Relationship Id="rId7"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8" Type="http://schemas.openxmlformats.org/officeDocument/2006/relationships/hyperlink" Target="https://httpbin.org/ip" TargetMode="External"/><Relationship Id="rId13" Type="http://schemas.openxmlformats.org/officeDocument/2006/relationships/hyperlink" Target="https://httpbin.org/put" TargetMode="External"/><Relationship Id="rId18" Type="http://schemas.openxmlformats.org/officeDocument/2006/relationships/hyperlink" Target="https://httpbin.org/redirect/:n" TargetMode="External"/><Relationship Id="rId26" Type="http://schemas.openxmlformats.org/officeDocument/2006/relationships/hyperlink" Target="https://httpbin.org/delay/:n" TargetMode="External"/><Relationship Id="rId3" Type="http://schemas.openxmlformats.org/officeDocument/2006/relationships/image" Target="../media/image7.emf"/><Relationship Id="rId21" Type="http://schemas.openxmlformats.org/officeDocument/2006/relationships/hyperlink" Target="https://httpbin.org/cookies/set/:name/:value" TargetMode="External"/><Relationship Id="rId7" Type="http://schemas.openxmlformats.org/officeDocument/2006/relationships/hyperlink" Target="https://httpbin.org/anything" TargetMode="External"/><Relationship Id="rId12" Type="http://schemas.openxmlformats.org/officeDocument/2006/relationships/hyperlink" Target="https://httpbin.org/post" TargetMode="External"/><Relationship Id="rId17" Type="http://schemas.openxmlformats.org/officeDocument/2006/relationships/hyperlink" Target="https://httpbin.org/response-headers?key=val" TargetMode="External"/><Relationship Id="rId25" Type="http://schemas.openxmlformats.org/officeDocument/2006/relationships/hyperlink" Target="https://httpbin.org/stream/:n" TargetMode="External"/><Relationship Id="rId2" Type="http://schemas.openxmlformats.org/officeDocument/2006/relationships/image" Target="../media/image6.png"/><Relationship Id="rId16" Type="http://schemas.openxmlformats.org/officeDocument/2006/relationships/hyperlink" Target="https://httpbin.org/status/:code" TargetMode="External"/><Relationship Id="rId20" Type="http://schemas.openxmlformats.org/officeDocument/2006/relationships/hyperlink" Target="https://httpbin.org/cookies" TargetMode="External"/><Relationship Id="rId1" Type="http://schemas.openxmlformats.org/officeDocument/2006/relationships/slideLayout" Target="../slideLayouts/slideLayout7.xml"/><Relationship Id="rId6" Type="http://schemas.openxmlformats.org/officeDocument/2006/relationships/hyperlink" Target="https://httpbin.org/" TargetMode="External"/><Relationship Id="rId11" Type="http://schemas.openxmlformats.org/officeDocument/2006/relationships/hyperlink" Target="https://httpbin.org/get" TargetMode="External"/><Relationship Id="rId24" Type="http://schemas.openxmlformats.org/officeDocument/2006/relationships/hyperlink" Target="https://httpbin.org/digest-auth/:qop/:user/:passwd" TargetMode="External"/><Relationship Id="rId5" Type="http://schemas.openxmlformats.org/officeDocument/2006/relationships/image" Target="../media/image9.emf"/><Relationship Id="rId15" Type="http://schemas.openxmlformats.org/officeDocument/2006/relationships/hyperlink" Target="https://httpbin.org/gzip" TargetMode="External"/><Relationship Id="rId23" Type="http://schemas.openxmlformats.org/officeDocument/2006/relationships/hyperlink" Target="https://httpbin.org/hidden-basic-auth/:user/:passwd" TargetMode="External"/><Relationship Id="rId10" Type="http://schemas.openxmlformats.org/officeDocument/2006/relationships/hyperlink" Target="https://httpbin.org/headers" TargetMode="External"/><Relationship Id="rId19" Type="http://schemas.openxmlformats.org/officeDocument/2006/relationships/hyperlink" Target="https://httpbin.org/relative-redirect/:n" TargetMode="External"/><Relationship Id="rId4" Type="http://schemas.openxmlformats.org/officeDocument/2006/relationships/image" Target="../media/image8.emf"/><Relationship Id="rId9" Type="http://schemas.openxmlformats.org/officeDocument/2006/relationships/hyperlink" Target="https://httpbin.org/user-agent" TargetMode="External"/><Relationship Id="rId14" Type="http://schemas.openxmlformats.org/officeDocument/2006/relationships/hyperlink" Target="https://httpbin.org/delete" TargetMode="External"/><Relationship Id="rId22" Type="http://schemas.openxmlformats.org/officeDocument/2006/relationships/hyperlink" Target="https://httpbin.org/basic-auth/:user/:passwd"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7.emf"/><Relationship Id="rId7" Type="http://schemas.microsoft.com/office/2007/relationships/hdphoto" Target="../media/hdphoto3.wdp"/><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7" Type="http://schemas.microsoft.com/office/2007/relationships/hdphoto" Target="../media/hdphoto4.wdp"/><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7" Type="http://schemas.microsoft.com/office/2007/relationships/hdphoto" Target="../media/hdphoto5.wdp"/><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9.emf"/><Relationship Id="rId4" Type="http://schemas.openxmlformats.org/officeDocument/2006/relationships/image" Target="../media/image8.emf"/></Relationships>
</file>

<file path=ppt/slides/_rels/slide4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4669" y="-146945"/>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422121"/>
            <a:ext cx="6714451" cy="1972334"/>
          </a:xfrm>
          <a:prstGeom prst="rect">
            <a:avLst/>
          </a:prstGeom>
        </p:spPr>
      </p:pic>
      <p:pic>
        <p:nvPicPr>
          <p:cNvPr id="13" name="Picture 12"/>
          <p:cNvPicPr>
            <a:picLocks noChangeAspect="1"/>
          </p:cNvPicPr>
          <p:nvPr/>
        </p:nvPicPr>
        <p:blipFill>
          <a:blip r:embed="rId6"/>
          <a:stretch>
            <a:fillRect/>
          </a:stretch>
        </p:blipFill>
        <p:spPr>
          <a:xfrm>
            <a:off x="6309599" y="3168645"/>
            <a:ext cx="5882401" cy="1034667"/>
          </a:xfrm>
          <a:prstGeom prst="rect">
            <a:avLst/>
          </a:prstGeom>
        </p:spPr>
      </p:pic>
      <p:sp>
        <p:nvSpPr>
          <p:cNvPr id="14" name="TextBox 13"/>
          <p:cNvSpPr txBox="1"/>
          <p:nvPr/>
        </p:nvSpPr>
        <p:spPr>
          <a:xfrm>
            <a:off x="170571" y="415790"/>
            <a:ext cx="5375464" cy="2062103"/>
          </a:xfrm>
          <a:prstGeom prst="rect">
            <a:avLst/>
          </a:prstGeom>
          <a:noFill/>
        </p:spPr>
        <p:txBody>
          <a:bodyPr wrap="square" rtlCol="0">
            <a:spAutoFit/>
          </a:bodyPr>
          <a:lstStyle/>
          <a:p>
            <a:r>
              <a:rPr lang="en-US" sz="3200" b="1" dirty="0">
                <a:solidFill>
                  <a:srgbClr val="FF9518"/>
                </a:solidFill>
                <a:latin typeface="Tajawal Medium" panose="00000600000000000000" pitchFamily="2" charset="-78"/>
                <a:cs typeface="Tajawal Medium" panose="00000600000000000000" pitchFamily="2" charset="-78"/>
              </a:rPr>
              <a:t>Module </a:t>
            </a:r>
            <a:r>
              <a:rPr lang="en-US" sz="3200" b="1" dirty="0" smtClean="0">
                <a:solidFill>
                  <a:srgbClr val="FF9518"/>
                </a:solidFill>
                <a:latin typeface="Tajawal Medium" panose="00000600000000000000" pitchFamily="2" charset="-78"/>
                <a:cs typeface="Tajawal Medium" panose="00000600000000000000" pitchFamily="2" charset="-78"/>
              </a:rPr>
              <a:t>5</a:t>
            </a:r>
            <a:endParaRPr lang="en-US" sz="3200" b="1" dirty="0">
              <a:solidFill>
                <a:srgbClr val="FF9518"/>
              </a:solidFill>
              <a:latin typeface="Tajawal Medium" panose="00000600000000000000" pitchFamily="2" charset="-78"/>
              <a:cs typeface="Tajawal Medium" panose="00000600000000000000" pitchFamily="2" charset="-78"/>
            </a:endParaRPr>
          </a:p>
          <a:p>
            <a:r>
              <a:rPr lang="en-GB" sz="3200" b="1" dirty="0" smtClean="0">
                <a:solidFill>
                  <a:schemeClr val="bg1"/>
                </a:solidFill>
                <a:latin typeface="Tajawal Medium" panose="00000600000000000000" pitchFamily="2" charset="-78"/>
                <a:cs typeface="Tajawal Medium" panose="00000600000000000000" pitchFamily="2" charset="-78"/>
              </a:rPr>
              <a:t>Computer Network Security /Part 2</a:t>
            </a:r>
            <a:endParaRPr lang="en-US" sz="3200" b="1" dirty="0" smtClean="0">
              <a:solidFill>
                <a:schemeClr val="bg1"/>
              </a:solidFill>
              <a:latin typeface="Tajawal Medium" panose="00000600000000000000" pitchFamily="2" charset="-78"/>
              <a:cs typeface="Tajawal Medium" panose="00000600000000000000" pitchFamily="2" charset="-78"/>
            </a:endParaRPr>
          </a:p>
          <a:p>
            <a:r>
              <a:rPr lang="en-US" sz="3200" b="1" dirty="0" smtClean="0">
                <a:solidFill>
                  <a:srgbClr val="24A9E1"/>
                </a:solidFill>
                <a:latin typeface="Tajawal Medium" panose="00000600000000000000" pitchFamily="2" charset="-78"/>
                <a:cs typeface="Tajawal Medium" panose="00000600000000000000" pitchFamily="2" charset="-78"/>
              </a:rPr>
              <a:t>Prepared by Dr. </a:t>
            </a:r>
            <a:r>
              <a:rPr lang="en-MY" sz="3200" b="1" dirty="0" smtClean="0">
                <a:solidFill>
                  <a:srgbClr val="24A9E1"/>
                </a:solidFill>
                <a:latin typeface="Tajawal Medium" panose="00000600000000000000" pitchFamily="2" charset="-78"/>
                <a:cs typeface="Tajawal Medium" panose="00000600000000000000" pitchFamily="2" charset="-78"/>
              </a:rPr>
              <a:t>Manal Mizher</a:t>
            </a:r>
            <a:endParaRPr lang="en-US" sz="3200" b="1" dirty="0" smtClean="0">
              <a:solidFill>
                <a:srgbClr val="24A9E1"/>
              </a:solidFill>
              <a:latin typeface="Tajawal Medium" panose="00000600000000000000" pitchFamily="2" charset="-78"/>
              <a:cs typeface="Tajawal Medium" panose="00000600000000000000" pitchFamily="2" charset="-78"/>
            </a:endParaRPr>
          </a:p>
          <a:p>
            <a:r>
              <a:rPr lang="en-US" sz="3200" b="1" dirty="0" smtClean="0">
                <a:solidFill>
                  <a:srgbClr val="FF9518"/>
                </a:solidFill>
                <a:latin typeface="Tajawal Medium" panose="00000600000000000000" pitchFamily="2" charset="-78"/>
                <a:cs typeface="Tajawal Medium" panose="00000600000000000000" pitchFamily="2" charset="-78"/>
              </a:rPr>
              <a:t>Lecture 10</a:t>
            </a:r>
            <a:endParaRPr lang="en-US" sz="3200" b="1"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714451" y="3123849"/>
            <a:ext cx="5477549" cy="1200329"/>
          </a:xfrm>
          <a:prstGeom prst="rect">
            <a:avLst/>
          </a:prstGeom>
          <a:noFill/>
        </p:spPr>
        <p:txBody>
          <a:bodyPr wrap="square" rtlCol="0">
            <a:spAutoFit/>
          </a:bodyPr>
          <a:lstStyle/>
          <a:p>
            <a:r>
              <a:rPr lang="en-US" sz="3600" b="1" dirty="0" smtClean="0">
                <a:solidFill>
                  <a:schemeClr val="bg1"/>
                </a:solidFill>
                <a:latin typeface="Tajawal Medium" panose="00000600000000000000" pitchFamily="2" charset="-78"/>
                <a:cs typeface="Tajawal Medium" panose="00000600000000000000" pitchFamily="2" charset="-78"/>
              </a:rPr>
              <a:t>Network programming</a:t>
            </a:r>
          </a:p>
          <a:p>
            <a:r>
              <a:rPr lang="en-MY" sz="3600" b="1" dirty="0" smtClean="0">
                <a:solidFill>
                  <a:schemeClr val="bg1"/>
                </a:solidFill>
                <a:latin typeface="Tajawal Medium" panose="00000600000000000000" pitchFamily="2" charset="-78"/>
                <a:cs typeface="Tajawal Medium" panose="00000600000000000000" pitchFamily="2" charset="-78"/>
              </a:rPr>
              <a:t> Course ID: CYB615</a:t>
            </a:r>
            <a:endParaRPr lang="en-US" sz="36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679860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5106" y="25699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1981636" y="544753"/>
            <a:ext cx="6188823" cy="830997"/>
          </a:xfrm>
          <a:prstGeom prst="rect">
            <a:avLst/>
          </a:prstGeom>
          <a:noFill/>
        </p:spPr>
        <p:txBody>
          <a:bodyPr wrap="square" rtlCol="0">
            <a:spAutoFit/>
          </a:bodyPr>
          <a:lstStyle/>
          <a:p>
            <a:pPr algn="ctr"/>
            <a:r>
              <a:rPr lang="en-US" sz="4000" dirty="0" smtClean="0">
                <a:solidFill>
                  <a:schemeClr val="bg1"/>
                </a:solidFill>
                <a:latin typeface="Tajawal Medium" panose="00000600000000000000" pitchFamily="2" charset="-78"/>
                <a:cs typeface="Tajawal Medium" panose="00000600000000000000" pitchFamily="2" charset="-78"/>
              </a:rPr>
              <a:t>    </a:t>
            </a:r>
            <a:r>
              <a:rPr lang="en-US" sz="4800" dirty="0" smtClean="0">
                <a:solidFill>
                  <a:schemeClr val="bg1"/>
                </a:solidFill>
                <a:latin typeface="Tajawal Medium" panose="00000600000000000000" pitchFamily="2" charset="-78"/>
                <a:cs typeface="Tajawal Medium" panose="00000600000000000000" pitchFamily="2" charset="-78"/>
              </a:rPr>
              <a:t>Outlines</a:t>
            </a:r>
            <a:endParaRPr lang="en-US" sz="4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5</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2</a:t>
            </a:fld>
            <a:endParaRPr lang="en-US" dirty="0"/>
          </a:p>
        </p:txBody>
      </p:sp>
      <p:sp>
        <p:nvSpPr>
          <p:cNvPr id="10" name="TextBox 9"/>
          <p:cNvSpPr txBox="1"/>
          <p:nvPr/>
        </p:nvSpPr>
        <p:spPr>
          <a:xfrm>
            <a:off x="387430" y="1587504"/>
            <a:ext cx="11398170" cy="4862870"/>
          </a:xfrm>
          <a:prstGeom prst="rect">
            <a:avLst/>
          </a:prstGeom>
          <a:noFill/>
        </p:spPr>
        <p:txBody>
          <a:bodyPr wrap="square" rtlCol="0">
            <a:spAutoFit/>
          </a:bodyPr>
          <a:lstStyle/>
          <a:p>
            <a:pPr marL="342900" indent="-342900">
              <a:buFont typeface="+mj-lt"/>
              <a:buAutoNum type="arabicPeriod"/>
            </a:pPr>
            <a:r>
              <a:rPr lang="ar-JO" sz="3000" b="1" dirty="0" smtClean="0">
                <a:solidFill>
                  <a:srgbClr val="0A1F61"/>
                </a:solidFill>
                <a:latin typeface="Tajawal ExtraBold" panose="00000800000000000000" pitchFamily="2" charset="-78"/>
                <a:cs typeface="Tajawal ExtraBold" panose="00000800000000000000" pitchFamily="2" charset="-78"/>
              </a:rPr>
              <a:t>   </a:t>
            </a:r>
            <a:r>
              <a:rPr lang="en-US" sz="3000" b="1" dirty="0" smtClean="0">
                <a:solidFill>
                  <a:srgbClr val="0A1F61"/>
                </a:solidFill>
                <a:latin typeface="Tajawal ExtraBold" panose="00000800000000000000" pitchFamily="2" charset="-78"/>
                <a:cs typeface="Tajawal ExtraBold" panose="00000800000000000000" pitchFamily="2" charset="-78"/>
              </a:rPr>
              <a:t>Review : HTTP </a:t>
            </a:r>
            <a:r>
              <a:rPr lang="en-GB" sz="3000" b="1" dirty="0" smtClean="0">
                <a:solidFill>
                  <a:srgbClr val="0A1F61"/>
                </a:solidFill>
                <a:latin typeface="Tajawal ExtraBold" panose="00000800000000000000" pitchFamily="2" charset="-78"/>
                <a:cs typeface="Tajawal ExtraBold" panose="00000800000000000000" pitchFamily="2" charset="-78"/>
              </a:rPr>
              <a:t>protocol</a:t>
            </a:r>
            <a:endParaRPr lang="en-GB" sz="3000" b="1" dirty="0">
              <a:solidFill>
                <a:srgbClr val="0A1F61"/>
              </a:solidFill>
              <a:latin typeface="Tajawal ExtraBold" panose="00000800000000000000" pitchFamily="2" charset="-78"/>
              <a:cs typeface="Tajawal ExtraBold" panose="00000800000000000000" pitchFamily="2" charset="-78"/>
            </a:endParaRPr>
          </a:p>
          <a:p>
            <a:pPr marL="1371600" lvl="2" indent="-457200" algn="just">
              <a:lnSpc>
                <a:spcPts val="1800"/>
              </a:lnSpc>
              <a:buFontTx/>
              <a:buChar char="-"/>
            </a:pPr>
            <a:r>
              <a:rPr lang="en-GB" sz="2200" dirty="0" smtClean="0">
                <a:solidFill>
                  <a:srgbClr val="0A1F61"/>
                </a:solidFill>
                <a:latin typeface="Tajawal ExtraBold" panose="00000800000000000000" pitchFamily="2" charset="-78"/>
                <a:cs typeface="Tajawal ExtraBold" panose="00000800000000000000" pitchFamily="2" charset="-78"/>
              </a:rPr>
              <a:t>What is HTTP?</a:t>
            </a:r>
          </a:p>
          <a:p>
            <a:pPr marL="1371600" lvl="2" indent="-457200" algn="just">
              <a:lnSpc>
                <a:spcPts val="1800"/>
              </a:lnSpc>
              <a:buFontTx/>
              <a:buChar char="-"/>
            </a:pPr>
            <a:r>
              <a:rPr lang="en-GB" sz="2200" dirty="0" smtClean="0">
                <a:solidFill>
                  <a:srgbClr val="0A1F61"/>
                </a:solidFill>
                <a:latin typeface="Tajawal ExtraBold" panose="00000800000000000000" pitchFamily="2" charset="-78"/>
                <a:cs typeface="Tajawal ExtraBold" panose="00000800000000000000" pitchFamily="2" charset="-78"/>
              </a:rPr>
              <a:t>HTTP Methods</a:t>
            </a:r>
          </a:p>
          <a:p>
            <a:pPr marL="1371600" lvl="2" indent="-457200" algn="just">
              <a:lnSpc>
                <a:spcPts val="1800"/>
              </a:lnSpc>
              <a:buFontTx/>
              <a:buChar char="-"/>
            </a:pPr>
            <a:r>
              <a:rPr lang="en-US" sz="2200" dirty="0" smtClean="0">
                <a:solidFill>
                  <a:srgbClr val="0A1F61"/>
                </a:solidFill>
                <a:latin typeface="Tajawal ExtraBold" panose="00000800000000000000" pitchFamily="2" charset="-78"/>
                <a:cs typeface="Tajawal ExtraBold" panose="00000800000000000000" pitchFamily="2" charset="-78"/>
              </a:rPr>
              <a:t>Downloading </a:t>
            </a:r>
            <a:r>
              <a:rPr lang="en-US" sz="2200" dirty="0">
                <a:solidFill>
                  <a:srgbClr val="0A1F61"/>
                </a:solidFill>
                <a:latin typeface="Tajawal ExtraBold" panose="00000800000000000000" pitchFamily="2" charset="-78"/>
                <a:cs typeface="Tajawal ExtraBold" panose="00000800000000000000" pitchFamily="2" charset="-78"/>
              </a:rPr>
              <a:t>data from an HTTP </a:t>
            </a:r>
            <a:r>
              <a:rPr lang="en-US" sz="2200" dirty="0" smtClean="0">
                <a:solidFill>
                  <a:srgbClr val="0A1F61"/>
                </a:solidFill>
                <a:latin typeface="Tajawal ExtraBold" panose="00000800000000000000" pitchFamily="2" charset="-78"/>
                <a:cs typeface="Tajawal ExtraBold" panose="00000800000000000000" pitchFamily="2" charset="-78"/>
              </a:rPr>
              <a:t>server (</a:t>
            </a:r>
            <a:r>
              <a:rPr lang="en-US" sz="2200" b="1" i="1" dirty="0" smtClean="0">
                <a:solidFill>
                  <a:srgbClr val="0A1F61"/>
                </a:solidFill>
                <a:latin typeface="Tajawal ExtraBold" panose="00000800000000000000" pitchFamily="2" charset="-78"/>
                <a:cs typeface="Tajawal ExtraBold" panose="00000800000000000000" pitchFamily="2" charset="-78"/>
              </a:rPr>
              <a:t>GET</a:t>
            </a:r>
            <a:r>
              <a:rPr lang="ar-JO" sz="2200" dirty="0" smtClean="0">
                <a:solidFill>
                  <a:srgbClr val="0A1F61"/>
                </a:solidFill>
                <a:latin typeface="Tajawal ExtraBold" panose="00000800000000000000" pitchFamily="2" charset="-78"/>
                <a:cs typeface="Tajawal ExtraBold" panose="00000800000000000000" pitchFamily="2" charset="-78"/>
              </a:rPr>
              <a:t> </a:t>
            </a:r>
            <a:r>
              <a:rPr lang="en-GB" sz="2200" dirty="0" smtClean="0">
                <a:solidFill>
                  <a:srgbClr val="0A1F61"/>
                </a:solidFill>
                <a:latin typeface="Tajawal ExtraBold" panose="00000800000000000000" pitchFamily="2" charset="-78"/>
                <a:cs typeface="Tajawal ExtraBold" panose="00000800000000000000" pitchFamily="2" charset="-78"/>
              </a:rPr>
              <a:t>)</a:t>
            </a:r>
          </a:p>
          <a:p>
            <a:pPr marL="1371600" lvl="2" indent="-457200" algn="just">
              <a:lnSpc>
                <a:spcPts val="1800"/>
              </a:lnSpc>
              <a:buFontTx/>
              <a:buChar char="-"/>
            </a:pPr>
            <a:r>
              <a:rPr lang="en-US" sz="2200" dirty="0" smtClean="0">
                <a:solidFill>
                  <a:srgbClr val="0A1F61"/>
                </a:solidFill>
                <a:latin typeface="Tajawal ExtraBold" panose="00000800000000000000" pitchFamily="2" charset="-78"/>
                <a:cs typeface="Tajawal ExtraBold" panose="00000800000000000000" pitchFamily="2" charset="-78"/>
              </a:rPr>
              <a:t>Requests </a:t>
            </a:r>
            <a:r>
              <a:rPr lang="en-US" sz="2200" dirty="0">
                <a:solidFill>
                  <a:srgbClr val="0A1F61"/>
                </a:solidFill>
                <a:latin typeface="Tajawal ExtraBold" panose="00000800000000000000" pitchFamily="2" charset="-78"/>
                <a:cs typeface="Tajawal ExtraBold" panose="00000800000000000000" pitchFamily="2" charset="-78"/>
              </a:rPr>
              <a:t>exceptions ( </a:t>
            </a:r>
            <a:r>
              <a:rPr lang="en-US" sz="2200" dirty="0" err="1">
                <a:solidFill>
                  <a:srgbClr val="0A1F61"/>
                </a:solidFill>
                <a:latin typeface="Tajawal ExtraBold" panose="00000800000000000000" pitchFamily="2" charset="-78"/>
                <a:cs typeface="Tajawal ExtraBold" panose="00000800000000000000" pitchFamily="2" charset="-78"/>
              </a:rPr>
              <a:t>HTTPError</a:t>
            </a:r>
            <a:r>
              <a:rPr lang="en-US" sz="2200" dirty="0" smtClean="0">
                <a:solidFill>
                  <a:srgbClr val="0A1F61"/>
                </a:solidFill>
                <a:latin typeface="Tajawal ExtraBold" panose="00000800000000000000" pitchFamily="2" charset="-78"/>
                <a:cs typeface="Tajawal ExtraBold" panose="00000800000000000000" pitchFamily="2" charset="-78"/>
              </a:rPr>
              <a:t>)</a:t>
            </a:r>
            <a:endParaRPr lang="en-GB" sz="2200" dirty="0" smtClean="0">
              <a:solidFill>
                <a:srgbClr val="0A1F61"/>
              </a:solidFill>
              <a:latin typeface="Tajawal ExtraBold" panose="00000800000000000000" pitchFamily="2" charset="-78"/>
              <a:cs typeface="Tajawal ExtraBold" panose="00000800000000000000" pitchFamily="2" charset="-78"/>
            </a:endParaRPr>
          </a:p>
          <a:p>
            <a:pPr marL="1371600" lvl="2" indent="-457200" algn="just">
              <a:lnSpc>
                <a:spcPts val="1800"/>
              </a:lnSpc>
              <a:buFontTx/>
              <a:buChar char="-"/>
            </a:pPr>
            <a:r>
              <a:rPr lang="en-GB" sz="2200" dirty="0" smtClean="0">
                <a:solidFill>
                  <a:srgbClr val="0A1F61"/>
                </a:solidFill>
                <a:latin typeface="Tajawal ExtraBold" panose="00000800000000000000" pitchFamily="2" charset="-78"/>
                <a:cs typeface="Tajawal ExtraBold" panose="00000800000000000000" pitchFamily="2" charset="-78"/>
              </a:rPr>
              <a:t>GET </a:t>
            </a:r>
            <a:r>
              <a:rPr lang="en-GB" sz="2200" dirty="0">
                <a:solidFill>
                  <a:srgbClr val="0A1F61"/>
                </a:solidFill>
                <a:latin typeface="Tajawal ExtraBold" panose="00000800000000000000" pitchFamily="2" charset="-78"/>
                <a:cs typeface="Tajawal ExtraBold" panose="00000800000000000000" pitchFamily="2" charset="-78"/>
              </a:rPr>
              <a:t>&amp; </a:t>
            </a:r>
            <a:r>
              <a:rPr lang="en-GB" sz="2200" dirty="0" smtClean="0">
                <a:solidFill>
                  <a:srgbClr val="0A1F61"/>
                </a:solidFill>
                <a:latin typeface="Tajawal ExtraBold" panose="00000800000000000000" pitchFamily="2" charset="-78"/>
                <a:cs typeface="Tajawal ExtraBold" panose="00000800000000000000" pitchFamily="2" charset="-78"/>
              </a:rPr>
              <a:t>POST</a:t>
            </a:r>
          </a:p>
          <a:p>
            <a:pPr marL="1371600" lvl="2" indent="-457200" algn="just">
              <a:lnSpc>
                <a:spcPts val="1800"/>
              </a:lnSpc>
              <a:buFontTx/>
              <a:buChar char="-"/>
            </a:pPr>
            <a:r>
              <a:rPr lang="en-US" sz="2200" dirty="0" smtClean="0">
                <a:solidFill>
                  <a:srgbClr val="0A1F61"/>
                </a:solidFill>
                <a:latin typeface="Tajawal ExtraBold" panose="00000800000000000000" pitchFamily="2" charset="-78"/>
                <a:cs typeface="Tajawal ExtraBold" panose="00000800000000000000" pitchFamily="2" charset="-78"/>
              </a:rPr>
              <a:t>Serving </a:t>
            </a:r>
            <a:r>
              <a:rPr lang="en-US" sz="2200" dirty="0">
                <a:solidFill>
                  <a:srgbClr val="0A1F61"/>
                </a:solidFill>
                <a:latin typeface="Tajawal ExtraBold" panose="00000800000000000000" pitchFamily="2" charset="-78"/>
                <a:cs typeface="Tajawal ExtraBold" panose="00000800000000000000" pitchFamily="2" charset="-78"/>
              </a:rPr>
              <a:t>HTTP requests from </a:t>
            </a:r>
            <a:r>
              <a:rPr lang="en-US" sz="2200" dirty="0" smtClean="0">
                <a:solidFill>
                  <a:srgbClr val="0A1F61"/>
                </a:solidFill>
                <a:latin typeface="Tajawal ExtraBold" panose="00000800000000000000" pitchFamily="2" charset="-78"/>
                <a:cs typeface="Tajawal ExtraBold" panose="00000800000000000000" pitchFamily="2" charset="-78"/>
              </a:rPr>
              <a:t> your machine</a:t>
            </a:r>
          </a:p>
          <a:p>
            <a:pPr marL="1371600" lvl="2" indent="-457200" algn="just">
              <a:lnSpc>
                <a:spcPts val="1800"/>
              </a:lnSpc>
              <a:buFontTx/>
              <a:buChar char="-"/>
            </a:pPr>
            <a:r>
              <a:rPr lang="en-US" sz="2200" dirty="0" smtClean="0">
                <a:solidFill>
                  <a:srgbClr val="0A1F61"/>
                </a:solidFill>
                <a:latin typeface="Tajawal ExtraBold" panose="00000800000000000000" pitchFamily="2" charset="-78"/>
                <a:cs typeface="Tajawal ExtraBold" panose="00000800000000000000" pitchFamily="2" charset="-78"/>
              </a:rPr>
              <a:t>Directory </a:t>
            </a:r>
            <a:r>
              <a:rPr lang="en-US" sz="2200" dirty="0">
                <a:solidFill>
                  <a:srgbClr val="0A1F61"/>
                </a:solidFill>
                <a:latin typeface="Tajawal ExtraBold" panose="00000800000000000000" pitchFamily="2" charset="-78"/>
                <a:cs typeface="Tajawal ExtraBold" panose="00000800000000000000" pitchFamily="2" charset="-78"/>
              </a:rPr>
              <a:t>Binding for HTTP custom </a:t>
            </a:r>
            <a:r>
              <a:rPr lang="en-US" sz="2200" dirty="0" smtClean="0">
                <a:solidFill>
                  <a:srgbClr val="0A1F61"/>
                </a:solidFill>
                <a:latin typeface="Tajawal ExtraBold" panose="00000800000000000000" pitchFamily="2" charset="-78"/>
                <a:cs typeface="Tajawal ExtraBold" panose="00000800000000000000" pitchFamily="2" charset="-78"/>
              </a:rPr>
              <a:t>server</a:t>
            </a:r>
          </a:p>
          <a:p>
            <a:pPr marL="1371600" lvl="2" indent="-457200" algn="just">
              <a:lnSpc>
                <a:spcPts val="1800"/>
              </a:lnSpc>
              <a:buFontTx/>
              <a:buChar char="-"/>
            </a:pPr>
            <a:r>
              <a:rPr lang="en-US" sz="2200" dirty="0" smtClean="0">
                <a:solidFill>
                  <a:srgbClr val="0A1F61"/>
                </a:solidFill>
                <a:latin typeface="Tajawal ExtraBold" panose="00000800000000000000" pitchFamily="2" charset="-78"/>
                <a:cs typeface="Tajawal ExtraBold" panose="00000800000000000000" pitchFamily="2" charset="-78"/>
              </a:rPr>
              <a:t>Simple </a:t>
            </a:r>
            <a:r>
              <a:rPr lang="en-US" sz="2200" dirty="0">
                <a:solidFill>
                  <a:srgbClr val="0A1F61"/>
                </a:solidFill>
                <a:latin typeface="Tajawal ExtraBold" panose="00000800000000000000" pitchFamily="2" charset="-78"/>
                <a:cs typeface="Tajawal ExtraBold" panose="00000800000000000000" pitchFamily="2" charset="-78"/>
              </a:rPr>
              <a:t>HTTP Web Server and Client in </a:t>
            </a:r>
            <a:r>
              <a:rPr lang="en-US" sz="2200" dirty="0" smtClean="0">
                <a:solidFill>
                  <a:srgbClr val="0A1F61"/>
                </a:solidFill>
                <a:latin typeface="Tajawal ExtraBold" panose="00000800000000000000" pitchFamily="2" charset="-78"/>
                <a:cs typeface="Tajawal ExtraBold" panose="00000800000000000000" pitchFamily="2" charset="-78"/>
              </a:rPr>
              <a:t>Python</a:t>
            </a:r>
          </a:p>
          <a:p>
            <a:pPr marL="1371600" lvl="2" indent="-457200" algn="just">
              <a:lnSpc>
                <a:spcPts val="1800"/>
              </a:lnSpc>
              <a:buFontTx/>
              <a:buChar char="-"/>
            </a:pPr>
            <a:r>
              <a:rPr lang="en-US" sz="2200" dirty="0" smtClean="0">
                <a:solidFill>
                  <a:srgbClr val="0A1F61"/>
                </a:solidFill>
                <a:latin typeface="Tajawal ExtraBold" panose="00000800000000000000" pitchFamily="2" charset="-78"/>
                <a:cs typeface="Tajawal ExtraBold" panose="00000800000000000000" pitchFamily="2" charset="-78"/>
              </a:rPr>
              <a:t>urllib3 Library (HTTP </a:t>
            </a:r>
            <a:r>
              <a:rPr lang="en-US" sz="2200" dirty="0">
                <a:solidFill>
                  <a:srgbClr val="0A1F61"/>
                </a:solidFill>
                <a:latin typeface="Tajawal ExtraBold" panose="00000800000000000000" pitchFamily="2" charset="-78"/>
                <a:cs typeface="Tajawal ExtraBold" panose="00000800000000000000" pitchFamily="2" charset="-78"/>
              </a:rPr>
              <a:t>test server , Simple </a:t>
            </a:r>
            <a:r>
              <a:rPr lang="en-US" sz="2200" dirty="0" err="1">
                <a:solidFill>
                  <a:srgbClr val="0A1F61"/>
                </a:solidFill>
                <a:latin typeface="Tajawal ExtraBold" panose="00000800000000000000" pitchFamily="2" charset="-78"/>
                <a:cs typeface="Tajawal ExtraBold" panose="00000800000000000000" pitchFamily="2" charset="-78"/>
              </a:rPr>
              <a:t>HTTP_server</a:t>
            </a:r>
            <a:r>
              <a:rPr lang="en-US" sz="2200" dirty="0">
                <a:solidFill>
                  <a:srgbClr val="0A1F61"/>
                </a:solidFill>
                <a:latin typeface="Tajawal ExtraBold" panose="00000800000000000000" pitchFamily="2" charset="-78"/>
                <a:cs typeface="Tajawal ExtraBold" panose="00000800000000000000" pitchFamily="2" charset="-78"/>
              </a:rPr>
              <a:t> using </a:t>
            </a:r>
            <a:r>
              <a:rPr lang="en-US" sz="2200" dirty="0" smtClean="0">
                <a:solidFill>
                  <a:srgbClr val="0A1F61"/>
                </a:solidFill>
                <a:latin typeface="Tajawal ExtraBold" panose="00000800000000000000" pitchFamily="2" charset="-78"/>
                <a:cs typeface="Tajawal ExtraBold" panose="00000800000000000000" pitchFamily="2" charset="-78"/>
              </a:rPr>
              <a:t>requests </a:t>
            </a:r>
            <a:r>
              <a:rPr lang="en-US" sz="2200" dirty="0">
                <a:solidFill>
                  <a:srgbClr val="0A1F61"/>
                </a:solidFill>
                <a:latin typeface="Tajawal ExtraBold" panose="00000800000000000000" pitchFamily="2" charset="-78"/>
                <a:cs typeface="Tajawal ExtraBold" panose="00000800000000000000" pitchFamily="2" charset="-78"/>
              </a:rPr>
              <a:t>and </a:t>
            </a:r>
            <a:r>
              <a:rPr lang="en-US" sz="2200" dirty="0" smtClean="0">
                <a:solidFill>
                  <a:srgbClr val="0A1F61"/>
                </a:solidFill>
                <a:latin typeface="Tajawal ExtraBold" panose="00000800000000000000" pitchFamily="2" charset="-78"/>
                <a:cs typeface="Tajawal ExtraBold" panose="00000800000000000000" pitchFamily="2" charset="-78"/>
              </a:rPr>
              <a:t>urllib3)</a:t>
            </a:r>
          </a:p>
          <a:p>
            <a:pPr marL="514350" indent="-514350" algn="just">
              <a:lnSpc>
                <a:spcPts val="3000"/>
              </a:lnSpc>
              <a:buFont typeface="+mj-lt"/>
              <a:buAutoNum type="arabicPeriod"/>
            </a:pPr>
            <a:r>
              <a:rPr lang="en-GB" sz="3000" b="1" dirty="0" smtClean="0">
                <a:solidFill>
                  <a:srgbClr val="0A1F61"/>
                </a:solidFill>
                <a:latin typeface="Tajawal ExtraBold" panose="00000800000000000000" pitchFamily="2" charset="-78"/>
                <a:cs typeface="Tajawal ExtraBold" panose="00000800000000000000" pitchFamily="2" charset="-78"/>
              </a:rPr>
              <a:t>SSL/TLS &amp; HTTPS</a:t>
            </a:r>
          </a:p>
          <a:p>
            <a:pPr marL="1371600" lvl="2" indent="-457200" algn="just">
              <a:lnSpc>
                <a:spcPts val="1800"/>
              </a:lnSpc>
              <a:buFontTx/>
              <a:buChar char="-"/>
            </a:pPr>
            <a:r>
              <a:rPr lang="en-GB" sz="2200" dirty="0" smtClean="0">
                <a:solidFill>
                  <a:srgbClr val="0A1F61"/>
                </a:solidFill>
                <a:latin typeface="Tajawal ExtraBold" panose="00000800000000000000" pitchFamily="2" charset="-78"/>
                <a:cs typeface="Tajawal ExtraBold" panose="00000800000000000000" pitchFamily="2" charset="-78"/>
              </a:rPr>
              <a:t>SSL/TLS definition and properties</a:t>
            </a:r>
            <a:endParaRPr lang="en-GB" sz="2200" dirty="0">
              <a:solidFill>
                <a:srgbClr val="0A1F61"/>
              </a:solidFill>
              <a:latin typeface="Tajawal ExtraBold" panose="00000800000000000000" pitchFamily="2" charset="-78"/>
              <a:cs typeface="Tajawal ExtraBold" panose="00000800000000000000" pitchFamily="2" charset="-78"/>
            </a:endParaRPr>
          </a:p>
          <a:p>
            <a:pPr marL="1371600" lvl="2" indent="-457200" algn="just">
              <a:lnSpc>
                <a:spcPts val="1800"/>
              </a:lnSpc>
              <a:buFontTx/>
              <a:buChar char="-"/>
            </a:pPr>
            <a:r>
              <a:rPr lang="en-GB" sz="2200" dirty="0" smtClean="0">
                <a:solidFill>
                  <a:srgbClr val="0A1F61"/>
                </a:solidFill>
                <a:latin typeface="Tajawal ExtraBold" panose="00000800000000000000" pitchFamily="2" charset="-78"/>
                <a:cs typeface="Tajawal ExtraBold" panose="00000800000000000000" pitchFamily="2" charset="-78"/>
              </a:rPr>
              <a:t>How do SSL/TLS work?</a:t>
            </a:r>
          </a:p>
          <a:p>
            <a:pPr marL="1371600" lvl="2" indent="-457200" algn="just">
              <a:lnSpc>
                <a:spcPts val="1800"/>
              </a:lnSpc>
              <a:buFontTx/>
              <a:buChar char="-"/>
            </a:pPr>
            <a:r>
              <a:rPr lang="en-US" sz="2200" dirty="0" smtClean="0">
                <a:solidFill>
                  <a:srgbClr val="0A1F61"/>
                </a:solidFill>
                <a:latin typeface="Tajawal ExtraBold" panose="00000800000000000000" pitchFamily="2" charset="-78"/>
                <a:cs typeface="Tajawal ExtraBold" panose="00000800000000000000" pitchFamily="2" charset="-78"/>
              </a:rPr>
              <a:t>TLS </a:t>
            </a:r>
            <a:r>
              <a:rPr lang="en-US" sz="2200" dirty="0">
                <a:solidFill>
                  <a:srgbClr val="0A1F61"/>
                </a:solidFill>
                <a:latin typeface="Tajawal ExtraBold" panose="00000800000000000000" pitchFamily="2" charset="-78"/>
                <a:cs typeface="Tajawal ExtraBold" panose="00000800000000000000" pitchFamily="2" charset="-78"/>
              </a:rPr>
              <a:t>handshake </a:t>
            </a:r>
            <a:r>
              <a:rPr lang="en-US" sz="2200" dirty="0" err="1">
                <a:solidFill>
                  <a:srgbClr val="0A1F61"/>
                </a:solidFill>
                <a:latin typeface="Tajawal ExtraBold" panose="00000800000000000000" pitchFamily="2" charset="-78"/>
                <a:cs typeface="Tajawal ExtraBold" panose="00000800000000000000" pitchFamily="2" charset="-78"/>
              </a:rPr>
              <a:t>vs</a:t>
            </a:r>
            <a:r>
              <a:rPr lang="en-US" sz="2200" dirty="0">
                <a:solidFill>
                  <a:srgbClr val="0A1F61"/>
                </a:solidFill>
                <a:latin typeface="Tajawal ExtraBold" panose="00000800000000000000" pitchFamily="2" charset="-78"/>
                <a:cs typeface="Tajawal ExtraBold" panose="00000800000000000000" pitchFamily="2" charset="-78"/>
              </a:rPr>
              <a:t> TCP </a:t>
            </a:r>
            <a:r>
              <a:rPr lang="en-US" sz="2200" dirty="0" smtClean="0">
                <a:solidFill>
                  <a:srgbClr val="0A1F61"/>
                </a:solidFill>
                <a:latin typeface="Tajawal ExtraBold" panose="00000800000000000000" pitchFamily="2" charset="-78"/>
                <a:cs typeface="Tajawal ExtraBold" panose="00000800000000000000" pitchFamily="2" charset="-78"/>
              </a:rPr>
              <a:t>handshake</a:t>
            </a:r>
          </a:p>
          <a:p>
            <a:pPr marL="1371600" lvl="2" indent="-457200" algn="just">
              <a:lnSpc>
                <a:spcPts val="1800"/>
              </a:lnSpc>
              <a:buFontTx/>
              <a:buChar char="-"/>
            </a:pPr>
            <a:r>
              <a:rPr lang="en-GB" sz="2200" dirty="0" smtClean="0">
                <a:solidFill>
                  <a:srgbClr val="0A1F61"/>
                </a:solidFill>
                <a:latin typeface="Tajawal ExtraBold" panose="00000800000000000000" pitchFamily="2" charset="-78"/>
                <a:cs typeface="Tajawal ExtraBold" panose="00000800000000000000" pitchFamily="2" charset="-78"/>
              </a:rPr>
              <a:t>Public key &amp; Private key in SSL/TLS</a:t>
            </a:r>
          </a:p>
          <a:p>
            <a:pPr marL="1371600" lvl="2" indent="-457200" algn="just">
              <a:lnSpc>
                <a:spcPts val="1800"/>
              </a:lnSpc>
              <a:buFontTx/>
              <a:buChar char="-"/>
            </a:pPr>
            <a:r>
              <a:rPr lang="en-US" sz="2200" dirty="0" err="1">
                <a:solidFill>
                  <a:srgbClr val="0A1F61"/>
                </a:solidFill>
                <a:latin typeface="Tajawal ExtraBold" panose="00000800000000000000" pitchFamily="2" charset="-78"/>
                <a:cs typeface="Tajawal ExtraBold" panose="00000800000000000000" pitchFamily="2" charset="-78"/>
              </a:rPr>
              <a:t>OpenSSL</a:t>
            </a:r>
            <a:r>
              <a:rPr lang="en-US" sz="2200" dirty="0">
                <a:solidFill>
                  <a:srgbClr val="0A1F61"/>
                </a:solidFill>
                <a:latin typeface="Tajawal ExtraBold" panose="00000800000000000000" pitchFamily="2" charset="-78"/>
                <a:cs typeface="Tajawal ExtraBold" panose="00000800000000000000" pitchFamily="2" charset="-78"/>
              </a:rPr>
              <a:t>  </a:t>
            </a:r>
            <a:r>
              <a:rPr lang="en-US" sz="2200" dirty="0" smtClean="0">
                <a:solidFill>
                  <a:srgbClr val="0A1F61"/>
                </a:solidFill>
                <a:latin typeface="Tajawal ExtraBold" panose="00000800000000000000" pitchFamily="2" charset="-78"/>
                <a:cs typeface="Tajawal ExtraBold" panose="00000800000000000000" pitchFamily="2" charset="-78"/>
              </a:rPr>
              <a:t>tool (keys </a:t>
            </a:r>
            <a:r>
              <a:rPr lang="en-US" sz="2200" dirty="0">
                <a:solidFill>
                  <a:srgbClr val="0A1F61"/>
                </a:solidFill>
                <a:latin typeface="Tajawal ExtraBold" panose="00000800000000000000" pitchFamily="2" charset="-78"/>
                <a:cs typeface="Tajawal ExtraBold" panose="00000800000000000000" pitchFamily="2" charset="-78"/>
              </a:rPr>
              <a:t>and certification files by </a:t>
            </a:r>
            <a:r>
              <a:rPr lang="en-US" sz="2200" dirty="0" err="1" smtClean="0">
                <a:solidFill>
                  <a:srgbClr val="0A1F61"/>
                </a:solidFill>
                <a:latin typeface="Tajawal ExtraBold" panose="00000800000000000000" pitchFamily="2" charset="-78"/>
                <a:cs typeface="Tajawal ExtraBold" panose="00000800000000000000" pitchFamily="2" charset="-78"/>
              </a:rPr>
              <a:t>OpenSSL</a:t>
            </a:r>
            <a:r>
              <a:rPr lang="en-US" sz="2200" dirty="0" smtClean="0">
                <a:solidFill>
                  <a:srgbClr val="0A1F61"/>
                </a:solidFill>
                <a:latin typeface="Tajawal ExtraBold" panose="00000800000000000000" pitchFamily="2" charset="-78"/>
                <a:cs typeface="Tajawal ExtraBold" panose="00000800000000000000" pitchFamily="2" charset="-78"/>
              </a:rPr>
              <a:t>, </a:t>
            </a:r>
            <a:r>
              <a:rPr lang="en-US" sz="2200" dirty="0" err="1">
                <a:solidFill>
                  <a:srgbClr val="0A1F61"/>
                </a:solidFill>
                <a:latin typeface="Tajawal ExtraBold" panose="00000800000000000000" pitchFamily="2" charset="-78"/>
                <a:cs typeface="Tajawal ExtraBold" panose="00000800000000000000" pitchFamily="2" charset="-78"/>
              </a:rPr>
              <a:t>OpenSSL</a:t>
            </a:r>
            <a:r>
              <a:rPr lang="en-US" sz="2200" dirty="0">
                <a:solidFill>
                  <a:srgbClr val="0A1F61"/>
                </a:solidFill>
                <a:latin typeface="Tajawal ExtraBold" panose="00000800000000000000" pitchFamily="2" charset="-78"/>
                <a:cs typeface="Tajawal ExtraBold" panose="00000800000000000000" pitchFamily="2" charset="-78"/>
              </a:rPr>
              <a:t> &amp; Convert  .</a:t>
            </a:r>
            <a:r>
              <a:rPr lang="en-US" sz="2200" dirty="0" err="1">
                <a:solidFill>
                  <a:srgbClr val="0A1F61"/>
                </a:solidFill>
                <a:latin typeface="Tajawal ExtraBold" panose="00000800000000000000" pitchFamily="2" charset="-78"/>
                <a:cs typeface="Tajawal ExtraBold" panose="00000800000000000000" pitchFamily="2" charset="-78"/>
              </a:rPr>
              <a:t>pem</a:t>
            </a:r>
            <a:r>
              <a:rPr lang="en-US" sz="2200" dirty="0">
                <a:solidFill>
                  <a:srgbClr val="0A1F61"/>
                </a:solidFill>
                <a:latin typeface="Tajawal ExtraBold" panose="00000800000000000000" pitchFamily="2" charset="-78"/>
                <a:cs typeface="Tajawal ExtraBold" panose="00000800000000000000" pitchFamily="2" charset="-78"/>
              </a:rPr>
              <a:t> , .</a:t>
            </a:r>
            <a:r>
              <a:rPr lang="en-US" sz="2200" dirty="0" err="1">
                <a:solidFill>
                  <a:srgbClr val="0A1F61"/>
                </a:solidFill>
                <a:latin typeface="Tajawal ExtraBold" panose="00000800000000000000" pitchFamily="2" charset="-78"/>
                <a:cs typeface="Tajawal ExtraBold" panose="00000800000000000000" pitchFamily="2" charset="-78"/>
              </a:rPr>
              <a:t>crt</a:t>
            </a:r>
            <a:r>
              <a:rPr lang="en-US" sz="2200" dirty="0">
                <a:solidFill>
                  <a:srgbClr val="0A1F61"/>
                </a:solidFill>
                <a:latin typeface="Tajawal ExtraBold" panose="00000800000000000000" pitchFamily="2" charset="-78"/>
                <a:cs typeface="Tajawal ExtraBold" panose="00000800000000000000" pitchFamily="2" charset="-78"/>
              </a:rPr>
              <a:t> , .</a:t>
            </a:r>
            <a:r>
              <a:rPr lang="en-US" sz="2200" dirty="0" smtClean="0">
                <a:solidFill>
                  <a:srgbClr val="0A1F61"/>
                </a:solidFill>
                <a:latin typeface="Tajawal ExtraBold" panose="00000800000000000000" pitchFamily="2" charset="-78"/>
                <a:cs typeface="Tajawal ExtraBold" panose="00000800000000000000" pitchFamily="2" charset="-78"/>
              </a:rPr>
              <a:t>key)</a:t>
            </a:r>
          </a:p>
          <a:p>
            <a:pPr marL="1371600" lvl="2" indent="-457200" algn="just">
              <a:lnSpc>
                <a:spcPts val="1800"/>
              </a:lnSpc>
              <a:buFontTx/>
              <a:buChar char="-"/>
            </a:pPr>
            <a:r>
              <a:rPr lang="en-US" sz="2200" dirty="0">
                <a:solidFill>
                  <a:srgbClr val="0A1F61"/>
                </a:solidFill>
                <a:latin typeface="Tajawal ExtraBold" panose="00000800000000000000" pitchFamily="2" charset="-78"/>
                <a:cs typeface="Tajawal ExtraBold" panose="00000800000000000000" pitchFamily="2" charset="-78"/>
              </a:rPr>
              <a:t>.</a:t>
            </a:r>
            <a:r>
              <a:rPr lang="en-US" sz="2200" dirty="0" err="1" smtClean="0">
                <a:solidFill>
                  <a:srgbClr val="0A1F61"/>
                </a:solidFill>
                <a:latin typeface="Tajawal ExtraBold" panose="00000800000000000000" pitchFamily="2" charset="-78"/>
                <a:cs typeface="Tajawal ExtraBold" panose="00000800000000000000" pitchFamily="2" charset="-78"/>
              </a:rPr>
              <a:t>pem</a:t>
            </a:r>
            <a:r>
              <a:rPr lang="en-US" sz="2200" dirty="0" smtClean="0">
                <a:solidFill>
                  <a:srgbClr val="0A1F61"/>
                </a:solidFill>
                <a:latin typeface="Tajawal ExtraBold" panose="00000800000000000000" pitchFamily="2" charset="-78"/>
                <a:cs typeface="Tajawal ExtraBold" panose="00000800000000000000" pitchFamily="2" charset="-78"/>
              </a:rPr>
              <a:t> from </a:t>
            </a:r>
            <a:r>
              <a:rPr lang="en-US" sz="2200" dirty="0" err="1" smtClean="0">
                <a:solidFill>
                  <a:srgbClr val="0A1F61"/>
                </a:solidFill>
                <a:latin typeface="Tajawal ExtraBold" panose="00000800000000000000" pitchFamily="2" charset="-78"/>
                <a:cs typeface="Tajawal ExtraBold" panose="00000800000000000000" pitchFamily="2" charset="-78"/>
              </a:rPr>
              <a:t>cmd</a:t>
            </a:r>
            <a:r>
              <a:rPr lang="en-US" sz="2200" dirty="0" smtClean="0">
                <a:solidFill>
                  <a:srgbClr val="0A1F61"/>
                </a:solidFill>
                <a:latin typeface="Tajawal ExtraBold" panose="00000800000000000000" pitchFamily="2" charset="-78"/>
                <a:cs typeface="Tajawal ExtraBold" panose="00000800000000000000" pitchFamily="2" charset="-78"/>
              </a:rPr>
              <a:t> and from Python</a:t>
            </a:r>
          </a:p>
          <a:p>
            <a:pPr marL="1371600" lvl="2" indent="-457200" algn="just">
              <a:lnSpc>
                <a:spcPts val="1800"/>
              </a:lnSpc>
              <a:buFontTx/>
              <a:buChar char="-"/>
            </a:pPr>
            <a:r>
              <a:rPr lang="en-US" sz="2200" dirty="0" err="1">
                <a:solidFill>
                  <a:srgbClr val="0A1F61"/>
                </a:solidFill>
                <a:latin typeface="Tajawal ExtraBold" panose="00000800000000000000" pitchFamily="2" charset="-78"/>
                <a:cs typeface="Tajawal ExtraBold" panose="00000800000000000000" pitchFamily="2" charset="-78"/>
              </a:rPr>
              <a:t>SSLSocket</a:t>
            </a:r>
            <a:r>
              <a:rPr lang="en-US" sz="2200" dirty="0">
                <a:solidFill>
                  <a:srgbClr val="0A1F61"/>
                </a:solidFill>
                <a:latin typeface="Tajawal ExtraBold" panose="00000800000000000000" pitchFamily="2" charset="-78"/>
                <a:cs typeface="Tajawal ExtraBold" panose="00000800000000000000" pitchFamily="2" charset="-78"/>
              </a:rPr>
              <a:t>  Class In </a:t>
            </a:r>
            <a:r>
              <a:rPr lang="en-US" sz="2200" dirty="0" smtClean="0">
                <a:solidFill>
                  <a:srgbClr val="0A1F61"/>
                </a:solidFill>
                <a:latin typeface="Tajawal ExtraBold" panose="00000800000000000000" pitchFamily="2" charset="-78"/>
                <a:cs typeface="Tajawal ExtraBold" panose="00000800000000000000" pitchFamily="2" charset="-78"/>
              </a:rPr>
              <a:t>Python</a:t>
            </a:r>
            <a:r>
              <a:rPr lang="en-US" sz="2200" dirty="0">
                <a:solidFill>
                  <a:srgbClr val="0A1F61"/>
                </a:solidFill>
                <a:latin typeface="Tajawal ExtraBold" panose="00000800000000000000" pitchFamily="2" charset="-78"/>
                <a:cs typeface="Tajawal ExtraBold" panose="00000800000000000000" pitchFamily="2" charset="-78"/>
              </a:rPr>
              <a:t> </a:t>
            </a:r>
            <a:r>
              <a:rPr lang="en-US" sz="2200" dirty="0" smtClean="0">
                <a:solidFill>
                  <a:srgbClr val="0A1F61"/>
                </a:solidFill>
                <a:latin typeface="Tajawal ExtraBold" panose="00000800000000000000" pitchFamily="2" charset="-78"/>
                <a:cs typeface="Tajawal ExtraBold" panose="00000800000000000000" pitchFamily="2" charset="-78"/>
              </a:rPr>
              <a:t>(Connection by </a:t>
            </a:r>
            <a:r>
              <a:rPr lang="en-US" sz="2200" dirty="0" err="1" smtClean="0">
                <a:solidFill>
                  <a:srgbClr val="0A1F61"/>
                </a:solidFill>
                <a:latin typeface="Tajawal ExtraBold" panose="00000800000000000000" pitchFamily="2" charset="-78"/>
                <a:cs typeface="Tajawal ExtraBold" panose="00000800000000000000" pitchFamily="2" charset="-78"/>
              </a:rPr>
              <a:t>SSLSocket</a:t>
            </a:r>
            <a:r>
              <a:rPr lang="en-US" sz="2200" dirty="0" smtClean="0">
                <a:solidFill>
                  <a:srgbClr val="0A1F61"/>
                </a:solidFill>
                <a:latin typeface="Tajawal ExtraBold" panose="00000800000000000000" pitchFamily="2" charset="-78"/>
                <a:cs typeface="Tajawal ExtraBold" panose="00000800000000000000" pitchFamily="2" charset="-78"/>
              </a:rPr>
              <a:t>, </a:t>
            </a:r>
            <a:r>
              <a:rPr lang="en-US" sz="2200" dirty="0">
                <a:solidFill>
                  <a:srgbClr val="0A1F61"/>
                </a:solidFill>
                <a:latin typeface="Tajawal ExtraBold" panose="00000800000000000000" pitchFamily="2" charset="-78"/>
                <a:cs typeface="Tajawal ExtraBold" panose="00000800000000000000" pitchFamily="2" charset="-78"/>
              </a:rPr>
              <a:t>SSL/TLS - client / server </a:t>
            </a:r>
            <a:r>
              <a:rPr lang="en-GB" sz="2200" dirty="0">
                <a:solidFill>
                  <a:srgbClr val="0A1F61"/>
                </a:solidFill>
                <a:latin typeface="Tajawal ExtraBold" panose="00000800000000000000" pitchFamily="2" charset="-78"/>
                <a:cs typeface="Tajawal ExtraBold" panose="00000800000000000000" pitchFamily="2" charset="-78"/>
              </a:rPr>
              <a:t>compatibility</a:t>
            </a:r>
            <a:r>
              <a:rPr lang="en-US" sz="2200" dirty="0">
                <a:solidFill>
                  <a:srgbClr val="0A1F61"/>
                </a:solidFill>
                <a:latin typeface="Tajawal ExtraBold" panose="00000800000000000000" pitchFamily="2" charset="-78"/>
                <a:cs typeface="Tajawal ExtraBold" panose="00000800000000000000" pitchFamily="2" charset="-78"/>
              </a:rPr>
              <a:t>,</a:t>
            </a:r>
            <a:r>
              <a:rPr lang="en-US" sz="2200" dirty="0" err="1" smtClean="0">
                <a:solidFill>
                  <a:srgbClr val="0A1F61"/>
                </a:solidFill>
                <a:latin typeface="Tajawal ExtraBold" panose="00000800000000000000" pitchFamily="2" charset="-78"/>
                <a:cs typeface="Tajawal ExtraBold" panose="00000800000000000000" pitchFamily="2" charset="-78"/>
              </a:rPr>
              <a:t>SSLSocket</a:t>
            </a:r>
            <a:r>
              <a:rPr lang="en-US" sz="2200" dirty="0" smtClean="0">
                <a:solidFill>
                  <a:srgbClr val="0A1F61"/>
                </a:solidFill>
                <a:latin typeface="Tajawal ExtraBold" panose="00000800000000000000" pitchFamily="2" charset="-78"/>
                <a:cs typeface="Tajawal ExtraBold" panose="00000800000000000000" pitchFamily="2" charset="-78"/>
              </a:rPr>
              <a:t> with HTTP server, </a:t>
            </a:r>
            <a:r>
              <a:rPr lang="en-US" sz="2200" dirty="0" err="1" smtClean="0">
                <a:solidFill>
                  <a:srgbClr val="0A1F61"/>
                </a:solidFill>
                <a:latin typeface="Tajawal ExtraBold" panose="00000800000000000000" pitchFamily="2" charset="-78"/>
                <a:cs typeface="Tajawal ExtraBold" panose="00000800000000000000" pitchFamily="2" charset="-78"/>
              </a:rPr>
              <a:t>SSLSocket</a:t>
            </a:r>
            <a:r>
              <a:rPr lang="en-US" sz="2200" dirty="0" smtClean="0">
                <a:solidFill>
                  <a:srgbClr val="0A1F61"/>
                </a:solidFill>
                <a:latin typeface="Tajawal ExtraBold" panose="00000800000000000000" pitchFamily="2" charset="-78"/>
                <a:cs typeface="Tajawal ExtraBold" panose="00000800000000000000" pitchFamily="2" charset="-78"/>
              </a:rPr>
              <a:t> with loopback client-server)</a:t>
            </a:r>
            <a:endParaRPr lang="en-US" sz="22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05714197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4669" y="-146945"/>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422121"/>
            <a:ext cx="6714451" cy="1972334"/>
          </a:xfrm>
          <a:prstGeom prst="rect">
            <a:avLst/>
          </a:prstGeom>
        </p:spPr>
      </p:pic>
      <p:pic>
        <p:nvPicPr>
          <p:cNvPr id="13" name="Picture 12"/>
          <p:cNvPicPr>
            <a:picLocks noChangeAspect="1"/>
          </p:cNvPicPr>
          <p:nvPr/>
        </p:nvPicPr>
        <p:blipFill>
          <a:blip r:embed="rId6"/>
          <a:stretch>
            <a:fillRect/>
          </a:stretch>
        </p:blipFill>
        <p:spPr>
          <a:xfrm>
            <a:off x="6309599" y="3168645"/>
            <a:ext cx="5882401" cy="1034667"/>
          </a:xfrm>
          <a:prstGeom prst="rect">
            <a:avLst/>
          </a:prstGeom>
        </p:spPr>
      </p:pic>
      <p:sp>
        <p:nvSpPr>
          <p:cNvPr id="14" name="TextBox 13"/>
          <p:cNvSpPr txBox="1"/>
          <p:nvPr/>
        </p:nvSpPr>
        <p:spPr>
          <a:xfrm>
            <a:off x="170571" y="1115900"/>
            <a:ext cx="5375464" cy="923330"/>
          </a:xfrm>
          <a:prstGeom prst="rect">
            <a:avLst/>
          </a:prstGeom>
          <a:noFill/>
        </p:spPr>
        <p:txBody>
          <a:bodyPr wrap="square" rtlCol="0">
            <a:spAutoFit/>
          </a:bodyPr>
          <a:lstStyle/>
          <a:p>
            <a:pPr algn="ctr"/>
            <a:r>
              <a:rPr lang="en-GB" sz="5400" b="1" dirty="0" smtClean="0">
                <a:solidFill>
                  <a:schemeClr val="bg1"/>
                </a:solidFill>
                <a:latin typeface="Tajawal Medium" panose="00000600000000000000" pitchFamily="2" charset="-78"/>
                <a:cs typeface="Tajawal Medium" panose="00000600000000000000" pitchFamily="2" charset="-78"/>
              </a:rPr>
              <a:t>HTTP</a:t>
            </a:r>
            <a:endParaRPr lang="en-US" sz="5400" b="1" dirty="0" smtClean="0">
              <a:solidFill>
                <a:schemeClr val="bg1"/>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714451" y="3123849"/>
            <a:ext cx="5477549" cy="1200329"/>
          </a:xfrm>
          <a:prstGeom prst="rect">
            <a:avLst/>
          </a:prstGeom>
          <a:noFill/>
        </p:spPr>
        <p:txBody>
          <a:bodyPr wrap="square" rtlCol="0">
            <a:spAutoFit/>
          </a:bodyPr>
          <a:lstStyle/>
          <a:p>
            <a:r>
              <a:rPr lang="en-US" sz="3600" b="1" dirty="0" smtClean="0">
                <a:solidFill>
                  <a:schemeClr val="bg1"/>
                </a:solidFill>
                <a:latin typeface="Tajawal Medium" panose="00000600000000000000" pitchFamily="2" charset="-78"/>
                <a:cs typeface="Tajawal Medium" panose="00000600000000000000" pitchFamily="2" charset="-78"/>
              </a:rPr>
              <a:t>Network programming</a:t>
            </a:r>
          </a:p>
          <a:p>
            <a:r>
              <a:rPr lang="en-MY" sz="3600" b="1" dirty="0" smtClean="0">
                <a:solidFill>
                  <a:schemeClr val="bg1"/>
                </a:solidFill>
                <a:latin typeface="Tajawal Medium" panose="00000600000000000000" pitchFamily="2" charset="-78"/>
                <a:cs typeface="Tajawal Medium" panose="00000600000000000000" pitchFamily="2" charset="-78"/>
              </a:rPr>
              <a:t> Course ID: CYB615</a:t>
            </a:r>
            <a:endParaRPr lang="en-US" sz="36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86386875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5106" y="25699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155804" y="729019"/>
            <a:ext cx="7409107" cy="550151"/>
          </a:xfrm>
          <a:prstGeom prst="rect">
            <a:avLst/>
          </a:prstGeom>
          <a:noFill/>
        </p:spPr>
        <p:txBody>
          <a:bodyPr wrap="square" rtlCol="0">
            <a:spAutoFit/>
          </a:bodyPr>
          <a:lstStyle/>
          <a:p>
            <a:pPr algn="ctr">
              <a:lnSpc>
                <a:spcPts val="3000"/>
              </a:lnSpc>
            </a:pPr>
            <a:r>
              <a:rPr lang="en-US" sz="4400" dirty="0" smtClean="0">
                <a:solidFill>
                  <a:schemeClr val="bg1"/>
                </a:solidFill>
                <a:latin typeface="Tajawal Medium" panose="00000600000000000000" pitchFamily="2" charset="-78"/>
                <a:cs typeface="Tajawal Medium" panose="00000600000000000000" pitchFamily="2" charset="-78"/>
              </a:rPr>
              <a:t>What  </a:t>
            </a:r>
            <a:r>
              <a:rPr lang="en-US" sz="4400" dirty="0">
                <a:solidFill>
                  <a:schemeClr val="bg1"/>
                </a:solidFill>
                <a:latin typeface="Tajawal Medium" panose="00000600000000000000" pitchFamily="2" charset="-78"/>
                <a:cs typeface="Tajawal Medium" panose="00000600000000000000" pitchFamily="2" charset="-78"/>
              </a:rPr>
              <a:t>is HTTP </a:t>
            </a:r>
            <a:r>
              <a:rPr lang="en-US" sz="4400" dirty="0" smtClean="0">
                <a:solidFill>
                  <a:schemeClr val="bg1"/>
                </a:solidFill>
                <a:latin typeface="Tajawal Medium" panose="00000600000000000000" pitchFamily="2" charset="-78"/>
                <a:cs typeface="Tajawal Medium" panose="00000600000000000000" pitchFamily="2" charset="-78"/>
              </a:rPr>
              <a:t>?</a:t>
            </a:r>
            <a:endParaRPr lang="en-US" sz="44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5</a:t>
            </a:r>
            <a:endParaRPr lang="en-US" sz="3600" dirty="0">
              <a:solidFill>
                <a:schemeClr val="bg1"/>
              </a:solidFill>
              <a:latin typeface="Tajawal Medium" panose="00000600000000000000" pitchFamily="2" charset="-78"/>
              <a:cs typeface="Tajawal Medium" panose="00000600000000000000" pitchFamily="2" charset="-78"/>
            </a:endParaRPr>
          </a:p>
        </p:txBody>
      </p:sp>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4</a:t>
            </a:fld>
            <a:endParaRPr lang="en-US" dirty="0"/>
          </a:p>
        </p:txBody>
      </p:sp>
      <p:sp>
        <p:nvSpPr>
          <p:cNvPr id="11" name="Rectangle 10"/>
          <p:cNvSpPr/>
          <p:nvPr/>
        </p:nvSpPr>
        <p:spPr>
          <a:xfrm>
            <a:off x="-197126" y="1636744"/>
            <a:ext cx="12125256" cy="4524315"/>
          </a:xfrm>
          <a:prstGeom prst="rect">
            <a:avLst/>
          </a:prstGeom>
        </p:spPr>
        <p:txBody>
          <a:bodyPr wrap="square">
            <a:spAutoFit/>
          </a:bodyPr>
          <a:lstStyle/>
          <a:p>
            <a:pPr marL="914400" lvl="1" indent="-457200" algn="just">
              <a:buFont typeface="Wingdings" pitchFamily="2" charset="2"/>
              <a:buChar char="§"/>
            </a:pPr>
            <a:r>
              <a:rPr lang="en-US" sz="3200" dirty="0" smtClean="0">
                <a:solidFill>
                  <a:srgbClr val="0A1F61"/>
                </a:solidFill>
                <a:latin typeface="Tajawal ExtraBold" panose="00000800000000000000" pitchFamily="2" charset="-78"/>
                <a:cs typeface="Tajawal ExtraBold" panose="00000800000000000000" pitchFamily="2" charset="-78"/>
              </a:rPr>
              <a:t>The </a:t>
            </a:r>
            <a:r>
              <a:rPr lang="en-US" sz="3200" dirty="0">
                <a:solidFill>
                  <a:srgbClr val="0A1F61"/>
                </a:solidFill>
                <a:latin typeface="Tajawal ExtraBold" panose="00000800000000000000" pitchFamily="2" charset="-78"/>
                <a:cs typeface="Tajawal ExtraBold" panose="00000800000000000000" pitchFamily="2" charset="-78"/>
              </a:rPr>
              <a:t>Hypertext Transfer Protocol (HTTP) is an application protocol for distributed, collaborative, hypermedia information systems. HTTP is the foundation of data communication for the World Wide Web</a:t>
            </a:r>
            <a:r>
              <a:rPr lang="en-US" sz="3200" dirty="0" smtClean="0">
                <a:solidFill>
                  <a:srgbClr val="0A1F61"/>
                </a:solidFill>
                <a:latin typeface="Tajawal ExtraBold" panose="00000800000000000000" pitchFamily="2" charset="-78"/>
                <a:cs typeface="Tajawal ExtraBold" panose="00000800000000000000" pitchFamily="2" charset="-78"/>
              </a:rPr>
              <a:t>.</a:t>
            </a:r>
          </a:p>
          <a:p>
            <a:pPr marL="914400" lvl="1" indent="-457200" algn="just">
              <a:buFont typeface="Wingdings" pitchFamily="2" charset="2"/>
              <a:buChar char="§"/>
            </a:pPr>
            <a:r>
              <a:rPr lang="en-US" sz="3200" dirty="0">
                <a:solidFill>
                  <a:srgbClr val="0A1F61"/>
                </a:solidFill>
                <a:latin typeface="Tajawal ExtraBold" panose="00000800000000000000" pitchFamily="2" charset="-78"/>
                <a:cs typeface="Tajawal ExtraBold" panose="00000800000000000000" pitchFamily="2" charset="-78"/>
              </a:rPr>
              <a:t>There are many web server software that support HTTP protocol such as </a:t>
            </a:r>
            <a:r>
              <a:rPr lang="en-US" sz="3200" i="1" dirty="0">
                <a:solidFill>
                  <a:srgbClr val="0A1F61"/>
                </a:solidFill>
                <a:latin typeface="Tajawal ExtraBold" panose="00000800000000000000" pitchFamily="2" charset="-78"/>
                <a:cs typeface="Tajawal ExtraBold" panose="00000800000000000000" pitchFamily="2" charset="-78"/>
              </a:rPr>
              <a:t>apache</a:t>
            </a:r>
            <a:r>
              <a:rPr lang="en-US" sz="3200" dirty="0">
                <a:solidFill>
                  <a:srgbClr val="0A1F61"/>
                </a:solidFill>
                <a:latin typeface="Tajawal ExtraBold" panose="00000800000000000000" pitchFamily="2" charset="-78"/>
                <a:cs typeface="Tajawal ExtraBold" panose="00000800000000000000" pitchFamily="2" charset="-78"/>
              </a:rPr>
              <a:t>, </a:t>
            </a:r>
            <a:r>
              <a:rPr lang="en-US" sz="3200" i="1" dirty="0" err="1">
                <a:solidFill>
                  <a:srgbClr val="0A1F61"/>
                </a:solidFill>
                <a:latin typeface="Tajawal ExtraBold" panose="00000800000000000000" pitchFamily="2" charset="-78"/>
                <a:cs typeface="Tajawal ExtraBold" panose="00000800000000000000" pitchFamily="2" charset="-78"/>
              </a:rPr>
              <a:t>nginx</a:t>
            </a:r>
            <a:r>
              <a:rPr lang="en-US" sz="3200" dirty="0">
                <a:solidFill>
                  <a:srgbClr val="0A1F61"/>
                </a:solidFill>
                <a:latin typeface="Tajawal ExtraBold" panose="00000800000000000000" pitchFamily="2" charset="-78"/>
                <a:cs typeface="Tajawal ExtraBold" panose="00000800000000000000" pitchFamily="2" charset="-78"/>
              </a:rPr>
              <a:t>, and </a:t>
            </a:r>
            <a:r>
              <a:rPr lang="en-US" sz="3200" i="1" dirty="0" err="1" smtClean="0">
                <a:solidFill>
                  <a:srgbClr val="0A1F61"/>
                </a:solidFill>
                <a:latin typeface="Tajawal ExtraBold" panose="00000800000000000000" pitchFamily="2" charset="-78"/>
                <a:cs typeface="Tajawal ExtraBold" panose="00000800000000000000" pitchFamily="2" charset="-78"/>
              </a:rPr>
              <a:t>lighttpd</a:t>
            </a:r>
            <a:r>
              <a:rPr lang="en-US" sz="3200" dirty="0" smtClean="0">
                <a:solidFill>
                  <a:srgbClr val="0A1F61"/>
                </a:solidFill>
                <a:latin typeface="Tajawal ExtraBold" panose="00000800000000000000" pitchFamily="2" charset="-78"/>
                <a:cs typeface="Tajawal ExtraBold" panose="00000800000000000000" pitchFamily="2" charset="-78"/>
              </a:rPr>
              <a:t>.</a:t>
            </a:r>
          </a:p>
          <a:p>
            <a:pPr marL="914400" lvl="1" indent="-457200" algn="just">
              <a:buFont typeface="Wingdings" pitchFamily="2" charset="2"/>
              <a:buChar char="§"/>
            </a:pPr>
            <a:r>
              <a:rPr lang="en-US" sz="3200" dirty="0" smtClean="0">
                <a:solidFill>
                  <a:srgbClr val="0A1F61"/>
                </a:solidFill>
                <a:latin typeface="Tajawal ExtraBold" panose="00000800000000000000" pitchFamily="2" charset="-78"/>
                <a:cs typeface="Tajawal ExtraBold" panose="00000800000000000000" pitchFamily="2" charset="-78"/>
              </a:rPr>
              <a:t>HTTP </a:t>
            </a:r>
            <a:r>
              <a:rPr lang="en-US" sz="3200" dirty="0">
                <a:solidFill>
                  <a:srgbClr val="0A1F61"/>
                </a:solidFill>
                <a:latin typeface="Tajawal ExtraBold" panose="00000800000000000000" pitchFamily="2" charset="-78"/>
                <a:cs typeface="Tajawal ExtraBold" panose="00000800000000000000" pitchFamily="2" charset="-78"/>
              </a:rPr>
              <a:t>is based on requests and responses – the client makes requests and</a:t>
            </a:r>
            <a:br>
              <a:rPr lang="en-US" sz="3200" dirty="0">
                <a:solidFill>
                  <a:srgbClr val="0A1F61"/>
                </a:solidFill>
                <a:latin typeface="Tajawal ExtraBold" panose="00000800000000000000" pitchFamily="2" charset="-78"/>
                <a:cs typeface="Tajawal ExtraBold" panose="00000800000000000000" pitchFamily="2" charset="-78"/>
              </a:rPr>
            </a:br>
            <a:r>
              <a:rPr lang="en-US" sz="3200" dirty="0">
                <a:solidFill>
                  <a:srgbClr val="0A1F61"/>
                </a:solidFill>
                <a:latin typeface="Tajawal ExtraBold" panose="00000800000000000000" pitchFamily="2" charset="-78"/>
                <a:cs typeface="Tajawal ExtraBold" panose="00000800000000000000" pitchFamily="2" charset="-78"/>
              </a:rPr>
              <a:t>servers send </a:t>
            </a:r>
            <a:r>
              <a:rPr lang="en-US" sz="3200" dirty="0" smtClean="0">
                <a:solidFill>
                  <a:srgbClr val="0A1F61"/>
                </a:solidFill>
                <a:latin typeface="Tajawal ExtraBold" panose="00000800000000000000" pitchFamily="2" charset="-78"/>
                <a:cs typeface="Tajawal ExtraBold" panose="00000800000000000000" pitchFamily="2" charset="-78"/>
              </a:rPr>
              <a:t>responses.</a:t>
            </a:r>
          </a:p>
          <a:p>
            <a:pPr marL="914400" lvl="1" indent="-457200" algn="just">
              <a:buFont typeface="Wingdings" pitchFamily="2" charset="2"/>
              <a:buChar char="§"/>
            </a:pPr>
            <a:r>
              <a:rPr lang="en-US" sz="3200" dirty="0" smtClean="0">
                <a:solidFill>
                  <a:srgbClr val="0A1F61"/>
                </a:solidFill>
                <a:latin typeface="Tajawal ExtraBold" panose="00000800000000000000" pitchFamily="2" charset="-78"/>
                <a:cs typeface="Tajawal ExtraBold" panose="00000800000000000000" pitchFamily="2" charset="-78"/>
              </a:rPr>
              <a:t>HTTP : client (access resources)</a:t>
            </a:r>
            <a:r>
              <a:rPr lang="en-US" sz="3200" dirty="0">
                <a:solidFill>
                  <a:srgbClr val="0A1F61"/>
                </a:solidFill>
                <a:latin typeface="Tajawal ExtraBold" panose="00000800000000000000" pitchFamily="2" charset="-78"/>
                <a:cs typeface="Tajawal ExtraBold" panose="00000800000000000000" pitchFamily="2" charset="-78"/>
              </a:rPr>
              <a:t> </a:t>
            </a:r>
            <a:r>
              <a:rPr lang="en-US" sz="3200" dirty="0" smtClean="0">
                <a:solidFill>
                  <a:srgbClr val="0A1F61"/>
                </a:solidFill>
                <a:latin typeface="Tajawal ExtraBold" panose="00000800000000000000" pitchFamily="2" charset="-78"/>
                <a:cs typeface="Tajawal ExtraBold" panose="00000800000000000000" pitchFamily="2" charset="-78"/>
              </a:rPr>
              <a:t>        server </a:t>
            </a:r>
            <a:r>
              <a:rPr lang="en-US" sz="3200" dirty="0">
                <a:solidFill>
                  <a:srgbClr val="0A1F61"/>
                </a:solidFill>
                <a:latin typeface="Tajawal ExtraBold" panose="00000800000000000000" pitchFamily="2" charset="-78"/>
                <a:cs typeface="Tajawal ExtraBold" panose="00000800000000000000" pitchFamily="2" charset="-78"/>
              </a:rPr>
              <a:t>(makes </a:t>
            </a:r>
            <a:r>
              <a:rPr lang="en-US" sz="3200" dirty="0" smtClean="0">
                <a:solidFill>
                  <a:srgbClr val="0A1F61"/>
                </a:solidFill>
                <a:latin typeface="Tajawal ExtraBold" panose="00000800000000000000" pitchFamily="2" charset="-78"/>
                <a:cs typeface="Tajawal ExtraBold" panose="00000800000000000000" pitchFamily="2" charset="-78"/>
              </a:rPr>
              <a:t>services and resources </a:t>
            </a:r>
            <a:r>
              <a:rPr lang="en-US" sz="3200" dirty="0">
                <a:solidFill>
                  <a:srgbClr val="0A1F61"/>
                </a:solidFill>
                <a:latin typeface="Tajawal ExtraBold" panose="00000800000000000000" pitchFamily="2" charset="-78"/>
                <a:cs typeface="Tajawal ExtraBold" panose="00000800000000000000" pitchFamily="2" charset="-78"/>
              </a:rPr>
              <a:t>available</a:t>
            </a:r>
            <a:r>
              <a:rPr lang="en-US" sz="3200" dirty="0" smtClean="0">
                <a:solidFill>
                  <a:srgbClr val="0A1F61"/>
                </a:solidFill>
                <a:latin typeface="Tajawal ExtraBold" panose="00000800000000000000" pitchFamily="2" charset="-78"/>
                <a:cs typeface="Tajawal ExtraBold" panose="00000800000000000000" pitchFamily="2" charset="-78"/>
              </a:rPr>
              <a:t>).</a:t>
            </a:r>
          </a:p>
          <a:p>
            <a:pPr marL="914400" lvl="1" indent="-457200" algn="just">
              <a:buFont typeface="Wingdings" pitchFamily="2" charset="2"/>
              <a:buChar char="§"/>
            </a:pPr>
            <a:r>
              <a:rPr lang="en-US" sz="3200" dirty="0" smtClean="0">
                <a:solidFill>
                  <a:srgbClr val="0A1F61"/>
                </a:solidFill>
                <a:latin typeface="Tajawal ExtraBold" panose="00000800000000000000" pitchFamily="2" charset="-78"/>
                <a:cs typeface="Tajawal ExtraBold" panose="00000800000000000000" pitchFamily="2" charset="-78"/>
              </a:rPr>
              <a:t>An </a:t>
            </a:r>
            <a:r>
              <a:rPr lang="en-US" sz="3200" dirty="0">
                <a:solidFill>
                  <a:srgbClr val="0A1F61"/>
                </a:solidFill>
                <a:latin typeface="Tajawal ExtraBold" panose="00000800000000000000" pitchFamily="2" charset="-78"/>
                <a:cs typeface="Tajawal ExtraBold" panose="00000800000000000000" pitchFamily="2" charset="-78"/>
              </a:rPr>
              <a:t>URL identifies a resource on the Internet</a:t>
            </a:r>
            <a:r>
              <a:rPr lang="en-US" sz="3200" dirty="0" smtClean="0">
                <a:solidFill>
                  <a:srgbClr val="0A1F61"/>
                </a:solidFill>
                <a:latin typeface="Tajawal ExtraBold" panose="00000800000000000000" pitchFamily="2" charset="-78"/>
                <a:cs typeface="Tajawal ExtraBold" panose="00000800000000000000" pitchFamily="2" charset="-78"/>
              </a:rPr>
              <a:t>.</a:t>
            </a:r>
            <a:endParaRPr lang="en-US" sz="3200" dirty="0">
              <a:solidFill>
                <a:srgbClr val="0A1F61"/>
              </a:solidFill>
              <a:latin typeface="Tajawal ExtraBold" panose="00000800000000000000" pitchFamily="2" charset="-78"/>
              <a:cs typeface="Tajawal ExtraBold" panose="00000800000000000000" pitchFamily="2" charset="-78"/>
            </a:endParaRPr>
          </a:p>
        </p:txBody>
      </p:sp>
      <p:cxnSp>
        <p:nvCxnSpPr>
          <p:cNvPr id="12" name="Straight Arrow Connector 11"/>
          <p:cNvCxnSpPr/>
          <p:nvPr/>
        </p:nvCxnSpPr>
        <p:spPr>
          <a:xfrm>
            <a:off x="4753671" y="5276850"/>
            <a:ext cx="370779" cy="0"/>
          </a:xfrm>
          <a:prstGeom prst="straightConnector1">
            <a:avLst/>
          </a:prstGeom>
          <a:ln w="38100">
            <a:solidFill>
              <a:srgbClr val="FE8B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1260207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5106" y="25699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1981632" y="530239"/>
            <a:ext cx="7409107" cy="769441"/>
          </a:xfrm>
          <a:prstGeom prst="rect">
            <a:avLst/>
          </a:prstGeom>
          <a:noFill/>
        </p:spPr>
        <p:txBody>
          <a:bodyPr wrap="square" rtlCol="0">
            <a:spAutoFit/>
          </a:bodyPr>
          <a:lstStyle/>
          <a:p>
            <a:pPr algn="ctr"/>
            <a:r>
              <a:rPr lang="en-US" sz="4400" dirty="0" smtClean="0">
                <a:solidFill>
                  <a:schemeClr val="bg1"/>
                </a:solidFill>
                <a:latin typeface="Tajawal Medium" panose="00000600000000000000" pitchFamily="2" charset="-78"/>
                <a:cs typeface="Tajawal Medium" panose="00000600000000000000" pitchFamily="2" charset="-78"/>
              </a:rPr>
              <a:t>HTTP </a:t>
            </a:r>
            <a:r>
              <a:rPr lang="en-US" sz="4400" dirty="0">
                <a:solidFill>
                  <a:schemeClr val="bg1"/>
                </a:solidFill>
                <a:latin typeface="Tajawal Medium" panose="00000600000000000000" pitchFamily="2" charset="-78"/>
                <a:cs typeface="Tajawal Medium" panose="00000600000000000000" pitchFamily="2" charset="-78"/>
              </a:rPr>
              <a:t>Methods</a:t>
            </a: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5</a:t>
            </a:r>
            <a:endParaRPr lang="en-US" sz="3600" dirty="0">
              <a:solidFill>
                <a:schemeClr val="bg1"/>
              </a:solidFill>
              <a:latin typeface="Tajawal Medium" panose="00000600000000000000" pitchFamily="2" charset="-78"/>
              <a:cs typeface="Tajawal Medium" panose="00000600000000000000" pitchFamily="2" charset="-78"/>
            </a:endParaRPr>
          </a:p>
        </p:txBody>
      </p:sp>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5</a:t>
            </a:fld>
            <a:endParaRPr lang="en-US" dirty="0"/>
          </a:p>
        </p:txBody>
      </p:sp>
      <p:sp>
        <p:nvSpPr>
          <p:cNvPr id="12" name="Rectangle 1"/>
          <p:cNvSpPr>
            <a:spLocks noChangeArrowheads="1"/>
          </p:cNvSpPr>
          <p:nvPr/>
        </p:nvSpPr>
        <p:spPr bwMode="auto">
          <a:xfrm>
            <a:off x="306944" y="1848773"/>
            <a:ext cx="11583085" cy="4154984"/>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marR="0" lvl="0" indent="-285750" algn="just" defTabSz="914400" rtl="0" eaLnBrk="1" fontAlgn="base" latinLnBrk="0" hangingPunct="1">
              <a:lnSpc>
                <a:spcPct val="100000"/>
              </a:lnSpc>
              <a:spcBef>
                <a:spcPct val="0"/>
              </a:spcBef>
              <a:spcAft>
                <a:spcPct val="0"/>
              </a:spcAft>
              <a:buClrTx/>
              <a:buSzTx/>
              <a:buFont typeface="Wingdings" pitchFamily="2" charset="2"/>
              <a:buChar char="§"/>
              <a:tabLst/>
            </a:pPr>
            <a:r>
              <a:rPr lang="en-US" sz="2800" b="1" dirty="0">
                <a:solidFill>
                  <a:srgbClr val="0A1F61"/>
                </a:solidFill>
                <a:latin typeface="Tajawal ExtraBold" panose="00000800000000000000" pitchFamily="2" charset="-78"/>
                <a:cs typeface="Tajawal ExtraBold" panose="00000800000000000000" pitchFamily="2" charset="-78"/>
              </a:rPr>
              <a:t>HTTP methods</a:t>
            </a:r>
            <a:r>
              <a:rPr lang="en-US" sz="2800" dirty="0">
                <a:solidFill>
                  <a:srgbClr val="0A1F61"/>
                </a:solidFill>
                <a:latin typeface="Tajawal ExtraBold" panose="00000800000000000000" pitchFamily="2" charset="-78"/>
                <a:cs typeface="Tajawal ExtraBold" panose="00000800000000000000" pitchFamily="2" charset="-78"/>
              </a:rPr>
              <a:t> such as GET and POST, determine which action you’re trying to perform when making an HTTP request. </a:t>
            </a:r>
            <a:endParaRPr lang="en-US" sz="2800" dirty="0" smtClean="0">
              <a:solidFill>
                <a:srgbClr val="0A1F61"/>
              </a:solidFill>
              <a:latin typeface="Tajawal ExtraBold" panose="00000800000000000000" pitchFamily="2" charset="-78"/>
              <a:cs typeface="Tajawal ExtraBold" panose="00000800000000000000" pitchFamily="2" charset="-78"/>
            </a:endParaRPr>
          </a:p>
          <a:p>
            <a:pPr marR="0" lvl="0" algn="just" defTabSz="914400" rtl="0" eaLnBrk="1" fontAlgn="base" latinLnBrk="0" hangingPunct="1">
              <a:lnSpc>
                <a:spcPct val="100000"/>
              </a:lnSpc>
              <a:spcBef>
                <a:spcPct val="0"/>
              </a:spcBef>
              <a:spcAft>
                <a:spcPct val="0"/>
              </a:spcAft>
              <a:buClrTx/>
              <a:buSzTx/>
              <a:tabLst/>
            </a:pPr>
            <a:endParaRPr lang="en-US" sz="1200" dirty="0">
              <a:solidFill>
                <a:srgbClr val="0A1F61"/>
              </a:solidFill>
              <a:latin typeface="Tajawal ExtraBold" panose="00000800000000000000" pitchFamily="2" charset="-78"/>
              <a:cs typeface="Tajawal ExtraBold" panose="00000800000000000000" pitchFamily="2" charset="-78"/>
            </a:endParaRPr>
          </a:p>
          <a:p>
            <a:pPr marL="285750" indent="-285750" algn="just" fontAlgn="base">
              <a:spcBef>
                <a:spcPct val="0"/>
              </a:spcBef>
              <a:spcAft>
                <a:spcPct val="0"/>
              </a:spcAft>
              <a:buFont typeface="Wingdings" pitchFamily="2" charset="2"/>
              <a:buChar char="§"/>
            </a:pPr>
            <a:r>
              <a:rPr lang="en-US" sz="2800" dirty="0" smtClean="0">
                <a:solidFill>
                  <a:srgbClr val="0A1F61"/>
                </a:solidFill>
                <a:latin typeface="Tajawal ExtraBold" panose="00000800000000000000" pitchFamily="2" charset="-78"/>
                <a:cs typeface="Tajawal ExtraBold" panose="00000800000000000000" pitchFamily="2" charset="-78"/>
              </a:rPr>
              <a:t>The</a:t>
            </a:r>
            <a:r>
              <a:rPr lang="en-US" sz="2800" dirty="0">
                <a:solidFill>
                  <a:srgbClr val="0A1F61"/>
                </a:solidFill>
                <a:latin typeface="Tajawal ExtraBold" panose="00000800000000000000" pitchFamily="2" charset="-78"/>
                <a:cs typeface="Tajawal ExtraBold" panose="00000800000000000000" pitchFamily="2" charset="-78"/>
              </a:rPr>
              <a:t> GET, </a:t>
            </a:r>
            <a:r>
              <a:rPr lang="en-US" sz="2800" i="1" dirty="0" smtClean="0">
                <a:solidFill>
                  <a:srgbClr val="0A1F61"/>
                </a:solidFill>
                <a:latin typeface="Tajawal ExtraBold" panose="00000800000000000000" pitchFamily="2" charset="-78"/>
                <a:cs typeface="Tajawal ExtraBold" panose="00000800000000000000" pitchFamily="2" charset="-78"/>
              </a:rPr>
              <a:t>one </a:t>
            </a:r>
            <a:r>
              <a:rPr lang="en-US" sz="2800" i="1" dirty="0">
                <a:solidFill>
                  <a:srgbClr val="0A1F61"/>
                </a:solidFill>
                <a:latin typeface="Tajawal ExtraBold" panose="00000800000000000000" pitchFamily="2" charset="-78"/>
                <a:cs typeface="Tajawal ExtraBold" panose="00000800000000000000" pitchFamily="2" charset="-78"/>
              </a:rPr>
              <a:t>of the most common HTTP </a:t>
            </a:r>
            <a:r>
              <a:rPr lang="en-US" sz="2800" i="1" dirty="0" smtClean="0">
                <a:solidFill>
                  <a:srgbClr val="0A1F61"/>
                </a:solidFill>
                <a:latin typeface="Tajawal ExtraBold" panose="00000800000000000000" pitchFamily="2" charset="-78"/>
                <a:cs typeface="Tajawal ExtraBold" panose="00000800000000000000" pitchFamily="2" charset="-78"/>
              </a:rPr>
              <a:t>methods</a:t>
            </a:r>
            <a:r>
              <a:rPr lang="en-US" sz="2800" dirty="0" smtClean="0">
                <a:solidFill>
                  <a:srgbClr val="0A1F61"/>
                </a:solidFill>
                <a:latin typeface="Tajawal ExtraBold" panose="00000800000000000000" pitchFamily="2" charset="-78"/>
                <a:cs typeface="Tajawal ExtraBold" panose="00000800000000000000" pitchFamily="2" charset="-78"/>
              </a:rPr>
              <a:t>,</a:t>
            </a:r>
            <a:r>
              <a:rPr lang="en-US" sz="2800" dirty="0">
                <a:solidFill>
                  <a:srgbClr val="0A1F61"/>
                </a:solidFill>
                <a:latin typeface="Tajawal ExtraBold" panose="00000800000000000000" pitchFamily="2" charset="-78"/>
                <a:cs typeface="Tajawal ExtraBold" panose="00000800000000000000" pitchFamily="2" charset="-78"/>
              </a:rPr>
              <a:t> method indicates that you’re trying to get or retrieve data from a specified resource. To make a GET request, invoke </a:t>
            </a:r>
            <a:r>
              <a:rPr lang="en-US" sz="2800" b="1" dirty="0" err="1">
                <a:solidFill>
                  <a:srgbClr val="0A1F61"/>
                </a:solidFill>
                <a:latin typeface="Tajawal ExtraBold" panose="00000800000000000000" pitchFamily="2" charset="-78"/>
                <a:cs typeface="Tajawal ExtraBold" panose="00000800000000000000" pitchFamily="2" charset="-78"/>
              </a:rPr>
              <a:t>requests.get</a:t>
            </a:r>
            <a:r>
              <a:rPr lang="en-US" sz="2800" b="1" dirty="0" smtClean="0">
                <a:solidFill>
                  <a:srgbClr val="0A1F61"/>
                </a:solidFill>
                <a:latin typeface="Tajawal ExtraBold" panose="00000800000000000000" pitchFamily="2" charset="-78"/>
                <a:cs typeface="Tajawal ExtraBold" panose="00000800000000000000" pitchFamily="2" charset="-78"/>
              </a:rPr>
              <a:t>()</a:t>
            </a:r>
            <a:r>
              <a:rPr lang="en-US" sz="2800" dirty="0" smtClean="0">
                <a:solidFill>
                  <a:srgbClr val="0A1F61"/>
                </a:solidFill>
                <a:latin typeface="Tajawal ExtraBold" panose="00000800000000000000" pitchFamily="2" charset="-78"/>
                <a:cs typeface="Tajawal ExtraBold" panose="00000800000000000000" pitchFamily="2" charset="-78"/>
              </a:rPr>
              <a:t>. </a:t>
            </a:r>
          </a:p>
          <a:p>
            <a:pPr marL="285750" indent="-285750" algn="just" fontAlgn="base">
              <a:spcBef>
                <a:spcPct val="0"/>
              </a:spcBef>
              <a:spcAft>
                <a:spcPct val="0"/>
              </a:spcAft>
              <a:buFont typeface="Wingdings" pitchFamily="2" charset="2"/>
              <a:buChar char="§"/>
            </a:pPr>
            <a:endParaRPr lang="en-US" sz="2800" dirty="0">
              <a:solidFill>
                <a:srgbClr val="0A1F61"/>
              </a:solidFill>
              <a:latin typeface="Tajawal ExtraBold" panose="00000800000000000000" pitchFamily="2" charset="-78"/>
              <a:cs typeface="Tajawal ExtraBold" panose="00000800000000000000" pitchFamily="2" charset="-78"/>
            </a:endParaRPr>
          </a:p>
          <a:p>
            <a:pPr marL="285750" indent="-285750" algn="just" fontAlgn="base">
              <a:spcBef>
                <a:spcPct val="0"/>
              </a:spcBef>
              <a:spcAft>
                <a:spcPct val="0"/>
              </a:spcAft>
              <a:buFont typeface="Wingdings" pitchFamily="2" charset="2"/>
              <a:buChar char="§"/>
            </a:pPr>
            <a:r>
              <a:rPr lang="en-US" sz="2800" dirty="0" smtClean="0">
                <a:solidFill>
                  <a:srgbClr val="0A1F61"/>
                </a:solidFill>
                <a:latin typeface="Tajawal ExtraBold" panose="00000800000000000000" pitchFamily="2" charset="-78"/>
                <a:cs typeface="Tajawal ExtraBold" panose="00000800000000000000" pitchFamily="2" charset="-78"/>
              </a:rPr>
              <a:t>While POST indicates that you’re trying to send data to a specified server. </a:t>
            </a:r>
            <a:r>
              <a:rPr lang="en-US" sz="2800" dirty="0">
                <a:solidFill>
                  <a:srgbClr val="0A1F61"/>
                </a:solidFill>
                <a:latin typeface="Tajawal ExtraBold" panose="00000800000000000000" pitchFamily="2" charset="-78"/>
                <a:cs typeface="Tajawal ExtraBold" panose="00000800000000000000" pitchFamily="2" charset="-78"/>
              </a:rPr>
              <a:t>Besides GET and POST, there are several other common methods</a:t>
            </a:r>
            <a:r>
              <a:rPr lang="en-US" sz="2800" dirty="0" smtClean="0">
                <a:solidFill>
                  <a:srgbClr val="0A1F61"/>
                </a:solidFill>
                <a:latin typeface="Tajawal ExtraBold" panose="00000800000000000000" pitchFamily="2" charset="-78"/>
                <a:cs typeface="Tajawal ExtraBold" panose="00000800000000000000" pitchFamily="2" charset="-78"/>
              </a:rPr>
              <a:t>.</a:t>
            </a:r>
          </a:p>
          <a:p>
            <a:pPr marL="285750" lvl="0" indent="-285750" algn="just" fontAlgn="base">
              <a:spcBef>
                <a:spcPct val="0"/>
              </a:spcBef>
              <a:spcAft>
                <a:spcPct val="0"/>
              </a:spcAft>
              <a:buFont typeface="Wingdings" pitchFamily="2" charset="2"/>
              <a:buChar char="§"/>
            </a:pPr>
            <a:endParaRPr lang="en-GB" sz="2800" dirty="0">
              <a:solidFill>
                <a:srgbClr val="0A1F61"/>
              </a:solidFill>
              <a:latin typeface="Tajawal ExtraBold" panose="00000800000000000000" pitchFamily="2" charset="-78"/>
              <a:cs typeface="Tajawal ExtraBold" panose="00000800000000000000" pitchFamily="2" charset="-78"/>
            </a:endParaRPr>
          </a:p>
          <a:p>
            <a:pPr marL="285750" indent="-285750" algn="just" fontAlgn="base">
              <a:spcBef>
                <a:spcPct val="0"/>
              </a:spcBef>
              <a:spcAft>
                <a:spcPct val="0"/>
              </a:spcAft>
              <a:buFont typeface="Wingdings" pitchFamily="2" charset="2"/>
              <a:buChar char="§"/>
            </a:pPr>
            <a:r>
              <a:rPr lang="en-US" sz="2800" b="1" dirty="0">
                <a:solidFill>
                  <a:srgbClr val="0A1F61"/>
                </a:solidFill>
                <a:latin typeface="Tajawal ExtraBold" panose="00000800000000000000" pitchFamily="2" charset="-78"/>
                <a:cs typeface="Tajawal ExtraBold" panose="00000800000000000000" pitchFamily="2" charset="-78"/>
              </a:rPr>
              <a:t>Other HTTP Methods </a:t>
            </a:r>
            <a:r>
              <a:rPr lang="en-US" sz="2800" dirty="0">
                <a:solidFill>
                  <a:srgbClr val="0A1F61"/>
                </a:solidFill>
                <a:latin typeface="Tajawal ExtraBold" panose="00000800000000000000" pitchFamily="2" charset="-78"/>
                <a:cs typeface="Tajawal ExtraBold" panose="00000800000000000000" pitchFamily="2" charset="-78"/>
              </a:rPr>
              <a:t>include PUT, DELETE, HEAD, PATCH, and OPTIONS. </a:t>
            </a:r>
          </a:p>
        </p:txBody>
      </p:sp>
    </p:spTree>
    <p:extLst>
      <p:ext uri="{BB962C8B-B14F-4D97-AF65-F5344CB8AC3E}">
        <p14:creationId xmlns:p14="http://schemas.microsoft.com/office/powerpoint/2010/main" val="364772035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5106" y="25699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155804" y="544753"/>
            <a:ext cx="7409107" cy="934871"/>
          </a:xfrm>
          <a:prstGeom prst="rect">
            <a:avLst/>
          </a:prstGeom>
          <a:noFill/>
        </p:spPr>
        <p:txBody>
          <a:bodyPr wrap="square" rtlCol="0">
            <a:spAutoFit/>
          </a:bodyPr>
          <a:lstStyle/>
          <a:p>
            <a:pPr algn="ctr">
              <a:lnSpc>
                <a:spcPts val="3000"/>
              </a:lnSpc>
            </a:pPr>
            <a:r>
              <a:rPr lang="en-US" sz="4400" dirty="0" smtClean="0">
                <a:solidFill>
                  <a:schemeClr val="bg1"/>
                </a:solidFill>
                <a:latin typeface="Tajawal Medium" panose="00000600000000000000" pitchFamily="2" charset="-78"/>
                <a:cs typeface="Tajawal Medium" panose="00000600000000000000" pitchFamily="2" charset="-78"/>
              </a:rPr>
              <a:t>Downloading </a:t>
            </a:r>
            <a:r>
              <a:rPr lang="en-US" sz="4400" dirty="0">
                <a:solidFill>
                  <a:schemeClr val="bg1"/>
                </a:solidFill>
                <a:latin typeface="Tajawal Medium" panose="00000600000000000000" pitchFamily="2" charset="-78"/>
                <a:cs typeface="Tajawal Medium" panose="00000600000000000000" pitchFamily="2" charset="-78"/>
              </a:rPr>
              <a:t>data </a:t>
            </a:r>
            <a:r>
              <a:rPr lang="en-US" sz="4400" dirty="0" smtClean="0">
                <a:solidFill>
                  <a:schemeClr val="bg1"/>
                </a:solidFill>
                <a:latin typeface="Tajawal Medium" panose="00000600000000000000" pitchFamily="2" charset="-78"/>
                <a:cs typeface="Tajawal Medium" panose="00000600000000000000" pitchFamily="2" charset="-78"/>
              </a:rPr>
              <a:t>from</a:t>
            </a:r>
          </a:p>
          <a:p>
            <a:pPr algn="ctr">
              <a:lnSpc>
                <a:spcPts val="3000"/>
              </a:lnSpc>
            </a:pPr>
            <a:r>
              <a:rPr lang="en-US" sz="4400" dirty="0" smtClean="0">
                <a:solidFill>
                  <a:schemeClr val="bg1"/>
                </a:solidFill>
                <a:latin typeface="Tajawal Medium" panose="00000600000000000000" pitchFamily="2" charset="-78"/>
                <a:cs typeface="Tajawal Medium" panose="00000600000000000000" pitchFamily="2" charset="-78"/>
              </a:rPr>
              <a:t> </a:t>
            </a:r>
            <a:r>
              <a:rPr lang="en-US" sz="4400" dirty="0">
                <a:solidFill>
                  <a:schemeClr val="bg1"/>
                </a:solidFill>
                <a:latin typeface="Tajawal Medium" panose="00000600000000000000" pitchFamily="2" charset="-78"/>
                <a:cs typeface="Tajawal Medium" panose="00000600000000000000" pitchFamily="2" charset="-78"/>
              </a:rPr>
              <a:t>an HTTP </a:t>
            </a:r>
            <a:r>
              <a:rPr lang="en-US" sz="4400" dirty="0" smtClean="0">
                <a:solidFill>
                  <a:schemeClr val="bg1"/>
                </a:solidFill>
                <a:latin typeface="Tajawal Medium" panose="00000600000000000000" pitchFamily="2" charset="-78"/>
                <a:cs typeface="Tajawal Medium" panose="00000600000000000000" pitchFamily="2" charset="-78"/>
              </a:rPr>
              <a:t>server (GET method)</a:t>
            </a:r>
            <a:endParaRPr lang="en-US" sz="44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5</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6</a:t>
            </a:fld>
            <a:endParaRPr lang="en-US" dirty="0"/>
          </a:p>
        </p:txBody>
      </p:sp>
      <p:sp>
        <p:nvSpPr>
          <p:cNvPr id="12" name="Rectangle 11"/>
          <p:cNvSpPr/>
          <p:nvPr/>
        </p:nvSpPr>
        <p:spPr>
          <a:xfrm>
            <a:off x="8810173" y="2841133"/>
            <a:ext cx="2821121" cy="3477875"/>
          </a:xfrm>
          <a:prstGeom prst="rect">
            <a:avLst/>
          </a:prstGeom>
          <a:ln w="28575">
            <a:solidFill>
              <a:srgbClr val="FF0000"/>
            </a:solidFill>
            <a:prstDash val="lgDash"/>
          </a:ln>
        </p:spPr>
        <p:txBody>
          <a:bodyPr wrap="square">
            <a:spAutoFit/>
          </a:bodyPr>
          <a:lstStyle/>
          <a:p>
            <a:pPr marL="285750" indent="-285750" algn="just">
              <a:buFont typeface="Wingdings" pitchFamily="2" charset="2"/>
              <a:buChar char="§"/>
            </a:pPr>
            <a:r>
              <a:rPr lang="en-US" sz="2000" b="1" dirty="0" smtClean="0">
                <a:solidFill>
                  <a:srgbClr val="0A1F61"/>
                </a:solidFill>
                <a:latin typeface="Tajawal ExtraBold" panose="00000800000000000000" pitchFamily="2" charset="-78"/>
                <a:cs typeface="Tajawal ExtraBold" panose="00000800000000000000" pitchFamily="2" charset="-78"/>
              </a:rPr>
              <a:t>200 status </a:t>
            </a:r>
            <a:r>
              <a:rPr lang="en-US" sz="2000" b="1" dirty="0">
                <a:solidFill>
                  <a:srgbClr val="0A1F61"/>
                </a:solidFill>
                <a:latin typeface="Tajawal ExtraBold" panose="00000800000000000000" pitchFamily="2" charset="-78"/>
                <a:cs typeface="Tajawal ExtraBold" panose="00000800000000000000" pitchFamily="2" charset="-78"/>
              </a:rPr>
              <a:t>code :</a:t>
            </a:r>
          </a:p>
          <a:p>
            <a:pPr lvl="1" algn="just"/>
            <a:r>
              <a:rPr lang="en-US" sz="2000" dirty="0" smtClean="0">
                <a:solidFill>
                  <a:srgbClr val="0A1F61"/>
                </a:solidFill>
                <a:latin typeface="Tajawal ExtraBold" panose="00000800000000000000" pitchFamily="2" charset="-78"/>
                <a:cs typeface="Tajawal ExtraBold" panose="00000800000000000000" pitchFamily="2" charset="-78"/>
              </a:rPr>
              <a:t>is </a:t>
            </a:r>
            <a:r>
              <a:rPr lang="en-US" sz="2000" dirty="0">
                <a:solidFill>
                  <a:srgbClr val="0A1F61"/>
                </a:solidFill>
                <a:latin typeface="Tajawal ExtraBold" panose="00000800000000000000" pitchFamily="2" charset="-78"/>
                <a:cs typeface="Tajawal ExtraBold" panose="00000800000000000000" pitchFamily="2" charset="-78"/>
              </a:rPr>
              <a:t>by far the most common returned. It means, simply, that the request was received and understood and is being processed. </a:t>
            </a:r>
            <a:endParaRPr lang="en-US" sz="2000" dirty="0" smtClean="0">
              <a:solidFill>
                <a:srgbClr val="0A1F61"/>
              </a:solidFill>
              <a:latin typeface="Tajawal ExtraBold" panose="00000800000000000000" pitchFamily="2" charset="-78"/>
              <a:cs typeface="Tajawal ExtraBold" panose="00000800000000000000" pitchFamily="2" charset="-78"/>
            </a:endParaRPr>
          </a:p>
          <a:p>
            <a:pPr marL="342900" indent="-342900" algn="just">
              <a:buFont typeface="Wingdings" pitchFamily="2" charset="2"/>
              <a:buChar char="§"/>
            </a:pPr>
            <a:r>
              <a:rPr lang="en-US" sz="2000" b="1" dirty="0" smtClean="0">
                <a:solidFill>
                  <a:srgbClr val="0A1F61"/>
                </a:solidFill>
                <a:latin typeface="Tajawal ExtraBold" panose="00000800000000000000" pitchFamily="2" charset="-78"/>
                <a:cs typeface="Tajawal ExtraBold" panose="00000800000000000000" pitchFamily="2" charset="-78"/>
              </a:rPr>
              <a:t>201 </a:t>
            </a:r>
            <a:r>
              <a:rPr lang="en-US" sz="2000" b="1" dirty="0">
                <a:solidFill>
                  <a:srgbClr val="0A1F61"/>
                </a:solidFill>
                <a:latin typeface="Tajawal ExtraBold" panose="00000800000000000000" pitchFamily="2" charset="-78"/>
                <a:cs typeface="Tajawal ExtraBold" panose="00000800000000000000" pitchFamily="2" charset="-78"/>
              </a:rPr>
              <a:t>status </a:t>
            </a:r>
            <a:r>
              <a:rPr lang="en-US" sz="2000" b="1" dirty="0" smtClean="0">
                <a:solidFill>
                  <a:srgbClr val="0A1F61"/>
                </a:solidFill>
                <a:latin typeface="Tajawal ExtraBold" panose="00000800000000000000" pitchFamily="2" charset="-78"/>
                <a:cs typeface="Tajawal ExtraBold" panose="00000800000000000000" pitchFamily="2" charset="-78"/>
              </a:rPr>
              <a:t>code:</a:t>
            </a:r>
          </a:p>
          <a:p>
            <a:pPr lvl="1" algn="just"/>
            <a:r>
              <a:rPr lang="en-US" sz="2000" b="1" dirty="0" smtClean="0">
                <a:solidFill>
                  <a:srgbClr val="0A1F61"/>
                </a:solidFill>
                <a:latin typeface="Tajawal ExtraBold" panose="00000800000000000000" pitchFamily="2" charset="-78"/>
                <a:cs typeface="Tajawal ExtraBold" panose="00000800000000000000" pitchFamily="2" charset="-78"/>
              </a:rPr>
              <a:t> </a:t>
            </a:r>
            <a:r>
              <a:rPr lang="en-US" sz="2000" dirty="0">
                <a:solidFill>
                  <a:srgbClr val="0A1F61"/>
                </a:solidFill>
                <a:latin typeface="Tajawal ExtraBold" panose="00000800000000000000" pitchFamily="2" charset="-78"/>
                <a:cs typeface="Tajawal ExtraBold" panose="00000800000000000000" pitchFamily="2" charset="-78"/>
              </a:rPr>
              <a:t>indicates that a request was successful and as a result, a resource has been created (for example a new page).</a:t>
            </a:r>
            <a:endParaRPr lang="en-US" sz="3000" dirty="0">
              <a:solidFill>
                <a:srgbClr val="0A1F61"/>
              </a:solidFill>
              <a:latin typeface="Tajawal ExtraBold" panose="00000800000000000000" pitchFamily="2" charset="-78"/>
              <a:cs typeface="Tajawal ExtraBold" panose="00000800000000000000" pitchFamily="2" charset="-78"/>
            </a:endParaRPr>
          </a:p>
        </p:txBody>
      </p:sp>
      <p:sp>
        <p:nvSpPr>
          <p:cNvPr id="18" name="Rectangle 2"/>
          <p:cNvSpPr>
            <a:spLocks noChangeArrowheads="1"/>
          </p:cNvSpPr>
          <p:nvPr/>
        </p:nvSpPr>
        <p:spPr bwMode="auto">
          <a:xfrm>
            <a:off x="1552573" y="2192156"/>
            <a:ext cx="6636753" cy="4524315"/>
          </a:xfrm>
          <a:prstGeom prst="rect">
            <a:avLst/>
          </a:prstGeom>
          <a:solidFill>
            <a:srgbClr val="2B2B2B"/>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lvl="0" fontAlgn="base">
              <a:spcBef>
                <a:spcPct val="0"/>
              </a:spcBef>
              <a:spcAft>
                <a:spcPct val="0"/>
              </a:spcAft>
            </a:pPr>
            <a:r>
              <a:rPr kumimoji="0" lang="en-US" sz="1600" b="0" i="0" u="none" strike="noStrike" cap="none" normalizeH="0" baseline="0" dirty="0" smtClean="0">
                <a:ln>
                  <a:noFill/>
                </a:ln>
                <a:solidFill>
                  <a:srgbClr val="CC7832"/>
                </a:solidFill>
                <a:effectLst/>
                <a:latin typeface="JetBrains Mono"/>
                <a:cs typeface="Arial" pitchFamily="34" charset="0"/>
              </a:rPr>
              <a:t>import </a:t>
            </a:r>
            <a:r>
              <a:rPr kumimoji="0" lang="en-US" sz="1600" b="0" i="0" u="none" strike="noStrike" cap="none" normalizeH="0" baseline="0" dirty="0" smtClean="0">
                <a:ln>
                  <a:noFill/>
                </a:ln>
                <a:solidFill>
                  <a:srgbClr val="A9B7C6"/>
                </a:solidFill>
                <a:effectLst/>
                <a:latin typeface="JetBrains Mono"/>
                <a:cs typeface="Arial" pitchFamily="34" charset="0"/>
              </a:rPr>
              <a:t>requests</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response = </a:t>
            </a:r>
            <a:r>
              <a:rPr kumimoji="0" lang="en-US" sz="1600" b="0" i="0" u="none" strike="noStrike" cap="none" normalizeH="0" baseline="0" dirty="0" err="1" smtClean="0">
                <a:ln>
                  <a:noFill/>
                </a:ln>
                <a:solidFill>
                  <a:srgbClr val="A9B7C6"/>
                </a:solidFill>
                <a:effectLst/>
                <a:latin typeface="JetBrains Mono"/>
                <a:cs typeface="Arial" pitchFamily="34" charset="0"/>
              </a:rPr>
              <a:t>requests.get</a:t>
            </a:r>
            <a:r>
              <a:rPr kumimoji="0" lang="en-US" sz="1600" b="0" i="0" u="none" strike="noStrike" cap="none" normalizeH="0" baseline="0" dirty="0" smtClean="0">
                <a:ln>
                  <a:noFill/>
                </a:ln>
                <a:solidFill>
                  <a:srgbClr val="A9B7C6"/>
                </a:solidFill>
                <a:effectLst/>
                <a:latin typeface="JetBrains Mono"/>
                <a:cs typeface="Arial" pitchFamily="34" charset="0"/>
              </a:rPr>
              <a:t>(</a:t>
            </a:r>
            <a:r>
              <a:rPr kumimoji="0" lang="en-US" sz="1600" b="0" i="0" u="none" strike="noStrike" cap="none" normalizeH="0" baseline="0" dirty="0" smtClean="0">
                <a:ln>
                  <a:noFill/>
                </a:ln>
                <a:solidFill>
                  <a:srgbClr val="6A8759"/>
                </a:solidFill>
                <a:effectLst/>
                <a:latin typeface="JetBrains Mono"/>
                <a:cs typeface="Arial" pitchFamily="34" charset="0"/>
              </a:rPr>
              <a:t>'https://easyquran.com/video/</a:t>
            </a:r>
            <a:r>
              <a:rPr kumimoji="0" lang="en-US" sz="1600" b="0" i="0" u="none" strike="noStrike" cap="none" normalizeH="0" baseline="0" dirty="0" err="1" smtClean="0">
                <a:ln>
                  <a:noFill/>
                </a:ln>
                <a:solidFill>
                  <a:srgbClr val="6A8759"/>
                </a:solidFill>
                <a:effectLst/>
                <a:latin typeface="JetBrains Mono"/>
                <a:cs typeface="Arial" pitchFamily="34" charset="0"/>
              </a:rPr>
              <a:t>index.php</a:t>
            </a:r>
            <a:r>
              <a:rPr kumimoji="0" lang="en-US" sz="1600" b="0" i="0" u="none" strike="noStrike" cap="none" normalizeH="0" baseline="0" dirty="0" smtClean="0">
                <a:ln>
                  <a:noFill/>
                </a:ln>
                <a:solidFill>
                  <a:srgbClr val="6A8759"/>
                </a:solidFill>
                <a:effectLst/>
                <a:latin typeface="JetBrains Mono"/>
                <a:cs typeface="Arial" pitchFamily="34" charset="0"/>
              </a:rPr>
              <a:t>'</a:t>
            </a:r>
            <a:r>
              <a:rPr kumimoji="0" lang="en-US" sz="1600" b="0" i="0" u="none" strike="noStrike" cap="none" normalizeH="0" baseline="0" dirty="0" smtClean="0">
                <a:ln>
                  <a:noFill/>
                </a:ln>
                <a:solidFill>
                  <a:srgbClr val="A9B7C6"/>
                </a:solidFill>
                <a:effectLst/>
                <a:latin typeface="JetBrains Mono"/>
                <a:cs typeface="Arial" pitchFamily="34" charset="0"/>
              </a:rPr>
              <a:t>)</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print(response)</a:t>
            </a:r>
            <a:br>
              <a:rPr kumimoji="0" lang="en-US" sz="1600" b="0" i="0" u="none" strike="noStrike" cap="none" normalizeH="0" baseline="0" dirty="0" smtClean="0">
                <a:ln>
                  <a:noFill/>
                </a:ln>
                <a:solidFill>
                  <a:srgbClr val="A9B7C6"/>
                </a:solidFill>
                <a:effectLst/>
                <a:latin typeface="JetBrains Mono"/>
                <a:cs typeface="Arial" pitchFamily="34" charset="0"/>
              </a:rPr>
            </a:br>
            <a:endParaRPr kumimoji="0" lang="en-US" sz="1600" b="0" i="0" u="none" strike="noStrike" cap="none" normalizeH="0" baseline="0" dirty="0" smtClean="0">
              <a:ln>
                <a:noFill/>
              </a:ln>
              <a:solidFill>
                <a:srgbClr val="A9B7C6"/>
              </a:solidFill>
              <a:effectLst/>
              <a:latin typeface="JetBrains Mono"/>
              <a:cs typeface="Arial" pitchFamily="34" charset="0"/>
            </a:endParaRPr>
          </a:p>
          <a:p>
            <a:pPr lvl="0" fontAlgn="base">
              <a:spcBef>
                <a:spcPct val="0"/>
              </a:spcBef>
              <a:spcAft>
                <a:spcPct val="0"/>
              </a:spcAft>
            </a:pPr>
            <a:r>
              <a:rPr kumimoji="0" lang="en-US" sz="1600" b="0" i="0" u="none" strike="noStrike" cap="none" normalizeH="0" baseline="0" dirty="0" smtClean="0">
                <a:ln>
                  <a:noFill/>
                </a:ln>
                <a:solidFill>
                  <a:srgbClr val="CC7832"/>
                </a:solidFill>
                <a:effectLst/>
                <a:latin typeface="JetBrains Mono"/>
                <a:cs typeface="Arial" pitchFamily="34" charset="0"/>
              </a:rPr>
              <a:t>if </a:t>
            </a:r>
            <a:r>
              <a:rPr kumimoji="0" lang="en-US" sz="1600" b="0" i="0" u="none" strike="noStrike" cap="none" normalizeH="0" baseline="0" dirty="0" smtClean="0">
                <a:ln>
                  <a:noFill/>
                </a:ln>
                <a:solidFill>
                  <a:srgbClr val="A9B7C6"/>
                </a:solidFill>
                <a:effectLst/>
                <a:latin typeface="JetBrains Mono"/>
                <a:cs typeface="Arial" pitchFamily="34" charset="0"/>
              </a:rPr>
              <a:t>response:</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    print(</a:t>
            </a:r>
            <a:r>
              <a:rPr kumimoji="0" lang="en-US" sz="1600" b="0" i="0" u="none" strike="noStrike" cap="none" normalizeH="0" baseline="0" dirty="0" smtClean="0">
                <a:ln>
                  <a:noFill/>
                </a:ln>
                <a:solidFill>
                  <a:srgbClr val="6A8759"/>
                </a:solidFill>
                <a:effectLst/>
                <a:latin typeface="JetBrains Mono"/>
                <a:cs typeface="Arial" pitchFamily="34" charset="0"/>
              </a:rPr>
              <a:t>'Success!'</a:t>
            </a:r>
            <a:r>
              <a:rPr kumimoji="0" lang="en-US" sz="1600" b="0" i="0" u="none" strike="noStrike" cap="none" normalizeH="0" baseline="0" dirty="0" smtClean="0">
                <a:ln>
                  <a:noFill/>
                </a:ln>
                <a:solidFill>
                  <a:srgbClr val="A9B7C6"/>
                </a:solidFill>
                <a:effectLst/>
                <a:latin typeface="JetBrains Mono"/>
                <a:cs typeface="Arial" pitchFamily="34" charset="0"/>
              </a:rPr>
              <a:t>)</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CC7832"/>
                </a:solidFill>
                <a:effectLst/>
                <a:latin typeface="JetBrains Mono"/>
                <a:cs typeface="Arial" pitchFamily="34" charset="0"/>
              </a:rPr>
              <a:t>else</a:t>
            </a:r>
            <a:r>
              <a:rPr kumimoji="0" lang="en-US" sz="1600" b="0" i="0" u="none" strike="noStrike" cap="none" normalizeH="0" baseline="0" dirty="0" smtClean="0">
                <a:ln>
                  <a:noFill/>
                </a:ln>
                <a:solidFill>
                  <a:srgbClr val="A9B7C6"/>
                </a:solidFill>
                <a:effectLst/>
                <a:latin typeface="JetBrains Mono"/>
                <a:cs typeface="Arial" pitchFamily="34" charset="0"/>
              </a:rPr>
              <a:t>:</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    print(</a:t>
            </a:r>
            <a:r>
              <a:rPr kumimoji="0" lang="en-US" sz="1600" b="0" i="0" u="none" strike="noStrike" cap="none" normalizeH="0" baseline="0" dirty="0" smtClean="0">
                <a:ln>
                  <a:noFill/>
                </a:ln>
                <a:solidFill>
                  <a:srgbClr val="6A8759"/>
                </a:solidFill>
                <a:effectLst/>
                <a:latin typeface="JetBrains Mono"/>
                <a:cs typeface="Arial" pitchFamily="34" charset="0"/>
              </a:rPr>
              <a:t>'An error has occurred.'</a:t>
            </a:r>
            <a:r>
              <a:rPr kumimoji="0" lang="en-US" sz="1600" b="0" i="0" u="none" strike="noStrike" cap="none" normalizeH="0" baseline="0" dirty="0" smtClean="0">
                <a:ln>
                  <a:noFill/>
                </a:ln>
                <a:solidFill>
                  <a:srgbClr val="A9B7C6"/>
                </a:solidFill>
                <a:effectLst/>
                <a:latin typeface="JetBrains Mono"/>
                <a:cs typeface="Arial" pitchFamily="34" charset="0"/>
              </a:rPr>
              <a:t>)</a:t>
            </a:r>
            <a:br>
              <a:rPr kumimoji="0" lang="en-US" sz="1600" b="0" i="0" u="none" strike="noStrike" cap="none" normalizeH="0" baseline="0" dirty="0" smtClean="0">
                <a:ln>
                  <a:noFill/>
                </a:ln>
                <a:solidFill>
                  <a:srgbClr val="A9B7C6"/>
                </a:solidFill>
                <a:effectLst/>
                <a:latin typeface="JetBrains Mono"/>
                <a:cs typeface="Arial" pitchFamily="34" charset="0"/>
              </a:rPr>
            </a:br>
            <a:endParaRPr kumimoji="0" lang="en-US" sz="1600" b="0" i="0" u="none" strike="noStrike" cap="none" normalizeH="0" baseline="0" dirty="0" smtClean="0">
              <a:ln>
                <a:noFill/>
              </a:ln>
              <a:solidFill>
                <a:srgbClr val="A9B7C6"/>
              </a:solidFill>
              <a:effectLst/>
              <a:latin typeface="JetBrains Mono"/>
              <a:cs typeface="Arial" pitchFamily="34" charset="0"/>
            </a:endParaRPr>
          </a:p>
          <a:p>
            <a:pPr lvl="0" fontAlgn="base">
              <a:spcBef>
                <a:spcPct val="0"/>
              </a:spcBef>
              <a:spcAft>
                <a:spcPct val="0"/>
              </a:spcAft>
            </a:pPr>
            <a:r>
              <a:rPr lang="en-US" sz="1600" dirty="0" smtClean="0">
                <a:solidFill>
                  <a:srgbClr val="A9B7C6"/>
                </a:solidFill>
                <a:latin typeface="JetBrains Mono"/>
                <a:cs typeface="Arial" pitchFamily="34" charset="0"/>
              </a:rPr>
              <a:t>print</a:t>
            </a:r>
            <a:r>
              <a:rPr lang="en-US" sz="1600" dirty="0">
                <a:solidFill>
                  <a:srgbClr val="A9B7C6"/>
                </a:solidFill>
                <a:latin typeface="JetBrains Mono"/>
                <a:cs typeface="Arial" pitchFamily="34" charset="0"/>
              </a:rPr>
              <a:t>(</a:t>
            </a:r>
            <a:r>
              <a:rPr lang="en-US" sz="1600" dirty="0">
                <a:solidFill>
                  <a:srgbClr val="6A8759"/>
                </a:solidFill>
                <a:latin typeface="JetBrains Mono"/>
                <a:cs typeface="Arial" pitchFamily="34" charset="0"/>
              </a:rPr>
              <a:t>'Status code =  '</a:t>
            </a:r>
            <a:r>
              <a:rPr lang="en-US" sz="1600" dirty="0">
                <a:solidFill>
                  <a:srgbClr val="CC7832"/>
                </a:solidFill>
                <a:latin typeface="JetBrains Mono"/>
                <a:cs typeface="Arial" pitchFamily="34" charset="0"/>
              </a:rPr>
              <a:t>, </a:t>
            </a:r>
            <a:r>
              <a:rPr lang="en-US" sz="1600" dirty="0" err="1">
                <a:solidFill>
                  <a:srgbClr val="A9B7C6"/>
                </a:solidFill>
                <a:latin typeface="JetBrains Mono"/>
                <a:cs typeface="Arial" pitchFamily="34" charset="0"/>
              </a:rPr>
              <a:t>response.status_code</a:t>
            </a:r>
            <a:r>
              <a:rPr lang="en-US" sz="1600" dirty="0">
                <a:solidFill>
                  <a:srgbClr val="A9B7C6"/>
                </a:solidFill>
                <a:latin typeface="JetBrains Mono"/>
                <a:cs typeface="Arial" pitchFamily="34" charset="0"/>
              </a:rPr>
              <a:t>)</a:t>
            </a:r>
            <a:r>
              <a:rPr kumimoji="0" lang="en-US" sz="1600" b="0" i="0" u="none" strike="noStrike" cap="none" normalizeH="0" baseline="0" dirty="0" smtClean="0">
                <a:ln>
                  <a:noFill/>
                </a:ln>
                <a:solidFill>
                  <a:srgbClr val="A9B7C6"/>
                </a:solidFill>
                <a:effectLst/>
                <a:latin typeface="JetBrains Mono"/>
                <a:cs typeface="Arial" pitchFamily="34" charset="0"/>
              </a:rPr>
              <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print(</a:t>
            </a:r>
            <a:r>
              <a:rPr kumimoji="0" lang="en-US" sz="1600" b="0" i="0" u="none" strike="noStrike" cap="none" normalizeH="0" baseline="0" dirty="0" smtClean="0">
                <a:ln>
                  <a:noFill/>
                </a:ln>
                <a:solidFill>
                  <a:srgbClr val="6A8759"/>
                </a:solidFill>
                <a:effectLst/>
                <a:latin typeface="JetBrains Mono"/>
                <a:cs typeface="Arial" pitchFamily="34" charset="0"/>
              </a:rPr>
              <a:t>'Headers with content-type =  '</a:t>
            </a:r>
            <a:r>
              <a:rPr kumimoji="0" lang="en-US" sz="1600" b="0" i="0" u="none" strike="noStrike" cap="none" normalizeH="0" baseline="0" dirty="0" smtClean="0">
                <a:ln>
                  <a:noFill/>
                </a:ln>
                <a:solidFill>
                  <a:srgbClr val="CC7832"/>
                </a:solidFill>
                <a:effectLst/>
                <a:latin typeface="JetBrains Mono"/>
                <a:cs typeface="Arial" pitchFamily="34" charset="0"/>
              </a:rPr>
              <a:t>, </a:t>
            </a:r>
            <a:r>
              <a:rPr kumimoji="0" lang="en-US" sz="1600" b="0" i="0" u="none" strike="noStrike" cap="none" normalizeH="0" baseline="0" dirty="0" err="1" smtClean="0">
                <a:ln>
                  <a:noFill/>
                </a:ln>
                <a:solidFill>
                  <a:srgbClr val="A9B7C6"/>
                </a:solidFill>
                <a:effectLst/>
                <a:latin typeface="JetBrains Mono"/>
                <a:cs typeface="Arial" pitchFamily="34" charset="0"/>
              </a:rPr>
              <a:t>response.headers</a:t>
            </a:r>
            <a:r>
              <a:rPr kumimoji="0" lang="en-US" sz="1600" b="0" i="0" u="none" strike="noStrike" cap="none" normalizeH="0" baseline="0" dirty="0" smtClean="0">
                <a:ln>
                  <a:noFill/>
                </a:ln>
                <a:solidFill>
                  <a:srgbClr val="A9B7C6"/>
                </a:solidFill>
                <a:effectLst/>
                <a:latin typeface="JetBrains Mono"/>
                <a:cs typeface="Arial" pitchFamily="34" charset="0"/>
              </a:rPr>
              <a:t>[</a:t>
            </a:r>
            <a:r>
              <a:rPr kumimoji="0" lang="en-US" sz="1600" b="0" i="0" u="none" strike="noStrike" cap="none" normalizeH="0" baseline="0" dirty="0" smtClean="0">
                <a:ln>
                  <a:noFill/>
                </a:ln>
                <a:solidFill>
                  <a:srgbClr val="6A8759"/>
                </a:solidFill>
                <a:effectLst/>
                <a:latin typeface="JetBrains Mono"/>
                <a:cs typeface="Arial" pitchFamily="34" charset="0"/>
              </a:rPr>
              <a:t>'content-type'</a:t>
            </a:r>
            <a:r>
              <a:rPr kumimoji="0" lang="en-US" sz="1600" b="0" i="0" u="none" strike="noStrike" cap="none" normalizeH="0" baseline="0" dirty="0" smtClean="0">
                <a:ln>
                  <a:noFill/>
                </a:ln>
                <a:solidFill>
                  <a:srgbClr val="A9B7C6"/>
                </a:solidFill>
                <a:effectLst/>
                <a:latin typeface="JetBrains Mono"/>
                <a:cs typeface="Arial" pitchFamily="34" charset="0"/>
              </a:rPr>
              <a:t>])</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print(</a:t>
            </a:r>
            <a:r>
              <a:rPr kumimoji="0" lang="en-US" sz="1600" b="0" i="0" u="none" strike="noStrike" cap="none" normalizeH="0" baseline="0" dirty="0" smtClean="0">
                <a:ln>
                  <a:noFill/>
                </a:ln>
                <a:solidFill>
                  <a:srgbClr val="6A8759"/>
                </a:solidFill>
                <a:effectLst/>
                <a:latin typeface="JetBrains Mono"/>
                <a:cs typeface="Arial" pitchFamily="34" charset="0"/>
              </a:rPr>
              <a:t>'Headers =  '</a:t>
            </a:r>
            <a:r>
              <a:rPr kumimoji="0" lang="en-US" sz="1600" b="0" i="0" u="none" strike="noStrike" cap="none" normalizeH="0" baseline="0" dirty="0" smtClean="0">
                <a:ln>
                  <a:noFill/>
                </a:ln>
                <a:solidFill>
                  <a:srgbClr val="CC7832"/>
                </a:solidFill>
                <a:effectLst/>
                <a:latin typeface="JetBrains Mono"/>
                <a:cs typeface="Arial" pitchFamily="34" charset="0"/>
              </a:rPr>
              <a:t>, </a:t>
            </a:r>
            <a:r>
              <a:rPr kumimoji="0" lang="en-US" sz="1600" b="0" i="0" u="none" strike="noStrike" cap="none" normalizeH="0" baseline="0" dirty="0" err="1" smtClean="0">
                <a:ln>
                  <a:noFill/>
                </a:ln>
                <a:solidFill>
                  <a:srgbClr val="A9B7C6"/>
                </a:solidFill>
                <a:effectLst/>
                <a:latin typeface="JetBrains Mono"/>
                <a:cs typeface="Arial" pitchFamily="34" charset="0"/>
              </a:rPr>
              <a:t>response.headers</a:t>
            </a:r>
            <a:r>
              <a:rPr kumimoji="0" lang="en-US" sz="1600" b="0" i="0" u="none" strike="noStrike" cap="none" normalizeH="0" baseline="0" dirty="0" smtClean="0">
                <a:ln>
                  <a:noFill/>
                </a:ln>
                <a:solidFill>
                  <a:srgbClr val="A9B7C6"/>
                </a:solidFill>
                <a:effectLst/>
                <a:latin typeface="JetBrains Mono"/>
                <a:cs typeface="Arial" pitchFamily="34" charset="0"/>
              </a:rPr>
              <a:t>)</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print(</a:t>
            </a:r>
            <a:r>
              <a:rPr kumimoji="0" lang="en-US" sz="1600" b="0" i="0" u="none" strike="noStrike" cap="none" normalizeH="0" baseline="0" dirty="0" smtClean="0">
                <a:ln>
                  <a:noFill/>
                </a:ln>
                <a:solidFill>
                  <a:srgbClr val="6A8759"/>
                </a:solidFill>
                <a:effectLst/>
                <a:latin typeface="JetBrains Mono"/>
                <a:cs typeface="Arial" pitchFamily="34" charset="0"/>
              </a:rPr>
              <a:t>'Encoding =  '</a:t>
            </a:r>
            <a:r>
              <a:rPr kumimoji="0" lang="en-US" sz="1600" b="0" i="0" u="none" strike="noStrike" cap="none" normalizeH="0" baseline="0" dirty="0" smtClean="0">
                <a:ln>
                  <a:noFill/>
                </a:ln>
                <a:solidFill>
                  <a:srgbClr val="CC7832"/>
                </a:solidFill>
                <a:effectLst/>
                <a:latin typeface="JetBrains Mono"/>
                <a:cs typeface="Arial" pitchFamily="34" charset="0"/>
              </a:rPr>
              <a:t>, </a:t>
            </a:r>
            <a:r>
              <a:rPr kumimoji="0" lang="en-US" sz="1600" b="0" i="0" u="none" strike="noStrike" cap="none" normalizeH="0" baseline="0" dirty="0" err="1" smtClean="0">
                <a:ln>
                  <a:noFill/>
                </a:ln>
                <a:solidFill>
                  <a:srgbClr val="A9B7C6"/>
                </a:solidFill>
                <a:effectLst/>
                <a:latin typeface="JetBrains Mono"/>
                <a:cs typeface="Arial" pitchFamily="34" charset="0"/>
              </a:rPr>
              <a:t>response.encoding</a:t>
            </a:r>
            <a:r>
              <a:rPr kumimoji="0" lang="en-US" sz="1600" b="0" i="0" u="none" strike="noStrike" cap="none" normalizeH="0" baseline="0" dirty="0" smtClean="0">
                <a:ln>
                  <a:noFill/>
                </a:ln>
                <a:solidFill>
                  <a:srgbClr val="A9B7C6"/>
                </a:solidFill>
                <a:effectLst/>
                <a:latin typeface="JetBrains Mono"/>
                <a:cs typeface="Arial" pitchFamily="34" charset="0"/>
              </a:rPr>
              <a:t>)</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print(</a:t>
            </a:r>
            <a:r>
              <a:rPr kumimoji="0" lang="en-US" sz="1600" b="0" i="0" u="none" strike="noStrike" cap="none" normalizeH="0" baseline="0" dirty="0" smtClean="0">
                <a:ln>
                  <a:noFill/>
                </a:ln>
                <a:solidFill>
                  <a:srgbClr val="6A8759"/>
                </a:solidFill>
                <a:effectLst/>
                <a:latin typeface="JetBrains Mono"/>
                <a:cs typeface="Arial" pitchFamily="34" charset="0"/>
              </a:rPr>
              <a:t>'Text =  '</a:t>
            </a:r>
            <a:r>
              <a:rPr kumimoji="0" lang="en-US" sz="1600" b="0" i="0" u="none" strike="noStrike" cap="none" normalizeH="0" baseline="0" dirty="0" smtClean="0">
                <a:ln>
                  <a:noFill/>
                </a:ln>
                <a:solidFill>
                  <a:srgbClr val="A9B7C6"/>
                </a:solidFill>
                <a:effectLst/>
                <a:latin typeface="JetBrains Mono"/>
                <a:cs typeface="Arial" pitchFamily="34" charset="0"/>
              </a:rPr>
              <a:t>)</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print(</a:t>
            </a:r>
            <a:r>
              <a:rPr kumimoji="0" lang="en-US" sz="1600" b="0" i="0" u="none" strike="noStrike" cap="none" normalizeH="0" baseline="0" dirty="0" err="1" smtClean="0">
                <a:ln>
                  <a:noFill/>
                </a:ln>
                <a:solidFill>
                  <a:srgbClr val="A9B7C6"/>
                </a:solidFill>
                <a:effectLst/>
                <a:latin typeface="JetBrains Mono"/>
                <a:cs typeface="Arial" pitchFamily="34" charset="0"/>
              </a:rPr>
              <a:t>response.text</a:t>
            </a:r>
            <a:r>
              <a:rPr kumimoji="0" lang="en-US" sz="1600" b="0" i="0" u="none" strike="noStrike" cap="none" normalizeH="0" baseline="0" dirty="0" smtClean="0">
                <a:ln>
                  <a:noFill/>
                </a:ln>
                <a:solidFill>
                  <a:srgbClr val="A9B7C6"/>
                </a:solidFill>
                <a:effectLst/>
                <a:latin typeface="JetBrains Mono"/>
                <a:cs typeface="Arial" pitchFamily="34" charset="0"/>
              </a:rPr>
              <a:t>)</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print(</a:t>
            </a:r>
            <a:r>
              <a:rPr kumimoji="0" lang="en-US" sz="1600" b="0" i="0" u="none" strike="noStrike" cap="none" normalizeH="0" baseline="0" dirty="0" smtClean="0">
                <a:ln>
                  <a:noFill/>
                </a:ln>
                <a:solidFill>
                  <a:srgbClr val="6A8759"/>
                </a:solidFill>
                <a:effectLst/>
                <a:latin typeface="JetBrains Mono"/>
                <a:cs typeface="Arial" pitchFamily="34" charset="0"/>
              </a:rPr>
              <a:t>'</a:t>
            </a:r>
            <a:r>
              <a:rPr kumimoji="0" lang="en-US" sz="1600" b="0" i="0" u="none" strike="noStrike" cap="none" normalizeH="0" baseline="0" dirty="0" err="1" smtClean="0">
                <a:ln>
                  <a:noFill/>
                </a:ln>
                <a:solidFill>
                  <a:srgbClr val="6A8759"/>
                </a:solidFill>
                <a:effectLst/>
                <a:latin typeface="JetBrains Mono"/>
                <a:cs typeface="Arial" pitchFamily="34" charset="0"/>
              </a:rPr>
              <a:t>response.content</a:t>
            </a:r>
            <a:r>
              <a:rPr kumimoji="0" lang="en-US" sz="1600" b="0" i="0" u="none" strike="noStrike" cap="none" normalizeH="0" baseline="0" dirty="0" smtClean="0">
                <a:ln>
                  <a:noFill/>
                </a:ln>
                <a:solidFill>
                  <a:srgbClr val="6A8759"/>
                </a:solidFill>
                <a:effectLst/>
                <a:latin typeface="JetBrains Mono"/>
                <a:cs typeface="Arial" pitchFamily="34" charset="0"/>
              </a:rPr>
              <a:t> =  '</a:t>
            </a:r>
            <a:r>
              <a:rPr kumimoji="0" lang="en-US" sz="1600" b="0" i="0" u="none" strike="noStrike" cap="none" normalizeH="0" baseline="0" dirty="0" smtClean="0">
                <a:ln>
                  <a:noFill/>
                </a:ln>
                <a:solidFill>
                  <a:srgbClr val="CC7832"/>
                </a:solidFill>
                <a:effectLst/>
                <a:latin typeface="JetBrains Mono"/>
                <a:cs typeface="Arial" pitchFamily="34" charset="0"/>
              </a:rPr>
              <a:t>, </a:t>
            </a:r>
            <a:r>
              <a:rPr kumimoji="0" lang="en-US" sz="1600" b="0" i="0" u="none" strike="noStrike" cap="none" normalizeH="0" baseline="0" dirty="0" err="1" smtClean="0">
                <a:ln>
                  <a:noFill/>
                </a:ln>
                <a:solidFill>
                  <a:srgbClr val="A9B7C6"/>
                </a:solidFill>
                <a:effectLst/>
                <a:latin typeface="JetBrains Mono"/>
                <a:cs typeface="Arial" pitchFamily="34" charset="0"/>
              </a:rPr>
              <a:t>response.content</a:t>
            </a:r>
            <a:r>
              <a:rPr kumimoji="0" lang="en-US" sz="1600" b="0" i="0" u="none" strike="noStrike" cap="none" normalizeH="0" baseline="0" dirty="0" smtClean="0">
                <a:ln>
                  <a:noFill/>
                </a:ln>
                <a:solidFill>
                  <a:srgbClr val="A9B7C6"/>
                </a:solidFill>
                <a:effectLst/>
                <a:latin typeface="JetBrains Mono"/>
                <a:cs typeface="Arial" pitchFamily="34" charset="0"/>
              </a:rPr>
              <a:t>)</a:t>
            </a:r>
            <a:endParaRPr kumimoji="0" lang="en-US" sz="3600" b="0" i="0" u="none" strike="noStrike" cap="none" normalizeH="0" baseline="0" dirty="0" smtClean="0">
              <a:ln>
                <a:noFill/>
              </a:ln>
              <a:solidFill>
                <a:schemeClr val="tx1"/>
              </a:solidFill>
              <a:effectLst/>
              <a:latin typeface="Arial" pitchFamily="34" charset="0"/>
              <a:cs typeface="Arial" pitchFamily="34" charset="0"/>
            </a:endParaRPr>
          </a:p>
        </p:txBody>
      </p:sp>
      <p:cxnSp>
        <p:nvCxnSpPr>
          <p:cNvPr id="14" name="Elbow Connector 13"/>
          <p:cNvCxnSpPr/>
          <p:nvPr/>
        </p:nvCxnSpPr>
        <p:spPr>
          <a:xfrm flipV="1">
            <a:off x="5816979" y="3120887"/>
            <a:ext cx="2909872" cy="1713957"/>
          </a:xfrm>
          <a:prstGeom prst="bentConnector3">
            <a:avLst/>
          </a:prstGeom>
          <a:ln w="28575">
            <a:solidFill>
              <a:srgbClr val="FF0000"/>
            </a:solidFill>
            <a:prstDash val="lgDash"/>
            <a:tailEnd type="arrow"/>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238650" y="1606663"/>
            <a:ext cx="11398170" cy="553998"/>
          </a:xfrm>
          <a:prstGeom prst="rect">
            <a:avLst/>
          </a:prstGeom>
          <a:noFill/>
        </p:spPr>
        <p:txBody>
          <a:bodyPr wrap="square" rtlCol="0">
            <a:spAutoFit/>
          </a:bodyPr>
          <a:lstStyle/>
          <a:p>
            <a:pPr marL="457200" indent="-457200">
              <a:buFont typeface="Wingdings" pitchFamily="2" charset="2"/>
              <a:buChar char="§"/>
            </a:pPr>
            <a:r>
              <a:rPr lang="en-US" sz="3000" b="1" dirty="0" smtClean="0">
                <a:solidFill>
                  <a:srgbClr val="0A1F61"/>
                </a:solidFill>
                <a:latin typeface="Tajawal ExtraBold" panose="00000800000000000000" pitchFamily="2" charset="-78"/>
                <a:cs typeface="Tajawal ExtraBold" panose="00000800000000000000" pitchFamily="2" charset="-78"/>
              </a:rPr>
              <a:t>Installing Requests</a:t>
            </a:r>
            <a:r>
              <a:rPr lang="en-GB" sz="3000" b="1" dirty="0">
                <a:solidFill>
                  <a:srgbClr val="0A1F61"/>
                </a:solidFill>
                <a:latin typeface="Tajawal ExtraBold" panose="00000800000000000000" pitchFamily="2" charset="-78"/>
                <a:cs typeface="Tajawal ExtraBold" panose="00000800000000000000" pitchFamily="2" charset="-78"/>
              </a:rPr>
              <a:t> </a:t>
            </a:r>
            <a:r>
              <a:rPr lang="en-GB" sz="3000" b="1" dirty="0" smtClean="0">
                <a:solidFill>
                  <a:srgbClr val="0A1F61"/>
                </a:solidFill>
                <a:latin typeface="Tajawal ExtraBold" panose="00000800000000000000" pitchFamily="2" charset="-78"/>
                <a:cs typeface="Tajawal ExtraBold" panose="00000800000000000000" pitchFamily="2" charset="-78"/>
              </a:rPr>
              <a:t>: </a:t>
            </a:r>
            <a:r>
              <a:rPr lang="en-US" sz="3000" dirty="0" smtClean="0">
                <a:solidFill>
                  <a:srgbClr val="0A1F61"/>
                </a:solidFill>
                <a:latin typeface="Tajawal ExtraBold" panose="00000800000000000000" pitchFamily="2" charset="-78"/>
                <a:cs typeface="Tajawal ExtraBold" panose="00000800000000000000" pitchFamily="2" charset="-78"/>
              </a:rPr>
              <a:t>Requests </a:t>
            </a:r>
            <a:r>
              <a:rPr lang="en-US" sz="3000" dirty="0">
                <a:solidFill>
                  <a:srgbClr val="0A1F61"/>
                </a:solidFill>
                <a:latin typeface="Tajawal ExtraBold" panose="00000800000000000000" pitchFamily="2" charset="-78"/>
                <a:cs typeface="Tajawal ExtraBold" panose="00000800000000000000" pitchFamily="2" charset="-78"/>
              </a:rPr>
              <a:t>is available on </a:t>
            </a:r>
            <a:r>
              <a:rPr lang="en-US" sz="3000" dirty="0" err="1">
                <a:solidFill>
                  <a:srgbClr val="0A1F61"/>
                </a:solidFill>
                <a:latin typeface="Tajawal ExtraBold" panose="00000800000000000000" pitchFamily="2" charset="-78"/>
                <a:cs typeface="Tajawal ExtraBold" panose="00000800000000000000" pitchFamily="2" charset="-78"/>
              </a:rPr>
              <a:t>PyPI</a:t>
            </a:r>
            <a:r>
              <a:rPr lang="en-US" sz="3000" dirty="0">
                <a:solidFill>
                  <a:srgbClr val="0A1F61"/>
                </a:solidFill>
                <a:latin typeface="Tajawal ExtraBold" panose="00000800000000000000" pitchFamily="2" charset="-78"/>
                <a:cs typeface="Tajawal ExtraBold" panose="00000800000000000000" pitchFamily="2" charset="-78"/>
              </a:rPr>
              <a:t>: </a:t>
            </a:r>
            <a:r>
              <a:rPr lang="en-US" sz="3000" i="1" dirty="0" smtClean="0">
                <a:solidFill>
                  <a:srgbClr val="C00000"/>
                </a:solidFill>
                <a:latin typeface="Tajawal ExtraBold" panose="00000800000000000000" pitchFamily="2" charset="-78"/>
                <a:cs typeface="Tajawal ExtraBold" panose="00000800000000000000" pitchFamily="2" charset="-78"/>
              </a:rPr>
              <a:t>python </a:t>
            </a:r>
            <a:r>
              <a:rPr lang="en-US" sz="3000" i="1" dirty="0">
                <a:solidFill>
                  <a:srgbClr val="C00000"/>
                </a:solidFill>
                <a:latin typeface="Tajawal ExtraBold" panose="00000800000000000000" pitchFamily="2" charset="-78"/>
                <a:cs typeface="Tajawal ExtraBold" panose="00000800000000000000" pitchFamily="2" charset="-78"/>
              </a:rPr>
              <a:t>-m pip install requests</a:t>
            </a:r>
            <a:endParaRPr lang="en-GB" sz="3000" i="1" dirty="0">
              <a:solidFill>
                <a:srgbClr val="C00000"/>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7277605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5106" y="25699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155804" y="490902"/>
            <a:ext cx="7409107" cy="1024639"/>
          </a:xfrm>
          <a:prstGeom prst="rect">
            <a:avLst/>
          </a:prstGeom>
          <a:noFill/>
        </p:spPr>
        <p:txBody>
          <a:bodyPr wrap="square" rtlCol="0">
            <a:spAutoFit/>
          </a:bodyPr>
          <a:lstStyle/>
          <a:p>
            <a:pPr algn="ctr">
              <a:lnSpc>
                <a:spcPts val="3400"/>
              </a:lnSpc>
            </a:pPr>
            <a:r>
              <a:rPr lang="en-US" sz="4400" dirty="0" smtClean="0">
                <a:solidFill>
                  <a:schemeClr val="bg1"/>
                </a:solidFill>
                <a:latin typeface="Tajawal Medium" panose="00000600000000000000" pitchFamily="2" charset="-78"/>
                <a:cs typeface="Tajawal Medium" panose="00000600000000000000" pitchFamily="2" charset="-78"/>
              </a:rPr>
              <a:t>Downloading </a:t>
            </a:r>
            <a:r>
              <a:rPr lang="en-US" sz="4400" dirty="0">
                <a:solidFill>
                  <a:schemeClr val="bg1"/>
                </a:solidFill>
                <a:latin typeface="Tajawal Medium" panose="00000600000000000000" pitchFamily="2" charset="-78"/>
                <a:cs typeface="Tajawal Medium" panose="00000600000000000000" pitchFamily="2" charset="-78"/>
              </a:rPr>
              <a:t>data </a:t>
            </a:r>
            <a:r>
              <a:rPr lang="en-US" sz="4400" dirty="0" smtClean="0">
                <a:solidFill>
                  <a:schemeClr val="bg1"/>
                </a:solidFill>
                <a:latin typeface="Tajawal Medium" panose="00000600000000000000" pitchFamily="2" charset="-78"/>
                <a:cs typeface="Tajawal Medium" panose="00000600000000000000" pitchFamily="2" charset="-78"/>
              </a:rPr>
              <a:t>from</a:t>
            </a:r>
          </a:p>
          <a:p>
            <a:pPr algn="ctr">
              <a:lnSpc>
                <a:spcPts val="3400"/>
              </a:lnSpc>
            </a:pPr>
            <a:r>
              <a:rPr lang="en-US" sz="4400" dirty="0" smtClean="0">
                <a:solidFill>
                  <a:schemeClr val="bg1"/>
                </a:solidFill>
                <a:latin typeface="Tajawal Medium" panose="00000600000000000000" pitchFamily="2" charset="-78"/>
                <a:cs typeface="Tajawal Medium" panose="00000600000000000000" pitchFamily="2" charset="-78"/>
              </a:rPr>
              <a:t> </a:t>
            </a:r>
            <a:r>
              <a:rPr lang="en-US" sz="4400" dirty="0">
                <a:solidFill>
                  <a:schemeClr val="bg1"/>
                </a:solidFill>
                <a:latin typeface="Tajawal Medium" panose="00000600000000000000" pitchFamily="2" charset="-78"/>
                <a:cs typeface="Tajawal Medium" panose="00000600000000000000" pitchFamily="2" charset="-78"/>
              </a:rPr>
              <a:t>an HTTP server</a:t>
            </a: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5</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10" name="Rectangle 1"/>
          <p:cNvSpPr>
            <a:spLocks noChangeArrowheads="1"/>
          </p:cNvSpPr>
          <p:nvPr/>
        </p:nvSpPr>
        <p:spPr bwMode="auto">
          <a:xfrm>
            <a:off x="1687786" y="1493191"/>
            <a:ext cx="10397768" cy="5324535"/>
          </a:xfrm>
          <a:prstGeom prst="rect">
            <a:avLst/>
          </a:prstGeom>
          <a:solidFill>
            <a:srgbClr val="2B2B2B"/>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fontAlgn="base">
              <a:spcBef>
                <a:spcPct val="0"/>
              </a:spcBef>
              <a:spcAft>
                <a:spcPct val="0"/>
              </a:spcAft>
            </a:pPr>
            <a:r>
              <a:rPr kumimoji="0" lang="en-US" sz="1400" b="1" i="0" u="none" strike="noStrike" cap="none" normalizeH="0" baseline="0" dirty="0" smtClean="0">
                <a:ln>
                  <a:noFill/>
                </a:ln>
                <a:solidFill>
                  <a:srgbClr val="CC7832"/>
                </a:solidFill>
                <a:effectLst/>
                <a:latin typeface="JetBrains Mono"/>
                <a:cs typeface="Arial" pitchFamily="34" charset="0"/>
              </a:rPr>
              <a:t>import </a:t>
            </a:r>
            <a:r>
              <a:rPr kumimoji="0" lang="en-US" sz="1400" b="1" i="0" u="none" strike="noStrike" cap="none" normalizeH="0" baseline="0" dirty="0" err="1" smtClean="0">
                <a:ln>
                  <a:noFill/>
                </a:ln>
                <a:solidFill>
                  <a:srgbClr val="A9B7C6"/>
                </a:solidFill>
                <a:effectLst/>
                <a:latin typeface="JetBrains Mono"/>
                <a:cs typeface="Arial" pitchFamily="34" charset="0"/>
              </a:rPr>
              <a:t>argparse</a:t>
            </a:r>
            <a:r>
              <a:rPr kumimoji="0" lang="en-US" sz="1400" b="1" i="0" u="none" strike="noStrike" cap="none" normalizeH="0" baseline="0" dirty="0" smtClean="0">
                <a:ln>
                  <a:noFill/>
                </a:ln>
                <a:solidFill>
                  <a:srgbClr val="A9B7C6"/>
                </a:solidFill>
                <a:effectLst/>
                <a:latin typeface="JetBrains Mono"/>
                <a:cs typeface="Arial" pitchFamily="34" charset="0"/>
              </a:rPr>
              <a:t/>
            </a:r>
            <a:br>
              <a:rPr kumimoji="0" lang="en-US" sz="1400" b="1" i="0" u="none" strike="noStrike" cap="none" normalizeH="0" baseline="0" dirty="0" smtClean="0">
                <a:ln>
                  <a:noFill/>
                </a:ln>
                <a:solidFill>
                  <a:srgbClr val="A9B7C6"/>
                </a:solidFill>
                <a:effectLst/>
                <a:latin typeface="JetBrains Mono"/>
                <a:cs typeface="Arial" pitchFamily="34" charset="0"/>
              </a:rPr>
            </a:br>
            <a:r>
              <a:rPr kumimoji="0" lang="en-US" sz="1400" b="1" i="0" u="none" strike="noStrike" cap="none" normalizeH="0" baseline="0" dirty="0" smtClean="0">
                <a:ln>
                  <a:noFill/>
                </a:ln>
                <a:solidFill>
                  <a:srgbClr val="CC7832"/>
                </a:solidFill>
                <a:effectLst/>
                <a:latin typeface="JetBrains Mono"/>
                <a:cs typeface="Arial" pitchFamily="34" charset="0"/>
              </a:rPr>
              <a:t>import </a:t>
            </a:r>
            <a:r>
              <a:rPr kumimoji="0" lang="en-US" sz="1400" b="1" i="0" u="none" strike="noStrike" cap="none" normalizeH="0" baseline="0" dirty="0" err="1" smtClean="0">
                <a:ln>
                  <a:noFill/>
                </a:ln>
                <a:solidFill>
                  <a:srgbClr val="A9B7C6"/>
                </a:solidFill>
                <a:effectLst/>
                <a:latin typeface="JetBrains Mono"/>
                <a:cs typeface="Arial" pitchFamily="34" charset="0"/>
              </a:rPr>
              <a:t>urllib.request</a:t>
            </a:r>
            <a:r>
              <a:rPr kumimoji="0" lang="en-US" sz="1400" b="1" i="0" u="none" strike="noStrike" cap="none" normalizeH="0" baseline="0" dirty="0" smtClean="0">
                <a:ln>
                  <a:noFill/>
                </a:ln>
                <a:solidFill>
                  <a:srgbClr val="A9B7C6"/>
                </a:solidFill>
                <a:effectLst/>
                <a:latin typeface="JetBrains Mono"/>
                <a:cs typeface="Arial" pitchFamily="34" charset="0"/>
              </a:rPr>
              <a:t/>
            </a:r>
            <a:br>
              <a:rPr kumimoji="0" lang="en-US" sz="1400" b="1" i="0" u="none" strike="noStrike" cap="none" normalizeH="0" baseline="0" dirty="0" smtClean="0">
                <a:ln>
                  <a:noFill/>
                </a:ln>
                <a:solidFill>
                  <a:srgbClr val="A9B7C6"/>
                </a:solidFill>
                <a:effectLst/>
                <a:latin typeface="JetBrains Mono"/>
                <a:cs typeface="Arial" pitchFamily="34" charset="0"/>
              </a:rPr>
            </a:br>
            <a:r>
              <a:rPr kumimoji="0" lang="en-US" sz="1400" b="1" i="0" u="none" strike="noStrike" cap="none" normalizeH="0" baseline="0" dirty="0" smtClean="0">
                <a:ln>
                  <a:noFill/>
                </a:ln>
                <a:solidFill>
                  <a:srgbClr val="A9B7C6"/>
                </a:solidFill>
                <a:effectLst/>
                <a:latin typeface="JetBrains Mono"/>
                <a:cs typeface="Arial" pitchFamily="34" charset="0"/>
              </a:rPr>
              <a:t/>
            </a:r>
            <a:br>
              <a:rPr kumimoji="0" lang="en-US" sz="1400" b="1" i="0" u="none" strike="noStrike" cap="none" normalizeH="0" baseline="0" dirty="0" smtClean="0">
                <a:ln>
                  <a:noFill/>
                </a:ln>
                <a:solidFill>
                  <a:srgbClr val="A9B7C6"/>
                </a:solidFill>
                <a:effectLst/>
                <a:latin typeface="JetBrains Mono"/>
                <a:cs typeface="Arial" pitchFamily="34" charset="0"/>
              </a:rPr>
            </a:br>
            <a:r>
              <a:rPr kumimoji="0" lang="en-US" sz="1400" b="1" i="0" u="none" strike="noStrike" cap="none" normalizeH="0" baseline="0" dirty="0" smtClean="0">
                <a:ln>
                  <a:noFill/>
                </a:ln>
                <a:solidFill>
                  <a:srgbClr val="A9B7C6"/>
                </a:solidFill>
                <a:effectLst/>
                <a:latin typeface="JetBrains Mono"/>
                <a:cs typeface="Arial" pitchFamily="34" charset="0"/>
              </a:rPr>
              <a:t>REMOTE_SERVER_HOST = </a:t>
            </a:r>
            <a:r>
              <a:rPr kumimoji="0" lang="en-US" sz="1400" b="1" i="0" u="none" strike="noStrike" cap="none" normalizeH="0" baseline="0" dirty="0" smtClean="0">
                <a:ln>
                  <a:noFill/>
                </a:ln>
                <a:solidFill>
                  <a:srgbClr val="6A8759"/>
                </a:solidFill>
                <a:effectLst/>
                <a:latin typeface="JetBrains Mono"/>
                <a:cs typeface="Arial" pitchFamily="34" charset="0"/>
              </a:rPr>
              <a:t>'https://easyquran.com/video/</a:t>
            </a:r>
            <a:r>
              <a:rPr kumimoji="0" lang="en-US" sz="1400" b="1" i="0" u="none" strike="noStrike" cap="none" normalizeH="0" baseline="0" dirty="0" err="1" smtClean="0">
                <a:ln>
                  <a:noFill/>
                </a:ln>
                <a:solidFill>
                  <a:srgbClr val="6A8759"/>
                </a:solidFill>
                <a:effectLst/>
                <a:latin typeface="JetBrains Mono"/>
                <a:cs typeface="Arial" pitchFamily="34" charset="0"/>
              </a:rPr>
              <a:t>index.php</a:t>
            </a:r>
            <a:r>
              <a:rPr lang="en-US" sz="1400" b="1" dirty="0">
                <a:solidFill>
                  <a:srgbClr val="6A8759"/>
                </a:solidFill>
                <a:latin typeface="JetBrains Mono"/>
                <a:cs typeface="Arial" pitchFamily="34" charset="0"/>
              </a:rPr>
              <a:t>‘</a:t>
            </a:r>
            <a:r>
              <a:rPr lang="en-US" sz="1400" b="1" dirty="0" smtClean="0">
                <a:solidFill>
                  <a:srgbClr val="808080"/>
                </a:solidFill>
                <a:latin typeface="JetBrains Mono"/>
                <a:cs typeface="Arial" pitchFamily="34" charset="0"/>
              </a:rPr>
              <a:t> # </a:t>
            </a:r>
            <a:r>
              <a:rPr lang="en-US" sz="1400" b="1" dirty="0">
                <a:solidFill>
                  <a:srgbClr val="808080"/>
                </a:solidFill>
                <a:latin typeface="JetBrains Mono"/>
                <a:cs typeface="Arial" pitchFamily="34" charset="0"/>
              </a:rPr>
              <a:t>try wrong path!</a:t>
            </a:r>
            <a:r>
              <a:rPr kumimoji="0" lang="en-US" sz="1400" b="1" i="0" u="none" strike="noStrike" cap="none" normalizeH="0" baseline="0" dirty="0" smtClean="0">
                <a:ln>
                  <a:noFill/>
                </a:ln>
                <a:solidFill>
                  <a:srgbClr val="6A8759"/>
                </a:solidFill>
                <a:effectLst/>
                <a:latin typeface="JetBrains Mono"/>
                <a:cs typeface="Arial" pitchFamily="34" charset="0"/>
              </a:rPr>
              <a:t/>
            </a:r>
            <a:br>
              <a:rPr kumimoji="0" lang="en-US" sz="1400" b="1" i="0" u="none" strike="noStrike" cap="none" normalizeH="0" baseline="0" dirty="0" smtClean="0">
                <a:ln>
                  <a:noFill/>
                </a:ln>
                <a:solidFill>
                  <a:srgbClr val="6A8759"/>
                </a:solidFill>
                <a:effectLst/>
                <a:latin typeface="JetBrains Mono"/>
                <a:cs typeface="Arial" pitchFamily="34" charset="0"/>
              </a:rPr>
            </a:br>
            <a:r>
              <a:rPr kumimoji="0" lang="en-US" sz="1400" b="1" i="0" u="none" strike="noStrike" cap="none" normalizeH="0" baseline="0" dirty="0" smtClean="0">
                <a:ln>
                  <a:noFill/>
                </a:ln>
                <a:solidFill>
                  <a:srgbClr val="CC7832"/>
                </a:solidFill>
                <a:effectLst/>
                <a:latin typeface="JetBrains Mono"/>
                <a:cs typeface="Arial" pitchFamily="34" charset="0"/>
              </a:rPr>
              <a:t>class </a:t>
            </a:r>
            <a:r>
              <a:rPr kumimoji="0" lang="en-US" sz="1400" b="1" i="0" u="none" strike="noStrike" cap="none" normalizeH="0" baseline="0" dirty="0" err="1" smtClean="0">
                <a:ln>
                  <a:noFill/>
                </a:ln>
                <a:solidFill>
                  <a:srgbClr val="A9B7C6"/>
                </a:solidFill>
                <a:effectLst/>
                <a:latin typeface="JetBrains Mono"/>
                <a:cs typeface="Arial" pitchFamily="34" charset="0"/>
              </a:rPr>
              <a:t>HTTPClient</a:t>
            </a:r>
            <a:r>
              <a:rPr kumimoji="0" lang="en-US" sz="1400" b="1" i="0" u="none" strike="noStrike" cap="none" normalizeH="0" baseline="0" dirty="0" smtClean="0">
                <a:ln>
                  <a:noFill/>
                </a:ln>
                <a:solidFill>
                  <a:srgbClr val="A9B7C6"/>
                </a:solidFill>
                <a:effectLst/>
                <a:latin typeface="JetBrains Mono"/>
                <a:cs typeface="Arial" pitchFamily="34" charset="0"/>
              </a:rPr>
              <a:t>:</a:t>
            </a:r>
            <a:br>
              <a:rPr kumimoji="0" lang="en-US" sz="1400" b="1" i="0" u="none" strike="noStrike" cap="none" normalizeH="0" baseline="0" dirty="0" smtClean="0">
                <a:ln>
                  <a:noFill/>
                </a:ln>
                <a:solidFill>
                  <a:srgbClr val="A9B7C6"/>
                </a:solidFill>
                <a:effectLst/>
                <a:latin typeface="JetBrains Mono"/>
                <a:cs typeface="Arial" pitchFamily="34" charset="0"/>
              </a:rPr>
            </a:br>
            <a:r>
              <a:rPr kumimoji="0" lang="en-US" sz="1400" b="1" i="0" u="none" strike="noStrike" cap="none" normalizeH="0" baseline="0" dirty="0" smtClean="0">
                <a:ln>
                  <a:noFill/>
                </a:ln>
                <a:solidFill>
                  <a:srgbClr val="A9B7C6"/>
                </a:solidFill>
                <a:effectLst/>
                <a:latin typeface="JetBrains Mono"/>
                <a:cs typeface="Arial" pitchFamily="34" charset="0"/>
              </a:rPr>
              <a:t>     </a:t>
            </a:r>
            <a:r>
              <a:rPr kumimoji="0" lang="en-US" sz="1400" b="1" i="0" u="none" strike="noStrike" cap="none" normalizeH="0" baseline="0" dirty="0" err="1" smtClean="0">
                <a:ln>
                  <a:noFill/>
                </a:ln>
                <a:solidFill>
                  <a:srgbClr val="CC7832"/>
                </a:solidFill>
                <a:effectLst/>
                <a:latin typeface="JetBrains Mono"/>
                <a:cs typeface="Arial" pitchFamily="34" charset="0"/>
              </a:rPr>
              <a:t>def</a:t>
            </a:r>
            <a:r>
              <a:rPr kumimoji="0" lang="en-US" sz="1400" b="1" i="0" u="none" strike="noStrike" cap="none" normalizeH="0" baseline="0" dirty="0" smtClean="0">
                <a:ln>
                  <a:noFill/>
                </a:ln>
                <a:solidFill>
                  <a:srgbClr val="CC7832"/>
                </a:solidFill>
                <a:effectLst/>
                <a:latin typeface="JetBrains Mono"/>
                <a:cs typeface="Arial" pitchFamily="34" charset="0"/>
              </a:rPr>
              <a:t> </a:t>
            </a:r>
            <a:r>
              <a:rPr kumimoji="0" lang="en-US" sz="1400" b="1" i="0" u="none" strike="noStrike" cap="none" normalizeH="0" baseline="0" dirty="0" smtClean="0">
                <a:ln>
                  <a:noFill/>
                </a:ln>
                <a:solidFill>
                  <a:srgbClr val="B200B2"/>
                </a:solidFill>
                <a:effectLst/>
                <a:latin typeface="JetBrains Mono"/>
                <a:cs typeface="Arial" pitchFamily="34" charset="0"/>
              </a:rPr>
              <a:t>__</a:t>
            </a:r>
            <a:r>
              <a:rPr kumimoji="0" lang="en-US" sz="1400" b="1" i="0" u="none" strike="noStrike" cap="none" normalizeH="0" baseline="0" dirty="0" err="1" smtClean="0">
                <a:ln>
                  <a:noFill/>
                </a:ln>
                <a:solidFill>
                  <a:srgbClr val="B200B2"/>
                </a:solidFill>
                <a:effectLst/>
                <a:latin typeface="JetBrains Mono"/>
                <a:cs typeface="Arial" pitchFamily="34" charset="0"/>
              </a:rPr>
              <a:t>init</a:t>
            </a:r>
            <a:r>
              <a:rPr kumimoji="0" lang="en-US" sz="1400" b="1" i="0" u="none" strike="noStrike" cap="none" normalizeH="0" baseline="0" dirty="0" smtClean="0">
                <a:ln>
                  <a:noFill/>
                </a:ln>
                <a:solidFill>
                  <a:srgbClr val="B200B2"/>
                </a:solidFill>
                <a:effectLst/>
                <a:latin typeface="JetBrains Mono"/>
                <a:cs typeface="Arial" pitchFamily="34" charset="0"/>
              </a:rPr>
              <a:t>__</a:t>
            </a:r>
            <a:r>
              <a:rPr kumimoji="0" lang="en-US" sz="1400" b="1" i="0" u="none" strike="noStrike" cap="none" normalizeH="0" baseline="0" dirty="0" smtClean="0">
                <a:ln>
                  <a:noFill/>
                </a:ln>
                <a:solidFill>
                  <a:srgbClr val="A9B7C6"/>
                </a:solidFill>
                <a:effectLst/>
                <a:latin typeface="JetBrains Mono"/>
                <a:cs typeface="Arial" pitchFamily="34" charset="0"/>
              </a:rPr>
              <a:t>(</a:t>
            </a:r>
            <a:r>
              <a:rPr kumimoji="0" lang="en-US" sz="1400" b="1" i="0" u="none" strike="noStrike" cap="none" normalizeH="0" baseline="0" dirty="0" smtClean="0">
                <a:ln>
                  <a:noFill/>
                </a:ln>
                <a:solidFill>
                  <a:srgbClr val="94558D"/>
                </a:solidFill>
                <a:effectLst/>
                <a:latin typeface="JetBrains Mono"/>
                <a:cs typeface="Arial" pitchFamily="34" charset="0"/>
              </a:rPr>
              <a:t>self</a:t>
            </a:r>
            <a:r>
              <a:rPr kumimoji="0" lang="en-US" sz="1400" b="1" i="0" u="none" strike="noStrike" cap="none" normalizeH="0" baseline="0" dirty="0" smtClean="0">
                <a:ln>
                  <a:noFill/>
                </a:ln>
                <a:solidFill>
                  <a:srgbClr val="CC7832"/>
                </a:solidFill>
                <a:effectLst/>
                <a:latin typeface="JetBrains Mono"/>
                <a:cs typeface="Arial" pitchFamily="34" charset="0"/>
              </a:rPr>
              <a:t>, </a:t>
            </a:r>
            <a:r>
              <a:rPr kumimoji="0" lang="en-US" sz="1400" b="1" i="0" u="none" strike="noStrike" cap="none" normalizeH="0" baseline="0" dirty="0" smtClean="0">
                <a:ln>
                  <a:noFill/>
                </a:ln>
                <a:solidFill>
                  <a:srgbClr val="A9B7C6"/>
                </a:solidFill>
                <a:effectLst/>
                <a:latin typeface="JetBrains Mono"/>
                <a:cs typeface="Arial" pitchFamily="34" charset="0"/>
              </a:rPr>
              <a:t>host): </a:t>
            </a:r>
            <a:r>
              <a:rPr kumimoji="0" lang="en-US" sz="1400" b="1" i="0" u="none" strike="noStrike" cap="none" normalizeH="0" baseline="0" dirty="0" smtClean="0">
                <a:ln>
                  <a:noFill/>
                </a:ln>
                <a:solidFill>
                  <a:srgbClr val="808080"/>
                </a:solidFill>
                <a:effectLst/>
                <a:latin typeface="JetBrains Mono"/>
                <a:cs typeface="Arial" pitchFamily="34" charset="0"/>
              </a:rPr>
              <a:t># For more info. https://stackoverflow.com/questions/625083/what-do-init-and-self-do-in-python</a:t>
            </a:r>
            <a:br>
              <a:rPr kumimoji="0" lang="en-US" sz="1400" b="1" i="0" u="none" strike="noStrike" cap="none" normalizeH="0" baseline="0" dirty="0" smtClean="0">
                <a:ln>
                  <a:noFill/>
                </a:ln>
                <a:solidFill>
                  <a:srgbClr val="808080"/>
                </a:solidFill>
                <a:effectLst/>
                <a:latin typeface="JetBrains Mono"/>
                <a:cs typeface="Arial" pitchFamily="34" charset="0"/>
              </a:rPr>
            </a:br>
            <a:r>
              <a:rPr kumimoji="0" lang="en-US" sz="1400" b="1" i="0" u="none" strike="noStrike" cap="none" normalizeH="0" baseline="0" dirty="0" smtClean="0">
                <a:ln>
                  <a:noFill/>
                </a:ln>
                <a:solidFill>
                  <a:srgbClr val="808080"/>
                </a:solidFill>
                <a:effectLst/>
                <a:latin typeface="JetBrains Mono"/>
                <a:cs typeface="Arial" pitchFamily="34" charset="0"/>
              </a:rPr>
              <a:t>        </a:t>
            </a:r>
            <a:r>
              <a:rPr kumimoji="0" lang="en-US" sz="1400" b="1" i="0" u="none" strike="noStrike" cap="none" normalizeH="0" baseline="0" dirty="0" err="1" smtClean="0">
                <a:ln>
                  <a:noFill/>
                </a:ln>
                <a:solidFill>
                  <a:srgbClr val="94558D"/>
                </a:solidFill>
                <a:effectLst/>
                <a:latin typeface="JetBrains Mono"/>
                <a:cs typeface="Arial" pitchFamily="34" charset="0"/>
              </a:rPr>
              <a:t>self</a:t>
            </a:r>
            <a:r>
              <a:rPr kumimoji="0" lang="en-US" sz="1400" b="1" i="0" u="none" strike="noStrike" cap="none" normalizeH="0" baseline="0" dirty="0" err="1" smtClean="0">
                <a:ln>
                  <a:noFill/>
                </a:ln>
                <a:solidFill>
                  <a:srgbClr val="A9B7C6"/>
                </a:solidFill>
                <a:effectLst/>
                <a:latin typeface="JetBrains Mono"/>
                <a:cs typeface="Arial" pitchFamily="34" charset="0"/>
              </a:rPr>
              <a:t>.host</a:t>
            </a:r>
            <a:r>
              <a:rPr kumimoji="0" lang="en-US" sz="1400" b="1" i="0" u="none" strike="noStrike" cap="none" normalizeH="0" baseline="0" dirty="0" smtClean="0">
                <a:ln>
                  <a:noFill/>
                </a:ln>
                <a:solidFill>
                  <a:srgbClr val="A9B7C6"/>
                </a:solidFill>
                <a:effectLst/>
                <a:latin typeface="JetBrains Mono"/>
                <a:cs typeface="Arial" pitchFamily="34" charset="0"/>
              </a:rPr>
              <a:t> = host</a:t>
            </a:r>
            <a:br>
              <a:rPr kumimoji="0" lang="en-US" sz="1400" b="1" i="0" u="none" strike="noStrike" cap="none" normalizeH="0" baseline="0" dirty="0" smtClean="0">
                <a:ln>
                  <a:noFill/>
                </a:ln>
                <a:solidFill>
                  <a:srgbClr val="A9B7C6"/>
                </a:solidFill>
                <a:effectLst/>
                <a:latin typeface="JetBrains Mono"/>
                <a:cs typeface="Arial" pitchFamily="34" charset="0"/>
              </a:rPr>
            </a:br>
            <a:r>
              <a:rPr kumimoji="0" lang="en-US" sz="1400" b="1" i="0" u="none" strike="noStrike" cap="none" normalizeH="0" baseline="0" dirty="0" smtClean="0">
                <a:ln>
                  <a:noFill/>
                </a:ln>
                <a:solidFill>
                  <a:srgbClr val="A9B7C6"/>
                </a:solidFill>
                <a:effectLst/>
                <a:latin typeface="JetBrains Mono"/>
                <a:cs typeface="Arial" pitchFamily="34" charset="0"/>
              </a:rPr>
              <a:t/>
            </a:r>
            <a:br>
              <a:rPr kumimoji="0" lang="en-US" sz="1400" b="1" i="0" u="none" strike="noStrike" cap="none" normalizeH="0" baseline="0" dirty="0" smtClean="0">
                <a:ln>
                  <a:noFill/>
                </a:ln>
                <a:solidFill>
                  <a:srgbClr val="A9B7C6"/>
                </a:solidFill>
                <a:effectLst/>
                <a:latin typeface="JetBrains Mono"/>
                <a:cs typeface="Arial" pitchFamily="34" charset="0"/>
              </a:rPr>
            </a:br>
            <a:r>
              <a:rPr kumimoji="0" lang="en-US" sz="1400" b="1" i="0" u="none" strike="noStrike" cap="none" normalizeH="0" baseline="0" dirty="0" smtClean="0">
                <a:ln>
                  <a:noFill/>
                </a:ln>
                <a:solidFill>
                  <a:srgbClr val="A9B7C6"/>
                </a:solidFill>
                <a:effectLst/>
                <a:latin typeface="JetBrains Mono"/>
                <a:cs typeface="Arial" pitchFamily="34" charset="0"/>
              </a:rPr>
              <a:t>     </a:t>
            </a:r>
            <a:r>
              <a:rPr kumimoji="0" lang="en-US" sz="1400" b="1" i="0" u="none" strike="noStrike" cap="none" normalizeH="0" baseline="0" dirty="0" err="1" smtClean="0">
                <a:ln>
                  <a:noFill/>
                </a:ln>
                <a:solidFill>
                  <a:srgbClr val="CC7832"/>
                </a:solidFill>
                <a:effectLst/>
                <a:latin typeface="JetBrains Mono"/>
                <a:cs typeface="Arial" pitchFamily="34" charset="0"/>
              </a:rPr>
              <a:t>def</a:t>
            </a:r>
            <a:r>
              <a:rPr kumimoji="0" lang="en-US" sz="1400" b="1" i="0" u="none" strike="noStrike" cap="none" normalizeH="0" baseline="0" dirty="0" smtClean="0">
                <a:ln>
                  <a:noFill/>
                </a:ln>
                <a:solidFill>
                  <a:srgbClr val="CC7832"/>
                </a:solidFill>
                <a:effectLst/>
                <a:latin typeface="JetBrains Mono"/>
                <a:cs typeface="Arial" pitchFamily="34" charset="0"/>
              </a:rPr>
              <a:t> </a:t>
            </a:r>
            <a:r>
              <a:rPr kumimoji="0" lang="en-US" sz="1400" b="1" i="0" u="none" strike="noStrike" cap="none" normalizeH="0" baseline="0" dirty="0" smtClean="0">
                <a:ln>
                  <a:noFill/>
                </a:ln>
                <a:solidFill>
                  <a:srgbClr val="FFC66D"/>
                </a:solidFill>
                <a:effectLst/>
                <a:latin typeface="JetBrains Mono"/>
                <a:cs typeface="Arial" pitchFamily="34" charset="0"/>
              </a:rPr>
              <a:t>fetch</a:t>
            </a:r>
            <a:r>
              <a:rPr kumimoji="0" lang="en-US" sz="1400" b="1" i="0" u="none" strike="noStrike" cap="none" normalizeH="0" baseline="0" dirty="0" smtClean="0">
                <a:ln>
                  <a:noFill/>
                </a:ln>
                <a:solidFill>
                  <a:srgbClr val="A9B7C6"/>
                </a:solidFill>
                <a:effectLst/>
                <a:latin typeface="JetBrains Mono"/>
                <a:cs typeface="Arial" pitchFamily="34" charset="0"/>
              </a:rPr>
              <a:t>(</a:t>
            </a:r>
            <a:r>
              <a:rPr kumimoji="0" lang="en-US" sz="1400" b="1" i="0" u="none" strike="noStrike" cap="none" normalizeH="0" baseline="0" dirty="0" smtClean="0">
                <a:ln>
                  <a:noFill/>
                </a:ln>
                <a:solidFill>
                  <a:srgbClr val="94558D"/>
                </a:solidFill>
                <a:effectLst/>
                <a:latin typeface="JetBrains Mono"/>
                <a:cs typeface="Arial" pitchFamily="34" charset="0"/>
              </a:rPr>
              <a:t>self</a:t>
            </a:r>
            <a:r>
              <a:rPr kumimoji="0" lang="en-US" sz="1400" b="1" i="0" u="none" strike="noStrike" cap="none" normalizeH="0" baseline="0" dirty="0" smtClean="0">
                <a:ln>
                  <a:noFill/>
                </a:ln>
                <a:solidFill>
                  <a:srgbClr val="A9B7C6"/>
                </a:solidFill>
                <a:effectLst/>
                <a:latin typeface="JetBrains Mono"/>
                <a:cs typeface="Arial" pitchFamily="34" charset="0"/>
              </a:rPr>
              <a:t>):</a:t>
            </a:r>
            <a:br>
              <a:rPr kumimoji="0" lang="en-US" sz="1400" b="1" i="0" u="none" strike="noStrike" cap="none" normalizeH="0" baseline="0" dirty="0" smtClean="0">
                <a:ln>
                  <a:noFill/>
                </a:ln>
                <a:solidFill>
                  <a:srgbClr val="A9B7C6"/>
                </a:solidFill>
                <a:effectLst/>
                <a:latin typeface="JetBrains Mono"/>
                <a:cs typeface="Arial" pitchFamily="34" charset="0"/>
              </a:rPr>
            </a:br>
            <a:r>
              <a:rPr kumimoji="0" lang="en-US" sz="1400" b="1" i="0" u="none" strike="noStrike" cap="none" normalizeH="0" baseline="0" dirty="0" smtClean="0">
                <a:ln>
                  <a:noFill/>
                </a:ln>
                <a:solidFill>
                  <a:srgbClr val="A9B7C6"/>
                </a:solidFill>
                <a:effectLst/>
                <a:latin typeface="JetBrains Mono"/>
                <a:cs typeface="Arial" pitchFamily="34" charset="0"/>
              </a:rPr>
              <a:t>         response = </a:t>
            </a:r>
            <a:r>
              <a:rPr kumimoji="0" lang="en-US" sz="1400" b="1" i="0" u="none" strike="noStrike" cap="none" normalizeH="0" baseline="0" dirty="0" err="1" smtClean="0">
                <a:ln>
                  <a:noFill/>
                </a:ln>
                <a:solidFill>
                  <a:srgbClr val="A9B7C6"/>
                </a:solidFill>
                <a:effectLst/>
                <a:latin typeface="JetBrains Mono"/>
                <a:cs typeface="Arial" pitchFamily="34" charset="0"/>
              </a:rPr>
              <a:t>urllib.request.urlopen</a:t>
            </a:r>
            <a:r>
              <a:rPr kumimoji="0" lang="en-US" sz="1400" b="1" i="0" u="none" strike="noStrike" cap="none" normalizeH="0" baseline="0" dirty="0" smtClean="0">
                <a:ln>
                  <a:noFill/>
                </a:ln>
                <a:solidFill>
                  <a:srgbClr val="A9B7C6"/>
                </a:solidFill>
                <a:effectLst/>
                <a:latin typeface="JetBrains Mono"/>
                <a:cs typeface="Arial" pitchFamily="34" charset="0"/>
              </a:rPr>
              <a:t>(</a:t>
            </a:r>
            <a:r>
              <a:rPr kumimoji="0" lang="en-US" sz="1400" b="1" i="0" u="none" strike="noStrike" cap="none" normalizeH="0" baseline="0" dirty="0" err="1" smtClean="0">
                <a:ln>
                  <a:noFill/>
                </a:ln>
                <a:solidFill>
                  <a:srgbClr val="94558D"/>
                </a:solidFill>
                <a:effectLst/>
                <a:latin typeface="JetBrains Mono"/>
                <a:cs typeface="Arial" pitchFamily="34" charset="0"/>
              </a:rPr>
              <a:t>self</a:t>
            </a:r>
            <a:r>
              <a:rPr kumimoji="0" lang="en-US" sz="1400" b="1" i="0" u="none" strike="noStrike" cap="none" normalizeH="0" baseline="0" dirty="0" err="1" smtClean="0">
                <a:ln>
                  <a:noFill/>
                </a:ln>
                <a:solidFill>
                  <a:srgbClr val="A9B7C6"/>
                </a:solidFill>
                <a:effectLst/>
                <a:latin typeface="JetBrains Mono"/>
                <a:cs typeface="Arial" pitchFamily="34" charset="0"/>
              </a:rPr>
              <a:t>.host</a:t>
            </a:r>
            <a:r>
              <a:rPr kumimoji="0" lang="en-US" sz="1400" b="1" i="0" u="none" strike="noStrike" cap="none" normalizeH="0" baseline="0" dirty="0" smtClean="0">
                <a:ln>
                  <a:noFill/>
                </a:ln>
                <a:solidFill>
                  <a:srgbClr val="A9B7C6"/>
                </a:solidFill>
                <a:effectLst/>
                <a:latin typeface="JetBrains Mono"/>
                <a:cs typeface="Arial" pitchFamily="34" charset="0"/>
              </a:rPr>
              <a:t>)</a:t>
            </a:r>
            <a:br>
              <a:rPr kumimoji="0" lang="en-US" sz="1400" b="1" i="0" u="none" strike="noStrike" cap="none" normalizeH="0" baseline="0" dirty="0" smtClean="0">
                <a:ln>
                  <a:noFill/>
                </a:ln>
                <a:solidFill>
                  <a:srgbClr val="A9B7C6"/>
                </a:solidFill>
                <a:effectLst/>
                <a:latin typeface="JetBrains Mono"/>
                <a:cs typeface="Arial" pitchFamily="34" charset="0"/>
              </a:rPr>
            </a:br>
            <a:r>
              <a:rPr kumimoji="0" lang="en-US" sz="1400" b="1" i="0" u="none" strike="noStrike" cap="none" normalizeH="0" baseline="0" dirty="0" smtClean="0">
                <a:ln>
                  <a:noFill/>
                </a:ln>
                <a:solidFill>
                  <a:srgbClr val="A9B7C6"/>
                </a:solidFill>
                <a:effectLst/>
                <a:latin typeface="JetBrains Mono"/>
                <a:cs typeface="Arial" pitchFamily="34" charset="0"/>
              </a:rPr>
              <a:t>         data = </a:t>
            </a:r>
            <a:r>
              <a:rPr kumimoji="0" lang="en-US" sz="1400" b="1" i="0" u="none" strike="noStrike" cap="none" normalizeH="0" baseline="0" dirty="0" err="1" smtClean="0">
                <a:ln>
                  <a:noFill/>
                </a:ln>
                <a:solidFill>
                  <a:srgbClr val="A9B7C6"/>
                </a:solidFill>
                <a:effectLst/>
                <a:latin typeface="JetBrains Mono"/>
                <a:cs typeface="Arial" pitchFamily="34" charset="0"/>
              </a:rPr>
              <a:t>response.read</a:t>
            </a:r>
            <a:r>
              <a:rPr kumimoji="0" lang="en-US" sz="1400" b="1" i="0" u="none" strike="noStrike" cap="none" normalizeH="0" baseline="0" dirty="0" smtClean="0">
                <a:ln>
                  <a:noFill/>
                </a:ln>
                <a:solidFill>
                  <a:srgbClr val="A9B7C6"/>
                </a:solidFill>
                <a:effectLst/>
                <a:latin typeface="JetBrains Mono"/>
                <a:cs typeface="Arial" pitchFamily="34" charset="0"/>
              </a:rPr>
              <a:t>()</a:t>
            </a:r>
            <a:br>
              <a:rPr kumimoji="0" lang="en-US" sz="1400" b="1" i="0" u="none" strike="noStrike" cap="none" normalizeH="0" baseline="0" dirty="0" smtClean="0">
                <a:ln>
                  <a:noFill/>
                </a:ln>
                <a:solidFill>
                  <a:srgbClr val="A9B7C6"/>
                </a:solidFill>
                <a:effectLst/>
                <a:latin typeface="JetBrains Mono"/>
                <a:cs typeface="Arial" pitchFamily="34" charset="0"/>
              </a:rPr>
            </a:br>
            <a:r>
              <a:rPr kumimoji="0" lang="en-US" sz="1400" b="1" i="0" u="none" strike="noStrike" cap="none" normalizeH="0" baseline="0" dirty="0" smtClean="0">
                <a:ln>
                  <a:noFill/>
                </a:ln>
                <a:solidFill>
                  <a:srgbClr val="A9B7C6"/>
                </a:solidFill>
                <a:effectLst/>
                <a:latin typeface="JetBrains Mono"/>
                <a:cs typeface="Arial" pitchFamily="34" charset="0"/>
              </a:rPr>
              <a:t>         text = </a:t>
            </a:r>
            <a:r>
              <a:rPr kumimoji="0" lang="en-US" sz="1400" b="1" i="0" u="none" strike="noStrike" cap="none" normalizeH="0" baseline="0" dirty="0" err="1" smtClean="0">
                <a:ln>
                  <a:noFill/>
                </a:ln>
                <a:solidFill>
                  <a:srgbClr val="A9B7C6"/>
                </a:solidFill>
                <a:effectLst/>
                <a:latin typeface="JetBrains Mono"/>
                <a:cs typeface="Arial" pitchFamily="34" charset="0"/>
              </a:rPr>
              <a:t>data.decode</a:t>
            </a:r>
            <a:r>
              <a:rPr kumimoji="0" lang="en-US" sz="1400" b="1" i="0" u="none" strike="noStrike" cap="none" normalizeH="0" baseline="0" dirty="0" smtClean="0">
                <a:ln>
                  <a:noFill/>
                </a:ln>
                <a:solidFill>
                  <a:srgbClr val="A9B7C6"/>
                </a:solidFill>
                <a:effectLst/>
                <a:latin typeface="JetBrains Mono"/>
                <a:cs typeface="Arial" pitchFamily="34" charset="0"/>
              </a:rPr>
              <a:t>(</a:t>
            </a:r>
            <a:r>
              <a:rPr kumimoji="0" lang="en-US" sz="1400" b="1" i="0" u="none" strike="noStrike" cap="none" normalizeH="0" baseline="0" dirty="0" smtClean="0">
                <a:ln>
                  <a:noFill/>
                </a:ln>
                <a:solidFill>
                  <a:srgbClr val="6A8759"/>
                </a:solidFill>
                <a:effectLst/>
                <a:latin typeface="JetBrains Mono"/>
                <a:cs typeface="Arial" pitchFamily="34" charset="0"/>
              </a:rPr>
              <a:t>'utf-8'</a:t>
            </a:r>
            <a:r>
              <a:rPr kumimoji="0" lang="en-US" sz="1400" b="1" i="0" u="none" strike="noStrike" cap="none" normalizeH="0" baseline="0" dirty="0" smtClean="0">
                <a:ln>
                  <a:noFill/>
                </a:ln>
                <a:solidFill>
                  <a:srgbClr val="A9B7C6"/>
                </a:solidFill>
                <a:effectLst/>
                <a:latin typeface="JetBrains Mono"/>
                <a:cs typeface="Arial" pitchFamily="34" charset="0"/>
              </a:rPr>
              <a:t>)</a:t>
            </a:r>
            <a:br>
              <a:rPr kumimoji="0" lang="en-US" sz="1400" b="1" i="0" u="none" strike="noStrike" cap="none" normalizeH="0" baseline="0" dirty="0" smtClean="0">
                <a:ln>
                  <a:noFill/>
                </a:ln>
                <a:solidFill>
                  <a:srgbClr val="A9B7C6"/>
                </a:solidFill>
                <a:effectLst/>
                <a:latin typeface="JetBrains Mono"/>
                <a:cs typeface="Arial" pitchFamily="34" charset="0"/>
              </a:rPr>
            </a:br>
            <a:r>
              <a:rPr kumimoji="0" lang="en-US" sz="1400" b="1" i="0" u="none" strike="noStrike" cap="none" normalizeH="0" baseline="0" dirty="0" smtClean="0">
                <a:ln>
                  <a:noFill/>
                </a:ln>
                <a:solidFill>
                  <a:srgbClr val="A9B7C6"/>
                </a:solidFill>
                <a:effectLst/>
                <a:latin typeface="JetBrains Mono"/>
                <a:cs typeface="Arial" pitchFamily="34" charset="0"/>
              </a:rPr>
              <a:t>         </a:t>
            </a:r>
            <a:r>
              <a:rPr kumimoji="0" lang="en-US" sz="1400" b="1" i="0" u="none" strike="noStrike" cap="none" normalizeH="0" baseline="0" dirty="0" smtClean="0">
                <a:ln>
                  <a:noFill/>
                </a:ln>
                <a:solidFill>
                  <a:srgbClr val="CC7832"/>
                </a:solidFill>
                <a:effectLst/>
                <a:latin typeface="JetBrains Mono"/>
                <a:cs typeface="Arial" pitchFamily="34" charset="0"/>
              </a:rPr>
              <a:t>return </a:t>
            </a:r>
            <a:r>
              <a:rPr kumimoji="0" lang="en-US" sz="1400" b="1" i="0" u="none" strike="noStrike" cap="none" normalizeH="0" baseline="0" dirty="0" smtClean="0">
                <a:ln>
                  <a:noFill/>
                </a:ln>
                <a:solidFill>
                  <a:srgbClr val="A9B7C6"/>
                </a:solidFill>
                <a:effectLst/>
                <a:latin typeface="JetBrains Mono"/>
                <a:cs typeface="Arial" pitchFamily="34" charset="0"/>
              </a:rPr>
              <a:t>text</a:t>
            </a:r>
            <a:br>
              <a:rPr kumimoji="0" lang="en-US" sz="1400" b="1" i="0" u="none" strike="noStrike" cap="none" normalizeH="0" baseline="0" dirty="0" smtClean="0">
                <a:ln>
                  <a:noFill/>
                </a:ln>
                <a:solidFill>
                  <a:srgbClr val="A9B7C6"/>
                </a:solidFill>
                <a:effectLst/>
                <a:latin typeface="JetBrains Mono"/>
                <a:cs typeface="Arial" pitchFamily="34" charset="0"/>
              </a:rPr>
            </a:br>
            <a:r>
              <a:rPr kumimoji="0" lang="en-US" sz="1400" b="1" i="0" u="none" strike="noStrike" cap="none" normalizeH="0" baseline="0" dirty="0" smtClean="0">
                <a:ln>
                  <a:noFill/>
                </a:ln>
                <a:solidFill>
                  <a:srgbClr val="A9B7C6"/>
                </a:solidFill>
                <a:effectLst/>
                <a:latin typeface="JetBrains Mono"/>
                <a:cs typeface="Arial" pitchFamily="34" charset="0"/>
              </a:rPr>
              <a:t/>
            </a:r>
            <a:br>
              <a:rPr kumimoji="0" lang="en-US" sz="1400" b="1" i="0" u="none" strike="noStrike" cap="none" normalizeH="0" baseline="0" dirty="0" smtClean="0">
                <a:ln>
                  <a:noFill/>
                </a:ln>
                <a:solidFill>
                  <a:srgbClr val="A9B7C6"/>
                </a:solidFill>
                <a:effectLst/>
                <a:latin typeface="JetBrains Mono"/>
                <a:cs typeface="Arial" pitchFamily="34" charset="0"/>
              </a:rPr>
            </a:br>
            <a:r>
              <a:rPr kumimoji="0" lang="en-US" sz="1400" b="1" i="0" u="none" strike="noStrike" cap="none" normalizeH="0" baseline="0" dirty="0" smtClean="0">
                <a:ln>
                  <a:noFill/>
                </a:ln>
                <a:solidFill>
                  <a:srgbClr val="CC7832"/>
                </a:solidFill>
                <a:effectLst/>
                <a:latin typeface="JetBrains Mono"/>
                <a:cs typeface="Arial" pitchFamily="34" charset="0"/>
              </a:rPr>
              <a:t>if </a:t>
            </a:r>
            <a:r>
              <a:rPr kumimoji="0" lang="en-US" sz="1400" b="1" i="0" u="none" strike="noStrike" cap="none" normalizeH="0" baseline="0" dirty="0" smtClean="0">
                <a:ln>
                  <a:noFill/>
                </a:ln>
                <a:solidFill>
                  <a:srgbClr val="A9B7C6"/>
                </a:solidFill>
                <a:effectLst/>
                <a:latin typeface="JetBrains Mono"/>
                <a:cs typeface="Arial" pitchFamily="34" charset="0"/>
              </a:rPr>
              <a:t>__name__ == </a:t>
            </a:r>
            <a:r>
              <a:rPr kumimoji="0" lang="en-US" sz="1400" b="1" i="0" u="none" strike="noStrike" cap="none" normalizeH="0" baseline="0" dirty="0" smtClean="0">
                <a:ln>
                  <a:noFill/>
                </a:ln>
                <a:solidFill>
                  <a:srgbClr val="6A8759"/>
                </a:solidFill>
                <a:effectLst/>
                <a:latin typeface="JetBrains Mono"/>
                <a:cs typeface="Arial" pitchFamily="34" charset="0"/>
              </a:rPr>
              <a:t>"__main__"</a:t>
            </a:r>
            <a:r>
              <a:rPr kumimoji="0" lang="en-US" sz="1400" b="1" i="0" u="none" strike="noStrike" cap="none" normalizeH="0" baseline="0" dirty="0" smtClean="0">
                <a:ln>
                  <a:noFill/>
                </a:ln>
                <a:solidFill>
                  <a:srgbClr val="A9B7C6"/>
                </a:solidFill>
                <a:effectLst/>
                <a:latin typeface="JetBrains Mono"/>
                <a:cs typeface="Arial" pitchFamily="34" charset="0"/>
              </a:rPr>
              <a:t>:</a:t>
            </a:r>
            <a:br>
              <a:rPr kumimoji="0" lang="en-US" sz="1400" b="1" i="0" u="none" strike="noStrike" cap="none" normalizeH="0" baseline="0" dirty="0" smtClean="0">
                <a:ln>
                  <a:noFill/>
                </a:ln>
                <a:solidFill>
                  <a:srgbClr val="A9B7C6"/>
                </a:solidFill>
                <a:effectLst/>
                <a:latin typeface="JetBrains Mono"/>
                <a:cs typeface="Arial" pitchFamily="34" charset="0"/>
              </a:rPr>
            </a:br>
            <a:r>
              <a:rPr kumimoji="0" lang="en-US" sz="1400" b="1" i="0" u="none" strike="noStrike" cap="none" normalizeH="0" baseline="0" dirty="0" smtClean="0">
                <a:ln>
                  <a:noFill/>
                </a:ln>
                <a:solidFill>
                  <a:srgbClr val="A9B7C6"/>
                </a:solidFill>
                <a:effectLst/>
                <a:latin typeface="JetBrains Mono"/>
                <a:cs typeface="Arial" pitchFamily="34" charset="0"/>
              </a:rPr>
              <a:t>     parser = </a:t>
            </a:r>
            <a:r>
              <a:rPr kumimoji="0" lang="en-US" sz="1400" b="1" i="0" u="none" strike="noStrike" cap="none" normalizeH="0" baseline="0" dirty="0" err="1" smtClean="0">
                <a:ln>
                  <a:noFill/>
                </a:ln>
                <a:solidFill>
                  <a:srgbClr val="A9B7C6"/>
                </a:solidFill>
                <a:effectLst/>
                <a:latin typeface="JetBrains Mono"/>
                <a:cs typeface="Arial" pitchFamily="34" charset="0"/>
              </a:rPr>
              <a:t>argparse.ArgumentParser</a:t>
            </a:r>
            <a:r>
              <a:rPr kumimoji="0" lang="en-US" sz="1400" b="1" i="0" u="none" strike="noStrike" cap="none" normalizeH="0" baseline="0" dirty="0" smtClean="0">
                <a:ln>
                  <a:noFill/>
                </a:ln>
                <a:solidFill>
                  <a:srgbClr val="A9B7C6"/>
                </a:solidFill>
                <a:effectLst/>
                <a:latin typeface="JetBrains Mono"/>
                <a:cs typeface="Arial" pitchFamily="34" charset="0"/>
              </a:rPr>
              <a:t>(</a:t>
            </a:r>
            <a:r>
              <a:rPr kumimoji="0" lang="en-US" sz="1400" b="1" i="0" u="none" strike="noStrike" cap="none" normalizeH="0" baseline="0" dirty="0" smtClean="0">
                <a:ln>
                  <a:noFill/>
                </a:ln>
                <a:solidFill>
                  <a:srgbClr val="AA4926"/>
                </a:solidFill>
                <a:effectLst/>
                <a:latin typeface="JetBrains Mono"/>
                <a:cs typeface="Arial" pitchFamily="34" charset="0"/>
              </a:rPr>
              <a:t>description</a:t>
            </a:r>
            <a:r>
              <a:rPr kumimoji="0" lang="en-US" sz="1400" b="1" i="0" u="none" strike="noStrike" cap="none" normalizeH="0" baseline="0" dirty="0" smtClean="0">
                <a:ln>
                  <a:noFill/>
                </a:ln>
                <a:solidFill>
                  <a:srgbClr val="A9B7C6"/>
                </a:solidFill>
                <a:effectLst/>
                <a:latin typeface="JetBrains Mono"/>
                <a:cs typeface="Arial" pitchFamily="34" charset="0"/>
              </a:rPr>
              <a:t>=</a:t>
            </a:r>
            <a:r>
              <a:rPr kumimoji="0" lang="en-US" sz="1400" b="1" i="0" u="none" strike="noStrike" cap="none" normalizeH="0" baseline="0" dirty="0" smtClean="0">
                <a:ln>
                  <a:noFill/>
                </a:ln>
                <a:solidFill>
                  <a:srgbClr val="6A8759"/>
                </a:solidFill>
                <a:effectLst/>
                <a:latin typeface="JetBrains Mono"/>
                <a:cs typeface="Arial" pitchFamily="34" charset="0"/>
              </a:rPr>
              <a:t>'HTTP Client Example'</a:t>
            </a:r>
            <a:r>
              <a:rPr kumimoji="0" lang="en-US" sz="1400" b="1" i="0" u="none" strike="noStrike" cap="none" normalizeH="0" baseline="0" dirty="0" smtClean="0">
                <a:ln>
                  <a:noFill/>
                </a:ln>
                <a:solidFill>
                  <a:srgbClr val="A9B7C6"/>
                </a:solidFill>
                <a:effectLst/>
                <a:latin typeface="JetBrains Mono"/>
                <a:cs typeface="Arial" pitchFamily="34" charset="0"/>
              </a:rPr>
              <a:t>)</a:t>
            </a:r>
            <a:br>
              <a:rPr kumimoji="0" lang="en-US" sz="1400" b="1" i="0" u="none" strike="noStrike" cap="none" normalizeH="0" baseline="0" dirty="0" smtClean="0">
                <a:ln>
                  <a:noFill/>
                </a:ln>
                <a:solidFill>
                  <a:srgbClr val="A9B7C6"/>
                </a:solidFill>
                <a:effectLst/>
                <a:latin typeface="JetBrains Mono"/>
                <a:cs typeface="Arial" pitchFamily="34" charset="0"/>
              </a:rPr>
            </a:br>
            <a:r>
              <a:rPr kumimoji="0" lang="en-US" sz="1400" b="1" i="0" u="none" strike="noStrike" cap="none" normalizeH="0" baseline="0" dirty="0" smtClean="0">
                <a:ln>
                  <a:noFill/>
                </a:ln>
                <a:solidFill>
                  <a:srgbClr val="A9B7C6"/>
                </a:solidFill>
                <a:effectLst/>
                <a:latin typeface="JetBrains Mono"/>
                <a:cs typeface="Arial" pitchFamily="34" charset="0"/>
              </a:rPr>
              <a:t>     </a:t>
            </a:r>
            <a:r>
              <a:rPr kumimoji="0" lang="en-US" sz="1400" b="1" i="0" u="none" strike="noStrike" cap="none" normalizeH="0" baseline="0" dirty="0" err="1" smtClean="0">
                <a:ln>
                  <a:noFill/>
                </a:ln>
                <a:solidFill>
                  <a:srgbClr val="A9B7C6"/>
                </a:solidFill>
                <a:effectLst/>
                <a:latin typeface="JetBrains Mono"/>
                <a:cs typeface="Arial" pitchFamily="34" charset="0"/>
              </a:rPr>
              <a:t>parser.add_argument</a:t>
            </a:r>
            <a:r>
              <a:rPr kumimoji="0" lang="en-US" sz="1400" b="1" i="0" u="none" strike="noStrike" cap="none" normalizeH="0" baseline="0" dirty="0" smtClean="0">
                <a:ln>
                  <a:noFill/>
                </a:ln>
                <a:solidFill>
                  <a:srgbClr val="A9B7C6"/>
                </a:solidFill>
                <a:effectLst/>
                <a:latin typeface="JetBrains Mono"/>
                <a:cs typeface="Arial" pitchFamily="34" charset="0"/>
              </a:rPr>
              <a:t>(</a:t>
            </a:r>
            <a:r>
              <a:rPr kumimoji="0" lang="en-US" sz="1400" b="1" i="0" u="none" strike="noStrike" cap="none" normalizeH="0" baseline="0" dirty="0" smtClean="0">
                <a:ln>
                  <a:noFill/>
                </a:ln>
                <a:solidFill>
                  <a:srgbClr val="6A8759"/>
                </a:solidFill>
                <a:effectLst/>
                <a:latin typeface="JetBrains Mono"/>
                <a:cs typeface="Arial" pitchFamily="34" charset="0"/>
              </a:rPr>
              <a:t>'--host'</a:t>
            </a:r>
            <a:r>
              <a:rPr kumimoji="0" lang="en-US" sz="1400" b="1" i="0" u="none" strike="noStrike" cap="none" normalizeH="0" baseline="0" dirty="0" smtClean="0">
                <a:ln>
                  <a:noFill/>
                </a:ln>
                <a:solidFill>
                  <a:srgbClr val="CC7832"/>
                </a:solidFill>
                <a:effectLst/>
                <a:latin typeface="JetBrains Mono"/>
                <a:cs typeface="Arial" pitchFamily="34" charset="0"/>
              </a:rPr>
              <a:t>, </a:t>
            </a:r>
            <a:r>
              <a:rPr kumimoji="0" lang="en-US" sz="1400" b="1" i="0" u="none" strike="noStrike" cap="none" normalizeH="0" baseline="0" dirty="0" smtClean="0">
                <a:ln>
                  <a:noFill/>
                </a:ln>
                <a:solidFill>
                  <a:srgbClr val="AA4926"/>
                </a:solidFill>
                <a:effectLst/>
                <a:latin typeface="JetBrains Mono"/>
                <a:cs typeface="Arial" pitchFamily="34" charset="0"/>
              </a:rPr>
              <a:t>action</a:t>
            </a:r>
            <a:r>
              <a:rPr kumimoji="0" lang="en-US" sz="1400" b="1" i="0" u="none" strike="noStrike" cap="none" normalizeH="0" baseline="0" dirty="0" smtClean="0">
                <a:ln>
                  <a:noFill/>
                </a:ln>
                <a:solidFill>
                  <a:srgbClr val="A9B7C6"/>
                </a:solidFill>
                <a:effectLst/>
                <a:latin typeface="JetBrains Mono"/>
                <a:cs typeface="Arial" pitchFamily="34" charset="0"/>
              </a:rPr>
              <a:t>=</a:t>
            </a:r>
            <a:r>
              <a:rPr kumimoji="0" lang="en-US" sz="1400" b="1" i="0" u="none" strike="noStrike" cap="none" normalizeH="0" baseline="0" dirty="0" smtClean="0">
                <a:ln>
                  <a:noFill/>
                </a:ln>
                <a:solidFill>
                  <a:srgbClr val="6A8759"/>
                </a:solidFill>
                <a:effectLst/>
                <a:latin typeface="JetBrains Mono"/>
                <a:cs typeface="Arial" pitchFamily="34" charset="0"/>
              </a:rPr>
              <a:t>"store"</a:t>
            </a:r>
            <a:r>
              <a:rPr kumimoji="0" lang="en-US" sz="1400" b="1" i="0" u="none" strike="noStrike" cap="none" normalizeH="0" baseline="0" dirty="0" smtClean="0">
                <a:ln>
                  <a:noFill/>
                </a:ln>
                <a:solidFill>
                  <a:srgbClr val="CC7832"/>
                </a:solidFill>
                <a:effectLst/>
                <a:latin typeface="JetBrains Mono"/>
                <a:cs typeface="Arial" pitchFamily="34" charset="0"/>
              </a:rPr>
              <a:t>, </a:t>
            </a:r>
            <a:r>
              <a:rPr kumimoji="0" lang="en-US" sz="1400" b="1" i="0" u="none" strike="noStrike" cap="none" normalizeH="0" baseline="0" dirty="0" err="1" smtClean="0">
                <a:ln>
                  <a:noFill/>
                </a:ln>
                <a:solidFill>
                  <a:srgbClr val="AA4926"/>
                </a:solidFill>
                <a:effectLst/>
                <a:latin typeface="JetBrains Mono"/>
                <a:cs typeface="Arial" pitchFamily="34" charset="0"/>
              </a:rPr>
              <a:t>dest</a:t>
            </a:r>
            <a:r>
              <a:rPr kumimoji="0" lang="en-US" sz="1400" b="1" i="0" u="none" strike="noStrike" cap="none" normalizeH="0" baseline="0" dirty="0" smtClean="0">
                <a:ln>
                  <a:noFill/>
                </a:ln>
                <a:solidFill>
                  <a:srgbClr val="A9B7C6"/>
                </a:solidFill>
                <a:effectLst/>
                <a:latin typeface="JetBrains Mono"/>
                <a:cs typeface="Arial" pitchFamily="34" charset="0"/>
              </a:rPr>
              <a:t>=</a:t>
            </a:r>
            <a:r>
              <a:rPr kumimoji="0" lang="en-US" sz="1400" b="1" i="0" u="none" strike="noStrike" cap="none" normalizeH="0" baseline="0" dirty="0" smtClean="0">
                <a:ln>
                  <a:noFill/>
                </a:ln>
                <a:solidFill>
                  <a:srgbClr val="6A8759"/>
                </a:solidFill>
                <a:effectLst/>
                <a:latin typeface="JetBrains Mono"/>
                <a:cs typeface="Arial" pitchFamily="34" charset="0"/>
              </a:rPr>
              <a:t>"host"</a:t>
            </a:r>
            <a:r>
              <a:rPr kumimoji="0" lang="en-US" sz="1400" b="1" i="0" u="none" strike="noStrike" cap="none" normalizeH="0" baseline="0" dirty="0" smtClean="0">
                <a:ln>
                  <a:noFill/>
                </a:ln>
                <a:solidFill>
                  <a:srgbClr val="CC7832"/>
                </a:solidFill>
                <a:effectLst/>
                <a:latin typeface="JetBrains Mono"/>
                <a:cs typeface="Arial" pitchFamily="34" charset="0"/>
              </a:rPr>
              <a:t>, </a:t>
            </a:r>
            <a:r>
              <a:rPr kumimoji="0" lang="en-US" sz="1400" b="1" i="0" u="none" strike="noStrike" cap="none" normalizeH="0" baseline="0" dirty="0" smtClean="0">
                <a:ln>
                  <a:noFill/>
                </a:ln>
                <a:solidFill>
                  <a:srgbClr val="AA4926"/>
                </a:solidFill>
                <a:effectLst/>
                <a:latin typeface="JetBrains Mono"/>
                <a:cs typeface="Arial" pitchFamily="34" charset="0"/>
              </a:rPr>
              <a:t>default</a:t>
            </a:r>
            <a:r>
              <a:rPr kumimoji="0" lang="en-US" sz="1400" b="1" i="0" u="none" strike="noStrike" cap="none" normalizeH="0" baseline="0" dirty="0" smtClean="0">
                <a:ln>
                  <a:noFill/>
                </a:ln>
                <a:solidFill>
                  <a:srgbClr val="A9B7C6"/>
                </a:solidFill>
                <a:effectLst/>
                <a:latin typeface="JetBrains Mono"/>
                <a:cs typeface="Arial" pitchFamily="34" charset="0"/>
              </a:rPr>
              <a:t>=REMOTE_SERVER_HOST)</a:t>
            </a:r>
            <a:br>
              <a:rPr kumimoji="0" lang="en-US" sz="1400" b="1" i="0" u="none" strike="noStrike" cap="none" normalizeH="0" baseline="0" dirty="0" smtClean="0">
                <a:ln>
                  <a:noFill/>
                </a:ln>
                <a:solidFill>
                  <a:srgbClr val="A9B7C6"/>
                </a:solidFill>
                <a:effectLst/>
                <a:latin typeface="JetBrains Mono"/>
                <a:cs typeface="Arial" pitchFamily="34" charset="0"/>
              </a:rPr>
            </a:br>
            <a:r>
              <a:rPr kumimoji="0" lang="en-US" sz="1400" b="1" i="0" u="none" strike="noStrike" cap="none" normalizeH="0" baseline="0" dirty="0" smtClean="0">
                <a:ln>
                  <a:noFill/>
                </a:ln>
                <a:solidFill>
                  <a:srgbClr val="A9B7C6"/>
                </a:solidFill>
                <a:effectLst/>
                <a:latin typeface="JetBrains Mono"/>
                <a:cs typeface="Arial" pitchFamily="34" charset="0"/>
              </a:rPr>
              <a:t>     </a:t>
            </a:r>
            <a:r>
              <a:rPr kumimoji="0" lang="en-US" sz="1400" b="1" i="0" u="none" strike="noStrike" cap="none" normalizeH="0" baseline="0" dirty="0" smtClean="0">
                <a:ln>
                  <a:noFill/>
                </a:ln>
                <a:solidFill>
                  <a:srgbClr val="808080"/>
                </a:solidFill>
                <a:effectLst/>
                <a:latin typeface="JetBrains Mono"/>
                <a:cs typeface="Arial" pitchFamily="34" charset="0"/>
              </a:rPr>
              <a:t># to change default , in terminal , ex:     python DownHTTP_2.py --host=http://www.google.com</a:t>
            </a:r>
            <a:br>
              <a:rPr kumimoji="0" lang="en-US" sz="1400" b="1" i="0" u="none" strike="noStrike" cap="none" normalizeH="0" baseline="0" dirty="0" smtClean="0">
                <a:ln>
                  <a:noFill/>
                </a:ln>
                <a:solidFill>
                  <a:srgbClr val="808080"/>
                </a:solidFill>
                <a:effectLst/>
                <a:latin typeface="JetBrains Mono"/>
                <a:cs typeface="Arial" pitchFamily="34" charset="0"/>
              </a:rPr>
            </a:br>
            <a:r>
              <a:rPr kumimoji="0" lang="en-US" sz="1400" b="1" i="0" u="none" strike="noStrike" cap="none" normalizeH="0" baseline="0" dirty="0" smtClean="0">
                <a:ln>
                  <a:noFill/>
                </a:ln>
                <a:solidFill>
                  <a:srgbClr val="808080"/>
                </a:solidFill>
                <a:effectLst/>
                <a:latin typeface="JetBrains Mono"/>
                <a:cs typeface="Arial" pitchFamily="34" charset="0"/>
              </a:rPr>
              <a:t/>
            </a:r>
            <a:br>
              <a:rPr kumimoji="0" lang="en-US" sz="1400" b="1" i="0" u="none" strike="noStrike" cap="none" normalizeH="0" baseline="0" dirty="0" smtClean="0">
                <a:ln>
                  <a:noFill/>
                </a:ln>
                <a:solidFill>
                  <a:srgbClr val="808080"/>
                </a:solidFill>
                <a:effectLst/>
                <a:latin typeface="JetBrains Mono"/>
                <a:cs typeface="Arial" pitchFamily="34" charset="0"/>
              </a:rPr>
            </a:br>
            <a:r>
              <a:rPr kumimoji="0" lang="en-US" sz="1400" b="1" i="0" u="none" strike="noStrike" cap="none" normalizeH="0" baseline="0" dirty="0" smtClean="0">
                <a:ln>
                  <a:noFill/>
                </a:ln>
                <a:solidFill>
                  <a:srgbClr val="808080"/>
                </a:solidFill>
                <a:effectLst/>
                <a:latin typeface="JetBrains Mono"/>
                <a:cs typeface="Arial" pitchFamily="34" charset="0"/>
              </a:rPr>
              <a:t>     </a:t>
            </a:r>
            <a:r>
              <a:rPr kumimoji="0" lang="en-US" sz="1400" b="1" i="0" u="none" strike="noStrike" cap="none" normalizeH="0" baseline="0" dirty="0" err="1" smtClean="0">
                <a:ln>
                  <a:noFill/>
                </a:ln>
                <a:solidFill>
                  <a:srgbClr val="A9B7C6"/>
                </a:solidFill>
                <a:effectLst/>
                <a:latin typeface="JetBrains Mono"/>
                <a:cs typeface="Arial" pitchFamily="34" charset="0"/>
              </a:rPr>
              <a:t>given_args</a:t>
            </a:r>
            <a:r>
              <a:rPr kumimoji="0" lang="en-US" sz="1400" b="1" i="0" u="none" strike="noStrike" cap="none" normalizeH="0" baseline="0" dirty="0" smtClean="0">
                <a:ln>
                  <a:noFill/>
                </a:ln>
                <a:solidFill>
                  <a:srgbClr val="A9B7C6"/>
                </a:solidFill>
                <a:effectLst/>
                <a:latin typeface="JetBrains Mono"/>
                <a:cs typeface="Arial" pitchFamily="34" charset="0"/>
              </a:rPr>
              <a:t> = </a:t>
            </a:r>
            <a:r>
              <a:rPr kumimoji="0" lang="en-US" sz="1400" b="1" i="0" u="none" strike="noStrike" cap="none" normalizeH="0" baseline="0" dirty="0" err="1" smtClean="0">
                <a:ln>
                  <a:noFill/>
                </a:ln>
                <a:solidFill>
                  <a:srgbClr val="A9B7C6"/>
                </a:solidFill>
                <a:effectLst/>
                <a:latin typeface="JetBrains Mono"/>
                <a:cs typeface="Arial" pitchFamily="34" charset="0"/>
              </a:rPr>
              <a:t>parser.parse_args</a:t>
            </a:r>
            <a:r>
              <a:rPr kumimoji="0" lang="en-US" sz="1400" b="1" i="0" u="none" strike="noStrike" cap="none" normalizeH="0" baseline="0" dirty="0" smtClean="0">
                <a:ln>
                  <a:noFill/>
                </a:ln>
                <a:solidFill>
                  <a:srgbClr val="A9B7C6"/>
                </a:solidFill>
                <a:effectLst/>
                <a:latin typeface="JetBrains Mono"/>
                <a:cs typeface="Arial" pitchFamily="34" charset="0"/>
              </a:rPr>
              <a:t>()</a:t>
            </a:r>
            <a:br>
              <a:rPr kumimoji="0" lang="en-US" sz="1400" b="1" i="0" u="none" strike="noStrike" cap="none" normalizeH="0" baseline="0" dirty="0" smtClean="0">
                <a:ln>
                  <a:noFill/>
                </a:ln>
                <a:solidFill>
                  <a:srgbClr val="A9B7C6"/>
                </a:solidFill>
                <a:effectLst/>
                <a:latin typeface="JetBrains Mono"/>
                <a:cs typeface="Arial" pitchFamily="34" charset="0"/>
              </a:rPr>
            </a:br>
            <a:r>
              <a:rPr kumimoji="0" lang="en-US" sz="1400" b="1" i="0" u="none" strike="noStrike" cap="none" normalizeH="0" baseline="0" dirty="0" smtClean="0">
                <a:ln>
                  <a:noFill/>
                </a:ln>
                <a:solidFill>
                  <a:srgbClr val="A9B7C6"/>
                </a:solidFill>
                <a:effectLst/>
                <a:latin typeface="JetBrains Mono"/>
                <a:cs typeface="Arial" pitchFamily="34" charset="0"/>
              </a:rPr>
              <a:t>     host = </a:t>
            </a:r>
            <a:r>
              <a:rPr kumimoji="0" lang="en-US" sz="1400" b="1" i="0" u="none" strike="noStrike" cap="none" normalizeH="0" baseline="0" dirty="0" err="1" smtClean="0">
                <a:ln>
                  <a:noFill/>
                </a:ln>
                <a:solidFill>
                  <a:srgbClr val="A9B7C6"/>
                </a:solidFill>
                <a:effectLst/>
                <a:latin typeface="JetBrains Mono"/>
                <a:cs typeface="Arial" pitchFamily="34" charset="0"/>
              </a:rPr>
              <a:t>given_args.host</a:t>
            </a:r>
            <a:r>
              <a:rPr kumimoji="0" lang="en-US" sz="1400" b="1" i="0" u="none" strike="noStrike" cap="none" normalizeH="0" baseline="0" dirty="0" smtClean="0">
                <a:ln>
                  <a:noFill/>
                </a:ln>
                <a:solidFill>
                  <a:srgbClr val="A9B7C6"/>
                </a:solidFill>
                <a:effectLst/>
                <a:latin typeface="JetBrains Mono"/>
                <a:cs typeface="Arial" pitchFamily="34" charset="0"/>
              </a:rPr>
              <a:t/>
            </a:r>
            <a:br>
              <a:rPr kumimoji="0" lang="en-US" sz="1400" b="1" i="0" u="none" strike="noStrike" cap="none" normalizeH="0" baseline="0" dirty="0" smtClean="0">
                <a:ln>
                  <a:noFill/>
                </a:ln>
                <a:solidFill>
                  <a:srgbClr val="A9B7C6"/>
                </a:solidFill>
                <a:effectLst/>
                <a:latin typeface="JetBrains Mono"/>
                <a:cs typeface="Arial" pitchFamily="34" charset="0"/>
              </a:rPr>
            </a:br>
            <a:r>
              <a:rPr kumimoji="0" lang="en-US" sz="1400" b="1" i="0" u="none" strike="noStrike" cap="none" normalizeH="0" baseline="0" dirty="0" smtClean="0">
                <a:ln>
                  <a:noFill/>
                </a:ln>
                <a:solidFill>
                  <a:srgbClr val="A9B7C6"/>
                </a:solidFill>
                <a:effectLst/>
                <a:latin typeface="JetBrains Mono"/>
                <a:cs typeface="Arial" pitchFamily="34" charset="0"/>
              </a:rPr>
              <a:t>     client = </a:t>
            </a:r>
            <a:r>
              <a:rPr kumimoji="0" lang="en-US" sz="1400" b="1" i="0" u="none" strike="noStrike" cap="none" normalizeH="0" baseline="0" dirty="0" err="1" smtClean="0">
                <a:ln>
                  <a:noFill/>
                </a:ln>
                <a:solidFill>
                  <a:srgbClr val="A9B7C6"/>
                </a:solidFill>
                <a:effectLst/>
                <a:latin typeface="JetBrains Mono"/>
                <a:cs typeface="Arial" pitchFamily="34" charset="0"/>
              </a:rPr>
              <a:t>HTTPClient</a:t>
            </a:r>
            <a:r>
              <a:rPr kumimoji="0" lang="en-US" sz="1400" b="1" i="0" u="none" strike="noStrike" cap="none" normalizeH="0" baseline="0" dirty="0" smtClean="0">
                <a:ln>
                  <a:noFill/>
                </a:ln>
                <a:solidFill>
                  <a:srgbClr val="A9B7C6"/>
                </a:solidFill>
                <a:effectLst/>
                <a:latin typeface="JetBrains Mono"/>
                <a:cs typeface="Arial" pitchFamily="34" charset="0"/>
              </a:rPr>
              <a:t>(host)</a:t>
            </a:r>
            <a:br>
              <a:rPr kumimoji="0" lang="en-US" sz="1400" b="1" i="0" u="none" strike="noStrike" cap="none" normalizeH="0" baseline="0" dirty="0" smtClean="0">
                <a:ln>
                  <a:noFill/>
                </a:ln>
                <a:solidFill>
                  <a:srgbClr val="A9B7C6"/>
                </a:solidFill>
                <a:effectLst/>
                <a:latin typeface="JetBrains Mono"/>
                <a:cs typeface="Arial" pitchFamily="34" charset="0"/>
              </a:rPr>
            </a:br>
            <a:r>
              <a:rPr kumimoji="0" lang="en-US" sz="1400" b="1" i="0" u="none" strike="noStrike" cap="none" normalizeH="0" baseline="0" dirty="0" smtClean="0">
                <a:ln>
                  <a:noFill/>
                </a:ln>
                <a:solidFill>
                  <a:srgbClr val="A9B7C6"/>
                </a:solidFill>
                <a:effectLst/>
                <a:latin typeface="JetBrains Mono"/>
                <a:cs typeface="Arial" pitchFamily="34" charset="0"/>
              </a:rPr>
              <a:t>     print (</a:t>
            </a:r>
            <a:r>
              <a:rPr kumimoji="0" lang="en-US" sz="1400" b="1" i="0" u="none" strike="noStrike" cap="none" normalizeH="0" baseline="0" dirty="0" err="1" smtClean="0">
                <a:ln>
                  <a:noFill/>
                </a:ln>
                <a:solidFill>
                  <a:srgbClr val="A9B7C6"/>
                </a:solidFill>
                <a:effectLst/>
                <a:latin typeface="JetBrains Mono"/>
                <a:cs typeface="Arial" pitchFamily="34" charset="0"/>
              </a:rPr>
              <a:t>client.fetch</a:t>
            </a:r>
            <a:r>
              <a:rPr kumimoji="0" lang="en-US" sz="1400" b="1" i="0" u="none" strike="noStrike" cap="none" normalizeH="0" baseline="0" dirty="0" smtClean="0">
                <a:ln>
                  <a:noFill/>
                </a:ln>
                <a:solidFill>
                  <a:srgbClr val="A9B7C6"/>
                </a:solidFill>
                <a:effectLst/>
                <a:latin typeface="JetBrains Mono"/>
                <a:cs typeface="Arial" pitchFamily="34" charset="0"/>
              </a:rPr>
              <a:t>())</a:t>
            </a:r>
            <a:endParaRPr kumimoji="0" lang="en-US" sz="1400" b="1" i="0" u="none" strike="noStrike" cap="none" normalizeH="0" baseline="0" dirty="0" smtClean="0">
              <a:ln>
                <a:noFill/>
              </a:ln>
              <a:solidFill>
                <a:schemeClr val="tx1"/>
              </a:solidFill>
              <a:effectLst/>
              <a:latin typeface="Arial" pitchFamily="34" charset="0"/>
              <a:cs typeface="Arial" pitchFamily="34" charset="0"/>
            </a:endParaRPr>
          </a:p>
        </p:txBody>
      </p:sp>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7</a:t>
            </a:fld>
            <a:endParaRPr lang="en-US" dirty="0"/>
          </a:p>
        </p:txBody>
      </p:sp>
    </p:spTree>
    <p:extLst>
      <p:ext uri="{BB962C8B-B14F-4D97-AF65-F5344CB8AC3E}">
        <p14:creationId xmlns:p14="http://schemas.microsoft.com/office/powerpoint/2010/main" val="392106974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5106" y="25699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155804" y="690227"/>
            <a:ext cx="7409107" cy="550151"/>
          </a:xfrm>
          <a:prstGeom prst="rect">
            <a:avLst/>
          </a:prstGeom>
          <a:noFill/>
        </p:spPr>
        <p:txBody>
          <a:bodyPr wrap="square" rtlCol="0">
            <a:spAutoFit/>
          </a:bodyPr>
          <a:lstStyle/>
          <a:p>
            <a:pPr algn="ctr">
              <a:lnSpc>
                <a:spcPts val="3000"/>
              </a:lnSpc>
            </a:pPr>
            <a:r>
              <a:rPr lang="en-US" sz="4400" dirty="0" smtClean="0">
                <a:solidFill>
                  <a:schemeClr val="bg1"/>
                </a:solidFill>
                <a:latin typeface="Tajawal Medium" panose="00000600000000000000" pitchFamily="2" charset="-78"/>
                <a:cs typeface="Tajawal Medium" panose="00000600000000000000" pitchFamily="2" charset="-78"/>
              </a:rPr>
              <a:t>Requests exceptions ( </a:t>
            </a:r>
            <a:r>
              <a:rPr lang="en-US" sz="4400" dirty="0" err="1" smtClean="0">
                <a:solidFill>
                  <a:schemeClr val="bg1"/>
                </a:solidFill>
                <a:latin typeface="Tajawal Medium" panose="00000600000000000000" pitchFamily="2" charset="-78"/>
                <a:cs typeface="Tajawal Medium" panose="00000600000000000000" pitchFamily="2" charset="-78"/>
              </a:rPr>
              <a:t>HTTPError</a:t>
            </a:r>
            <a:r>
              <a:rPr lang="en-US" sz="4400" dirty="0" smtClean="0">
                <a:solidFill>
                  <a:schemeClr val="bg1"/>
                </a:solidFill>
                <a:latin typeface="Tajawal Medium" panose="00000600000000000000" pitchFamily="2" charset="-78"/>
                <a:cs typeface="Tajawal Medium" panose="00000600000000000000" pitchFamily="2" charset="-78"/>
              </a:rPr>
              <a:t>)</a:t>
            </a:r>
            <a:endParaRPr lang="en-US" sz="44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5</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8</a:t>
            </a:fld>
            <a:endParaRPr lang="en-US" dirty="0"/>
          </a:p>
        </p:txBody>
      </p:sp>
      <p:sp>
        <p:nvSpPr>
          <p:cNvPr id="11" name="Rectangle 1"/>
          <p:cNvSpPr>
            <a:spLocks noChangeArrowheads="1"/>
          </p:cNvSpPr>
          <p:nvPr/>
        </p:nvSpPr>
        <p:spPr bwMode="auto">
          <a:xfrm>
            <a:off x="2302650" y="1768727"/>
            <a:ext cx="7629012" cy="4401205"/>
          </a:xfrm>
          <a:prstGeom prst="rect">
            <a:avLst/>
          </a:prstGeom>
          <a:solidFill>
            <a:srgbClr val="2B2B2B"/>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smtClean="0">
                <a:ln>
                  <a:noFill/>
                </a:ln>
                <a:solidFill>
                  <a:srgbClr val="CC7832"/>
                </a:solidFill>
                <a:effectLst/>
                <a:latin typeface="JetBrains Mono"/>
                <a:cs typeface="Arial" pitchFamily="34" charset="0"/>
              </a:rPr>
              <a:t>import </a:t>
            </a:r>
            <a:r>
              <a:rPr kumimoji="0" lang="en-US" sz="2000" b="0" i="0" u="none" strike="noStrike" cap="none" normalizeH="0" baseline="0" dirty="0" smtClean="0">
                <a:ln>
                  <a:noFill/>
                </a:ln>
                <a:solidFill>
                  <a:srgbClr val="A9B7C6"/>
                </a:solidFill>
                <a:effectLst/>
                <a:latin typeface="JetBrains Mono"/>
                <a:cs typeface="Arial" pitchFamily="34" charset="0"/>
              </a:rPr>
              <a:t>requests</a:t>
            </a:r>
            <a:br>
              <a:rPr kumimoji="0" lang="en-US" sz="2000" b="0" i="0" u="none" strike="noStrike" cap="none" normalizeH="0" baseline="0" dirty="0" smtClean="0">
                <a:ln>
                  <a:noFill/>
                </a:ln>
                <a:solidFill>
                  <a:srgbClr val="A9B7C6"/>
                </a:solidFill>
                <a:effectLst/>
                <a:latin typeface="JetBrains Mono"/>
                <a:cs typeface="Arial" pitchFamily="34" charset="0"/>
              </a:rPr>
            </a:br>
            <a:r>
              <a:rPr kumimoji="0" lang="en-US" sz="2000" b="0" i="0" u="none" strike="noStrike" cap="none" normalizeH="0" baseline="0" dirty="0" smtClean="0">
                <a:ln>
                  <a:noFill/>
                </a:ln>
                <a:solidFill>
                  <a:srgbClr val="CC7832"/>
                </a:solidFill>
                <a:effectLst/>
                <a:latin typeface="JetBrains Mono"/>
                <a:cs typeface="Arial" pitchFamily="34" charset="0"/>
              </a:rPr>
              <a:t>from </a:t>
            </a:r>
            <a:r>
              <a:rPr kumimoji="0" lang="en-US" sz="2000" b="0" i="0" u="none" strike="noStrike" cap="none" normalizeH="0" baseline="0" dirty="0" err="1" smtClean="0">
                <a:ln>
                  <a:noFill/>
                </a:ln>
                <a:solidFill>
                  <a:srgbClr val="A9B7C6"/>
                </a:solidFill>
                <a:effectLst/>
                <a:latin typeface="JetBrains Mono"/>
                <a:cs typeface="Arial" pitchFamily="34" charset="0"/>
              </a:rPr>
              <a:t>requests.exceptions</a:t>
            </a:r>
            <a:r>
              <a:rPr kumimoji="0" lang="en-US" sz="2000" b="0" i="0" u="none" strike="noStrike" cap="none" normalizeH="0" baseline="0" dirty="0" smtClean="0">
                <a:ln>
                  <a:noFill/>
                </a:ln>
                <a:solidFill>
                  <a:srgbClr val="A9B7C6"/>
                </a:solidFill>
                <a:effectLst/>
                <a:latin typeface="JetBrains Mono"/>
                <a:cs typeface="Arial" pitchFamily="34" charset="0"/>
              </a:rPr>
              <a:t> </a:t>
            </a:r>
            <a:r>
              <a:rPr kumimoji="0" lang="en-US" sz="2000" b="0" i="0" u="none" strike="noStrike" cap="none" normalizeH="0" baseline="0" dirty="0" smtClean="0">
                <a:ln>
                  <a:noFill/>
                </a:ln>
                <a:solidFill>
                  <a:srgbClr val="CC7832"/>
                </a:solidFill>
                <a:effectLst/>
                <a:latin typeface="JetBrains Mono"/>
                <a:cs typeface="Arial" pitchFamily="34" charset="0"/>
              </a:rPr>
              <a:t>import </a:t>
            </a:r>
            <a:r>
              <a:rPr kumimoji="0" lang="en-US" sz="2000" b="0" i="0" u="none" strike="noStrike" cap="none" normalizeH="0" baseline="0" dirty="0" err="1" smtClean="0">
                <a:ln>
                  <a:noFill/>
                </a:ln>
                <a:solidFill>
                  <a:srgbClr val="A9B7C6"/>
                </a:solidFill>
                <a:effectLst/>
                <a:latin typeface="JetBrains Mono"/>
                <a:cs typeface="Arial" pitchFamily="34" charset="0"/>
              </a:rPr>
              <a:t>HTTPError</a:t>
            </a:r>
            <a:r>
              <a:rPr kumimoji="0" lang="en-US" sz="2000" b="0" i="0" u="none" strike="noStrike" cap="none" normalizeH="0" baseline="0" dirty="0" smtClean="0">
                <a:ln>
                  <a:noFill/>
                </a:ln>
                <a:solidFill>
                  <a:srgbClr val="A9B7C6"/>
                </a:solidFill>
                <a:effectLst/>
                <a:latin typeface="JetBrains Mono"/>
                <a:cs typeface="Arial" pitchFamily="34" charset="0"/>
              </a:rPr>
              <a:t/>
            </a:r>
            <a:br>
              <a:rPr kumimoji="0" lang="en-US" sz="2000" b="0" i="0" u="none" strike="noStrike" cap="none" normalizeH="0" baseline="0" dirty="0" smtClean="0">
                <a:ln>
                  <a:noFill/>
                </a:ln>
                <a:solidFill>
                  <a:srgbClr val="A9B7C6"/>
                </a:solidFill>
                <a:effectLst/>
                <a:latin typeface="JetBrains Mono"/>
                <a:cs typeface="Arial" pitchFamily="34" charset="0"/>
              </a:rPr>
            </a:br>
            <a:r>
              <a:rPr kumimoji="0" lang="en-US" sz="2000" b="0" i="0" u="none" strike="noStrike" cap="none" normalizeH="0" baseline="0" dirty="0" smtClean="0">
                <a:ln>
                  <a:noFill/>
                </a:ln>
                <a:solidFill>
                  <a:srgbClr val="A9B7C6"/>
                </a:solidFill>
                <a:effectLst/>
                <a:latin typeface="JetBrains Mono"/>
                <a:cs typeface="Arial" pitchFamily="34" charset="0"/>
              </a:rPr>
              <a:t/>
            </a:r>
            <a:br>
              <a:rPr kumimoji="0" lang="en-US" sz="2000" b="0" i="0" u="none" strike="noStrike" cap="none" normalizeH="0" baseline="0" dirty="0" smtClean="0">
                <a:ln>
                  <a:noFill/>
                </a:ln>
                <a:solidFill>
                  <a:srgbClr val="A9B7C6"/>
                </a:solidFill>
                <a:effectLst/>
                <a:latin typeface="JetBrains Mono"/>
                <a:cs typeface="Arial" pitchFamily="34" charset="0"/>
              </a:rPr>
            </a:br>
            <a:r>
              <a:rPr kumimoji="0" lang="en-US" sz="2000" b="0" i="0" u="none" strike="noStrike" cap="none" normalizeH="0" baseline="0" dirty="0" smtClean="0">
                <a:ln>
                  <a:noFill/>
                </a:ln>
                <a:solidFill>
                  <a:srgbClr val="CC7832"/>
                </a:solidFill>
                <a:effectLst/>
                <a:latin typeface="JetBrains Mono"/>
                <a:cs typeface="Arial" pitchFamily="34" charset="0"/>
              </a:rPr>
              <a:t>for </a:t>
            </a:r>
            <a:r>
              <a:rPr kumimoji="0" lang="en-US" sz="2000" b="0" i="0" u="none" strike="noStrike" cap="none" normalizeH="0" baseline="0" dirty="0" err="1" smtClean="0">
                <a:ln>
                  <a:noFill/>
                </a:ln>
                <a:solidFill>
                  <a:srgbClr val="A9B7C6"/>
                </a:solidFill>
                <a:effectLst/>
                <a:latin typeface="JetBrains Mono"/>
                <a:cs typeface="Arial" pitchFamily="34" charset="0"/>
              </a:rPr>
              <a:t>url</a:t>
            </a:r>
            <a:r>
              <a:rPr kumimoji="0" lang="en-US" sz="2000" b="0" i="0" u="none" strike="noStrike" cap="none" normalizeH="0" baseline="0" dirty="0" smtClean="0">
                <a:ln>
                  <a:noFill/>
                </a:ln>
                <a:solidFill>
                  <a:srgbClr val="A9B7C6"/>
                </a:solidFill>
                <a:effectLst/>
                <a:latin typeface="JetBrains Mono"/>
                <a:cs typeface="Arial" pitchFamily="34" charset="0"/>
              </a:rPr>
              <a:t> </a:t>
            </a:r>
            <a:r>
              <a:rPr kumimoji="0" lang="en-US" sz="2000" b="0" i="0" u="none" strike="noStrike" cap="none" normalizeH="0" baseline="0" dirty="0" smtClean="0">
                <a:ln>
                  <a:noFill/>
                </a:ln>
                <a:solidFill>
                  <a:srgbClr val="CC7832"/>
                </a:solidFill>
                <a:effectLst/>
                <a:latin typeface="JetBrains Mono"/>
                <a:cs typeface="Arial" pitchFamily="34" charset="0"/>
              </a:rPr>
              <a:t>in </a:t>
            </a:r>
            <a:r>
              <a:rPr kumimoji="0" lang="en-US" sz="2000" b="0" i="0" u="none" strike="noStrike" cap="none" normalizeH="0" baseline="0" dirty="0" smtClean="0">
                <a:ln>
                  <a:noFill/>
                </a:ln>
                <a:solidFill>
                  <a:srgbClr val="A9B7C6"/>
                </a:solidFill>
                <a:effectLst/>
                <a:latin typeface="JetBrains Mono"/>
                <a:cs typeface="Arial" pitchFamily="34" charset="0"/>
              </a:rPr>
              <a:t>[</a:t>
            </a:r>
            <a:r>
              <a:rPr kumimoji="0" lang="en-US" sz="2000" b="0" i="0" u="none" strike="noStrike" cap="none" normalizeH="0" baseline="0" dirty="0" smtClean="0">
                <a:ln>
                  <a:noFill/>
                </a:ln>
                <a:solidFill>
                  <a:srgbClr val="6A8759"/>
                </a:solidFill>
                <a:effectLst/>
                <a:latin typeface="JetBrains Mono"/>
                <a:cs typeface="Arial" pitchFamily="34" charset="0"/>
              </a:rPr>
              <a:t>'https://www.google.com'</a:t>
            </a:r>
            <a:r>
              <a:rPr kumimoji="0" lang="en-US" sz="2000" b="0" i="0" u="none" strike="noStrike" cap="none" normalizeH="0" baseline="0" dirty="0" smtClean="0">
                <a:ln>
                  <a:noFill/>
                </a:ln>
                <a:solidFill>
                  <a:srgbClr val="CC7832"/>
                </a:solidFill>
                <a:effectLst/>
                <a:latin typeface="JetBrains Mono"/>
                <a:cs typeface="Arial" pitchFamily="34" charset="0"/>
              </a:rPr>
              <a:t>, </a:t>
            </a:r>
            <a:r>
              <a:rPr kumimoji="0" lang="en-US" sz="2000" b="0" i="0" u="none" strike="noStrike" cap="none" normalizeH="0" baseline="0" dirty="0" smtClean="0">
                <a:ln>
                  <a:noFill/>
                </a:ln>
                <a:solidFill>
                  <a:srgbClr val="6A8759"/>
                </a:solidFill>
                <a:effectLst/>
                <a:latin typeface="JetBrains Mono"/>
                <a:cs typeface="Arial" pitchFamily="34" charset="0"/>
              </a:rPr>
              <a:t>'https://www.python.org'</a:t>
            </a:r>
            <a:r>
              <a:rPr kumimoji="0" lang="en-US" sz="2000" b="0" i="0" u="none" strike="noStrike" cap="none" normalizeH="0" baseline="0" dirty="0" smtClean="0">
                <a:ln>
                  <a:noFill/>
                </a:ln>
                <a:solidFill>
                  <a:srgbClr val="A9B7C6"/>
                </a:solidFill>
                <a:effectLst/>
                <a:latin typeface="JetBrains Mono"/>
                <a:cs typeface="Arial" pitchFamily="34" charset="0"/>
              </a:rPr>
              <a:t>]:</a:t>
            </a:r>
            <a:br>
              <a:rPr kumimoji="0" lang="en-US" sz="2000" b="0" i="0" u="none" strike="noStrike" cap="none" normalizeH="0" baseline="0" dirty="0" smtClean="0">
                <a:ln>
                  <a:noFill/>
                </a:ln>
                <a:solidFill>
                  <a:srgbClr val="A9B7C6"/>
                </a:solidFill>
                <a:effectLst/>
                <a:latin typeface="JetBrains Mono"/>
                <a:cs typeface="Arial" pitchFamily="34" charset="0"/>
              </a:rPr>
            </a:br>
            <a:r>
              <a:rPr kumimoji="0" lang="en-US" sz="2000" b="0" i="0" u="none" strike="noStrike" cap="none" normalizeH="0" baseline="0" dirty="0" smtClean="0">
                <a:ln>
                  <a:noFill/>
                </a:ln>
                <a:solidFill>
                  <a:srgbClr val="A9B7C6"/>
                </a:solidFill>
                <a:effectLst/>
                <a:latin typeface="JetBrains Mono"/>
                <a:cs typeface="Arial" pitchFamily="34" charset="0"/>
              </a:rPr>
              <a:t>    </a:t>
            </a:r>
            <a:r>
              <a:rPr kumimoji="0" lang="en-US" sz="2000" b="0" i="0" u="none" strike="noStrike" cap="none" normalizeH="0" baseline="0" dirty="0" smtClean="0">
                <a:ln>
                  <a:noFill/>
                </a:ln>
                <a:solidFill>
                  <a:srgbClr val="CC7832"/>
                </a:solidFill>
                <a:effectLst/>
                <a:latin typeface="JetBrains Mono"/>
                <a:cs typeface="Arial" pitchFamily="34" charset="0"/>
              </a:rPr>
              <a:t>try</a:t>
            </a:r>
            <a:r>
              <a:rPr kumimoji="0" lang="en-US" sz="2000" b="0" i="0" u="none" strike="noStrike" cap="none" normalizeH="0" baseline="0" dirty="0" smtClean="0">
                <a:ln>
                  <a:noFill/>
                </a:ln>
                <a:solidFill>
                  <a:srgbClr val="A9B7C6"/>
                </a:solidFill>
                <a:effectLst/>
                <a:latin typeface="JetBrains Mono"/>
                <a:cs typeface="Arial" pitchFamily="34" charset="0"/>
              </a:rPr>
              <a:t>:</a:t>
            </a:r>
            <a:br>
              <a:rPr kumimoji="0" lang="en-US" sz="2000" b="0" i="0" u="none" strike="noStrike" cap="none" normalizeH="0" baseline="0" dirty="0" smtClean="0">
                <a:ln>
                  <a:noFill/>
                </a:ln>
                <a:solidFill>
                  <a:srgbClr val="A9B7C6"/>
                </a:solidFill>
                <a:effectLst/>
                <a:latin typeface="JetBrains Mono"/>
                <a:cs typeface="Arial" pitchFamily="34" charset="0"/>
              </a:rPr>
            </a:br>
            <a:r>
              <a:rPr kumimoji="0" lang="en-US" sz="2000" b="0" i="0" u="none" strike="noStrike" cap="none" normalizeH="0" baseline="0" dirty="0" smtClean="0">
                <a:ln>
                  <a:noFill/>
                </a:ln>
                <a:solidFill>
                  <a:srgbClr val="A9B7C6"/>
                </a:solidFill>
                <a:effectLst/>
                <a:latin typeface="JetBrains Mono"/>
                <a:cs typeface="Arial" pitchFamily="34" charset="0"/>
              </a:rPr>
              <a:t>        response = </a:t>
            </a:r>
            <a:r>
              <a:rPr kumimoji="0" lang="en-US" sz="2000" b="0" i="0" u="none" strike="noStrike" cap="none" normalizeH="0" baseline="0" dirty="0" err="1" smtClean="0">
                <a:ln>
                  <a:noFill/>
                </a:ln>
                <a:solidFill>
                  <a:srgbClr val="A9B7C6"/>
                </a:solidFill>
                <a:effectLst/>
                <a:latin typeface="JetBrains Mono"/>
                <a:cs typeface="Arial" pitchFamily="34" charset="0"/>
              </a:rPr>
              <a:t>requests.get</a:t>
            </a:r>
            <a:r>
              <a:rPr kumimoji="0" lang="en-US" sz="2000" b="0" i="0" u="none" strike="noStrike" cap="none" normalizeH="0" baseline="0" dirty="0" smtClean="0">
                <a:ln>
                  <a:noFill/>
                </a:ln>
                <a:solidFill>
                  <a:srgbClr val="A9B7C6"/>
                </a:solidFill>
                <a:effectLst/>
                <a:latin typeface="JetBrains Mono"/>
                <a:cs typeface="Arial" pitchFamily="34" charset="0"/>
              </a:rPr>
              <a:t>(</a:t>
            </a:r>
            <a:r>
              <a:rPr kumimoji="0" lang="en-US" sz="2000" b="0" i="0" u="none" strike="noStrike" cap="none" normalizeH="0" baseline="0" dirty="0" err="1" smtClean="0">
                <a:ln>
                  <a:noFill/>
                </a:ln>
                <a:solidFill>
                  <a:srgbClr val="A9B7C6"/>
                </a:solidFill>
                <a:effectLst/>
                <a:latin typeface="JetBrains Mono"/>
                <a:cs typeface="Arial" pitchFamily="34" charset="0"/>
              </a:rPr>
              <a:t>url</a:t>
            </a:r>
            <a:r>
              <a:rPr kumimoji="0" lang="en-US" sz="2000" b="0" i="0" u="none" strike="noStrike" cap="none" normalizeH="0" baseline="0" dirty="0" smtClean="0">
                <a:ln>
                  <a:noFill/>
                </a:ln>
                <a:solidFill>
                  <a:srgbClr val="A9B7C6"/>
                </a:solidFill>
                <a:effectLst/>
                <a:latin typeface="JetBrains Mono"/>
                <a:cs typeface="Arial" pitchFamily="34" charset="0"/>
              </a:rPr>
              <a:t>)</a:t>
            </a:r>
            <a:br>
              <a:rPr kumimoji="0" lang="en-US" sz="2000" b="0" i="0" u="none" strike="noStrike" cap="none" normalizeH="0" baseline="0" dirty="0" smtClean="0">
                <a:ln>
                  <a:noFill/>
                </a:ln>
                <a:solidFill>
                  <a:srgbClr val="A9B7C6"/>
                </a:solidFill>
                <a:effectLst/>
                <a:latin typeface="JetBrains Mono"/>
                <a:cs typeface="Arial" pitchFamily="34" charset="0"/>
              </a:rPr>
            </a:br>
            <a:r>
              <a:rPr kumimoji="0" lang="en-US" sz="2000" b="0" i="0" u="none" strike="noStrike" cap="none" normalizeH="0" baseline="0" dirty="0" smtClean="0">
                <a:ln>
                  <a:noFill/>
                </a:ln>
                <a:solidFill>
                  <a:srgbClr val="A9B7C6"/>
                </a:solidFill>
                <a:effectLst/>
                <a:latin typeface="JetBrains Mono"/>
                <a:cs typeface="Arial" pitchFamily="34" charset="0"/>
              </a:rPr>
              <a:t>        </a:t>
            </a:r>
            <a:r>
              <a:rPr kumimoji="0" lang="en-US" sz="2000" b="0" i="0" u="none" strike="noStrike" cap="none" normalizeH="0" baseline="0" dirty="0" smtClean="0">
                <a:ln>
                  <a:noFill/>
                </a:ln>
                <a:solidFill>
                  <a:srgbClr val="808080"/>
                </a:solidFill>
                <a:effectLst/>
                <a:latin typeface="JetBrains Mono"/>
                <a:cs typeface="Arial" pitchFamily="34" charset="0"/>
              </a:rPr>
              <a:t># If the response was successful, no Exception will be raised</a:t>
            </a:r>
            <a:br>
              <a:rPr kumimoji="0" lang="en-US" sz="2000" b="0" i="0" u="none" strike="noStrike" cap="none" normalizeH="0" baseline="0" dirty="0" smtClean="0">
                <a:ln>
                  <a:noFill/>
                </a:ln>
                <a:solidFill>
                  <a:srgbClr val="808080"/>
                </a:solidFill>
                <a:effectLst/>
                <a:latin typeface="JetBrains Mono"/>
                <a:cs typeface="Arial" pitchFamily="34" charset="0"/>
              </a:rPr>
            </a:br>
            <a:r>
              <a:rPr kumimoji="0" lang="en-US" sz="2000" b="0" i="0" u="none" strike="noStrike" cap="none" normalizeH="0" baseline="0" dirty="0" smtClean="0">
                <a:ln>
                  <a:noFill/>
                </a:ln>
                <a:solidFill>
                  <a:srgbClr val="808080"/>
                </a:solidFill>
                <a:effectLst/>
                <a:latin typeface="JetBrains Mono"/>
                <a:cs typeface="Arial" pitchFamily="34" charset="0"/>
              </a:rPr>
              <a:t>        </a:t>
            </a:r>
            <a:r>
              <a:rPr kumimoji="0" lang="en-US" sz="2000" b="0" i="0" u="none" strike="noStrike" cap="none" normalizeH="0" baseline="0" dirty="0" err="1" smtClean="0">
                <a:ln>
                  <a:noFill/>
                </a:ln>
                <a:solidFill>
                  <a:srgbClr val="A9B7C6"/>
                </a:solidFill>
                <a:effectLst/>
                <a:latin typeface="JetBrains Mono"/>
                <a:cs typeface="Arial" pitchFamily="34" charset="0"/>
              </a:rPr>
              <a:t>response.raise_for_status</a:t>
            </a:r>
            <a:r>
              <a:rPr kumimoji="0" lang="en-US" sz="2000" b="0" i="0" u="none" strike="noStrike" cap="none" normalizeH="0" baseline="0" dirty="0" smtClean="0">
                <a:ln>
                  <a:noFill/>
                </a:ln>
                <a:solidFill>
                  <a:srgbClr val="A9B7C6"/>
                </a:solidFill>
                <a:effectLst/>
                <a:latin typeface="JetBrains Mono"/>
                <a:cs typeface="Arial" pitchFamily="34" charset="0"/>
              </a:rPr>
              <a:t>()</a:t>
            </a:r>
            <a:br>
              <a:rPr kumimoji="0" lang="en-US" sz="2000" b="0" i="0" u="none" strike="noStrike" cap="none" normalizeH="0" baseline="0" dirty="0" smtClean="0">
                <a:ln>
                  <a:noFill/>
                </a:ln>
                <a:solidFill>
                  <a:srgbClr val="A9B7C6"/>
                </a:solidFill>
                <a:effectLst/>
                <a:latin typeface="JetBrains Mono"/>
                <a:cs typeface="Arial" pitchFamily="34" charset="0"/>
              </a:rPr>
            </a:br>
            <a:r>
              <a:rPr kumimoji="0" lang="en-US" sz="2000" b="0" i="0" u="none" strike="noStrike" cap="none" normalizeH="0" baseline="0" dirty="0" smtClean="0">
                <a:ln>
                  <a:noFill/>
                </a:ln>
                <a:solidFill>
                  <a:srgbClr val="A9B7C6"/>
                </a:solidFill>
                <a:effectLst/>
                <a:latin typeface="JetBrains Mono"/>
                <a:cs typeface="Arial" pitchFamily="34" charset="0"/>
              </a:rPr>
              <a:t>    </a:t>
            </a:r>
            <a:r>
              <a:rPr kumimoji="0" lang="en-US" sz="2000" b="0" i="0" u="none" strike="noStrike" cap="none" normalizeH="0" baseline="0" dirty="0" smtClean="0">
                <a:ln>
                  <a:noFill/>
                </a:ln>
                <a:solidFill>
                  <a:srgbClr val="CC7832"/>
                </a:solidFill>
                <a:effectLst/>
                <a:latin typeface="JetBrains Mono"/>
                <a:cs typeface="Arial" pitchFamily="34" charset="0"/>
              </a:rPr>
              <a:t>except </a:t>
            </a:r>
            <a:r>
              <a:rPr kumimoji="0" lang="en-US" sz="2000" b="0" i="0" u="none" strike="noStrike" cap="none" normalizeH="0" baseline="0" dirty="0" err="1" smtClean="0">
                <a:ln>
                  <a:noFill/>
                </a:ln>
                <a:solidFill>
                  <a:srgbClr val="A9B7C6"/>
                </a:solidFill>
                <a:effectLst/>
                <a:latin typeface="JetBrains Mono"/>
                <a:cs typeface="Arial" pitchFamily="34" charset="0"/>
              </a:rPr>
              <a:t>HTTPError</a:t>
            </a:r>
            <a:r>
              <a:rPr kumimoji="0" lang="en-US" sz="2000" b="0" i="0" u="none" strike="noStrike" cap="none" normalizeH="0" baseline="0" dirty="0" smtClean="0">
                <a:ln>
                  <a:noFill/>
                </a:ln>
                <a:solidFill>
                  <a:srgbClr val="A9B7C6"/>
                </a:solidFill>
                <a:effectLst/>
                <a:latin typeface="JetBrains Mono"/>
                <a:cs typeface="Arial" pitchFamily="34" charset="0"/>
              </a:rPr>
              <a:t> </a:t>
            </a:r>
            <a:r>
              <a:rPr kumimoji="0" lang="en-US" sz="2000" b="0" i="0" u="none" strike="noStrike" cap="none" normalizeH="0" baseline="0" dirty="0" smtClean="0">
                <a:ln>
                  <a:noFill/>
                </a:ln>
                <a:solidFill>
                  <a:srgbClr val="CC7832"/>
                </a:solidFill>
                <a:effectLst/>
                <a:latin typeface="JetBrains Mono"/>
                <a:cs typeface="Arial" pitchFamily="34" charset="0"/>
              </a:rPr>
              <a:t>as </a:t>
            </a:r>
            <a:r>
              <a:rPr kumimoji="0" lang="en-US" sz="2000" b="0" i="0" u="none" strike="noStrike" cap="none" normalizeH="0" baseline="0" dirty="0" err="1" smtClean="0">
                <a:ln>
                  <a:noFill/>
                </a:ln>
                <a:solidFill>
                  <a:srgbClr val="A9B7C6"/>
                </a:solidFill>
                <a:effectLst/>
                <a:latin typeface="JetBrains Mono"/>
                <a:cs typeface="Arial" pitchFamily="34" charset="0"/>
              </a:rPr>
              <a:t>http_err</a:t>
            </a:r>
            <a:r>
              <a:rPr kumimoji="0" lang="en-US" sz="2000" b="0" i="0" u="none" strike="noStrike" cap="none" normalizeH="0" baseline="0" dirty="0" smtClean="0">
                <a:ln>
                  <a:noFill/>
                </a:ln>
                <a:solidFill>
                  <a:srgbClr val="A9B7C6"/>
                </a:solidFill>
                <a:effectLst/>
                <a:latin typeface="JetBrains Mono"/>
                <a:cs typeface="Arial" pitchFamily="34" charset="0"/>
              </a:rPr>
              <a:t>:</a:t>
            </a:r>
            <a:br>
              <a:rPr kumimoji="0" lang="en-US" sz="2000" b="0" i="0" u="none" strike="noStrike" cap="none" normalizeH="0" baseline="0" dirty="0" smtClean="0">
                <a:ln>
                  <a:noFill/>
                </a:ln>
                <a:solidFill>
                  <a:srgbClr val="A9B7C6"/>
                </a:solidFill>
                <a:effectLst/>
                <a:latin typeface="JetBrains Mono"/>
                <a:cs typeface="Arial" pitchFamily="34" charset="0"/>
              </a:rPr>
            </a:br>
            <a:r>
              <a:rPr kumimoji="0" lang="en-US" sz="2000" b="0" i="0" u="none" strike="noStrike" cap="none" normalizeH="0" baseline="0" dirty="0" smtClean="0">
                <a:ln>
                  <a:noFill/>
                </a:ln>
                <a:solidFill>
                  <a:srgbClr val="A9B7C6"/>
                </a:solidFill>
                <a:effectLst/>
                <a:latin typeface="JetBrains Mono"/>
                <a:cs typeface="Arial" pitchFamily="34" charset="0"/>
              </a:rPr>
              <a:t>        print(</a:t>
            </a:r>
            <a:r>
              <a:rPr kumimoji="0" lang="en-US" sz="2000" b="0" i="0" u="none" strike="noStrike" cap="none" normalizeH="0" baseline="0" dirty="0" err="1" smtClean="0">
                <a:ln>
                  <a:noFill/>
                </a:ln>
                <a:solidFill>
                  <a:srgbClr val="6A8759"/>
                </a:solidFill>
                <a:effectLst/>
                <a:latin typeface="JetBrains Mono"/>
                <a:cs typeface="Arial" pitchFamily="34" charset="0"/>
              </a:rPr>
              <a:t>f'HTTP</a:t>
            </a:r>
            <a:r>
              <a:rPr kumimoji="0" lang="en-US" sz="2000" b="0" i="0" u="none" strike="noStrike" cap="none" normalizeH="0" baseline="0" dirty="0" smtClean="0">
                <a:ln>
                  <a:noFill/>
                </a:ln>
                <a:solidFill>
                  <a:srgbClr val="6A8759"/>
                </a:solidFill>
                <a:effectLst/>
                <a:latin typeface="JetBrains Mono"/>
                <a:cs typeface="Arial" pitchFamily="34" charset="0"/>
              </a:rPr>
              <a:t> error occurred: </a:t>
            </a:r>
            <a:r>
              <a:rPr kumimoji="0" lang="en-US" sz="2000" b="0" i="0" u="none" strike="noStrike" cap="none" normalizeH="0" baseline="0" dirty="0" smtClean="0">
                <a:ln>
                  <a:noFill/>
                </a:ln>
                <a:solidFill>
                  <a:srgbClr val="CC7832"/>
                </a:solidFill>
                <a:effectLst/>
                <a:latin typeface="JetBrains Mono"/>
                <a:cs typeface="Arial" pitchFamily="34" charset="0"/>
              </a:rPr>
              <a:t>{</a:t>
            </a:r>
            <a:r>
              <a:rPr kumimoji="0" lang="en-US" sz="2000" b="0" i="0" u="none" strike="noStrike" cap="none" normalizeH="0" baseline="0" dirty="0" err="1" smtClean="0">
                <a:ln>
                  <a:noFill/>
                </a:ln>
                <a:solidFill>
                  <a:srgbClr val="A9B7C6"/>
                </a:solidFill>
                <a:effectLst/>
                <a:latin typeface="JetBrains Mono"/>
                <a:cs typeface="Arial" pitchFamily="34" charset="0"/>
              </a:rPr>
              <a:t>http_err</a:t>
            </a:r>
            <a:r>
              <a:rPr kumimoji="0" lang="en-US" sz="2000" b="0" i="0" u="none" strike="noStrike" cap="none" normalizeH="0" baseline="0" dirty="0" smtClean="0">
                <a:ln>
                  <a:noFill/>
                </a:ln>
                <a:solidFill>
                  <a:srgbClr val="CC7832"/>
                </a:solidFill>
                <a:effectLst/>
                <a:latin typeface="JetBrains Mono"/>
                <a:cs typeface="Arial" pitchFamily="34" charset="0"/>
              </a:rPr>
              <a:t>}</a:t>
            </a:r>
            <a:r>
              <a:rPr kumimoji="0" lang="en-US" sz="2000" b="0" i="0" u="none" strike="noStrike" cap="none" normalizeH="0" baseline="0" dirty="0" smtClean="0">
                <a:ln>
                  <a:noFill/>
                </a:ln>
                <a:solidFill>
                  <a:srgbClr val="6A8759"/>
                </a:solidFill>
                <a:effectLst/>
                <a:latin typeface="JetBrains Mono"/>
                <a:cs typeface="Arial" pitchFamily="34" charset="0"/>
              </a:rPr>
              <a:t>'</a:t>
            </a:r>
            <a:r>
              <a:rPr kumimoji="0" lang="en-US" sz="2000" b="0" i="0" u="none" strike="noStrike" cap="none" normalizeH="0" baseline="0" dirty="0" smtClean="0">
                <a:ln>
                  <a:noFill/>
                </a:ln>
                <a:solidFill>
                  <a:srgbClr val="A9B7C6"/>
                </a:solidFill>
                <a:effectLst/>
                <a:latin typeface="JetBrains Mono"/>
                <a:cs typeface="Arial" pitchFamily="34" charset="0"/>
              </a:rPr>
              <a:t>)  </a:t>
            </a:r>
            <a:r>
              <a:rPr kumimoji="0" lang="en-US" sz="2000" b="0" i="0" u="none" strike="noStrike" cap="none" normalizeH="0" baseline="0" dirty="0" smtClean="0">
                <a:ln>
                  <a:noFill/>
                </a:ln>
                <a:solidFill>
                  <a:srgbClr val="808080"/>
                </a:solidFill>
                <a:effectLst/>
                <a:latin typeface="JetBrains Mono"/>
                <a:cs typeface="Arial" pitchFamily="34" charset="0"/>
              </a:rPr>
              <a:t># Python 3.6</a:t>
            </a:r>
            <a:br>
              <a:rPr kumimoji="0" lang="en-US" sz="2000" b="0" i="0" u="none" strike="noStrike" cap="none" normalizeH="0" baseline="0" dirty="0" smtClean="0">
                <a:ln>
                  <a:noFill/>
                </a:ln>
                <a:solidFill>
                  <a:srgbClr val="808080"/>
                </a:solidFill>
                <a:effectLst/>
                <a:latin typeface="JetBrains Mono"/>
                <a:cs typeface="Arial" pitchFamily="34" charset="0"/>
              </a:rPr>
            </a:br>
            <a:r>
              <a:rPr kumimoji="0" lang="en-US" sz="2000" b="0" i="0" u="none" strike="noStrike" cap="none" normalizeH="0" baseline="0" dirty="0" smtClean="0">
                <a:ln>
                  <a:noFill/>
                </a:ln>
                <a:solidFill>
                  <a:srgbClr val="808080"/>
                </a:solidFill>
                <a:effectLst/>
                <a:latin typeface="JetBrains Mono"/>
                <a:cs typeface="Arial" pitchFamily="34" charset="0"/>
              </a:rPr>
              <a:t>    </a:t>
            </a:r>
            <a:r>
              <a:rPr kumimoji="0" lang="en-US" sz="2000" b="0" i="0" u="none" strike="noStrike" cap="none" normalizeH="0" baseline="0" dirty="0" smtClean="0">
                <a:ln>
                  <a:noFill/>
                </a:ln>
                <a:solidFill>
                  <a:srgbClr val="CC7832"/>
                </a:solidFill>
                <a:effectLst/>
                <a:latin typeface="JetBrains Mono"/>
                <a:cs typeface="Arial" pitchFamily="34" charset="0"/>
              </a:rPr>
              <a:t>except </a:t>
            </a:r>
            <a:r>
              <a:rPr kumimoji="0" lang="en-US" sz="2000" b="0" i="0" u="none" strike="noStrike" cap="none" normalizeH="0" baseline="0" dirty="0" smtClean="0">
                <a:ln>
                  <a:noFill/>
                </a:ln>
                <a:solidFill>
                  <a:srgbClr val="A9B7C6"/>
                </a:solidFill>
                <a:effectLst/>
                <a:latin typeface="JetBrains Mono"/>
                <a:cs typeface="Arial" pitchFamily="34" charset="0"/>
              </a:rPr>
              <a:t>Exception </a:t>
            </a:r>
            <a:r>
              <a:rPr kumimoji="0" lang="en-US" sz="2000" b="0" i="0" u="none" strike="noStrike" cap="none" normalizeH="0" baseline="0" dirty="0" smtClean="0">
                <a:ln>
                  <a:noFill/>
                </a:ln>
                <a:solidFill>
                  <a:srgbClr val="CC7832"/>
                </a:solidFill>
                <a:effectLst/>
                <a:latin typeface="JetBrains Mono"/>
                <a:cs typeface="Arial" pitchFamily="34" charset="0"/>
              </a:rPr>
              <a:t>as </a:t>
            </a:r>
            <a:r>
              <a:rPr kumimoji="0" lang="en-US" sz="2000" b="0" i="0" u="none" strike="noStrike" cap="none" normalizeH="0" baseline="0" dirty="0" smtClean="0">
                <a:ln>
                  <a:noFill/>
                </a:ln>
                <a:solidFill>
                  <a:srgbClr val="A9B7C6"/>
                </a:solidFill>
                <a:effectLst/>
                <a:latin typeface="JetBrains Mono"/>
                <a:cs typeface="Arial" pitchFamily="34" charset="0"/>
              </a:rPr>
              <a:t>err:</a:t>
            </a:r>
            <a:br>
              <a:rPr kumimoji="0" lang="en-US" sz="2000" b="0" i="0" u="none" strike="noStrike" cap="none" normalizeH="0" baseline="0" dirty="0" smtClean="0">
                <a:ln>
                  <a:noFill/>
                </a:ln>
                <a:solidFill>
                  <a:srgbClr val="A9B7C6"/>
                </a:solidFill>
                <a:effectLst/>
                <a:latin typeface="JetBrains Mono"/>
                <a:cs typeface="Arial" pitchFamily="34" charset="0"/>
              </a:rPr>
            </a:br>
            <a:r>
              <a:rPr kumimoji="0" lang="en-US" sz="2000" b="0" i="0" u="none" strike="noStrike" cap="none" normalizeH="0" baseline="0" dirty="0" smtClean="0">
                <a:ln>
                  <a:noFill/>
                </a:ln>
                <a:solidFill>
                  <a:srgbClr val="A9B7C6"/>
                </a:solidFill>
                <a:effectLst/>
                <a:latin typeface="JetBrains Mono"/>
                <a:cs typeface="Arial" pitchFamily="34" charset="0"/>
              </a:rPr>
              <a:t>        print(</a:t>
            </a:r>
            <a:r>
              <a:rPr kumimoji="0" lang="en-US" sz="2000" b="0" i="0" u="none" strike="noStrike" cap="none" normalizeH="0" baseline="0" dirty="0" err="1" smtClean="0">
                <a:ln>
                  <a:noFill/>
                </a:ln>
                <a:solidFill>
                  <a:srgbClr val="6A8759"/>
                </a:solidFill>
                <a:effectLst/>
                <a:latin typeface="JetBrains Mono"/>
                <a:cs typeface="Arial" pitchFamily="34" charset="0"/>
              </a:rPr>
              <a:t>f'Other</a:t>
            </a:r>
            <a:r>
              <a:rPr kumimoji="0" lang="en-US" sz="2000" b="0" i="0" u="none" strike="noStrike" cap="none" normalizeH="0" baseline="0" dirty="0" smtClean="0">
                <a:ln>
                  <a:noFill/>
                </a:ln>
                <a:solidFill>
                  <a:srgbClr val="6A8759"/>
                </a:solidFill>
                <a:effectLst/>
                <a:latin typeface="JetBrains Mono"/>
                <a:cs typeface="Arial" pitchFamily="34" charset="0"/>
              </a:rPr>
              <a:t> error occurred: </a:t>
            </a:r>
            <a:r>
              <a:rPr kumimoji="0" lang="en-US" sz="2000" b="0" i="0" u="none" strike="noStrike" cap="none" normalizeH="0" baseline="0" dirty="0" smtClean="0">
                <a:ln>
                  <a:noFill/>
                </a:ln>
                <a:solidFill>
                  <a:srgbClr val="CC7832"/>
                </a:solidFill>
                <a:effectLst/>
                <a:latin typeface="JetBrains Mono"/>
                <a:cs typeface="Arial" pitchFamily="34" charset="0"/>
              </a:rPr>
              <a:t>{</a:t>
            </a:r>
            <a:r>
              <a:rPr kumimoji="0" lang="en-US" sz="2000" b="0" i="0" u="none" strike="noStrike" cap="none" normalizeH="0" baseline="0" dirty="0" smtClean="0">
                <a:ln>
                  <a:noFill/>
                </a:ln>
                <a:solidFill>
                  <a:srgbClr val="A9B7C6"/>
                </a:solidFill>
                <a:effectLst/>
                <a:latin typeface="JetBrains Mono"/>
                <a:cs typeface="Arial" pitchFamily="34" charset="0"/>
              </a:rPr>
              <a:t>err</a:t>
            </a:r>
            <a:r>
              <a:rPr kumimoji="0" lang="en-US" sz="2000" b="0" i="0" u="none" strike="noStrike" cap="none" normalizeH="0" baseline="0" dirty="0" smtClean="0">
                <a:ln>
                  <a:noFill/>
                </a:ln>
                <a:solidFill>
                  <a:srgbClr val="CC7832"/>
                </a:solidFill>
                <a:effectLst/>
                <a:latin typeface="JetBrains Mono"/>
                <a:cs typeface="Arial" pitchFamily="34" charset="0"/>
              </a:rPr>
              <a:t>}</a:t>
            </a:r>
            <a:r>
              <a:rPr kumimoji="0" lang="en-US" sz="2000" b="0" i="0" u="none" strike="noStrike" cap="none" normalizeH="0" baseline="0" dirty="0" smtClean="0">
                <a:ln>
                  <a:noFill/>
                </a:ln>
                <a:solidFill>
                  <a:srgbClr val="6A8759"/>
                </a:solidFill>
                <a:effectLst/>
                <a:latin typeface="JetBrains Mono"/>
                <a:cs typeface="Arial" pitchFamily="34" charset="0"/>
              </a:rPr>
              <a:t>'</a:t>
            </a:r>
            <a:r>
              <a:rPr kumimoji="0" lang="en-US" sz="2000" b="0" i="0" u="none" strike="noStrike" cap="none" normalizeH="0" baseline="0" dirty="0" smtClean="0">
                <a:ln>
                  <a:noFill/>
                </a:ln>
                <a:solidFill>
                  <a:srgbClr val="A9B7C6"/>
                </a:solidFill>
                <a:effectLst/>
                <a:latin typeface="JetBrains Mono"/>
                <a:cs typeface="Arial" pitchFamily="34" charset="0"/>
              </a:rPr>
              <a:t>)  </a:t>
            </a:r>
            <a:r>
              <a:rPr kumimoji="0" lang="en-US" sz="2000" b="0" i="0" u="none" strike="noStrike" cap="none" normalizeH="0" baseline="0" dirty="0" smtClean="0">
                <a:ln>
                  <a:noFill/>
                </a:ln>
                <a:solidFill>
                  <a:srgbClr val="808080"/>
                </a:solidFill>
                <a:effectLst/>
                <a:latin typeface="JetBrains Mono"/>
                <a:cs typeface="Arial" pitchFamily="34" charset="0"/>
              </a:rPr>
              <a:t># Python 3.6</a:t>
            </a:r>
            <a:br>
              <a:rPr kumimoji="0" lang="en-US" sz="2000" b="0" i="0" u="none" strike="noStrike" cap="none" normalizeH="0" baseline="0" dirty="0" smtClean="0">
                <a:ln>
                  <a:noFill/>
                </a:ln>
                <a:solidFill>
                  <a:srgbClr val="808080"/>
                </a:solidFill>
                <a:effectLst/>
                <a:latin typeface="JetBrains Mono"/>
                <a:cs typeface="Arial" pitchFamily="34" charset="0"/>
              </a:rPr>
            </a:br>
            <a:r>
              <a:rPr kumimoji="0" lang="en-US" sz="2000" b="0" i="0" u="none" strike="noStrike" cap="none" normalizeH="0" baseline="0" dirty="0" smtClean="0">
                <a:ln>
                  <a:noFill/>
                </a:ln>
                <a:solidFill>
                  <a:srgbClr val="808080"/>
                </a:solidFill>
                <a:effectLst/>
                <a:latin typeface="JetBrains Mono"/>
                <a:cs typeface="Arial" pitchFamily="34" charset="0"/>
              </a:rPr>
              <a:t>    </a:t>
            </a:r>
            <a:r>
              <a:rPr kumimoji="0" lang="en-US" sz="2000" b="0" i="0" u="none" strike="noStrike" cap="none" normalizeH="0" baseline="0" dirty="0" smtClean="0">
                <a:ln>
                  <a:noFill/>
                </a:ln>
                <a:solidFill>
                  <a:srgbClr val="CC7832"/>
                </a:solidFill>
                <a:effectLst/>
                <a:latin typeface="JetBrains Mono"/>
                <a:cs typeface="Arial" pitchFamily="34" charset="0"/>
              </a:rPr>
              <a:t>else</a:t>
            </a:r>
            <a:r>
              <a:rPr kumimoji="0" lang="en-US" sz="2000" b="0" i="0" u="none" strike="noStrike" cap="none" normalizeH="0" baseline="0" dirty="0" smtClean="0">
                <a:ln>
                  <a:noFill/>
                </a:ln>
                <a:solidFill>
                  <a:srgbClr val="A9B7C6"/>
                </a:solidFill>
                <a:effectLst/>
                <a:latin typeface="JetBrains Mono"/>
                <a:cs typeface="Arial" pitchFamily="34" charset="0"/>
              </a:rPr>
              <a:t>:</a:t>
            </a:r>
            <a:br>
              <a:rPr kumimoji="0" lang="en-US" sz="2000" b="0" i="0" u="none" strike="noStrike" cap="none" normalizeH="0" baseline="0" dirty="0" smtClean="0">
                <a:ln>
                  <a:noFill/>
                </a:ln>
                <a:solidFill>
                  <a:srgbClr val="A9B7C6"/>
                </a:solidFill>
                <a:effectLst/>
                <a:latin typeface="JetBrains Mono"/>
                <a:cs typeface="Arial" pitchFamily="34" charset="0"/>
              </a:rPr>
            </a:br>
            <a:r>
              <a:rPr kumimoji="0" lang="en-US" sz="2000" b="0" i="0" u="none" strike="noStrike" cap="none" normalizeH="0" baseline="0" dirty="0" smtClean="0">
                <a:ln>
                  <a:noFill/>
                </a:ln>
                <a:solidFill>
                  <a:srgbClr val="A9B7C6"/>
                </a:solidFill>
                <a:effectLst/>
                <a:latin typeface="JetBrains Mono"/>
                <a:cs typeface="Arial" pitchFamily="34" charset="0"/>
              </a:rPr>
              <a:t>        print(</a:t>
            </a:r>
            <a:r>
              <a:rPr kumimoji="0" lang="en-US" sz="2000" b="0" i="0" u="none" strike="noStrike" cap="none" normalizeH="0" baseline="0" dirty="0" smtClean="0">
                <a:ln>
                  <a:noFill/>
                </a:ln>
                <a:solidFill>
                  <a:srgbClr val="6A8759"/>
                </a:solidFill>
                <a:effectLst/>
                <a:latin typeface="JetBrains Mono"/>
                <a:cs typeface="Arial" pitchFamily="34" charset="0"/>
              </a:rPr>
              <a:t>'Success!'</a:t>
            </a:r>
            <a:r>
              <a:rPr kumimoji="0" lang="en-US" sz="2000" b="0" i="0" u="none" strike="noStrike" cap="none" normalizeH="0" baseline="0" dirty="0" smtClean="0">
                <a:ln>
                  <a:noFill/>
                </a:ln>
                <a:solidFill>
                  <a:srgbClr val="A9B7C6"/>
                </a:solidFill>
                <a:effectLst/>
                <a:latin typeface="JetBrains Mono"/>
                <a:cs typeface="Arial" pitchFamily="34" charset="0"/>
              </a:rPr>
              <a:t>)</a:t>
            </a:r>
            <a:endParaRPr kumimoji="0" lang="en-US" sz="44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188249569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5106" y="25699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155804" y="530239"/>
            <a:ext cx="7409107" cy="934871"/>
          </a:xfrm>
          <a:prstGeom prst="rect">
            <a:avLst/>
          </a:prstGeom>
          <a:noFill/>
        </p:spPr>
        <p:txBody>
          <a:bodyPr wrap="square" rtlCol="0">
            <a:spAutoFit/>
          </a:bodyPr>
          <a:lstStyle/>
          <a:p>
            <a:pPr algn="ctr">
              <a:lnSpc>
                <a:spcPts val="3000"/>
              </a:lnSpc>
            </a:pPr>
            <a:r>
              <a:rPr lang="en-US" sz="4400" dirty="0">
                <a:solidFill>
                  <a:schemeClr val="bg1"/>
                </a:solidFill>
                <a:latin typeface="Tajawal Medium" panose="00000600000000000000" pitchFamily="2" charset="-78"/>
                <a:cs typeface="Tajawal Medium" panose="00000600000000000000" pitchFamily="2" charset="-78"/>
              </a:rPr>
              <a:t>Serving HTTP requests from </a:t>
            </a:r>
            <a:endParaRPr lang="en-US" sz="4400" dirty="0" smtClean="0">
              <a:solidFill>
                <a:schemeClr val="bg1"/>
              </a:solidFill>
              <a:latin typeface="Tajawal Medium" panose="00000600000000000000" pitchFamily="2" charset="-78"/>
              <a:cs typeface="Tajawal Medium" panose="00000600000000000000" pitchFamily="2" charset="-78"/>
            </a:endParaRPr>
          </a:p>
          <a:p>
            <a:pPr algn="ctr">
              <a:lnSpc>
                <a:spcPts val="3000"/>
              </a:lnSpc>
            </a:pPr>
            <a:r>
              <a:rPr lang="en-US" sz="4400" dirty="0" smtClean="0">
                <a:solidFill>
                  <a:schemeClr val="bg1"/>
                </a:solidFill>
                <a:latin typeface="Tajawal Medium" panose="00000600000000000000" pitchFamily="2" charset="-78"/>
                <a:cs typeface="Tajawal Medium" panose="00000600000000000000" pitchFamily="2" charset="-78"/>
              </a:rPr>
              <a:t>your </a:t>
            </a:r>
            <a:r>
              <a:rPr lang="en-US" sz="4400" dirty="0">
                <a:solidFill>
                  <a:schemeClr val="bg1"/>
                </a:solidFill>
                <a:latin typeface="Tajawal Medium" panose="00000600000000000000" pitchFamily="2" charset="-78"/>
                <a:cs typeface="Tajawal Medium" panose="00000600000000000000" pitchFamily="2" charset="-78"/>
              </a:rPr>
              <a:t>machine</a:t>
            </a: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5</a:t>
            </a:r>
            <a:endParaRPr lang="en-US" sz="3600" dirty="0">
              <a:solidFill>
                <a:schemeClr val="bg1"/>
              </a:solidFill>
              <a:latin typeface="Tajawal Medium" panose="00000600000000000000" pitchFamily="2" charset="-78"/>
              <a:cs typeface="Tajawal Medium" panose="00000600000000000000" pitchFamily="2" charset="-78"/>
            </a:endParaRPr>
          </a:p>
        </p:txBody>
      </p:sp>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9</a:t>
            </a:fld>
            <a:endParaRPr lang="en-US" dirty="0"/>
          </a:p>
        </p:txBody>
      </p:sp>
      <p:pic>
        <p:nvPicPr>
          <p:cNvPr id="3074" name="Picture 2"/>
          <p:cNvPicPr>
            <a:picLocks noChangeAspect="1" noChangeArrowheads="1"/>
          </p:cNvPicPr>
          <p:nvPr/>
        </p:nvPicPr>
        <p:blipFill>
          <a:blip r:embed="rId6">
            <a:extLst>
              <a:ext uri="{BEBA8EAE-BF5A-486C-A8C5-ECC9F3942E4B}">
                <a14:imgProps xmlns:a14="http://schemas.microsoft.com/office/drawing/2010/main">
                  <a14:imgLayer r:embed="rId7">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2622559" y="2133420"/>
            <a:ext cx="7480532" cy="154272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Rectangle 10"/>
          <p:cNvSpPr/>
          <p:nvPr/>
        </p:nvSpPr>
        <p:spPr>
          <a:xfrm>
            <a:off x="478975" y="1610200"/>
            <a:ext cx="11298572" cy="523220"/>
          </a:xfrm>
          <a:prstGeom prst="rect">
            <a:avLst/>
          </a:prstGeom>
        </p:spPr>
        <p:txBody>
          <a:bodyPr wrap="square">
            <a:spAutoFit/>
          </a:bodyPr>
          <a:lstStyle/>
          <a:p>
            <a:pPr marL="285750" indent="-285750">
              <a:buFont typeface="Wingdings" pitchFamily="2" charset="2"/>
              <a:buChar char="§"/>
            </a:pPr>
            <a:r>
              <a:rPr lang="en-US" sz="2800" dirty="0">
                <a:solidFill>
                  <a:srgbClr val="0A1F61"/>
                </a:solidFill>
                <a:latin typeface="Tajawal ExtraBold" panose="00000800000000000000" pitchFamily="2" charset="-78"/>
                <a:cs typeface="Tajawal ExtraBold" panose="00000800000000000000" pitchFamily="2" charset="-78"/>
              </a:rPr>
              <a:t>Python ships with a very simple web server that can be launched from the command line as follows:</a:t>
            </a:r>
          </a:p>
        </p:txBody>
      </p:sp>
      <p:sp>
        <p:nvSpPr>
          <p:cNvPr id="12" name="Rectangle 11"/>
          <p:cNvSpPr/>
          <p:nvPr/>
        </p:nvSpPr>
        <p:spPr>
          <a:xfrm>
            <a:off x="478975" y="3774548"/>
            <a:ext cx="11298572" cy="523220"/>
          </a:xfrm>
          <a:prstGeom prst="rect">
            <a:avLst/>
          </a:prstGeom>
        </p:spPr>
        <p:txBody>
          <a:bodyPr wrap="square">
            <a:spAutoFit/>
          </a:bodyPr>
          <a:lstStyle/>
          <a:p>
            <a:pPr marL="457200" indent="-457200">
              <a:buFont typeface="Wingdings" pitchFamily="2" charset="2"/>
              <a:buChar char="§"/>
            </a:pPr>
            <a:r>
              <a:rPr lang="en-US" sz="2800" dirty="0">
                <a:solidFill>
                  <a:srgbClr val="0A1F61"/>
                </a:solidFill>
                <a:latin typeface="Tajawal ExtraBold" panose="00000800000000000000" pitchFamily="2" charset="-78"/>
                <a:cs typeface="Tajawal ExtraBold" panose="00000800000000000000" pitchFamily="2" charset="-78"/>
              </a:rPr>
              <a:t>You can access this web server from your browser by typing http://localhost:8080.</a:t>
            </a:r>
          </a:p>
        </p:txBody>
      </p:sp>
      <p:sp>
        <p:nvSpPr>
          <p:cNvPr id="13" name="Rectangle 12"/>
          <p:cNvSpPr/>
          <p:nvPr/>
        </p:nvSpPr>
        <p:spPr>
          <a:xfrm>
            <a:off x="3950500" y="4283902"/>
            <a:ext cx="4596130" cy="461665"/>
          </a:xfrm>
          <a:prstGeom prst="rect">
            <a:avLst/>
          </a:prstGeom>
        </p:spPr>
        <p:txBody>
          <a:bodyPr wrap="none">
            <a:spAutoFit/>
          </a:bodyPr>
          <a:lstStyle/>
          <a:p>
            <a:r>
              <a:rPr lang="en-US" sz="2400" i="1" dirty="0">
                <a:solidFill>
                  <a:srgbClr val="C00000"/>
                </a:solidFill>
                <a:latin typeface="Tajawal ExtraBold" panose="00000800000000000000" pitchFamily="2" charset="-78"/>
                <a:cs typeface="Tajawal ExtraBold" panose="00000800000000000000" pitchFamily="2" charset="-78"/>
              </a:rPr>
              <a:t>http://net-informations.com/q/mis/8080.html</a:t>
            </a:r>
          </a:p>
        </p:txBody>
      </p:sp>
      <p:sp>
        <p:nvSpPr>
          <p:cNvPr id="14" name="Rectangle 3"/>
          <p:cNvSpPr>
            <a:spLocks noChangeArrowheads="1"/>
          </p:cNvSpPr>
          <p:nvPr/>
        </p:nvSpPr>
        <p:spPr bwMode="auto">
          <a:xfrm>
            <a:off x="1687786" y="6014765"/>
            <a:ext cx="11167947"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lvl="0" fontAlgn="base">
              <a:spcBef>
                <a:spcPct val="0"/>
              </a:spcBef>
              <a:spcAft>
                <a:spcPct val="0"/>
              </a:spcAft>
            </a:pPr>
            <a:r>
              <a:rPr lang="en-US" sz="2400" i="1" dirty="0">
                <a:solidFill>
                  <a:srgbClr val="C00000"/>
                </a:solidFill>
                <a:latin typeface="Tajawal ExtraBold" panose="00000800000000000000" pitchFamily="2" charset="-78"/>
                <a:cs typeface="Tajawal ExtraBold" panose="00000800000000000000" pitchFamily="2" charset="-78"/>
              </a:rPr>
              <a:t>python -m </a:t>
            </a:r>
            <a:r>
              <a:rPr lang="en-US" sz="2400" i="1" dirty="0" err="1">
                <a:solidFill>
                  <a:srgbClr val="C00000"/>
                </a:solidFill>
                <a:latin typeface="Tajawal ExtraBold" panose="00000800000000000000" pitchFamily="2" charset="-78"/>
                <a:cs typeface="Tajawal ExtraBold" panose="00000800000000000000" pitchFamily="2" charset="-78"/>
              </a:rPr>
              <a:t>http.server</a:t>
            </a:r>
            <a:r>
              <a:rPr lang="en-US" sz="2400" i="1" dirty="0">
                <a:solidFill>
                  <a:srgbClr val="C00000"/>
                </a:solidFill>
                <a:latin typeface="Tajawal ExtraBold" panose="00000800000000000000" pitchFamily="2" charset="-78"/>
                <a:cs typeface="Tajawal ExtraBold" panose="00000800000000000000" pitchFamily="2" charset="-78"/>
              </a:rPr>
              <a:t> </a:t>
            </a:r>
            <a:r>
              <a:rPr lang="en-US" sz="2400" i="1" dirty="0" smtClean="0">
                <a:solidFill>
                  <a:srgbClr val="C00000"/>
                </a:solidFill>
                <a:latin typeface="Tajawal ExtraBold" panose="00000800000000000000" pitchFamily="2" charset="-78"/>
                <a:cs typeface="Tajawal ExtraBold" panose="00000800000000000000" pitchFamily="2" charset="-78"/>
              </a:rPr>
              <a:t> 8080  </a:t>
            </a:r>
            <a:r>
              <a:rPr lang="en-US" sz="2400" i="1" dirty="0">
                <a:solidFill>
                  <a:srgbClr val="C00000"/>
                </a:solidFill>
                <a:latin typeface="Tajawal ExtraBold" panose="00000800000000000000" pitchFamily="2" charset="-78"/>
                <a:cs typeface="Tajawal ExtraBold" panose="00000800000000000000" pitchFamily="2" charset="-78"/>
              </a:rPr>
              <a:t>--bind </a:t>
            </a:r>
            <a:r>
              <a:rPr lang="en-US" sz="2400" i="1" dirty="0" smtClean="0">
                <a:solidFill>
                  <a:srgbClr val="C00000"/>
                </a:solidFill>
                <a:latin typeface="Tajawal ExtraBold" panose="00000800000000000000" pitchFamily="2" charset="-78"/>
                <a:cs typeface="Tajawal ExtraBold" panose="00000800000000000000" pitchFamily="2" charset="-78"/>
              </a:rPr>
              <a:t> 127.0.0.1      </a:t>
            </a:r>
            <a:r>
              <a:rPr lang="en-US" sz="2800" b="1" dirty="0">
                <a:solidFill>
                  <a:srgbClr val="0A1F61"/>
                </a:solidFill>
                <a:latin typeface="Tajawal ExtraBold" panose="00000800000000000000" pitchFamily="2" charset="-78"/>
                <a:cs typeface="Tajawal ExtraBold" panose="00000800000000000000" pitchFamily="2" charset="-78"/>
              </a:rPr>
              <a:t>OR </a:t>
            </a:r>
            <a:r>
              <a:rPr lang="en-US" sz="2400" i="1" dirty="0" smtClean="0">
                <a:solidFill>
                  <a:srgbClr val="0A1F61"/>
                </a:solidFill>
                <a:latin typeface="Tajawal ExtraBold" panose="00000800000000000000" pitchFamily="2" charset="-78"/>
                <a:cs typeface="Tajawal ExtraBold" panose="00000800000000000000" pitchFamily="2" charset="-78"/>
              </a:rPr>
              <a:t>      </a:t>
            </a:r>
            <a:r>
              <a:rPr lang="en-US" sz="2400" i="1" dirty="0" smtClean="0">
                <a:solidFill>
                  <a:srgbClr val="C00000"/>
                </a:solidFill>
                <a:latin typeface="Tajawal ExtraBold" panose="00000800000000000000" pitchFamily="2" charset="-78"/>
                <a:cs typeface="Tajawal ExtraBold" panose="00000800000000000000" pitchFamily="2" charset="-78"/>
              </a:rPr>
              <a:t>python –m   </a:t>
            </a:r>
            <a:r>
              <a:rPr lang="en-US" sz="2400" i="1" dirty="0" err="1">
                <a:solidFill>
                  <a:srgbClr val="C00000"/>
                </a:solidFill>
                <a:latin typeface="Tajawal ExtraBold" panose="00000800000000000000" pitchFamily="2" charset="-78"/>
                <a:cs typeface="Tajawal ExtraBold" panose="00000800000000000000" pitchFamily="2" charset="-78"/>
              </a:rPr>
              <a:t>http.server</a:t>
            </a:r>
            <a:r>
              <a:rPr lang="en-US" sz="2400" i="1" dirty="0">
                <a:solidFill>
                  <a:srgbClr val="C00000"/>
                </a:solidFill>
                <a:latin typeface="Tajawal ExtraBold" panose="00000800000000000000" pitchFamily="2" charset="-78"/>
                <a:cs typeface="Tajawal ExtraBold" panose="00000800000000000000" pitchFamily="2" charset="-78"/>
              </a:rPr>
              <a:t> </a:t>
            </a:r>
            <a:r>
              <a:rPr lang="en-US" sz="2400" i="1" dirty="0" smtClean="0">
                <a:solidFill>
                  <a:srgbClr val="C00000"/>
                </a:solidFill>
                <a:latin typeface="Tajawal ExtraBold" panose="00000800000000000000" pitchFamily="2" charset="-78"/>
                <a:cs typeface="Tajawal ExtraBold" panose="00000800000000000000" pitchFamily="2" charset="-78"/>
              </a:rPr>
              <a:t> 8080  </a:t>
            </a:r>
            <a:r>
              <a:rPr lang="en-US" sz="2400" i="1" dirty="0">
                <a:solidFill>
                  <a:srgbClr val="C00000"/>
                </a:solidFill>
                <a:latin typeface="Tajawal ExtraBold" panose="00000800000000000000" pitchFamily="2" charset="-78"/>
                <a:cs typeface="Tajawal ExtraBold" panose="00000800000000000000" pitchFamily="2" charset="-78"/>
              </a:rPr>
              <a:t>-</a:t>
            </a:r>
            <a:r>
              <a:rPr lang="en-US" sz="2400" i="1" dirty="0" smtClean="0">
                <a:solidFill>
                  <a:srgbClr val="C00000"/>
                </a:solidFill>
                <a:latin typeface="Tajawal ExtraBold" panose="00000800000000000000" pitchFamily="2" charset="-78"/>
                <a:cs typeface="Tajawal ExtraBold" panose="00000800000000000000" pitchFamily="2" charset="-78"/>
              </a:rPr>
              <a:t>b  </a:t>
            </a:r>
            <a:r>
              <a:rPr lang="en-US" sz="2400" i="1" dirty="0">
                <a:solidFill>
                  <a:srgbClr val="C00000"/>
                </a:solidFill>
                <a:latin typeface="Tajawal ExtraBold" panose="00000800000000000000" pitchFamily="2" charset="-78"/>
                <a:cs typeface="Tajawal ExtraBold" panose="00000800000000000000" pitchFamily="2" charset="-78"/>
              </a:rPr>
              <a:t>127.0.0.1</a:t>
            </a:r>
          </a:p>
        </p:txBody>
      </p:sp>
      <p:sp>
        <p:nvSpPr>
          <p:cNvPr id="15" name="Rectangle 14"/>
          <p:cNvSpPr/>
          <p:nvPr/>
        </p:nvSpPr>
        <p:spPr>
          <a:xfrm>
            <a:off x="531911" y="4673312"/>
            <a:ext cx="11245636" cy="1384995"/>
          </a:xfrm>
          <a:prstGeom prst="rect">
            <a:avLst/>
          </a:prstGeom>
        </p:spPr>
        <p:txBody>
          <a:bodyPr wrap="square">
            <a:spAutoFit/>
          </a:bodyPr>
          <a:lstStyle/>
          <a:p>
            <a:pPr marL="342900" indent="-342900" algn="just">
              <a:buFont typeface="Wingdings" pitchFamily="2" charset="2"/>
              <a:buChar char="§"/>
            </a:pPr>
            <a:r>
              <a:rPr lang="en-US" sz="2800" dirty="0">
                <a:solidFill>
                  <a:srgbClr val="0A1F61"/>
                </a:solidFill>
                <a:latin typeface="Tajawal ExtraBold" panose="00000800000000000000" pitchFamily="2" charset="-78"/>
                <a:cs typeface="Tajawal ExtraBold" panose="00000800000000000000" pitchFamily="2" charset="-78"/>
              </a:rPr>
              <a:t>By default, server binds itself to </a:t>
            </a:r>
            <a:r>
              <a:rPr lang="en-US" sz="2800" u="sng" dirty="0">
                <a:solidFill>
                  <a:srgbClr val="0A1F61"/>
                </a:solidFill>
                <a:latin typeface="Tajawal ExtraBold" panose="00000800000000000000" pitchFamily="2" charset="-78"/>
                <a:cs typeface="Tajawal ExtraBold" panose="00000800000000000000" pitchFamily="2" charset="-78"/>
              </a:rPr>
              <a:t>all </a:t>
            </a:r>
            <a:r>
              <a:rPr lang="en-US" sz="2800" u="sng" dirty="0" smtClean="0">
                <a:solidFill>
                  <a:srgbClr val="0A1F61"/>
                </a:solidFill>
                <a:latin typeface="Tajawal ExtraBold" panose="00000800000000000000" pitchFamily="2" charset="-78"/>
                <a:cs typeface="Tajawal ExtraBold" panose="00000800000000000000" pitchFamily="2" charset="-78"/>
              </a:rPr>
              <a:t>interfaces</a:t>
            </a:r>
            <a:r>
              <a:rPr lang="en-US" sz="2800" dirty="0" smtClean="0">
                <a:solidFill>
                  <a:srgbClr val="0A1F61"/>
                </a:solidFill>
                <a:latin typeface="Tajawal ExtraBold" panose="00000800000000000000" pitchFamily="2" charset="-78"/>
                <a:cs typeface="Tajawal ExtraBold" panose="00000800000000000000" pitchFamily="2" charset="-78"/>
              </a:rPr>
              <a:t> and </a:t>
            </a:r>
            <a:r>
              <a:rPr lang="en-US" sz="2800" u="sng" dirty="0" smtClean="0">
                <a:solidFill>
                  <a:srgbClr val="0A1F61"/>
                </a:solidFill>
                <a:latin typeface="Tajawal ExtraBold" panose="00000800000000000000" pitchFamily="2" charset="-78"/>
                <a:cs typeface="Tajawal ExtraBold" panose="00000800000000000000" pitchFamily="2" charset="-78"/>
              </a:rPr>
              <a:t>port 8000</a:t>
            </a:r>
            <a:r>
              <a:rPr lang="en-US" sz="2800" dirty="0" smtClean="0">
                <a:solidFill>
                  <a:srgbClr val="0A1F61"/>
                </a:solidFill>
                <a:latin typeface="Tajawal ExtraBold" panose="00000800000000000000" pitchFamily="2" charset="-78"/>
                <a:cs typeface="Tajawal ExtraBold" panose="00000800000000000000" pitchFamily="2" charset="-78"/>
              </a:rPr>
              <a:t>. </a:t>
            </a:r>
            <a:r>
              <a:rPr lang="en-US" sz="2800" dirty="0">
                <a:solidFill>
                  <a:srgbClr val="0A1F61"/>
                </a:solidFill>
                <a:latin typeface="Tajawal ExtraBold" panose="00000800000000000000" pitchFamily="2" charset="-78"/>
                <a:cs typeface="Tajawal ExtraBold" panose="00000800000000000000" pitchFamily="2" charset="-78"/>
              </a:rPr>
              <a:t>The option -b/--bind specifies a specific address to which it should bind. Both IPv4 and IPv6 addresses are supported. For example, the following command causes the server to bind to </a:t>
            </a:r>
            <a:r>
              <a:rPr lang="en-US" sz="2800" dirty="0" err="1">
                <a:solidFill>
                  <a:srgbClr val="0A1F61"/>
                </a:solidFill>
                <a:latin typeface="Tajawal ExtraBold" panose="00000800000000000000" pitchFamily="2" charset="-78"/>
                <a:cs typeface="Tajawal ExtraBold" panose="00000800000000000000" pitchFamily="2" charset="-78"/>
              </a:rPr>
              <a:t>localhost</a:t>
            </a:r>
            <a:r>
              <a:rPr lang="en-US" sz="2800" dirty="0">
                <a:solidFill>
                  <a:srgbClr val="0A1F61"/>
                </a:solidFill>
                <a:latin typeface="Tajawal ExtraBold" panose="00000800000000000000" pitchFamily="2" charset="-78"/>
                <a:cs typeface="Tajawal ExtraBold" panose="00000800000000000000" pitchFamily="2" charset="-78"/>
              </a:rPr>
              <a:t> only:</a:t>
            </a:r>
          </a:p>
        </p:txBody>
      </p:sp>
    </p:spTree>
    <p:extLst>
      <p:ext uri="{BB962C8B-B14F-4D97-AF65-F5344CB8AC3E}">
        <p14:creationId xmlns:p14="http://schemas.microsoft.com/office/powerpoint/2010/main" val="315756888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5106" y="25699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155804" y="530239"/>
            <a:ext cx="7409107" cy="934871"/>
          </a:xfrm>
          <a:prstGeom prst="rect">
            <a:avLst/>
          </a:prstGeom>
          <a:noFill/>
        </p:spPr>
        <p:txBody>
          <a:bodyPr wrap="square" rtlCol="0">
            <a:spAutoFit/>
          </a:bodyPr>
          <a:lstStyle/>
          <a:p>
            <a:pPr algn="ctr">
              <a:lnSpc>
                <a:spcPts val="3000"/>
              </a:lnSpc>
            </a:pPr>
            <a:r>
              <a:rPr lang="en-US" sz="4400" dirty="0" smtClean="0">
                <a:solidFill>
                  <a:schemeClr val="bg1"/>
                </a:solidFill>
                <a:latin typeface="Tajawal Medium" panose="00000600000000000000" pitchFamily="2" charset="-78"/>
                <a:cs typeface="Tajawal Medium" panose="00000600000000000000" pitchFamily="2" charset="-78"/>
              </a:rPr>
              <a:t>Directory Binding for HTTP </a:t>
            </a:r>
          </a:p>
          <a:p>
            <a:pPr algn="ctr">
              <a:lnSpc>
                <a:spcPts val="3000"/>
              </a:lnSpc>
            </a:pPr>
            <a:r>
              <a:rPr lang="en-US" sz="4400" dirty="0" smtClean="0">
                <a:solidFill>
                  <a:schemeClr val="bg1"/>
                </a:solidFill>
                <a:latin typeface="Tajawal Medium" panose="00000600000000000000" pitchFamily="2" charset="-78"/>
                <a:cs typeface="Tajawal Medium" panose="00000600000000000000" pitchFamily="2" charset="-78"/>
              </a:rPr>
              <a:t>custom server</a:t>
            </a:r>
            <a:endParaRPr lang="en-US" sz="44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5</a:t>
            </a:r>
            <a:endParaRPr lang="en-US" sz="3600" dirty="0">
              <a:solidFill>
                <a:schemeClr val="bg1"/>
              </a:solidFill>
              <a:latin typeface="Tajawal Medium" panose="00000600000000000000" pitchFamily="2" charset="-78"/>
              <a:cs typeface="Tajawal Medium" panose="00000600000000000000" pitchFamily="2" charset="-78"/>
            </a:endParaRPr>
          </a:p>
        </p:txBody>
      </p:sp>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10</a:t>
            </a:fld>
            <a:endParaRPr lang="en-US" dirty="0"/>
          </a:p>
        </p:txBody>
      </p:sp>
      <p:sp>
        <p:nvSpPr>
          <p:cNvPr id="11" name="Rectangle 10"/>
          <p:cNvSpPr/>
          <p:nvPr/>
        </p:nvSpPr>
        <p:spPr>
          <a:xfrm>
            <a:off x="478975" y="1900480"/>
            <a:ext cx="11298572" cy="954107"/>
          </a:xfrm>
          <a:prstGeom prst="rect">
            <a:avLst/>
          </a:prstGeom>
        </p:spPr>
        <p:txBody>
          <a:bodyPr wrap="square">
            <a:spAutoFit/>
          </a:bodyPr>
          <a:lstStyle/>
          <a:p>
            <a:pPr marL="285750" indent="-285750">
              <a:buFont typeface="Wingdings" pitchFamily="2" charset="2"/>
              <a:buChar char="§"/>
            </a:pPr>
            <a:r>
              <a:rPr lang="en-US" sz="2800" dirty="0" smtClean="0">
                <a:solidFill>
                  <a:srgbClr val="0A1F61"/>
                </a:solidFill>
                <a:latin typeface="Tajawal ExtraBold" panose="00000800000000000000" pitchFamily="2" charset="-78"/>
                <a:cs typeface="Tajawal ExtraBold" panose="00000800000000000000" pitchFamily="2" charset="-78"/>
              </a:rPr>
              <a:t>By </a:t>
            </a:r>
            <a:r>
              <a:rPr lang="en-US" sz="2800" dirty="0">
                <a:solidFill>
                  <a:srgbClr val="0A1F61"/>
                </a:solidFill>
                <a:latin typeface="Tajawal ExtraBold" panose="00000800000000000000" pitchFamily="2" charset="-78"/>
                <a:cs typeface="Tajawal ExtraBold" panose="00000800000000000000" pitchFamily="2" charset="-78"/>
              </a:rPr>
              <a:t>default, server uses the current directory. The option -d/--directory specifies a directory to which it should serve the files. For example, the following command uses a specific directory </a:t>
            </a:r>
            <a:r>
              <a:rPr lang="en-US" sz="2800" dirty="0" smtClean="0">
                <a:solidFill>
                  <a:srgbClr val="0A1F61"/>
                </a:solidFill>
                <a:latin typeface="Tajawal ExtraBold" panose="00000800000000000000" pitchFamily="2" charset="-78"/>
                <a:cs typeface="Tajawal ExtraBold" panose="00000800000000000000" pitchFamily="2" charset="-78"/>
              </a:rPr>
              <a:t>:</a:t>
            </a:r>
            <a:endParaRPr lang="en-US" sz="2800" dirty="0">
              <a:solidFill>
                <a:srgbClr val="0A1F61"/>
              </a:solidFill>
              <a:latin typeface="Tajawal ExtraBold" panose="00000800000000000000" pitchFamily="2" charset="-78"/>
              <a:cs typeface="Tajawal ExtraBold" panose="00000800000000000000" pitchFamily="2" charset="-78"/>
            </a:endParaRPr>
          </a:p>
        </p:txBody>
      </p:sp>
      <p:sp>
        <p:nvSpPr>
          <p:cNvPr id="14" name="Rectangle 3"/>
          <p:cNvSpPr>
            <a:spLocks noChangeArrowheads="1"/>
          </p:cNvSpPr>
          <p:nvPr/>
        </p:nvSpPr>
        <p:spPr bwMode="auto">
          <a:xfrm>
            <a:off x="478976" y="2807933"/>
            <a:ext cx="11298571"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algn="ctr" fontAlgn="base">
              <a:lnSpc>
                <a:spcPct val="150000"/>
              </a:lnSpc>
              <a:spcBef>
                <a:spcPct val="0"/>
              </a:spcBef>
              <a:spcAft>
                <a:spcPct val="0"/>
              </a:spcAft>
            </a:pPr>
            <a:r>
              <a:rPr lang="en-US" sz="2400" i="1" dirty="0">
                <a:solidFill>
                  <a:srgbClr val="C00000"/>
                </a:solidFill>
                <a:latin typeface="Tajawal ExtraBold" panose="00000800000000000000" pitchFamily="2" charset="-78"/>
                <a:cs typeface="Tajawal ExtraBold" panose="00000800000000000000" pitchFamily="2" charset="-78"/>
              </a:rPr>
              <a:t>python -m </a:t>
            </a:r>
            <a:r>
              <a:rPr lang="en-US" sz="2400" i="1" dirty="0" err="1">
                <a:solidFill>
                  <a:srgbClr val="C00000"/>
                </a:solidFill>
                <a:latin typeface="Tajawal ExtraBold" panose="00000800000000000000" pitchFamily="2" charset="-78"/>
                <a:cs typeface="Tajawal ExtraBold" panose="00000800000000000000" pitchFamily="2" charset="-78"/>
              </a:rPr>
              <a:t>http.server</a:t>
            </a:r>
            <a:r>
              <a:rPr lang="en-US" sz="2400" i="1" dirty="0">
                <a:solidFill>
                  <a:srgbClr val="C00000"/>
                </a:solidFill>
                <a:latin typeface="Tajawal ExtraBold" panose="00000800000000000000" pitchFamily="2" charset="-78"/>
                <a:cs typeface="Tajawal ExtraBold" panose="00000800000000000000" pitchFamily="2" charset="-78"/>
              </a:rPr>
              <a:t>  8080  --bind  </a:t>
            </a:r>
            <a:r>
              <a:rPr lang="en-US" sz="2400" i="1">
                <a:solidFill>
                  <a:srgbClr val="C00000"/>
                </a:solidFill>
                <a:latin typeface="Tajawal ExtraBold" panose="00000800000000000000" pitchFamily="2" charset="-78"/>
                <a:cs typeface="Tajawal ExtraBold" panose="00000800000000000000" pitchFamily="2" charset="-78"/>
              </a:rPr>
              <a:t>127.0.0.1  </a:t>
            </a:r>
            <a:r>
              <a:rPr lang="en-US" sz="2400" i="1" smtClean="0">
                <a:solidFill>
                  <a:srgbClr val="C00000"/>
                </a:solidFill>
                <a:latin typeface="Tajawal ExtraBold" panose="00000800000000000000" pitchFamily="2" charset="-78"/>
                <a:cs typeface="Tajawal ExtraBold" panose="00000800000000000000" pitchFamily="2" charset="-78"/>
              </a:rPr>
              <a:t>-d </a:t>
            </a:r>
            <a:r>
              <a:rPr lang="en-US" sz="2400" i="1" dirty="0">
                <a:solidFill>
                  <a:srgbClr val="C00000"/>
                </a:solidFill>
                <a:latin typeface="Tajawal ExtraBold" panose="00000800000000000000" pitchFamily="2" charset="-78"/>
                <a:cs typeface="Tajawal ExtraBold" panose="00000800000000000000" pitchFamily="2" charset="-78"/>
              </a:rPr>
              <a:t>/</a:t>
            </a:r>
            <a:r>
              <a:rPr lang="en-US" sz="2400" i="1" dirty="0" err="1">
                <a:solidFill>
                  <a:srgbClr val="C00000"/>
                </a:solidFill>
                <a:latin typeface="Tajawal ExtraBold" panose="00000800000000000000" pitchFamily="2" charset="-78"/>
                <a:cs typeface="Tajawal ExtraBold" panose="00000800000000000000" pitchFamily="2" charset="-78"/>
              </a:rPr>
              <a:t>tmp</a:t>
            </a:r>
            <a:r>
              <a:rPr lang="en-US" sz="2400" i="1" dirty="0" smtClean="0">
                <a:solidFill>
                  <a:srgbClr val="C00000"/>
                </a:solidFill>
                <a:latin typeface="Tajawal ExtraBold" panose="00000800000000000000" pitchFamily="2" charset="-78"/>
                <a:cs typeface="Tajawal ExtraBold" panose="00000800000000000000" pitchFamily="2" charset="-78"/>
              </a:rPr>
              <a:t>/</a:t>
            </a:r>
          </a:p>
          <a:p>
            <a:pPr algn="ctr" fontAlgn="base">
              <a:lnSpc>
                <a:spcPct val="150000"/>
              </a:lnSpc>
              <a:spcBef>
                <a:spcPct val="0"/>
              </a:spcBef>
              <a:spcAft>
                <a:spcPct val="0"/>
              </a:spcAft>
            </a:pPr>
            <a:r>
              <a:rPr lang="en-US" sz="2400" i="1" dirty="0" smtClean="0">
                <a:solidFill>
                  <a:srgbClr val="C00000"/>
                </a:solidFill>
                <a:latin typeface="Tajawal ExtraBold" panose="00000800000000000000" pitchFamily="2" charset="-78"/>
                <a:cs typeface="Tajawal ExtraBold" panose="00000800000000000000" pitchFamily="2" charset="-78"/>
              </a:rPr>
              <a:t>python </a:t>
            </a:r>
            <a:r>
              <a:rPr lang="en-US" sz="2400" i="1" dirty="0">
                <a:solidFill>
                  <a:srgbClr val="C00000"/>
                </a:solidFill>
                <a:latin typeface="Tajawal ExtraBold" panose="00000800000000000000" pitchFamily="2" charset="-78"/>
                <a:cs typeface="Tajawal ExtraBold" panose="00000800000000000000" pitchFamily="2" charset="-78"/>
              </a:rPr>
              <a:t>-m </a:t>
            </a:r>
            <a:r>
              <a:rPr lang="en-US" sz="2400" i="1" dirty="0" err="1">
                <a:solidFill>
                  <a:srgbClr val="C00000"/>
                </a:solidFill>
                <a:latin typeface="Tajawal ExtraBold" panose="00000800000000000000" pitchFamily="2" charset="-78"/>
                <a:cs typeface="Tajawal ExtraBold" panose="00000800000000000000" pitchFamily="2" charset="-78"/>
              </a:rPr>
              <a:t>http.server</a:t>
            </a:r>
            <a:r>
              <a:rPr lang="en-US" sz="2400" i="1" dirty="0">
                <a:solidFill>
                  <a:srgbClr val="C00000"/>
                </a:solidFill>
                <a:latin typeface="Tajawal ExtraBold" panose="00000800000000000000" pitchFamily="2" charset="-78"/>
                <a:cs typeface="Tajawal ExtraBold" panose="00000800000000000000" pitchFamily="2" charset="-78"/>
              </a:rPr>
              <a:t> </a:t>
            </a:r>
            <a:r>
              <a:rPr lang="en-US" sz="2400" i="1" dirty="0" smtClean="0">
                <a:solidFill>
                  <a:srgbClr val="C00000"/>
                </a:solidFill>
                <a:latin typeface="Tajawal ExtraBold" panose="00000800000000000000" pitchFamily="2" charset="-78"/>
                <a:cs typeface="Tajawal ExtraBold" panose="00000800000000000000" pitchFamily="2" charset="-78"/>
              </a:rPr>
              <a:t> 8080  </a:t>
            </a:r>
            <a:r>
              <a:rPr lang="en-US" sz="2400" i="1" dirty="0">
                <a:solidFill>
                  <a:srgbClr val="C00000"/>
                </a:solidFill>
                <a:latin typeface="Tajawal ExtraBold" panose="00000800000000000000" pitchFamily="2" charset="-78"/>
                <a:cs typeface="Tajawal ExtraBold" panose="00000800000000000000" pitchFamily="2" charset="-78"/>
              </a:rPr>
              <a:t>--bind </a:t>
            </a:r>
            <a:r>
              <a:rPr lang="en-US" sz="2400" i="1" dirty="0" smtClean="0">
                <a:solidFill>
                  <a:srgbClr val="C00000"/>
                </a:solidFill>
                <a:latin typeface="Tajawal ExtraBold" panose="00000800000000000000" pitchFamily="2" charset="-78"/>
                <a:cs typeface="Tajawal ExtraBold" panose="00000800000000000000" pitchFamily="2" charset="-78"/>
              </a:rPr>
              <a:t> 127.0.0.1  </a:t>
            </a:r>
            <a:r>
              <a:rPr lang="en-US" sz="2400" i="1" dirty="0">
                <a:solidFill>
                  <a:srgbClr val="C00000"/>
                </a:solidFill>
                <a:latin typeface="Tajawal ExtraBold" panose="00000800000000000000" pitchFamily="2" charset="-78"/>
                <a:cs typeface="Tajawal ExtraBold" panose="00000800000000000000" pitchFamily="2" charset="-78"/>
              </a:rPr>
              <a:t>--directory </a:t>
            </a:r>
            <a:r>
              <a:rPr lang="en-US" sz="2400" i="1" dirty="0" smtClean="0">
                <a:solidFill>
                  <a:srgbClr val="C00000"/>
                </a:solidFill>
                <a:latin typeface="Tajawal ExtraBold" panose="00000800000000000000" pitchFamily="2" charset="-78"/>
                <a:cs typeface="Tajawal ExtraBold" panose="00000800000000000000" pitchFamily="2" charset="-78"/>
              </a:rPr>
              <a:t>G:/MyHTTPserver/</a:t>
            </a:r>
            <a:endParaRPr lang="en-US" sz="2400" i="1" dirty="0">
              <a:solidFill>
                <a:srgbClr val="C00000"/>
              </a:solidFill>
              <a:latin typeface="Tajawal ExtraBold" panose="00000800000000000000" pitchFamily="2" charset="-78"/>
              <a:cs typeface="Tajawal ExtraBold" panose="00000800000000000000" pitchFamily="2" charset="-78"/>
            </a:endParaRPr>
          </a:p>
        </p:txBody>
      </p:sp>
      <p:sp>
        <p:nvSpPr>
          <p:cNvPr id="10" name="Rectangle 9"/>
          <p:cNvSpPr/>
          <p:nvPr/>
        </p:nvSpPr>
        <p:spPr>
          <a:xfrm>
            <a:off x="478975" y="4050185"/>
            <a:ext cx="5849678" cy="523220"/>
          </a:xfrm>
          <a:prstGeom prst="rect">
            <a:avLst/>
          </a:prstGeom>
        </p:spPr>
        <p:txBody>
          <a:bodyPr wrap="none">
            <a:spAutoFit/>
          </a:bodyPr>
          <a:lstStyle/>
          <a:p>
            <a:r>
              <a:rPr lang="en-US" sz="2800" b="1" dirty="0" smtClean="0">
                <a:solidFill>
                  <a:srgbClr val="0A1F61"/>
                </a:solidFill>
                <a:latin typeface="Tajawal ExtraBold" panose="00000800000000000000" pitchFamily="2" charset="-78"/>
                <a:cs typeface="Tajawal ExtraBold" panose="00000800000000000000" pitchFamily="2" charset="-78"/>
              </a:rPr>
              <a:t>Note: </a:t>
            </a:r>
            <a:r>
              <a:rPr lang="en-US" sz="2800" dirty="0" smtClean="0">
                <a:solidFill>
                  <a:srgbClr val="0A1F61"/>
                </a:solidFill>
                <a:latin typeface="Tajawal ExtraBold" panose="00000800000000000000" pitchFamily="2" charset="-78"/>
                <a:cs typeface="Tajawal ExtraBold" panose="00000800000000000000" pitchFamily="2" charset="-78"/>
              </a:rPr>
              <a:t>Directory </a:t>
            </a:r>
            <a:r>
              <a:rPr lang="en-US" sz="2800" dirty="0">
                <a:solidFill>
                  <a:srgbClr val="0A1F61"/>
                </a:solidFill>
                <a:latin typeface="Tajawal ExtraBold" panose="00000800000000000000" pitchFamily="2" charset="-78"/>
                <a:cs typeface="Tajawal ExtraBold" panose="00000800000000000000" pitchFamily="2" charset="-78"/>
              </a:rPr>
              <a:t>binding is introduced in </a:t>
            </a:r>
            <a:r>
              <a:rPr lang="en-US" sz="2800" i="1" dirty="0">
                <a:solidFill>
                  <a:srgbClr val="0A1F61"/>
                </a:solidFill>
                <a:latin typeface="Tajawal ExtraBold" panose="00000800000000000000" pitchFamily="2" charset="-78"/>
                <a:cs typeface="Tajawal ExtraBold" panose="00000800000000000000" pitchFamily="2" charset="-78"/>
              </a:rPr>
              <a:t>python 3.7</a:t>
            </a:r>
          </a:p>
        </p:txBody>
      </p:sp>
    </p:spTree>
    <p:extLst>
      <p:ext uri="{BB962C8B-B14F-4D97-AF65-F5344CB8AC3E}">
        <p14:creationId xmlns:p14="http://schemas.microsoft.com/office/powerpoint/2010/main" val="392922057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5106" y="25699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155804" y="530239"/>
            <a:ext cx="7409107" cy="934871"/>
          </a:xfrm>
          <a:prstGeom prst="rect">
            <a:avLst/>
          </a:prstGeom>
          <a:noFill/>
        </p:spPr>
        <p:txBody>
          <a:bodyPr wrap="square" rtlCol="0">
            <a:spAutoFit/>
          </a:bodyPr>
          <a:lstStyle/>
          <a:p>
            <a:pPr algn="ctr">
              <a:lnSpc>
                <a:spcPts val="3000"/>
              </a:lnSpc>
            </a:pPr>
            <a:r>
              <a:rPr lang="en-US" sz="4400" dirty="0" smtClean="0">
                <a:solidFill>
                  <a:schemeClr val="bg1"/>
                </a:solidFill>
                <a:latin typeface="Tajawal Medium" panose="00000600000000000000" pitchFamily="2" charset="-78"/>
                <a:cs typeface="Tajawal Medium" panose="00000600000000000000" pitchFamily="2" charset="-78"/>
              </a:rPr>
              <a:t>Simple </a:t>
            </a:r>
            <a:r>
              <a:rPr lang="en-US" sz="4400" dirty="0">
                <a:solidFill>
                  <a:schemeClr val="bg1"/>
                </a:solidFill>
                <a:latin typeface="Tajawal Medium" panose="00000600000000000000" pitchFamily="2" charset="-78"/>
                <a:cs typeface="Tajawal Medium" panose="00000600000000000000" pitchFamily="2" charset="-78"/>
              </a:rPr>
              <a:t>HTTP Web Server and Client in </a:t>
            </a:r>
            <a:r>
              <a:rPr lang="en-US" sz="4400" dirty="0" smtClean="0">
                <a:solidFill>
                  <a:schemeClr val="bg1"/>
                </a:solidFill>
                <a:latin typeface="Tajawal Medium" panose="00000600000000000000" pitchFamily="2" charset="-78"/>
                <a:cs typeface="Tajawal Medium" panose="00000600000000000000" pitchFamily="2" charset="-78"/>
              </a:rPr>
              <a:t>Python</a:t>
            </a:r>
            <a:endParaRPr lang="en-US" sz="44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5</a:t>
            </a:r>
            <a:endParaRPr lang="en-US" sz="3600" dirty="0">
              <a:solidFill>
                <a:schemeClr val="bg1"/>
              </a:solidFill>
              <a:latin typeface="Tajawal Medium" panose="00000600000000000000" pitchFamily="2" charset="-78"/>
              <a:cs typeface="Tajawal Medium" panose="00000600000000000000" pitchFamily="2" charset="-78"/>
            </a:endParaRPr>
          </a:p>
        </p:txBody>
      </p:sp>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11</a:t>
            </a:fld>
            <a:endParaRPr lang="en-US" dirty="0"/>
          </a:p>
        </p:txBody>
      </p:sp>
      <p:sp>
        <p:nvSpPr>
          <p:cNvPr id="11" name="Rectangle 10"/>
          <p:cNvSpPr/>
          <p:nvPr/>
        </p:nvSpPr>
        <p:spPr>
          <a:xfrm>
            <a:off x="478975" y="1900480"/>
            <a:ext cx="11298572" cy="2246769"/>
          </a:xfrm>
          <a:prstGeom prst="rect">
            <a:avLst/>
          </a:prstGeom>
        </p:spPr>
        <p:txBody>
          <a:bodyPr wrap="square">
            <a:spAutoFit/>
          </a:bodyPr>
          <a:lstStyle/>
          <a:p>
            <a:pPr marL="457200" indent="-457200">
              <a:buFont typeface="Wingdings" pitchFamily="2" charset="2"/>
              <a:buChar char="§"/>
            </a:pPr>
            <a:r>
              <a:rPr lang="en-US" sz="2800" b="1" dirty="0" smtClean="0">
                <a:solidFill>
                  <a:srgbClr val="0A1F61"/>
                </a:solidFill>
                <a:latin typeface="Tajawal ExtraBold" panose="00000800000000000000" pitchFamily="2" charset="-78"/>
                <a:cs typeface="Tajawal ExtraBold" panose="00000800000000000000" pitchFamily="2" charset="-78"/>
              </a:rPr>
              <a:t>HTTP </a:t>
            </a:r>
            <a:r>
              <a:rPr lang="en-US" sz="2800" b="1" dirty="0">
                <a:solidFill>
                  <a:srgbClr val="0A1F61"/>
                </a:solidFill>
                <a:latin typeface="Tajawal ExtraBold" panose="00000800000000000000" pitchFamily="2" charset="-78"/>
                <a:cs typeface="Tajawal ExtraBold" panose="00000800000000000000" pitchFamily="2" charset="-78"/>
              </a:rPr>
              <a:t>server script using </a:t>
            </a:r>
            <a:r>
              <a:rPr lang="en-US" sz="2800" b="1" dirty="0" err="1">
                <a:solidFill>
                  <a:srgbClr val="0A1F61"/>
                </a:solidFill>
                <a:latin typeface="Tajawal ExtraBold" panose="00000800000000000000" pitchFamily="2" charset="-78"/>
                <a:cs typeface="Tajawal ExtraBold" panose="00000800000000000000" pitchFamily="2" charset="-78"/>
              </a:rPr>
              <a:t>BaseHTTPServer</a:t>
            </a:r>
            <a:r>
              <a:rPr lang="en-US" sz="2800" b="1" dirty="0">
                <a:solidFill>
                  <a:srgbClr val="0A1F61"/>
                </a:solidFill>
                <a:latin typeface="Tajawal ExtraBold" panose="00000800000000000000" pitchFamily="2" charset="-78"/>
                <a:cs typeface="Tajawal ExtraBold" panose="00000800000000000000" pitchFamily="2" charset="-78"/>
              </a:rPr>
              <a:t> </a:t>
            </a:r>
            <a:r>
              <a:rPr lang="en-US" sz="2800" b="1" dirty="0" smtClean="0">
                <a:solidFill>
                  <a:srgbClr val="0A1F61"/>
                </a:solidFill>
                <a:latin typeface="Tajawal ExtraBold" panose="00000800000000000000" pitchFamily="2" charset="-78"/>
                <a:cs typeface="Tajawal ExtraBold" panose="00000800000000000000" pitchFamily="2" charset="-78"/>
              </a:rPr>
              <a:t>module:</a:t>
            </a:r>
          </a:p>
          <a:p>
            <a:pPr lvl="2" algn="just"/>
            <a:r>
              <a:rPr lang="en-US" sz="2800" dirty="0" smtClean="0">
                <a:solidFill>
                  <a:srgbClr val="0A1F61"/>
                </a:solidFill>
                <a:latin typeface="Tajawal ExtraBold" panose="00000800000000000000" pitchFamily="2" charset="-78"/>
                <a:cs typeface="Tajawal ExtraBold" panose="00000800000000000000" pitchFamily="2" charset="-78"/>
              </a:rPr>
              <a:t>Python </a:t>
            </a:r>
            <a:r>
              <a:rPr lang="en-US" sz="2800" dirty="0">
                <a:solidFill>
                  <a:srgbClr val="0A1F61"/>
                </a:solidFill>
                <a:latin typeface="Tajawal ExtraBold" panose="00000800000000000000" pitchFamily="2" charset="-78"/>
                <a:cs typeface="Tajawal ExtraBold" panose="00000800000000000000" pitchFamily="2" charset="-78"/>
              </a:rPr>
              <a:t>provides us an HTTP server module, it’s called </a:t>
            </a:r>
            <a:r>
              <a:rPr lang="en-US" sz="2800" i="1" dirty="0" err="1">
                <a:solidFill>
                  <a:srgbClr val="C00000"/>
                </a:solidFill>
                <a:latin typeface="Tajawal ExtraBold" panose="00000800000000000000" pitchFamily="2" charset="-78"/>
                <a:cs typeface="Tajawal ExtraBold" panose="00000800000000000000" pitchFamily="2" charset="-78"/>
              </a:rPr>
              <a:t>http.server</a:t>
            </a:r>
            <a:r>
              <a:rPr lang="en-US" sz="2800" dirty="0" smtClean="0">
                <a:solidFill>
                  <a:srgbClr val="0A1F61"/>
                </a:solidFill>
                <a:latin typeface="Tajawal ExtraBold" panose="00000800000000000000" pitchFamily="2" charset="-78"/>
                <a:cs typeface="Tajawal ExtraBold" panose="00000800000000000000" pitchFamily="2" charset="-78"/>
              </a:rPr>
              <a:t>. </a:t>
            </a:r>
            <a:r>
              <a:rPr lang="en-US" sz="2800" dirty="0">
                <a:solidFill>
                  <a:srgbClr val="0A1F61"/>
                </a:solidFill>
                <a:latin typeface="Tajawal ExtraBold" panose="00000800000000000000" pitchFamily="2" charset="-78"/>
                <a:cs typeface="Tajawal ExtraBold" panose="00000800000000000000" pitchFamily="2" charset="-78"/>
              </a:rPr>
              <a:t>We use two classes from this module, namely </a:t>
            </a:r>
            <a:r>
              <a:rPr lang="en-US" sz="2800" i="1" dirty="0" err="1">
                <a:solidFill>
                  <a:srgbClr val="C00000"/>
                </a:solidFill>
                <a:latin typeface="Tajawal ExtraBold" panose="00000800000000000000" pitchFamily="2" charset="-78"/>
                <a:cs typeface="Tajawal ExtraBold" panose="00000800000000000000" pitchFamily="2" charset="-78"/>
              </a:rPr>
              <a:t>BaseHTTPRequestHandler</a:t>
            </a:r>
            <a:r>
              <a:rPr lang="en-US" sz="2800" dirty="0">
                <a:solidFill>
                  <a:srgbClr val="0A1F61"/>
                </a:solidFill>
                <a:latin typeface="Tajawal ExtraBold" panose="00000800000000000000" pitchFamily="2" charset="-78"/>
                <a:cs typeface="Tajawal ExtraBold" panose="00000800000000000000" pitchFamily="2" charset="-78"/>
              </a:rPr>
              <a:t> and </a:t>
            </a:r>
            <a:r>
              <a:rPr lang="en-US" sz="2800" i="1" dirty="0" err="1">
                <a:solidFill>
                  <a:srgbClr val="C00000"/>
                </a:solidFill>
                <a:latin typeface="Tajawal ExtraBold" panose="00000800000000000000" pitchFamily="2" charset="-78"/>
                <a:cs typeface="Tajawal ExtraBold" panose="00000800000000000000" pitchFamily="2" charset="-78"/>
              </a:rPr>
              <a:t>HTTPServer</a:t>
            </a:r>
            <a:r>
              <a:rPr lang="en-US" sz="2800" dirty="0">
                <a:solidFill>
                  <a:srgbClr val="0A1F61"/>
                </a:solidFill>
                <a:latin typeface="Tajawal ExtraBold" panose="00000800000000000000" pitchFamily="2" charset="-78"/>
                <a:cs typeface="Tajawal ExtraBold" panose="00000800000000000000" pitchFamily="2" charset="-78"/>
              </a:rPr>
              <a:t>. We also need to use </a:t>
            </a:r>
            <a:r>
              <a:rPr lang="en-US" sz="2800" i="1" dirty="0" err="1">
                <a:solidFill>
                  <a:srgbClr val="C00000"/>
                </a:solidFill>
                <a:latin typeface="Tajawal ExtraBold" panose="00000800000000000000" pitchFamily="2" charset="-78"/>
                <a:cs typeface="Tajawal ExtraBold" panose="00000800000000000000" pitchFamily="2" charset="-78"/>
              </a:rPr>
              <a:t>os</a:t>
            </a:r>
            <a:r>
              <a:rPr lang="en-US" sz="2800" dirty="0">
                <a:solidFill>
                  <a:srgbClr val="0A1F61"/>
                </a:solidFill>
                <a:latin typeface="Tajawal ExtraBold" panose="00000800000000000000" pitchFamily="2" charset="-78"/>
                <a:cs typeface="Tajawal ExtraBold" panose="00000800000000000000" pitchFamily="2" charset="-78"/>
              </a:rPr>
              <a:t> module to access file in your system</a:t>
            </a:r>
            <a:r>
              <a:rPr lang="en-US" sz="2800" dirty="0" smtClean="0">
                <a:solidFill>
                  <a:srgbClr val="0A1F61"/>
                </a:solidFill>
                <a:latin typeface="Tajawal ExtraBold" panose="00000800000000000000" pitchFamily="2" charset="-78"/>
                <a:cs typeface="Tajawal ExtraBold" panose="00000800000000000000" pitchFamily="2" charset="-78"/>
              </a:rPr>
              <a:t>.</a:t>
            </a:r>
          </a:p>
          <a:p>
            <a:pPr lvl="1" algn="just"/>
            <a:endParaRPr lang="en-US" sz="2800" dirty="0">
              <a:solidFill>
                <a:srgbClr val="0A1F61"/>
              </a:solidFill>
              <a:latin typeface="Tajawal ExtraBold" panose="00000800000000000000" pitchFamily="2" charset="-78"/>
              <a:cs typeface="Tajawal ExtraBold" panose="00000800000000000000" pitchFamily="2" charset="-78"/>
            </a:endParaRPr>
          </a:p>
        </p:txBody>
      </p:sp>
      <p:sp>
        <p:nvSpPr>
          <p:cNvPr id="10" name="Rectangle 1"/>
          <p:cNvSpPr>
            <a:spLocks noChangeArrowheads="1"/>
          </p:cNvSpPr>
          <p:nvPr/>
        </p:nvSpPr>
        <p:spPr bwMode="auto">
          <a:xfrm>
            <a:off x="2712092" y="4111505"/>
            <a:ext cx="7493013" cy="707886"/>
          </a:xfrm>
          <a:prstGeom prst="rect">
            <a:avLst/>
          </a:prstGeom>
          <a:solidFill>
            <a:srgbClr val="2B2B2B"/>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smtClean="0">
                <a:ln>
                  <a:noFill/>
                </a:ln>
                <a:solidFill>
                  <a:srgbClr val="CC7832"/>
                </a:solidFill>
                <a:effectLst/>
                <a:latin typeface="JetBrains Mono"/>
                <a:cs typeface="Arial" pitchFamily="34" charset="0"/>
              </a:rPr>
              <a:t>from </a:t>
            </a:r>
            <a:r>
              <a:rPr kumimoji="0" lang="en-US" sz="2000" b="0" i="0" u="none" strike="noStrike" cap="none" normalizeH="0" baseline="0" dirty="0" err="1" smtClean="0">
                <a:ln>
                  <a:noFill/>
                </a:ln>
                <a:solidFill>
                  <a:srgbClr val="A9B7C6"/>
                </a:solidFill>
                <a:effectLst/>
                <a:latin typeface="JetBrains Mono"/>
                <a:cs typeface="Arial" pitchFamily="34" charset="0"/>
              </a:rPr>
              <a:t>http.server</a:t>
            </a:r>
            <a:r>
              <a:rPr kumimoji="0" lang="en-US" sz="2000" b="0" i="0" u="none" strike="noStrike" cap="none" normalizeH="0" baseline="0" dirty="0" smtClean="0">
                <a:ln>
                  <a:noFill/>
                </a:ln>
                <a:solidFill>
                  <a:srgbClr val="A9B7C6"/>
                </a:solidFill>
                <a:effectLst/>
                <a:latin typeface="JetBrains Mono"/>
                <a:cs typeface="Arial" pitchFamily="34" charset="0"/>
              </a:rPr>
              <a:t> </a:t>
            </a:r>
            <a:r>
              <a:rPr kumimoji="0" lang="en-US" sz="2000" b="0" i="0" u="none" strike="noStrike" cap="none" normalizeH="0" baseline="0" dirty="0" smtClean="0">
                <a:ln>
                  <a:noFill/>
                </a:ln>
                <a:solidFill>
                  <a:srgbClr val="CC7832"/>
                </a:solidFill>
                <a:effectLst/>
                <a:latin typeface="JetBrains Mono"/>
                <a:cs typeface="Arial" pitchFamily="34" charset="0"/>
              </a:rPr>
              <a:t>import </a:t>
            </a:r>
            <a:r>
              <a:rPr kumimoji="0" lang="en-US" sz="2000" b="0" i="0" u="none" strike="noStrike" cap="none" normalizeH="0" baseline="0" dirty="0" err="1" smtClean="0">
                <a:ln>
                  <a:noFill/>
                </a:ln>
                <a:solidFill>
                  <a:srgbClr val="A9B7C6"/>
                </a:solidFill>
                <a:effectLst/>
                <a:latin typeface="JetBrains Mono"/>
                <a:cs typeface="Arial" pitchFamily="34" charset="0"/>
              </a:rPr>
              <a:t>BaseHTTPRequestHandler</a:t>
            </a:r>
            <a:r>
              <a:rPr kumimoji="0" lang="en-US" sz="2000" b="0" i="0" u="none" strike="noStrike" cap="none" normalizeH="0" baseline="0" dirty="0" smtClean="0">
                <a:ln>
                  <a:noFill/>
                </a:ln>
                <a:solidFill>
                  <a:srgbClr val="CC7832"/>
                </a:solidFill>
                <a:effectLst/>
                <a:latin typeface="JetBrains Mono"/>
                <a:cs typeface="Arial" pitchFamily="34" charset="0"/>
              </a:rPr>
              <a:t>, </a:t>
            </a:r>
            <a:r>
              <a:rPr kumimoji="0" lang="en-US" sz="2000" b="0" i="0" u="none" strike="noStrike" cap="none" normalizeH="0" baseline="0" dirty="0" err="1" smtClean="0">
                <a:ln>
                  <a:noFill/>
                </a:ln>
                <a:solidFill>
                  <a:srgbClr val="A9B7C6"/>
                </a:solidFill>
                <a:effectLst/>
                <a:latin typeface="JetBrains Mono"/>
                <a:cs typeface="Arial" pitchFamily="34" charset="0"/>
              </a:rPr>
              <a:t>HTTPServer</a:t>
            </a:r>
            <a:r>
              <a:rPr kumimoji="0" lang="en-US" sz="2000" b="0" i="0" u="none" strike="noStrike" cap="none" normalizeH="0" baseline="0" dirty="0" smtClean="0">
                <a:ln>
                  <a:noFill/>
                </a:ln>
                <a:solidFill>
                  <a:srgbClr val="A9B7C6"/>
                </a:solidFill>
                <a:effectLst/>
                <a:latin typeface="JetBrains Mono"/>
                <a:cs typeface="Arial" pitchFamily="34" charset="0"/>
              </a:rPr>
              <a:t/>
            </a:r>
            <a:br>
              <a:rPr kumimoji="0" lang="en-US" sz="2000" b="0" i="0" u="none" strike="noStrike" cap="none" normalizeH="0" baseline="0" dirty="0" smtClean="0">
                <a:ln>
                  <a:noFill/>
                </a:ln>
                <a:solidFill>
                  <a:srgbClr val="A9B7C6"/>
                </a:solidFill>
                <a:effectLst/>
                <a:latin typeface="JetBrains Mono"/>
                <a:cs typeface="Arial" pitchFamily="34" charset="0"/>
              </a:rPr>
            </a:br>
            <a:r>
              <a:rPr kumimoji="0" lang="en-US" sz="2000" b="0" i="0" u="none" strike="noStrike" cap="none" normalizeH="0" baseline="0" dirty="0" smtClean="0">
                <a:ln>
                  <a:noFill/>
                </a:ln>
                <a:solidFill>
                  <a:srgbClr val="CC7832"/>
                </a:solidFill>
                <a:effectLst/>
                <a:latin typeface="JetBrains Mono"/>
                <a:cs typeface="Arial" pitchFamily="34" charset="0"/>
              </a:rPr>
              <a:t>import </a:t>
            </a:r>
            <a:r>
              <a:rPr kumimoji="0" lang="en-US" sz="2000" b="0" i="0" u="none" strike="noStrike" cap="none" normalizeH="0" baseline="0" dirty="0" err="1" smtClean="0">
                <a:ln>
                  <a:noFill/>
                </a:ln>
                <a:solidFill>
                  <a:srgbClr val="A9B7C6"/>
                </a:solidFill>
                <a:effectLst/>
                <a:latin typeface="JetBrains Mono"/>
                <a:cs typeface="Arial" pitchFamily="34" charset="0"/>
              </a:rPr>
              <a:t>os</a:t>
            </a:r>
            <a:endParaRPr kumimoji="0" lang="en-US" sz="44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114861960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7430" y="5406560"/>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5</a:t>
            </a:r>
            <a:endParaRPr lang="en-US" sz="3600" dirty="0">
              <a:solidFill>
                <a:schemeClr val="bg1"/>
              </a:solidFill>
              <a:latin typeface="Tajawal Medium" panose="00000600000000000000" pitchFamily="2" charset="-78"/>
              <a:cs typeface="Tajawal Medium" panose="00000600000000000000" pitchFamily="2" charset="-78"/>
            </a:endParaRPr>
          </a:p>
        </p:txBody>
      </p:sp>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12</a:t>
            </a:fld>
            <a:endParaRPr lang="en-US" dirty="0"/>
          </a:p>
        </p:txBody>
      </p:sp>
      <p:sp>
        <p:nvSpPr>
          <p:cNvPr id="12" name="Rectangle 1"/>
          <p:cNvSpPr>
            <a:spLocks noChangeArrowheads="1"/>
          </p:cNvSpPr>
          <p:nvPr/>
        </p:nvSpPr>
        <p:spPr bwMode="auto">
          <a:xfrm>
            <a:off x="4181665" y="197404"/>
            <a:ext cx="6572633" cy="6555641"/>
          </a:xfrm>
          <a:prstGeom prst="rect">
            <a:avLst/>
          </a:prstGeom>
          <a:solidFill>
            <a:srgbClr val="2B2B2B"/>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000" b="1" i="0" u="none" strike="noStrike" cap="none" normalizeH="0" baseline="0" dirty="0" smtClean="0">
                <a:ln>
                  <a:noFill/>
                </a:ln>
                <a:solidFill>
                  <a:srgbClr val="CC7832"/>
                </a:solidFill>
                <a:effectLst/>
                <a:latin typeface="JetBrains Mono"/>
                <a:cs typeface="Arial" pitchFamily="34" charset="0"/>
              </a:rPr>
              <a:t>import </a:t>
            </a:r>
            <a:r>
              <a:rPr kumimoji="0" lang="en-US" sz="1000" b="1" i="0" u="none" strike="noStrike" cap="none" normalizeH="0" baseline="0" dirty="0" err="1" smtClean="0">
                <a:ln>
                  <a:noFill/>
                </a:ln>
                <a:solidFill>
                  <a:srgbClr val="A9B7C6"/>
                </a:solidFill>
                <a:effectLst/>
                <a:latin typeface="JetBrains Mono"/>
                <a:cs typeface="Arial" pitchFamily="34" charset="0"/>
              </a:rPr>
              <a:t>argparse</a:t>
            </a:r>
            <a:r>
              <a:rPr kumimoji="0" lang="en-US" sz="1000" b="1" i="0" u="none" strike="noStrike" cap="none" normalizeH="0" baseline="0" dirty="0" smtClean="0">
                <a:ln>
                  <a:noFill/>
                </a:ln>
                <a:solidFill>
                  <a:srgbClr val="A9B7C6"/>
                </a:solidFill>
                <a:effectLst/>
                <a:latin typeface="JetBrains Mono"/>
                <a:cs typeface="Arial" pitchFamily="34" charset="0"/>
              </a:rPr>
              <a:t/>
            </a:r>
            <a:br>
              <a:rPr kumimoji="0" lang="en-US" sz="1000" b="1" i="0" u="none" strike="noStrike" cap="none" normalizeH="0" baseline="0" dirty="0" smtClean="0">
                <a:ln>
                  <a:noFill/>
                </a:ln>
                <a:solidFill>
                  <a:srgbClr val="A9B7C6"/>
                </a:solidFill>
                <a:effectLst/>
                <a:latin typeface="JetBrains Mono"/>
                <a:cs typeface="Arial" pitchFamily="34" charset="0"/>
              </a:rPr>
            </a:br>
            <a:r>
              <a:rPr kumimoji="0" lang="en-US" sz="1000" b="1" i="0" u="none" strike="noStrike" cap="none" normalizeH="0" baseline="0" dirty="0" smtClean="0">
                <a:ln>
                  <a:noFill/>
                </a:ln>
                <a:solidFill>
                  <a:srgbClr val="CC7832"/>
                </a:solidFill>
                <a:effectLst/>
                <a:latin typeface="JetBrains Mono"/>
                <a:cs typeface="Arial" pitchFamily="34" charset="0"/>
              </a:rPr>
              <a:t>import </a:t>
            </a:r>
            <a:r>
              <a:rPr kumimoji="0" lang="en-US" sz="1000" b="1" i="0" u="none" strike="noStrike" cap="none" normalizeH="0" baseline="0" dirty="0" smtClean="0">
                <a:ln>
                  <a:noFill/>
                </a:ln>
                <a:solidFill>
                  <a:srgbClr val="A9B7C6"/>
                </a:solidFill>
                <a:effectLst/>
                <a:latin typeface="JetBrains Mono"/>
                <a:cs typeface="Arial" pitchFamily="34" charset="0"/>
              </a:rPr>
              <a:t>sys</a:t>
            </a:r>
            <a:br>
              <a:rPr kumimoji="0" lang="en-US" sz="1000" b="1" i="0" u="none" strike="noStrike" cap="none" normalizeH="0" baseline="0" dirty="0" smtClean="0">
                <a:ln>
                  <a:noFill/>
                </a:ln>
                <a:solidFill>
                  <a:srgbClr val="A9B7C6"/>
                </a:solidFill>
                <a:effectLst/>
                <a:latin typeface="JetBrains Mono"/>
                <a:cs typeface="Arial" pitchFamily="34" charset="0"/>
              </a:rPr>
            </a:br>
            <a:r>
              <a:rPr kumimoji="0" lang="en-US" sz="1000" b="1" i="0" u="none" strike="noStrike" cap="none" normalizeH="0" baseline="0" dirty="0" smtClean="0">
                <a:ln>
                  <a:noFill/>
                </a:ln>
                <a:solidFill>
                  <a:srgbClr val="CC7832"/>
                </a:solidFill>
                <a:effectLst/>
                <a:latin typeface="JetBrains Mono"/>
                <a:cs typeface="Arial" pitchFamily="34" charset="0"/>
              </a:rPr>
              <a:t>from </a:t>
            </a:r>
            <a:r>
              <a:rPr kumimoji="0" lang="en-US" sz="1000" b="1" i="0" u="none" strike="noStrike" cap="none" normalizeH="0" baseline="0" dirty="0" err="1" smtClean="0">
                <a:ln>
                  <a:noFill/>
                </a:ln>
                <a:solidFill>
                  <a:srgbClr val="A9B7C6"/>
                </a:solidFill>
                <a:effectLst/>
                <a:latin typeface="JetBrains Mono"/>
                <a:cs typeface="Arial" pitchFamily="34" charset="0"/>
              </a:rPr>
              <a:t>http.server</a:t>
            </a:r>
            <a:r>
              <a:rPr kumimoji="0" lang="en-US" sz="1000" b="1" i="0" u="none" strike="noStrike" cap="none" normalizeH="0" baseline="0" dirty="0" smtClean="0">
                <a:ln>
                  <a:noFill/>
                </a:ln>
                <a:solidFill>
                  <a:srgbClr val="A9B7C6"/>
                </a:solidFill>
                <a:effectLst/>
                <a:latin typeface="JetBrains Mono"/>
                <a:cs typeface="Arial" pitchFamily="34" charset="0"/>
              </a:rPr>
              <a:t> </a:t>
            </a:r>
            <a:r>
              <a:rPr kumimoji="0" lang="en-US" sz="1000" b="1" i="0" u="none" strike="noStrike" cap="none" normalizeH="0" baseline="0" dirty="0" smtClean="0">
                <a:ln>
                  <a:noFill/>
                </a:ln>
                <a:solidFill>
                  <a:srgbClr val="CC7832"/>
                </a:solidFill>
                <a:effectLst/>
                <a:latin typeface="JetBrains Mono"/>
                <a:cs typeface="Arial" pitchFamily="34" charset="0"/>
              </a:rPr>
              <a:t>import </a:t>
            </a:r>
            <a:r>
              <a:rPr kumimoji="0" lang="en-US" sz="1000" b="1" i="0" u="none" strike="noStrike" cap="none" normalizeH="0" baseline="0" dirty="0" err="1" smtClean="0">
                <a:ln>
                  <a:noFill/>
                </a:ln>
                <a:solidFill>
                  <a:srgbClr val="A9B7C6"/>
                </a:solidFill>
                <a:effectLst/>
                <a:latin typeface="JetBrains Mono"/>
                <a:cs typeface="Arial" pitchFamily="34" charset="0"/>
              </a:rPr>
              <a:t>BaseHTTPRequestHandler</a:t>
            </a:r>
            <a:r>
              <a:rPr kumimoji="0" lang="en-US" sz="1000" b="1" i="0" u="none" strike="noStrike" cap="none" normalizeH="0" baseline="0" dirty="0" smtClean="0">
                <a:ln>
                  <a:noFill/>
                </a:ln>
                <a:solidFill>
                  <a:srgbClr val="CC7832"/>
                </a:solidFill>
                <a:effectLst/>
                <a:latin typeface="JetBrains Mono"/>
                <a:cs typeface="Arial" pitchFamily="34" charset="0"/>
              </a:rPr>
              <a:t>, </a:t>
            </a:r>
            <a:r>
              <a:rPr kumimoji="0" lang="en-US" sz="1000" b="1" i="0" u="none" strike="noStrike" cap="none" normalizeH="0" baseline="0" dirty="0" err="1" smtClean="0">
                <a:ln>
                  <a:noFill/>
                </a:ln>
                <a:solidFill>
                  <a:srgbClr val="A9B7C6"/>
                </a:solidFill>
                <a:effectLst/>
                <a:latin typeface="JetBrains Mono"/>
                <a:cs typeface="Arial" pitchFamily="34" charset="0"/>
              </a:rPr>
              <a:t>HTTPServer</a:t>
            </a:r>
            <a:r>
              <a:rPr kumimoji="0" lang="en-US" sz="1000" b="1" i="0" u="none" strike="noStrike" cap="none" normalizeH="0" baseline="0" dirty="0" smtClean="0">
                <a:ln>
                  <a:noFill/>
                </a:ln>
                <a:solidFill>
                  <a:srgbClr val="A9B7C6"/>
                </a:solidFill>
                <a:effectLst/>
                <a:latin typeface="JetBrains Mono"/>
                <a:cs typeface="Arial" pitchFamily="34" charset="0"/>
              </a:rPr>
              <a:t/>
            </a:r>
            <a:br>
              <a:rPr kumimoji="0" lang="en-US" sz="1000" b="1" i="0" u="none" strike="noStrike" cap="none" normalizeH="0" baseline="0" dirty="0" smtClean="0">
                <a:ln>
                  <a:noFill/>
                </a:ln>
                <a:solidFill>
                  <a:srgbClr val="A9B7C6"/>
                </a:solidFill>
                <a:effectLst/>
                <a:latin typeface="JetBrains Mono"/>
                <a:cs typeface="Arial" pitchFamily="34" charset="0"/>
              </a:rPr>
            </a:br>
            <a:r>
              <a:rPr kumimoji="0" lang="en-US" sz="1000" b="1" i="0" u="none" strike="noStrike" cap="none" normalizeH="0" baseline="0" dirty="0" smtClean="0">
                <a:ln>
                  <a:noFill/>
                </a:ln>
                <a:solidFill>
                  <a:srgbClr val="CC7832"/>
                </a:solidFill>
                <a:effectLst/>
                <a:latin typeface="JetBrains Mono"/>
                <a:cs typeface="Arial" pitchFamily="34" charset="0"/>
              </a:rPr>
              <a:t>import </a:t>
            </a:r>
            <a:r>
              <a:rPr kumimoji="0" lang="en-US" sz="1000" b="1" i="0" u="none" strike="noStrike" cap="none" normalizeH="0" baseline="0" dirty="0" err="1" smtClean="0">
                <a:ln>
                  <a:noFill/>
                </a:ln>
                <a:solidFill>
                  <a:srgbClr val="A9B7C6"/>
                </a:solidFill>
                <a:effectLst/>
                <a:latin typeface="JetBrains Mono"/>
                <a:cs typeface="Arial" pitchFamily="34" charset="0"/>
              </a:rPr>
              <a:t>os</a:t>
            </a:r>
            <a:r>
              <a:rPr kumimoji="0" lang="en-US" sz="1000" b="1" i="0" u="none" strike="noStrike" cap="none" normalizeH="0" baseline="0" dirty="0" smtClean="0">
                <a:ln>
                  <a:noFill/>
                </a:ln>
                <a:solidFill>
                  <a:srgbClr val="A9B7C6"/>
                </a:solidFill>
                <a:effectLst/>
                <a:latin typeface="JetBrains Mono"/>
                <a:cs typeface="Arial" pitchFamily="34" charset="0"/>
              </a:rPr>
              <a:t/>
            </a:r>
            <a:br>
              <a:rPr kumimoji="0" lang="en-US" sz="1000" b="1" i="0" u="none" strike="noStrike" cap="none" normalizeH="0" baseline="0" dirty="0" smtClean="0">
                <a:ln>
                  <a:noFill/>
                </a:ln>
                <a:solidFill>
                  <a:srgbClr val="A9B7C6"/>
                </a:solidFill>
                <a:effectLst/>
                <a:latin typeface="JetBrains Mono"/>
                <a:cs typeface="Arial" pitchFamily="34" charset="0"/>
              </a:rPr>
            </a:br>
            <a:r>
              <a:rPr kumimoji="0" lang="en-US" sz="1000" b="1" i="0" u="none" strike="noStrike" cap="none" normalizeH="0" baseline="0" dirty="0" smtClean="0">
                <a:ln>
                  <a:noFill/>
                </a:ln>
                <a:solidFill>
                  <a:srgbClr val="A9B7C6"/>
                </a:solidFill>
                <a:effectLst/>
                <a:latin typeface="JetBrains Mono"/>
                <a:cs typeface="Arial" pitchFamily="34" charset="0"/>
              </a:rPr>
              <a:t/>
            </a:r>
            <a:br>
              <a:rPr kumimoji="0" lang="en-US" sz="1000" b="1" i="0" u="none" strike="noStrike" cap="none" normalizeH="0" baseline="0" dirty="0" smtClean="0">
                <a:ln>
                  <a:noFill/>
                </a:ln>
                <a:solidFill>
                  <a:srgbClr val="A9B7C6"/>
                </a:solidFill>
                <a:effectLst/>
                <a:latin typeface="JetBrains Mono"/>
                <a:cs typeface="Arial" pitchFamily="34" charset="0"/>
              </a:rPr>
            </a:br>
            <a:r>
              <a:rPr kumimoji="0" lang="en-US" sz="1000" b="1" i="0" u="none" strike="noStrike" cap="none" normalizeH="0" baseline="0" dirty="0" smtClean="0">
                <a:ln>
                  <a:noFill/>
                </a:ln>
                <a:solidFill>
                  <a:srgbClr val="A9B7C6"/>
                </a:solidFill>
                <a:effectLst/>
                <a:latin typeface="JetBrains Mono"/>
                <a:cs typeface="Arial" pitchFamily="34" charset="0"/>
              </a:rPr>
              <a:t>DEFAULT_HOST = </a:t>
            </a:r>
            <a:r>
              <a:rPr kumimoji="0" lang="en-US" sz="1000" b="1" i="0" u="none" strike="noStrike" cap="none" normalizeH="0" baseline="0" dirty="0" smtClean="0">
                <a:ln>
                  <a:noFill/>
                </a:ln>
                <a:solidFill>
                  <a:srgbClr val="6A8759"/>
                </a:solidFill>
                <a:effectLst/>
                <a:latin typeface="JetBrains Mono"/>
                <a:cs typeface="Arial" pitchFamily="34" charset="0"/>
              </a:rPr>
              <a:t>'127.0.0.1'</a:t>
            </a:r>
            <a:br>
              <a:rPr kumimoji="0" lang="en-US" sz="1000" b="1" i="0" u="none" strike="noStrike" cap="none" normalizeH="0" baseline="0" dirty="0" smtClean="0">
                <a:ln>
                  <a:noFill/>
                </a:ln>
                <a:solidFill>
                  <a:srgbClr val="6A8759"/>
                </a:solidFill>
                <a:effectLst/>
                <a:latin typeface="JetBrains Mono"/>
                <a:cs typeface="Arial" pitchFamily="34" charset="0"/>
              </a:rPr>
            </a:br>
            <a:r>
              <a:rPr kumimoji="0" lang="en-US" sz="1000" b="1" i="0" u="none" strike="noStrike" cap="none" normalizeH="0" baseline="0" dirty="0" smtClean="0">
                <a:ln>
                  <a:noFill/>
                </a:ln>
                <a:solidFill>
                  <a:srgbClr val="A9B7C6"/>
                </a:solidFill>
                <a:effectLst/>
                <a:latin typeface="JetBrains Mono"/>
                <a:cs typeface="Arial" pitchFamily="34" charset="0"/>
              </a:rPr>
              <a:t>DEFAULT_PORT = </a:t>
            </a:r>
            <a:r>
              <a:rPr kumimoji="0" lang="en-US" sz="1000" b="1" i="0" u="none" strike="noStrike" cap="none" normalizeH="0" baseline="0" dirty="0" smtClean="0">
                <a:ln>
                  <a:noFill/>
                </a:ln>
                <a:solidFill>
                  <a:srgbClr val="6897BB"/>
                </a:solidFill>
                <a:effectLst/>
                <a:latin typeface="JetBrains Mono"/>
                <a:cs typeface="Arial" pitchFamily="34" charset="0"/>
              </a:rPr>
              <a:t>8080</a:t>
            </a:r>
            <a:br>
              <a:rPr kumimoji="0" lang="en-US" sz="1000" b="1" i="0" u="none" strike="noStrike" cap="none" normalizeH="0" baseline="0" dirty="0" smtClean="0">
                <a:ln>
                  <a:noFill/>
                </a:ln>
                <a:solidFill>
                  <a:srgbClr val="6897BB"/>
                </a:solidFill>
                <a:effectLst/>
                <a:latin typeface="JetBrains Mono"/>
                <a:cs typeface="Arial" pitchFamily="34" charset="0"/>
              </a:rPr>
            </a:br>
            <a:r>
              <a:rPr kumimoji="0" lang="en-US" sz="1000" b="1" i="0" u="none" strike="noStrike" cap="none" normalizeH="0" baseline="0" dirty="0" smtClean="0">
                <a:ln>
                  <a:noFill/>
                </a:ln>
                <a:solidFill>
                  <a:srgbClr val="6897BB"/>
                </a:solidFill>
                <a:effectLst/>
                <a:latin typeface="JetBrains Mono"/>
                <a:cs typeface="Arial" pitchFamily="34" charset="0"/>
              </a:rPr>
              <a:t/>
            </a:r>
            <a:br>
              <a:rPr kumimoji="0" lang="en-US" sz="1000" b="1" i="0" u="none" strike="noStrike" cap="none" normalizeH="0" baseline="0" dirty="0" smtClean="0">
                <a:ln>
                  <a:noFill/>
                </a:ln>
                <a:solidFill>
                  <a:srgbClr val="6897BB"/>
                </a:solidFill>
                <a:effectLst/>
                <a:latin typeface="JetBrains Mono"/>
                <a:cs typeface="Arial" pitchFamily="34" charset="0"/>
              </a:rPr>
            </a:br>
            <a:r>
              <a:rPr kumimoji="0" lang="en-US" sz="1000" b="1" i="0" u="none" strike="noStrike" cap="none" normalizeH="0" baseline="0" dirty="0" smtClean="0">
                <a:ln>
                  <a:noFill/>
                </a:ln>
                <a:solidFill>
                  <a:srgbClr val="CC7832"/>
                </a:solidFill>
                <a:effectLst/>
                <a:latin typeface="JetBrains Mono"/>
                <a:cs typeface="Arial" pitchFamily="34" charset="0"/>
              </a:rPr>
              <a:t>class </a:t>
            </a:r>
            <a:r>
              <a:rPr kumimoji="0" lang="en-US" sz="1000" b="1" i="0" u="none" strike="noStrike" cap="none" normalizeH="0" baseline="0" dirty="0" err="1" smtClean="0">
                <a:ln>
                  <a:noFill/>
                </a:ln>
                <a:solidFill>
                  <a:srgbClr val="A9B7C6"/>
                </a:solidFill>
                <a:effectLst/>
                <a:latin typeface="JetBrains Mono"/>
                <a:cs typeface="Arial" pitchFamily="34" charset="0"/>
              </a:rPr>
              <a:t>RequestHandler</a:t>
            </a:r>
            <a:r>
              <a:rPr kumimoji="0" lang="en-US" sz="1000" b="1" i="0" u="none" strike="noStrike" cap="none" normalizeH="0" baseline="0" dirty="0" smtClean="0">
                <a:ln>
                  <a:noFill/>
                </a:ln>
                <a:solidFill>
                  <a:srgbClr val="A9B7C6"/>
                </a:solidFill>
                <a:effectLst/>
                <a:latin typeface="JetBrains Mono"/>
                <a:cs typeface="Arial" pitchFamily="34" charset="0"/>
              </a:rPr>
              <a:t>(</a:t>
            </a:r>
            <a:r>
              <a:rPr kumimoji="0" lang="en-US" sz="1000" b="1" i="0" u="none" strike="noStrike" cap="none" normalizeH="0" baseline="0" dirty="0" err="1" smtClean="0">
                <a:ln>
                  <a:noFill/>
                </a:ln>
                <a:solidFill>
                  <a:srgbClr val="A9B7C6"/>
                </a:solidFill>
                <a:effectLst/>
                <a:latin typeface="JetBrains Mono"/>
                <a:cs typeface="Arial" pitchFamily="34" charset="0"/>
              </a:rPr>
              <a:t>BaseHTTPRequestHandler</a:t>
            </a:r>
            <a:r>
              <a:rPr kumimoji="0" lang="en-US" sz="1000" b="1" i="0" u="none" strike="noStrike" cap="none" normalizeH="0" baseline="0" dirty="0" smtClean="0">
                <a:ln>
                  <a:noFill/>
                </a:ln>
                <a:solidFill>
                  <a:srgbClr val="A9B7C6"/>
                </a:solidFill>
                <a:effectLst/>
                <a:latin typeface="JetBrains Mono"/>
                <a:cs typeface="Arial" pitchFamily="34" charset="0"/>
              </a:rPr>
              <a:t>):</a:t>
            </a:r>
            <a:br>
              <a:rPr kumimoji="0" lang="en-US" sz="1000" b="1" i="0" u="none" strike="noStrike" cap="none" normalizeH="0" baseline="0" dirty="0" smtClean="0">
                <a:ln>
                  <a:noFill/>
                </a:ln>
                <a:solidFill>
                  <a:srgbClr val="A9B7C6"/>
                </a:solidFill>
                <a:effectLst/>
                <a:latin typeface="JetBrains Mono"/>
                <a:cs typeface="Arial" pitchFamily="34" charset="0"/>
              </a:rPr>
            </a:br>
            <a:r>
              <a:rPr kumimoji="0" lang="en-US" sz="1000" b="1" i="0" u="none" strike="noStrike" cap="none" normalizeH="0" baseline="0" dirty="0" smtClean="0">
                <a:ln>
                  <a:noFill/>
                </a:ln>
                <a:solidFill>
                  <a:srgbClr val="A9B7C6"/>
                </a:solidFill>
                <a:effectLst/>
                <a:latin typeface="JetBrains Mono"/>
                <a:cs typeface="Arial" pitchFamily="34" charset="0"/>
              </a:rPr>
              <a:t>     </a:t>
            </a:r>
            <a:r>
              <a:rPr kumimoji="0" lang="en-US" sz="1000" b="1" i="1" u="none" strike="noStrike" cap="none" normalizeH="0" baseline="0" dirty="0" smtClean="0">
                <a:ln>
                  <a:noFill/>
                </a:ln>
                <a:solidFill>
                  <a:srgbClr val="629755"/>
                </a:solidFill>
                <a:effectLst/>
                <a:latin typeface="JetBrains Mono"/>
                <a:cs typeface="Arial" pitchFamily="34" charset="0"/>
              </a:rPr>
              <a:t>""" Custom request handler"""</a:t>
            </a:r>
            <a:br>
              <a:rPr kumimoji="0" lang="en-US" sz="1000" b="1" i="1" u="none" strike="noStrike" cap="none" normalizeH="0" baseline="0" dirty="0" smtClean="0">
                <a:ln>
                  <a:noFill/>
                </a:ln>
                <a:solidFill>
                  <a:srgbClr val="629755"/>
                </a:solidFill>
                <a:effectLst/>
                <a:latin typeface="JetBrains Mono"/>
                <a:cs typeface="Arial" pitchFamily="34" charset="0"/>
              </a:rPr>
            </a:br>
            <a:r>
              <a:rPr kumimoji="0" lang="en-US" sz="1000" b="1" i="1" u="none" strike="noStrike" cap="none" normalizeH="0" baseline="0" dirty="0" smtClean="0">
                <a:ln>
                  <a:noFill/>
                </a:ln>
                <a:solidFill>
                  <a:srgbClr val="629755"/>
                </a:solidFill>
                <a:effectLst/>
                <a:latin typeface="JetBrains Mono"/>
                <a:cs typeface="Arial" pitchFamily="34" charset="0"/>
              </a:rPr>
              <a:t>     </a:t>
            </a:r>
            <a:r>
              <a:rPr kumimoji="0" lang="en-US" sz="1000" b="1" i="0" u="none" strike="noStrike" cap="none" normalizeH="0" baseline="0" dirty="0" err="1" smtClean="0">
                <a:ln>
                  <a:noFill/>
                </a:ln>
                <a:solidFill>
                  <a:srgbClr val="CC7832"/>
                </a:solidFill>
                <a:effectLst/>
                <a:latin typeface="JetBrains Mono"/>
                <a:cs typeface="Arial" pitchFamily="34" charset="0"/>
              </a:rPr>
              <a:t>def</a:t>
            </a:r>
            <a:r>
              <a:rPr kumimoji="0" lang="en-US" sz="1000" b="1" i="0" u="none" strike="noStrike" cap="none" normalizeH="0" baseline="0" dirty="0" smtClean="0">
                <a:ln>
                  <a:noFill/>
                </a:ln>
                <a:solidFill>
                  <a:srgbClr val="CC7832"/>
                </a:solidFill>
                <a:effectLst/>
                <a:latin typeface="JetBrains Mono"/>
                <a:cs typeface="Arial" pitchFamily="34" charset="0"/>
              </a:rPr>
              <a:t> </a:t>
            </a:r>
            <a:r>
              <a:rPr kumimoji="0" lang="en-US" sz="1000" b="1" i="0" u="none" strike="noStrike" cap="none" normalizeH="0" baseline="0" dirty="0" err="1" smtClean="0">
                <a:ln>
                  <a:noFill/>
                </a:ln>
                <a:solidFill>
                  <a:srgbClr val="FFC66D"/>
                </a:solidFill>
                <a:effectLst/>
                <a:latin typeface="JetBrains Mono"/>
                <a:cs typeface="Arial" pitchFamily="34" charset="0"/>
              </a:rPr>
              <a:t>do_GET</a:t>
            </a:r>
            <a:r>
              <a:rPr kumimoji="0" lang="en-US" sz="1000" b="1" i="0" u="none" strike="noStrike" cap="none" normalizeH="0" baseline="0" dirty="0" smtClean="0">
                <a:ln>
                  <a:noFill/>
                </a:ln>
                <a:solidFill>
                  <a:srgbClr val="A9B7C6"/>
                </a:solidFill>
                <a:effectLst/>
                <a:latin typeface="JetBrains Mono"/>
                <a:cs typeface="Arial" pitchFamily="34" charset="0"/>
              </a:rPr>
              <a:t>(</a:t>
            </a:r>
            <a:r>
              <a:rPr kumimoji="0" lang="en-US" sz="1000" b="1" i="0" u="none" strike="noStrike" cap="none" normalizeH="0" baseline="0" dirty="0" smtClean="0">
                <a:ln>
                  <a:noFill/>
                </a:ln>
                <a:solidFill>
                  <a:srgbClr val="94558D"/>
                </a:solidFill>
                <a:effectLst/>
                <a:latin typeface="JetBrains Mono"/>
                <a:cs typeface="Arial" pitchFamily="34" charset="0"/>
              </a:rPr>
              <a:t>self</a:t>
            </a:r>
            <a:r>
              <a:rPr kumimoji="0" lang="en-US" sz="1000" b="1" i="0" u="none" strike="noStrike" cap="none" normalizeH="0" baseline="0" dirty="0" smtClean="0">
                <a:ln>
                  <a:noFill/>
                </a:ln>
                <a:solidFill>
                  <a:srgbClr val="A9B7C6"/>
                </a:solidFill>
                <a:effectLst/>
                <a:latin typeface="JetBrains Mono"/>
                <a:cs typeface="Arial" pitchFamily="34" charset="0"/>
              </a:rPr>
              <a:t>):</a:t>
            </a:r>
            <a:br>
              <a:rPr kumimoji="0" lang="en-US" sz="1000" b="1" i="0" u="none" strike="noStrike" cap="none" normalizeH="0" baseline="0" dirty="0" smtClean="0">
                <a:ln>
                  <a:noFill/>
                </a:ln>
                <a:solidFill>
                  <a:srgbClr val="A9B7C6"/>
                </a:solidFill>
                <a:effectLst/>
                <a:latin typeface="JetBrains Mono"/>
                <a:cs typeface="Arial" pitchFamily="34" charset="0"/>
              </a:rPr>
            </a:br>
            <a:r>
              <a:rPr kumimoji="0" lang="en-US" sz="1000" b="1" i="0" u="none" strike="noStrike" cap="none" normalizeH="0" baseline="0" dirty="0" smtClean="0">
                <a:ln>
                  <a:noFill/>
                </a:ln>
                <a:solidFill>
                  <a:srgbClr val="A9B7C6"/>
                </a:solidFill>
                <a:effectLst/>
                <a:latin typeface="JetBrains Mono"/>
                <a:cs typeface="Arial" pitchFamily="34" charset="0"/>
              </a:rPr>
              <a:t>         </a:t>
            </a:r>
            <a:r>
              <a:rPr kumimoji="0" lang="en-US" sz="1000" b="1" i="0" u="none" strike="noStrike" cap="none" normalizeH="0" baseline="0" dirty="0" smtClean="0">
                <a:ln>
                  <a:noFill/>
                </a:ln>
                <a:solidFill>
                  <a:srgbClr val="808080"/>
                </a:solidFill>
                <a:effectLst/>
                <a:latin typeface="JetBrains Mono"/>
                <a:cs typeface="Arial" pitchFamily="34" charset="0"/>
              </a:rPr>
              <a:t># Handler for the GET requests</a:t>
            </a:r>
            <a:br>
              <a:rPr kumimoji="0" lang="en-US" sz="1000" b="1" i="0" u="none" strike="noStrike" cap="none" normalizeH="0" baseline="0" dirty="0" smtClean="0">
                <a:ln>
                  <a:noFill/>
                </a:ln>
                <a:solidFill>
                  <a:srgbClr val="808080"/>
                </a:solidFill>
                <a:effectLst/>
                <a:latin typeface="JetBrains Mono"/>
                <a:cs typeface="Arial" pitchFamily="34" charset="0"/>
              </a:rPr>
            </a:br>
            <a:r>
              <a:rPr kumimoji="0" lang="en-US" sz="1000" b="1" i="0" u="none" strike="noStrike" cap="none" normalizeH="0" baseline="0" dirty="0" smtClean="0">
                <a:ln>
                  <a:noFill/>
                </a:ln>
                <a:solidFill>
                  <a:srgbClr val="808080"/>
                </a:solidFill>
                <a:effectLst/>
                <a:latin typeface="JetBrains Mono"/>
                <a:cs typeface="Arial" pitchFamily="34" charset="0"/>
              </a:rPr>
              <a:t>         </a:t>
            </a:r>
            <a:r>
              <a:rPr kumimoji="0" lang="en-US" sz="1000" b="1" i="0" u="none" strike="noStrike" cap="none" normalizeH="0" baseline="0" dirty="0" err="1" smtClean="0">
                <a:ln>
                  <a:noFill/>
                </a:ln>
                <a:solidFill>
                  <a:srgbClr val="94558D"/>
                </a:solidFill>
                <a:effectLst/>
                <a:latin typeface="JetBrains Mono"/>
                <a:cs typeface="Arial" pitchFamily="34" charset="0"/>
              </a:rPr>
              <a:t>self</a:t>
            </a:r>
            <a:r>
              <a:rPr kumimoji="0" lang="en-US" sz="1000" b="1" i="0" u="none" strike="noStrike" cap="none" normalizeH="0" baseline="0" dirty="0" err="1" smtClean="0">
                <a:ln>
                  <a:noFill/>
                </a:ln>
                <a:solidFill>
                  <a:srgbClr val="A9B7C6"/>
                </a:solidFill>
                <a:effectLst/>
                <a:latin typeface="JetBrains Mono"/>
                <a:cs typeface="Arial" pitchFamily="34" charset="0"/>
              </a:rPr>
              <a:t>.send_response</a:t>
            </a:r>
            <a:r>
              <a:rPr kumimoji="0" lang="en-US" sz="1000" b="1" i="0" u="none" strike="noStrike" cap="none" normalizeH="0" baseline="0" dirty="0" smtClean="0">
                <a:ln>
                  <a:noFill/>
                </a:ln>
                <a:solidFill>
                  <a:srgbClr val="A9B7C6"/>
                </a:solidFill>
                <a:effectLst/>
                <a:latin typeface="JetBrains Mono"/>
                <a:cs typeface="Arial" pitchFamily="34" charset="0"/>
              </a:rPr>
              <a:t>(</a:t>
            </a:r>
            <a:r>
              <a:rPr kumimoji="0" lang="en-US" sz="1000" b="1" i="0" u="none" strike="noStrike" cap="none" normalizeH="0" baseline="0" dirty="0" smtClean="0">
                <a:ln>
                  <a:noFill/>
                </a:ln>
                <a:solidFill>
                  <a:srgbClr val="6897BB"/>
                </a:solidFill>
                <a:effectLst/>
                <a:latin typeface="JetBrains Mono"/>
                <a:cs typeface="Arial" pitchFamily="34" charset="0"/>
              </a:rPr>
              <a:t>200</a:t>
            </a:r>
            <a:r>
              <a:rPr kumimoji="0" lang="en-US" sz="1000" b="1" i="0" u="none" strike="noStrike" cap="none" normalizeH="0" baseline="0" dirty="0" smtClean="0">
                <a:ln>
                  <a:noFill/>
                </a:ln>
                <a:solidFill>
                  <a:srgbClr val="A9B7C6"/>
                </a:solidFill>
                <a:effectLst/>
                <a:latin typeface="JetBrains Mono"/>
                <a:cs typeface="Arial" pitchFamily="34" charset="0"/>
              </a:rPr>
              <a:t>)</a:t>
            </a:r>
            <a:br>
              <a:rPr kumimoji="0" lang="en-US" sz="1000" b="1" i="0" u="none" strike="noStrike" cap="none" normalizeH="0" baseline="0" dirty="0" smtClean="0">
                <a:ln>
                  <a:noFill/>
                </a:ln>
                <a:solidFill>
                  <a:srgbClr val="A9B7C6"/>
                </a:solidFill>
                <a:effectLst/>
                <a:latin typeface="JetBrains Mono"/>
                <a:cs typeface="Arial" pitchFamily="34" charset="0"/>
              </a:rPr>
            </a:br>
            <a:r>
              <a:rPr kumimoji="0" lang="en-US" sz="1000" b="1" i="0" u="none" strike="noStrike" cap="none" normalizeH="0" baseline="0" dirty="0" smtClean="0">
                <a:ln>
                  <a:noFill/>
                </a:ln>
                <a:solidFill>
                  <a:srgbClr val="A9B7C6"/>
                </a:solidFill>
                <a:effectLst/>
                <a:latin typeface="JetBrains Mono"/>
                <a:cs typeface="Arial" pitchFamily="34" charset="0"/>
              </a:rPr>
              <a:t>         </a:t>
            </a:r>
            <a:r>
              <a:rPr kumimoji="0" lang="en-US" sz="1000" b="1" i="0" u="none" strike="noStrike" cap="none" normalizeH="0" baseline="0" dirty="0" err="1" smtClean="0">
                <a:ln>
                  <a:noFill/>
                </a:ln>
                <a:solidFill>
                  <a:srgbClr val="94558D"/>
                </a:solidFill>
                <a:effectLst/>
                <a:latin typeface="JetBrains Mono"/>
                <a:cs typeface="Arial" pitchFamily="34" charset="0"/>
              </a:rPr>
              <a:t>self</a:t>
            </a:r>
            <a:r>
              <a:rPr kumimoji="0" lang="en-US" sz="1000" b="1" i="0" u="none" strike="noStrike" cap="none" normalizeH="0" baseline="0" dirty="0" err="1" smtClean="0">
                <a:ln>
                  <a:noFill/>
                </a:ln>
                <a:solidFill>
                  <a:srgbClr val="A9B7C6"/>
                </a:solidFill>
                <a:effectLst/>
                <a:latin typeface="JetBrains Mono"/>
                <a:cs typeface="Arial" pitchFamily="34" charset="0"/>
              </a:rPr>
              <a:t>.send_header</a:t>
            </a:r>
            <a:r>
              <a:rPr kumimoji="0" lang="en-US" sz="1000" b="1" i="0" u="none" strike="noStrike" cap="none" normalizeH="0" baseline="0" dirty="0" smtClean="0">
                <a:ln>
                  <a:noFill/>
                </a:ln>
                <a:solidFill>
                  <a:srgbClr val="A9B7C6"/>
                </a:solidFill>
                <a:effectLst/>
                <a:latin typeface="JetBrains Mono"/>
                <a:cs typeface="Arial" pitchFamily="34" charset="0"/>
              </a:rPr>
              <a:t>(</a:t>
            </a:r>
            <a:r>
              <a:rPr kumimoji="0" lang="en-US" sz="1000" b="1" i="0" u="none" strike="noStrike" cap="none" normalizeH="0" baseline="0" dirty="0" smtClean="0">
                <a:ln>
                  <a:noFill/>
                </a:ln>
                <a:solidFill>
                  <a:srgbClr val="6A8759"/>
                </a:solidFill>
                <a:effectLst/>
                <a:latin typeface="JetBrains Mono"/>
                <a:cs typeface="Arial" pitchFamily="34" charset="0"/>
              </a:rPr>
              <a:t>'Content-</a:t>
            </a:r>
            <a:r>
              <a:rPr kumimoji="0" lang="en-US" sz="1000" b="1" i="0" u="none" strike="noStrike" cap="none" normalizeH="0" baseline="0" dirty="0" err="1" smtClean="0">
                <a:ln>
                  <a:noFill/>
                </a:ln>
                <a:solidFill>
                  <a:srgbClr val="6A8759"/>
                </a:solidFill>
                <a:effectLst/>
                <a:latin typeface="JetBrains Mono"/>
                <a:cs typeface="Arial" pitchFamily="34" charset="0"/>
              </a:rPr>
              <a:t>type'</a:t>
            </a:r>
            <a:r>
              <a:rPr kumimoji="0" lang="en-US" sz="1000" b="1" i="0" u="none" strike="noStrike" cap="none" normalizeH="0" baseline="0" dirty="0" err="1" smtClean="0">
                <a:ln>
                  <a:noFill/>
                </a:ln>
                <a:solidFill>
                  <a:srgbClr val="CC7832"/>
                </a:solidFill>
                <a:effectLst/>
                <a:latin typeface="JetBrains Mono"/>
                <a:cs typeface="Arial" pitchFamily="34" charset="0"/>
              </a:rPr>
              <a:t>,</a:t>
            </a:r>
            <a:r>
              <a:rPr kumimoji="0" lang="en-US" sz="1000" b="1" i="0" u="none" strike="noStrike" cap="none" normalizeH="0" baseline="0" dirty="0" err="1" smtClean="0">
                <a:ln>
                  <a:noFill/>
                </a:ln>
                <a:solidFill>
                  <a:srgbClr val="6A8759"/>
                </a:solidFill>
                <a:effectLst/>
                <a:latin typeface="JetBrains Mono"/>
                <a:cs typeface="Arial" pitchFamily="34" charset="0"/>
              </a:rPr>
              <a:t>'text</a:t>
            </a:r>
            <a:r>
              <a:rPr kumimoji="0" lang="en-US" sz="1000" b="1" i="0" u="none" strike="noStrike" cap="none" normalizeH="0" baseline="0" dirty="0" smtClean="0">
                <a:ln>
                  <a:noFill/>
                </a:ln>
                <a:solidFill>
                  <a:srgbClr val="6A8759"/>
                </a:solidFill>
                <a:effectLst/>
                <a:latin typeface="JetBrains Mono"/>
                <a:cs typeface="Arial" pitchFamily="34" charset="0"/>
              </a:rPr>
              <a:t>/html'</a:t>
            </a:r>
            <a:r>
              <a:rPr kumimoji="0" lang="en-US" sz="1000" b="1" i="0" u="none" strike="noStrike" cap="none" normalizeH="0" baseline="0" dirty="0" smtClean="0">
                <a:ln>
                  <a:noFill/>
                </a:ln>
                <a:solidFill>
                  <a:srgbClr val="A9B7C6"/>
                </a:solidFill>
                <a:effectLst/>
                <a:latin typeface="JetBrains Mono"/>
                <a:cs typeface="Arial" pitchFamily="34" charset="0"/>
              </a:rPr>
              <a:t>)</a:t>
            </a:r>
            <a:br>
              <a:rPr kumimoji="0" lang="en-US" sz="1000" b="1" i="0" u="none" strike="noStrike" cap="none" normalizeH="0" baseline="0" dirty="0" smtClean="0">
                <a:ln>
                  <a:noFill/>
                </a:ln>
                <a:solidFill>
                  <a:srgbClr val="A9B7C6"/>
                </a:solidFill>
                <a:effectLst/>
                <a:latin typeface="JetBrains Mono"/>
                <a:cs typeface="Arial" pitchFamily="34" charset="0"/>
              </a:rPr>
            </a:br>
            <a:r>
              <a:rPr kumimoji="0" lang="en-US" sz="1000" b="1" i="0" u="none" strike="noStrike" cap="none" normalizeH="0" baseline="0" dirty="0" smtClean="0">
                <a:ln>
                  <a:noFill/>
                </a:ln>
                <a:solidFill>
                  <a:srgbClr val="A9B7C6"/>
                </a:solidFill>
                <a:effectLst/>
                <a:latin typeface="JetBrains Mono"/>
                <a:cs typeface="Arial" pitchFamily="34" charset="0"/>
              </a:rPr>
              <a:t>         </a:t>
            </a:r>
            <a:r>
              <a:rPr kumimoji="0" lang="en-US" sz="1000" b="1" i="0" u="none" strike="noStrike" cap="none" normalizeH="0" baseline="0" dirty="0" err="1" smtClean="0">
                <a:ln>
                  <a:noFill/>
                </a:ln>
                <a:solidFill>
                  <a:srgbClr val="94558D"/>
                </a:solidFill>
                <a:effectLst/>
                <a:latin typeface="JetBrains Mono"/>
                <a:cs typeface="Arial" pitchFamily="34" charset="0"/>
              </a:rPr>
              <a:t>self</a:t>
            </a:r>
            <a:r>
              <a:rPr kumimoji="0" lang="en-US" sz="1000" b="1" i="0" u="none" strike="noStrike" cap="none" normalizeH="0" baseline="0" dirty="0" err="1" smtClean="0">
                <a:ln>
                  <a:noFill/>
                </a:ln>
                <a:solidFill>
                  <a:srgbClr val="A9B7C6"/>
                </a:solidFill>
                <a:effectLst/>
                <a:latin typeface="JetBrains Mono"/>
                <a:cs typeface="Arial" pitchFamily="34" charset="0"/>
              </a:rPr>
              <a:t>.end_headers</a:t>
            </a:r>
            <a:r>
              <a:rPr kumimoji="0" lang="en-US" sz="1000" b="1" i="0" u="none" strike="noStrike" cap="none" normalizeH="0" baseline="0" dirty="0" smtClean="0">
                <a:ln>
                  <a:noFill/>
                </a:ln>
                <a:solidFill>
                  <a:srgbClr val="A9B7C6"/>
                </a:solidFill>
                <a:effectLst/>
                <a:latin typeface="JetBrains Mono"/>
                <a:cs typeface="Arial" pitchFamily="34" charset="0"/>
              </a:rPr>
              <a:t>()</a:t>
            </a:r>
            <a:br>
              <a:rPr kumimoji="0" lang="en-US" sz="1000" b="1" i="0" u="none" strike="noStrike" cap="none" normalizeH="0" baseline="0" dirty="0" smtClean="0">
                <a:ln>
                  <a:noFill/>
                </a:ln>
                <a:solidFill>
                  <a:srgbClr val="A9B7C6"/>
                </a:solidFill>
                <a:effectLst/>
                <a:latin typeface="JetBrains Mono"/>
                <a:cs typeface="Arial" pitchFamily="34" charset="0"/>
              </a:rPr>
            </a:br>
            <a:r>
              <a:rPr kumimoji="0" lang="en-US" sz="1000" b="1" i="0" u="none" strike="noStrike" cap="none" normalizeH="0" baseline="0" dirty="0" smtClean="0">
                <a:ln>
                  <a:noFill/>
                </a:ln>
                <a:solidFill>
                  <a:srgbClr val="A9B7C6"/>
                </a:solidFill>
                <a:effectLst/>
                <a:latin typeface="JetBrains Mono"/>
                <a:cs typeface="Arial" pitchFamily="34" charset="0"/>
              </a:rPr>
              <a:t>         </a:t>
            </a:r>
            <a:r>
              <a:rPr kumimoji="0" lang="en-US" sz="1000" b="1" i="0" u="none" strike="noStrike" cap="none" normalizeH="0" baseline="0" dirty="0" smtClean="0">
                <a:ln>
                  <a:noFill/>
                </a:ln>
                <a:solidFill>
                  <a:srgbClr val="808080"/>
                </a:solidFill>
                <a:effectLst/>
                <a:latin typeface="JetBrains Mono"/>
                <a:cs typeface="Arial" pitchFamily="34" charset="0"/>
              </a:rPr>
              <a:t># Send the message to browser</a:t>
            </a:r>
            <a:br>
              <a:rPr kumimoji="0" lang="en-US" sz="1000" b="1" i="0" u="none" strike="noStrike" cap="none" normalizeH="0" baseline="0" dirty="0" smtClean="0">
                <a:ln>
                  <a:noFill/>
                </a:ln>
                <a:solidFill>
                  <a:srgbClr val="808080"/>
                </a:solidFill>
                <a:effectLst/>
                <a:latin typeface="JetBrains Mono"/>
                <a:cs typeface="Arial" pitchFamily="34" charset="0"/>
              </a:rPr>
            </a:br>
            <a:r>
              <a:rPr kumimoji="0" lang="en-US" sz="1000" b="1" i="0" u="none" strike="noStrike" cap="none" normalizeH="0" baseline="0" dirty="0" smtClean="0">
                <a:ln>
                  <a:noFill/>
                </a:ln>
                <a:solidFill>
                  <a:srgbClr val="808080"/>
                </a:solidFill>
                <a:effectLst/>
                <a:latin typeface="JetBrains Mono"/>
                <a:cs typeface="Arial" pitchFamily="34" charset="0"/>
              </a:rPr>
              <a:t>         </a:t>
            </a:r>
            <a:r>
              <a:rPr kumimoji="0" lang="en-US" sz="1000" b="1" i="0" u="none" strike="noStrike" cap="none" normalizeH="0" baseline="0" dirty="0" err="1" smtClean="0">
                <a:ln>
                  <a:noFill/>
                </a:ln>
                <a:solidFill>
                  <a:srgbClr val="94558D"/>
                </a:solidFill>
                <a:effectLst/>
                <a:latin typeface="JetBrains Mono"/>
                <a:cs typeface="Arial" pitchFamily="34" charset="0"/>
              </a:rPr>
              <a:t>self</a:t>
            </a:r>
            <a:r>
              <a:rPr kumimoji="0" lang="en-US" sz="1000" b="1" i="0" u="none" strike="noStrike" cap="none" normalizeH="0" baseline="0" dirty="0" err="1" smtClean="0">
                <a:ln>
                  <a:noFill/>
                </a:ln>
                <a:solidFill>
                  <a:srgbClr val="A9B7C6"/>
                </a:solidFill>
                <a:effectLst/>
                <a:latin typeface="JetBrains Mono"/>
                <a:cs typeface="Arial" pitchFamily="34" charset="0"/>
              </a:rPr>
              <a:t>.wfile.write</a:t>
            </a:r>
            <a:r>
              <a:rPr kumimoji="0" lang="en-US" sz="1000" b="1" i="0" u="none" strike="noStrike" cap="none" normalizeH="0" baseline="0" dirty="0" smtClean="0">
                <a:ln>
                  <a:noFill/>
                </a:ln>
                <a:solidFill>
                  <a:srgbClr val="A9B7C6"/>
                </a:solidFill>
                <a:effectLst/>
                <a:latin typeface="JetBrains Mono"/>
                <a:cs typeface="Arial" pitchFamily="34" charset="0"/>
              </a:rPr>
              <a:t>(bytes(</a:t>
            </a:r>
            <a:r>
              <a:rPr kumimoji="0" lang="en-US" sz="1000" b="1" i="0" u="none" strike="noStrike" cap="none" normalizeH="0" baseline="0" dirty="0" smtClean="0">
                <a:ln>
                  <a:noFill/>
                </a:ln>
                <a:solidFill>
                  <a:srgbClr val="6A8759"/>
                </a:solidFill>
                <a:effectLst/>
                <a:latin typeface="JetBrains Mono"/>
                <a:cs typeface="Arial" pitchFamily="34" charset="0"/>
              </a:rPr>
              <a:t>"Hello from server! .. How are you all? Network programming class :) "</a:t>
            </a:r>
            <a:r>
              <a:rPr kumimoji="0" lang="en-US" sz="1000" b="1" i="0" u="none" strike="noStrike" cap="none" normalizeH="0" baseline="0" dirty="0" smtClean="0">
                <a:ln>
                  <a:noFill/>
                </a:ln>
                <a:solidFill>
                  <a:srgbClr val="CC7832"/>
                </a:solidFill>
                <a:effectLst/>
                <a:latin typeface="JetBrains Mono"/>
                <a:cs typeface="Arial" pitchFamily="34" charset="0"/>
              </a:rPr>
              <a:t>, </a:t>
            </a:r>
            <a:r>
              <a:rPr kumimoji="0" lang="en-US" sz="1000" b="1" i="0" u="none" strike="noStrike" cap="none" normalizeH="0" baseline="0" dirty="0" smtClean="0">
                <a:ln>
                  <a:noFill/>
                </a:ln>
                <a:solidFill>
                  <a:srgbClr val="6A8759"/>
                </a:solidFill>
                <a:effectLst/>
                <a:latin typeface="JetBrains Mono"/>
                <a:cs typeface="Arial" pitchFamily="34" charset="0"/>
              </a:rPr>
              <a:t>'utf-8'</a:t>
            </a:r>
            <a:r>
              <a:rPr kumimoji="0" lang="en-US" sz="1000" b="1" i="0" u="none" strike="noStrike" cap="none" normalizeH="0" baseline="0" dirty="0" smtClean="0">
                <a:ln>
                  <a:noFill/>
                </a:ln>
                <a:solidFill>
                  <a:srgbClr val="A9B7C6"/>
                </a:solidFill>
                <a:effectLst/>
                <a:latin typeface="JetBrains Mono"/>
                <a:cs typeface="Arial" pitchFamily="34" charset="0"/>
              </a:rPr>
              <a:t>))</a:t>
            </a:r>
            <a:br>
              <a:rPr kumimoji="0" lang="en-US" sz="1000" b="1" i="0" u="none" strike="noStrike" cap="none" normalizeH="0" baseline="0" dirty="0" smtClean="0">
                <a:ln>
                  <a:noFill/>
                </a:ln>
                <a:solidFill>
                  <a:srgbClr val="A9B7C6"/>
                </a:solidFill>
                <a:effectLst/>
                <a:latin typeface="JetBrains Mono"/>
                <a:cs typeface="Arial" pitchFamily="34" charset="0"/>
              </a:rPr>
            </a:br>
            <a:r>
              <a:rPr kumimoji="0" lang="en-US" sz="1000" b="1" i="0" u="none" strike="noStrike" cap="none" normalizeH="0" baseline="0" dirty="0" smtClean="0">
                <a:ln>
                  <a:noFill/>
                </a:ln>
                <a:solidFill>
                  <a:srgbClr val="A9B7C6"/>
                </a:solidFill>
                <a:effectLst/>
                <a:latin typeface="JetBrains Mono"/>
                <a:cs typeface="Arial" pitchFamily="34" charset="0"/>
              </a:rPr>
              <a:t>         </a:t>
            </a:r>
            <a:r>
              <a:rPr kumimoji="0" lang="en-US" sz="1000" b="1" i="0" u="none" strike="noStrike" cap="none" normalizeH="0" baseline="0" dirty="0" smtClean="0">
                <a:ln>
                  <a:noFill/>
                </a:ln>
                <a:solidFill>
                  <a:srgbClr val="CC7832"/>
                </a:solidFill>
                <a:effectLst/>
                <a:latin typeface="JetBrains Mono"/>
                <a:cs typeface="Arial" pitchFamily="34" charset="0"/>
              </a:rPr>
              <a:t>return</a:t>
            </a:r>
            <a:br>
              <a:rPr kumimoji="0" lang="en-US" sz="1000" b="1" i="0" u="none" strike="noStrike" cap="none" normalizeH="0" baseline="0" dirty="0" smtClean="0">
                <a:ln>
                  <a:noFill/>
                </a:ln>
                <a:solidFill>
                  <a:srgbClr val="CC7832"/>
                </a:solidFill>
                <a:effectLst/>
                <a:latin typeface="JetBrains Mono"/>
                <a:cs typeface="Arial" pitchFamily="34" charset="0"/>
              </a:rPr>
            </a:br>
            <a:r>
              <a:rPr kumimoji="0" lang="en-US" sz="1000" b="1" i="0" u="none" strike="noStrike" cap="none" normalizeH="0" baseline="0" dirty="0" smtClean="0">
                <a:ln>
                  <a:noFill/>
                </a:ln>
                <a:solidFill>
                  <a:srgbClr val="CC7832"/>
                </a:solidFill>
                <a:effectLst/>
                <a:latin typeface="JetBrains Mono"/>
                <a:cs typeface="Arial" pitchFamily="34" charset="0"/>
              </a:rPr>
              <a:t/>
            </a:r>
            <a:br>
              <a:rPr kumimoji="0" lang="en-US" sz="1000" b="1" i="0" u="none" strike="noStrike" cap="none" normalizeH="0" baseline="0" dirty="0" smtClean="0">
                <a:ln>
                  <a:noFill/>
                </a:ln>
                <a:solidFill>
                  <a:srgbClr val="CC7832"/>
                </a:solidFill>
                <a:effectLst/>
                <a:latin typeface="JetBrains Mono"/>
                <a:cs typeface="Arial" pitchFamily="34" charset="0"/>
              </a:rPr>
            </a:br>
            <a:r>
              <a:rPr kumimoji="0" lang="en-US" sz="1000" b="1" i="0" u="none" strike="noStrike" cap="none" normalizeH="0" baseline="0" dirty="0" smtClean="0">
                <a:ln>
                  <a:noFill/>
                </a:ln>
                <a:solidFill>
                  <a:srgbClr val="CC7832"/>
                </a:solidFill>
                <a:effectLst/>
                <a:latin typeface="JetBrains Mono"/>
                <a:cs typeface="Arial" pitchFamily="34" charset="0"/>
              </a:rPr>
              <a:t>class </a:t>
            </a:r>
            <a:r>
              <a:rPr kumimoji="0" lang="en-US" sz="1000" b="1" i="0" u="none" strike="noStrike" cap="none" normalizeH="0" baseline="0" dirty="0" err="1" smtClean="0">
                <a:ln>
                  <a:noFill/>
                </a:ln>
                <a:solidFill>
                  <a:srgbClr val="A9B7C6"/>
                </a:solidFill>
                <a:effectLst/>
                <a:latin typeface="JetBrains Mono"/>
                <a:cs typeface="Arial" pitchFamily="34" charset="0"/>
              </a:rPr>
              <a:t>CustomHTTPServer</a:t>
            </a:r>
            <a:r>
              <a:rPr kumimoji="0" lang="en-US" sz="1000" b="1" i="0" u="none" strike="noStrike" cap="none" normalizeH="0" baseline="0" dirty="0" smtClean="0">
                <a:ln>
                  <a:noFill/>
                </a:ln>
                <a:solidFill>
                  <a:srgbClr val="A9B7C6"/>
                </a:solidFill>
                <a:effectLst/>
                <a:latin typeface="JetBrains Mono"/>
                <a:cs typeface="Arial" pitchFamily="34" charset="0"/>
              </a:rPr>
              <a:t>(</a:t>
            </a:r>
            <a:r>
              <a:rPr kumimoji="0" lang="en-US" sz="1000" b="1" i="0" u="none" strike="noStrike" cap="none" normalizeH="0" baseline="0" dirty="0" err="1" smtClean="0">
                <a:ln>
                  <a:noFill/>
                </a:ln>
                <a:solidFill>
                  <a:srgbClr val="A9B7C6"/>
                </a:solidFill>
                <a:effectLst/>
                <a:latin typeface="JetBrains Mono"/>
                <a:cs typeface="Arial" pitchFamily="34" charset="0"/>
              </a:rPr>
              <a:t>HTTPServer</a:t>
            </a:r>
            <a:r>
              <a:rPr kumimoji="0" lang="en-US" sz="1000" b="1" i="0" u="none" strike="noStrike" cap="none" normalizeH="0" baseline="0" dirty="0" smtClean="0">
                <a:ln>
                  <a:noFill/>
                </a:ln>
                <a:solidFill>
                  <a:srgbClr val="A9B7C6"/>
                </a:solidFill>
                <a:effectLst/>
                <a:latin typeface="JetBrains Mono"/>
                <a:cs typeface="Arial" pitchFamily="34" charset="0"/>
              </a:rPr>
              <a:t>):</a:t>
            </a:r>
            <a:br>
              <a:rPr kumimoji="0" lang="en-US" sz="1000" b="1" i="0" u="none" strike="noStrike" cap="none" normalizeH="0" baseline="0" dirty="0" smtClean="0">
                <a:ln>
                  <a:noFill/>
                </a:ln>
                <a:solidFill>
                  <a:srgbClr val="A9B7C6"/>
                </a:solidFill>
                <a:effectLst/>
                <a:latin typeface="JetBrains Mono"/>
                <a:cs typeface="Arial" pitchFamily="34" charset="0"/>
              </a:rPr>
            </a:br>
            <a:r>
              <a:rPr kumimoji="0" lang="en-US" sz="1000" b="1" i="0" u="none" strike="noStrike" cap="none" normalizeH="0" baseline="0" dirty="0" smtClean="0">
                <a:ln>
                  <a:noFill/>
                </a:ln>
                <a:solidFill>
                  <a:srgbClr val="A9B7C6"/>
                </a:solidFill>
                <a:effectLst/>
                <a:latin typeface="JetBrains Mono"/>
                <a:cs typeface="Arial" pitchFamily="34" charset="0"/>
              </a:rPr>
              <a:t>    </a:t>
            </a:r>
            <a:r>
              <a:rPr kumimoji="0" lang="en-US" sz="1000" b="1" i="0" u="none" strike="noStrike" cap="none" normalizeH="0" baseline="0" dirty="0" smtClean="0">
                <a:ln>
                  <a:noFill/>
                </a:ln>
                <a:solidFill>
                  <a:srgbClr val="808080"/>
                </a:solidFill>
                <a:effectLst/>
                <a:latin typeface="JetBrains Mono"/>
                <a:cs typeface="Arial" pitchFamily="34" charset="0"/>
              </a:rPr>
              <a:t># A custom HTTP server</a:t>
            </a:r>
            <a:br>
              <a:rPr kumimoji="0" lang="en-US" sz="1000" b="1" i="0" u="none" strike="noStrike" cap="none" normalizeH="0" baseline="0" dirty="0" smtClean="0">
                <a:ln>
                  <a:noFill/>
                </a:ln>
                <a:solidFill>
                  <a:srgbClr val="808080"/>
                </a:solidFill>
                <a:effectLst/>
                <a:latin typeface="JetBrains Mono"/>
                <a:cs typeface="Arial" pitchFamily="34" charset="0"/>
              </a:rPr>
            </a:br>
            <a:r>
              <a:rPr kumimoji="0" lang="en-US" sz="1000" b="1" i="0" u="none" strike="noStrike" cap="none" normalizeH="0" baseline="0" dirty="0" smtClean="0">
                <a:ln>
                  <a:noFill/>
                </a:ln>
                <a:solidFill>
                  <a:srgbClr val="808080"/>
                </a:solidFill>
                <a:effectLst/>
                <a:latin typeface="JetBrains Mono"/>
                <a:cs typeface="Arial" pitchFamily="34" charset="0"/>
              </a:rPr>
              <a:t>    </a:t>
            </a:r>
            <a:r>
              <a:rPr kumimoji="0" lang="en-US" sz="1000" b="1" i="0" u="none" strike="noStrike" cap="none" normalizeH="0" baseline="0" dirty="0" err="1" smtClean="0">
                <a:ln>
                  <a:noFill/>
                </a:ln>
                <a:solidFill>
                  <a:srgbClr val="CC7832"/>
                </a:solidFill>
                <a:effectLst/>
                <a:latin typeface="JetBrains Mono"/>
                <a:cs typeface="Arial" pitchFamily="34" charset="0"/>
              </a:rPr>
              <a:t>def</a:t>
            </a:r>
            <a:r>
              <a:rPr kumimoji="0" lang="en-US" sz="1000" b="1" i="0" u="none" strike="noStrike" cap="none" normalizeH="0" baseline="0" dirty="0" smtClean="0">
                <a:ln>
                  <a:noFill/>
                </a:ln>
                <a:solidFill>
                  <a:srgbClr val="CC7832"/>
                </a:solidFill>
                <a:effectLst/>
                <a:latin typeface="JetBrains Mono"/>
                <a:cs typeface="Arial" pitchFamily="34" charset="0"/>
              </a:rPr>
              <a:t> </a:t>
            </a:r>
            <a:r>
              <a:rPr kumimoji="0" lang="en-US" sz="1000" b="1" i="0" u="none" strike="noStrike" cap="none" normalizeH="0" baseline="0" dirty="0" smtClean="0">
                <a:ln>
                  <a:noFill/>
                </a:ln>
                <a:solidFill>
                  <a:srgbClr val="B200B2"/>
                </a:solidFill>
                <a:effectLst/>
                <a:latin typeface="JetBrains Mono"/>
                <a:cs typeface="Arial" pitchFamily="34" charset="0"/>
              </a:rPr>
              <a:t>__</a:t>
            </a:r>
            <a:r>
              <a:rPr kumimoji="0" lang="en-US" sz="1000" b="1" i="0" u="none" strike="noStrike" cap="none" normalizeH="0" baseline="0" dirty="0" err="1" smtClean="0">
                <a:ln>
                  <a:noFill/>
                </a:ln>
                <a:solidFill>
                  <a:srgbClr val="B200B2"/>
                </a:solidFill>
                <a:effectLst/>
                <a:latin typeface="JetBrains Mono"/>
                <a:cs typeface="Arial" pitchFamily="34" charset="0"/>
              </a:rPr>
              <a:t>init</a:t>
            </a:r>
            <a:r>
              <a:rPr kumimoji="0" lang="en-US" sz="1000" b="1" i="0" u="none" strike="noStrike" cap="none" normalizeH="0" baseline="0" dirty="0" smtClean="0">
                <a:ln>
                  <a:noFill/>
                </a:ln>
                <a:solidFill>
                  <a:srgbClr val="B200B2"/>
                </a:solidFill>
                <a:effectLst/>
                <a:latin typeface="JetBrains Mono"/>
                <a:cs typeface="Arial" pitchFamily="34" charset="0"/>
              </a:rPr>
              <a:t>__</a:t>
            </a:r>
            <a:r>
              <a:rPr kumimoji="0" lang="en-US" sz="1000" b="1" i="0" u="none" strike="noStrike" cap="none" normalizeH="0" baseline="0" dirty="0" smtClean="0">
                <a:ln>
                  <a:noFill/>
                </a:ln>
                <a:solidFill>
                  <a:srgbClr val="A9B7C6"/>
                </a:solidFill>
                <a:effectLst/>
                <a:latin typeface="JetBrains Mono"/>
                <a:cs typeface="Arial" pitchFamily="34" charset="0"/>
              </a:rPr>
              <a:t>(</a:t>
            </a:r>
            <a:r>
              <a:rPr kumimoji="0" lang="en-US" sz="1000" b="1" i="0" u="none" strike="noStrike" cap="none" normalizeH="0" baseline="0" dirty="0" smtClean="0">
                <a:ln>
                  <a:noFill/>
                </a:ln>
                <a:solidFill>
                  <a:srgbClr val="94558D"/>
                </a:solidFill>
                <a:effectLst/>
                <a:latin typeface="JetBrains Mono"/>
                <a:cs typeface="Arial" pitchFamily="34" charset="0"/>
              </a:rPr>
              <a:t>self</a:t>
            </a:r>
            <a:r>
              <a:rPr kumimoji="0" lang="en-US" sz="1000" b="1" i="0" u="none" strike="noStrike" cap="none" normalizeH="0" baseline="0" dirty="0" smtClean="0">
                <a:ln>
                  <a:noFill/>
                </a:ln>
                <a:solidFill>
                  <a:srgbClr val="CC7832"/>
                </a:solidFill>
                <a:effectLst/>
                <a:latin typeface="JetBrains Mono"/>
                <a:cs typeface="Arial" pitchFamily="34" charset="0"/>
              </a:rPr>
              <a:t>, </a:t>
            </a:r>
            <a:r>
              <a:rPr kumimoji="0" lang="en-US" sz="1000" b="1" i="0" u="none" strike="noStrike" cap="none" normalizeH="0" baseline="0" dirty="0" smtClean="0">
                <a:ln>
                  <a:noFill/>
                </a:ln>
                <a:solidFill>
                  <a:srgbClr val="A9B7C6"/>
                </a:solidFill>
                <a:effectLst/>
                <a:latin typeface="JetBrains Mono"/>
                <a:cs typeface="Arial" pitchFamily="34" charset="0"/>
              </a:rPr>
              <a:t>host</a:t>
            </a:r>
            <a:r>
              <a:rPr kumimoji="0" lang="en-US" sz="1000" b="1" i="0" u="none" strike="noStrike" cap="none" normalizeH="0" baseline="0" dirty="0" smtClean="0">
                <a:ln>
                  <a:noFill/>
                </a:ln>
                <a:solidFill>
                  <a:srgbClr val="CC7832"/>
                </a:solidFill>
                <a:effectLst/>
                <a:latin typeface="JetBrains Mono"/>
                <a:cs typeface="Arial" pitchFamily="34" charset="0"/>
              </a:rPr>
              <a:t>, </a:t>
            </a:r>
            <a:r>
              <a:rPr kumimoji="0" lang="en-US" sz="1000" b="1" i="0" u="none" strike="noStrike" cap="none" normalizeH="0" baseline="0" dirty="0" smtClean="0">
                <a:ln>
                  <a:noFill/>
                </a:ln>
                <a:solidFill>
                  <a:srgbClr val="A9B7C6"/>
                </a:solidFill>
                <a:effectLst/>
                <a:latin typeface="JetBrains Mono"/>
                <a:cs typeface="Arial" pitchFamily="34" charset="0"/>
              </a:rPr>
              <a:t>port):</a:t>
            </a:r>
            <a:br>
              <a:rPr kumimoji="0" lang="en-US" sz="1000" b="1" i="0" u="none" strike="noStrike" cap="none" normalizeH="0" baseline="0" dirty="0" smtClean="0">
                <a:ln>
                  <a:noFill/>
                </a:ln>
                <a:solidFill>
                  <a:srgbClr val="A9B7C6"/>
                </a:solidFill>
                <a:effectLst/>
                <a:latin typeface="JetBrains Mono"/>
                <a:cs typeface="Arial" pitchFamily="34" charset="0"/>
              </a:rPr>
            </a:br>
            <a:r>
              <a:rPr kumimoji="0" lang="en-US" sz="1000" b="1" i="0" u="none" strike="noStrike" cap="none" normalizeH="0" baseline="0" dirty="0" smtClean="0">
                <a:ln>
                  <a:noFill/>
                </a:ln>
                <a:solidFill>
                  <a:srgbClr val="A9B7C6"/>
                </a:solidFill>
                <a:effectLst/>
                <a:latin typeface="JetBrains Mono"/>
                <a:cs typeface="Arial" pitchFamily="34" charset="0"/>
              </a:rPr>
              <a:t>        </a:t>
            </a:r>
            <a:r>
              <a:rPr kumimoji="0" lang="en-US" sz="1000" b="1" i="0" u="none" strike="noStrike" cap="none" normalizeH="0" baseline="0" dirty="0" err="1" smtClean="0">
                <a:ln>
                  <a:noFill/>
                </a:ln>
                <a:solidFill>
                  <a:srgbClr val="A9B7C6"/>
                </a:solidFill>
                <a:effectLst/>
                <a:latin typeface="JetBrains Mono"/>
                <a:cs typeface="Arial" pitchFamily="34" charset="0"/>
              </a:rPr>
              <a:t>server_address</a:t>
            </a:r>
            <a:r>
              <a:rPr kumimoji="0" lang="en-US" sz="1000" b="1" i="0" u="none" strike="noStrike" cap="none" normalizeH="0" baseline="0" dirty="0" smtClean="0">
                <a:ln>
                  <a:noFill/>
                </a:ln>
                <a:solidFill>
                  <a:srgbClr val="A9B7C6"/>
                </a:solidFill>
                <a:effectLst/>
                <a:latin typeface="JetBrains Mono"/>
                <a:cs typeface="Arial" pitchFamily="34" charset="0"/>
              </a:rPr>
              <a:t> = (host</a:t>
            </a:r>
            <a:r>
              <a:rPr kumimoji="0" lang="en-US" sz="1000" b="1" i="0" u="none" strike="noStrike" cap="none" normalizeH="0" baseline="0" dirty="0" smtClean="0">
                <a:ln>
                  <a:noFill/>
                </a:ln>
                <a:solidFill>
                  <a:srgbClr val="CC7832"/>
                </a:solidFill>
                <a:effectLst/>
                <a:latin typeface="JetBrains Mono"/>
                <a:cs typeface="Arial" pitchFamily="34" charset="0"/>
              </a:rPr>
              <a:t>, </a:t>
            </a:r>
            <a:r>
              <a:rPr kumimoji="0" lang="en-US" sz="1000" b="1" i="0" u="none" strike="noStrike" cap="none" normalizeH="0" baseline="0" dirty="0" smtClean="0">
                <a:ln>
                  <a:noFill/>
                </a:ln>
                <a:solidFill>
                  <a:srgbClr val="A9B7C6"/>
                </a:solidFill>
                <a:effectLst/>
                <a:latin typeface="JetBrains Mono"/>
                <a:cs typeface="Arial" pitchFamily="34" charset="0"/>
              </a:rPr>
              <a:t>port)</a:t>
            </a:r>
            <a:br>
              <a:rPr kumimoji="0" lang="en-US" sz="1000" b="1" i="0" u="none" strike="noStrike" cap="none" normalizeH="0" baseline="0" dirty="0" smtClean="0">
                <a:ln>
                  <a:noFill/>
                </a:ln>
                <a:solidFill>
                  <a:srgbClr val="A9B7C6"/>
                </a:solidFill>
                <a:effectLst/>
                <a:latin typeface="JetBrains Mono"/>
                <a:cs typeface="Arial" pitchFamily="34" charset="0"/>
              </a:rPr>
            </a:br>
            <a:r>
              <a:rPr kumimoji="0" lang="en-US" sz="1000" b="1" i="0" u="none" strike="noStrike" cap="none" normalizeH="0" baseline="0" dirty="0" smtClean="0">
                <a:ln>
                  <a:noFill/>
                </a:ln>
                <a:solidFill>
                  <a:srgbClr val="A9B7C6"/>
                </a:solidFill>
                <a:effectLst/>
                <a:latin typeface="JetBrains Mono"/>
                <a:cs typeface="Arial" pitchFamily="34" charset="0"/>
              </a:rPr>
              <a:t>        </a:t>
            </a:r>
            <a:r>
              <a:rPr kumimoji="0" lang="en-US" sz="1000" b="1" i="0" u="none" strike="noStrike" cap="none" normalizeH="0" baseline="0" dirty="0" err="1" smtClean="0">
                <a:ln>
                  <a:noFill/>
                </a:ln>
                <a:solidFill>
                  <a:srgbClr val="A9B7C6"/>
                </a:solidFill>
                <a:effectLst/>
                <a:latin typeface="JetBrains Mono"/>
                <a:cs typeface="Arial" pitchFamily="34" charset="0"/>
              </a:rPr>
              <a:t>HTTPServer</a:t>
            </a:r>
            <a:r>
              <a:rPr kumimoji="0" lang="en-US" sz="1000" b="1" i="0" u="none" strike="noStrike" cap="none" normalizeH="0" baseline="0" dirty="0" smtClean="0">
                <a:ln>
                  <a:noFill/>
                </a:ln>
                <a:solidFill>
                  <a:srgbClr val="A9B7C6"/>
                </a:solidFill>
                <a:effectLst/>
                <a:latin typeface="JetBrains Mono"/>
                <a:cs typeface="Arial" pitchFamily="34" charset="0"/>
              </a:rPr>
              <a:t>.</a:t>
            </a:r>
            <a:r>
              <a:rPr kumimoji="0" lang="en-US" sz="1000" b="1" i="0" u="none" strike="noStrike" cap="none" normalizeH="0" baseline="0" dirty="0" smtClean="0">
                <a:ln>
                  <a:noFill/>
                </a:ln>
                <a:solidFill>
                  <a:srgbClr val="B200B2"/>
                </a:solidFill>
                <a:effectLst/>
                <a:latin typeface="JetBrains Mono"/>
                <a:cs typeface="Arial" pitchFamily="34" charset="0"/>
              </a:rPr>
              <a:t>__</a:t>
            </a:r>
            <a:r>
              <a:rPr kumimoji="0" lang="en-US" sz="1000" b="1" i="0" u="none" strike="noStrike" cap="none" normalizeH="0" baseline="0" dirty="0" err="1" smtClean="0">
                <a:ln>
                  <a:noFill/>
                </a:ln>
                <a:solidFill>
                  <a:srgbClr val="B200B2"/>
                </a:solidFill>
                <a:effectLst/>
                <a:latin typeface="JetBrains Mono"/>
                <a:cs typeface="Arial" pitchFamily="34" charset="0"/>
              </a:rPr>
              <a:t>init</a:t>
            </a:r>
            <a:r>
              <a:rPr kumimoji="0" lang="en-US" sz="1000" b="1" i="0" u="none" strike="noStrike" cap="none" normalizeH="0" baseline="0" dirty="0" smtClean="0">
                <a:ln>
                  <a:noFill/>
                </a:ln>
                <a:solidFill>
                  <a:srgbClr val="B200B2"/>
                </a:solidFill>
                <a:effectLst/>
                <a:latin typeface="JetBrains Mono"/>
                <a:cs typeface="Arial" pitchFamily="34" charset="0"/>
              </a:rPr>
              <a:t>__</a:t>
            </a:r>
            <a:r>
              <a:rPr kumimoji="0" lang="en-US" sz="1000" b="1" i="0" u="none" strike="noStrike" cap="none" normalizeH="0" baseline="0" dirty="0" smtClean="0">
                <a:ln>
                  <a:noFill/>
                </a:ln>
                <a:solidFill>
                  <a:srgbClr val="A9B7C6"/>
                </a:solidFill>
                <a:effectLst/>
                <a:latin typeface="JetBrains Mono"/>
                <a:cs typeface="Arial" pitchFamily="34" charset="0"/>
              </a:rPr>
              <a:t>(</a:t>
            </a:r>
            <a:r>
              <a:rPr kumimoji="0" lang="en-US" sz="1000" b="1" i="0" u="none" strike="noStrike" cap="none" normalizeH="0" baseline="0" dirty="0" smtClean="0">
                <a:ln>
                  <a:noFill/>
                </a:ln>
                <a:solidFill>
                  <a:srgbClr val="94558D"/>
                </a:solidFill>
                <a:effectLst/>
                <a:latin typeface="JetBrains Mono"/>
                <a:cs typeface="Arial" pitchFamily="34" charset="0"/>
              </a:rPr>
              <a:t>self</a:t>
            </a:r>
            <a:r>
              <a:rPr kumimoji="0" lang="en-US" sz="1000" b="1" i="0" u="none" strike="noStrike" cap="none" normalizeH="0" baseline="0" dirty="0" smtClean="0">
                <a:ln>
                  <a:noFill/>
                </a:ln>
                <a:solidFill>
                  <a:srgbClr val="CC7832"/>
                </a:solidFill>
                <a:effectLst/>
                <a:latin typeface="JetBrains Mono"/>
                <a:cs typeface="Arial" pitchFamily="34" charset="0"/>
              </a:rPr>
              <a:t>, </a:t>
            </a:r>
            <a:r>
              <a:rPr kumimoji="0" lang="en-US" sz="1000" b="1" i="0" u="none" strike="noStrike" cap="none" normalizeH="0" baseline="0" dirty="0" err="1" smtClean="0">
                <a:ln>
                  <a:noFill/>
                </a:ln>
                <a:solidFill>
                  <a:srgbClr val="A9B7C6"/>
                </a:solidFill>
                <a:effectLst/>
                <a:latin typeface="JetBrains Mono"/>
                <a:cs typeface="Arial" pitchFamily="34" charset="0"/>
              </a:rPr>
              <a:t>server_address</a:t>
            </a:r>
            <a:r>
              <a:rPr kumimoji="0" lang="en-US" sz="1000" b="1" i="0" u="none" strike="noStrike" cap="none" normalizeH="0" baseline="0" dirty="0" smtClean="0">
                <a:ln>
                  <a:noFill/>
                </a:ln>
                <a:solidFill>
                  <a:srgbClr val="CC7832"/>
                </a:solidFill>
                <a:effectLst/>
                <a:latin typeface="JetBrains Mono"/>
                <a:cs typeface="Arial" pitchFamily="34" charset="0"/>
              </a:rPr>
              <a:t>, </a:t>
            </a:r>
            <a:r>
              <a:rPr kumimoji="0" lang="en-US" sz="1000" b="1" i="0" u="none" strike="noStrike" cap="none" normalizeH="0" baseline="0" dirty="0" err="1" smtClean="0">
                <a:ln>
                  <a:noFill/>
                </a:ln>
                <a:solidFill>
                  <a:srgbClr val="A9B7C6"/>
                </a:solidFill>
                <a:effectLst/>
                <a:latin typeface="JetBrains Mono"/>
                <a:cs typeface="Arial" pitchFamily="34" charset="0"/>
              </a:rPr>
              <a:t>RequestHandler</a:t>
            </a:r>
            <a:r>
              <a:rPr kumimoji="0" lang="en-US" sz="1000" b="1" i="0" u="none" strike="noStrike" cap="none" normalizeH="0" baseline="0" dirty="0" smtClean="0">
                <a:ln>
                  <a:noFill/>
                </a:ln>
                <a:solidFill>
                  <a:srgbClr val="A9B7C6"/>
                </a:solidFill>
                <a:effectLst/>
                <a:latin typeface="JetBrains Mono"/>
                <a:cs typeface="Arial" pitchFamily="34" charset="0"/>
              </a:rPr>
              <a:t>)</a:t>
            </a:r>
            <a:br>
              <a:rPr kumimoji="0" lang="en-US" sz="1000" b="1" i="0" u="none" strike="noStrike" cap="none" normalizeH="0" baseline="0" dirty="0" smtClean="0">
                <a:ln>
                  <a:noFill/>
                </a:ln>
                <a:solidFill>
                  <a:srgbClr val="A9B7C6"/>
                </a:solidFill>
                <a:effectLst/>
                <a:latin typeface="JetBrains Mono"/>
                <a:cs typeface="Arial" pitchFamily="34" charset="0"/>
              </a:rPr>
            </a:br>
            <a:r>
              <a:rPr kumimoji="0" lang="en-US" sz="1000" b="1" i="0" u="none" strike="noStrike" cap="none" normalizeH="0" baseline="0" dirty="0" smtClean="0">
                <a:ln>
                  <a:noFill/>
                </a:ln>
                <a:solidFill>
                  <a:srgbClr val="A9B7C6"/>
                </a:solidFill>
                <a:effectLst/>
                <a:latin typeface="JetBrains Mono"/>
                <a:cs typeface="Arial" pitchFamily="34" charset="0"/>
              </a:rPr>
              <a:t/>
            </a:r>
            <a:br>
              <a:rPr kumimoji="0" lang="en-US" sz="1000" b="1" i="0" u="none" strike="noStrike" cap="none" normalizeH="0" baseline="0" dirty="0" smtClean="0">
                <a:ln>
                  <a:noFill/>
                </a:ln>
                <a:solidFill>
                  <a:srgbClr val="A9B7C6"/>
                </a:solidFill>
                <a:effectLst/>
                <a:latin typeface="JetBrains Mono"/>
                <a:cs typeface="Arial" pitchFamily="34" charset="0"/>
              </a:rPr>
            </a:br>
            <a:r>
              <a:rPr kumimoji="0" lang="en-US" sz="1000" b="1" i="0" u="none" strike="noStrike" cap="none" normalizeH="0" baseline="0" dirty="0" err="1" smtClean="0">
                <a:ln>
                  <a:noFill/>
                </a:ln>
                <a:solidFill>
                  <a:srgbClr val="CC7832"/>
                </a:solidFill>
                <a:effectLst/>
                <a:latin typeface="JetBrains Mono"/>
                <a:cs typeface="Arial" pitchFamily="34" charset="0"/>
              </a:rPr>
              <a:t>def</a:t>
            </a:r>
            <a:r>
              <a:rPr kumimoji="0" lang="en-US" sz="1000" b="1" i="0" u="none" strike="noStrike" cap="none" normalizeH="0" baseline="0" dirty="0" smtClean="0">
                <a:ln>
                  <a:noFill/>
                </a:ln>
                <a:solidFill>
                  <a:srgbClr val="CC7832"/>
                </a:solidFill>
                <a:effectLst/>
                <a:latin typeface="JetBrains Mono"/>
                <a:cs typeface="Arial" pitchFamily="34" charset="0"/>
              </a:rPr>
              <a:t> </a:t>
            </a:r>
            <a:r>
              <a:rPr kumimoji="0" lang="en-US" sz="1000" b="1" i="0" u="none" strike="noStrike" cap="none" normalizeH="0" baseline="0" dirty="0" err="1" smtClean="0">
                <a:ln>
                  <a:noFill/>
                </a:ln>
                <a:solidFill>
                  <a:srgbClr val="FFC66D"/>
                </a:solidFill>
                <a:effectLst/>
                <a:latin typeface="JetBrains Mono"/>
                <a:cs typeface="Arial" pitchFamily="34" charset="0"/>
              </a:rPr>
              <a:t>run_server</a:t>
            </a:r>
            <a:r>
              <a:rPr kumimoji="0" lang="en-US" sz="1000" b="1" i="0" u="none" strike="noStrike" cap="none" normalizeH="0" baseline="0" dirty="0" smtClean="0">
                <a:ln>
                  <a:noFill/>
                </a:ln>
                <a:solidFill>
                  <a:srgbClr val="A9B7C6"/>
                </a:solidFill>
                <a:effectLst/>
                <a:latin typeface="JetBrains Mono"/>
                <a:cs typeface="Arial" pitchFamily="34" charset="0"/>
              </a:rPr>
              <a:t>(port):</a:t>
            </a:r>
            <a:br>
              <a:rPr kumimoji="0" lang="en-US" sz="1000" b="1" i="0" u="none" strike="noStrike" cap="none" normalizeH="0" baseline="0" dirty="0" smtClean="0">
                <a:ln>
                  <a:noFill/>
                </a:ln>
                <a:solidFill>
                  <a:srgbClr val="A9B7C6"/>
                </a:solidFill>
                <a:effectLst/>
                <a:latin typeface="JetBrains Mono"/>
                <a:cs typeface="Arial" pitchFamily="34" charset="0"/>
              </a:rPr>
            </a:br>
            <a:r>
              <a:rPr kumimoji="0" lang="en-US" sz="1000" b="1" i="0" u="none" strike="noStrike" cap="none" normalizeH="0" baseline="0" dirty="0" smtClean="0">
                <a:ln>
                  <a:noFill/>
                </a:ln>
                <a:solidFill>
                  <a:srgbClr val="A9B7C6"/>
                </a:solidFill>
                <a:effectLst/>
                <a:latin typeface="JetBrains Mono"/>
                <a:cs typeface="Arial" pitchFamily="34" charset="0"/>
              </a:rPr>
              <a:t>    </a:t>
            </a:r>
            <a:r>
              <a:rPr kumimoji="0" lang="en-US" sz="1000" b="1" i="0" u="none" strike="noStrike" cap="none" normalizeH="0" baseline="0" dirty="0" smtClean="0">
                <a:ln>
                  <a:noFill/>
                </a:ln>
                <a:solidFill>
                  <a:srgbClr val="CC7832"/>
                </a:solidFill>
                <a:effectLst/>
                <a:latin typeface="JetBrains Mono"/>
                <a:cs typeface="Arial" pitchFamily="34" charset="0"/>
              </a:rPr>
              <a:t>try</a:t>
            </a:r>
            <a:r>
              <a:rPr kumimoji="0" lang="en-US" sz="1000" b="1" i="0" u="none" strike="noStrike" cap="none" normalizeH="0" baseline="0" dirty="0" smtClean="0">
                <a:ln>
                  <a:noFill/>
                </a:ln>
                <a:solidFill>
                  <a:srgbClr val="A9B7C6"/>
                </a:solidFill>
                <a:effectLst/>
                <a:latin typeface="JetBrains Mono"/>
                <a:cs typeface="Arial" pitchFamily="34" charset="0"/>
              </a:rPr>
              <a:t>:</a:t>
            </a:r>
            <a:br>
              <a:rPr kumimoji="0" lang="en-US" sz="1000" b="1" i="0" u="none" strike="noStrike" cap="none" normalizeH="0" baseline="0" dirty="0" smtClean="0">
                <a:ln>
                  <a:noFill/>
                </a:ln>
                <a:solidFill>
                  <a:srgbClr val="A9B7C6"/>
                </a:solidFill>
                <a:effectLst/>
                <a:latin typeface="JetBrains Mono"/>
                <a:cs typeface="Arial" pitchFamily="34" charset="0"/>
              </a:rPr>
            </a:br>
            <a:r>
              <a:rPr kumimoji="0" lang="en-US" sz="1000" b="1" i="0" u="none" strike="noStrike" cap="none" normalizeH="0" baseline="0" dirty="0" smtClean="0">
                <a:ln>
                  <a:noFill/>
                </a:ln>
                <a:solidFill>
                  <a:srgbClr val="A9B7C6"/>
                </a:solidFill>
                <a:effectLst/>
                <a:latin typeface="JetBrains Mono"/>
                <a:cs typeface="Arial" pitchFamily="34" charset="0"/>
              </a:rPr>
              <a:t>        server = </a:t>
            </a:r>
            <a:r>
              <a:rPr kumimoji="0" lang="en-US" sz="1000" b="1" i="0" u="none" strike="noStrike" cap="none" normalizeH="0" baseline="0" dirty="0" err="1" smtClean="0">
                <a:ln>
                  <a:noFill/>
                </a:ln>
                <a:solidFill>
                  <a:srgbClr val="A9B7C6"/>
                </a:solidFill>
                <a:effectLst/>
                <a:latin typeface="JetBrains Mono"/>
                <a:cs typeface="Arial" pitchFamily="34" charset="0"/>
              </a:rPr>
              <a:t>CustomHTTPServer</a:t>
            </a:r>
            <a:r>
              <a:rPr kumimoji="0" lang="en-US" sz="1000" b="1" i="0" u="none" strike="noStrike" cap="none" normalizeH="0" baseline="0" dirty="0" smtClean="0">
                <a:ln>
                  <a:noFill/>
                </a:ln>
                <a:solidFill>
                  <a:srgbClr val="A9B7C6"/>
                </a:solidFill>
                <a:effectLst/>
                <a:latin typeface="JetBrains Mono"/>
                <a:cs typeface="Arial" pitchFamily="34" charset="0"/>
              </a:rPr>
              <a:t>(DEFAULT_HOST</a:t>
            </a:r>
            <a:r>
              <a:rPr kumimoji="0" lang="en-US" sz="1000" b="1" i="0" u="none" strike="noStrike" cap="none" normalizeH="0" baseline="0" dirty="0" smtClean="0">
                <a:ln>
                  <a:noFill/>
                </a:ln>
                <a:solidFill>
                  <a:srgbClr val="CC7832"/>
                </a:solidFill>
                <a:effectLst/>
                <a:latin typeface="JetBrains Mono"/>
                <a:cs typeface="Arial" pitchFamily="34" charset="0"/>
              </a:rPr>
              <a:t>, </a:t>
            </a:r>
            <a:r>
              <a:rPr kumimoji="0" lang="en-US" sz="1000" b="1" i="0" u="none" strike="noStrike" cap="none" normalizeH="0" baseline="0" dirty="0" smtClean="0">
                <a:ln>
                  <a:noFill/>
                </a:ln>
                <a:solidFill>
                  <a:srgbClr val="A9B7C6"/>
                </a:solidFill>
                <a:effectLst/>
                <a:latin typeface="JetBrains Mono"/>
                <a:cs typeface="Arial" pitchFamily="34" charset="0"/>
              </a:rPr>
              <a:t>port)</a:t>
            </a:r>
            <a:br>
              <a:rPr kumimoji="0" lang="en-US" sz="1000" b="1" i="0" u="none" strike="noStrike" cap="none" normalizeH="0" baseline="0" dirty="0" smtClean="0">
                <a:ln>
                  <a:noFill/>
                </a:ln>
                <a:solidFill>
                  <a:srgbClr val="A9B7C6"/>
                </a:solidFill>
                <a:effectLst/>
                <a:latin typeface="JetBrains Mono"/>
                <a:cs typeface="Arial" pitchFamily="34" charset="0"/>
              </a:rPr>
            </a:br>
            <a:r>
              <a:rPr kumimoji="0" lang="en-US" sz="1000" b="1" i="0" u="none" strike="noStrike" cap="none" normalizeH="0" baseline="0" dirty="0" smtClean="0">
                <a:ln>
                  <a:noFill/>
                </a:ln>
                <a:solidFill>
                  <a:srgbClr val="A9B7C6"/>
                </a:solidFill>
                <a:effectLst/>
                <a:latin typeface="JetBrains Mono"/>
                <a:cs typeface="Arial" pitchFamily="34" charset="0"/>
              </a:rPr>
              <a:t>        print(</a:t>
            </a:r>
            <a:r>
              <a:rPr kumimoji="0" lang="en-US" sz="1000" b="1" i="0" u="none" strike="noStrike" cap="none" normalizeH="0" baseline="0" dirty="0" smtClean="0">
                <a:ln>
                  <a:noFill/>
                </a:ln>
                <a:solidFill>
                  <a:srgbClr val="6A8759"/>
                </a:solidFill>
                <a:effectLst/>
                <a:latin typeface="JetBrains Mono"/>
                <a:cs typeface="Arial" pitchFamily="34" charset="0"/>
              </a:rPr>
              <a:t>"Custom HTTP server started on port: %s" </a:t>
            </a:r>
            <a:r>
              <a:rPr kumimoji="0" lang="en-US" sz="1000" b="1" i="0" u="none" strike="noStrike" cap="none" normalizeH="0" baseline="0" dirty="0" smtClean="0">
                <a:ln>
                  <a:noFill/>
                </a:ln>
                <a:solidFill>
                  <a:srgbClr val="A9B7C6"/>
                </a:solidFill>
                <a:effectLst/>
                <a:latin typeface="JetBrains Mono"/>
                <a:cs typeface="Arial" pitchFamily="34" charset="0"/>
              </a:rPr>
              <a:t>% port)</a:t>
            </a:r>
            <a:br>
              <a:rPr kumimoji="0" lang="en-US" sz="1000" b="1" i="0" u="none" strike="noStrike" cap="none" normalizeH="0" baseline="0" dirty="0" smtClean="0">
                <a:ln>
                  <a:noFill/>
                </a:ln>
                <a:solidFill>
                  <a:srgbClr val="A9B7C6"/>
                </a:solidFill>
                <a:effectLst/>
                <a:latin typeface="JetBrains Mono"/>
                <a:cs typeface="Arial" pitchFamily="34" charset="0"/>
              </a:rPr>
            </a:br>
            <a:r>
              <a:rPr kumimoji="0" lang="en-US" sz="1000" b="1" i="0" u="none" strike="noStrike" cap="none" normalizeH="0" baseline="0" dirty="0" smtClean="0">
                <a:ln>
                  <a:noFill/>
                </a:ln>
                <a:solidFill>
                  <a:srgbClr val="A9B7C6"/>
                </a:solidFill>
                <a:effectLst/>
                <a:latin typeface="JetBrains Mono"/>
                <a:cs typeface="Arial" pitchFamily="34" charset="0"/>
              </a:rPr>
              <a:t>        </a:t>
            </a:r>
            <a:r>
              <a:rPr kumimoji="0" lang="en-US" sz="1000" b="1" i="0" u="none" strike="noStrike" cap="none" normalizeH="0" baseline="0" dirty="0" err="1" smtClean="0">
                <a:ln>
                  <a:noFill/>
                </a:ln>
                <a:solidFill>
                  <a:srgbClr val="A9B7C6"/>
                </a:solidFill>
                <a:effectLst/>
                <a:latin typeface="JetBrains Mono"/>
                <a:cs typeface="Arial" pitchFamily="34" charset="0"/>
              </a:rPr>
              <a:t>server.serve_forever</a:t>
            </a:r>
            <a:r>
              <a:rPr kumimoji="0" lang="en-US" sz="1000" b="1" i="0" u="none" strike="noStrike" cap="none" normalizeH="0" baseline="0" dirty="0" smtClean="0">
                <a:ln>
                  <a:noFill/>
                </a:ln>
                <a:solidFill>
                  <a:srgbClr val="A9B7C6"/>
                </a:solidFill>
                <a:effectLst/>
                <a:latin typeface="JetBrains Mono"/>
                <a:cs typeface="Arial" pitchFamily="34" charset="0"/>
              </a:rPr>
              <a:t>()</a:t>
            </a:r>
            <a:br>
              <a:rPr kumimoji="0" lang="en-US" sz="1000" b="1" i="0" u="none" strike="noStrike" cap="none" normalizeH="0" baseline="0" dirty="0" smtClean="0">
                <a:ln>
                  <a:noFill/>
                </a:ln>
                <a:solidFill>
                  <a:srgbClr val="A9B7C6"/>
                </a:solidFill>
                <a:effectLst/>
                <a:latin typeface="JetBrains Mono"/>
                <a:cs typeface="Arial" pitchFamily="34" charset="0"/>
              </a:rPr>
            </a:br>
            <a:r>
              <a:rPr kumimoji="0" lang="en-US" sz="1000" b="1" i="0" u="none" strike="noStrike" cap="none" normalizeH="0" baseline="0" dirty="0" smtClean="0">
                <a:ln>
                  <a:noFill/>
                </a:ln>
                <a:solidFill>
                  <a:srgbClr val="A9B7C6"/>
                </a:solidFill>
                <a:effectLst/>
                <a:latin typeface="JetBrains Mono"/>
                <a:cs typeface="Arial" pitchFamily="34" charset="0"/>
              </a:rPr>
              <a:t>    </a:t>
            </a:r>
            <a:r>
              <a:rPr kumimoji="0" lang="en-US" sz="1000" b="1" i="0" u="none" strike="noStrike" cap="none" normalizeH="0" baseline="0" dirty="0" smtClean="0">
                <a:ln>
                  <a:noFill/>
                </a:ln>
                <a:solidFill>
                  <a:srgbClr val="CC7832"/>
                </a:solidFill>
                <a:effectLst/>
                <a:latin typeface="JetBrains Mono"/>
                <a:cs typeface="Arial" pitchFamily="34" charset="0"/>
              </a:rPr>
              <a:t>except </a:t>
            </a:r>
            <a:r>
              <a:rPr kumimoji="0" lang="en-US" sz="1000" b="1" i="0" u="none" strike="noStrike" cap="none" normalizeH="0" baseline="0" dirty="0" smtClean="0">
                <a:ln>
                  <a:noFill/>
                </a:ln>
                <a:solidFill>
                  <a:srgbClr val="A9B7C6"/>
                </a:solidFill>
                <a:effectLst/>
                <a:latin typeface="JetBrains Mono"/>
                <a:cs typeface="Arial" pitchFamily="34" charset="0"/>
              </a:rPr>
              <a:t>Exception </a:t>
            </a:r>
            <a:r>
              <a:rPr kumimoji="0" lang="en-US" sz="1000" b="1" i="0" u="none" strike="noStrike" cap="none" normalizeH="0" baseline="0" dirty="0" smtClean="0">
                <a:ln>
                  <a:noFill/>
                </a:ln>
                <a:solidFill>
                  <a:srgbClr val="CC7832"/>
                </a:solidFill>
                <a:effectLst/>
                <a:latin typeface="JetBrains Mono"/>
                <a:cs typeface="Arial" pitchFamily="34" charset="0"/>
              </a:rPr>
              <a:t>as </a:t>
            </a:r>
            <a:r>
              <a:rPr kumimoji="0" lang="en-US" sz="1000" b="1" i="0" u="none" strike="noStrike" cap="none" normalizeH="0" baseline="0" dirty="0" smtClean="0">
                <a:ln>
                  <a:noFill/>
                </a:ln>
                <a:solidFill>
                  <a:srgbClr val="A9B7C6"/>
                </a:solidFill>
                <a:effectLst/>
                <a:latin typeface="JetBrains Mono"/>
                <a:cs typeface="Arial" pitchFamily="34" charset="0"/>
              </a:rPr>
              <a:t>err:</a:t>
            </a:r>
            <a:br>
              <a:rPr kumimoji="0" lang="en-US" sz="1000" b="1" i="0" u="none" strike="noStrike" cap="none" normalizeH="0" baseline="0" dirty="0" smtClean="0">
                <a:ln>
                  <a:noFill/>
                </a:ln>
                <a:solidFill>
                  <a:srgbClr val="A9B7C6"/>
                </a:solidFill>
                <a:effectLst/>
                <a:latin typeface="JetBrains Mono"/>
                <a:cs typeface="Arial" pitchFamily="34" charset="0"/>
              </a:rPr>
            </a:br>
            <a:r>
              <a:rPr kumimoji="0" lang="en-US" sz="1000" b="1" i="0" u="none" strike="noStrike" cap="none" normalizeH="0" baseline="0" dirty="0" smtClean="0">
                <a:ln>
                  <a:noFill/>
                </a:ln>
                <a:solidFill>
                  <a:srgbClr val="A9B7C6"/>
                </a:solidFill>
                <a:effectLst/>
                <a:latin typeface="JetBrains Mono"/>
                <a:cs typeface="Arial" pitchFamily="34" charset="0"/>
              </a:rPr>
              <a:t>        print(</a:t>
            </a:r>
            <a:r>
              <a:rPr kumimoji="0" lang="en-US" sz="1000" b="1" i="0" u="none" strike="noStrike" cap="none" normalizeH="0" baseline="0" dirty="0" smtClean="0">
                <a:ln>
                  <a:noFill/>
                </a:ln>
                <a:solidFill>
                  <a:srgbClr val="6A8759"/>
                </a:solidFill>
                <a:effectLst/>
                <a:latin typeface="JetBrains Mono"/>
                <a:cs typeface="Arial" pitchFamily="34" charset="0"/>
              </a:rPr>
              <a:t>"Error:%s" </a:t>
            </a:r>
            <a:r>
              <a:rPr kumimoji="0" lang="en-US" sz="1000" b="1" i="0" u="none" strike="noStrike" cap="none" normalizeH="0" baseline="0" dirty="0" smtClean="0">
                <a:ln>
                  <a:noFill/>
                </a:ln>
                <a:solidFill>
                  <a:srgbClr val="A9B7C6"/>
                </a:solidFill>
                <a:effectLst/>
                <a:latin typeface="JetBrains Mono"/>
                <a:cs typeface="Arial" pitchFamily="34" charset="0"/>
              </a:rPr>
              <a:t>% err)</a:t>
            </a:r>
            <a:br>
              <a:rPr kumimoji="0" lang="en-US" sz="1000" b="1" i="0" u="none" strike="noStrike" cap="none" normalizeH="0" baseline="0" dirty="0" smtClean="0">
                <a:ln>
                  <a:noFill/>
                </a:ln>
                <a:solidFill>
                  <a:srgbClr val="A9B7C6"/>
                </a:solidFill>
                <a:effectLst/>
                <a:latin typeface="JetBrains Mono"/>
                <a:cs typeface="Arial" pitchFamily="34" charset="0"/>
              </a:rPr>
            </a:br>
            <a:r>
              <a:rPr kumimoji="0" lang="en-US" sz="1000" b="1" i="0" u="none" strike="noStrike" cap="none" normalizeH="0" baseline="0" dirty="0" smtClean="0">
                <a:ln>
                  <a:noFill/>
                </a:ln>
                <a:solidFill>
                  <a:srgbClr val="A9B7C6"/>
                </a:solidFill>
                <a:effectLst/>
                <a:latin typeface="JetBrains Mono"/>
                <a:cs typeface="Arial" pitchFamily="34" charset="0"/>
              </a:rPr>
              <a:t>    </a:t>
            </a:r>
            <a:r>
              <a:rPr kumimoji="0" lang="en-US" sz="1000" b="1" i="0" u="none" strike="noStrike" cap="none" normalizeH="0" baseline="0" dirty="0" smtClean="0">
                <a:ln>
                  <a:noFill/>
                </a:ln>
                <a:solidFill>
                  <a:srgbClr val="CC7832"/>
                </a:solidFill>
                <a:effectLst/>
                <a:latin typeface="JetBrains Mono"/>
                <a:cs typeface="Arial" pitchFamily="34" charset="0"/>
              </a:rPr>
              <a:t>except </a:t>
            </a:r>
            <a:r>
              <a:rPr kumimoji="0" lang="en-US" sz="1000" b="1" i="0" u="none" strike="noStrike" cap="none" normalizeH="0" baseline="0" dirty="0" err="1" smtClean="0">
                <a:ln>
                  <a:noFill/>
                </a:ln>
                <a:solidFill>
                  <a:srgbClr val="A9B7C6"/>
                </a:solidFill>
                <a:effectLst/>
                <a:latin typeface="JetBrains Mono"/>
                <a:cs typeface="Arial" pitchFamily="34" charset="0"/>
              </a:rPr>
              <a:t>KeyboardInterrupt</a:t>
            </a:r>
            <a:r>
              <a:rPr kumimoji="0" lang="en-US" sz="1000" b="1" i="0" u="none" strike="noStrike" cap="none" normalizeH="0" baseline="0" dirty="0" smtClean="0">
                <a:ln>
                  <a:noFill/>
                </a:ln>
                <a:solidFill>
                  <a:srgbClr val="A9B7C6"/>
                </a:solidFill>
                <a:effectLst/>
                <a:latin typeface="JetBrains Mono"/>
                <a:cs typeface="Arial" pitchFamily="34" charset="0"/>
              </a:rPr>
              <a:t>:</a:t>
            </a:r>
            <a:br>
              <a:rPr kumimoji="0" lang="en-US" sz="1000" b="1" i="0" u="none" strike="noStrike" cap="none" normalizeH="0" baseline="0" dirty="0" smtClean="0">
                <a:ln>
                  <a:noFill/>
                </a:ln>
                <a:solidFill>
                  <a:srgbClr val="A9B7C6"/>
                </a:solidFill>
                <a:effectLst/>
                <a:latin typeface="JetBrains Mono"/>
                <a:cs typeface="Arial" pitchFamily="34" charset="0"/>
              </a:rPr>
            </a:br>
            <a:r>
              <a:rPr kumimoji="0" lang="en-US" sz="1000" b="1" i="0" u="none" strike="noStrike" cap="none" normalizeH="0" baseline="0" dirty="0" smtClean="0">
                <a:ln>
                  <a:noFill/>
                </a:ln>
                <a:solidFill>
                  <a:srgbClr val="A9B7C6"/>
                </a:solidFill>
                <a:effectLst/>
                <a:latin typeface="JetBrains Mono"/>
                <a:cs typeface="Arial" pitchFamily="34" charset="0"/>
              </a:rPr>
              <a:t>        print(</a:t>
            </a:r>
            <a:r>
              <a:rPr kumimoji="0" lang="en-US" sz="1000" b="1" i="0" u="none" strike="noStrike" cap="none" normalizeH="0" baseline="0" dirty="0" smtClean="0">
                <a:ln>
                  <a:noFill/>
                </a:ln>
                <a:solidFill>
                  <a:srgbClr val="6A8759"/>
                </a:solidFill>
                <a:effectLst/>
                <a:latin typeface="JetBrains Mono"/>
                <a:cs typeface="Arial" pitchFamily="34" charset="0"/>
              </a:rPr>
              <a:t>"Server interrupted and is shutting down..."</a:t>
            </a:r>
            <a:r>
              <a:rPr kumimoji="0" lang="en-US" sz="1000" b="1" i="0" u="none" strike="noStrike" cap="none" normalizeH="0" baseline="0" dirty="0" smtClean="0">
                <a:ln>
                  <a:noFill/>
                </a:ln>
                <a:solidFill>
                  <a:srgbClr val="A9B7C6"/>
                </a:solidFill>
                <a:effectLst/>
                <a:latin typeface="JetBrains Mono"/>
                <a:cs typeface="Arial" pitchFamily="34" charset="0"/>
              </a:rPr>
              <a:t>)</a:t>
            </a:r>
            <a:br>
              <a:rPr kumimoji="0" lang="en-US" sz="1000" b="1" i="0" u="none" strike="noStrike" cap="none" normalizeH="0" baseline="0" dirty="0" smtClean="0">
                <a:ln>
                  <a:noFill/>
                </a:ln>
                <a:solidFill>
                  <a:srgbClr val="A9B7C6"/>
                </a:solidFill>
                <a:effectLst/>
                <a:latin typeface="JetBrains Mono"/>
                <a:cs typeface="Arial" pitchFamily="34" charset="0"/>
              </a:rPr>
            </a:br>
            <a:r>
              <a:rPr kumimoji="0" lang="en-US" sz="1000" b="1" i="0" u="none" strike="noStrike" cap="none" normalizeH="0" baseline="0" dirty="0" smtClean="0">
                <a:ln>
                  <a:noFill/>
                </a:ln>
                <a:solidFill>
                  <a:srgbClr val="A9B7C6"/>
                </a:solidFill>
                <a:effectLst/>
                <a:latin typeface="JetBrains Mono"/>
                <a:cs typeface="Arial" pitchFamily="34" charset="0"/>
              </a:rPr>
              <a:t>        </a:t>
            </a:r>
            <a:r>
              <a:rPr kumimoji="0" lang="en-US" sz="1000" b="1" i="0" u="none" strike="noStrike" cap="none" normalizeH="0" baseline="0" dirty="0" err="1" smtClean="0">
                <a:ln>
                  <a:noFill/>
                </a:ln>
                <a:solidFill>
                  <a:srgbClr val="A9B7C6"/>
                </a:solidFill>
                <a:effectLst/>
                <a:latin typeface="JetBrains Mono"/>
                <a:cs typeface="Arial" pitchFamily="34" charset="0"/>
              </a:rPr>
              <a:t>server.socket.close</a:t>
            </a:r>
            <a:r>
              <a:rPr kumimoji="0" lang="en-US" sz="1000" b="1" i="0" u="none" strike="noStrike" cap="none" normalizeH="0" baseline="0" dirty="0" smtClean="0">
                <a:ln>
                  <a:noFill/>
                </a:ln>
                <a:solidFill>
                  <a:srgbClr val="A9B7C6"/>
                </a:solidFill>
                <a:effectLst/>
                <a:latin typeface="JetBrains Mono"/>
                <a:cs typeface="Arial" pitchFamily="34" charset="0"/>
              </a:rPr>
              <a:t>()</a:t>
            </a:r>
            <a:br>
              <a:rPr kumimoji="0" lang="en-US" sz="1000" b="1" i="0" u="none" strike="noStrike" cap="none" normalizeH="0" baseline="0" dirty="0" smtClean="0">
                <a:ln>
                  <a:noFill/>
                </a:ln>
                <a:solidFill>
                  <a:srgbClr val="A9B7C6"/>
                </a:solidFill>
                <a:effectLst/>
                <a:latin typeface="JetBrains Mono"/>
                <a:cs typeface="Arial" pitchFamily="34" charset="0"/>
              </a:rPr>
            </a:br>
            <a:r>
              <a:rPr kumimoji="0" lang="en-US" sz="1000" b="1" i="0" u="none" strike="noStrike" cap="none" normalizeH="0" baseline="0" dirty="0" smtClean="0">
                <a:ln>
                  <a:noFill/>
                </a:ln>
                <a:solidFill>
                  <a:srgbClr val="A9B7C6"/>
                </a:solidFill>
                <a:effectLst/>
                <a:latin typeface="JetBrains Mono"/>
                <a:cs typeface="Arial" pitchFamily="34" charset="0"/>
              </a:rPr>
              <a:t/>
            </a:r>
            <a:br>
              <a:rPr kumimoji="0" lang="en-US" sz="1000" b="1" i="0" u="none" strike="noStrike" cap="none" normalizeH="0" baseline="0" dirty="0" smtClean="0">
                <a:ln>
                  <a:noFill/>
                </a:ln>
                <a:solidFill>
                  <a:srgbClr val="A9B7C6"/>
                </a:solidFill>
                <a:effectLst/>
                <a:latin typeface="JetBrains Mono"/>
                <a:cs typeface="Arial" pitchFamily="34" charset="0"/>
              </a:rPr>
            </a:br>
            <a:r>
              <a:rPr kumimoji="0" lang="en-US" sz="1000" b="1" i="0" u="none" strike="noStrike" cap="none" normalizeH="0" baseline="0" dirty="0" smtClean="0">
                <a:ln>
                  <a:noFill/>
                </a:ln>
                <a:solidFill>
                  <a:srgbClr val="CC7832"/>
                </a:solidFill>
                <a:effectLst/>
                <a:latin typeface="JetBrains Mono"/>
                <a:cs typeface="Arial" pitchFamily="34" charset="0"/>
              </a:rPr>
              <a:t>if </a:t>
            </a:r>
            <a:r>
              <a:rPr kumimoji="0" lang="en-US" sz="1000" b="1" i="0" u="none" strike="noStrike" cap="none" normalizeH="0" baseline="0" dirty="0" smtClean="0">
                <a:ln>
                  <a:noFill/>
                </a:ln>
                <a:solidFill>
                  <a:srgbClr val="A9B7C6"/>
                </a:solidFill>
                <a:effectLst/>
                <a:latin typeface="JetBrains Mono"/>
                <a:cs typeface="Arial" pitchFamily="34" charset="0"/>
              </a:rPr>
              <a:t>__name__ == </a:t>
            </a:r>
            <a:r>
              <a:rPr kumimoji="0" lang="en-US" sz="1000" b="1" i="0" u="none" strike="noStrike" cap="none" normalizeH="0" baseline="0" dirty="0" smtClean="0">
                <a:ln>
                  <a:noFill/>
                </a:ln>
                <a:solidFill>
                  <a:srgbClr val="6A8759"/>
                </a:solidFill>
                <a:effectLst/>
                <a:latin typeface="JetBrains Mono"/>
                <a:cs typeface="Arial" pitchFamily="34" charset="0"/>
              </a:rPr>
              <a:t>"__main__"</a:t>
            </a:r>
            <a:r>
              <a:rPr kumimoji="0" lang="en-US" sz="1000" b="1" i="0" u="none" strike="noStrike" cap="none" normalizeH="0" baseline="0" dirty="0" smtClean="0">
                <a:ln>
                  <a:noFill/>
                </a:ln>
                <a:solidFill>
                  <a:srgbClr val="A9B7C6"/>
                </a:solidFill>
                <a:effectLst/>
                <a:latin typeface="JetBrains Mono"/>
                <a:cs typeface="Arial" pitchFamily="34" charset="0"/>
              </a:rPr>
              <a:t>:</a:t>
            </a:r>
            <a:br>
              <a:rPr kumimoji="0" lang="en-US" sz="1000" b="1" i="0" u="none" strike="noStrike" cap="none" normalizeH="0" baseline="0" dirty="0" smtClean="0">
                <a:ln>
                  <a:noFill/>
                </a:ln>
                <a:solidFill>
                  <a:srgbClr val="A9B7C6"/>
                </a:solidFill>
                <a:effectLst/>
                <a:latin typeface="JetBrains Mono"/>
                <a:cs typeface="Arial" pitchFamily="34" charset="0"/>
              </a:rPr>
            </a:br>
            <a:r>
              <a:rPr kumimoji="0" lang="en-US" sz="1000" b="1" i="0" u="none" strike="noStrike" cap="none" normalizeH="0" baseline="0" dirty="0" smtClean="0">
                <a:ln>
                  <a:noFill/>
                </a:ln>
                <a:solidFill>
                  <a:srgbClr val="A9B7C6"/>
                </a:solidFill>
                <a:effectLst/>
                <a:latin typeface="JetBrains Mono"/>
                <a:cs typeface="Arial" pitchFamily="34" charset="0"/>
              </a:rPr>
              <a:t>     parser = </a:t>
            </a:r>
            <a:r>
              <a:rPr kumimoji="0" lang="en-US" sz="1000" b="1" i="0" u="none" strike="noStrike" cap="none" normalizeH="0" baseline="0" dirty="0" err="1" smtClean="0">
                <a:ln>
                  <a:noFill/>
                </a:ln>
                <a:solidFill>
                  <a:srgbClr val="A9B7C6"/>
                </a:solidFill>
                <a:effectLst/>
                <a:latin typeface="JetBrains Mono"/>
                <a:cs typeface="Arial" pitchFamily="34" charset="0"/>
              </a:rPr>
              <a:t>argparse.ArgumentParser</a:t>
            </a:r>
            <a:r>
              <a:rPr kumimoji="0" lang="en-US" sz="1000" b="1" i="0" u="none" strike="noStrike" cap="none" normalizeH="0" baseline="0" dirty="0" smtClean="0">
                <a:ln>
                  <a:noFill/>
                </a:ln>
                <a:solidFill>
                  <a:srgbClr val="A9B7C6"/>
                </a:solidFill>
                <a:effectLst/>
                <a:latin typeface="JetBrains Mono"/>
                <a:cs typeface="Arial" pitchFamily="34" charset="0"/>
              </a:rPr>
              <a:t>(</a:t>
            </a:r>
            <a:r>
              <a:rPr kumimoji="0" lang="en-US" sz="1000" b="1" i="0" u="none" strike="noStrike" cap="none" normalizeH="0" baseline="0" dirty="0" smtClean="0">
                <a:ln>
                  <a:noFill/>
                </a:ln>
                <a:solidFill>
                  <a:srgbClr val="AA4926"/>
                </a:solidFill>
                <a:effectLst/>
                <a:latin typeface="JetBrains Mono"/>
                <a:cs typeface="Arial" pitchFamily="34" charset="0"/>
              </a:rPr>
              <a:t>description</a:t>
            </a:r>
            <a:r>
              <a:rPr kumimoji="0" lang="en-US" sz="1000" b="1" i="0" u="none" strike="noStrike" cap="none" normalizeH="0" baseline="0" dirty="0" smtClean="0">
                <a:ln>
                  <a:noFill/>
                </a:ln>
                <a:solidFill>
                  <a:srgbClr val="A9B7C6"/>
                </a:solidFill>
                <a:effectLst/>
                <a:latin typeface="JetBrains Mono"/>
                <a:cs typeface="Arial" pitchFamily="34" charset="0"/>
              </a:rPr>
              <a:t>=</a:t>
            </a:r>
            <a:r>
              <a:rPr kumimoji="0" lang="en-US" sz="1000" b="1" i="0" u="none" strike="noStrike" cap="none" normalizeH="0" baseline="0" dirty="0" smtClean="0">
                <a:ln>
                  <a:noFill/>
                </a:ln>
                <a:solidFill>
                  <a:srgbClr val="6A8759"/>
                </a:solidFill>
                <a:effectLst/>
                <a:latin typeface="JetBrains Mono"/>
                <a:cs typeface="Arial" pitchFamily="34" charset="0"/>
              </a:rPr>
              <a:t>'Simple HTTP Server Example'</a:t>
            </a:r>
            <a:r>
              <a:rPr kumimoji="0" lang="en-US" sz="1000" b="1" i="0" u="none" strike="noStrike" cap="none" normalizeH="0" baseline="0" dirty="0" smtClean="0">
                <a:ln>
                  <a:noFill/>
                </a:ln>
                <a:solidFill>
                  <a:srgbClr val="A9B7C6"/>
                </a:solidFill>
                <a:effectLst/>
                <a:latin typeface="JetBrains Mono"/>
                <a:cs typeface="Arial" pitchFamily="34" charset="0"/>
              </a:rPr>
              <a:t>)</a:t>
            </a:r>
            <a:br>
              <a:rPr kumimoji="0" lang="en-US" sz="1000" b="1" i="0" u="none" strike="noStrike" cap="none" normalizeH="0" baseline="0" dirty="0" smtClean="0">
                <a:ln>
                  <a:noFill/>
                </a:ln>
                <a:solidFill>
                  <a:srgbClr val="A9B7C6"/>
                </a:solidFill>
                <a:effectLst/>
                <a:latin typeface="JetBrains Mono"/>
                <a:cs typeface="Arial" pitchFamily="34" charset="0"/>
              </a:rPr>
            </a:br>
            <a:r>
              <a:rPr kumimoji="0" lang="en-US" sz="1000" b="1" i="0" u="none" strike="noStrike" cap="none" normalizeH="0" baseline="0" dirty="0" smtClean="0">
                <a:ln>
                  <a:noFill/>
                </a:ln>
                <a:solidFill>
                  <a:srgbClr val="A9B7C6"/>
                </a:solidFill>
                <a:effectLst/>
                <a:latin typeface="JetBrains Mono"/>
                <a:cs typeface="Arial" pitchFamily="34" charset="0"/>
              </a:rPr>
              <a:t>     </a:t>
            </a:r>
            <a:r>
              <a:rPr kumimoji="0" lang="en-US" sz="1000" b="1" i="0" u="none" strike="noStrike" cap="none" normalizeH="0" baseline="0" dirty="0" err="1" smtClean="0">
                <a:ln>
                  <a:noFill/>
                </a:ln>
                <a:solidFill>
                  <a:srgbClr val="A9B7C6"/>
                </a:solidFill>
                <a:effectLst/>
                <a:latin typeface="JetBrains Mono"/>
                <a:cs typeface="Arial" pitchFamily="34" charset="0"/>
              </a:rPr>
              <a:t>parser.add_argument</a:t>
            </a:r>
            <a:r>
              <a:rPr kumimoji="0" lang="en-US" sz="1000" b="1" i="0" u="none" strike="noStrike" cap="none" normalizeH="0" baseline="0" dirty="0" smtClean="0">
                <a:ln>
                  <a:noFill/>
                </a:ln>
                <a:solidFill>
                  <a:srgbClr val="A9B7C6"/>
                </a:solidFill>
                <a:effectLst/>
                <a:latin typeface="JetBrains Mono"/>
                <a:cs typeface="Arial" pitchFamily="34" charset="0"/>
              </a:rPr>
              <a:t>(</a:t>
            </a:r>
            <a:r>
              <a:rPr kumimoji="0" lang="en-US" sz="1000" b="1" i="0" u="none" strike="noStrike" cap="none" normalizeH="0" baseline="0" dirty="0" smtClean="0">
                <a:ln>
                  <a:noFill/>
                </a:ln>
                <a:solidFill>
                  <a:srgbClr val="6A8759"/>
                </a:solidFill>
                <a:effectLst/>
                <a:latin typeface="JetBrains Mono"/>
                <a:cs typeface="Arial" pitchFamily="34" charset="0"/>
              </a:rPr>
              <a:t>'--port'</a:t>
            </a:r>
            <a:r>
              <a:rPr kumimoji="0" lang="en-US" sz="1000" b="1" i="0" u="none" strike="noStrike" cap="none" normalizeH="0" baseline="0" dirty="0" smtClean="0">
                <a:ln>
                  <a:noFill/>
                </a:ln>
                <a:solidFill>
                  <a:srgbClr val="CC7832"/>
                </a:solidFill>
                <a:effectLst/>
                <a:latin typeface="JetBrains Mono"/>
                <a:cs typeface="Arial" pitchFamily="34" charset="0"/>
              </a:rPr>
              <a:t>, </a:t>
            </a:r>
            <a:r>
              <a:rPr kumimoji="0" lang="en-US" sz="1000" b="1" i="0" u="none" strike="noStrike" cap="none" normalizeH="0" baseline="0" dirty="0" smtClean="0">
                <a:ln>
                  <a:noFill/>
                </a:ln>
                <a:solidFill>
                  <a:srgbClr val="AA4926"/>
                </a:solidFill>
                <a:effectLst/>
                <a:latin typeface="JetBrains Mono"/>
                <a:cs typeface="Arial" pitchFamily="34" charset="0"/>
              </a:rPr>
              <a:t>action</a:t>
            </a:r>
            <a:r>
              <a:rPr kumimoji="0" lang="en-US" sz="1000" b="1" i="0" u="none" strike="noStrike" cap="none" normalizeH="0" baseline="0" dirty="0" smtClean="0">
                <a:ln>
                  <a:noFill/>
                </a:ln>
                <a:solidFill>
                  <a:srgbClr val="A9B7C6"/>
                </a:solidFill>
                <a:effectLst/>
                <a:latin typeface="JetBrains Mono"/>
                <a:cs typeface="Arial" pitchFamily="34" charset="0"/>
              </a:rPr>
              <a:t>=</a:t>
            </a:r>
            <a:r>
              <a:rPr kumimoji="0" lang="en-US" sz="1000" b="1" i="0" u="none" strike="noStrike" cap="none" normalizeH="0" baseline="0" dirty="0" smtClean="0">
                <a:ln>
                  <a:noFill/>
                </a:ln>
                <a:solidFill>
                  <a:srgbClr val="6A8759"/>
                </a:solidFill>
                <a:effectLst/>
                <a:latin typeface="JetBrains Mono"/>
                <a:cs typeface="Arial" pitchFamily="34" charset="0"/>
              </a:rPr>
              <a:t>"store"</a:t>
            </a:r>
            <a:r>
              <a:rPr kumimoji="0" lang="en-US" sz="1000" b="1" i="0" u="none" strike="noStrike" cap="none" normalizeH="0" baseline="0" dirty="0" smtClean="0">
                <a:ln>
                  <a:noFill/>
                </a:ln>
                <a:solidFill>
                  <a:srgbClr val="CC7832"/>
                </a:solidFill>
                <a:effectLst/>
                <a:latin typeface="JetBrains Mono"/>
                <a:cs typeface="Arial" pitchFamily="34" charset="0"/>
              </a:rPr>
              <a:t>, </a:t>
            </a:r>
            <a:r>
              <a:rPr kumimoji="0" lang="en-US" sz="1000" b="1" i="0" u="none" strike="noStrike" cap="none" normalizeH="0" baseline="0" dirty="0" err="1" smtClean="0">
                <a:ln>
                  <a:noFill/>
                </a:ln>
                <a:solidFill>
                  <a:srgbClr val="AA4926"/>
                </a:solidFill>
                <a:effectLst/>
                <a:latin typeface="JetBrains Mono"/>
                <a:cs typeface="Arial" pitchFamily="34" charset="0"/>
              </a:rPr>
              <a:t>dest</a:t>
            </a:r>
            <a:r>
              <a:rPr kumimoji="0" lang="en-US" sz="1000" b="1" i="0" u="none" strike="noStrike" cap="none" normalizeH="0" baseline="0" dirty="0" smtClean="0">
                <a:ln>
                  <a:noFill/>
                </a:ln>
                <a:solidFill>
                  <a:srgbClr val="A9B7C6"/>
                </a:solidFill>
                <a:effectLst/>
                <a:latin typeface="JetBrains Mono"/>
                <a:cs typeface="Arial" pitchFamily="34" charset="0"/>
              </a:rPr>
              <a:t>=</a:t>
            </a:r>
            <a:r>
              <a:rPr kumimoji="0" lang="en-US" sz="1000" b="1" i="0" u="none" strike="noStrike" cap="none" normalizeH="0" baseline="0" dirty="0" smtClean="0">
                <a:ln>
                  <a:noFill/>
                </a:ln>
                <a:solidFill>
                  <a:srgbClr val="6A8759"/>
                </a:solidFill>
                <a:effectLst/>
                <a:latin typeface="JetBrains Mono"/>
                <a:cs typeface="Arial" pitchFamily="34" charset="0"/>
              </a:rPr>
              <a:t>"port"</a:t>
            </a:r>
            <a:r>
              <a:rPr kumimoji="0" lang="en-US" sz="1000" b="1" i="0" u="none" strike="noStrike" cap="none" normalizeH="0" baseline="0" dirty="0" smtClean="0">
                <a:ln>
                  <a:noFill/>
                </a:ln>
                <a:solidFill>
                  <a:srgbClr val="CC7832"/>
                </a:solidFill>
                <a:effectLst/>
                <a:latin typeface="JetBrains Mono"/>
                <a:cs typeface="Arial" pitchFamily="34" charset="0"/>
              </a:rPr>
              <a:t>, </a:t>
            </a:r>
            <a:r>
              <a:rPr kumimoji="0" lang="en-US" sz="1000" b="1" i="0" u="none" strike="noStrike" cap="none" normalizeH="0" baseline="0" dirty="0" smtClean="0">
                <a:ln>
                  <a:noFill/>
                </a:ln>
                <a:solidFill>
                  <a:srgbClr val="AA4926"/>
                </a:solidFill>
                <a:effectLst/>
                <a:latin typeface="JetBrains Mono"/>
                <a:cs typeface="Arial" pitchFamily="34" charset="0"/>
              </a:rPr>
              <a:t>type</a:t>
            </a:r>
            <a:r>
              <a:rPr kumimoji="0" lang="en-US" sz="1000" b="1" i="0" u="none" strike="noStrike" cap="none" normalizeH="0" baseline="0" dirty="0" smtClean="0">
                <a:ln>
                  <a:noFill/>
                </a:ln>
                <a:solidFill>
                  <a:srgbClr val="A9B7C6"/>
                </a:solidFill>
                <a:effectLst/>
                <a:latin typeface="JetBrains Mono"/>
                <a:cs typeface="Arial" pitchFamily="34" charset="0"/>
              </a:rPr>
              <a:t>=</a:t>
            </a:r>
            <a:r>
              <a:rPr kumimoji="0" lang="en-US" sz="1000" b="1" i="0" u="none" strike="noStrike" cap="none" normalizeH="0" baseline="0" dirty="0" err="1" smtClean="0">
                <a:ln>
                  <a:noFill/>
                </a:ln>
                <a:solidFill>
                  <a:srgbClr val="A9B7C6"/>
                </a:solidFill>
                <a:effectLst/>
                <a:latin typeface="JetBrains Mono"/>
                <a:cs typeface="Arial" pitchFamily="34" charset="0"/>
              </a:rPr>
              <a:t>int</a:t>
            </a:r>
            <a:r>
              <a:rPr kumimoji="0" lang="en-US" sz="1000" b="1" i="0" u="none" strike="noStrike" cap="none" normalizeH="0" baseline="0" dirty="0" smtClean="0">
                <a:ln>
                  <a:noFill/>
                </a:ln>
                <a:solidFill>
                  <a:srgbClr val="CC7832"/>
                </a:solidFill>
                <a:effectLst/>
                <a:latin typeface="JetBrains Mono"/>
                <a:cs typeface="Arial" pitchFamily="34" charset="0"/>
              </a:rPr>
              <a:t>, </a:t>
            </a:r>
            <a:r>
              <a:rPr kumimoji="0" lang="en-US" sz="1000" b="1" i="0" u="none" strike="noStrike" cap="none" normalizeH="0" baseline="0" dirty="0" smtClean="0">
                <a:ln>
                  <a:noFill/>
                </a:ln>
                <a:solidFill>
                  <a:srgbClr val="AA4926"/>
                </a:solidFill>
                <a:effectLst/>
                <a:latin typeface="JetBrains Mono"/>
                <a:cs typeface="Arial" pitchFamily="34" charset="0"/>
              </a:rPr>
              <a:t>default</a:t>
            </a:r>
            <a:r>
              <a:rPr kumimoji="0" lang="en-US" sz="1000" b="1" i="0" u="none" strike="noStrike" cap="none" normalizeH="0" baseline="0" dirty="0" smtClean="0">
                <a:ln>
                  <a:noFill/>
                </a:ln>
                <a:solidFill>
                  <a:srgbClr val="A9B7C6"/>
                </a:solidFill>
                <a:effectLst/>
                <a:latin typeface="JetBrains Mono"/>
                <a:cs typeface="Arial" pitchFamily="34" charset="0"/>
              </a:rPr>
              <a:t>=DEFAULT_PORT)</a:t>
            </a:r>
            <a:br>
              <a:rPr kumimoji="0" lang="en-US" sz="1000" b="1" i="0" u="none" strike="noStrike" cap="none" normalizeH="0" baseline="0" dirty="0" smtClean="0">
                <a:ln>
                  <a:noFill/>
                </a:ln>
                <a:solidFill>
                  <a:srgbClr val="A9B7C6"/>
                </a:solidFill>
                <a:effectLst/>
                <a:latin typeface="JetBrains Mono"/>
                <a:cs typeface="Arial" pitchFamily="34" charset="0"/>
              </a:rPr>
            </a:br>
            <a:r>
              <a:rPr kumimoji="0" lang="en-US" sz="1000" b="1" i="0" u="none" strike="noStrike" cap="none" normalizeH="0" baseline="0" dirty="0" smtClean="0">
                <a:ln>
                  <a:noFill/>
                </a:ln>
                <a:solidFill>
                  <a:srgbClr val="A9B7C6"/>
                </a:solidFill>
                <a:effectLst/>
                <a:latin typeface="JetBrains Mono"/>
                <a:cs typeface="Arial" pitchFamily="34" charset="0"/>
              </a:rPr>
              <a:t>     </a:t>
            </a:r>
            <a:r>
              <a:rPr kumimoji="0" lang="en-US" sz="1000" b="1" i="0" u="none" strike="noStrike" cap="none" normalizeH="0" baseline="0" dirty="0" err="1" smtClean="0">
                <a:ln>
                  <a:noFill/>
                </a:ln>
                <a:solidFill>
                  <a:srgbClr val="A9B7C6"/>
                </a:solidFill>
                <a:effectLst/>
                <a:latin typeface="JetBrains Mono"/>
                <a:cs typeface="Arial" pitchFamily="34" charset="0"/>
              </a:rPr>
              <a:t>given_args</a:t>
            </a:r>
            <a:r>
              <a:rPr kumimoji="0" lang="en-US" sz="1000" b="1" i="0" u="none" strike="noStrike" cap="none" normalizeH="0" baseline="0" dirty="0" smtClean="0">
                <a:ln>
                  <a:noFill/>
                </a:ln>
                <a:solidFill>
                  <a:srgbClr val="A9B7C6"/>
                </a:solidFill>
                <a:effectLst/>
                <a:latin typeface="JetBrains Mono"/>
                <a:cs typeface="Arial" pitchFamily="34" charset="0"/>
              </a:rPr>
              <a:t> = </a:t>
            </a:r>
            <a:r>
              <a:rPr kumimoji="0" lang="en-US" sz="1000" b="1" i="0" u="none" strike="noStrike" cap="none" normalizeH="0" baseline="0" dirty="0" err="1" smtClean="0">
                <a:ln>
                  <a:noFill/>
                </a:ln>
                <a:solidFill>
                  <a:srgbClr val="A9B7C6"/>
                </a:solidFill>
                <a:effectLst/>
                <a:latin typeface="JetBrains Mono"/>
                <a:cs typeface="Arial" pitchFamily="34" charset="0"/>
              </a:rPr>
              <a:t>parser.parse_args</a:t>
            </a:r>
            <a:r>
              <a:rPr kumimoji="0" lang="en-US" sz="1000" b="1" i="0" u="none" strike="noStrike" cap="none" normalizeH="0" baseline="0" dirty="0" smtClean="0">
                <a:ln>
                  <a:noFill/>
                </a:ln>
                <a:solidFill>
                  <a:srgbClr val="A9B7C6"/>
                </a:solidFill>
                <a:effectLst/>
                <a:latin typeface="JetBrains Mono"/>
                <a:cs typeface="Arial" pitchFamily="34" charset="0"/>
              </a:rPr>
              <a:t>()</a:t>
            </a:r>
            <a:br>
              <a:rPr kumimoji="0" lang="en-US" sz="1000" b="1" i="0" u="none" strike="noStrike" cap="none" normalizeH="0" baseline="0" dirty="0" smtClean="0">
                <a:ln>
                  <a:noFill/>
                </a:ln>
                <a:solidFill>
                  <a:srgbClr val="A9B7C6"/>
                </a:solidFill>
                <a:effectLst/>
                <a:latin typeface="JetBrains Mono"/>
                <a:cs typeface="Arial" pitchFamily="34" charset="0"/>
              </a:rPr>
            </a:br>
            <a:r>
              <a:rPr kumimoji="0" lang="en-US" sz="1000" b="1" i="0" u="none" strike="noStrike" cap="none" normalizeH="0" baseline="0" dirty="0" smtClean="0">
                <a:ln>
                  <a:noFill/>
                </a:ln>
                <a:solidFill>
                  <a:srgbClr val="A9B7C6"/>
                </a:solidFill>
                <a:effectLst/>
                <a:latin typeface="JetBrains Mono"/>
                <a:cs typeface="Arial" pitchFamily="34" charset="0"/>
              </a:rPr>
              <a:t>     port = </a:t>
            </a:r>
            <a:r>
              <a:rPr kumimoji="0" lang="en-US" sz="1000" b="1" i="0" u="none" strike="noStrike" cap="none" normalizeH="0" baseline="0" dirty="0" err="1" smtClean="0">
                <a:ln>
                  <a:noFill/>
                </a:ln>
                <a:solidFill>
                  <a:srgbClr val="A9B7C6"/>
                </a:solidFill>
                <a:effectLst/>
                <a:latin typeface="JetBrains Mono"/>
                <a:cs typeface="Arial" pitchFamily="34" charset="0"/>
              </a:rPr>
              <a:t>given_args.port</a:t>
            </a:r>
            <a:r>
              <a:rPr kumimoji="0" lang="en-US" sz="1000" b="1" i="0" u="none" strike="noStrike" cap="none" normalizeH="0" baseline="0" dirty="0" smtClean="0">
                <a:ln>
                  <a:noFill/>
                </a:ln>
                <a:solidFill>
                  <a:srgbClr val="A9B7C6"/>
                </a:solidFill>
                <a:effectLst/>
                <a:latin typeface="JetBrains Mono"/>
                <a:cs typeface="Arial" pitchFamily="34" charset="0"/>
              </a:rPr>
              <a:t/>
            </a:r>
            <a:br>
              <a:rPr kumimoji="0" lang="en-US" sz="1000" b="1" i="0" u="none" strike="noStrike" cap="none" normalizeH="0" baseline="0" dirty="0" smtClean="0">
                <a:ln>
                  <a:noFill/>
                </a:ln>
                <a:solidFill>
                  <a:srgbClr val="A9B7C6"/>
                </a:solidFill>
                <a:effectLst/>
                <a:latin typeface="JetBrains Mono"/>
                <a:cs typeface="Arial" pitchFamily="34" charset="0"/>
              </a:rPr>
            </a:br>
            <a:r>
              <a:rPr kumimoji="0" lang="en-US" sz="1000" b="1" i="0" u="none" strike="noStrike" cap="none" normalizeH="0" baseline="0" dirty="0" smtClean="0">
                <a:ln>
                  <a:noFill/>
                </a:ln>
                <a:solidFill>
                  <a:srgbClr val="A9B7C6"/>
                </a:solidFill>
                <a:effectLst/>
                <a:latin typeface="JetBrains Mono"/>
                <a:cs typeface="Arial" pitchFamily="34" charset="0"/>
              </a:rPr>
              <a:t>     </a:t>
            </a:r>
            <a:r>
              <a:rPr kumimoji="0" lang="en-US" sz="1000" b="1" i="0" u="none" strike="noStrike" cap="none" normalizeH="0" baseline="0" dirty="0" err="1" smtClean="0">
                <a:ln>
                  <a:noFill/>
                </a:ln>
                <a:solidFill>
                  <a:srgbClr val="A9B7C6"/>
                </a:solidFill>
                <a:effectLst/>
                <a:latin typeface="JetBrains Mono"/>
                <a:cs typeface="Arial" pitchFamily="34" charset="0"/>
              </a:rPr>
              <a:t>run_server</a:t>
            </a:r>
            <a:r>
              <a:rPr kumimoji="0" lang="en-US" sz="1000" b="1" i="0" u="none" strike="noStrike" cap="none" normalizeH="0" baseline="0" dirty="0" smtClean="0">
                <a:ln>
                  <a:noFill/>
                </a:ln>
                <a:solidFill>
                  <a:srgbClr val="A9B7C6"/>
                </a:solidFill>
                <a:effectLst/>
                <a:latin typeface="JetBrains Mono"/>
                <a:cs typeface="Arial" pitchFamily="34" charset="0"/>
              </a:rPr>
              <a:t>(port)</a:t>
            </a:r>
            <a:endParaRPr kumimoji="0" lang="en-US" sz="1800" b="1" i="0" u="none" strike="noStrike" cap="none" normalizeH="0" baseline="0" dirty="0" smtClean="0">
              <a:ln>
                <a:noFill/>
              </a:ln>
              <a:solidFill>
                <a:schemeClr val="tx1"/>
              </a:solidFill>
              <a:effectLst/>
              <a:latin typeface="Arial" pitchFamily="34" charset="0"/>
              <a:cs typeface="Arial" pitchFamily="34" charset="0"/>
            </a:endParaRPr>
          </a:p>
        </p:txBody>
      </p:sp>
      <p:sp>
        <p:nvSpPr>
          <p:cNvPr id="13" name="Rectangle 12"/>
          <p:cNvSpPr/>
          <p:nvPr/>
        </p:nvSpPr>
        <p:spPr>
          <a:xfrm>
            <a:off x="695849" y="630496"/>
            <a:ext cx="3047665" cy="1246495"/>
          </a:xfrm>
          <a:prstGeom prst="rect">
            <a:avLst/>
          </a:prstGeom>
          <a:ln w="28575">
            <a:solidFill>
              <a:srgbClr val="FFC000"/>
            </a:solidFill>
            <a:prstDash val="sysDash"/>
          </a:ln>
        </p:spPr>
        <p:txBody>
          <a:bodyPr wrap="square">
            <a:spAutoFit/>
          </a:bodyPr>
          <a:lstStyle/>
          <a:p>
            <a:pPr algn="ctr">
              <a:lnSpc>
                <a:spcPts val="3000"/>
              </a:lnSpc>
            </a:pPr>
            <a:r>
              <a:rPr lang="en-US" sz="2800" b="1" dirty="0">
                <a:solidFill>
                  <a:srgbClr val="0A1F61"/>
                </a:solidFill>
                <a:latin typeface="Tajawal ExtraBold" panose="00000800000000000000" pitchFamily="2" charset="-78"/>
                <a:cs typeface="Tajawal ExtraBold" panose="00000800000000000000" pitchFamily="2" charset="-78"/>
              </a:rPr>
              <a:t>Simple HTTP Web Server and Client in Python</a:t>
            </a:r>
          </a:p>
        </p:txBody>
      </p:sp>
    </p:spTree>
    <p:extLst>
      <p:ext uri="{BB962C8B-B14F-4D97-AF65-F5344CB8AC3E}">
        <p14:creationId xmlns:p14="http://schemas.microsoft.com/office/powerpoint/2010/main" val="180760672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26395" y="5508979"/>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155804" y="683053"/>
            <a:ext cx="7409107" cy="550151"/>
          </a:xfrm>
          <a:prstGeom prst="rect">
            <a:avLst/>
          </a:prstGeom>
          <a:noFill/>
        </p:spPr>
        <p:txBody>
          <a:bodyPr wrap="square" rtlCol="0">
            <a:spAutoFit/>
          </a:bodyPr>
          <a:lstStyle/>
          <a:p>
            <a:pPr algn="ctr">
              <a:lnSpc>
                <a:spcPts val="3000"/>
              </a:lnSpc>
            </a:pPr>
            <a:r>
              <a:rPr lang="en-US" sz="4400" dirty="0" smtClean="0">
                <a:solidFill>
                  <a:schemeClr val="bg1"/>
                </a:solidFill>
                <a:latin typeface="Tajawal Medium" panose="00000600000000000000" pitchFamily="2" charset="-78"/>
                <a:cs typeface="Tajawal Medium" panose="00000600000000000000" pitchFamily="2" charset="-78"/>
              </a:rPr>
              <a:t>urllib3 Library</a:t>
            </a:r>
            <a:endParaRPr lang="en-US" sz="44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5</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13</a:t>
            </a:fld>
            <a:endParaRPr lang="en-US" dirty="0"/>
          </a:p>
        </p:txBody>
      </p:sp>
      <p:sp>
        <p:nvSpPr>
          <p:cNvPr id="13" name="AutoShape 2" descr="Light Logo"/>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8195"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706678" y="511456"/>
            <a:ext cx="1957615" cy="5872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 name="Rectangle 14"/>
          <p:cNvSpPr/>
          <p:nvPr/>
        </p:nvSpPr>
        <p:spPr>
          <a:xfrm>
            <a:off x="460375" y="1582341"/>
            <a:ext cx="11203917" cy="4832092"/>
          </a:xfrm>
          <a:prstGeom prst="rect">
            <a:avLst/>
          </a:prstGeom>
        </p:spPr>
        <p:txBody>
          <a:bodyPr wrap="square">
            <a:spAutoFit/>
          </a:bodyPr>
          <a:lstStyle/>
          <a:p>
            <a:pPr marL="457200" indent="-457200" algn="just">
              <a:buFont typeface="Wingdings" pitchFamily="2" charset="2"/>
              <a:buChar char="§"/>
            </a:pPr>
            <a:r>
              <a:rPr lang="en-US" sz="2800" b="1" dirty="0">
                <a:solidFill>
                  <a:srgbClr val="0A1F61"/>
                </a:solidFill>
                <a:latin typeface="Tajawal ExtraBold" panose="00000800000000000000" pitchFamily="2" charset="-78"/>
                <a:cs typeface="Tajawal ExtraBold" panose="00000800000000000000" pitchFamily="2" charset="-78"/>
              </a:rPr>
              <a:t>urllib3 is a powerful, user-friendly HTTP client for Python. Much of the Python ecosystem already uses </a:t>
            </a:r>
            <a:r>
              <a:rPr lang="en-US" sz="2800" b="1" dirty="0" smtClean="0">
                <a:solidFill>
                  <a:srgbClr val="0A1F61"/>
                </a:solidFill>
                <a:latin typeface="Tajawal ExtraBold" panose="00000800000000000000" pitchFamily="2" charset="-78"/>
                <a:cs typeface="Tajawal ExtraBold" panose="00000800000000000000" pitchFamily="2" charset="-78"/>
              </a:rPr>
              <a:t>urllib3.</a:t>
            </a:r>
            <a:endParaRPr lang="en-US" sz="2800" b="1" dirty="0">
              <a:solidFill>
                <a:srgbClr val="0A1F61"/>
              </a:solidFill>
              <a:latin typeface="Tajawal ExtraBold" panose="00000800000000000000" pitchFamily="2" charset="-78"/>
              <a:cs typeface="Tajawal ExtraBold" panose="00000800000000000000" pitchFamily="2" charset="-78"/>
            </a:endParaRPr>
          </a:p>
          <a:p>
            <a:pPr marL="457200" indent="-457200" algn="just">
              <a:buFont typeface="Wingdings" pitchFamily="2" charset="2"/>
              <a:buChar char="§"/>
            </a:pPr>
            <a:r>
              <a:rPr lang="en-US" sz="2800" b="1" dirty="0">
                <a:solidFill>
                  <a:srgbClr val="0A1F61"/>
                </a:solidFill>
                <a:latin typeface="Tajawal ExtraBold" panose="00000800000000000000" pitchFamily="2" charset="-78"/>
                <a:cs typeface="Tajawal ExtraBold" panose="00000800000000000000" pitchFamily="2" charset="-78"/>
              </a:rPr>
              <a:t>urllib3 brings many critical features that are missing from the Python standard libraries:</a:t>
            </a:r>
          </a:p>
          <a:p>
            <a:pPr marL="1828800" lvl="3" indent="-457200">
              <a:buFont typeface="Arial" pitchFamily="34" charset="0"/>
              <a:buChar char="•"/>
            </a:pPr>
            <a:r>
              <a:rPr lang="en-US" sz="2800" dirty="0">
                <a:solidFill>
                  <a:srgbClr val="0A1F61"/>
                </a:solidFill>
                <a:latin typeface="Tajawal ExtraBold" panose="00000800000000000000" pitchFamily="2" charset="-78"/>
                <a:cs typeface="Tajawal ExtraBold" panose="00000800000000000000" pitchFamily="2" charset="-78"/>
              </a:rPr>
              <a:t>Thread safety.</a:t>
            </a:r>
          </a:p>
          <a:p>
            <a:pPr marL="1828800" lvl="3" indent="-457200">
              <a:buFont typeface="Arial" pitchFamily="34" charset="0"/>
              <a:buChar char="•"/>
            </a:pPr>
            <a:r>
              <a:rPr lang="en-US" sz="2800" dirty="0">
                <a:solidFill>
                  <a:srgbClr val="0A1F61"/>
                </a:solidFill>
                <a:latin typeface="Tajawal ExtraBold" panose="00000800000000000000" pitchFamily="2" charset="-78"/>
                <a:cs typeface="Tajawal ExtraBold" panose="00000800000000000000" pitchFamily="2" charset="-78"/>
              </a:rPr>
              <a:t>Connection pooling.</a:t>
            </a:r>
          </a:p>
          <a:p>
            <a:pPr marL="1828800" lvl="3" indent="-457200">
              <a:buFont typeface="Arial" pitchFamily="34" charset="0"/>
              <a:buChar char="•"/>
            </a:pPr>
            <a:r>
              <a:rPr lang="en-US" sz="2800" i="1" dirty="0">
                <a:solidFill>
                  <a:srgbClr val="C00000"/>
                </a:solidFill>
                <a:latin typeface="Tajawal ExtraBold" panose="00000800000000000000" pitchFamily="2" charset="-78"/>
                <a:cs typeface="Tajawal ExtraBold" panose="00000800000000000000" pitchFamily="2" charset="-78"/>
              </a:rPr>
              <a:t>Client-side TLS/SSL verification</a:t>
            </a:r>
            <a:r>
              <a:rPr lang="en-US" sz="2800" dirty="0">
                <a:solidFill>
                  <a:srgbClr val="0A1F61"/>
                </a:solidFill>
                <a:latin typeface="Tajawal ExtraBold" panose="00000800000000000000" pitchFamily="2" charset="-78"/>
                <a:cs typeface="Tajawal ExtraBold" panose="00000800000000000000" pitchFamily="2" charset="-78"/>
              </a:rPr>
              <a:t>.</a:t>
            </a:r>
          </a:p>
          <a:p>
            <a:pPr marL="1828800" lvl="3" indent="-457200">
              <a:buFont typeface="Arial" pitchFamily="34" charset="0"/>
              <a:buChar char="•"/>
            </a:pPr>
            <a:r>
              <a:rPr lang="en-US" sz="2800" dirty="0">
                <a:solidFill>
                  <a:srgbClr val="0A1F61"/>
                </a:solidFill>
                <a:latin typeface="Tajawal ExtraBold" panose="00000800000000000000" pitchFamily="2" charset="-78"/>
                <a:cs typeface="Tajawal ExtraBold" panose="00000800000000000000" pitchFamily="2" charset="-78"/>
              </a:rPr>
              <a:t>File uploads with multipart encoding.</a:t>
            </a:r>
          </a:p>
          <a:p>
            <a:pPr marL="1828800" lvl="3" indent="-457200">
              <a:buFont typeface="Arial" pitchFamily="34" charset="0"/>
              <a:buChar char="•"/>
            </a:pPr>
            <a:r>
              <a:rPr lang="en-US" sz="2800" dirty="0">
                <a:solidFill>
                  <a:srgbClr val="0A1F61"/>
                </a:solidFill>
                <a:latin typeface="Tajawal ExtraBold" panose="00000800000000000000" pitchFamily="2" charset="-78"/>
                <a:cs typeface="Tajawal ExtraBold" panose="00000800000000000000" pitchFamily="2" charset="-78"/>
              </a:rPr>
              <a:t>Helpers for retrying requests and dealing with HTTP redirects.</a:t>
            </a:r>
          </a:p>
          <a:p>
            <a:pPr marL="1828800" lvl="3" indent="-457200">
              <a:buFont typeface="Arial" pitchFamily="34" charset="0"/>
              <a:buChar char="•"/>
            </a:pPr>
            <a:r>
              <a:rPr lang="en-US" sz="2800" dirty="0">
                <a:solidFill>
                  <a:srgbClr val="0A1F61"/>
                </a:solidFill>
                <a:latin typeface="Tajawal ExtraBold" panose="00000800000000000000" pitchFamily="2" charset="-78"/>
                <a:cs typeface="Tajawal ExtraBold" panose="00000800000000000000" pitchFamily="2" charset="-78"/>
              </a:rPr>
              <a:t>Support for </a:t>
            </a:r>
            <a:r>
              <a:rPr lang="en-US" sz="2800" dirty="0" err="1">
                <a:solidFill>
                  <a:srgbClr val="0A1F61"/>
                </a:solidFill>
                <a:latin typeface="Tajawal ExtraBold" panose="00000800000000000000" pitchFamily="2" charset="-78"/>
                <a:cs typeface="Tajawal ExtraBold" panose="00000800000000000000" pitchFamily="2" charset="-78"/>
              </a:rPr>
              <a:t>gzip</a:t>
            </a:r>
            <a:r>
              <a:rPr lang="en-US" sz="2800" dirty="0">
                <a:solidFill>
                  <a:srgbClr val="0A1F61"/>
                </a:solidFill>
                <a:latin typeface="Tajawal ExtraBold" panose="00000800000000000000" pitchFamily="2" charset="-78"/>
                <a:cs typeface="Tajawal ExtraBold" panose="00000800000000000000" pitchFamily="2" charset="-78"/>
              </a:rPr>
              <a:t>, deflate, and </a:t>
            </a:r>
            <a:r>
              <a:rPr lang="en-US" sz="2800" dirty="0" err="1">
                <a:solidFill>
                  <a:srgbClr val="0A1F61"/>
                </a:solidFill>
                <a:latin typeface="Tajawal ExtraBold" panose="00000800000000000000" pitchFamily="2" charset="-78"/>
                <a:cs typeface="Tajawal ExtraBold" panose="00000800000000000000" pitchFamily="2" charset="-78"/>
              </a:rPr>
              <a:t>brotli</a:t>
            </a:r>
            <a:r>
              <a:rPr lang="en-US" sz="2800" dirty="0">
                <a:solidFill>
                  <a:srgbClr val="0A1F61"/>
                </a:solidFill>
                <a:latin typeface="Tajawal ExtraBold" panose="00000800000000000000" pitchFamily="2" charset="-78"/>
                <a:cs typeface="Tajawal ExtraBold" panose="00000800000000000000" pitchFamily="2" charset="-78"/>
              </a:rPr>
              <a:t> encoding.</a:t>
            </a:r>
          </a:p>
          <a:p>
            <a:pPr marL="1828800" lvl="3" indent="-457200">
              <a:buFont typeface="Arial" pitchFamily="34" charset="0"/>
              <a:buChar char="•"/>
            </a:pPr>
            <a:r>
              <a:rPr lang="en-US" sz="2800" dirty="0">
                <a:solidFill>
                  <a:srgbClr val="0A1F61"/>
                </a:solidFill>
                <a:latin typeface="Tajawal ExtraBold" panose="00000800000000000000" pitchFamily="2" charset="-78"/>
                <a:cs typeface="Tajawal ExtraBold" panose="00000800000000000000" pitchFamily="2" charset="-78"/>
              </a:rPr>
              <a:t>Proxy support for HTTP and SOCKS.</a:t>
            </a:r>
          </a:p>
          <a:p>
            <a:pPr marL="1828800" lvl="3" indent="-457200">
              <a:buFont typeface="Arial" pitchFamily="34" charset="0"/>
              <a:buChar char="•"/>
            </a:pPr>
            <a:r>
              <a:rPr lang="en-US" sz="2800" dirty="0">
                <a:solidFill>
                  <a:srgbClr val="0A1F61"/>
                </a:solidFill>
                <a:latin typeface="Tajawal ExtraBold" panose="00000800000000000000" pitchFamily="2" charset="-78"/>
                <a:cs typeface="Tajawal ExtraBold" panose="00000800000000000000" pitchFamily="2" charset="-78"/>
              </a:rPr>
              <a:t>100% test coverage.</a:t>
            </a:r>
          </a:p>
        </p:txBody>
      </p:sp>
      <p:sp>
        <p:nvSpPr>
          <p:cNvPr id="19" name="Rectangle 18"/>
          <p:cNvSpPr/>
          <p:nvPr/>
        </p:nvSpPr>
        <p:spPr>
          <a:xfrm>
            <a:off x="3337070" y="6511113"/>
            <a:ext cx="5537093" cy="461665"/>
          </a:xfrm>
          <a:prstGeom prst="rect">
            <a:avLst/>
          </a:prstGeom>
        </p:spPr>
        <p:txBody>
          <a:bodyPr wrap="none">
            <a:spAutoFit/>
          </a:bodyPr>
          <a:lstStyle/>
          <a:p>
            <a:r>
              <a:rPr lang="en-US" sz="2400" dirty="0">
                <a:solidFill>
                  <a:srgbClr val="C00000"/>
                </a:solidFill>
                <a:latin typeface="Tajawal ExtraBold" panose="00000800000000000000" pitchFamily="2" charset="-78"/>
                <a:cs typeface="Tajawal ExtraBold" panose="00000800000000000000" pitchFamily="2" charset="-78"/>
              </a:rPr>
              <a:t>https://urllib3.readthedocs.io/en/stable/user-guide.html</a:t>
            </a:r>
          </a:p>
        </p:txBody>
      </p:sp>
    </p:spTree>
    <p:extLst>
      <p:ext uri="{BB962C8B-B14F-4D97-AF65-F5344CB8AC3E}">
        <p14:creationId xmlns:p14="http://schemas.microsoft.com/office/powerpoint/2010/main" val="12499302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26395" y="5508979"/>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155804" y="683053"/>
            <a:ext cx="7409107" cy="934871"/>
          </a:xfrm>
          <a:prstGeom prst="rect">
            <a:avLst/>
          </a:prstGeom>
          <a:noFill/>
        </p:spPr>
        <p:txBody>
          <a:bodyPr wrap="square" rtlCol="0">
            <a:spAutoFit/>
          </a:bodyPr>
          <a:lstStyle/>
          <a:p>
            <a:pPr algn="ctr">
              <a:lnSpc>
                <a:spcPts val="3000"/>
              </a:lnSpc>
            </a:pPr>
            <a:r>
              <a:rPr lang="en-US" sz="4400" dirty="0" smtClean="0">
                <a:solidFill>
                  <a:schemeClr val="bg1"/>
                </a:solidFill>
                <a:latin typeface="Tajawal Medium" panose="00000600000000000000" pitchFamily="2" charset="-78"/>
                <a:cs typeface="Tajawal Medium" panose="00000600000000000000" pitchFamily="2" charset="-78"/>
              </a:rPr>
              <a:t>urllib3 Library</a:t>
            </a:r>
            <a:endParaRPr lang="en-US" sz="4400" dirty="0">
              <a:solidFill>
                <a:schemeClr val="bg1"/>
              </a:solidFill>
              <a:latin typeface="Tajawal Medium" panose="00000600000000000000" pitchFamily="2" charset="-78"/>
              <a:cs typeface="Tajawal Medium" panose="00000600000000000000" pitchFamily="2" charset="-78"/>
            </a:endParaRPr>
          </a:p>
          <a:p>
            <a:pPr algn="ctr">
              <a:lnSpc>
                <a:spcPts val="3000"/>
              </a:lnSpc>
            </a:pPr>
            <a:endParaRPr lang="en-US" sz="44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5</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14</a:t>
            </a:fld>
            <a:endParaRPr lang="en-US" dirty="0"/>
          </a:p>
        </p:txBody>
      </p:sp>
      <p:sp>
        <p:nvSpPr>
          <p:cNvPr id="13" name="AutoShape 2" descr="Light Logo"/>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8195"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706678" y="511456"/>
            <a:ext cx="1957615" cy="5872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3" name="Picture 3"/>
          <p:cNvPicPr>
            <a:picLocks noChangeAspect="1" noChangeArrowheads="1"/>
          </p:cNvPicPr>
          <p:nvPr/>
        </p:nvPicPr>
        <p:blipFill>
          <a:blip r:embed="rId7">
            <a:extLst>
              <a:ext uri="{BEBA8EAE-BF5A-486C-A8C5-ECC9F3942E4B}">
                <a14:imgProps xmlns:a14="http://schemas.microsoft.com/office/drawing/2010/main">
                  <a14:imgLayer r:embed="rId8">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1648819" y="1919011"/>
            <a:ext cx="9036665" cy="333444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7151299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26395" y="5508979"/>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155804" y="683053"/>
            <a:ext cx="7409107" cy="934871"/>
          </a:xfrm>
          <a:prstGeom prst="rect">
            <a:avLst/>
          </a:prstGeom>
          <a:noFill/>
        </p:spPr>
        <p:txBody>
          <a:bodyPr wrap="square" rtlCol="0">
            <a:spAutoFit/>
          </a:bodyPr>
          <a:lstStyle/>
          <a:p>
            <a:pPr algn="ctr">
              <a:lnSpc>
                <a:spcPts val="3000"/>
              </a:lnSpc>
            </a:pPr>
            <a:r>
              <a:rPr lang="en-US" sz="4400" dirty="0" smtClean="0">
                <a:solidFill>
                  <a:schemeClr val="bg1"/>
                </a:solidFill>
                <a:latin typeface="Tajawal Medium" panose="00000600000000000000" pitchFamily="2" charset="-78"/>
                <a:cs typeface="Tajawal Medium" panose="00000600000000000000" pitchFamily="2" charset="-78"/>
              </a:rPr>
              <a:t>urllib3 Library (</a:t>
            </a:r>
            <a:r>
              <a:rPr lang="en-US" sz="4400" dirty="0">
                <a:solidFill>
                  <a:schemeClr val="bg1"/>
                </a:solidFill>
                <a:latin typeface="Tajawal Medium" panose="00000600000000000000" pitchFamily="2" charset="-78"/>
                <a:cs typeface="Tajawal Medium" panose="00000600000000000000" pitchFamily="2" charset="-78"/>
              </a:rPr>
              <a:t>Making </a:t>
            </a:r>
            <a:r>
              <a:rPr lang="en-US" sz="4400" dirty="0" smtClean="0">
                <a:solidFill>
                  <a:schemeClr val="bg1"/>
                </a:solidFill>
                <a:latin typeface="Tajawal Medium" panose="00000600000000000000" pitchFamily="2" charset="-78"/>
                <a:cs typeface="Tajawal Medium" panose="00000600000000000000" pitchFamily="2" charset="-78"/>
              </a:rPr>
              <a:t>Requests)</a:t>
            </a:r>
            <a:endParaRPr lang="en-US" sz="4400" dirty="0">
              <a:solidFill>
                <a:schemeClr val="bg1"/>
              </a:solidFill>
              <a:latin typeface="Tajawal Medium" panose="00000600000000000000" pitchFamily="2" charset="-78"/>
              <a:cs typeface="Tajawal Medium" panose="00000600000000000000" pitchFamily="2" charset="-78"/>
            </a:endParaRPr>
          </a:p>
          <a:p>
            <a:pPr algn="ctr">
              <a:lnSpc>
                <a:spcPts val="3000"/>
              </a:lnSpc>
            </a:pPr>
            <a:endParaRPr lang="en-US" sz="44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5</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15</a:t>
            </a:fld>
            <a:endParaRPr lang="en-US" dirty="0"/>
          </a:p>
        </p:txBody>
      </p:sp>
      <p:sp>
        <p:nvSpPr>
          <p:cNvPr id="10" name="Rectangle 9"/>
          <p:cNvSpPr/>
          <p:nvPr/>
        </p:nvSpPr>
        <p:spPr>
          <a:xfrm>
            <a:off x="2815771" y="6532615"/>
            <a:ext cx="7605486" cy="400110"/>
          </a:xfrm>
          <a:prstGeom prst="rect">
            <a:avLst/>
          </a:prstGeom>
        </p:spPr>
        <p:txBody>
          <a:bodyPr wrap="square">
            <a:spAutoFit/>
          </a:bodyPr>
          <a:lstStyle/>
          <a:p>
            <a:pPr algn="ctr"/>
            <a:r>
              <a:rPr lang="en-US" sz="2000" dirty="0">
                <a:solidFill>
                  <a:srgbClr val="C00000"/>
                </a:solidFill>
                <a:latin typeface="Tajawal ExtraBold" panose="00000800000000000000" pitchFamily="2" charset="-78"/>
                <a:cs typeface="Tajawal ExtraBold" panose="00000800000000000000" pitchFamily="2" charset="-78"/>
              </a:rPr>
              <a:t>https://docs.github.com/en/search-github/searching-on-github/searching-for-repositories</a:t>
            </a:r>
          </a:p>
        </p:txBody>
      </p:sp>
      <p:sp>
        <p:nvSpPr>
          <p:cNvPr id="13" name="AutoShape 2" descr="Light Logo"/>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8195"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706678" y="511456"/>
            <a:ext cx="1957615" cy="5872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 name="Rectangle 13"/>
          <p:cNvSpPr/>
          <p:nvPr/>
        </p:nvSpPr>
        <p:spPr>
          <a:xfrm>
            <a:off x="460375" y="2501110"/>
            <a:ext cx="11313076" cy="954107"/>
          </a:xfrm>
          <a:prstGeom prst="rect">
            <a:avLst/>
          </a:prstGeom>
        </p:spPr>
        <p:txBody>
          <a:bodyPr wrap="square">
            <a:spAutoFit/>
          </a:bodyPr>
          <a:lstStyle/>
          <a:p>
            <a:pPr marL="457200" indent="-457200" algn="just">
              <a:buFont typeface="Wingdings" pitchFamily="2" charset="2"/>
              <a:buChar char="§"/>
            </a:pPr>
            <a:r>
              <a:rPr lang="en-US" sz="2800" dirty="0">
                <a:solidFill>
                  <a:srgbClr val="0A1F61"/>
                </a:solidFill>
                <a:latin typeface="Tajawal ExtraBold" panose="00000800000000000000" pitchFamily="2" charset="-78"/>
                <a:cs typeface="Tajawal ExtraBold" panose="00000800000000000000" pitchFamily="2" charset="-78"/>
              </a:rPr>
              <a:t>request() returns a </a:t>
            </a:r>
            <a:r>
              <a:rPr lang="en-US" sz="2800" dirty="0" err="1">
                <a:solidFill>
                  <a:srgbClr val="0A1F61"/>
                </a:solidFill>
                <a:latin typeface="Tajawal ExtraBold" panose="00000800000000000000" pitchFamily="2" charset="-78"/>
                <a:cs typeface="Tajawal ExtraBold" panose="00000800000000000000" pitchFamily="2" charset="-78"/>
              </a:rPr>
              <a:t>HTTPResponse</a:t>
            </a:r>
            <a:r>
              <a:rPr lang="en-US" sz="2800" dirty="0">
                <a:solidFill>
                  <a:srgbClr val="0A1F61"/>
                </a:solidFill>
                <a:latin typeface="Tajawal ExtraBold" panose="00000800000000000000" pitchFamily="2" charset="-78"/>
                <a:cs typeface="Tajawal ExtraBold" panose="00000800000000000000" pitchFamily="2" charset="-78"/>
              </a:rPr>
              <a:t> object</a:t>
            </a:r>
            <a:r>
              <a:rPr lang="en-US" sz="2800" dirty="0" smtClean="0">
                <a:solidFill>
                  <a:srgbClr val="0A1F61"/>
                </a:solidFill>
                <a:latin typeface="Tajawal ExtraBold" panose="00000800000000000000" pitchFamily="2" charset="-78"/>
                <a:cs typeface="Tajawal ExtraBold" panose="00000800000000000000" pitchFamily="2" charset="-78"/>
              </a:rPr>
              <a:t>. </a:t>
            </a:r>
            <a:r>
              <a:rPr lang="en-US" sz="2800" dirty="0">
                <a:solidFill>
                  <a:srgbClr val="0A1F61"/>
                </a:solidFill>
                <a:latin typeface="Tajawal ExtraBold" panose="00000800000000000000" pitchFamily="2" charset="-78"/>
                <a:cs typeface="Tajawal ExtraBold" panose="00000800000000000000" pitchFamily="2" charset="-78"/>
              </a:rPr>
              <a:t>The </a:t>
            </a:r>
            <a:r>
              <a:rPr lang="en-US" sz="2800" dirty="0" err="1">
                <a:solidFill>
                  <a:srgbClr val="0A1F61"/>
                </a:solidFill>
                <a:latin typeface="Tajawal ExtraBold" panose="00000800000000000000" pitchFamily="2" charset="-78"/>
                <a:cs typeface="Tajawal ExtraBold" panose="00000800000000000000" pitchFamily="2" charset="-78"/>
              </a:rPr>
              <a:t>HTTPResponse</a:t>
            </a:r>
            <a:r>
              <a:rPr lang="en-US" sz="2800" dirty="0">
                <a:solidFill>
                  <a:srgbClr val="0A1F61"/>
                </a:solidFill>
                <a:latin typeface="Tajawal ExtraBold" panose="00000800000000000000" pitchFamily="2" charset="-78"/>
                <a:cs typeface="Tajawal ExtraBold" panose="00000800000000000000" pitchFamily="2" charset="-78"/>
              </a:rPr>
              <a:t> object provides status, data, and headers attributes</a:t>
            </a:r>
            <a:r>
              <a:rPr lang="en-US" sz="2800" dirty="0" smtClean="0">
                <a:solidFill>
                  <a:srgbClr val="0A1F61"/>
                </a:solidFill>
                <a:latin typeface="Tajawal ExtraBold" panose="00000800000000000000" pitchFamily="2" charset="-78"/>
                <a:cs typeface="Tajawal ExtraBold" panose="00000800000000000000" pitchFamily="2" charset="-78"/>
              </a:rPr>
              <a:t>:</a:t>
            </a:r>
            <a:endParaRPr lang="en-US" sz="2800" dirty="0">
              <a:solidFill>
                <a:srgbClr val="0A1F61"/>
              </a:solidFill>
              <a:latin typeface="Tajawal ExtraBold" panose="00000800000000000000" pitchFamily="2" charset="-78"/>
              <a:cs typeface="Tajawal ExtraBold" panose="00000800000000000000" pitchFamily="2" charset="-78"/>
            </a:endParaRPr>
          </a:p>
        </p:txBody>
      </p:sp>
      <p:sp>
        <p:nvSpPr>
          <p:cNvPr id="16" name="Rectangle 3"/>
          <p:cNvSpPr>
            <a:spLocks noChangeArrowheads="1"/>
          </p:cNvSpPr>
          <p:nvPr/>
        </p:nvSpPr>
        <p:spPr bwMode="auto">
          <a:xfrm>
            <a:off x="1984354" y="3559589"/>
            <a:ext cx="9058890" cy="1985159"/>
          </a:xfrm>
          <a:prstGeom prst="rect">
            <a:avLst/>
          </a:prstGeom>
          <a:solidFill>
            <a:srgbClr val="2B2B2B"/>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900" b="0" i="0" u="none" strike="noStrike" cap="none" normalizeH="0" baseline="0" dirty="0" smtClean="0">
                <a:ln>
                  <a:noFill/>
                </a:ln>
                <a:solidFill>
                  <a:srgbClr val="CC7832"/>
                </a:solidFill>
                <a:effectLst/>
                <a:latin typeface="JetBrains Mono"/>
                <a:cs typeface="Arial" pitchFamily="34" charset="0"/>
              </a:rPr>
              <a:t>import </a:t>
            </a:r>
            <a:r>
              <a:rPr kumimoji="0" lang="en-US" sz="1900" b="0" i="0" u="none" strike="noStrike" cap="none" normalizeH="0" baseline="0" dirty="0" smtClean="0">
                <a:ln>
                  <a:noFill/>
                </a:ln>
                <a:solidFill>
                  <a:srgbClr val="A9B7C6"/>
                </a:solidFill>
                <a:effectLst/>
                <a:latin typeface="JetBrains Mono"/>
                <a:cs typeface="Arial" pitchFamily="34" charset="0"/>
              </a:rPr>
              <a:t>urllib3</a:t>
            </a:r>
            <a:br>
              <a:rPr kumimoji="0" lang="en-US" sz="1900" b="0" i="0" u="none" strike="noStrike" cap="none" normalizeH="0" baseline="0" dirty="0" smtClean="0">
                <a:ln>
                  <a:noFill/>
                </a:ln>
                <a:solidFill>
                  <a:srgbClr val="A9B7C6"/>
                </a:solidFill>
                <a:effectLst/>
                <a:latin typeface="JetBrains Mono"/>
                <a:cs typeface="Arial" pitchFamily="34" charset="0"/>
              </a:rPr>
            </a:br>
            <a:r>
              <a:rPr kumimoji="0" lang="en-US" sz="1900" b="0" i="0" u="none" strike="noStrike" cap="none" normalizeH="0" baseline="0" dirty="0" smtClean="0">
                <a:ln>
                  <a:noFill/>
                </a:ln>
                <a:solidFill>
                  <a:srgbClr val="A9B7C6"/>
                </a:solidFill>
                <a:effectLst/>
                <a:latin typeface="JetBrains Mono"/>
                <a:cs typeface="Arial" pitchFamily="34" charset="0"/>
              </a:rPr>
              <a:t/>
            </a:r>
            <a:br>
              <a:rPr kumimoji="0" lang="en-US" sz="1900" b="0" i="0" u="none" strike="noStrike" cap="none" normalizeH="0" baseline="0" dirty="0" smtClean="0">
                <a:ln>
                  <a:noFill/>
                </a:ln>
                <a:solidFill>
                  <a:srgbClr val="A9B7C6"/>
                </a:solidFill>
                <a:effectLst/>
                <a:latin typeface="JetBrains Mono"/>
                <a:cs typeface="Arial" pitchFamily="34" charset="0"/>
              </a:rPr>
            </a:br>
            <a:r>
              <a:rPr kumimoji="0" lang="en-US" sz="1900" b="0" i="0" u="none" strike="noStrike" cap="none" normalizeH="0" baseline="0" dirty="0" smtClean="0">
                <a:ln>
                  <a:noFill/>
                </a:ln>
                <a:solidFill>
                  <a:srgbClr val="A9B7C6"/>
                </a:solidFill>
                <a:effectLst/>
                <a:latin typeface="JetBrains Mono"/>
                <a:cs typeface="Arial" pitchFamily="34" charset="0"/>
              </a:rPr>
              <a:t>http = urllib3.PoolManager()</a:t>
            </a:r>
            <a:br>
              <a:rPr kumimoji="0" lang="en-US" sz="1900" b="0" i="0" u="none" strike="noStrike" cap="none" normalizeH="0" baseline="0" dirty="0" smtClean="0">
                <a:ln>
                  <a:noFill/>
                </a:ln>
                <a:solidFill>
                  <a:srgbClr val="A9B7C6"/>
                </a:solidFill>
                <a:effectLst/>
                <a:latin typeface="JetBrains Mono"/>
                <a:cs typeface="Arial" pitchFamily="34" charset="0"/>
              </a:rPr>
            </a:br>
            <a:r>
              <a:rPr kumimoji="0" lang="en-US" sz="1900" b="0" i="0" u="none" strike="noStrike" cap="none" normalizeH="0" baseline="0" dirty="0" err="1" smtClean="0">
                <a:ln>
                  <a:noFill/>
                </a:ln>
                <a:solidFill>
                  <a:srgbClr val="A9B7C6"/>
                </a:solidFill>
                <a:effectLst/>
                <a:latin typeface="JetBrains Mono"/>
                <a:cs typeface="Arial" pitchFamily="34" charset="0"/>
              </a:rPr>
              <a:t>resp</a:t>
            </a:r>
            <a:r>
              <a:rPr kumimoji="0" lang="en-US" sz="1900" b="0" i="0" u="none" strike="noStrike" cap="none" normalizeH="0" baseline="0" dirty="0" smtClean="0">
                <a:ln>
                  <a:noFill/>
                </a:ln>
                <a:solidFill>
                  <a:srgbClr val="A9B7C6"/>
                </a:solidFill>
                <a:effectLst/>
                <a:latin typeface="JetBrains Mono"/>
                <a:cs typeface="Arial" pitchFamily="34" charset="0"/>
              </a:rPr>
              <a:t> = </a:t>
            </a:r>
            <a:r>
              <a:rPr kumimoji="0" lang="en-US" sz="1900" b="0" i="0" u="none" strike="noStrike" cap="none" normalizeH="0" baseline="0" dirty="0" err="1" smtClean="0">
                <a:ln>
                  <a:noFill/>
                </a:ln>
                <a:solidFill>
                  <a:srgbClr val="A9B7C6"/>
                </a:solidFill>
                <a:effectLst/>
                <a:latin typeface="JetBrains Mono"/>
                <a:cs typeface="Arial" pitchFamily="34" charset="0"/>
              </a:rPr>
              <a:t>http.request</a:t>
            </a:r>
            <a:r>
              <a:rPr kumimoji="0" lang="en-US" sz="1900" b="0" i="0" u="none" strike="noStrike" cap="none" normalizeH="0" baseline="0" dirty="0" smtClean="0">
                <a:ln>
                  <a:noFill/>
                </a:ln>
                <a:solidFill>
                  <a:srgbClr val="A9B7C6"/>
                </a:solidFill>
                <a:effectLst/>
                <a:latin typeface="JetBrains Mono"/>
                <a:cs typeface="Arial" pitchFamily="34" charset="0"/>
              </a:rPr>
              <a:t>(</a:t>
            </a:r>
            <a:r>
              <a:rPr kumimoji="0" lang="en-US" sz="1900" b="0" i="0" u="none" strike="noStrike" cap="none" normalizeH="0" baseline="0" dirty="0" smtClean="0">
                <a:ln>
                  <a:noFill/>
                </a:ln>
                <a:solidFill>
                  <a:srgbClr val="6A8759"/>
                </a:solidFill>
                <a:effectLst/>
                <a:latin typeface="JetBrains Mono"/>
                <a:cs typeface="Arial" pitchFamily="34" charset="0"/>
              </a:rPr>
              <a:t>"GET"</a:t>
            </a:r>
            <a:r>
              <a:rPr kumimoji="0" lang="en-US" sz="1900" b="0" i="0" u="none" strike="noStrike" cap="none" normalizeH="0" baseline="0" dirty="0" smtClean="0">
                <a:ln>
                  <a:noFill/>
                </a:ln>
                <a:solidFill>
                  <a:srgbClr val="CC7832"/>
                </a:solidFill>
                <a:effectLst/>
                <a:latin typeface="JetBrains Mono"/>
                <a:cs typeface="Arial" pitchFamily="34" charset="0"/>
              </a:rPr>
              <a:t>, </a:t>
            </a:r>
            <a:r>
              <a:rPr kumimoji="0" lang="en-US" sz="1900" b="0" i="0" u="none" strike="noStrike" cap="none" normalizeH="0" baseline="0" dirty="0" smtClean="0">
                <a:ln>
                  <a:noFill/>
                </a:ln>
                <a:solidFill>
                  <a:srgbClr val="6A8759"/>
                </a:solidFill>
                <a:effectLst/>
                <a:latin typeface="JetBrains Mono"/>
                <a:cs typeface="Arial" pitchFamily="34" charset="0"/>
              </a:rPr>
              <a:t>'https://httpbin.org/forms/post'</a:t>
            </a:r>
            <a:r>
              <a:rPr kumimoji="0" lang="en-US" sz="1900" b="0" i="0" u="none" strike="noStrike" cap="none" normalizeH="0" baseline="0" dirty="0" smtClean="0">
                <a:ln>
                  <a:noFill/>
                </a:ln>
                <a:solidFill>
                  <a:srgbClr val="A9B7C6"/>
                </a:solidFill>
                <a:effectLst/>
                <a:latin typeface="JetBrains Mono"/>
                <a:cs typeface="Arial" pitchFamily="34" charset="0"/>
              </a:rPr>
              <a:t>)</a:t>
            </a:r>
            <a:br>
              <a:rPr kumimoji="0" lang="en-US" sz="1900" b="0" i="0" u="none" strike="noStrike" cap="none" normalizeH="0" baseline="0" dirty="0" smtClean="0">
                <a:ln>
                  <a:noFill/>
                </a:ln>
                <a:solidFill>
                  <a:srgbClr val="A9B7C6"/>
                </a:solidFill>
                <a:effectLst/>
                <a:latin typeface="JetBrains Mono"/>
                <a:cs typeface="Arial" pitchFamily="34" charset="0"/>
              </a:rPr>
            </a:br>
            <a:r>
              <a:rPr kumimoji="0" lang="en-US" sz="2800" b="0" i="0" u="none" strike="noStrike" cap="none" normalizeH="0" baseline="0" dirty="0" smtClean="0">
                <a:ln>
                  <a:noFill/>
                </a:ln>
                <a:solidFill>
                  <a:srgbClr val="A9B7C6"/>
                </a:solidFill>
                <a:effectLst/>
                <a:latin typeface="JetBrains Mono"/>
                <a:cs typeface="Arial" pitchFamily="34" charset="0"/>
              </a:rPr>
              <a:t>………</a:t>
            </a:r>
            <a:r>
              <a:rPr kumimoji="0" lang="en-US" sz="1900" b="0" i="0" u="none" strike="noStrike" cap="none" normalizeH="0" baseline="0" dirty="0" smtClean="0">
                <a:ln>
                  <a:noFill/>
                </a:ln>
                <a:solidFill>
                  <a:srgbClr val="A9B7C6"/>
                </a:solidFill>
                <a:effectLst/>
                <a:latin typeface="JetBrains Mono"/>
                <a:cs typeface="Arial" pitchFamily="34" charset="0"/>
              </a:rPr>
              <a:t/>
            </a:r>
            <a:br>
              <a:rPr kumimoji="0" lang="en-US" sz="1900" b="0" i="0" u="none" strike="noStrike" cap="none" normalizeH="0" baseline="0" dirty="0" smtClean="0">
                <a:ln>
                  <a:noFill/>
                </a:ln>
                <a:solidFill>
                  <a:srgbClr val="A9B7C6"/>
                </a:solidFill>
                <a:effectLst/>
                <a:latin typeface="JetBrains Mono"/>
                <a:cs typeface="Arial" pitchFamily="34" charset="0"/>
              </a:rPr>
            </a:br>
            <a:r>
              <a:rPr kumimoji="0" lang="en-US" sz="1900" b="0" i="0" u="none" strike="noStrike" cap="none" normalizeH="0" baseline="0" dirty="0" smtClean="0">
                <a:ln>
                  <a:noFill/>
                </a:ln>
                <a:solidFill>
                  <a:srgbClr val="A9B7C6"/>
                </a:solidFill>
                <a:effectLst/>
                <a:latin typeface="JetBrains Mono"/>
                <a:cs typeface="Arial" pitchFamily="34" charset="0"/>
              </a:rPr>
              <a:t>r = </a:t>
            </a:r>
            <a:r>
              <a:rPr kumimoji="0" lang="en-US" sz="1900" b="0" i="0" u="none" strike="noStrike" cap="none" normalizeH="0" baseline="0" dirty="0" err="1" smtClean="0">
                <a:ln>
                  <a:noFill/>
                </a:ln>
                <a:solidFill>
                  <a:srgbClr val="A9B7C6"/>
                </a:solidFill>
                <a:effectLst/>
                <a:latin typeface="JetBrains Mono"/>
                <a:cs typeface="Arial" pitchFamily="34" charset="0"/>
              </a:rPr>
              <a:t>http.request</a:t>
            </a:r>
            <a:r>
              <a:rPr kumimoji="0" lang="en-US" sz="1900" b="0" i="0" u="none" strike="noStrike" cap="none" normalizeH="0" baseline="0" dirty="0" smtClean="0">
                <a:ln>
                  <a:noFill/>
                </a:ln>
                <a:solidFill>
                  <a:srgbClr val="A9B7C6"/>
                </a:solidFill>
                <a:effectLst/>
                <a:latin typeface="JetBrains Mono"/>
                <a:cs typeface="Arial" pitchFamily="34" charset="0"/>
              </a:rPr>
              <a:t>(</a:t>
            </a:r>
            <a:r>
              <a:rPr kumimoji="0" lang="en-US" sz="1900" b="0" i="0" u="none" strike="noStrike" cap="none" normalizeH="0" baseline="0" dirty="0" smtClean="0">
                <a:ln>
                  <a:noFill/>
                </a:ln>
                <a:solidFill>
                  <a:srgbClr val="6A8759"/>
                </a:solidFill>
                <a:effectLst/>
                <a:latin typeface="JetBrains Mono"/>
                <a:cs typeface="Arial" pitchFamily="34" charset="0"/>
              </a:rPr>
              <a:t>'POST'</a:t>
            </a:r>
            <a:r>
              <a:rPr kumimoji="0" lang="en-US" sz="1900" b="0" i="0" u="none" strike="noStrike" cap="none" normalizeH="0" baseline="0" dirty="0" smtClean="0">
                <a:ln>
                  <a:noFill/>
                </a:ln>
                <a:solidFill>
                  <a:srgbClr val="CC7832"/>
                </a:solidFill>
                <a:effectLst/>
                <a:latin typeface="JetBrains Mono"/>
                <a:cs typeface="Arial" pitchFamily="34" charset="0"/>
              </a:rPr>
              <a:t>, </a:t>
            </a:r>
            <a:r>
              <a:rPr kumimoji="0" lang="en-US" sz="1900" b="0" i="0" u="none" strike="noStrike" cap="none" normalizeH="0" baseline="0" dirty="0" smtClean="0">
                <a:ln>
                  <a:noFill/>
                </a:ln>
                <a:solidFill>
                  <a:srgbClr val="6A8759"/>
                </a:solidFill>
                <a:effectLst/>
                <a:latin typeface="JetBrains Mono"/>
                <a:cs typeface="Arial" pitchFamily="34" charset="0"/>
              </a:rPr>
              <a:t>'https://httpbin.org/forms/post'</a:t>
            </a:r>
            <a:r>
              <a:rPr kumimoji="0" lang="en-US" sz="1900" b="0" i="0" u="none" strike="noStrike" cap="none" normalizeH="0" baseline="0" dirty="0" smtClean="0">
                <a:ln>
                  <a:noFill/>
                </a:ln>
                <a:solidFill>
                  <a:srgbClr val="CC7832"/>
                </a:solidFill>
                <a:effectLst/>
                <a:latin typeface="JetBrains Mono"/>
                <a:cs typeface="Arial" pitchFamily="34" charset="0"/>
              </a:rPr>
              <a:t>, </a:t>
            </a:r>
            <a:r>
              <a:rPr kumimoji="0" lang="en-US" sz="1900" b="0" i="0" u="none" strike="noStrike" cap="none" normalizeH="0" baseline="0" dirty="0" smtClean="0">
                <a:ln>
                  <a:noFill/>
                </a:ln>
                <a:solidFill>
                  <a:srgbClr val="AA4926"/>
                </a:solidFill>
                <a:effectLst/>
                <a:latin typeface="JetBrains Mono"/>
                <a:cs typeface="Arial" pitchFamily="34" charset="0"/>
              </a:rPr>
              <a:t>fields</a:t>
            </a:r>
            <a:r>
              <a:rPr kumimoji="0" lang="en-US" sz="1900" b="0" i="0" u="none" strike="noStrike" cap="none" normalizeH="0" baseline="0" dirty="0" smtClean="0">
                <a:ln>
                  <a:noFill/>
                </a:ln>
                <a:solidFill>
                  <a:srgbClr val="A9B7C6"/>
                </a:solidFill>
                <a:effectLst/>
                <a:latin typeface="JetBrains Mono"/>
                <a:cs typeface="Arial" pitchFamily="34" charset="0"/>
              </a:rPr>
              <a:t>={</a:t>
            </a:r>
            <a:r>
              <a:rPr kumimoji="0" lang="en-US" sz="1900" b="0" i="0" u="none" strike="noStrike" cap="none" normalizeH="0" baseline="0" dirty="0" smtClean="0">
                <a:ln>
                  <a:noFill/>
                </a:ln>
                <a:solidFill>
                  <a:srgbClr val="6A8759"/>
                </a:solidFill>
                <a:effectLst/>
                <a:latin typeface="JetBrains Mono"/>
                <a:cs typeface="Arial" pitchFamily="34" charset="0"/>
              </a:rPr>
              <a:t>'</a:t>
            </a:r>
            <a:r>
              <a:rPr kumimoji="0" lang="en-US" sz="1900" b="0" i="0" u="none" strike="noStrike" cap="none" normalizeH="0" baseline="0" dirty="0" err="1" smtClean="0">
                <a:ln>
                  <a:noFill/>
                </a:ln>
                <a:solidFill>
                  <a:srgbClr val="6A8759"/>
                </a:solidFill>
                <a:effectLst/>
                <a:latin typeface="JetBrains Mono"/>
                <a:cs typeface="Arial" pitchFamily="34" charset="0"/>
              </a:rPr>
              <a:t>custname</a:t>
            </a:r>
            <a:r>
              <a:rPr kumimoji="0" lang="en-US" sz="1900" b="0" i="0" u="none" strike="noStrike" cap="none" normalizeH="0" baseline="0" dirty="0" smtClean="0">
                <a:ln>
                  <a:noFill/>
                </a:ln>
                <a:solidFill>
                  <a:srgbClr val="6A8759"/>
                </a:solidFill>
                <a:effectLst/>
                <a:latin typeface="JetBrains Mono"/>
                <a:cs typeface="Arial" pitchFamily="34" charset="0"/>
              </a:rPr>
              <a:t>'</a:t>
            </a:r>
            <a:r>
              <a:rPr kumimoji="0" lang="en-US" sz="1900" b="0" i="0" u="none" strike="noStrike" cap="none" normalizeH="0" baseline="0" dirty="0" smtClean="0">
                <a:ln>
                  <a:noFill/>
                </a:ln>
                <a:solidFill>
                  <a:srgbClr val="A9B7C6"/>
                </a:solidFill>
                <a:effectLst/>
                <a:latin typeface="JetBrains Mono"/>
                <a:cs typeface="Arial" pitchFamily="34" charset="0"/>
              </a:rPr>
              <a:t>: </a:t>
            </a:r>
            <a:r>
              <a:rPr kumimoji="0" lang="en-US" sz="1900" b="0" i="0" u="none" strike="noStrike" cap="none" normalizeH="0" baseline="0" dirty="0" smtClean="0">
                <a:ln>
                  <a:noFill/>
                </a:ln>
                <a:solidFill>
                  <a:srgbClr val="6A8759"/>
                </a:solidFill>
                <a:effectLst/>
                <a:latin typeface="JetBrains Mono"/>
                <a:cs typeface="Arial" pitchFamily="34" charset="0"/>
              </a:rPr>
              <a:t>‘</a:t>
            </a:r>
            <a:r>
              <a:rPr kumimoji="0" lang="en-US" sz="1900" b="0" i="0" u="none" strike="noStrike" cap="none" normalizeH="0" baseline="0" dirty="0" err="1" smtClean="0">
                <a:ln>
                  <a:noFill/>
                </a:ln>
                <a:solidFill>
                  <a:srgbClr val="6A8759"/>
                </a:solidFill>
                <a:effectLst/>
                <a:latin typeface="JetBrains Mono"/>
                <a:cs typeface="Arial" pitchFamily="34" charset="0"/>
              </a:rPr>
              <a:t>Deaa</a:t>
            </a:r>
            <a:r>
              <a:rPr kumimoji="0" lang="en-US" sz="1900" b="0" i="0" u="none" strike="noStrike" cap="none" normalizeH="0" baseline="0" dirty="0" smtClean="0">
                <a:ln>
                  <a:noFill/>
                </a:ln>
                <a:solidFill>
                  <a:srgbClr val="6A8759"/>
                </a:solidFill>
                <a:effectLst/>
                <a:latin typeface="JetBrains Mono"/>
                <a:cs typeface="Arial" pitchFamily="34" charset="0"/>
              </a:rPr>
              <a:t>'</a:t>
            </a:r>
            <a:r>
              <a:rPr kumimoji="0" lang="en-US" sz="1900" b="0" i="0" u="none" strike="noStrike" cap="none" normalizeH="0" baseline="0" dirty="0" smtClean="0">
                <a:ln>
                  <a:noFill/>
                </a:ln>
                <a:solidFill>
                  <a:srgbClr val="A9B7C6"/>
                </a:solidFill>
                <a:effectLst/>
                <a:latin typeface="JetBrains Mono"/>
                <a:cs typeface="Arial" pitchFamily="34" charset="0"/>
              </a:rPr>
              <a:t>})</a:t>
            </a:r>
            <a:endParaRPr kumimoji="0" lang="en-US" sz="1900" b="0" i="0" u="none" strike="noStrike" cap="none" normalizeH="0" baseline="0" dirty="0" smtClean="0">
              <a:ln>
                <a:noFill/>
              </a:ln>
              <a:solidFill>
                <a:schemeClr val="tx1"/>
              </a:solidFill>
              <a:effectLst/>
              <a:latin typeface="Arial" pitchFamily="34" charset="0"/>
              <a:cs typeface="Arial" pitchFamily="34" charset="0"/>
            </a:endParaRPr>
          </a:p>
        </p:txBody>
      </p:sp>
      <p:sp>
        <p:nvSpPr>
          <p:cNvPr id="17" name="Rectangle 4"/>
          <p:cNvSpPr>
            <a:spLocks noChangeArrowheads="1"/>
          </p:cNvSpPr>
          <p:nvPr/>
        </p:nvSpPr>
        <p:spPr bwMode="auto">
          <a:xfrm>
            <a:off x="426395" y="1604602"/>
            <a:ext cx="11347056" cy="954107"/>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457200" marR="0" lvl="0" indent="-457200" algn="just" fontAlgn="base">
              <a:lnSpc>
                <a:spcPct val="100000"/>
              </a:lnSpc>
              <a:spcBef>
                <a:spcPct val="0"/>
              </a:spcBef>
              <a:spcAft>
                <a:spcPct val="0"/>
              </a:spcAft>
              <a:buClrTx/>
              <a:buSzTx/>
              <a:buFont typeface="Wingdings" pitchFamily="2" charset="2"/>
              <a:buChar char="§"/>
              <a:tabLst/>
            </a:pPr>
            <a:r>
              <a:rPr lang="en-US" sz="2800" dirty="0" err="1" smtClean="0">
                <a:solidFill>
                  <a:srgbClr val="0A1F61"/>
                </a:solidFill>
                <a:latin typeface="Tajawal ExtraBold" panose="00000800000000000000" pitchFamily="2" charset="-78"/>
                <a:cs typeface="Tajawal ExtraBold" panose="00000800000000000000" pitchFamily="2" charset="-78"/>
              </a:rPr>
              <a:t>PoolManager</a:t>
            </a:r>
            <a:r>
              <a:rPr lang="en-US" sz="2800" dirty="0">
                <a:solidFill>
                  <a:srgbClr val="0A1F61"/>
                </a:solidFill>
                <a:latin typeface="Tajawal ExtraBold" panose="00000800000000000000" pitchFamily="2" charset="-78"/>
                <a:cs typeface="Tajawal ExtraBold" panose="00000800000000000000" pitchFamily="2" charset="-78"/>
              </a:rPr>
              <a:t> </a:t>
            </a:r>
            <a:r>
              <a:rPr lang="en-US" sz="2800" dirty="0" smtClean="0">
                <a:solidFill>
                  <a:srgbClr val="0A1F61"/>
                </a:solidFill>
                <a:latin typeface="Tajawal ExtraBold" panose="00000800000000000000" pitchFamily="2" charset="-78"/>
                <a:cs typeface="Tajawal ExtraBold" panose="00000800000000000000" pitchFamily="2" charset="-78"/>
              </a:rPr>
              <a:t>is used to </a:t>
            </a:r>
            <a:r>
              <a:rPr lang="en-US" sz="2800" dirty="0">
                <a:solidFill>
                  <a:srgbClr val="0A1F61"/>
                </a:solidFill>
                <a:latin typeface="Tajawal ExtraBold" panose="00000800000000000000" pitchFamily="2" charset="-78"/>
                <a:cs typeface="Tajawal ExtraBold" panose="00000800000000000000" pitchFamily="2" charset="-78"/>
              </a:rPr>
              <a:t>generate a request. It handles all of the details of connection pooling and thread safety. </a:t>
            </a:r>
          </a:p>
        </p:txBody>
      </p:sp>
    </p:spTree>
    <p:extLst>
      <p:ext uri="{BB962C8B-B14F-4D97-AF65-F5344CB8AC3E}">
        <p14:creationId xmlns:p14="http://schemas.microsoft.com/office/powerpoint/2010/main" val="279070802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5106" y="25699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155804" y="544753"/>
            <a:ext cx="7409107" cy="934871"/>
          </a:xfrm>
          <a:prstGeom prst="rect">
            <a:avLst/>
          </a:prstGeom>
          <a:noFill/>
        </p:spPr>
        <p:txBody>
          <a:bodyPr wrap="square" rtlCol="0">
            <a:spAutoFit/>
          </a:bodyPr>
          <a:lstStyle/>
          <a:p>
            <a:pPr algn="ctr">
              <a:lnSpc>
                <a:spcPts val="3000"/>
              </a:lnSpc>
            </a:pPr>
            <a:r>
              <a:rPr lang="en-US" sz="4400" dirty="0" smtClean="0">
                <a:solidFill>
                  <a:schemeClr val="bg1"/>
                </a:solidFill>
                <a:latin typeface="Tajawal Medium" panose="00000600000000000000" pitchFamily="2" charset="-78"/>
                <a:cs typeface="Tajawal Medium" panose="00000600000000000000" pitchFamily="2" charset="-78"/>
              </a:rPr>
              <a:t>HTTP </a:t>
            </a:r>
            <a:r>
              <a:rPr lang="en-US" sz="4400" dirty="0">
                <a:solidFill>
                  <a:schemeClr val="bg1"/>
                </a:solidFill>
                <a:latin typeface="Tajawal Medium" panose="00000600000000000000" pitchFamily="2" charset="-78"/>
                <a:cs typeface="Tajawal Medium" panose="00000600000000000000" pitchFamily="2" charset="-78"/>
              </a:rPr>
              <a:t>test server </a:t>
            </a:r>
            <a:r>
              <a:rPr lang="en-US" sz="4400" dirty="0" smtClean="0">
                <a:solidFill>
                  <a:schemeClr val="bg1"/>
                </a:solidFill>
                <a:latin typeface="Tajawal Medium" panose="00000600000000000000" pitchFamily="2" charset="-78"/>
                <a:cs typeface="Tajawal Medium" panose="00000600000000000000" pitchFamily="2" charset="-78"/>
              </a:rPr>
              <a:t>accepting</a:t>
            </a:r>
          </a:p>
          <a:p>
            <a:pPr algn="ctr">
              <a:lnSpc>
                <a:spcPts val="3000"/>
              </a:lnSpc>
            </a:pPr>
            <a:r>
              <a:rPr lang="en-US" sz="4400" dirty="0" smtClean="0">
                <a:solidFill>
                  <a:schemeClr val="bg1"/>
                </a:solidFill>
                <a:latin typeface="Tajawal Medium" panose="00000600000000000000" pitchFamily="2" charset="-78"/>
                <a:cs typeface="Tajawal Medium" panose="00000600000000000000" pitchFamily="2" charset="-78"/>
              </a:rPr>
              <a:t>GET/POST requests</a:t>
            </a:r>
            <a:endParaRPr lang="en-US" sz="44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5</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16</a:t>
            </a:fld>
            <a:endParaRPr lang="en-US" dirty="0"/>
          </a:p>
        </p:txBody>
      </p:sp>
      <p:sp>
        <p:nvSpPr>
          <p:cNvPr id="11" name="Rectangle 10"/>
          <p:cNvSpPr/>
          <p:nvPr/>
        </p:nvSpPr>
        <p:spPr>
          <a:xfrm>
            <a:off x="387430" y="1614378"/>
            <a:ext cx="2849306" cy="523220"/>
          </a:xfrm>
          <a:prstGeom prst="rect">
            <a:avLst/>
          </a:prstGeom>
        </p:spPr>
        <p:txBody>
          <a:bodyPr wrap="none">
            <a:spAutoFit/>
          </a:bodyPr>
          <a:lstStyle/>
          <a:p>
            <a:r>
              <a:rPr lang="en-US" sz="2800" dirty="0">
                <a:solidFill>
                  <a:srgbClr val="0A1F61"/>
                </a:solidFill>
                <a:latin typeface="Tajawal ExtraBold" panose="00000800000000000000" pitchFamily="2" charset="-78"/>
                <a:cs typeface="Tajawal ExtraBold" panose="00000800000000000000" pitchFamily="2" charset="-78"/>
              </a:rPr>
              <a:t>1 )  </a:t>
            </a:r>
            <a:r>
              <a:rPr lang="en-US" sz="2800" dirty="0">
                <a:solidFill>
                  <a:srgbClr val="0A1F61"/>
                </a:solidFill>
                <a:latin typeface="Tajawal ExtraBold" panose="00000800000000000000" pitchFamily="2" charset="-78"/>
                <a:cs typeface="Tajawal ExtraBold" panose="00000800000000000000" pitchFamily="2" charset="-78"/>
                <a:hlinkClick r:id="rId6"/>
              </a:rPr>
              <a:t>  </a:t>
            </a:r>
            <a:r>
              <a:rPr lang="en-US" sz="2000" b="1" u="sng" dirty="0" smtClean="0">
                <a:hlinkClick r:id="rId6"/>
              </a:rPr>
              <a:t>https</a:t>
            </a:r>
            <a:r>
              <a:rPr lang="en-US" sz="2000" b="1" u="sng" dirty="0">
                <a:hlinkClick r:id="rId6"/>
              </a:rPr>
              <a:t>://httpbin.org/</a:t>
            </a:r>
            <a:endParaRPr lang="en-US" sz="2000" b="1" dirty="0"/>
          </a:p>
        </p:txBody>
      </p:sp>
      <p:sp>
        <p:nvSpPr>
          <p:cNvPr id="12" name="Rectangle 11"/>
          <p:cNvSpPr/>
          <p:nvPr/>
        </p:nvSpPr>
        <p:spPr>
          <a:xfrm>
            <a:off x="3105193" y="1610200"/>
            <a:ext cx="8583223" cy="523220"/>
          </a:xfrm>
          <a:prstGeom prst="rect">
            <a:avLst/>
          </a:prstGeom>
        </p:spPr>
        <p:txBody>
          <a:bodyPr wrap="square">
            <a:spAutoFit/>
          </a:bodyPr>
          <a:lstStyle/>
          <a:p>
            <a:r>
              <a:rPr lang="en-US" sz="2800" dirty="0">
                <a:solidFill>
                  <a:srgbClr val="0A1F61"/>
                </a:solidFill>
                <a:latin typeface="Tajawal ExtraBold" panose="00000800000000000000" pitchFamily="2" charset="-78"/>
                <a:cs typeface="Tajawal ExtraBold" panose="00000800000000000000" pitchFamily="2" charset="-78"/>
              </a:rPr>
              <a:t>It echoes the data used in your request for any of these types:</a:t>
            </a:r>
          </a:p>
        </p:txBody>
      </p:sp>
      <p:sp>
        <p:nvSpPr>
          <p:cNvPr id="13" name="Rectangle 12"/>
          <p:cNvSpPr/>
          <p:nvPr/>
        </p:nvSpPr>
        <p:spPr>
          <a:xfrm>
            <a:off x="248209" y="2204822"/>
            <a:ext cx="5914052" cy="2462213"/>
          </a:xfrm>
          <a:prstGeom prst="rect">
            <a:avLst/>
          </a:prstGeom>
        </p:spPr>
        <p:txBody>
          <a:bodyPr wrap="square">
            <a:spAutoFit/>
          </a:bodyPr>
          <a:lstStyle/>
          <a:p>
            <a:pPr marL="285750" indent="-285750" fontAlgn="base">
              <a:buFont typeface="Arial" pitchFamily="34" charset="0"/>
              <a:buChar char="•"/>
            </a:pPr>
            <a:r>
              <a:rPr lang="en-US" sz="1400" u="sng" dirty="0">
                <a:hlinkClick r:id="rId7"/>
              </a:rPr>
              <a:t>https://httpbin.org/anything</a:t>
            </a:r>
            <a:r>
              <a:rPr lang="en-US" sz="1400" dirty="0"/>
              <a:t> Returns most of the below.</a:t>
            </a:r>
          </a:p>
          <a:p>
            <a:pPr marL="285750" indent="-285750" fontAlgn="base">
              <a:buFont typeface="Arial" pitchFamily="34" charset="0"/>
              <a:buChar char="•"/>
            </a:pPr>
            <a:r>
              <a:rPr lang="en-US" sz="1400" u="sng" dirty="0">
                <a:hlinkClick r:id="rId8"/>
              </a:rPr>
              <a:t>https://httpbin.org/ip</a:t>
            </a:r>
            <a:r>
              <a:rPr lang="en-US" sz="1400" dirty="0"/>
              <a:t> Returns Origin IP.</a:t>
            </a:r>
          </a:p>
          <a:p>
            <a:pPr marL="285750" indent="-285750" fontAlgn="base">
              <a:buFont typeface="Arial" pitchFamily="34" charset="0"/>
              <a:buChar char="•"/>
            </a:pPr>
            <a:r>
              <a:rPr lang="en-US" sz="1400" u="sng" dirty="0">
                <a:hlinkClick r:id="rId9"/>
              </a:rPr>
              <a:t>https://httpbin.org/user-agent</a:t>
            </a:r>
            <a:r>
              <a:rPr lang="en-US" sz="1400" dirty="0"/>
              <a:t> Returns user-agent.</a:t>
            </a:r>
          </a:p>
          <a:p>
            <a:pPr marL="285750" indent="-285750" fontAlgn="base">
              <a:buFont typeface="Arial" pitchFamily="34" charset="0"/>
              <a:buChar char="•"/>
            </a:pPr>
            <a:r>
              <a:rPr lang="en-US" sz="1400" u="sng" dirty="0">
                <a:hlinkClick r:id="rId10"/>
              </a:rPr>
              <a:t>https://httpbin.org/headers</a:t>
            </a:r>
            <a:r>
              <a:rPr lang="en-US" sz="1400" dirty="0"/>
              <a:t> Returns header dict.</a:t>
            </a:r>
          </a:p>
          <a:p>
            <a:pPr marL="285750" indent="-285750" fontAlgn="base">
              <a:buFont typeface="Arial" pitchFamily="34" charset="0"/>
              <a:buChar char="•"/>
            </a:pPr>
            <a:r>
              <a:rPr lang="en-US" sz="1400" u="sng" dirty="0">
                <a:hlinkClick r:id="rId11"/>
              </a:rPr>
              <a:t>https://httpbin.org/get</a:t>
            </a:r>
            <a:r>
              <a:rPr lang="en-US" sz="1400" dirty="0"/>
              <a:t> Returns GET data.</a:t>
            </a:r>
          </a:p>
          <a:p>
            <a:pPr marL="285750" indent="-285750" fontAlgn="base">
              <a:buFont typeface="Arial" pitchFamily="34" charset="0"/>
              <a:buChar char="•"/>
            </a:pPr>
            <a:r>
              <a:rPr lang="en-US" sz="1400" u="sng" dirty="0">
                <a:hlinkClick r:id="rId12"/>
              </a:rPr>
              <a:t>https://httpbin.org/post</a:t>
            </a:r>
            <a:r>
              <a:rPr lang="en-US" sz="1400" dirty="0"/>
              <a:t> Returns POST data.</a:t>
            </a:r>
          </a:p>
          <a:p>
            <a:pPr marL="285750" indent="-285750" fontAlgn="base">
              <a:buFont typeface="Arial" pitchFamily="34" charset="0"/>
              <a:buChar char="•"/>
            </a:pPr>
            <a:r>
              <a:rPr lang="en-US" sz="1400" u="sng" dirty="0">
                <a:hlinkClick r:id="rId13"/>
              </a:rPr>
              <a:t>https://httpbin.org/put</a:t>
            </a:r>
            <a:r>
              <a:rPr lang="en-US" sz="1400" dirty="0"/>
              <a:t> Returns PUT data.</a:t>
            </a:r>
          </a:p>
          <a:p>
            <a:pPr marL="285750" indent="-285750" fontAlgn="base">
              <a:buFont typeface="Arial" pitchFamily="34" charset="0"/>
              <a:buChar char="•"/>
            </a:pPr>
            <a:r>
              <a:rPr lang="en-US" sz="1400" u="sng" dirty="0">
                <a:hlinkClick r:id="rId14"/>
              </a:rPr>
              <a:t>https://httpbin.org/delete</a:t>
            </a:r>
            <a:r>
              <a:rPr lang="en-US" sz="1400" dirty="0"/>
              <a:t> Returns DELETE data</a:t>
            </a:r>
          </a:p>
          <a:p>
            <a:pPr marL="285750" indent="-285750" fontAlgn="base">
              <a:buFont typeface="Arial" pitchFamily="34" charset="0"/>
              <a:buChar char="•"/>
            </a:pPr>
            <a:r>
              <a:rPr lang="en-US" sz="1400" u="sng" dirty="0">
                <a:hlinkClick r:id="rId15"/>
              </a:rPr>
              <a:t>https://httpbin.org/gzip</a:t>
            </a:r>
            <a:r>
              <a:rPr lang="en-US" sz="1400" dirty="0"/>
              <a:t> Returns </a:t>
            </a:r>
            <a:r>
              <a:rPr lang="en-US" sz="1400" dirty="0" err="1"/>
              <a:t>gzip</a:t>
            </a:r>
            <a:r>
              <a:rPr lang="en-US" sz="1400" dirty="0"/>
              <a:t>-encoded data.</a:t>
            </a:r>
          </a:p>
          <a:p>
            <a:pPr marL="285750" indent="-285750" fontAlgn="base">
              <a:buFont typeface="Arial" pitchFamily="34" charset="0"/>
              <a:buChar char="•"/>
            </a:pPr>
            <a:r>
              <a:rPr lang="en-US" sz="1400" u="sng" dirty="0">
                <a:hlinkClick r:id="rId16"/>
              </a:rPr>
              <a:t>https://httpbin.org/status/:code</a:t>
            </a:r>
            <a:r>
              <a:rPr lang="en-US" sz="1400" dirty="0"/>
              <a:t> Returns given HTTP Status code</a:t>
            </a:r>
            <a:r>
              <a:rPr lang="en-US" sz="1200" dirty="0" smtClean="0"/>
              <a:t>.</a:t>
            </a:r>
          </a:p>
          <a:p>
            <a:pPr marL="285750" indent="-285750" fontAlgn="base">
              <a:buFont typeface="Arial" pitchFamily="34" charset="0"/>
              <a:buChar char="•"/>
            </a:pPr>
            <a:r>
              <a:rPr lang="en-US" sz="1200" u="sng" dirty="0">
                <a:hlinkClick r:id="rId17"/>
              </a:rPr>
              <a:t>https://httpbin.org/response-headers?key=val</a:t>
            </a:r>
            <a:r>
              <a:rPr lang="en-US" sz="1200" dirty="0"/>
              <a:t> </a:t>
            </a:r>
            <a:r>
              <a:rPr lang="en-US" sz="1400" dirty="0"/>
              <a:t>Returns given response headers.</a:t>
            </a:r>
          </a:p>
        </p:txBody>
      </p:sp>
      <p:sp>
        <p:nvSpPr>
          <p:cNvPr id="14" name="Rectangle 13"/>
          <p:cNvSpPr/>
          <p:nvPr/>
        </p:nvSpPr>
        <p:spPr>
          <a:xfrm>
            <a:off x="5962177" y="2204822"/>
            <a:ext cx="6004051" cy="2246769"/>
          </a:xfrm>
          <a:prstGeom prst="rect">
            <a:avLst/>
          </a:prstGeom>
        </p:spPr>
        <p:txBody>
          <a:bodyPr wrap="square">
            <a:spAutoFit/>
          </a:bodyPr>
          <a:lstStyle/>
          <a:p>
            <a:pPr marL="285750" indent="-285750" fontAlgn="base">
              <a:buFont typeface="Arial" pitchFamily="34" charset="0"/>
              <a:buChar char="•"/>
            </a:pPr>
            <a:r>
              <a:rPr lang="en-US" sz="1400" u="sng" dirty="0" smtClean="0">
                <a:hlinkClick r:id="rId18"/>
              </a:rPr>
              <a:t>https</a:t>
            </a:r>
            <a:r>
              <a:rPr lang="en-US" sz="1400" u="sng" dirty="0">
                <a:hlinkClick r:id="rId18"/>
              </a:rPr>
              <a:t>://httpbin.org/redirect/:n</a:t>
            </a:r>
            <a:r>
              <a:rPr lang="en-US" sz="1400" dirty="0"/>
              <a:t> 302 Redirects n times.</a:t>
            </a:r>
          </a:p>
          <a:p>
            <a:pPr marL="285750" indent="-285750" fontAlgn="base">
              <a:buFont typeface="Arial" pitchFamily="34" charset="0"/>
              <a:buChar char="•"/>
            </a:pPr>
            <a:r>
              <a:rPr lang="en-US" sz="1400" u="sng" dirty="0">
                <a:hlinkClick r:id="rId19"/>
              </a:rPr>
              <a:t>https://httpbin.org/relative-redirect/:n</a:t>
            </a:r>
            <a:r>
              <a:rPr lang="en-US" sz="1400" dirty="0"/>
              <a:t> 302 Relative redirects n times.</a:t>
            </a:r>
          </a:p>
          <a:p>
            <a:pPr marL="285750" indent="-285750" fontAlgn="base">
              <a:buFont typeface="Arial" pitchFamily="34" charset="0"/>
              <a:buChar char="•"/>
            </a:pPr>
            <a:r>
              <a:rPr lang="en-US" sz="1400" u="sng" dirty="0">
                <a:hlinkClick r:id="rId20"/>
              </a:rPr>
              <a:t>https://httpbin.org/cookies</a:t>
            </a:r>
            <a:r>
              <a:rPr lang="en-US" sz="1400" dirty="0"/>
              <a:t> Returns cookie data.</a:t>
            </a:r>
          </a:p>
          <a:p>
            <a:pPr marL="285750" indent="-285750" fontAlgn="base">
              <a:buFont typeface="Arial" pitchFamily="34" charset="0"/>
              <a:buChar char="•"/>
            </a:pPr>
            <a:r>
              <a:rPr lang="en-US" sz="1400" u="sng" dirty="0">
                <a:hlinkClick r:id="rId21"/>
              </a:rPr>
              <a:t>https://httpbin.org/cookies/set/:name/:value</a:t>
            </a:r>
            <a:r>
              <a:rPr lang="en-US" sz="1400" dirty="0"/>
              <a:t> Sets a simple cookie.</a:t>
            </a:r>
          </a:p>
          <a:p>
            <a:pPr marL="285750" indent="-285750" fontAlgn="base">
              <a:buFont typeface="Arial" pitchFamily="34" charset="0"/>
              <a:buChar char="•"/>
            </a:pPr>
            <a:r>
              <a:rPr lang="en-US" sz="1400" u="sng" dirty="0">
                <a:hlinkClick r:id="rId22"/>
              </a:rPr>
              <a:t>https://httpbin.org/basic-auth/:user/:passwd</a:t>
            </a:r>
            <a:r>
              <a:rPr lang="en-US" sz="1400" dirty="0"/>
              <a:t> Challenges </a:t>
            </a:r>
            <a:r>
              <a:rPr lang="en-US" sz="1400" dirty="0" err="1"/>
              <a:t>HTTPBasic</a:t>
            </a:r>
            <a:r>
              <a:rPr lang="en-US" sz="1400" dirty="0"/>
              <a:t> Auth.</a:t>
            </a:r>
          </a:p>
          <a:p>
            <a:pPr marL="285750" indent="-285750" fontAlgn="base">
              <a:buFont typeface="Arial" pitchFamily="34" charset="0"/>
              <a:buChar char="•"/>
            </a:pPr>
            <a:r>
              <a:rPr lang="en-US" sz="1400" u="sng" dirty="0">
                <a:hlinkClick r:id="rId23"/>
              </a:rPr>
              <a:t>https://httpbin.org/hidden-basic-auth/:user/:passwd</a:t>
            </a:r>
            <a:r>
              <a:rPr lang="en-US" sz="1400" dirty="0"/>
              <a:t> 404'd </a:t>
            </a:r>
            <a:r>
              <a:rPr lang="en-US" sz="1400" dirty="0" err="1"/>
              <a:t>BasicAuth</a:t>
            </a:r>
            <a:r>
              <a:rPr lang="en-US" sz="1400" dirty="0"/>
              <a:t>.</a:t>
            </a:r>
          </a:p>
          <a:p>
            <a:pPr marL="285750" indent="-285750" fontAlgn="base">
              <a:buFont typeface="Arial" pitchFamily="34" charset="0"/>
              <a:buChar char="•"/>
            </a:pPr>
            <a:r>
              <a:rPr lang="en-US" sz="1400" u="sng" dirty="0">
                <a:hlinkClick r:id="rId24"/>
              </a:rPr>
              <a:t>https://httpbin.org/digest-auth/:qop/:user/:passwd</a:t>
            </a:r>
            <a:r>
              <a:rPr lang="en-US" sz="1400" dirty="0"/>
              <a:t> Challenges HTTP Digest Auth.</a:t>
            </a:r>
          </a:p>
          <a:p>
            <a:pPr marL="285750" indent="-285750" fontAlgn="base">
              <a:buFont typeface="Arial" pitchFamily="34" charset="0"/>
              <a:buChar char="•"/>
            </a:pPr>
            <a:r>
              <a:rPr lang="en-US" sz="1400" u="sng" dirty="0">
                <a:hlinkClick r:id="rId25"/>
              </a:rPr>
              <a:t>https://httpbin.org/stream/:n</a:t>
            </a:r>
            <a:r>
              <a:rPr lang="en-US" sz="1400" dirty="0"/>
              <a:t> Streams n–100 lines.</a:t>
            </a:r>
          </a:p>
          <a:p>
            <a:pPr marL="285750" indent="-285750" fontAlgn="base">
              <a:buFont typeface="Arial" pitchFamily="34" charset="0"/>
              <a:buChar char="•"/>
            </a:pPr>
            <a:r>
              <a:rPr lang="en-US" sz="1400" u="sng" dirty="0">
                <a:hlinkClick r:id="rId26"/>
              </a:rPr>
              <a:t>https://httpbin.org/delay/:n</a:t>
            </a:r>
            <a:r>
              <a:rPr lang="en-US" sz="1400" dirty="0"/>
              <a:t> Delays responding for n–10 seconds.</a:t>
            </a:r>
          </a:p>
        </p:txBody>
      </p:sp>
      <p:sp>
        <p:nvSpPr>
          <p:cNvPr id="15" name="TextBox 14"/>
          <p:cNvSpPr txBox="1"/>
          <p:nvPr/>
        </p:nvSpPr>
        <p:spPr>
          <a:xfrm>
            <a:off x="387430" y="4764894"/>
            <a:ext cx="3429000" cy="523220"/>
          </a:xfrm>
          <a:prstGeom prst="rect">
            <a:avLst/>
          </a:prstGeom>
          <a:noFill/>
        </p:spPr>
        <p:txBody>
          <a:bodyPr wrap="square" rtlCol="0">
            <a:spAutoFit/>
          </a:bodyPr>
          <a:lstStyle/>
          <a:p>
            <a:r>
              <a:rPr lang="en-US" sz="2800" dirty="0">
                <a:solidFill>
                  <a:srgbClr val="0A1F61"/>
                </a:solidFill>
                <a:latin typeface="Tajawal ExtraBold" panose="00000800000000000000" pitchFamily="2" charset="-78"/>
                <a:cs typeface="Tajawal ExtraBold" panose="00000800000000000000" pitchFamily="2" charset="-78"/>
              </a:rPr>
              <a:t>2)    </a:t>
            </a:r>
            <a:r>
              <a:rPr lang="en-US" sz="2000" b="1" u="sng" dirty="0">
                <a:solidFill>
                  <a:srgbClr val="0070C0"/>
                </a:solidFill>
              </a:rPr>
              <a:t>http://ptsv2.com/</a:t>
            </a:r>
          </a:p>
        </p:txBody>
      </p:sp>
      <p:sp>
        <p:nvSpPr>
          <p:cNvPr id="17" name="Rectangle 16"/>
          <p:cNvSpPr/>
          <p:nvPr/>
        </p:nvSpPr>
        <p:spPr>
          <a:xfrm>
            <a:off x="3105192" y="4803187"/>
            <a:ext cx="8583225" cy="954107"/>
          </a:xfrm>
          <a:prstGeom prst="rect">
            <a:avLst/>
          </a:prstGeom>
        </p:spPr>
        <p:txBody>
          <a:bodyPr wrap="square">
            <a:spAutoFit/>
          </a:bodyPr>
          <a:lstStyle/>
          <a:p>
            <a:pPr algn="just"/>
            <a:r>
              <a:rPr lang="en-US" sz="2800" dirty="0">
                <a:solidFill>
                  <a:srgbClr val="0A1F61"/>
                </a:solidFill>
                <a:latin typeface="Tajawal ExtraBold" panose="00000800000000000000" pitchFamily="2" charset="-78"/>
                <a:cs typeface="Tajawal ExtraBold" panose="00000800000000000000" pitchFamily="2" charset="-78"/>
              </a:rPr>
              <a:t>Henry's Post Test Server V2!  This is a service for developers testing clients that POST and GET things over HTTP.</a:t>
            </a:r>
          </a:p>
        </p:txBody>
      </p:sp>
    </p:spTree>
    <p:extLst>
      <p:ext uri="{BB962C8B-B14F-4D97-AF65-F5344CB8AC3E}">
        <p14:creationId xmlns:p14="http://schemas.microsoft.com/office/powerpoint/2010/main" val="228915947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5106" y="25699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155804" y="544753"/>
            <a:ext cx="7409107" cy="934871"/>
          </a:xfrm>
          <a:prstGeom prst="rect">
            <a:avLst/>
          </a:prstGeom>
          <a:noFill/>
        </p:spPr>
        <p:txBody>
          <a:bodyPr wrap="square" rtlCol="0">
            <a:spAutoFit/>
          </a:bodyPr>
          <a:lstStyle/>
          <a:p>
            <a:pPr algn="ctr">
              <a:lnSpc>
                <a:spcPts val="3000"/>
              </a:lnSpc>
            </a:pPr>
            <a:r>
              <a:rPr lang="en-US" sz="4400" dirty="0" smtClean="0">
                <a:solidFill>
                  <a:schemeClr val="bg1"/>
                </a:solidFill>
                <a:latin typeface="Tajawal Medium" panose="00000600000000000000" pitchFamily="2" charset="-78"/>
                <a:cs typeface="Tajawal Medium" panose="00000600000000000000" pitchFamily="2" charset="-78"/>
              </a:rPr>
              <a:t>HTTP </a:t>
            </a:r>
            <a:r>
              <a:rPr lang="en-US" sz="4400" dirty="0">
                <a:solidFill>
                  <a:schemeClr val="bg1"/>
                </a:solidFill>
                <a:latin typeface="Tajawal Medium" panose="00000600000000000000" pitchFamily="2" charset="-78"/>
                <a:cs typeface="Tajawal Medium" panose="00000600000000000000" pitchFamily="2" charset="-78"/>
              </a:rPr>
              <a:t>test server </a:t>
            </a:r>
            <a:r>
              <a:rPr lang="en-US" sz="4400" dirty="0" smtClean="0">
                <a:solidFill>
                  <a:schemeClr val="bg1"/>
                </a:solidFill>
                <a:latin typeface="Tajawal Medium" panose="00000600000000000000" pitchFamily="2" charset="-78"/>
                <a:cs typeface="Tajawal Medium" panose="00000600000000000000" pitchFamily="2" charset="-78"/>
              </a:rPr>
              <a:t>accepting</a:t>
            </a:r>
          </a:p>
          <a:p>
            <a:pPr algn="ctr">
              <a:lnSpc>
                <a:spcPts val="3000"/>
              </a:lnSpc>
            </a:pPr>
            <a:r>
              <a:rPr lang="en-US" sz="4400" dirty="0" smtClean="0">
                <a:solidFill>
                  <a:schemeClr val="bg1"/>
                </a:solidFill>
                <a:latin typeface="Tajawal Medium" panose="00000600000000000000" pitchFamily="2" charset="-78"/>
                <a:cs typeface="Tajawal Medium" panose="00000600000000000000" pitchFamily="2" charset="-78"/>
              </a:rPr>
              <a:t>GET/POST requests</a:t>
            </a:r>
            <a:endParaRPr lang="en-US" sz="44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5</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17</a:t>
            </a:fld>
            <a:endParaRPr lang="en-US" dirty="0"/>
          </a:p>
        </p:txBody>
      </p:sp>
      <p:sp>
        <p:nvSpPr>
          <p:cNvPr id="12" name="Rectangle 2"/>
          <p:cNvSpPr>
            <a:spLocks noChangeArrowheads="1"/>
          </p:cNvSpPr>
          <p:nvPr/>
        </p:nvSpPr>
        <p:spPr bwMode="auto">
          <a:xfrm>
            <a:off x="821038" y="1684122"/>
            <a:ext cx="10606493" cy="5078313"/>
          </a:xfrm>
          <a:prstGeom prst="rect">
            <a:avLst/>
          </a:prstGeom>
          <a:solidFill>
            <a:srgbClr val="2B2B2B"/>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smtClean="0">
                <a:ln>
                  <a:noFill/>
                </a:ln>
                <a:solidFill>
                  <a:srgbClr val="CC7832"/>
                </a:solidFill>
                <a:effectLst/>
                <a:latin typeface="JetBrains Mono"/>
                <a:cs typeface="Arial" pitchFamily="34" charset="0"/>
              </a:rPr>
              <a:t>import </a:t>
            </a:r>
            <a:r>
              <a:rPr kumimoji="0" lang="en-US" b="0" i="0" u="none" strike="noStrike" cap="none" normalizeH="0" baseline="0" dirty="0" smtClean="0">
                <a:ln>
                  <a:noFill/>
                </a:ln>
                <a:solidFill>
                  <a:srgbClr val="A9B7C6"/>
                </a:solidFill>
                <a:effectLst/>
                <a:latin typeface="JetBrains Mono"/>
                <a:cs typeface="Arial" pitchFamily="34" charset="0"/>
              </a:rPr>
              <a:t>urllib3</a:t>
            </a:r>
            <a:br>
              <a:rPr kumimoji="0" lang="en-US" b="0" i="0" u="none" strike="noStrike" cap="none" normalizeH="0" baseline="0" dirty="0" smtClean="0">
                <a:ln>
                  <a:noFill/>
                </a:ln>
                <a:solidFill>
                  <a:srgbClr val="A9B7C6"/>
                </a:solidFill>
                <a:effectLst/>
                <a:latin typeface="JetBrains Mono"/>
                <a:cs typeface="Arial" pitchFamily="34" charset="0"/>
              </a:rPr>
            </a:br>
            <a:r>
              <a:rPr kumimoji="0" lang="en-US" b="0" i="0" u="none" strike="noStrike" cap="none" normalizeH="0" baseline="0" dirty="0" smtClean="0">
                <a:ln>
                  <a:noFill/>
                </a:ln>
                <a:solidFill>
                  <a:srgbClr val="A9B7C6"/>
                </a:solidFill>
                <a:effectLst/>
                <a:latin typeface="JetBrains Mono"/>
                <a:cs typeface="Arial" pitchFamily="34" charset="0"/>
              </a:rPr>
              <a:t/>
            </a:r>
            <a:br>
              <a:rPr kumimoji="0" lang="en-US" b="0" i="0" u="none" strike="noStrike" cap="none" normalizeH="0" baseline="0" dirty="0" smtClean="0">
                <a:ln>
                  <a:noFill/>
                </a:ln>
                <a:solidFill>
                  <a:srgbClr val="A9B7C6"/>
                </a:solidFill>
                <a:effectLst/>
                <a:latin typeface="JetBrains Mono"/>
                <a:cs typeface="Arial" pitchFamily="34" charset="0"/>
              </a:rPr>
            </a:br>
            <a:r>
              <a:rPr kumimoji="0" lang="en-US" b="0" i="0" u="none" strike="noStrike" cap="none" normalizeH="0" baseline="0" dirty="0" smtClean="0">
                <a:ln>
                  <a:noFill/>
                </a:ln>
                <a:solidFill>
                  <a:srgbClr val="A9B7C6"/>
                </a:solidFill>
                <a:effectLst/>
                <a:latin typeface="JetBrains Mono"/>
                <a:cs typeface="Arial" pitchFamily="34" charset="0"/>
              </a:rPr>
              <a:t>http = urllib3.PoolManager()</a:t>
            </a:r>
            <a:br>
              <a:rPr kumimoji="0" lang="en-US" b="0" i="0" u="none" strike="noStrike" cap="none" normalizeH="0" baseline="0" dirty="0" smtClean="0">
                <a:ln>
                  <a:noFill/>
                </a:ln>
                <a:solidFill>
                  <a:srgbClr val="A9B7C6"/>
                </a:solidFill>
                <a:effectLst/>
                <a:latin typeface="JetBrains Mono"/>
                <a:cs typeface="Arial" pitchFamily="34" charset="0"/>
              </a:rPr>
            </a:br>
            <a:r>
              <a:rPr kumimoji="0" lang="en-US" b="0" i="0" u="none" strike="noStrike" cap="none" normalizeH="0" baseline="0" dirty="0" smtClean="0">
                <a:ln>
                  <a:noFill/>
                </a:ln>
                <a:solidFill>
                  <a:srgbClr val="808080"/>
                </a:solidFill>
                <a:effectLst/>
                <a:latin typeface="JetBrains Mono"/>
                <a:cs typeface="Arial" pitchFamily="34" charset="0"/>
              </a:rPr>
              <a:t># POST</a:t>
            </a:r>
            <a:br>
              <a:rPr kumimoji="0" lang="en-US" b="0" i="0" u="none" strike="noStrike" cap="none" normalizeH="0" baseline="0" dirty="0" smtClean="0">
                <a:ln>
                  <a:noFill/>
                </a:ln>
                <a:solidFill>
                  <a:srgbClr val="808080"/>
                </a:solidFill>
                <a:effectLst/>
                <a:latin typeface="JetBrains Mono"/>
                <a:cs typeface="Arial" pitchFamily="34" charset="0"/>
              </a:rPr>
            </a:br>
            <a:r>
              <a:rPr kumimoji="0" lang="en-US" b="0" i="0" u="none" strike="noStrike" cap="none" normalizeH="0" baseline="0" dirty="0" err="1" smtClean="0">
                <a:ln>
                  <a:noFill/>
                </a:ln>
                <a:solidFill>
                  <a:srgbClr val="A9B7C6"/>
                </a:solidFill>
                <a:effectLst/>
                <a:latin typeface="JetBrains Mono"/>
                <a:cs typeface="Arial" pitchFamily="34" charset="0"/>
              </a:rPr>
              <a:t>req</a:t>
            </a:r>
            <a:r>
              <a:rPr kumimoji="0" lang="en-US" b="0" i="0" u="none" strike="noStrike" cap="none" normalizeH="0" baseline="0" dirty="0" smtClean="0">
                <a:ln>
                  <a:noFill/>
                </a:ln>
                <a:solidFill>
                  <a:srgbClr val="A9B7C6"/>
                </a:solidFill>
                <a:effectLst/>
                <a:latin typeface="JetBrains Mono"/>
                <a:cs typeface="Arial" pitchFamily="34" charset="0"/>
              </a:rPr>
              <a:t> = </a:t>
            </a:r>
            <a:r>
              <a:rPr kumimoji="0" lang="en-US" b="0" i="0" u="none" strike="noStrike" cap="none" normalizeH="0" baseline="0" dirty="0" err="1" smtClean="0">
                <a:ln>
                  <a:noFill/>
                </a:ln>
                <a:solidFill>
                  <a:srgbClr val="A9B7C6"/>
                </a:solidFill>
                <a:effectLst/>
                <a:latin typeface="JetBrains Mono"/>
                <a:cs typeface="Arial" pitchFamily="34" charset="0"/>
              </a:rPr>
              <a:t>http.request</a:t>
            </a:r>
            <a:r>
              <a:rPr kumimoji="0" lang="en-US" b="0" i="0" u="none" strike="noStrike" cap="none" normalizeH="0" baseline="0" dirty="0" smtClean="0">
                <a:ln>
                  <a:noFill/>
                </a:ln>
                <a:solidFill>
                  <a:srgbClr val="A9B7C6"/>
                </a:solidFill>
                <a:effectLst/>
                <a:latin typeface="JetBrains Mono"/>
                <a:cs typeface="Arial" pitchFamily="34" charset="0"/>
              </a:rPr>
              <a:t>(</a:t>
            </a:r>
            <a:r>
              <a:rPr kumimoji="0" lang="en-US" b="0" i="0" u="none" strike="noStrike" cap="none" normalizeH="0" baseline="0" dirty="0" smtClean="0">
                <a:ln>
                  <a:noFill/>
                </a:ln>
                <a:solidFill>
                  <a:srgbClr val="6A8759"/>
                </a:solidFill>
                <a:effectLst/>
                <a:latin typeface="JetBrains Mono"/>
                <a:cs typeface="Arial" pitchFamily="34" charset="0"/>
              </a:rPr>
              <a:t>'POST'</a:t>
            </a:r>
            <a:r>
              <a:rPr kumimoji="0" lang="en-US" b="0" i="0" u="none" strike="noStrike" cap="none" normalizeH="0" baseline="0" dirty="0" smtClean="0">
                <a:ln>
                  <a:noFill/>
                </a:ln>
                <a:solidFill>
                  <a:srgbClr val="CC7832"/>
                </a:solidFill>
                <a:effectLst/>
                <a:latin typeface="JetBrains Mono"/>
                <a:cs typeface="Arial" pitchFamily="34" charset="0"/>
              </a:rPr>
              <a:t>, </a:t>
            </a:r>
            <a:r>
              <a:rPr kumimoji="0" lang="en-US" b="0" i="0" u="none" strike="noStrike" cap="none" normalizeH="0" baseline="0" dirty="0" smtClean="0">
                <a:ln>
                  <a:noFill/>
                </a:ln>
                <a:solidFill>
                  <a:srgbClr val="6A8759"/>
                </a:solidFill>
                <a:effectLst/>
                <a:latin typeface="JetBrains Mono"/>
                <a:cs typeface="Arial" pitchFamily="34" charset="0"/>
              </a:rPr>
              <a:t>'http://ptsv2.com/t/4opnx-1659718793'</a:t>
            </a:r>
            <a:r>
              <a:rPr kumimoji="0" lang="en-US" b="0" i="0" u="none" strike="noStrike" cap="none" normalizeH="0" baseline="0" dirty="0" smtClean="0">
                <a:ln>
                  <a:noFill/>
                </a:ln>
                <a:solidFill>
                  <a:srgbClr val="CC7832"/>
                </a:solidFill>
                <a:effectLst/>
                <a:latin typeface="JetBrains Mono"/>
                <a:cs typeface="Arial" pitchFamily="34" charset="0"/>
              </a:rPr>
              <a:t>, </a:t>
            </a:r>
            <a:r>
              <a:rPr kumimoji="0" lang="en-US" b="0" i="0" u="none" strike="noStrike" cap="none" normalizeH="0" baseline="0" dirty="0" smtClean="0">
                <a:ln>
                  <a:noFill/>
                </a:ln>
                <a:solidFill>
                  <a:srgbClr val="AA4926"/>
                </a:solidFill>
                <a:effectLst/>
                <a:latin typeface="JetBrains Mono"/>
                <a:cs typeface="Arial" pitchFamily="34" charset="0"/>
              </a:rPr>
              <a:t>fields</a:t>
            </a:r>
            <a:r>
              <a:rPr kumimoji="0" lang="en-US" b="0" i="0" u="none" strike="noStrike" cap="none" normalizeH="0" baseline="0" dirty="0" smtClean="0">
                <a:ln>
                  <a:noFill/>
                </a:ln>
                <a:solidFill>
                  <a:srgbClr val="A9B7C6"/>
                </a:solidFill>
                <a:effectLst/>
                <a:latin typeface="JetBrains Mono"/>
                <a:cs typeface="Arial" pitchFamily="34" charset="0"/>
              </a:rPr>
              <a:t>={</a:t>
            </a:r>
            <a:r>
              <a:rPr kumimoji="0" lang="en-US" b="0" i="0" u="none" strike="noStrike" cap="none" normalizeH="0" baseline="0" dirty="0" smtClean="0">
                <a:ln>
                  <a:noFill/>
                </a:ln>
                <a:solidFill>
                  <a:srgbClr val="6A8759"/>
                </a:solidFill>
                <a:effectLst/>
                <a:latin typeface="JetBrains Mono"/>
                <a:cs typeface="Arial" pitchFamily="34" charset="0"/>
              </a:rPr>
              <a:t>'HTTP </a:t>
            </a:r>
            <a:r>
              <a:rPr kumimoji="0" lang="en-US" b="0" i="0" u="none" strike="noStrike" cap="none" normalizeH="0" baseline="0" dirty="0" err="1" smtClean="0">
                <a:ln>
                  <a:noFill/>
                </a:ln>
                <a:solidFill>
                  <a:srgbClr val="6A8759"/>
                </a:solidFill>
                <a:effectLst/>
                <a:latin typeface="JetBrains Mono"/>
                <a:cs typeface="Arial" pitchFamily="34" charset="0"/>
              </a:rPr>
              <a:t>Auth</a:t>
            </a:r>
            <a:r>
              <a:rPr kumimoji="0" lang="en-US" b="0" i="0" u="none" strike="noStrike" cap="none" normalizeH="0" baseline="0" dirty="0" smtClean="0">
                <a:ln>
                  <a:noFill/>
                </a:ln>
                <a:solidFill>
                  <a:srgbClr val="6A8759"/>
                </a:solidFill>
                <a:effectLst/>
                <a:latin typeface="JetBrains Mono"/>
                <a:cs typeface="Arial" pitchFamily="34" charset="0"/>
              </a:rPr>
              <a:t>'</a:t>
            </a:r>
            <a:r>
              <a:rPr kumimoji="0" lang="en-US" b="0" i="0" u="none" strike="noStrike" cap="none" normalizeH="0" baseline="0" dirty="0" smtClean="0">
                <a:ln>
                  <a:noFill/>
                </a:ln>
                <a:solidFill>
                  <a:srgbClr val="A9B7C6"/>
                </a:solidFill>
                <a:effectLst/>
                <a:latin typeface="JetBrains Mono"/>
                <a:cs typeface="Arial" pitchFamily="34" charset="0"/>
              </a:rPr>
              <a:t>: </a:t>
            </a:r>
            <a:r>
              <a:rPr kumimoji="0" lang="en-US" b="0" i="0" u="none" strike="noStrike" cap="none" normalizeH="0" baseline="0" dirty="0" smtClean="0">
                <a:ln>
                  <a:noFill/>
                </a:ln>
                <a:solidFill>
                  <a:srgbClr val="6A8759"/>
                </a:solidFill>
                <a:effectLst/>
                <a:latin typeface="JetBrains Mono"/>
                <a:cs typeface="Arial" pitchFamily="34" charset="0"/>
              </a:rPr>
              <a:t>'</a:t>
            </a:r>
            <a:r>
              <a:rPr kumimoji="0" lang="en-US" b="0" i="0" u="none" strike="noStrike" cap="none" normalizeH="0" baseline="0" dirty="0" err="1" smtClean="0">
                <a:ln>
                  <a:noFill/>
                </a:ln>
                <a:solidFill>
                  <a:srgbClr val="6A8759"/>
                </a:solidFill>
                <a:effectLst/>
                <a:latin typeface="JetBrains Mono"/>
                <a:cs typeface="Arial" pitchFamily="34" charset="0"/>
              </a:rPr>
              <a:t>Deaa</a:t>
            </a:r>
            <a:r>
              <a:rPr kumimoji="0" lang="en-US" b="0" i="0" u="none" strike="noStrike" cap="none" normalizeH="0" baseline="0" dirty="0" smtClean="0">
                <a:ln>
                  <a:noFill/>
                </a:ln>
                <a:solidFill>
                  <a:srgbClr val="6A8759"/>
                </a:solidFill>
                <a:effectLst/>
                <a:latin typeface="JetBrains Mono"/>
                <a:cs typeface="Arial" pitchFamily="34" charset="0"/>
              </a:rPr>
              <a:t> &amp; </a:t>
            </a:r>
            <a:r>
              <a:rPr kumimoji="0" lang="en-US" b="0" i="0" u="none" strike="noStrike" cap="none" normalizeH="0" baseline="0" dirty="0" err="1" smtClean="0">
                <a:ln>
                  <a:noFill/>
                </a:ln>
                <a:solidFill>
                  <a:srgbClr val="6A8759"/>
                </a:solidFill>
                <a:effectLst/>
                <a:latin typeface="JetBrains Mono"/>
                <a:cs typeface="Arial" pitchFamily="34" charset="0"/>
              </a:rPr>
              <a:t>Nour</a:t>
            </a:r>
            <a:r>
              <a:rPr kumimoji="0" lang="en-US" b="0" i="0" u="none" strike="noStrike" cap="none" normalizeH="0" baseline="0" dirty="0" smtClean="0">
                <a:ln>
                  <a:noFill/>
                </a:ln>
                <a:solidFill>
                  <a:srgbClr val="6A8759"/>
                </a:solidFill>
                <a:effectLst/>
                <a:latin typeface="JetBrains Mono"/>
                <a:cs typeface="Arial" pitchFamily="34" charset="0"/>
              </a:rPr>
              <a:t>'</a:t>
            </a:r>
            <a:r>
              <a:rPr kumimoji="0" lang="en-US" b="0" i="0" u="none" strike="noStrike" cap="none" normalizeH="0" baseline="0" dirty="0" smtClean="0">
                <a:ln>
                  <a:noFill/>
                </a:ln>
                <a:solidFill>
                  <a:srgbClr val="A9B7C6"/>
                </a:solidFill>
                <a:effectLst/>
                <a:latin typeface="JetBrains Mono"/>
                <a:cs typeface="Arial" pitchFamily="34" charset="0"/>
              </a:rPr>
              <a:t>})</a:t>
            </a:r>
            <a:br>
              <a:rPr kumimoji="0" lang="en-US" b="0" i="0" u="none" strike="noStrike" cap="none" normalizeH="0" baseline="0" dirty="0" smtClean="0">
                <a:ln>
                  <a:noFill/>
                </a:ln>
                <a:solidFill>
                  <a:srgbClr val="A9B7C6"/>
                </a:solidFill>
                <a:effectLst/>
                <a:latin typeface="JetBrains Mono"/>
                <a:cs typeface="Arial" pitchFamily="34" charset="0"/>
              </a:rPr>
            </a:br>
            <a:r>
              <a:rPr kumimoji="0" lang="en-US" b="0" i="0" u="none" strike="noStrike" cap="none" normalizeH="0" baseline="0" dirty="0" smtClean="0">
                <a:ln>
                  <a:noFill/>
                </a:ln>
                <a:solidFill>
                  <a:srgbClr val="A9B7C6"/>
                </a:solidFill>
                <a:effectLst/>
                <a:latin typeface="JetBrains Mono"/>
                <a:cs typeface="Arial" pitchFamily="34" charset="0"/>
              </a:rPr>
              <a:t>print(</a:t>
            </a:r>
            <a:r>
              <a:rPr kumimoji="0" lang="en-US" b="0" i="0" u="none" strike="noStrike" cap="none" normalizeH="0" baseline="0" dirty="0" err="1" smtClean="0">
                <a:ln>
                  <a:noFill/>
                </a:ln>
                <a:solidFill>
                  <a:srgbClr val="A9B7C6"/>
                </a:solidFill>
                <a:effectLst/>
                <a:latin typeface="JetBrains Mono"/>
                <a:cs typeface="Arial" pitchFamily="34" charset="0"/>
              </a:rPr>
              <a:t>req</a:t>
            </a:r>
            <a:r>
              <a:rPr kumimoji="0" lang="en-US" b="0" i="0" u="none" strike="noStrike" cap="none" normalizeH="0" baseline="0" dirty="0" smtClean="0">
                <a:ln>
                  <a:noFill/>
                </a:ln>
                <a:solidFill>
                  <a:srgbClr val="A9B7C6"/>
                </a:solidFill>
                <a:effectLst/>
                <a:latin typeface="JetBrains Mono"/>
                <a:cs typeface="Arial" pitchFamily="34" charset="0"/>
              </a:rPr>
              <a:t>)</a:t>
            </a:r>
            <a:br>
              <a:rPr kumimoji="0" lang="en-US" b="0" i="0" u="none" strike="noStrike" cap="none" normalizeH="0" baseline="0" dirty="0" smtClean="0">
                <a:ln>
                  <a:noFill/>
                </a:ln>
                <a:solidFill>
                  <a:srgbClr val="A9B7C6"/>
                </a:solidFill>
                <a:effectLst/>
                <a:latin typeface="JetBrains Mono"/>
                <a:cs typeface="Arial" pitchFamily="34" charset="0"/>
              </a:rPr>
            </a:br>
            <a:r>
              <a:rPr kumimoji="0" lang="en-US" b="0" i="0" u="none" strike="noStrike" cap="none" normalizeH="0" baseline="0" dirty="0" smtClean="0">
                <a:ln>
                  <a:noFill/>
                </a:ln>
                <a:solidFill>
                  <a:srgbClr val="A9B7C6"/>
                </a:solidFill>
                <a:effectLst/>
                <a:latin typeface="JetBrains Mono"/>
                <a:cs typeface="Arial" pitchFamily="34" charset="0"/>
              </a:rPr>
              <a:t>print(</a:t>
            </a:r>
            <a:r>
              <a:rPr kumimoji="0" lang="en-US" b="0" i="0" u="none" strike="noStrike" cap="none" normalizeH="0" baseline="0" dirty="0" smtClean="0">
                <a:ln>
                  <a:noFill/>
                </a:ln>
                <a:solidFill>
                  <a:srgbClr val="6A8759"/>
                </a:solidFill>
                <a:effectLst/>
                <a:latin typeface="JetBrains Mono"/>
                <a:cs typeface="Arial" pitchFamily="34" charset="0"/>
              </a:rPr>
              <a:t>'</a:t>
            </a:r>
            <a:r>
              <a:rPr kumimoji="0" lang="en-US" b="0" i="0" u="none" strike="noStrike" cap="none" normalizeH="0" baseline="0" dirty="0" err="1" smtClean="0">
                <a:ln>
                  <a:noFill/>
                </a:ln>
                <a:solidFill>
                  <a:srgbClr val="6A8759"/>
                </a:solidFill>
                <a:effectLst/>
                <a:latin typeface="JetBrains Mono"/>
                <a:cs typeface="Arial" pitchFamily="34" charset="0"/>
              </a:rPr>
              <a:t>requset</a:t>
            </a:r>
            <a:r>
              <a:rPr kumimoji="0" lang="en-US" b="0" i="0" u="none" strike="noStrike" cap="none" normalizeH="0" baseline="0" dirty="0" smtClean="0">
                <a:ln>
                  <a:noFill/>
                </a:ln>
                <a:solidFill>
                  <a:srgbClr val="6A8759"/>
                </a:solidFill>
                <a:effectLst/>
                <a:latin typeface="JetBrains Mono"/>
                <a:cs typeface="Arial" pitchFamily="34" charset="0"/>
              </a:rPr>
              <a:t> data =  '</a:t>
            </a:r>
            <a:r>
              <a:rPr kumimoji="0" lang="en-US" b="0" i="0" u="none" strike="noStrike" cap="none" normalizeH="0" baseline="0" dirty="0" smtClean="0">
                <a:ln>
                  <a:noFill/>
                </a:ln>
                <a:solidFill>
                  <a:srgbClr val="CC7832"/>
                </a:solidFill>
                <a:effectLst/>
                <a:latin typeface="JetBrains Mono"/>
                <a:cs typeface="Arial" pitchFamily="34" charset="0"/>
              </a:rPr>
              <a:t>, </a:t>
            </a:r>
            <a:r>
              <a:rPr kumimoji="0" lang="en-US" b="0" i="0" u="none" strike="noStrike" cap="none" normalizeH="0" baseline="0" dirty="0" err="1" smtClean="0">
                <a:ln>
                  <a:noFill/>
                </a:ln>
                <a:solidFill>
                  <a:srgbClr val="A9B7C6"/>
                </a:solidFill>
                <a:effectLst/>
                <a:latin typeface="JetBrains Mono"/>
                <a:cs typeface="Arial" pitchFamily="34" charset="0"/>
              </a:rPr>
              <a:t>req.data</a:t>
            </a:r>
            <a:r>
              <a:rPr kumimoji="0" lang="en-US" b="0" i="0" u="none" strike="noStrike" cap="none" normalizeH="0" baseline="0" dirty="0" smtClean="0">
                <a:ln>
                  <a:noFill/>
                </a:ln>
                <a:solidFill>
                  <a:srgbClr val="A9B7C6"/>
                </a:solidFill>
                <a:effectLst/>
                <a:latin typeface="JetBrains Mono"/>
                <a:cs typeface="Arial" pitchFamily="34" charset="0"/>
              </a:rPr>
              <a:t>)</a:t>
            </a:r>
            <a:br>
              <a:rPr kumimoji="0" lang="en-US" b="0" i="0" u="none" strike="noStrike" cap="none" normalizeH="0" baseline="0" dirty="0" smtClean="0">
                <a:ln>
                  <a:noFill/>
                </a:ln>
                <a:solidFill>
                  <a:srgbClr val="A9B7C6"/>
                </a:solidFill>
                <a:effectLst/>
                <a:latin typeface="JetBrains Mono"/>
                <a:cs typeface="Arial" pitchFamily="34" charset="0"/>
              </a:rPr>
            </a:br>
            <a:r>
              <a:rPr kumimoji="0" lang="en-US" b="0" i="0" u="none" strike="noStrike" cap="none" normalizeH="0" baseline="0" dirty="0" smtClean="0">
                <a:ln>
                  <a:noFill/>
                </a:ln>
                <a:solidFill>
                  <a:srgbClr val="A9B7C6"/>
                </a:solidFill>
                <a:effectLst/>
                <a:latin typeface="JetBrains Mono"/>
                <a:cs typeface="Arial" pitchFamily="34" charset="0"/>
              </a:rPr>
              <a:t/>
            </a:r>
            <a:br>
              <a:rPr kumimoji="0" lang="en-US" b="0" i="0" u="none" strike="noStrike" cap="none" normalizeH="0" baseline="0" dirty="0" smtClean="0">
                <a:ln>
                  <a:noFill/>
                </a:ln>
                <a:solidFill>
                  <a:srgbClr val="A9B7C6"/>
                </a:solidFill>
                <a:effectLst/>
                <a:latin typeface="JetBrains Mono"/>
                <a:cs typeface="Arial" pitchFamily="34" charset="0"/>
              </a:rPr>
            </a:br>
            <a:r>
              <a:rPr kumimoji="0" lang="en-US" b="0" i="0" u="none" strike="noStrike" cap="none" normalizeH="0" baseline="0" dirty="0" smtClean="0">
                <a:ln>
                  <a:noFill/>
                </a:ln>
                <a:solidFill>
                  <a:srgbClr val="808080"/>
                </a:solidFill>
                <a:effectLst/>
                <a:latin typeface="JetBrains Mono"/>
                <a:cs typeface="Arial" pitchFamily="34" charset="0"/>
              </a:rPr>
              <a:t># GET</a:t>
            </a:r>
            <a:br>
              <a:rPr kumimoji="0" lang="en-US" b="0" i="0" u="none" strike="noStrike" cap="none" normalizeH="0" baseline="0" dirty="0" smtClean="0">
                <a:ln>
                  <a:noFill/>
                </a:ln>
                <a:solidFill>
                  <a:srgbClr val="808080"/>
                </a:solidFill>
                <a:effectLst/>
                <a:latin typeface="JetBrains Mono"/>
                <a:cs typeface="Arial" pitchFamily="34" charset="0"/>
              </a:rPr>
            </a:br>
            <a:r>
              <a:rPr kumimoji="0" lang="en-US" b="0" i="0" u="none" strike="noStrike" cap="none" normalizeH="0" baseline="0" dirty="0" err="1" smtClean="0">
                <a:ln>
                  <a:noFill/>
                </a:ln>
                <a:solidFill>
                  <a:srgbClr val="A9B7C6"/>
                </a:solidFill>
                <a:effectLst/>
                <a:latin typeface="JetBrains Mono"/>
                <a:cs typeface="Arial" pitchFamily="34" charset="0"/>
              </a:rPr>
              <a:t>resp</a:t>
            </a:r>
            <a:r>
              <a:rPr kumimoji="0" lang="en-US" b="0" i="0" u="none" strike="noStrike" cap="none" normalizeH="0" baseline="0" dirty="0" smtClean="0">
                <a:ln>
                  <a:noFill/>
                </a:ln>
                <a:solidFill>
                  <a:srgbClr val="A9B7C6"/>
                </a:solidFill>
                <a:effectLst/>
                <a:latin typeface="JetBrains Mono"/>
                <a:cs typeface="Arial" pitchFamily="34" charset="0"/>
              </a:rPr>
              <a:t> = </a:t>
            </a:r>
            <a:r>
              <a:rPr kumimoji="0" lang="en-US" b="0" i="0" u="none" strike="noStrike" cap="none" normalizeH="0" baseline="0" dirty="0" err="1" smtClean="0">
                <a:ln>
                  <a:noFill/>
                </a:ln>
                <a:solidFill>
                  <a:srgbClr val="A9B7C6"/>
                </a:solidFill>
                <a:effectLst/>
                <a:latin typeface="JetBrains Mono"/>
                <a:cs typeface="Arial" pitchFamily="34" charset="0"/>
              </a:rPr>
              <a:t>http.request</a:t>
            </a:r>
            <a:r>
              <a:rPr kumimoji="0" lang="en-US" b="0" i="0" u="none" strike="noStrike" cap="none" normalizeH="0" baseline="0" dirty="0" smtClean="0">
                <a:ln>
                  <a:noFill/>
                </a:ln>
                <a:solidFill>
                  <a:srgbClr val="A9B7C6"/>
                </a:solidFill>
                <a:effectLst/>
                <a:latin typeface="JetBrains Mono"/>
                <a:cs typeface="Arial" pitchFamily="34" charset="0"/>
              </a:rPr>
              <a:t>(</a:t>
            </a:r>
            <a:r>
              <a:rPr kumimoji="0" lang="en-US" b="0" i="0" u="none" strike="noStrike" cap="none" normalizeH="0" baseline="0" dirty="0" smtClean="0">
                <a:ln>
                  <a:noFill/>
                </a:ln>
                <a:solidFill>
                  <a:srgbClr val="6A8759"/>
                </a:solidFill>
                <a:effectLst/>
                <a:latin typeface="JetBrains Mono"/>
                <a:cs typeface="Arial" pitchFamily="34" charset="0"/>
              </a:rPr>
              <a:t>"GET"</a:t>
            </a:r>
            <a:r>
              <a:rPr kumimoji="0" lang="en-US" b="0" i="0" u="none" strike="noStrike" cap="none" normalizeH="0" baseline="0" dirty="0" smtClean="0">
                <a:ln>
                  <a:noFill/>
                </a:ln>
                <a:solidFill>
                  <a:srgbClr val="CC7832"/>
                </a:solidFill>
                <a:effectLst/>
                <a:latin typeface="JetBrains Mono"/>
                <a:cs typeface="Arial" pitchFamily="34" charset="0"/>
              </a:rPr>
              <a:t>, </a:t>
            </a:r>
            <a:r>
              <a:rPr kumimoji="0" lang="en-US" b="0" i="0" u="none" strike="noStrike" cap="none" normalizeH="0" baseline="0" dirty="0" smtClean="0">
                <a:ln>
                  <a:noFill/>
                </a:ln>
                <a:solidFill>
                  <a:srgbClr val="6A8759"/>
                </a:solidFill>
                <a:effectLst/>
                <a:latin typeface="JetBrains Mono"/>
                <a:cs typeface="Arial" pitchFamily="34" charset="0"/>
              </a:rPr>
              <a:t>'http://ptsv2.com/t/4opnx-1659718793'</a:t>
            </a:r>
            <a:r>
              <a:rPr kumimoji="0" lang="en-US" b="0" i="0" u="none" strike="noStrike" cap="none" normalizeH="0" baseline="0" dirty="0" smtClean="0">
                <a:ln>
                  <a:noFill/>
                </a:ln>
                <a:solidFill>
                  <a:srgbClr val="A9B7C6"/>
                </a:solidFill>
                <a:effectLst/>
                <a:latin typeface="JetBrains Mono"/>
                <a:cs typeface="Arial" pitchFamily="34" charset="0"/>
              </a:rPr>
              <a:t>)</a:t>
            </a:r>
            <a:br>
              <a:rPr kumimoji="0" lang="en-US" b="0" i="0" u="none" strike="noStrike" cap="none" normalizeH="0" baseline="0" dirty="0" smtClean="0">
                <a:ln>
                  <a:noFill/>
                </a:ln>
                <a:solidFill>
                  <a:srgbClr val="A9B7C6"/>
                </a:solidFill>
                <a:effectLst/>
                <a:latin typeface="JetBrains Mono"/>
                <a:cs typeface="Arial" pitchFamily="34" charset="0"/>
              </a:rPr>
            </a:br>
            <a:r>
              <a:rPr kumimoji="0" lang="en-US" b="0" i="0" u="none" strike="noStrike" cap="none" normalizeH="0" baseline="0" dirty="0" smtClean="0">
                <a:ln>
                  <a:noFill/>
                </a:ln>
                <a:solidFill>
                  <a:srgbClr val="A9B7C6"/>
                </a:solidFill>
                <a:effectLst/>
                <a:latin typeface="JetBrains Mono"/>
                <a:cs typeface="Arial" pitchFamily="34" charset="0"/>
              </a:rPr>
              <a:t>print(</a:t>
            </a:r>
            <a:r>
              <a:rPr kumimoji="0" lang="en-US" b="0" i="0" u="none" strike="noStrike" cap="none" normalizeH="0" baseline="0" dirty="0" smtClean="0">
                <a:ln>
                  <a:noFill/>
                </a:ln>
                <a:solidFill>
                  <a:srgbClr val="6A8759"/>
                </a:solidFill>
                <a:effectLst/>
                <a:latin typeface="JetBrains Mono"/>
                <a:cs typeface="Arial" pitchFamily="34" charset="0"/>
              </a:rPr>
              <a:t>'</a:t>
            </a:r>
            <a:r>
              <a:rPr kumimoji="0" lang="en-US" b="0" i="0" u="none" strike="noStrike" cap="none" normalizeH="0" baseline="0" dirty="0" err="1" smtClean="0">
                <a:ln>
                  <a:noFill/>
                </a:ln>
                <a:solidFill>
                  <a:srgbClr val="6A8759"/>
                </a:solidFill>
                <a:effectLst/>
                <a:latin typeface="JetBrains Mono"/>
                <a:cs typeface="Arial" pitchFamily="34" charset="0"/>
              </a:rPr>
              <a:t>resp.status</a:t>
            </a:r>
            <a:r>
              <a:rPr kumimoji="0" lang="en-US" b="0" i="0" u="none" strike="noStrike" cap="none" normalizeH="0" baseline="0" dirty="0" smtClean="0">
                <a:ln>
                  <a:noFill/>
                </a:ln>
                <a:solidFill>
                  <a:srgbClr val="6A8759"/>
                </a:solidFill>
                <a:effectLst/>
                <a:latin typeface="JetBrains Mono"/>
                <a:cs typeface="Arial" pitchFamily="34" charset="0"/>
              </a:rPr>
              <a:t>'</a:t>
            </a:r>
            <a:r>
              <a:rPr kumimoji="0" lang="en-US" b="0" i="0" u="none" strike="noStrike" cap="none" normalizeH="0" baseline="0" dirty="0" smtClean="0">
                <a:ln>
                  <a:noFill/>
                </a:ln>
                <a:solidFill>
                  <a:srgbClr val="CC7832"/>
                </a:solidFill>
                <a:effectLst/>
                <a:latin typeface="JetBrains Mono"/>
                <a:cs typeface="Arial" pitchFamily="34" charset="0"/>
              </a:rPr>
              <a:t>, </a:t>
            </a:r>
            <a:r>
              <a:rPr kumimoji="0" lang="en-US" b="0" i="0" u="none" strike="noStrike" cap="none" normalizeH="0" baseline="0" dirty="0" err="1" smtClean="0">
                <a:ln>
                  <a:noFill/>
                </a:ln>
                <a:solidFill>
                  <a:srgbClr val="A9B7C6"/>
                </a:solidFill>
                <a:effectLst/>
                <a:latin typeface="JetBrains Mono"/>
                <a:cs typeface="Arial" pitchFamily="34" charset="0"/>
              </a:rPr>
              <a:t>resp.status</a:t>
            </a:r>
            <a:r>
              <a:rPr kumimoji="0" lang="en-US" b="0" i="0" u="none" strike="noStrike" cap="none" normalizeH="0" baseline="0" dirty="0" smtClean="0">
                <a:ln>
                  <a:noFill/>
                </a:ln>
                <a:solidFill>
                  <a:srgbClr val="A9B7C6"/>
                </a:solidFill>
                <a:effectLst/>
                <a:latin typeface="JetBrains Mono"/>
                <a:cs typeface="Arial" pitchFamily="34" charset="0"/>
              </a:rPr>
              <a:t>)</a:t>
            </a:r>
            <a:br>
              <a:rPr kumimoji="0" lang="en-US" b="0" i="0" u="none" strike="noStrike" cap="none" normalizeH="0" baseline="0" dirty="0" smtClean="0">
                <a:ln>
                  <a:noFill/>
                </a:ln>
                <a:solidFill>
                  <a:srgbClr val="A9B7C6"/>
                </a:solidFill>
                <a:effectLst/>
                <a:latin typeface="JetBrains Mono"/>
                <a:cs typeface="Arial" pitchFamily="34" charset="0"/>
              </a:rPr>
            </a:br>
            <a:r>
              <a:rPr kumimoji="0" lang="en-US" b="0" i="0" u="none" strike="noStrike" cap="none" normalizeH="0" baseline="0" dirty="0" smtClean="0">
                <a:ln>
                  <a:noFill/>
                </a:ln>
                <a:solidFill>
                  <a:srgbClr val="A9B7C6"/>
                </a:solidFill>
                <a:effectLst/>
                <a:latin typeface="JetBrains Mono"/>
                <a:cs typeface="Arial" pitchFamily="34" charset="0"/>
              </a:rPr>
              <a:t>print(</a:t>
            </a:r>
            <a:r>
              <a:rPr kumimoji="0" lang="en-US" b="0" i="0" u="none" strike="noStrike" cap="none" normalizeH="0" baseline="0" dirty="0" smtClean="0">
                <a:ln>
                  <a:noFill/>
                </a:ln>
                <a:solidFill>
                  <a:srgbClr val="6A8759"/>
                </a:solidFill>
                <a:effectLst/>
                <a:latin typeface="JetBrains Mono"/>
                <a:cs typeface="Arial" pitchFamily="34" charset="0"/>
              </a:rPr>
              <a:t>'</a:t>
            </a:r>
            <a:r>
              <a:rPr kumimoji="0" lang="en-US" b="0" i="0" u="none" strike="noStrike" cap="none" normalizeH="0" baseline="0" dirty="0" err="1" smtClean="0">
                <a:ln>
                  <a:noFill/>
                </a:ln>
                <a:solidFill>
                  <a:srgbClr val="6A8759"/>
                </a:solidFill>
                <a:effectLst/>
                <a:latin typeface="JetBrains Mono"/>
                <a:cs typeface="Arial" pitchFamily="34" charset="0"/>
              </a:rPr>
              <a:t>resp.data</a:t>
            </a:r>
            <a:r>
              <a:rPr kumimoji="0" lang="en-US" b="0" i="0" u="none" strike="noStrike" cap="none" normalizeH="0" baseline="0" dirty="0" smtClean="0">
                <a:ln>
                  <a:noFill/>
                </a:ln>
                <a:solidFill>
                  <a:srgbClr val="6A8759"/>
                </a:solidFill>
                <a:effectLst/>
                <a:latin typeface="JetBrains Mono"/>
                <a:cs typeface="Arial" pitchFamily="34" charset="0"/>
              </a:rPr>
              <a:t>'</a:t>
            </a:r>
            <a:r>
              <a:rPr kumimoji="0" lang="en-US" b="0" i="0" u="none" strike="noStrike" cap="none" normalizeH="0" baseline="0" dirty="0" smtClean="0">
                <a:ln>
                  <a:noFill/>
                </a:ln>
                <a:solidFill>
                  <a:srgbClr val="CC7832"/>
                </a:solidFill>
                <a:effectLst/>
                <a:latin typeface="JetBrains Mono"/>
                <a:cs typeface="Arial" pitchFamily="34" charset="0"/>
              </a:rPr>
              <a:t>, </a:t>
            </a:r>
            <a:r>
              <a:rPr kumimoji="0" lang="en-US" b="0" i="0" u="none" strike="noStrike" cap="none" normalizeH="0" baseline="0" dirty="0" err="1" smtClean="0">
                <a:ln>
                  <a:noFill/>
                </a:ln>
                <a:solidFill>
                  <a:srgbClr val="A9B7C6"/>
                </a:solidFill>
                <a:effectLst/>
                <a:latin typeface="JetBrains Mono"/>
                <a:cs typeface="Arial" pitchFamily="34" charset="0"/>
              </a:rPr>
              <a:t>resp.data</a:t>
            </a:r>
            <a:r>
              <a:rPr kumimoji="0" lang="en-US" b="0" i="0" u="none" strike="noStrike" cap="none" normalizeH="0" baseline="0" dirty="0" smtClean="0">
                <a:ln>
                  <a:noFill/>
                </a:ln>
                <a:solidFill>
                  <a:srgbClr val="A9B7C6"/>
                </a:solidFill>
                <a:effectLst/>
                <a:latin typeface="JetBrains Mono"/>
                <a:cs typeface="Arial" pitchFamily="34" charset="0"/>
              </a:rPr>
              <a:t>)</a:t>
            </a:r>
            <a:br>
              <a:rPr kumimoji="0" lang="en-US" b="0" i="0" u="none" strike="noStrike" cap="none" normalizeH="0" baseline="0" dirty="0" smtClean="0">
                <a:ln>
                  <a:noFill/>
                </a:ln>
                <a:solidFill>
                  <a:srgbClr val="A9B7C6"/>
                </a:solidFill>
                <a:effectLst/>
                <a:latin typeface="JetBrains Mono"/>
                <a:cs typeface="Arial" pitchFamily="34" charset="0"/>
              </a:rPr>
            </a:br>
            <a:r>
              <a:rPr kumimoji="0" lang="en-US" b="0" i="0" u="none" strike="noStrike" cap="none" normalizeH="0" baseline="0" dirty="0" smtClean="0">
                <a:ln>
                  <a:noFill/>
                </a:ln>
                <a:solidFill>
                  <a:srgbClr val="A9B7C6"/>
                </a:solidFill>
                <a:effectLst/>
                <a:latin typeface="JetBrains Mono"/>
                <a:cs typeface="Arial" pitchFamily="34" charset="0"/>
              </a:rPr>
              <a:t>print(</a:t>
            </a:r>
            <a:r>
              <a:rPr kumimoji="0" lang="en-US" b="0" i="0" u="none" strike="noStrike" cap="none" normalizeH="0" baseline="0" dirty="0" err="1" smtClean="0">
                <a:ln>
                  <a:noFill/>
                </a:ln>
                <a:solidFill>
                  <a:srgbClr val="A9B7C6"/>
                </a:solidFill>
                <a:effectLst/>
                <a:latin typeface="JetBrains Mono"/>
                <a:cs typeface="Arial" pitchFamily="34" charset="0"/>
              </a:rPr>
              <a:t>resp.data.decode</a:t>
            </a:r>
            <a:r>
              <a:rPr kumimoji="0" lang="en-US" b="0" i="0" u="none" strike="noStrike" cap="none" normalizeH="0" baseline="0" dirty="0" smtClean="0">
                <a:ln>
                  <a:noFill/>
                </a:ln>
                <a:solidFill>
                  <a:srgbClr val="A9B7C6"/>
                </a:solidFill>
                <a:effectLst/>
                <a:latin typeface="JetBrains Mono"/>
                <a:cs typeface="Arial" pitchFamily="34" charset="0"/>
              </a:rPr>
              <a:t>(</a:t>
            </a:r>
            <a:r>
              <a:rPr kumimoji="0" lang="en-US" b="0" i="0" u="none" strike="noStrike" cap="none" normalizeH="0" baseline="0" dirty="0" smtClean="0">
                <a:ln>
                  <a:noFill/>
                </a:ln>
                <a:solidFill>
                  <a:srgbClr val="6A8759"/>
                </a:solidFill>
                <a:effectLst/>
                <a:latin typeface="JetBrains Mono"/>
                <a:cs typeface="Arial" pitchFamily="34" charset="0"/>
              </a:rPr>
              <a:t>'utf-8'</a:t>
            </a:r>
            <a:r>
              <a:rPr kumimoji="0" lang="en-US" b="0" i="0" u="none" strike="noStrike" cap="none" normalizeH="0" baseline="0" dirty="0" smtClean="0">
                <a:ln>
                  <a:noFill/>
                </a:ln>
                <a:solidFill>
                  <a:srgbClr val="A9B7C6"/>
                </a:solidFill>
                <a:effectLst/>
                <a:latin typeface="JetBrains Mono"/>
                <a:cs typeface="Arial" pitchFamily="34" charset="0"/>
              </a:rPr>
              <a:t>))</a:t>
            </a:r>
            <a:br>
              <a:rPr kumimoji="0" lang="en-US" b="0" i="0" u="none" strike="noStrike" cap="none" normalizeH="0" baseline="0" dirty="0" smtClean="0">
                <a:ln>
                  <a:noFill/>
                </a:ln>
                <a:solidFill>
                  <a:srgbClr val="A9B7C6"/>
                </a:solidFill>
                <a:effectLst/>
                <a:latin typeface="JetBrains Mono"/>
                <a:cs typeface="Arial" pitchFamily="34" charset="0"/>
              </a:rPr>
            </a:br>
            <a:r>
              <a:rPr kumimoji="0" lang="en-US" b="0" i="0" u="none" strike="noStrike" cap="none" normalizeH="0" baseline="0" dirty="0" smtClean="0">
                <a:ln>
                  <a:noFill/>
                </a:ln>
                <a:solidFill>
                  <a:srgbClr val="A9B7C6"/>
                </a:solidFill>
                <a:effectLst/>
                <a:latin typeface="JetBrains Mono"/>
                <a:cs typeface="Arial" pitchFamily="34" charset="0"/>
              </a:rPr>
              <a:t/>
            </a:r>
            <a:br>
              <a:rPr kumimoji="0" lang="en-US" b="0" i="0" u="none" strike="noStrike" cap="none" normalizeH="0" baseline="0" dirty="0" smtClean="0">
                <a:ln>
                  <a:noFill/>
                </a:ln>
                <a:solidFill>
                  <a:srgbClr val="A9B7C6"/>
                </a:solidFill>
                <a:effectLst/>
                <a:latin typeface="JetBrains Mono"/>
                <a:cs typeface="Arial" pitchFamily="34" charset="0"/>
              </a:rPr>
            </a:br>
            <a:r>
              <a:rPr kumimoji="0" lang="en-US" b="0" i="0" u="none" strike="noStrike" cap="none" normalizeH="0" baseline="0" dirty="0" smtClean="0">
                <a:ln>
                  <a:noFill/>
                </a:ln>
                <a:solidFill>
                  <a:srgbClr val="808080"/>
                </a:solidFill>
                <a:effectLst/>
                <a:latin typeface="JetBrains Mono"/>
                <a:cs typeface="Arial" pitchFamily="34" charset="0"/>
              </a:rPr>
              <a:t># Python urllib3 HEAD request</a:t>
            </a:r>
            <a:br>
              <a:rPr kumimoji="0" lang="en-US" b="0" i="0" u="none" strike="noStrike" cap="none" normalizeH="0" baseline="0" dirty="0" smtClean="0">
                <a:ln>
                  <a:noFill/>
                </a:ln>
                <a:solidFill>
                  <a:srgbClr val="808080"/>
                </a:solidFill>
                <a:effectLst/>
                <a:latin typeface="JetBrains Mono"/>
                <a:cs typeface="Arial" pitchFamily="34" charset="0"/>
              </a:rPr>
            </a:br>
            <a:r>
              <a:rPr kumimoji="0" lang="en-US" b="0" i="0" u="none" strike="noStrike" cap="none" normalizeH="0" baseline="0" dirty="0" smtClean="0">
                <a:ln>
                  <a:noFill/>
                </a:ln>
                <a:solidFill>
                  <a:srgbClr val="A9B7C6"/>
                </a:solidFill>
                <a:effectLst/>
                <a:latin typeface="JetBrains Mono"/>
                <a:cs typeface="Arial" pitchFamily="34" charset="0"/>
              </a:rPr>
              <a:t>print(</a:t>
            </a:r>
            <a:r>
              <a:rPr kumimoji="0" lang="en-US" b="0" i="0" u="none" strike="noStrike" cap="none" normalizeH="0" baseline="0" dirty="0" smtClean="0">
                <a:ln>
                  <a:noFill/>
                </a:ln>
                <a:solidFill>
                  <a:srgbClr val="6A8759"/>
                </a:solidFill>
                <a:effectLst/>
                <a:latin typeface="JetBrains Mono"/>
                <a:cs typeface="Arial" pitchFamily="34" charset="0"/>
              </a:rPr>
              <a:t>'Server =  '</a:t>
            </a:r>
            <a:r>
              <a:rPr kumimoji="0" lang="en-US" b="0" i="0" u="none" strike="noStrike" cap="none" normalizeH="0" baseline="0" dirty="0" smtClean="0">
                <a:ln>
                  <a:noFill/>
                </a:ln>
                <a:solidFill>
                  <a:srgbClr val="CC7832"/>
                </a:solidFill>
                <a:effectLst/>
                <a:latin typeface="JetBrains Mono"/>
                <a:cs typeface="Arial" pitchFamily="34" charset="0"/>
              </a:rPr>
              <a:t>, </a:t>
            </a:r>
            <a:r>
              <a:rPr kumimoji="0" lang="en-US" b="0" i="0" u="none" strike="noStrike" cap="none" normalizeH="0" baseline="0" dirty="0" err="1" smtClean="0">
                <a:ln>
                  <a:noFill/>
                </a:ln>
                <a:solidFill>
                  <a:srgbClr val="A9B7C6"/>
                </a:solidFill>
                <a:effectLst/>
                <a:latin typeface="JetBrains Mono"/>
                <a:cs typeface="Arial" pitchFamily="34" charset="0"/>
              </a:rPr>
              <a:t>resp.headers</a:t>
            </a:r>
            <a:r>
              <a:rPr kumimoji="0" lang="en-US" b="0" i="0" u="none" strike="noStrike" cap="none" normalizeH="0" baseline="0" dirty="0" smtClean="0">
                <a:ln>
                  <a:noFill/>
                </a:ln>
                <a:solidFill>
                  <a:srgbClr val="A9B7C6"/>
                </a:solidFill>
                <a:effectLst/>
                <a:latin typeface="JetBrains Mono"/>
                <a:cs typeface="Arial" pitchFamily="34" charset="0"/>
              </a:rPr>
              <a:t>[</a:t>
            </a:r>
            <a:r>
              <a:rPr kumimoji="0" lang="en-US" b="0" i="0" u="none" strike="noStrike" cap="none" normalizeH="0" baseline="0" dirty="0" smtClean="0">
                <a:ln>
                  <a:noFill/>
                </a:ln>
                <a:solidFill>
                  <a:srgbClr val="6A8759"/>
                </a:solidFill>
                <a:effectLst/>
                <a:latin typeface="JetBrains Mono"/>
                <a:cs typeface="Arial" pitchFamily="34" charset="0"/>
              </a:rPr>
              <a:t>'Server'</a:t>
            </a:r>
            <a:r>
              <a:rPr kumimoji="0" lang="en-US" b="0" i="0" u="none" strike="noStrike" cap="none" normalizeH="0" baseline="0" dirty="0" smtClean="0">
                <a:ln>
                  <a:noFill/>
                </a:ln>
                <a:solidFill>
                  <a:srgbClr val="A9B7C6"/>
                </a:solidFill>
                <a:effectLst/>
                <a:latin typeface="JetBrains Mono"/>
                <a:cs typeface="Arial" pitchFamily="34" charset="0"/>
              </a:rPr>
              <a:t>])</a:t>
            </a:r>
            <a:br>
              <a:rPr kumimoji="0" lang="en-US" b="0" i="0" u="none" strike="noStrike" cap="none" normalizeH="0" baseline="0" dirty="0" smtClean="0">
                <a:ln>
                  <a:noFill/>
                </a:ln>
                <a:solidFill>
                  <a:srgbClr val="A9B7C6"/>
                </a:solidFill>
                <a:effectLst/>
                <a:latin typeface="JetBrains Mono"/>
                <a:cs typeface="Arial" pitchFamily="34" charset="0"/>
              </a:rPr>
            </a:br>
            <a:r>
              <a:rPr kumimoji="0" lang="en-US" b="0" i="0" u="none" strike="noStrike" cap="none" normalizeH="0" baseline="0" dirty="0" smtClean="0">
                <a:ln>
                  <a:noFill/>
                </a:ln>
                <a:solidFill>
                  <a:srgbClr val="A9B7C6"/>
                </a:solidFill>
                <a:effectLst/>
                <a:latin typeface="JetBrains Mono"/>
                <a:cs typeface="Arial" pitchFamily="34" charset="0"/>
              </a:rPr>
              <a:t>print(</a:t>
            </a:r>
            <a:r>
              <a:rPr kumimoji="0" lang="en-US" b="0" i="0" u="none" strike="noStrike" cap="none" normalizeH="0" baseline="0" dirty="0" smtClean="0">
                <a:ln>
                  <a:noFill/>
                </a:ln>
                <a:solidFill>
                  <a:srgbClr val="6A8759"/>
                </a:solidFill>
                <a:effectLst/>
                <a:latin typeface="JetBrains Mono"/>
                <a:cs typeface="Arial" pitchFamily="34" charset="0"/>
              </a:rPr>
              <a:t>'Date =  '</a:t>
            </a:r>
            <a:r>
              <a:rPr kumimoji="0" lang="en-US" b="0" i="0" u="none" strike="noStrike" cap="none" normalizeH="0" baseline="0" dirty="0" smtClean="0">
                <a:ln>
                  <a:noFill/>
                </a:ln>
                <a:solidFill>
                  <a:srgbClr val="CC7832"/>
                </a:solidFill>
                <a:effectLst/>
                <a:latin typeface="JetBrains Mono"/>
                <a:cs typeface="Arial" pitchFamily="34" charset="0"/>
              </a:rPr>
              <a:t>, </a:t>
            </a:r>
            <a:r>
              <a:rPr kumimoji="0" lang="en-US" b="0" i="0" u="none" strike="noStrike" cap="none" normalizeH="0" baseline="0" dirty="0" err="1" smtClean="0">
                <a:ln>
                  <a:noFill/>
                </a:ln>
                <a:solidFill>
                  <a:srgbClr val="A9B7C6"/>
                </a:solidFill>
                <a:effectLst/>
                <a:latin typeface="JetBrains Mono"/>
                <a:cs typeface="Arial" pitchFamily="34" charset="0"/>
              </a:rPr>
              <a:t>resp.headers</a:t>
            </a:r>
            <a:r>
              <a:rPr kumimoji="0" lang="en-US" b="0" i="0" u="none" strike="noStrike" cap="none" normalizeH="0" baseline="0" dirty="0" smtClean="0">
                <a:ln>
                  <a:noFill/>
                </a:ln>
                <a:solidFill>
                  <a:srgbClr val="A9B7C6"/>
                </a:solidFill>
                <a:effectLst/>
                <a:latin typeface="JetBrains Mono"/>
                <a:cs typeface="Arial" pitchFamily="34" charset="0"/>
              </a:rPr>
              <a:t>[</a:t>
            </a:r>
            <a:r>
              <a:rPr kumimoji="0" lang="en-US" b="0" i="0" u="none" strike="noStrike" cap="none" normalizeH="0" baseline="0" dirty="0" smtClean="0">
                <a:ln>
                  <a:noFill/>
                </a:ln>
                <a:solidFill>
                  <a:srgbClr val="6A8759"/>
                </a:solidFill>
                <a:effectLst/>
                <a:latin typeface="JetBrains Mono"/>
                <a:cs typeface="Arial" pitchFamily="34" charset="0"/>
              </a:rPr>
              <a:t>'Date'</a:t>
            </a:r>
            <a:r>
              <a:rPr kumimoji="0" lang="en-US" b="0" i="0" u="none" strike="noStrike" cap="none" normalizeH="0" baseline="0" dirty="0" smtClean="0">
                <a:ln>
                  <a:noFill/>
                </a:ln>
                <a:solidFill>
                  <a:srgbClr val="A9B7C6"/>
                </a:solidFill>
                <a:effectLst/>
                <a:latin typeface="JetBrains Mono"/>
                <a:cs typeface="Arial" pitchFamily="34" charset="0"/>
              </a:rPr>
              <a:t>])</a:t>
            </a:r>
            <a:br>
              <a:rPr kumimoji="0" lang="en-US" b="0" i="0" u="none" strike="noStrike" cap="none" normalizeH="0" baseline="0" dirty="0" smtClean="0">
                <a:ln>
                  <a:noFill/>
                </a:ln>
                <a:solidFill>
                  <a:srgbClr val="A9B7C6"/>
                </a:solidFill>
                <a:effectLst/>
                <a:latin typeface="JetBrains Mono"/>
                <a:cs typeface="Arial" pitchFamily="34" charset="0"/>
              </a:rPr>
            </a:br>
            <a:r>
              <a:rPr kumimoji="0" lang="en-US" b="0" i="0" u="none" strike="noStrike" cap="none" normalizeH="0" baseline="0" dirty="0" smtClean="0">
                <a:ln>
                  <a:noFill/>
                </a:ln>
                <a:solidFill>
                  <a:srgbClr val="A9B7C6"/>
                </a:solidFill>
                <a:effectLst/>
                <a:latin typeface="JetBrains Mono"/>
                <a:cs typeface="Arial" pitchFamily="34" charset="0"/>
              </a:rPr>
              <a:t>print(</a:t>
            </a:r>
            <a:r>
              <a:rPr kumimoji="0" lang="en-US" b="0" i="0" u="none" strike="noStrike" cap="none" normalizeH="0" baseline="0" dirty="0" smtClean="0">
                <a:ln>
                  <a:noFill/>
                </a:ln>
                <a:solidFill>
                  <a:srgbClr val="6A8759"/>
                </a:solidFill>
                <a:effectLst/>
                <a:latin typeface="JetBrains Mono"/>
                <a:cs typeface="Arial" pitchFamily="34" charset="0"/>
              </a:rPr>
              <a:t>'Content-Type =  '</a:t>
            </a:r>
            <a:r>
              <a:rPr kumimoji="0" lang="en-US" b="0" i="0" u="none" strike="noStrike" cap="none" normalizeH="0" baseline="0" dirty="0" smtClean="0">
                <a:ln>
                  <a:noFill/>
                </a:ln>
                <a:solidFill>
                  <a:srgbClr val="CC7832"/>
                </a:solidFill>
                <a:effectLst/>
                <a:latin typeface="JetBrains Mono"/>
                <a:cs typeface="Arial" pitchFamily="34" charset="0"/>
              </a:rPr>
              <a:t>, </a:t>
            </a:r>
            <a:r>
              <a:rPr kumimoji="0" lang="en-US" b="0" i="0" u="none" strike="noStrike" cap="none" normalizeH="0" baseline="0" dirty="0" err="1" smtClean="0">
                <a:ln>
                  <a:noFill/>
                </a:ln>
                <a:solidFill>
                  <a:srgbClr val="A9B7C6"/>
                </a:solidFill>
                <a:effectLst/>
                <a:latin typeface="JetBrains Mono"/>
                <a:cs typeface="Arial" pitchFamily="34" charset="0"/>
              </a:rPr>
              <a:t>resp.headers</a:t>
            </a:r>
            <a:r>
              <a:rPr kumimoji="0" lang="en-US" b="0" i="0" u="none" strike="noStrike" cap="none" normalizeH="0" baseline="0" dirty="0" smtClean="0">
                <a:ln>
                  <a:noFill/>
                </a:ln>
                <a:solidFill>
                  <a:srgbClr val="A9B7C6"/>
                </a:solidFill>
                <a:effectLst/>
                <a:latin typeface="JetBrains Mono"/>
                <a:cs typeface="Arial" pitchFamily="34" charset="0"/>
              </a:rPr>
              <a:t>[</a:t>
            </a:r>
            <a:r>
              <a:rPr kumimoji="0" lang="en-US" b="0" i="0" u="none" strike="noStrike" cap="none" normalizeH="0" baseline="0" dirty="0" smtClean="0">
                <a:ln>
                  <a:noFill/>
                </a:ln>
                <a:solidFill>
                  <a:srgbClr val="6A8759"/>
                </a:solidFill>
                <a:effectLst/>
                <a:latin typeface="JetBrains Mono"/>
                <a:cs typeface="Arial" pitchFamily="34" charset="0"/>
              </a:rPr>
              <a:t>'Content-Type'</a:t>
            </a:r>
            <a:r>
              <a:rPr kumimoji="0" lang="en-US" b="0" i="0" u="none" strike="noStrike" cap="none" normalizeH="0" baseline="0" dirty="0" smtClean="0">
                <a:ln>
                  <a:noFill/>
                </a:ln>
                <a:solidFill>
                  <a:srgbClr val="A9B7C6"/>
                </a:solidFill>
                <a:effectLst/>
                <a:latin typeface="JetBrains Mono"/>
                <a:cs typeface="Arial" pitchFamily="34" charset="0"/>
              </a:rPr>
              <a:t>])</a:t>
            </a:r>
            <a:endParaRPr kumimoji="0" lang="en-US" sz="40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387378263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8650" y="5508979"/>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954156" y="2545273"/>
            <a:ext cx="7409107" cy="904094"/>
          </a:xfrm>
          <a:prstGeom prst="rect">
            <a:avLst/>
          </a:prstGeom>
          <a:noFill/>
        </p:spPr>
        <p:txBody>
          <a:bodyPr wrap="square" rtlCol="0">
            <a:spAutoFit/>
          </a:bodyPr>
          <a:lstStyle/>
          <a:p>
            <a:pPr algn="ctr">
              <a:lnSpc>
                <a:spcPts val="3000"/>
              </a:lnSpc>
            </a:pPr>
            <a:r>
              <a:rPr lang="en-US" sz="3600" dirty="0" smtClean="0">
                <a:solidFill>
                  <a:srgbClr val="0A1F61"/>
                </a:solidFill>
                <a:latin typeface="Tajawal ExtraBold" panose="00000800000000000000" pitchFamily="2" charset="-78"/>
                <a:cs typeface="Tajawal ExtraBold" panose="00000800000000000000" pitchFamily="2" charset="-78"/>
              </a:rPr>
              <a:t>Simple </a:t>
            </a:r>
            <a:r>
              <a:rPr lang="en-US" sz="3600" dirty="0" err="1" smtClean="0">
                <a:solidFill>
                  <a:srgbClr val="0A1F61"/>
                </a:solidFill>
                <a:latin typeface="Tajawal ExtraBold" panose="00000800000000000000" pitchFamily="2" charset="-78"/>
                <a:cs typeface="Tajawal ExtraBold" panose="00000800000000000000" pitchFamily="2" charset="-78"/>
              </a:rPr>
              <a:t>HTTP_server</a:t>
            </a:r>
            <a:r>
              <a:rPr lang="en-US" sz="3600" dirty="0" smtClean="0">
                <a:solidFill>
                  <a:srgbClr val="0A1F61"/>
                </a:solidFill>
                <a:latin typeface="Tajawal ExtraBold" panose="00000800000000000000" pitchFamily="2" charset="-78"/>
                <a:cs typeface="Tajawal ExtraBold" panose="00000800000000000000" pitchFamily="2" charset="-78"/>
              </a:rPr>
              <a:t> </a:t>
            </a:r>
            <a:r>
              <a:rPr lang="en-US" sz="3600" dirty="0">
                <a:solidFill>
                  <a:srgbClr val="0A1F61"/>
                </a:solidFill>
                <a:latin typeface="Tajawal ExtraBold" panose="00000800000000000000" pitchFamily="2" charset="-78"/>
                <a:cs typeface="Tajawal ExtraBold" panose="00000800000000000000" pitchFamily="2" charset="-78"/>
              </a:rPr>
              <a:t>using </a:t>
            </a:r>
          </a:p>
          <a:p>
            <a:pPr algn="ctr">
              <a:lnSpc>
                <a:spcPts val="3000"/>
              </a:lnSpc>
            </a:pPr>
            <a:r>
              <a:rPr lang="en-US" sz="3600" dirty="0">
                <a:solidFill>
                  <a:srgbClr val="0A1F61"/>
                </a:solidFill>
                <a:latin typeface="Tajawal ExtraBold" panose="00000800000000000000" pitchFamily="2" charset="-78"/>
                <a:cs typeface="Tajawal ExtraBold" panose="00000800000000000000" pitchFamily="2" charset="-78"/>
              </a:rPr>
              <a:t>requests and urllib3</a:t>
            </a: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5</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18</a:t>
            </a:fld>
            <a:endParaRPr lang="en-US" dirty="0"/>
          </a:p>
        </p:txBody>
      </p:sp>
      <p:sp>
        <p:nvSpPr>
          <p:cNvPr id="11" name="Rectangle 1"/>
          <p:cNvSpPr>
            <a:spLocks noChangeArrowheads="1"/>
          </p:cNvSpPr>
          <p:nvPr/>
        </p:nvSpPr>
        <p:spPr bwMode="auto">
          <a:xfrm>
            <a:off x="5138463" y="79214"/>
            <a:ext cx="6062878" cy="6740307"/>
          </a:xfrm>
          <a:prstGeom prst="rect">
            <a:avLst/>
          </a:prstGeom>
          <a:solidFill>
            <a:srgbClr val="2B2B2B"/>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CC7832"/>
                </a:solidFill>
                <a:effectLst/>
                <a:latin typeface="JetBrains Mono"/>
                <a:cs typeface="Arial" pitchFamily="34" charset="0"/>
              </a:rPr>
              <a:t>from </a:t>
            </a:r>
            <a:r>
              <a:rPr kumimoji="0" lang="en-US" sz="1200" b="0" i="0" u="none" strike="noStrike" cap="none" normalizeH="0" baseline="0" dirty="0" err="1" smtClean="0">
                <a:ln>
                  <a:noFill/>
                </a:ln>
                <a:solidFill>
                  <a:srgbClr val="A9B7C6"/>
                </a:solidFill>
                <a:effectLst/>
                <a:latin typeface="JetBrains Mono"/>
                <a:cs typeface="Arial" pitchFamily="34" charset="0"/>
              </a:rPr>
              <a:t>http.server</a:t>
            </a:r>
            <a:r>
              <a:rPr kumimoji="0" lang="en-US" sz="1200" b="0" i="0" u="none" strike="noStrike" cap="none" normalizeH="0" baseline="0" dirty="0" smtClean="0">
                <a:ln>
                  <a:noFill/>
                </a:ln>
                <a:solidFill>
                  <a:srgbClr val="A9B7C6"/>
                </a:solidFill>
                <a:effectLst/>
                <a:latin typeface="JetBrains Mono"/>
                <a:cs typeface="Arial" pitchFamily="34" charset="0"/>
              </a:rPr>
              <a:t> </a:t>
            </a:r>
            <a:r>
              <a:rPr kumimoji="0" lang="en-US" sz="1200" b="0" i="0" u="none" strike="noStrike" cap="none" normalizeH="0" baseline="0" dirty="0" smtClean="0">
                <a:ln>
                  <a:noFill/>
                </a:ln>
                <a:solidFill>
                  <a:srgbClr val="CC7832"/>
                </a:solidFill>
                <a:effectLst/>
                <a:latin typeface="JetBrains Mono"/>
                <a:cs typeface="Arial" pitchFamily="34" charset="0"/>
              </a:rPr>
              <a:t>import </a:t>
            </a:r>
            <a:r>
              <a:rPr kumimoji="0" lang="en-US" sz="1200" b="0" i="0" u="none" strike="noStrike" cap="none" normalizeH="0" baseline="0" dirty="0" err="1" smtClean="0">
                <a:ln>
                  <a:noFill/>
                </a:ln>
                <a:solidFill>
                  <a:srgbClr val="A9B7C6"/>
                </a:solidFill>
                <a:effectLst/>
                <a:latin typeface="JetBrains Mono"/>
                <a:cs typeface="Arial" pitchFamily="34" charset="0"/>
              </a:rPr>
              <a:t>BaseHTTPRequestHandler</a:t>
            </a:r>
            <a:r>
              <a:rPr kumimoji="0" lang="en-US" sz="1200" b="0" i="0" u="none" strike="noStrike" cap="none" normalizeH="0" baseline="0" dirty="0" smtClean="0">
                <a:ln>
                  <a:noFill/>
                </a:ln>
                <a:solidFill>
                  <a:srgbClr val="CC7832"/>
                </a:solidFill>
                <a:effectLst/>
                <a:latin typeface="JetBrains Mono"/>
                <a:cs typeface="Arial" pitchFamily="34" charset="0"/>
              </a:rPr>
              <a:t>, </a:t>
            </a:r>
            <a:r>
              <a:rPr kumimoji="0" lang="en-US" sz="1200" b="0" i="0" u="none" strike="noStrike" cap="none" normalizeH="0" baseline="0" dirty="0" err="1" smtClean="0">
                <a:ln>
                  <a:noFill/>
                </a:ln>
                <a:solidFill>
                  <a:srgbClr val="A9B7C6"/>
                </a:solidFill>
                <a:effectLst/>
                <a:latin typeface="JetBrains Mono"/>
                <a:cs typeface="Arial" pitchFamily="34" charset="0"/>
              </a:rPr>
              <a:t>HTTPServer</a:t>
            </a:r>
            <a:r>
              <a:rPr kumimoji="0" lang="en-US" sz="1200" b="0" i="0" u="none" strike="noStrike" cap="none" normalizeH="0" baseline="0" dirty="0" smtClean="0">
                <a:ln>
                  <a:noFill/>
                </a:ln>
                <a:solidFill>
                  <a:srgbClr val="A9B7C6"/>
                </a:solidFill>
                <a:effectLst/>
                <a:latin typeface="JetBrains Mono"/>
                <a:cs typeface="Arial" pitchFamily="34" charset="0"/>
              </a:rPr>
              <a:t/>
            </a:r>
            <a:br>
              <a:rPr kumimoji="0" lang="en-US" sz="1200" b="0" i="0" u="none" strike="noStrike" cap="none" normalizeH="0" baseline="0" dirty="0" smtClean="0">
                <a:ln>
                  <a:noFill/>
                </a:ln>
                <a:solidFill>
                  <a:srgbClr val="A9B7C6"/>
                </a:solidFill>
                <a:effectLst/>
                <a:latin typeface="JetBrains Mono"/>
                <a:cs typeface="Arial" pitchFamily="34" charset="0"/>
              </a:rPr>
            </a:br>
            <a:r>
              <a:rPr kumimoji="0" lang="en-US" sz="1200" b="0" i="0" u="none" strike="noStrike" cap="none" normalizeH="0" baseline="0" dirty="0" smtClean="0">
                <a:ln>
                  <a:noFill/>
                </a:ln>
                <a:solidFill>
                  <a:srgbClr val="CC7832"/>
                </a:solidFill>
                <a:effectLst/>
                <a:latin typeface="JetBrains Mono"/>
                <a:cs typeface="Arial" pitchFamily="34" charset="0"/>
              </a:rPr>
              <a:t>import </a:t>
            </a:r>
            <a:r>
              <a:rPr kumimoji="0" lang="en-US" sz="1200" b="0" i="0" u="none" strike="noStrike" cap="none" normalizeH="0" baseline="0" dirty="0" err="1" smtClean="0">
                <a:ln>
                  <a:noFill/>
                </a:ln>
                <a:solidFill>
                  <a:srgbClr val="A9B7C6"/>
                </a:solidFill>
                <a:effectLst/>
                <a:latin typeface="JetBrains Mono"/>
                <a:cs typeface="Arial" pitchFamily="34" charset="0"/>
              </a:rPr>
              <a:t>os</a:t>
            </a:r>
            <a:r>
              <a:rPr kumimoji="0" lang="en-US" sz="1200" b="0" i="0" u="none" strike="noStrike" cap="none" normalizeH="0" baseline="0" dirty="0" smtClean="0">
                <a:ln>
                  <a:noFill/>
                </a:ln>
                <a:solidFill>
                  <a:srgbClr val="A9B7C6"/>
                </a:solidFill>
                <a:effectLst/>
                <a:latin typeface="JetBrains Mono"/>
                <a:cs typeface="Arial" pitchFamily="34" charset="0"/>
              </a:rPr>
              <a:t/>
            </a:r>
            <a:br>
              <a:rPr kumimoji="0" lang="en-US" sz="1200" b="0" i="0" u="none" strike="noStrike" cap="none" normalizeH="0" baseline="0" dirty="0" smtClean="0">
                <a:ln>
                  <a:noFill/>
                </a:ln>
                <a:solidFill>
                  <a:srgbClr val="A9B7C6"/>
                </a:solidFill>
                <a:effectLst/>
                <a:latin typeface="JetBrains Mono"/>
                <a:cs typeface="Arial" pitchFamily="34" charset="0"/>
              </a:rPr>
            </a:br>
            <a:r>
              <a:rPr kumimoji="0" lang="en-US" sz="1200" b="0" i="0" u="none" strike="noStrike" cap="none" normalizeH="0" baseline="0" dirty="0" smtClean="0">
                <a:ln>
                  <a:noFill/>
                </a:ln>
                <a:solidFill>
                  <a:srgbClr val="A9B7C6"/>
                </a:solidFill>
                <a:effectLst/>
                <a:latin typeface="JetBrains Mono"/>
                <a:cs typeface="Arial" pitchFamily="34" charset="0"/>
              </a:rPr>
              <a:t/>
            </a:r>
            <a:br>
              <a:rPr kumimoji="0" lang="en-US" sz="1200" b="0" i="0" u="none" strike="noStrike" cap="none" normalizeH="0" baseline="0" dirty="0" smtClean="0">
                <a:ln>
                  <a:noFill/>
                </a:ln>
                <a:solidFill>
                  <a:srgbClr val="A9B7C6"/>
                </a:solidFill>
                <a:effectLst/>
                <a:latin typeface="JetBrains Mono"/>
                <a:cs typeface="Arial" pitchFamily="34" charset="0"/>
              </a:rPr>
            </a:br>
            <a:r>
              <a:rPr kumimoji="0" lang="en-US" sz="1200" b="0" i="0" u="none" strike="noStrike" cap="none" normalizeH="0" baseline="0" dirty="0" smtClean="0">
                <a:ln>
                  <a:noFill/>
                </a:ln>
                <a:solidFill>
                  <a:srgbClr val="808080"/>
                </a:solidFill>
                <a:effectLst/>
                <a:latin typeface="JetBrains Mono"/>
                <a:cs typeface="Arial" pitchFamily="34" charset="0"/>
              </a:rPr>
              <a:t>#Create custom </a:t>
            </a:r>
            <a:r>
              <a:rPr kumimoji="0" lang="en-US" sz="1200" b="0" i="0" u="none" strike="noStrike" cap="none" normalizeH="0" baseline="0" dirty="0" err="1" smtClean="0">
                <a:ln>
                  <a:noFill/>
                </a:ln>
                <a:solidFill>
                  <a:srgbClr val="808080"/>
                </a:solidFill>
                <a:effectLst/>
                <a:latin typeface="JetBrains Mono"/>
                <a:cs typeface="Arial" pitchFamily="34" charset="0"/>
              </a:rPr>
              <a:t>HTTPRequestHandler</a:t>
            </a:r>
            <a:r>
              <a:rPr kumimoji="0" lang="en-US" sz="1200" b="0" i="0" u="none" strike="noStrike" cap="none" normalizeH="0" baseline="0" dirty="0" smtClean="0">
                <a:ln>
                  <a:noFill/>
                </a:ln>
                <a:solidFill>
                  <a:srgbClr val="808080"/>
                </a:solidFill>
                <a:effectLst/>
                <a:latin typeface="JetBrains Mono"/>
                <a:cs typeface="Arial" pitchFamily="34" charset="0"/>
              </a:rPr>
              <a:t> class</a:t>
            </a:r>
            <a:br>
              <a:rPr kumimoji="0" lang="en-US" sz="1200" b="0" i="0" u="none" strike="noStrike" cap="none" normalizeH="0" baseline="0" dirty="0" smtClean="0">
                <a:ln>
                  <a:noFill/>
                </a:ln>
                <a:solidFill>
                  <a:srgbClr val="808080"/>
                </a:solidFill>
                <a:effectLst/>
                <a:latin typeface="JetBrains Mono"/>
                <a:cs typeface="Arial" pitchFamily="34" charset="0"/>
              </a:rPr>
            </a:br>
            <a:r>
              <a:rPr kumimoji="0" lang="en-US" sz="1200" b="0" i="0" u="none" strike="noStrike" cap="none" normalizeH="0" baseline="0" dirty="0" err="1" smtClean="0">
                <a:ln>
                  <a:noFill/>
                </a:ln>
                <a:solidFill>
                  <a:srgbClr val="CC7832"/>
                </a:solidFill>
                <a:effectLst/>
                <a:latin typeface="JetBrains Mono"/>
                <a:cs typeface="Arial" pitchFamily="34" charset="0"/>
              </a:rPr>
              <a:t>class</a:t>
            </a:r>
            <a:r>
              <a:rPr kumimoji="0" lang="en-US" sz="1200" b="0" i="0" u="none" strike="noStrike" cap="none" normalizeH="0" baseline="0" dirty="0" smtClean="0">
                <a:ln>
                  <a:noFill/>
                </a:ln>
                <a:solidFill>
                  <a:srgbClr val="CC7832"/>
                </a:solidFill>
                <a:effectLst/>
                <a:latin typeface="JetBrains Mono"/>
                <a:cs typeface="Arial" pitchFamily="34" charset="0"/>
              </a:rPr>
              <a:t> </a:t>
            </a:r>
            <a:r>
              <a:rPr kumimoji="0" lang="en-US" sz="1200" b="0" i="0" u="none" strike="noStrike" cap="none" normalizeH="0" baseline="0" dirty="0" err="1" smtClean="0">
                <a:ln>
                  <a:noFill/>
                </a:ln>
                <a:solidFill>
                  <a:srgbClr val="A9B7C6"/>
                </a:solidFill>
                <a:effectLst/>
                <a:latin typeface="JetBrains Mono"/>
                <a:cs typeface="Arial" pitchFamily="34" charset="0"/>
              </a:rPr>
              <a:t>FunHTTPRequestHandler</a:t>
            </a:r>
            <a:r>
              <a:rPr kumimoji="0" lang="en-US" sz="1200" b="0" i="0" u="none" strike="noStrike" cap="none" normalizeH="0" baseline="0" dirty="0" smtClean="0">
                <a:ln>
                  <a:noFill/>
                </a:ln>
                <a:solidFill>
                  <a:srgbClr val="A9B7C6"/>
                </a:solidFill>
                <a:effectLst/>
                <a:latin typeface="JetBrains Mono"/>
                <a:cs typeface="Arial" pitchFamily="34" charset="0"/>
              </a:rPr>
              <a:t>(</a:t>
            </a:r>
            <a:r>
              <a:rPr kumimoji="0" lang="en-US" sz="1200" b="0" i="0" u="none" strike="noStrike" cap="none" normalizeH="0" baseline="0" dirty="0" err="1" smtClean="0">
                <a:ln>
                  <a:noFill/>
                </a:ln>
                <a:solidFill>
                  <a:srgbClr val="A9B7C6"/>
                </a:solidFill>
                <a:effectLst/>
                <a:latin typeface="JetBrains Mono"/>
                <a:cs typeface="Arial" pitchFamily="34" charset="0"/>
              </a:rPr>
              <a:t>BaseHTTPRequestHandler</a:t>
            </a:r>
            <a:r>
              <a:rPr kumimoji="0" lang="en-US" sz="1200" b="0" i="0" u="none" strike="noStrike" cap="none" normalizeH="0" baseline="0" dirty="0" smtClean="0">
                <a:ln>
                  <a:noFill/>
                </a:ln>
                <a:solidFill>
                  <a:srgbClr val="A9B7C6"/>
                </a:solidFill>
                <a:effectLst/>
                <a:latin typeface="JetBrains Mono"/>
                <a:cs typeface="Arial" pitchFamily="34" charset="0"/>
              </a:rPr>
              <a:t>):</a:t>
            </a:r>
            <a:br>
              <a:rPr kumimoji="0" lang="en-US" sz="1200" b="0" i="0" u="none" strike="noStrike" cap="none" normalizeH="0" baseline="0" dirty="0" smtClean="0">
                <a:ln>
                  <a:noFill/>
                </a:ln>
                <a:solidFill>
                  <a:srgbClr val="A9B7C6"/>
                </a:solidFill>
                <a:effectLst/>
                <a:latin typeface="JetBrains Mono"/>
                <a:cs typeface="Arial" pitchFamily="34" charset="0"/>
              </a:rPr>
            </a:br>
            <a:r>
              <a:rPr kumimoji="0" lang="en-US" sz="1200" b="0" i="0" u="none" strike="noStrike" cap="none" normalizeH="0" baseline="0" dirty="0" smtClean="0">
                <a:ln>
                  <a:noFill/>
                </a:ln>
                <a:solidFill>
                  <a:srgbClr val="A9B7C6"/>
                </a:solidFill>
                <a:effectLst/>
                <a:latin typeface="JetBrains Mono"/>
                <a:cs typeface="Arial" pitchFamily="34" charset="0"/>
              </a:rPr>
              <a:t>    </a:t>
            </a:r>
            <a:r>
              <a:rPr kumimoji="0" lang="en-US" sz="1200" b="0" i="0" u="none" strike="noStrike" cap="none" normalizeH="0" baseline="0" dirty="0" smtClean="0">
                <a:ln>
                  <a:noFill/>
                </a:ln>
                <a:solidFill>
                  <a:srgbClr val="808080"/>
                </a:solidFill>
                <a:effectLst/>
                <a:latin typeface="JetBrains Mono"/>
                <a:cs typeface="Arial" pitchFamily="34" charset="0"/>
              </a:rPr>
              <a:t>#handle GET command</a:t>
            </a:r>
            <a:br>
              <a:rPr kumimoji="0" lang="en-US" sz="1200" b="0" i="0" u="none" strike="noStrike" cap="none" normalizeH="0" baseline="0" dirty="0" smtClean="0">
                <a:ln>
                  <a:noFill/>
                </a:ln>
                <a:solidFill>
                  <a:srgbClr val="808080"/>
                </a:solidFill>
                <a:effectLst/>
                <a:latin typeface="JetBrains Mono"/>
                <a:cs typeface="Arial" pitchFamily="34" charset="0"/>
              </a:rPr>
            </a:br>
            <a:r>
              <a:rPr kumimoji="0" lang="en-US" sz="1200" b="0" i="0" u="none" strike="noStrike" cap="none" normalizeH="0" baseline="0" dirty="0" smtClean="0">
                <a:ln>
                  <a:noFill/>
                </a:ln>
                <a:solidFill>
                  <a:srgbClr val="808080"/>
                </a:solidFill>
                <a:effectLst/>
                <a:latin typeface="JetBrains Mono"/>
                <a:cs typeface="Arial" pitchFamily="34" charset="0"/>
              </a:rPr>
              <a:t>    </a:t>
            </a:r>
            <a:r>
              <a:rPr kumimoji="0" lang="en-US" sz="1200" b="0" i="0" u="none" strike="noStrike" cap="none" normalizeH="0" baseline="0" dirty="0" err="1" smtClean="0">
                <a:ln>
                  <a:noFill/>
                </a:ln>
                <a:solidFill>
                  <a:srgbClr val="CC7832"/>
                </a:solidFill>
                <a:effectLst/>
                <a:latin typeface="JetBrains Mono"/>
                <a:cs typeface="Arial" pitchFamily="34" charset="0"/>
              </a:rPr>
              <a:t>def</a:t>
            </a:r>
            <a:r>
              <a:rPr kumimoji="0" lang="en-US" sz="1200" b="0" i="0" u="none" strike="noStrike" cap="none" normalizeH="0" baseline="0" dirty="0" smtClean="0">
                <a:ln>
                  <a:noFill/>
                </a:ln>
                <a:solidFill>
                  <a:srgbClr val="CC7832"/>
                </a:solidFill>
                <a:effectLst/>
                <a:latin typeface="JetBrains Mono"/>
                <a:cs typeface="Arial" pitchFamily="34" charset="0"/>
              </a:rPr>
              <a:t> </a:t>
            </a:r>
            <a:r>
              <a:rPr kumimoji="0" lang="en-US" sz="1200" b="0" i="0" u="none" strike="noStrike" cap="none" normalizeH="0" baseline="0" dirty="0" err="1" smtClean="0">
                <a:ln>
                  <a:noFill/>
                </a:ln>
                <a:solidFill>
                  <a:srgbClr val="FFC66D"/>
                </a:solidFill>
                <a:effectLst/>
                <a:latin typeface="JetBrains Mono"/>
                <a:cs typeface="Arial" pitchFamily="34" charset="0"/>
              </a:rPr>
              <a:t>do_GET</a:t>
            </a:r>
            <a:r>
              <a:rPr kumimoji="0" lang="en-US" sz="1200" b="0" i="0" u="none" strike="noStrike" cap="none" normalizeH="0" baseline="0" dirty="0" smtClean="0">
                <a:ln>
                  <a:noFill/>
                </a:ln>
                <a:solidFill>
                  <a:srgbClr val="A9B7C6"/>
                </a:solidFill>
                <a:effectLst/>
                <a:latin typeface="JetBrains Mono"/>
                <a:cs typeface="Arial" pitchFamily="34" charset="0"/>
              </a:rPr>
              <a:t>(</a:t>
            </a:r>
            <a:r>
              <a:rPr kumimoji="0" lang="en-US" sz="1200" b="0" i="0" u="none" strike="noStrike" cap="none" normalizeH="0" baseline="0" dirty="0" smtClean="0">
                <a:ln>
                  <a:noFill/>
                </a:ln>
                <a:solidFill>
                  <a:srgbClr val="94558D"/>
                </a:solidFill>
                <a:effectLst/>
                <a:latin typeface="JetBrains Mono"/>
                <a:cs typeface="Arial" pitchFamily="34" charset="0"/>
              </a:rPr>
              <a:t>self</a:t>
            </a:r>
            <a:r>
              <a:rPr kumimoji="0" lang="en-US" sz="1200" b="0" i="0" u="none" strike="noStrike" cap="none" normalizeH="0" baseline="0" dirty="0" smtClean="0">
                <a:ln>
                  <a:noFill/>
                </a:ln>
                <a:solidFill>
                  <a:srgbClr val="A9B7C6"/>
                </a:solidFill>
                <a:effectLst/>
                <a:latin typeface="JetBrains Mono"/>
                <a:cs typeface="Arial" pitchFamily="34" charset="0"/>
              </a:rPr>
              <a:t>):</a:t>
            </a:r>
            <a:br>
              <a:rPr kumimoji="0" lang="en-US" sz="1200" b="0" i="0" u="none" strike="noStrike" cap="none" normalizeH="0" baseline="0" dirty="0" smtClean="0">
                <a:ln>
                  <a:noFill/>
                </a:ln>
                <a:solidFill>
                  <a:srgbClr val="A9B7C6"/>
                </a:solidFill>
                <a:effectLst/>
                <a:latin typeface="JetBrains Mono"/>
                <a:cs typeface="Arial" pitchFamily="34" charset="0"/>
              </a:rPr>
            </a:br>
            <a:r>
              <a:rPr kumimoji="0" lang="en-US" sz="1200" b="0" i="0" u="none" strike="noStrike" cap="none" normalizeH="0" baseline="0" dirty="0" smtClean="0">
                <a:ln>
                  <a:noFill/>
                </a:ln>
                <a:solidFill>
                  <a:srgbClr val="A9B7C6"/>
                </a:solidFill>
                <a:effectLst/>
                <a:latin typeface="JetBrains Mono"/>
                <a:cs typeface="Arial" pitchFamily="34" charset="0"/>
              </a:rPr>
              <a:t>        </a:t>
            </a:r>
            <a:r>
              <a:rPr kumimoji="0" lang="en-US" sz="1200" b="0" i="0" u="none" strike="noStrike" cap="none" normalizeH="0" baseline="0" dirty="0" err="1" smtClean="0">
                <a:ln>
                  <a:noFill/>
                </a:ln>
                <a:solidFill>
                  <a:srgbClr val="A9B7C6"/>
                </a:solidFill>
                <a:effectLst/>
                <a:latin typeface="JetBrains Mono"/>
                <a:cs typeface="Arial" pitchFamily="34" charset="0"/>
              </a:rPr>
              <a:t>rootdir</a:t>
            </a:r>
            <a:r>
              <a:rPr kumimoji="0" lang="en-US" sz="1200" b="0" i="0" u="none" strike="noStrike" cap="none" normalizeH="0" baseline="0" dirty="0" smtClean="0">
                <a:ln>
                  <a:noFill/>
                </a:ln>
                <a:solidFill>
                  <a:srgbClr val="A9B7C6"/>
                </a:solidFill>
                <a:effectLst/>
                <a:latin typeface="JetBrains Mono"/>
                <a:cs typeface="Arial" pitchFamily="34" charset="0"/>
              </a:rPr>
              <a:t> = </a:t>
            </a:r>
            <a:r>
              <a:rPr kumimoji="0" lang="en-US" sz="1200" b="0" i="0" u="none" strike="noStrike" cap="none" normalizeH="0" baseline="0" dirty="0" smtClean="0">
                <a:ln>
                  <a:noFill/>
                </a:ln>
                <a:solidFill>
                  <a:srgbClr val="6A8759"/>
                </a:solidFill>
                <a:effectLst/>
                <a:latin typeface="JetBrains Mono"/>
                <a:cs typeface="Arial" pitchFamily="34" charset="0"/>
              </a:rPr>
              <a:t>'C:/Users/user/</a:t>
            </a:r>
            <a:r>
              <a:rPr kumimoji="0" lang="en-US" sz="1200" b="0" i="0" u="none" strike="noStrike" cap="none" normalizeH="0" baseline="0" dirty="0" err="1" smtClean="0">
                <a:ln>
                  <a:noFill/>
                </a:ln>
                <a:solidFill>
                  <a:srgbClr val="6A8759"/>
                </a:solidFill>
                <a:effectLst/>
                <a:latin typeface="JetBrains Mono"/>
                <a:cs typeface="Arial" pitchFamily="34" charset="0"/>
              </a:rPr>
              <a:t>PycharmProjects</a:t>
            </a:r>
            <a:r>
              <a:rPr kumimoji="0" lang="en-US" sz="1200" b="0" i="0" u="none" strike="noStrike" cap="none" normalizeH="0" baseline="0" dirty="0" smtClean="0">
                <a:ln>
                  <a:noFill/>
                </a:ln>
                <a:solidFill>
                  <a:srgbClr val="6A8759"/>
                </a:solidFill>
                <a:effectLst/>
                <a:latin typeface="JetBrains Mono"/>
                <a:cs typeface="Arial" pitchFamily="34" charset="0"/>
              </a:rPr>
              <a:t>/pythonProject2/lecture10/' </a:t>
            </a:r>
            <a:r>
              <a:rPr kumimoji="0" lang="en-US" sz="1200" b="0" i="0" u="none" strike="noStrike" cap="none" normalizeH="0" baseline="0" dirty="0" smtClean="0">
                <a:ln>
                  <a:noFill/>
                </a:ln>
                <a:solidFill>
                  <a:srgbClr val="808080"/>
                </a:solidFill>
                <a:effectLst/>
                <a:latin typeface="JetBrains Mono"/>
                <a:cs typeface="Arial" pitchFamily="34" charset="0"/>
              </a:rPr>
              <a:t># file location</a:t>
            </a:r>
            <a:br>
              <a:rPr kumimoji="0" lang="en-US" sz="1200" b="0" i="0" u="none" strike="noStrike" cap="none" normalizeH="0" baseline="0" dirty="0" smtClean="0">
                <a:ln>
                  <a:noFill/>
                </a:ln>
                <a:solidFill>
                  <a:srgbClr val="808080"/>
                </a:solidFill>
                <a:effectLst/>
                <a:latin typeface="JetBrains Mono"/>
                <a:cs typeface="Arial" pitchFamily="34" charset="0"/>
              </a:rPr>
            </a:br>
            <a:r>
              <a:rPr kumimoji="0" lang="en-US" sz="1200" b="0" i="0" u="none" strike="noStrike" cap="none" normalizeH="0" baseline="0" dirty="0" smtClean="0">
                <a:ln>
                  <a:noFill/>
                </a:ln>
                <a:solidFill>
                  <a:srgbClr val="808080"/>
                </a:solidFill>
                <a:effectLst/>
                <a:latin typeface="JetBrains Mono"/>
                <a:cs typeface="Arial" pitchFamily="34" charset="0"/>
              </a:rPr>
              <a:t>        </a:t>
            </a:r>
            <a:r>
              <a:rPr kumimoji="0" lang="en-US" sz="1200" b="0" i="0" u="none" strike="noStrike" cap="none" normalizeH="0" baseline="0" dirty="0" smtClean="0">
                <a:ln>
                  <a:noFill/>
                </a:ln>
                <a:solidFill>
                  <a:srgbClr val="A9B7C6"/>
                </a:solidFill>
                <a:effectLst/>
                <a:latin typeface="JetBrains Mono"/>
                <a:cs typeface="Arial" pitchFamily="34" charset="0"/>
              </a:rPr>
              <a:t>print(</a:t>
            </a:r>
            <a:r>
              <a:rPr kumimoji="0" lang="en-US" sz="1200" b="0" i="0" u="none" strike="noStrike" cap="none" normalizeH="0" baseline="0" dirty="0" smtClean="0">
                <a:ln>
                  <a:noFill/>
                </a:ln>
                <a:solidFill>
                  <a:srgbClr val="6A8759"/>
                </a:solidFill>
                <a:effectLst/>
                <a:latin typeface="JetBrains Mono"/>
                <a:cs typeface="Arial" pitchFamily="34" charset="0"/>
              </a:rPr>
              <a:t>'</a:t>
            </a:r>
            <a:r>
              <a:rPr kumimoji="0" lang="en-US" sz="1200" b="0" i="0" u="none" strike="noStrike" cap="none" normalizeH="0" baseline="0" dirty="0" err="1" smtClean="0">
                <a:ln>
                  <a:noFill/>
                </a:ln>
                <a:solidFill>
                  <a:srgbClr val="6A8759"/>
                </a:solidFill>
                <a:effectLst/>
                <a:latin typeface="JetBrains Mono"/>
                <a:cs typeface="Arial" pitchFamily="34" charset="0"/>
              </a:rPr>
              <a:t>self.path.endswith</a:t>
            </a:r>
            <a:r>
              <a:rPr kumimoji="0" lang="en-US" sz="1200" b="0" i="0" u="none" strike="noStrike" cap="none" normalizeH="0" baseline="0" dirty="0" smtClean="0">
                <a:ln>
                  <a:noFill/>
                </a:ln>
                <a:solidFill>
                  <a:srgbClr val="6A8759"/>
                </a:solidFill>
                <a:effectLst/>
                <a:latin typeface="JetBrains Mono"/>
                <a:cs typeface="Arial" pitchFamily="34" charset="0"/>
              </a:rPr>
              <a:t>(.html)'</a:t>
            </a:r>
            <a:r>
              <a:rPr kumimoji="0" lang="en-US" sz="1200" b="0" i="0" u="none" strike="noStrike" cap="none" normalizeH="0" baseline="0" dirty="0" smtClean="0">
                <a:ln>
                  <a:noFill/>
                </a:ln>
                <a:solidFill>
                  <a:srgbClr val="CC7832"/>
                </a:solidFill>
                <a:effectLst/>
                <a:latin typeface="JetBrains Mono"/>
                <a:cs typeface="Arial" pitchFamily="34" charset="0"/>
              </a:rPr>
              <a:t>, </a:t>
            </a:r>
            <a:r>
              <a:rPr kumimoji="0" lang="en-US" sz="1200" b="0" i="0" u="none" strike="noStrike" cap="none" normalizeH="0" baseline="0" dirty="0" err="1" smtClean="0">
                <a:ln>
                  <a:noFill/>
                </a:ln>
                <a:solidFill>
                  <a:srgbClr val="94558D"/>
                </a:solidFill>
                <a:effectLst/>
                <a:latin typeface="JetBrains Mono"/>
                <a:cs typeface="Arial" pitchFamily="34" charset="0"/>
              </a:rPr>
              <a:t>self</a:t>
            </a:r>
            <a:r>
              <a:rPr kumimoji="0" lang="en-US" sz="1200" b="0" i="0" u="none" strike="noStrike" cap="none" normalizeH="0" baseline="0" dirty="0" err="1" smtClean="0">
                <a:ln>
                  <a:noFill/>
                </a:ln>
                <a:solidFill>
                  <a:srgbClr val="A9B7C6"/>
                </a:solidFill>
                <a:effectLst/>
                <a:latin typeface="JetBrains Mono"/>
                <a:cs typeface="Arial" pitchFamily="34" charset="0"/>
              </a:rPr>
              <a:t>.path.endswith</a:t>
            </a:r>
            <a:r>
              <a:rPr kumimoji="0" lang="en-US" sz="1200" b="0" i="0" u="none" strike="noStrike" cap="none" normalizeH="0" baseline="0" dirty="0" smtClean="0">
                <a:ln>
                  <a:noFill/>
                </a:ln>
                <a:solidFill>
                  <a:srgbClr val="A9B7C6"/>
                </a:solidFill>
                <a:effectLst/>
                <a:latin typeface="JetBrains Mono"/>
                <a:cs typeface="Arial" pitchFamily="34" charset="0"/>
              </a:rPr>
              <a:t>(</a:t>
            </a:r>
            <a:r>
              <a:rPr kumimoji="0" lang="en-US" sz="1200" b="0" i="0" u="none" strike="noStrike" cap="none" normalizeH="0" baseline="0" dirty="0" smtClean="0">
                <a:ln>
                  <a:noFill/>
                </a:ln>
                <a:solidFill>
                  <a:srgbClr val="6A8759"/>
                </a:solidFill>
                <a:effectLst/>
                <a:latin typeface="JetBrains Mono"/>
                <a:cs typeface="Arial" pitchFamily="34" charset="0"/>
              </a:rPr>
              <a:t>'.html'</a:t>
            </a:r>
            <a:r>
              <a:rPr kumimoji="0" lang="en-US" sz="1200" b="0" i="0" u="none" strike="noStrike" cap="none" normalizeH="0" baseline="0" dirty="0" smtClean="0">
                <a:ln>
                  <a:noFill/>
                </a:ln>
                <a:solidFill>
                  <a:srgbClr val="A9B7C6"/>
                </a:solidFill>
                <a:effectLst/>
                <a:latin typeface="JetBrains Mono"/>
                <a:cs typeface="Arial" pitchFamily="34" charset="0"/>
              </a:rPr>
              <a:t>))</a:t>
            </a:r>
            <a:br>
              <a:rPr kumimoji="0" lang="en-US" sz="1200" b="0" i="0" u="none" strike="noStrike" cap="none" normalizeH="0" baseline="0" dirty="0" smtClean="0">
                <a:ln>
                  <a:noFill/>
                </a:ln>
                <a:solidFill>
                  <a:srgbClr val="A9B7C6"/>
                </a:solidFill>
                <a:effectLst/>
                <a:latin typeface="JetBrains Mono"/>
                <a:cs typeface="Arial" pitchFamily="34" charset="0"/>
              </a:rPr>
            </a:br>
            <a:r>
              <a:rPr kumimoji="0" lang="en-US" sz="1200" b="0" i="0" u="none" strike="noStrike" cap="none" normalizeH="0" baseline="0" dirty="0" smtClean="0">
                <a:ln>
                  <a:noFill/>
                </a:ln>
                <a:solidFill>
                  <a:srgbClr val="A9B7C6"/>
                </a:solidFill>
                <a:effectLst/>
                <a:latin typeface="JetBrains Mono"/>
                <a:cs typeface="Arial" pitchFamily="34" charset="0"/>
              </a:rPr>
              <a:t>        </a:t>
            </a:r>
            <a:r>
              <a:rPr kumimoji="0" lang="en-US" sz="1200" b="0" i="0" u="none" strike="noStrike" cap="none" normalizeH="0" baseline="0" dirty="0" smtClean="0">
                <a:ln>
                  <a:noFill/>
                </a:ln>
                <a:solidFill>
                  <a:srgbClr val="CC7832"/>
                </a:solidFill>
                <a:effectLst/>
                <a:latin typeface="JetBrains Mono"/>
                <a:cs typeface="Arial" pitchFamily="34" charset="0"/>
              </a:rPr>
              <a:t>try</a:t>
            </a:r>
            <a:r>
              <a:rPr kumimoji="0" lang="en-US" sz="1200" b="0" i="0" u="none" strike="noStrike" cap="none" normalizeH="0" baseline="0" dirty="0" smtClean="0">
                <a:ln>
                  <a:noFill/>
                </a:ln>
                <a:solidFill>
                  <a:srgbClr val="A9B7C6"/>
                </a:solidFill>
                <a:effectLst/>
                <a:latin typeface="JetBrains Mono"/>
                <a:cs typeface="Arial" pitchFamily="34" charset="0"/>
              </a:rPr>
              <a:t>:</a:t>
            </a:r>
            <a:br>
              <a:rPr kumimoji="0" lang="en-US" sz="1200" b="0" i="0" u="none" strike="noStrike" cap="none" normalizeH="0" baseline="0" dirty="0" smtClean="0">
                <a:ln>
                  <a:noFill/>
                </a:ln>
                <a:solidFill>
                  <a:srgbClr val="A9B7C6"/>
                </a:solidFill>
                <a:effectLst/>
                <a:latin typeface="JetBrains Mono"/>
                <a:cs typeface="Arial" pitchFamily="34" charset="0"/>
              </a:rPr>
            </a:br>
            <a:r>
              <a:rPr kumimoji="0" lang="en-US" sz="1200" b="0" i="0" u="none" strike="noStrike" cap="none" normalizeH="0" baseline="0" dirty="0" smtClean="0">
                <a:ln>
                  <a:noFill/>
                </a:ln>
                <a:solidFill>
                  <a:srgbClr val="A9B7C6"/>
                </a:solidFill>
                <a:effectLst/>
                <a:latin typeface="JetBrains Mono"/>
                <a:cs typeface="Arial" pitchFamily="34" charset="0"/>
              </a:rPr>
              <a:t>            </a:t>
            </a:r>
            <a:r>
              <a:rPr kumimoji="0" lang="en-US" sz="1200" b="0" i="0" u="none" strike="noStrike" cap="none" normalizeH="0" baseline="0" dirty="0" smtClean="0">
                <a:ln>
                  <a:noFill/>
                </a:ln>
                <a:solidFill>
                  <a:srgbClr val="CC7832"/>
                </a:solidFill>
                <a:effectLst/>
                <a:latin typeface="JetBrains Mono"/>
                <a:cs typeface="Arial" pitchFamily="34" charset="0"/>
              </a:rPr>
              <a:t>if </a:t>
            </a:r>
            <a:r>
              <a:rPr kumimoji="0" lang="en-US" sz="1200" b="0" i="0" u="none" strike="noStrike" cap="none" normalizeH="0" baseline="0" dirty="0" err="1" smtClean="0">
                <a:ln>
                  <a:noFill/>
                </a:ln>
                <a:solidFill>
                  <a:srgbClr val="94558D"/>
                </a:solidFill>
                <a:effectLst/>
                <a:latin typeface="JetBrains Mono"/>
                <a:cs typeface="Arial" pitchFamily="34" charset="0"/>
              </a:rPr>
              <a:t>self</a:t>
            </a:r>
            <a:r>
              <a:rPr kumimoji="0" lang="en-US" sz="1200" b="0" i="0" u="none" strike="noStrike" cap="none" normalizeH="0" baseline="0" dirty="0" err="1" smtClean="0">
                <a:ln>
                  <a:noFill/>
                </a:ln>
                <a:solidFill>
                  <a:srgbClr val="A9B7C6"/>
                </a:solidFill>
                <a:effectLst/>
                <a:latin typeface="JetBrains Mono"/>
                <a:cs typeface="Arial" pitchFamily="34" charset="0"/>
              </a:rPr>
              <a:t>.path.endswith</a:t>
            </a:r>
            <a:r>
              <a:rPr kumimoji="0" lang="en-US" sz="1200" b="0" i="0" u="none" strike="noStrike" cap="none" normalizeH="0" baseline="0" dirty="0" smtClean="0">
                <a:ln>
                  <a:noFill/>
                </a:ln>
                <a:solidFill>
                  <a:srgbClr val="A9B7C6"/>
                </a:solidFill>
                <a:effectLst/>
                <a:latin typeface="JetBrains Mono"/>
                <a:cs typeface="Arial" pitchFamily="34" charset="0"/>
              </a:rPr>
              <a:t>(</a:t>
            </a:r>
            <a:r>
              <a:rPr kumimoji="0" lang="en-US" sz="1200" b="0" i="0" u="none" strike="noStrike" cap="none" normalizeH="0" baseline="0" dirty="0" smtClean="0">
                <a:ln>
                  <a:noFill/>
                </a:ln>
                <a:solidFill>
                  <a:srgbClr val="6A8759"/>
                </a:solidFill>
                <a:effectLst/>
                <a:latin typeface="JetBrains Mono"/>
                <a:cs typeface="Arial" pitchFamily="34" charset="0"/>
              </a:rPr>
              <a:t>'.html'</a:t>
            </a:r>
            <a:r>
              <a:rPr kumimoji="0" lang="en-US" sz="1200" b="0" i="0" u="none" strike="noStrike" cap="none" normalizeH="0" baseline="0" dirty="0" smtClean="0">
                <a:ln>
                  <a:noFill/>
                </a:ln>
                <a:solidFill>
                  <a:srgbClr val="A9B7C6"/>
                </a:solidFill>
                <a:effectLst/>
                <a:latin typeface="JetBrains Mono"/>
                <a:cs typeface="Arial" pitchFamily="34" charset="0"/>
              </a:rPr>
              <a:t>):</a:t>
            </a:r>
            <a:br>
              <a:rPr kumimoji="0" lang="en-US" sz="1200" b="0" i="0" u="none" strike="noStrike" cap="none" normalizeH="0" baseline="0" dirty="0" smtClean="0">
                <a:ln>
                  <a:noFill/>
                </a:ln>
                <a:solidFill>
                  <a:srgbClr val="A9B7C6"/>
                </a:solidFill>
                <a:effectLst/>
                <a:latin typeface="JetBrains Mono"/>
                <a:cs typeface="Arial" pitchFamily="34" charset="0"/>
              </a:rPr>
            </a:br>
            <a:r>
              <a:rPr kumimoji="0" lang="en-US" sz="1200" b="0" i="0" u="none" strike="noStrike" cap="none" normalizeH="0" baseline="0" dirty="0" smtClean="0">
                <a:ln>
                  <a:noFill/>
                </a:ln>
                <a:solidFill>
                  <a:srgbClr val="A9B7C6"/>
                </a:solidFill>
                <a:effectLst/>
                <a:latin typeface="JetBrains Mono"/>
                <a:cs typeface="Arial" pitchFamily="34" charset="0"/>
              </a:rPr>
              <a:t>                f = open(</a:t>
            </a:r>
            <a:r>
              <a:rPr kumimoji="0" lang="en-US" sz="1200" b="0" i="0" u="none" strike="noStrike" cap="none" normalizeH="0" baseline="0" dirty="0" err="1" smtClean="0">
                <a:ln>
                  <a:noFill/>
                </a:ln>
                <a:solidFill>
                  <a:srgbClr val="A9B7C6"/>
                </a:solidFill>
                <a:effectLst/>
                <a:latin typeface="JetBrains Mono"/>
                <a:cs typeface="Arial" pitchFamily="34" charset="0"/>
              </a:rPr>
              <a:t>rootdir</a:t>
            </a:r>
            <a:r>
              <a:rPr kumimoji="0" lang="en-US" sz="1200" b="0" i="0" u="none" strike="noStrike" cap="none" normalizeH="0" baseline="0" dirty="0" smtClean="0">
                <a:ln>
                  <a:noFill/>
                </a:ln>
                <a:solidFill>
                  <a:srgbClr val="A9B7C6"/>
                </a:solidFill>
                <a:effectLst/>
                <a:latin typeface="JetBrains Mono"/>
                <a:cs typeface="Arial" pitchFamily="34" charset="0"/>
              </a:rPr>
              <a:t> + </a:t>
            </a:r>
            <a:r>
              <a:rPr kumimoji="0" lang="en-US" sz="1200" b="0" i="0" u="none" strike="noStrike" cap="none" normalizeH="0" baseline="0" dirty="0" err="1" smtClean="0">
                <a:ln>
                  <a:noFill/>
                </a:ln>
                <a:solidFill>
                  <a:srgbClr val="94558D"/>
                </a:solidFill>
                <a:effectLst/>
                <a:latin typeface="JetBrains Mono"/>
                <a:cs typeface="Arial" pitchFamily="34" charset="0"/>
              </a:rPr>
              <a:t>self</a:t>
            </a:r>
            <a:r>
              <a:rPr kumimoji="0" lang="en-US" sz="1200" b="0" i="0" u="none" strike="noStrike" cap="none" normalizeH="0" baseline="0" dirty="0" err="1" smtClean="0">
                <a:ln>
                  <a:noFill/>
                </a:ln>
                <a:solidFill>
                  <a:srgbClr val="A9B7C6"/>
                </a:solidFill>
                <a:effectLst/>
                <a:latin typeface="JetBrains Mono"/>
                <a:cs typeface="Arial" pitchFamily="34" charset="0"/>
              </a:rPr>
              <a:t>.path</a:t>
            </a:r>
            <a:r>
              <a:rPr kumimoji="0" lang="en-US" sz="1200" b="0" i="0" u="none" strike="noStrike" cap="none" normalizeH="0" baseline="0" dirty="0" smtClean="0">
                <a:ln>
                  <a:noFill/>
                </a:ln>
                <a:solidFill>
                  <a:srgbClr val="A9B7C6"/>
                </a:solidFill>
                <a:effectLst/>
                <a:latin typeface="JetBrains Mono"/>
                <a:cs typeface="Arial" pitchFamily="34" charset="0"/>
              </a:rPr>
              <a:t>) </a:t>
            </a:r>
            <a:r>
              <a:rPr kumimoji="0" lang="en-US" sz="1200" b="0" i="0" u="none" strike="noStrike" cap="none" normalizeH="0" baseline="0" dirty="0" smtClean="0">
                <a:ln>
                  <a:noFill/>
                </a:ln>
                <a:solidFill>
                  <a:srgbClr val="808080"/>
                </a:solidFill>
                <a:effectLst/>
                <a:latin typeface="JetBrains Mono"/>
                <a:cs typeface="Arial" pitchFamily="34" charset="0"/>
              </a:rPr>
              <a:t>#open requested file</a:t>
            </a:r>
            <a:br>
              <a:rPr kumimoji="0" lang="en-US" sz="1200" b="0" i="0" u="none" strike="noStrike" cap="none" normalizeH="0" baseline="0" dirty="0" smtClean="0">
                <a:ln>
                  <a:noFill/>
                </a:ln>
                <a:solidFill>
                  <a:srgbClr val="808080"/>
                </a:solidFill>
                <a:effectLst/>
                <a:latin typeface="JetBrains Mono"/>
                <a:cs typeface="Arial" pitchFamily="34" charset="0"/>
              </a:rPr>
            </a:br>
            <a:r>
              <a:rPr kumimoji="0" lang="en-US" sz="1200" b="0" i="0" u="none" strike="noStrike" cap="none" normalizeH="0" baseline="0" dirty="0" smtClean="0">
                <a:ln>
                  <a:noFill/>
                </a:ln>
                <a:solidFill>
                  <a:srgbClr val="808080"/>
                </a:solidFill>
                <a:effectLst/>
                <a:latin typeface="JetBrains Mono"/>
                <a:cs typeface="Arial" pitchFamily="34" charset="0"/>
              </a:rPr>
              <a:t>                #send code 200 response</a:t>
            </a:r>
            <a:br>
              <a:rPr kumimoji="0" lang="en-US" sz="1200" b="0" i="0" u="none" strike="noStrike" cap="none" normalizeH="0" baseline="0" dirty="0" smtClean="0">
                <a:ln>
                  <a:noFill/>
                </a:ln>
                <a:solidFill>
                  <a:srgbClr val="808080"/>
                </a:solidFill>
                <a:effectLst/>
                <a:latin typeface="JetBrains Mono"/>
                <a:cs typeface="Arial" pitchFamily="34" charset="0"/>
              </a:rPr>
            </a:br>
            <a:r>
              <a:rPr kumimoji="0" lang="en-US" sz="1200" b="0" i="0" u="none" strike="noStrike" cap="none" normalizeH="0" baseline="0" dirty="0" smtClean="0">
                <a:ln>
                  <a:noFill/>
                </a:ln>
                <a:solidFill>
                  <a:srgbClr val="808080"/>
                </a:solidFill>
                <a:effectLst/>
                <a:latin typeface="JetBrains Mono"/>
                <a:cs typeface="Arial" pitchFamily="34" charset="0"/>
              </a:rPr>
              <a:t>                </a:t>
            </a:r>
            <a:r>
              <a:rPr kumimoji="0" lang="en-US" sz="1200" b="0" i="0" u="none" strike="noStrike" cap="none" normalizeH="0" baseline="0" dirty="0" err="1" smtClean="0">
                <a:ln>
                  <a:noFill/>
                </a:ln>
                <a:solidFill>
                  <a:srgbClr val="94558D"/>
                </a:solidFill>
                <a:effectLst/>
                <a:latin typeface="JetBrains Mono"/>
                <a:cs typeface="Arial" pitchFamily="34" charset="0"/>
              </a:rPr>
              <a:t>self</a:t>
            </a:r>
            <a:r>
              <a:rPr kumimoji="0" lang="en-US" sz="1200" b="0" i="0" u="none" strike="noStrike" cap="none" normalizeH="0" baseline="0" dirty="0" err="1" smtClean="0">
                <a:ln>
                  <a:noFill/>
                </a:ln>
                <a:solidFill>
                  <a:srgbClr val="A9B7C6"/>
                </a:solidFill>
                <a:effectLst/>
                <a:latin typeface="JetBrains Mono"/>
                <a:cs typeface="Arial" pitchFamily="34" charset="0"/>
              </a:rPr>
              <a:t>.send_response</a:t>
            </a:r>
            <a:r>
              <a:rPr kumimoji="0" lang="en-US" sz="1200" b="0" i="0" u="none" strike="noStrike" cap="none" normalizeH="0" baseline="0" dirty="0" smtClean="0">
                <a:ln>
                  <a:noFill/>
                </a:ln>
                <a:solidFill>
                  <a:srgbClr val="A9B7C6"/>
                </a:solidFill>
                <a:effectLst/>
                <a:latin typeface="JetBrains Mono"/>
                <a:cs typeface="Arial" pitchFamily="34" charset="0"/>
              </a:rPr>
              <a:t>(</a:t>
            </a:r>
            <a:r>
              <a:rPr kumimoji="0" lang="en-US" sz="1200" b="0" i="0" u="none" strike="noStrike" cap="none" normalizeH="0" baseline="0" dirty="0" smtClean="0">
                <a:ln>
                  <a:noFill/>
                </a:ln>
                <a:solidFill>
                  <a:srgbClr val="6897BB"/>
                </a:solidFill>
                <a:effectLst/>
                <a:latin typeface="JetBrains Mono"/>
                <a:cs typeface="Arial" pitchFamily="34" charset="0"/>
              </a:rPr>
              <a:t>200</a:t>
            </a:r>
            <a:r>
              <a:rPr kumimoji="0" lang="en-US" sz="1200" b="0" i="0" u="none" strike="noStrike" cap="none" normalizeH="0" baseline="0" dirty="0" smtClean="0">
                <a:ln>
                  <a:noFill/>
                </a:ln>
                <a:solidFill>
                  <a:srgbClr val="A9B7C6"/>
                </a:solidFill>
                <a:effectLst/>
                <a:latin typeface="JetBrains Mono"/>
                <a:cs typeface="Arial" pitchFamily="34" charset="0"/>
              </a:rPr>
              <a:t>)</a:t>
            </a:r>
            <a:br>
              <a:rPr kumimoji="0" lang="en-US" sz="1200" b="0" i="0" u="none" strike="noStrike" cap="none" normalizeH="0" baseline="0" dirty="0" smtClean="0">
                <a:ln>
                  <a:noFill/>
                </a:ln>
                <a:solidFill>
                  <a:srgbClr val="A9B7C6"/>
                </a:solidFill>
                <a:effectLst/>
                <a:latin typeface="JetBrains Mono"/>
                <a:cs typeface="Arial" pitchFamily="34" charset="0"/>
              </a:rPr>
            </a:br>
            <a:r>
              <a:rPr kumimoji="0" lang="en-US" sz="1200" b="0" i="0" u="none" strike="noStrike" cap="none" normalizeH="0" baseline="0" dirty="0" smtClean="0">
                <a:ln>
                  <a:noFill/>
                </a:ln>
                <a:solidFill>
                  <a:srgbClr val="A9B7C6"/>
                </a:solidFill>
                <a:effectLst/>
                <a:latin typeface="JetBrains Mono"/>
                <a:cs typeface="Arial" pitchFamily="34" charset="0"/>
              </a:rPr>
              <a:t>                </a:t>
            </a:r>
            <a:r>
              <a:rPr kumimoji="0" lang="en-US" sz="1200" b="0" i="0" u="none" strike="noStrike" cap="none" normalizeH="0" baseline="0" dirty="0" smtClean="0">
                <a:ln>
                  <a:noFill/>
                </a:ln>
                <a:solidFill>
                  <a:srgbClr val="808080"/>
                </a:solidFill>
                <a:effectLst/>
                <a:latin typeface="JetBrains Mono"/>
                <a:cs typeface="Arial" pitchFamily="34" charset="0"/>
              </a:rPr>
              <a:t>#send header first</a:t>
            </a:r>
            <a:br>
              <a:rPr kumimoji="0" lang="en-US" sz="1200" b="0" i="0" u="none" strike="noStrike" cap="none" normalizeH="0" baseline="0" dirty="0" smtClean="0">
                <a:ln>
                  <a:noFill/>
                </a:ln>
                <a:solidFill>
                  <a:srgbClr val="808080"/>
                </a:solidFill>
                <a:effectLst/>
                <a:latin typeface="JetBrains Mono"/>
                <a:cs typeface="Arial" pitchFamily="34" charset="0"/>
              </a:rPr>
            </a:br>
            <a:r>
              <a:rPr kumimoji="0" lang="en-US" sz="1200" b="0" i="0" u="none" strike="noStrike" cap="none" normalizeH="0" baseline="0" dirty="0" smtClean="0">
                <a:ln>
                  <a:noFill/>
                </a:ln>
                <a:solidFill>
                  <a:srgbClr val="808080"/>
                </a:solidFill>
                <a:effectLst/>
                <a:latin typeface="JetBrains Mono"/>
                <a:cs typeface="Arial" pitchFamily="34" charset="0"/>
              </a:rPr>
              <a:t>                </a:t>
            </a:r>
            <a:r>
              <a:rPr kumimoji="0" lang="en-US" sz="1200" b="0" i="0" u="none" strike="noStrike" cap="none" normalizeH="0" baseline="0" dirty="0" err="1" smtClean="0">
                <a:ln>
                  <a:noFill/>
                </a:ln>
                <a:solidFill>
                  <a:srgbClr val="94558D"/>
                </a:solidFill>
                <a:effectLst/>
                <a:latin typeface="JetBrains Mono"/>
                <a:cs typeface="Arial" pitchFamily="34" charset="0"/>
              </a:rPr>
              <a:t>self</a:t>
            </a:r>
            <a:r>
              <a:rPr kumimoji="0" lang="en-US" sz="1200" b="0" i="0" u="none" strike="noStrike" cap="none" normalizeH="0" baseline="0" dirty="0" err="1" smtClean="0">
                <a:ln>
                  <a:noFill/>
                </a:ln>
                <a:solidFill>
                  <a:srgbClr val="A9B7C6"/>
                </a:solidFill>
                <a:effectLst/>
                <a:latin typeface="JetBrains Mono"/>
                <a:cs typeface="Arial" pitchFamily="34" charset="0"/>
              </a:rPr>
              <a:t>.send_header</a:t>
            </a:r>
            <a:r>
              <a:rPr kumimoji="0" lang="en-US" sz="1200" b="0" i="0" u="none" strike="noStrike" cap="none" normalizeH="0" baseline="0" dirty="0" smtClean="0">
                <a:ln>
                  <a:noFill/>
                </a:ln>
                <a:solidFill>
                  <a:srgbClr val="A9B7C6"/>
                </a:solidFill>
                <a:effectLst/>
                <a:latin typeface="JetBrains Mono"/>
                <a:cs typeface="Arial" pitchFamily="34" charset="0"/>
              </a:rPr>
              <a:t>(</a:t>
            </a:r>
            <a:r>
              <a:rPr kumimoji="0" lang="en-US" sz="1200" b="0" i="0" u="none" strike="noStrike" cap="none" normalizeH="0" baseline="0" dirty="0" smtClean="0">
                <a:ln>
                  <a:noFill/>
                </a:ln>
                <a:solidFill>
                  <a:srgbClr val="6A8759"/>
                </a:solidFill>
                <a:effectLst/>
                <a:latin typeface="JetBrains Mono"/>
                <a:cs typeface="Arial" pitchFamily="34" charset="0"/>
              </a:rPr>
              <a:t>'Content-</a:t>
            </a:r>
            <a:r>
              <a:rPr kumimoji="0" lang="en-US" sz="1200" b="0" i="0" u="none" strike="noStrike" cap="none" normalizeH="0" baseline="0" dirty="0" err="1" smtClean="0">
                <a:ln>
                  <a:noFill/>
                </a:ln>
                <a:solidFill>
                  <a:srgbClr val="6A8759"/>
                </a:solidFill>
                <a:effectLst/>
                <a:latin typeface="JetBrains Mono"/>
                <a:cs typeface="Arial" pitchFamily="34" charset="0"/>
              </a:rPr>
              <a:t>type'</a:t>
            </a:r>
            <a:r>
              <a:rPr kumimoji="0" lang="en-US" sz="1200" b="0" i="0" u="none" strike="noStrike" cap="none" normalizeH="0" baseline="0" dirty="0" err="1" smtClean="0">
                <a:ln>
                  <a:noFill/>
                </a:ln>
                <a:solidFill>
                  <a:srgbClr val="CC7832"/>
                </a:solidFill>
                <a:effectLst/>
                <a:latin typeface="JetBrains Mono"/>
                <a:cs typeface="Arial" pitchFamily="34" charset="0"/>
              </a:rPr>
              <a:t>,</a:t>
            </a:r>
            <a:r>
              <a:rPr kumimoji="0" lang="en-US" sz="1200" b="0" i="0" u="none" strike="noStrike" cap="none" normalizeH="0" baseline="0" dirty="0" err="1" smtClean="0">
                <a:ln>
                  <a:noFill/>
                </a:ln>
                <a:solidFill>
                  <a:srgbClr val="6A8759"/>
                </a:solidFill>
                <a:effectLst/>
                <a:latin typeface="JetBrains Mono"/>
                <a:cs typeface="Arial" pitchFamily="34" charset="0"/>
              </a:rPr>
              <a:t>'text</a:t>
            </a:r>
            <a:r>
              <a:rPr kumimoji="0" lang="en-US" sz="1200" b="0" i="0" u="none" strike="noStrike" cap="none" normalizeH="0" baseline="0" dirty="0" smtClean="0">
                <a:ln>
                  <a:noFill/>
                </a:ln>
                <a:solidFill>
                  <a:srgbClr val="6A8759"/>
                </a:solidFill>
                <a:effectLst/>
                <a:latin typeface="JetBrains Mono"/>
                <a:cs typeface="Arial" pitchFamily="34" charset="0"/>
              </a:rPr>
              <a:t>-html'</a:t>
            </a:r>
            <a:r>
              <a:rPr kumimoji="0" lang="en-US" sz="1200" b="0" i="0" u="none" strike="noStrike" cap="none" normalizeH="0" baseline="0" dirty="0" smtClean="0">
                <a:ln>
                  <a:noFill/>
                </a:ln>
                <a:solidFill>
                  <a:srgbClr val="A9B7C6"/>
                </a:solidFill>
                <a:effectLst/>
                <a:latin typeface="JetBrains Mono"/>
                <a:cs typeface="Arial" pitchFamily="34" charset="0"/>
              </a:rPr>
              <a:t>)</a:t>
            </a:r>
            <a:br>
              <a:rPr kumimoji="0" lang="en-US" sz="1200" b="0" i="0" u="none" strike="noStrike" cap="none" normalizeH="0" baseline="0" dirty="0" smtClean="0">
                <a:ln>
                  <a:noFill/>
                </a:ln>
                <a:solidFill>
                  <a:srgbClr val="A9B7C6"/>
                </a:solidFill>
                <a:effectLst/>
                <a:latin typeface="JetBrains Mono"/>
                <a:cs typeface="Arial" pitchFamily="34" charset="0"/>
              </a:rPr>
            </a:br>
            <a:r>
              <a:rPr kumimoji="0" lang="en-US" sz="1200" b="0" i="0" u="none" strike="noStrike" cap="none" normalizeH="0" baseline="0" dirty="0" smtClean="0">
                <a:ln>
                  <a:noFill/>
                </a:ln>
                <a:solidFill>
                  <a:srgbClr val="A9B7C6"/>
                </a:solidFill>
                <a:effectLst/>
                <a:latin typeface="JetBrains Mono"/>
                <a:cs typeface="Arial" pitchFamily="34" charset="0"/>
              </a:rPr>
              <a:t>                </a:t>
            </a:r>
            <a:r>
              <a:rPr kumimoji="0" lang="en-US" sz="1200" b="0" i="0" u="none" strike="noStrike" cap="none" normalizeH="0" baseline="0" dirty="0" err="1" smtClean="0">
                <a:ln>
                  <a:noFill/>
                </a:ln>
                <a:solidFill>
                  <a:srgbClr val="94558D"/>
                </a:solidFill>
                <a:effectLst/>
                <a:latin typeface="JetBrains Mono"/>
                <a:cs typeface="Arial" pitchFamily="34" charset="0"/>
              </a:rPr>
              <a:t>self</a:t>
            </a:r>
            <a:r>
              <a:rPr kumimoji="0" lang="en-US" sz="1200" b="0" i="0" u="none" strike="noStrike" cap="none" normalizeH="0" baseline="0" dirty="0" err="1" smtClean="0">
                <a:ln>
                  <a:noFill/>
                </a:ln>
                <a:solidFill>
                  <a:srgbClr val="A9B7C6"/>
                </a:solidFill>
                <a:effectLst/>
                <a:latin typeface="JetBrains Mono"/>
                <a:cs typeface="Arial" pitchFamily="34" charset="0"/>
              </a:rPr>
              <a:t>.end_headers</a:t>
            </a:r>
            <a:r>
              <a:rPr kumimoji="0" lang="en-US" sz="1200" b="0" i="0" u="none" strike="noStrike" cap="none" normalizeH="0" baseline="0" dirty="0" smtClean="0">
                <a:ln>
                  <a:noFill/>
                </a:ln>
                <a:solidFill>
                  <a:srgbClr val="A9B7C6"/>
                </a:solidFill>
                <a:effectLst/>
                <a:latin typeface="JetBrains Mono"/>
                <a:cs typeface="Arial" pitchFamily="34" charset="0"/>
              </a:rPr>
              <a:t>()</a:t>
            </a:r>
            <a:br>
              <a:rPr kumimoji="0" lang="en-US" sz="1200" b="0" i="0" u="none" strike="noStrike" cap="none" normalizeH="0" baseline="0" dirty="0" smtClean="0">
                <a:ln>
                  <a:noFill/>
                </a:ln>
                <a:solidFill>
                  <a:srgbClr val="A9B7C6"/>
                </a:solidFill>
                <a:effectLst/>
                <a:latin typeface="JetBrains Mono"/>
                <a:cs typeface="Arial" pitchFamily="34" charset="0"/>
              </a:rPr>
            </a:br>
            <a:r>
              <a:rPr kumimoji="0" lang="en-US" sz="1200" b="0" i="0" u="none" strike="noStrike" cap="none" normalizeH="0" baseline="0" dirty="0" smtClean="0">
                <a:ln>
                  <a:noFill/>
                </a:ln>
                <a:solidFill>
                  <a:srgbClr val="A9B7C6"/>
                </a:solidFill>
                <a:effectLst/>
                <a:latin typeface="JetBrains Mono"/>
                <a:cs typeface="Arial" pitchFamily="34" charset="0"/>
              </a:rPr>
              <a:t>                </a:t>
            </a:r>
            <a:r>
              <a:rPr kumimoji="0" lang="en-US" sz="1200" b="0" i="0" u="none" strike="noStrike" cap="none" normalizeH="0" baseline="0" dirty="0" smtClean="0">
                <a:ln>
                  <a:noFill/>
                </a:ln>
                <a:solidFill>
                  <a:srgbClr val="808080"/>
                </a:solidFill>
                <a:effectLst/>
                <a:latin typeface="JetBrains Mono"/>
                <a:cs typeface="Arial" pitchFamily="34" charset="0"/>
              </a:rPr>
              <a:t>#send file content to client</a:t>
            </a:r>
            <a:br>
              <a:rPr kumimoji="0" lang="en-US" sz="1200" b="0" i="0" u="none" strike="noStrike" cap="none" normalizeH="0" baseline="0" dirty="0" smtClean="0">
                <a:ln>
                  <a:noFill/>
                </a:ln>
                <a:solidFill>
                  <a:srgbClr val="808080"/>
                </a:solidFill>
                <a:effectLst/>
                <a:latin typeface="JetBrains Mono"/>
                <a:cs typeface="Arial" pitchFamily="34" charset="0"/>
              </a:rPr>
            </a:br>
            <a:r>
              <a:rPr kumimoji="0" lang="en-US" sz="1200" b="0" i="0" u="none" strike="noStrike" cap="none" normalizeH="0" baseline="0" dirty="0" smtClean="0">
                <a:ln>
                  <a:noFill/>
                </a:ln>
                <a:solidFill>
                  <a:srgbClr val="808080"/>
                </a:solidFill>
                <a:effectLst/>
                <a:latin typeface="JetBrains Mono"/>
                <a:cs typeface="Arial" pitchFamily="34" charset="0"/>
              </a:rPr>
              <a:t>                </a:t>
            </a:r>
            <a:r>
              <a:rPr kumimoji="0" lang="en-US" sz="1200" b="0" i="0" u="none" strike="noStrike" cap="none" normalizeH="0" baseline="0" dirty="0" err="1" smtClean="0">
                <a:ln>
                  <a:noFill/>
                </a:ln>
                <a:solidFill>
                  <a:srgbClr val="94558D"/>
                </a:solidFill>
                <a:effectLst/>
                <a:latin typeface="JetBrains Mono"/>
                <a:cs typeface="Arial" pitchFamily="34" charset="0"/>
              </a:rPr>
              <a:t>self</a:t>
            </a:r>
            <a:r>
              <a:rPr kumimoji="0" lang="en-US" sz="1200" b="0" i="0" u="none" strike="noStrike" cap="none" normalizeH="0" baseline="0" dirty="0" err="1" smtClean="0">
                <a:ln>
                  <a:noFill/>
                </a:ln>
                <a:solidFill>
                  <a:srgbClr val="A9B7C6"/>
                </a:solidFill>
                <a:effectLst/>
                <a:latin typeface="JetBrains Mono"/>
                <a:cs typeface="Arial" pitchFamily="34" charset="0"/>
              </a:rPr>
              <a:t>.wfile.write</a:t>
            </a:r>
            <a:r>
              <a:rPr kumimoji="0" lang="en-US" sz="1200" b="0" i="0" u="none" strike="noStrike" cap="none" normalizeH="0" baseline="0" dirty="0" smtClean="0">
                <a:ln>
                  <a:noFill/>
                </a:ln>
                <a:solidFill>
                  <a:srgbClr val="A9B7C6"/>
                </a:solidFill>
                <a:effectLst/>
                <a:latin typeface="JetBrains Mono"/>
                <a:cs typeface="Arial" pitchFamily="34" charset="0"/>
              </a:rPr>
              <a:t>(</a:t>
            </a:r>
            <a:r>
              <a:rPr kumimoji="0" lang="en-US" sz="1200" b="0" i="0" u="none" strike="noStrike" cap="none" normalizeH="0" baseline="0" dirty="0" err="1" smtClean="0">
                <a:ln>
                  <a:noFill/>
                </a:ln>
                <a:solidFill>
                  <a:srgbClr val="A9B7C6"/>
                </a:solidFill>
                <a:effectLst/>
                <a:latin typeface="JetBrains Mono"/>
                <a:cs typeface="Arial" pitchFamily="34" charset="0"/>
              </a:rPr>
              <a:t>f.read</a:t>
            </a:r>
            <a:r>
              <a:rPr kumimoji="0" lang="en-US" sz="1200" b="0" i="0" u="none" strike="noStrike" cap="none" normalizeH="0" baseline="0" dirty="0" smtClean="0">
                <a:ln>
                  <a:noFill/>
                </a:ln>
                <a:solidFill>
                  <a:srgbClr val="A9B7C6"/>
                </a:solidFill>
                <a:effectLst/>
                <a:latin typeface="JetBrains Mono"/>
                <a:cs typeface="Arial" pitchFamily="34" charset="0"/>
              </a:rPr>
              <a:t>().encode())</a:t>
            </a:r>
            <a:br>
              <a:rPr kumimoji="0" lang="en-US" sz="1200" b="0" i="0" u="none" strike="noStrike" cap="none" normalizeH="0" baseline="0" dirty="0" smtClean="0">
                <a:ln>
                  <a:noFill/>
                </a:ln>
                <a:solidFill>
                  <a:srgbClr val="A9B7C6"/>
                </a:solidFill>
                <a:effectLst/>
                <a:latin typeface="JetBrains Mono"/>
                <a:cs typeface="Arial" pitchFamily="34" charset="0"/>
              </a:rPr>
            </a:br>
            <a:r>
              <a:rPr kumimoji="0" lang="en-US" sz="1200" b="0" i="0" u="none" strike="noStrike" cap="none" normalizeH="0" baseline="0" dirty="0" smtClean="0">
                <a:ln>
                  <a:noFill/>
                </a:ln>
                <a:solidFill>
                  <a:srgbClr val="A9B7C6"/>
                </a:solidFill>
                <a:effectLst/>
                <a:latin typeface="JetBrains Mono"/>
                <a:cs typeface="Arial" pitchFamily="34" charset="0"/>
              </a:rPr>
              <a:t>                </a:t>
            </a:r>
            <a:r>
              <a:rPr kumimoji="0" lang="en-US" sz="1200" b="0" i="0" u="none" strike="noStrike" cap="none" normalizeH="0" baseline="0" dirty="0" err="1" smtClean="0">
                <a:ln>
                  <a:noFill/>
                </a:ln>
                <a:solidFill>
                  <a:srgbClr val="A9B7C6"/>
                </a:solidFill>
                <a:effectLst/>
                <a:latin typeface="JetBrains Mono"/>
                <a:cs typeface="Arial" pitchFamily="34" charset="0"/>
              </a:rPr>
              <a:t>f.close</a:t>
            </a:r>
            <a:r>
              <a:rPr kumimoji="0" lang="en-US" sz="1200" b="0" i="0" u="none" strike="noStrike" cap="none" normalizeH="0" baseline="0" dirty="0" smtClean="0">
                <a:ln>
                  <a:noFill/>
                </a:ln>
                <a:solidFill>
                  <a:srgbClr val="A9B7C6"/>
                </a:solidFill>
                <a:effectLst/>
                <a:latin typeface="JetBrains Mono"/>
                <a:cs typeface="Arial" pitchFamily="34" charset="0"/>
              </a:rPr>
              <a:t>()</a:t>
            </a:r>
            <a:br>
              <a:rPr kumimoji="0" lang="en-US" sz="1200" b="0" i="0" u="none" strike="noStrike" cap="none" normalizeH="0" baseline="0" dirty="0" smtClean="0">
                <a:ln>
                  <a:noFill/>
                </a:ln>
                <a:solidFill>
                  <a:srgbClr val="A9B7C6"/>
                </a:solidFill>
                <a:effectLst/>
                <a:latin typeface="JetBrains Mono"/>
                <a:cs typeface="Arial" pitchFamily="34" charset="0"/>
              </a:rPr>
            </a:br>
            <a:r>
              <a:rPr kumimoji="0" lang="en-US" sz="1200" b="0" i="0" u="none" strike="noStrike" cap="none" normalizeH="0" baseline="0" dirty="0" smtClean="0">
                <a:ln>
                  <a:noFill/>
                </a:ln>
                <a:solidFill>
                  <a:srgbClr val="A9B7C6"/>
                </a:solidFill>
                <a:effectLst/>
                <a:latin typeface="JetBrains Mono"/>
                <a:cs typeface="Arial" pitchFamily="34" charset="0"/>
              </a:rPr>
              <a:t>                </a:t>
            </a:r>
            <a:r>
              <a:rPr kumimoji="0" lang="en-US" sz="1200" b="0" i="0" u="none" strike="noStrike" cap="none" normalizeH="0" baseline="0" dirty="0" smtClean="0">
                <a:ln>
                  <a:noFill/>
                </a:ln>
                <a:solidFill>
                  <a:srgbClr val="CC7832"/>
                </a:solidFill>
                <a:effectLst/>
                <a:latin typeface="JetBrains Mono"/>
                <a:cs typeface="Arial" pitchFamily="34" charset="0"/>
              </a:rPr>
              <a:t>return</a:t>
            </a:r>
            <a:br>
              <a:rPr kumimoji="0" lang="en-US" sz="1200" b="0" i="0" u="none" strike="noStrike" cap="none" normalizeH="0" baseline="0" dirty="0" smtClean="0">
                <a:ln>
                  <a:noFill/>
                </a:ln>
                <a:solidFill>
                  <a:srgbClr val="CC7832"/>
                </a:solidFill>
                <a:effectLst/>
                <a:latin typeface="JetBrains Mono"/>
                <a:cs typeface="Arial" pitchFamily="34" charset="0"/>
              </a:rPr>
            </a:br>
            <a:r>
              <a:rPr kumimoji="0" lang="en-US" sz="1200" b="0" i="0" u="none" strike="noStrike" cap="none" normalizeH="0" baseline="0" dirty="0" smtClean="0">
                <a:ln>
                  <a:noFill/>
                </a:ln>
                <a:solidFill>
                  <a:srgbClr val="CC7832"/>
                </a:solidFill>
                <a:effectLst/>
                <a:latin typeface="JetBrains Mono"/>
                <a:cs typeface="Arial" pitchFamily="34" charset="0"/>
              </a:rPr>
              <a:t>        except </a:t>
            </a:r>
            <a:r>
              <a:rPr kumimoji="0" lang="en-US" sz="1200" b="0" i="0" u="none" strike="noStrike" cap="none" normalizeH="0" baseline="0" dirty="0" err="1" smtClean="0">
                <a:ln>
                  <a:noFill/>
                </a:ln>
                <a:solidFill>
                  <a:srgbClr val="A9B7C6"/>
                </a:solidFill>
                <a:effectLst/>
                <a:latin typeface="JetBrains Mono"/>
                <a:cs typeface="Arial" pitchFamily="34" charset="0"/>
              </a:rPr>
              <a:t>IOError</a:t>
            </a:r>
            <a:r>
              <a:rPr kumimoji="0" lang="en-US" sz="1200" b="0" i="0" u="none" strike="noStrike" cap="none" normalizeH="0" baseline="0" dirty="0" smtClean="0">
                <a:ln>
                  <a:noFill/>
                </a:ln>
                <a:solidFill>
                  <a:srgbClr val="A9B7C6"/>
                </a:solidFill>
                <a:effectLst/>
                <a:latin typeface="JetBrains Mono"/>
                <a:cs typeface="Arial" pitchFamily="34" charset="0"/>
              </a:rPr>
              <a:t>:</a:t>
            </a:r>
            <a:br>
              <a:rPr kumimoji="0" lang="en-US" sz="1200" b="0" i="0" u="none" strike="noStrike" cap="none" normalizeH="0" baseline="0" dirty="0" smtClean="0">
                <a:ln>
                  <a:noFill/>
                </a:ln>
                <a:solidFill>
                  <a:srgbClr val="A9B7C6"/>
                </a:solidFill>
                <a:effectLst/>
                <a:latin typeface="JetBrains Mono"/>
                <a:cs typeface="Arial" pitchFamily="34" charset="0"/>
              </a:rPr>
            </a:br>
            <a:r>
              <a:rPr kumimoji="0" lang="en-US" sz="1200" b="0" i="0" u="none" strike="noStrike" cap="none" normalizeH="0" baseline="0" dirty="0" smtClean="0">
                <a:ln>
                  <a:noFill/>
                </a:ln>
                <a:solidFill>
                  <a:srgbClr val="A9B7C6"/>
                </a:solidFill>
                <a:effectLst/>
                <a:latin typeface="JetBrains Mono"/>
                <a:cs typeface="Arial" pitchFamily="34" charset="0"/>
              </a:rPr>
              <a:t>            </a:t>
            </a:r>
            <a:r>
              <a:rPr kumimoji="0" lang="en-US" sz="1200" b="0" i="0" u="none" strike="noStrike" cap="none" normalizeH="0" baseline="0" dirty="0" err="1" smtClean="0">
                <a:ln>
                  <a:noFill/>
                </a:ln>
                <a:solidFill>
                  <a:srgbClr val="94558D"/>
                </a:solidFill>
                <a:effectLst/>
                <a:latin typeface="JetBrains Mono"/>
                <a:cs typeface="Arial" pitchFamily="34" charset="0"/>
              </a:rPr>
              <a:t>self</a:t>
            </a:r>
            <a:r>
              <a:rPr kumimoji="0" lang="en-US" sz="1200" b="0" i="0" u="none" strike="noStrike" cap="none" normalizeH="0" baseline="0" dirty="0" err="1" smtClean="0">
                <a:ln>
                  <a:noFill/>
                </a:ln>
                <a:solidFill>
                  <a:srgbClr val="A9B7C6"/>
                </a:solidFill>
                <a:effectLst/>
                <a:latin typeface="JetBrains Mono"/>
                <a:cs typeface="Arial" pitchFamily="34" charset="0"/>
              </a:rPr>
              <a:t>.send_error</a:t>
            </a:r>
            <a:r>
              <a:rPr kumimoji="0" lang="en-US" sz="1200" b="0" i="0" u="none" strike="noStrike" cap="none" normalizeH="0" baseline="0" dirty="0" smtClean="0">
                <a:ln>
                  <a:noFill/>
                </a:ln>
                <a:solidFill>
                  <a:srgbClr val="A9B7C6"/>
                </a:solidFill>
                <a:effectLst/>
                <a:latin typeface="JetBrains Mono"/>
                <a:cs typeface="Arial" pitchFamily="34" charset="0"/>
              </a:rPr>
              <a:t>(</a:t>
            </a:r>
            <a:r>
              <a:rPr kumimoji="0" lang="en-US" sz="1200" b="0" i="0" u="none" strike="noStrike" cap="none" normalizeH="0" baseline="0" dirty="0" smtClean="0">
                <a:ln>
                  <a:noFill/>
                </a:ln>
                <a:solidFill>
                  <a:srgbClr val="6897BB"/>
                </a:solidFill>
                <a:effectLst/>
                <a:latin typeface="JetBrains Mono"/>
                <a:cs typeface="Arial" pitchFamily="34" charset="0"/>
              </a:rPr>
              <a:t>404</a:t>
            </a:r>
            <a:r>
              <a:rPr kumimoji="0" lang="en-US" sz="1200" b="0" i="0" u="none" strike="noStrike" cap="none" normalizeH="0" baseline="0" dirty="0" smtClean="0">
                <a:ln>
                  <a:noFill/>
                </a:ln>
                <a:solidFill>
                  <a:srgbClr val="CC7832"/>
                </a:solidFill>
                <a:effectLst/>
                <a:latin typeface="JetBrains Mono"/>
                <a:cs typeface="Arial" pitchFamily="34" charset="0"/>
              </a:rPr>
              <a:t>, </a:t>
            </a:r>
            <a:r>
              <a:rPr kumimoji="0" lang="en-US" sz="1200" b="0" i="0" u="none" strike="noStrike" cap="none" normalizeH="0" baseline="0" dirty="0" smtClean="0">
                <a:ln>
                  <a:noFill/>
                </a:ln>
                <a:solidFill>
                  <a:srgbClr val="6A8759"/>
                </a:solidFill>
                <a:effectLst/>
                <a:latin typeface="JetBrains Mono"/>
                <a:cs typeface="Arial" pitchFamily="34" charset="0"/>
              </a:rPr>
              <a:t>'file not found'</a:t>
            </a:r>
            <a:r>
              <a:rPr kumimoji="0" lang="en-US" sz="1200" b="0" i="0" u="none" strike="noStrike" cap="none" normalizeH="0" baseline="0" dirty="0" smtClean="0">
                <a:ln>
                  <a:noFill/>
                </a:ln>
                <a:solidFill>
                  <a:srgbClr val="A9B7C6"/>
                </a:solidFill>
                <a:effectLst/>
                <a:latin typeface="JetBrains Mono"/>
                <a:cs typeface="Arial" pitchFamily="34" charset="0"/>
              </a:rPr>
              <a:t>)</a:t>
            </a:r>
            <a:br>
              <a:rPr kumimoji="0" lang="en-US" sz="1200" b="0" i="0" u="none" strike="noStrike" cap="none" normalizeH="0" baseline="0" dirty="0" smtClean="0">
                <a:ln>
                  <a:noFill/>
                </a:ln>
                <a:solidFill>
                  <a:srgbClr val="A9B7C6"/>
                </a:solidFill>
                <a:effectLst/>
                <a:latin typeface="JetBrains Mono"/>
                <a:cs typeface="Arial" pitchFamily="34" charset="0"/>
              </a:rPr>
            </a:br>
            <a:r>
              <a:rPr kumimoji="0" lang="en-US" sz="1200" b="0" i="0" u="none" strike="noStrike" cap="none" normalizeH="0" baseline="0" dirty="0" smtClean="0">
                <a:ln>
                  <a:noFill/>
                </a:ln>
                <a:solidFill>
                  <a:srgbClr val="A9B7C6"/>
                </a:solidFill>
                <a:effectLst/>
                <a:latin typeface="JetBrains Mono"/>
                <a:cs typeface="Arial" pitchFamily="34" charset="0"/>
              </a:rPr>
              <a:t>    </a:t>
            </a:r>
            <a:br>
              <a:rPr kumimoji="0" lang="en-US" sz="1200" b="0" i="0" u="none" strike="noStrike" cap="none" normalizeH="0" baseline="0" dirty="0" smtClean="0">
                <a:ln>
                  <a:noFill/>
                </a:ln>
                <a:solidFill>
                  <a:srgbClr val="A9B7C6"/>
                </a:solidFill>
                <a:effectLst/>
                <a:latin typeface="JetBrains Mono"/>
                <a:cs typeface="Arial" pitchFamily="34" charset="0"/>
              </a:rPr>
            </a:br>
            <a:r>
              <a:rPr kumimoji="0" lang="en-US" sz="1200" b="0" i="0" u="none" strike="noStrike" cap="none" normalizeH="0" baseline="0" dirty="0" err="1" smtClean="0">
                <a:ln>
                  <a:noFill/>
                </a:ln>
                <a:solidFill>
                  <a:srgbClr val="CC7832"/>
                </a:solidFill>
                <a:effectLst/>
                <a:latin typeface="JetBrains Mono"/>
                <a:cs typeface="Arial" pitchFamily="34" charset="0"/>
              </a:rPr>
              <a:t>def</a:t>
            </a:r>
            <a:r>
              <a:rPr kumimoji="0" lang="en-US" sz="1200" b="0" i="0" u="none" strike="noStrike" cap="none" normalizeH="0" baseline="0" dirty="0" smtClean="0">
                <a:ln>
                  <a:noFill/>
                </a:ln>
                <a:solidFill>
                  <a:srgbClr val="CC7832"/>
                </a:solidFill>
                <a:effectLst/>
                <a:latin typeface="JetBrains Mono"/>
                <a:cs typeface="Arial" pitchFamily="34" charset="0"/>
              </a:rPr>
              <a:t> </a:t>
            </a:r>
            <a:r>
              <a:rPr kumimoji="0" lang="en-US" sz="1200" b="0" i="0" u="none" strike="noStrike" cap="none" normalizeH="0" baseline="0" dirty="0" smtClean="0">
                <a:ln>
                  <a:noFill/>
                </a:ln>
                <a:solidFill>
                  <a:srgbClr val="FFC66D"/>
                </a:solidFill>
                <a:effectLst/>
                <a:latin typeface="JetBrains Mono"/>
                <a:cs typeface="Arial" pitchFamily="34" charset="0"/>
              </a:rPr>
              <a:t>run</a:t>
            </a:r>
            <a:r>
              <a:rPr kumimoji="0" lang="en-US" sz="1200" b="0" i="0" u="none" strike="noStrike" cap="none" normalizeH="0" baseline="0" dirty="0" smtClean="0">
                <a:ln>
                  <a:noFill/>
                </a:ln>
                <a:solidFill>
                  <a:srgbClr val="A9B7C6"/>
                </a:solidFill>
                <a:effectLst/>
                <a:latin typeface="JetBrains Mono"/>
                <a:cs typeface="Arial" pitchFamily="34" charset="0"/>
              </a:rPr>
              <a:t>():</a:t>
            </a:r>
            <a:br>
              <a:rPr kumimoji="0" lang="en-US" sz="1200" b="0" i="0" u="none" strike="noStrike" cap="none" normalizeH="0" baseline="0" dirty="0" smtClean="0">
                <a:ln>
                  <a:noFill/>
                </a:ln>
                <a:solidFill>
                  <a:srgbClr val="A9B7C6"/>
                </a:solidFill>
                <a:effectLst/>
                <a:latin typeface="JetBrains Mono"/>
                <a:cs typeface="Arial" pitchFamily="34" charset="0"/>
              </a:rPr>
            </a:br>
            <a:r>
              <a:rPr kumimoji="0" lang="en-US" sz="1200" b="0" i="0" u="none" strike="noStrike" cap="none" normalizeH="0" baseline="0" dirty="0" smtClean="0">
                <a:ln>
                  <a:noFill/>
                </a:ln>
                <a:solidFill>
                  <a:srgbClr val="A9B7C6"/>
                </a:solidFill>
                <a:effectLst/>
                <a:latin typeface="JetBrains Mono"/>
                <a:cs typeface="Arial" pitchFamily="34" charset="0"/>
              </a:rPr>
              <a:t>    print(</a:t>
            </a:r>
            <a:r>
              <a:rPr kumimoji="0" lang="en-US" sz="1200" b="0" i="0" u="none" strike="noStrike" cap="none" normalizeH="0" baseline="0" dirty="0" smtClean="0">
                <a:ln>
                  <a:noFill/>
                </a:ln>
                <a:solidFill>
                  <a:srgbClr val="6A8759"/>
                </a:solidFill>
                <a:effectLst/>
                <a:latin typeface="JetBrains Mono"/>
                <a:cs typeface="Arial" pitchFamily="34" charset="0"/>
              </a:rPr>
              <a:t>'http server is starting...'</a:t>
            </a:r>
            <a:r>
              <a:rPr kumimoji="0" lang="en-US" sz="1200" b="0" i="0" u="none" strike="noStrike" cap="none" normalizeH="0" baseline="0" dirty="0" smtClean="0">
                <a:ln>
                  <a:noFill/>
                </a:ln>
                <a:solidFill>
                  <a:srgbClr val="A9B7C6"/>
                </a:solidFill>
                <a:effectLst/>
                <a:latin typeface="JetBrains Mono"/>
                <a:cs typeface="Arial" pitchFamily="34" charset="0"/>
              </a:rPr>
              <a:t>)</a:t>
            </a:r>
            <a:br>
              <a:rPr kumimoji="0" lang="en-US" sz="1200" b="0" i="0" u="none" strike="noStrike" cap="none" normalizeH="0" baseline="0" dirty="0" smtClean="0">
                <a:ln>
                  <a:noFill/>
                </a:ln>
                <a:solidFill>
                  <a:srgbClr val="A9B7C6"/>
                </a:solidFill>
                <a:effectLst/>
                <a:latin typeface="JetBrains Mono"/>
                <a:cs typeface="Arial" pitchFamily="34" charset="0"/>
              </a:rPr>
            </a:br>
            <a:r>
              <a:rPr kumimoji="0" lang="en-US" sz="1200" b="0" i="0" u="none" strike="noStrike" cap="none" normalizeH="0" baseline="0" dirty="0" smtClean="0">
                <a:ln>
                  <a:noFill/>
                </a:ln>
                <a:solidFill>
                  <a:srgbClr val="A9B7C6"/>
                </a:solidFill>
                <a:effectLst/>
                <a:latin typeface="JetBrains Mono"/>
                <a:cs typeface="Arial" pitchFamily="34" charset="0"/>
              </a:rPr>
              <a:t/>
            </a:r>
            <a:br>
              <a:rPr kumimoji="0" lang="en-US" sz="1200" b="0" i="0" u="none" strike="noStrike" cap="none" normalizeH="0" baseline="0" dirty="0" smtClean="0">
                <a:ln>
                  <a:noFill/>
                </a:ln>
                <a:solidFill>
                  <a:srgbClr val="A9B7C6"/>
                </a:solidFill>
                <a:effectLst/>
                <a:latin typeface="JetBrains Mono"/>
                <a:cs typeface="Arial" pitchFamily="34" charset="0"/>
              </a:rPr>
            </a:br>
            <a:r>
              <a:rPr kumimoji="0" lang="en-US" sz="1200" b="0" i="0" u="none" strike="noStrike" cap="none" normalizeH="0" baseline="0" dirty="0" smtClean="0">
                <a:ln>
                  <a:noFill/>
                </a:ln>
                <a:solidFill>
                  <a:srgbClr val="A9B7C6"/>
                </a:solidFill>
                <a:effectLst/>
                <a:latin typeface="JetBrains Mono"/>
                <a:cs typeface="Arial" pitchFamily="34" charset="0"/>
              </a:rPr>
              <a:t>    </a:t>
            </a:r>
            <a:r>
              <a:rPr kumimoji="0" lang="en-US" sz="1200" b="0" i="0" u="none" strike="noStrike" cap="none" normalizeH="0" baseline="0" dirty="0" smtClean="0">
                <a:ln>
                  <a:noFill/>
                </a:ln>
                <a:solidFill>
                  <a:srgbClr val="808080"/>
                </a:solidFill>
                <a:effectLst/>
                <a:latin typeface="JetBrains Mono"/>
                <a:cs typeface="Arial" pitchFamily="34" charset="0"/>
              </a:rPr>
              <a:t>#</a:t>
            </a:r>
            <a:r>
              <a:rPr kumimoji="0" lang="en-US" sz="1200" b="0" i="0" u="none" strike="noStrike" cap="none" normalizeH="0" baseline="0" dirty="0" err="1" smtClean="0">
                <a:ln>
                  <a:noFill/>
                </a:ln>
                <a:solidFill>
                  <a:srgbClr val="808080"/>
                </a:solidFill>
                <a:effectLst/>
                <a:latin typeface="JetBrains Mono"/>
                <a:cs typeface="Arial" pitchFamily="34" charset="0"/>
              </a:rPr>
              <a:t>ip</a:t>
            </a:r>
            <a:r>
              <a:rPr kumimoji="0" lang="en-US" sz="1200" b="0" i="0" u="none" strike="noStrike" cap="none" normalizeH="0" baseline="0" dirty="0" smtClean="0">
                <a:ln>
                  <a:noFill/>
                </a:ln>
                <a:solidFill>
                  <a:srgbClr val="808080"/>
                </a:solidFill>
                <a:effectLst/>
                <a:latin typeface="JetBrains Mono"/>
                <a:cs typeface="Arial" pitchFamily="34" charset="0"/>
              </a:rPr>
              <a:t> and port of </a:t>
            </a:r>
            <a:r>
              <a:rPr kumimoji="0" lang="en-US" sz="1200" b="0" i="0" u="none" strike="noStrike" cap="none" normalizeH="0" baseline="0" dirty="0" err="1" smtClean="0">
                <a:ln>
                  <a:noFill/>
                </a:ln>
                <a:solidFill>
                  <a:srgbClr val="808080"/>
                </a:solidFill>
                <a:effectLst/>
                <a:latin typeface="JetBrains Mono"/>
                <a:cs typeface="Arial" pitchFamily="34" charset="0"/>
              </a:rPr>
              <a:t>servr</a:t>
            </a:r>
            <a:r>
              <a:rPr kumimoji="0" lang="en-US" sz="1200" b="0" i="0" u="none" strike="noStrike" cap="none" normalizeH="0" baseline="0" dirty="0" smtClean="0">
                <a:ln>
                  <a:noFill/>
                </a:ln>
                <a:solidFill>
                  <a:srgbClr val="808080"/>
                </a:solidFill>
                <a:effectLst/>
                <a:latin typeface="JetBrains Mono"/>
                <a:cs typeface="Arial" pitchFamily="34" charset="0"/>
              </a:rPr>
              <a:t/>
            </a:r>
            <a:br>
              <a:rPr kumimoji="0" lang="en-US" sz="1200" b="0" i="0" u="none" strike="noStrike" cap="none" normalizeH="0" baseline="0" dirty="0" smtClean="0">
                <a:ln>
                  <a:noFill/>
                </a:ln>
                <a:solidFill>
                  <a:srgbClr val="808080"/>
                </a:solidFill>
                <a:effectLst/>
                <a:latin typeface="JetBrains Mono"/>
                <a:cs typeface="Arial" pitchFamily="34" charset="0"/>
              </a:rPr>
            </a:br>
            <a:r>
              <a:rPr kumimoji="0" lang="en-US" sz="1200" b="0" i="0" u="none" strike="noStrike" cap="none" normalizeH="0" baseline="0" dirty="0" smtClean="0">
                <a:ln>
                  <a:noFill/>
                </a:ln>
                <a:solidFill>
                  <a:srgbClr val="808080"/>
                </a:solidFill>
                <a:effectLst/>
                <a:latin typeface="JetBrains Mono"/>
                <a:cs typeface="Arial" pitchFamily="34" charset="0"/>
              </a:rPr>
              <a:t>    #by default http server port is 80</a:t>
            </a:r>
            <a:br>
              <a:rPr kumimoji="0" lang="en-US" sz="1200" b="0" i="0" u="none" strike="noStrike" cap="none" normalizeH="0" baseline="0" dirty="0" smtClean="0">
                <a:ln>
                  <a:noFill/>
                </a:ln>
                <a:solidFill>
                  <a:srgbClr val="808080"/>
                </a:solidFill>
                <a:effectLst/>
                <a:latin typeface="JetBrains Mono"/>
                <a:cs typeface="Arial" pitchFamily="34" charset="0"/>
              </a:rPr>
            </a:br>
            <a:r>
              <a:rPr kumimoji="0" lang="en-US" sz="1200" b="0" i="0" u="none" strike="noStrike" cap="none" normalizeH="0" baseline="0" dirty="0" smtClean="0">
                <a:ln>
                  <a:noFill/>
                </a:ln>
                <a:solidFill>
                  <a:srgbClr val="808080"/>
                </a:solidFill>
                <a:effectLst/>
                <a:latin typeface="JetBrains Mono"/>
                <a:cs typeface="Arial" pitchFamily="34" charset="0"/>
              </a:rPr>
              <a:t>    </a:t>
            </a:r>
            <a:r>
              <a:rPr kumimoji="0" lang="en-US" sz="1200" b="0" i="0" u="none" strike="noStrike" cap="none" normalizeH="0" baseline="0" dirty="0" err="1" smtClean="0">
                <a:ln>
                  <a:noFill/>
                </a:ln>
                <a:solidFill>
                  <a:srgbClr val="A9B7C6"/>
                </a:solidFill>
                <a:effectLst/>
                <a:latin typeface="JetBrains Mono"/>
                <a:cs typeface="Arial" pitchFamily="34" charset="0"/>
              </a:rPr>
              <a:t>server_address</a:t>
            </a:r>
            <a:r>
              <a:rPr kumimoji="0" lang="en-US" sz="1200" b="0" i="0" u="none" strike="noStrike" cap="none" normalizeH="0" baseline="0" dirty="0" smtClean="0">
                <a:ln>
                  <a:noFill/>
                </a:ln>
                <a:solidFill>
                  <a:srgbClr val="A9B7C6"/>
                </a:solidFill>
                <a:effectLst/>
                <a:latin typeface="JetBrains Mono"/>
                <a:cs typeface="Arial" pitchFamily="34" charset="0"/>
              </a:rPr>
              <a:t> = (</a:t>
            </a:r>
            <a:r>
              <a:rPr kumimoji="0" lang="en-US" sz="1200" b="0" i="0" u="none" strike="noStrike" cap="none" normalizeH="0" baseline="0" dirty="0" smtClean="0">
                <a:ln>
                  <a:noFill/>
                </a:ln>
                <a:solidFill>
                  <a:srgbClr val="6A8759"/>
                </a:solidFill>
                <a:effectLst/>
                <a:latin typeface="JetBrains Mono"/>
                <a:cs typeface="Arial" pitchFamily="34" charset="0"/>
              </a:rPr>
              <a:t>'127.0.0.1'</a:t>
            </a:r>
            <a:r>
              <a:rPr kumimoji="0" lang="en-US" sz="1200" b="0" i="0" u="none" strike="noStrike" cap="none" normalizeH="0" baseline="0" dirty="0" smtClean="0">
                <a:ln>
                  <a:noFill/>
                </a:ln>
                <a:solidFill>
                  <a:srgbClr val="CC7832"/>
                </a:solidFill>
                <a:effectLst/>
                <a:latin typeface="JetBrains Mono"/>
                <a:cs typeface="Arial" pitchFamily="34" charset="0"/>
              </a:rPr>
              <a:t>, </a:t>
            </a:r>
            <a:r>
              <a:rPr kumimoji="0" lang="en-US" sz="1200" b="0" i="0" u="none" strike="noStrike" cap="none" normalizeH="0" baseline="0" dirty="0" smtClean="0">
                <a:ln>
                  <a:noFill/>
                </a:ln>
                <a:solidFill>
                  <a:srgbClr val="6897BB"/>
                </a:solidFill>
                <a:effectLst/>
                <a:latin typeface="JetBrains Mono"/>
                <a:cs typeface="Arial" pitchFamily="34" charset="0"/>
              </a:rPr>
              <a:t>80</a:t>
            </a:r>
            <a:r>
              <a:rPr kumimoji="0" lang="en-US" sz="1200" b="0" i="0" u="none" strike="noStrike" cap="none" normalizeH="0" baseline="0" dirty="0" smtClean="0">
                <a:ln>
                  <a:noFill/>
                </a:ln>
                <a:solidFill>
                  <a:srgbClr val="A9B7C6"/>
                </a:solidFill>
                <a:effectLst/>
                <a:latin typeface="JetBrains Mono"/>
                <a:cs typeface="Arial" pitchFamily="34" charset="0"/>
              </a:rPr>
              <a:t>)</a:t>
            </a:r>
            <a:br>
              <a:rPr kumimoji="0" lang="en-US" sz="1200" b="0" i="0" u="none" strike="noStrike" cap="none" normalizeH="0" baseline="0" dirty="0" smtClean="0">
                <a:ln>
                  <a:noFill/>
                </a:ln>
                <a:solidFill>
                  <a:srgbClr val="A9B7C6"/>
                </a:solidFill>
                <a:effectLst/>
                <a:latin typeface="JetBrains Mono"/>
                <a:cs typeface="Arial" pitchFamily="34" charset="0"/>
              </a:rPr>
            </a:br>
            <a:r>
              <a:rPr kumimoji="0" lang="en-US" sz="1200" b="0" i="0" u="none" strike="noStrike" cap="none" normalizeH="0" baseline="0" dirty="0" smtClean="0">
                <a:ln>
                  <a:noFill/>
                </a:ln>
                <a:solidFill>
                  <a:srgbClr val="A9B7C6"/>
                </a:solidFill>
                <a:effectLst/>
                <a:latin typeface="JetBrains Mono"/>
                <a:cs typeface="Arial" pitchFamily="34" charset="0"/>
              </a:rPr>
              <a:t>    </a:t>
            </a:r>
            <a:r>
              <a:rPr kumimoji="0" lang="en-US" sz="1200" b="0" i="0" u="none" strike="noStrike" cap="none" normalizeH="0" baseline="0" dirty="0" err="1" smtClean="0">
                <a:ln>
                  <a:noFill/>
                </a:ln>
                <a:solidFill>
                  <a:srgbClr val="A9B7C6"/>
                </a:solidFill>
                <a:effectLst/>
                <a:latin typeface="JetBrains Mono"/>
                <a:cs typeface="Arial" pitchFamily="34" charset="0"/>
              </a:rPr>
              <a:t>httpd</a:t>
            </a:r>
            <a:r>
              <a:rPr kumimoji="0" lang="en-US" sz="1200" b="0" i="0" u="none" strike="noStrike" cap="none" normalizeH="0" baseline="0" dirty="0" smtClean="0">
                <a:ln>
                  <a:noFill/>
                </a:ln>
                <a:solidFill>
                  <a:srgbClr val="A9B7C6"/>
                </a:solidFill>
                <a:effectLst/>
                <a:latin typeface="JetBrains Mono"/>
                <a:cs typeface="Arial" pitchFamily="34" charset="0"/>
              </a:rPr>
              <a:t> = </a:t>
            </a:r>
            <a:r>
              <a:rPr kumimoji="0" lang="en-US" sz="1200" b="0" i="0" u="none" strike="noStrike" cap="none" normalizeH="0" baseline="0" dirty="0" err="1" smtClean="0">
                <a:ln>
                  <a:noFill/>
                </a:ln>
                <a:solidFill>
                  <a:srgbClr val="A9B7C6"/>
                </a:solidFill>
                <a:effectLst/>
                <a:latin typeface="JetBrains Mono"/>
                <a:cs typeface="Arial" pitchFamily="34" charset="0"/>
              </a:rPr>
              <a:t>HTTPServer</a:t>
            </a:r>
            <a:r>
              <a:rPr kumimoji="0" lang="en-US" sz="1200" b="0" i="0" u="none" strike="noStrike" cap="none" normalizeH="0" baseline="0" dirty="0" smtClean="0">
                <a:ln>
                  <a:noFill/>
                </a:ln>
                <a:solidFill>
                  <a:srgbClr val="A9B7C6"/>
                </a:solidFill>
                <a:effectLst/>
                <a:latin typeface="JetBrains Mono"/>
                <a:cs typeface="Arial" pitchFamily="34" charset="0"/>
              </a:rPr>
              <a:t>(</a:t>
            </a:r>
            <a:r>
              <a:rPr kumimoji="0" lang="en-US" sz="1200" b="0" i="0" u="none" strike="noStrike" cap="none" normalizeH="0" baseline="0" dirty="0" err="1" smtClean="0">
                <a:ln>
                  <a:noFill/>
                </a:ln>
                <a:solidFill>
                  <a:srgbClr val="A9B7C6"/>
                </a:solidFill>
                <a:effectLst/>
                <a:latin typeface="JetBrains Mono"/>
                <a:cs typeface="Arial" pitchFamily="34" charset="0"/>
              </a:rPr>
              <a:t>server_address</a:t>
            </a:r>
            <a:r>
              <a:rPr kumimoji="0" lang="en-US" sz="1200" b="0" i="0" u="none" strike="noStrike" cap="none" normalizeH="0" baseline="0" dirty="0" smtClean="0">
                <a:ln>
                  <a:noFill/>
                </a:ln>
                <a:solidFill>
                  <a:srgbClr val="CC7832"/>
                </a:solidFill>
                <a:effectLst/>
                <a:latin typeface="JetBrains Mono"/>
                <a:cs typeface="Arial" pitchFamily="34" charset="0"/>
              </a:rPr>
              <a:t>, </a:t>
            </a:r>
            <a:r>
              <a:rPr kumimoji="0" lang="en-US" sz="1200" b="0" i="0" u="none" strike="noStrike" cap="none" normalizeH="0" baseline="0" dirty="0" err="1" smtClean="0">
                <a:ln>
                  <a:noFill/>
                </a:ln>
                <a:solidFill>
                  <a:srgbClr val="A9B7C6"/>
                </a:solidFill>
                <a:effectLst/>
                <a:latin typeface="JetBrains Mono"/>
                <a:cs typeface="Arial" pitchFamily="34" charset="0"/>
              </a:rPr>
              <a:t>FunHTTPRequestHandler</a:t>
            </a:r>
            <a:r>
              <a:rPr kumimoji="0" lang="en-US" sz="1200" b="0" i="0" u="none" strike="noStrike" cap="none" normalizeH="0" baseline="0" dirty="0" smtClean="0">
                <a:ln>
                  <a:noFill/>
                </a:ln>
                <a:solidFill>
                  <a:srgbClr val="A9B7C6"/>
                </a:solidFill>
                <a:effectLst/>
                <a:latin typeface="JetBrains Mono"/>
                <a:cs typeface="Arial" pitchFamily="34" charset="0"/>
              </a:rPr>
              <a:t>)</a:t>
            </a:r>
            <a:br>
              <a:rPr kumimoji="0" lang="en-US" sz="1200" b="0" i="0" u="none" strike="noStrike" cap="none" normalizeH="0" baseline="0" dirty="0" smtClean="0">
                <a:ln>
                  <a:noFill/>
                </a:ln>
                <a:solidFill>
                  <a:srgbClr val="A9B7C6"/>
                </a:solidFill>
                <a:effectLst/>
                <a:latin typeface="JetBrains Mono"/>
                <a:cs typeface="Arial" pitchFamily="34" charset="0"/>
              </a:rPr>
            </a:br>
            <a:r>
              <a:rPr kumimoji="0" lang="en-US" sz="1200" b="0" i="0" u="none" strike="noStrike" cap="none" normalizeH="0" baseline="0" dirty="0" smtClean="0">
                <a:ln>
                  <a:noFill/>
                </a:ln>
                <a:solidFill>
                  <a:srgbClr val="A9B7C6"/>
                </a:solidFill>
                <a:effectLst/>
                <a:latin typeface="JetBrains Mono"/>
                <a:cs typeface="Arial" pitchFamily="34" charset="0"/>
              </a:rPr>
              <a:t>    print(</a:t>
            </a:r>
            <a:r>
              <a:rPr kumimoji="0" lang="en-US" sz="1200" b="0" i="0" u="none" strike="noStrike" cap="none" normalizeH="0" baseline="0" dirty="0" smtClean="0">
                <a:ln>
                  <a:noFill/>
                </a:ln>
                <a:solidFill>
                  <a:srgbClr val="6A8759"/>
                </a:solidFill>
                <a:effectLst/>
                <a:latin typeface="JetBrains Mono"/>
                <a:cs typeface="Arial" pitchFamily="34" charset="0"/>
              </a:rPr>
              <a:t>'http server is running...'</a:t>
            </a:r>
            <a:r>
              <a:rPr kumimoji="0" lang="en-US" sz="1200" b="0" i="0" u="none" strike="noStrike" cap="none" normalizeH="0" baseline="0" dirty="0" smtClean="0">
                <a:ln>
                  <a:noFill/>
                </a:ln>
                <a:solidFill>
                  <a:srgbClr val="A9B7C6"/>
                </a:solidFill>
                <a:effectLst/>
                <a:latin typeface="JetBrains Mono"/>
                <a:cs typeface="Arial" pitchFamily="34" charset="0"/>
              </a:rPr>
              <a:t>)</a:t>
            </a:r>
            <a:br>
              <a:rPr kumimoji="0" lang="en-US" sz="1200" b="0" i="0" u="none" strike="noStrike" cap="none" normalizeH="0" baseline="0" dirty="0" smtClean="0">
                <a:ln>
                  <a:noFill/>
                </a:ln>
                <a:solidFill>
                  <a:srgbClr val="A9B7C6"/>
                </a:solidFill>
                <a:effectLst/>
                <a:latin typeface="JetBrains Mono"/>
                <a:cs typeface="Arial" pitchFamily="34" charset="0"/>
              </a:rPr>
            </a:br>
            <a:r>
              <a:rPr kumimoji="0" lang="en-US" sz="1200" b="0" i="0" u="none" strike="noStrike" cap="none" normalizeH="0" baseline="0" dirty="0" smtClean="0">
                <a:ln>
                  <a:noFill/>
                </a:ln>
                <a:solidFill>
                  <a:srgbClr val="A9B7C6"/>
                </a:solidFill>
                <a:effectLst/>
                <a:latin typeface="JetBrains Mono"/>
                <a:cs typeface="Arial" pitchFamily="34" charset="0"/>
              </a:rPr>
              <a:t>    </a:t>
            </a:r>
            <a:r>
              <a:rPr kumimoji="0" lang="en-US" sz="1200" b="0" i="0" u="none" strike="noStrike" cap="none" normalizeH="0" baseline="0" dirty="0" err="1" smtClean="0">
                <a:ln>
                  <a:noFill/>
                </a:ln>
                <a:solidFill>
                  <a:srgbClr val="A9B7C6"/>
                </a:solidFill>
                <a:effectLst/>
                <a:latin typeface="JetBrains Mono"/>
                <a:cs typeface="Arial" pitchFamily="34" charset="0"/>
              </a:rPr>
              <a:t>httpd.serve_forever</a:t>
            </a:r>
            <a:r>
              <a:rPr kumimoji="0" lang="en-US" sz="1200" b="0" i="0" u="none" strike="noStrike" cap="none" normalizeH="0" baseline="0" dirty="0" smtClean="0">
                <a:ln>
                  <a:noFill/>
                </a:ln>
                <a:solidFill>
                  <a:srgbClr val="A9B7C6"/>
                </a:solidFill>
                <a:effectLst/>
                <a:latin typeface="JetBrains Mono"/>
                <a:cs typeface="Arial" pitchFamily="34" charset="0"/>
              </a:rPr>
              <a:t>()</a:t>
            </a:r>
            <a:br>
              <a:rPr kumimoji="0" lang="en-US" sz="1200" b="0" i="0" u="none" strike="noStrike" cap="none" normalizeH="0" baseline="0" dirty="0" smtClean="0">
                <a:ln>
                  <a:noFill/>
                </a:ln>
                <a:solidFill>
                  <a:srgbClr val="A9B7C6"/>
                </a:solidFill>
                <a:effectLst/>
                <a:latin typeface="JetBrains Mono"/>
                <a:cs typeface="Arial" pitchFamily="34" charset="0"/>
              </a:rPr>
            </a:br>
            <a:r>
              <a:rPr kumimoji="0" lang="en-US" sz="1200" b="0" i="0" u="none" strike="noStrike" cap="none" normalizeH="0" baseline="0" dirty="0" smtClean="0">
                <a:ln>
                  <a:noFill/>
                </a:ln>
                <a:solidFill>
                  <a:srgbClr val="A9B7C6"/>
                </a:solidFill>
                <a:effectLst/>
                <a:latin typeface="JetBrains Mono"/>
                <a:cs typeface="Arial" pitchFamily="34" charset="0"/>
              </a:rPr>
              <a:t>    </a:t>
            </a:r>
            <a:br>
              <a:rPr kumimoji="0" lang="en-US" sz="1200" b="0" i="0" u="none" strike="noStrike" cap="none" normalizeH="0" baseline="0" dirty="0" smtClean="0">
                <a:ln>
                  <a:noFill/>
                </a:ln>
                <a:solidFill>
                  <a:srgbClr val="A9B7C6"/>
                </a:solidFill>
                <a:effectLst/>
                <a:latin typeface="JetBrains Mono"/>
                <a:cs typeface="Arial" pitchFamily="34" charset="0"/>
              </a:rPr>
            </a:br>
            <a:r>
              <a:rPr kumimoji="0" lang="en-US" sz="1200" b="0" i="0" u="none" strike="noStrike" cap="none" normalizeH="0" baseline="0" dirty="0" smtClean="0">
                <a:ln>
                  <a:noFill/>
                </a:ln>
                <a:solidFill>
                  <a:srgbClr val="CC7832"/>
                </a:solidFill>
                <a:effectLst/>
                <a:latin typeface="JetBrains Mono"/>
                <a:cs typeface="Arial" pitchFamily="34" charset="0"/>
              </a:rPr>
              <a:t>if </a:t>
            </a:r>
            <a:r>
              <a:rPr kumimoji="0" lang="en-US" sz="1200" b="0" i="0" u="none" strike="noStrike" cap="none" normalizeH="0" baseline="0" dirty="0" smtClean="0">
                <a:ln>
                  <a:noFill/>
                </a:ln>
                <a:solidFill>
                  <a:srgbClr val="A9B7C6"/>
                </a:solidFill>
                <a:effectLst/>
                <a:latin typeface="JetBrains Mono"/>
                <a:cs typeface="Arial" pitchFamily="34" charset="0"/>
              </a:rPr>
              <a:t>__name__ == </a:t>
            </a:r>
            <a:r>
              <a:rPr kumimoji="0" lang="en-US" sz="1200" b="0" i="0" u="none" strike="noStrike" cap="none" normalizeH="0" baseline="0" dirty="0" smtClean="0">
                <a:ln>
                  <a:noFill/>
                </a:ln>
                <a:solidFill>
                  <a:srgbClr val="6A8759"/>
                </a:solidFill>
                <a:effectLst/>
                <a:latin typeface="JetBrains Mono"/>
                <a:cs typeface="Arial" pitchFamily="34" charset="0"/>
              </a:rPr>
              <a:t>'__main__'</a:t>
            </a:r>
            <a:r>
              <a:rPr kumimoji="0" lang="en-US" sz="1200" b="0" i="0" u="none" strike="noStrike" cap="none" normalizeH="0" baseline="0" dirty="0" smtClean="0">
                <a:ln>
                  <a:noFill/>
                </a:ln>
                <a:solidFill>
                  <a:srgbClr val="A9B7C6"/>
                </a:solidFill>
                <a:effectLst/>
                <a:latin typeface="JetBrains Mono"/>
                <a:cs typeface="Arial" pitchFamily="34" charset="0"/>
              </a:rPr>
              <a:t>:</a:t>
            </a:r>
            <a:br>
              <a:rPr kumimoji="0" lang="en-US" sz="1200" b="0" i="0" u="none" strike="noStrike" cap="none" normalizeH="0" baseline="0" dirty="0" smtClean="0">
                <a:ln>
                  <a:noFill/>
                </a:ln>
                <a:solidFill>
                  <a:srgbClr val="A9B7C6"/>
                </a:solidFill>
                <a:effectLst/>
                <a:latin typeface="JetBrains Mono"/>
                <a:cs typeface="Arial" pitchFamily="34" charset="0"/>
              </a:rPr>
            </a:br>
            <a:r>
              <a:rPr kumimoji="0" lang="en-US" sz="1200" b="0" i="0" u="none" strike="noStrike" cap="none" normalizeH="0" baseline="0" dirty="0" smtClean="0">
                <a:ln>
                  <a:noFill/>
                </a:ln>
                <a:solidFill>
                  <a:srgbClr val="A9B7C6"/>
                </a:solidFill>
                <a:effectLst/>
                <a:latin typeface="JetBrains Mono"/>
                <a:cs typeface="Arial" pitchFamily="34" charset="0"/>
              </a:rPr>
              <a:t>    run()</a:t>
            </a:r>
            <a:endParaRPr kumimoji="0" lang="en-US" sz="12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339278610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8650" y="5508979"/>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954156" y="2545273"/>
            <a:ext cx="7409107" cy="861774"/>
          </a:xfrm>
          <a:prstGeom prst="rect">
            <a:avLst/>
          </a:prstGeom>
          <a:noFill/>
        </p:spPr>
        <p:txBody>
          <a:bodyPr wrap="square" rtlCol="0">
            <a:spAutoFit/>
          </a:bodyPr>
          <a:lstStyle/>
          <a:p>
            <a:pPr algn="ctr">
              <a:lnSpc>
                <a:spcPts val="3000"/>
              </a:lnSpc>
            </a:pPr>
            <a:r>
              <a:rPr lang="en-US" sz="3600" dirty="0" smtClean="0">
                <a:solidFill>
                  <a:srgbClr val="0A1F61"/>
                </a:solidFill>
                <a:latin typeface="Tajawal ExtraBold" panose="00000800000000000000" pitchFamily="2" charset="-78"/>
                <a:cs typeface="Tajawal ExtraBold" panose="00000800000000000000" pitchFamily="2" charset="-78"/>
              </a:rPr>
              <a:t>Simple </a:t>
            </a:r>
            <a:r>
              <a:rPr lang="en-US" sz="3600" dirty="0" err="1" smtClean="0">
                <a:solidFill>
                  <a:srgbClr val="0A1F61"/>
                </a:solidFill>
                <a:latin typeface="Tajawal ExtraBold" panose="00000800000000000000" pitchFamily="2" charset="-78"/>
                <a:cs typeface="Tajawal ExtraBold" panose="00000800000000000000" pitchFamily="2" charset="-78"/>
              </a:rPr>
              <a:t>HTTP_client</a:t>
            </a:r>
            <a:r>
              <a:rPr lang="en-US" sz="3600" dirty="0" smtClean="0">
                <a:solidFill>
                  <a:srgbClr val="0A1F61"/>
                </a:solidFill>
                <a:latin typeface="Tajawal ExtraBold" panose="00000800000000000000" pitchFamily="2" charset="-78"/>
                <a:cs typeface="Tajawal ExtraBold" panose="00000800000000000000" pitchFamily="2" charset="-78"/>
              </a:rPr>
              <a:t> </a:t>
            </a:r>
            <a:r>
              <a:rPr lang="en-US" sz="3600" dirty="0">
                <a:solidFill>
                  <a:srgbClr val="0A1F61"/>
                </a:solidFill>
                <a:latin typeface="Tajawal ExtraBold" panose="00000800000000000000" pitchFamily="2" charset="-78"/>
                <a:cs typeface="Tajawal ExtraBold" panose="00000800000000000000" pitchFamily="2" charset="-78"/>
              </a:rPr>
              <a:t>using </a:t>
            </a:r>
          </a:p>
          <a:p>
            <a:pPr algn="ctr">
              <a:lnSpc>
                <a:spcPts val="3000"/>
              </a:lnSpc>
            </a:pPr>
            <a:r>
              <a:rPr lang="en-US" sz="3600" dirty="0">
                <a:solidFill>
                  <a:srgbClr val="0A1F61"/>
                </a:solidFill>
                <a:latin typeface="Tajawal ExtraBold" panose="00000800000000000000" pitchFamily="2" charset="-78"/>
                <a:cs typeface="Tajawal ExtraBold" panose="00000800000000000000" pitchFamily="2" charset="-78"/>
              </a:rPr>
              <a:t>requests and urllib3</a:t>
            </a: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5</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19</a:t>
            </a:fld>
            <a:endParaRPr lang="en-US" dirty="0"/>
          </a:p>
        </p:txBody>
      </p:sp>
      <p:sp>
        <p:nvSpPr>
          <p:cNvPr id="10" name="Rectangle 1"/>
          <p:cNvSpPr>
            <a:spLocks noChangeArrowheads="1"/>
          </p:cNvSpPr>
          <p:nvPr/>
        </p:nvSpPr>
        <p:spPr bwMode="auto">
          <a:xfrm>
            <a:off x="5464200" y="233992"/>
            <a:ext cx="6213560" cy="6494085"/>
          </a:xfrm>
          <a:prstGeom prst="rect">
            <a:avLst/>
          </a:prstGeom>
          <a:solidFill>
            <a:srgbClr val="2B2B2B"/>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rgbClr val="CC7832"/>
                </a:solidFill>
                <a:effectLst/>
                <a:latin typeface="JetBrains Mono"/>
                <a:cs typeface="Arial" pitchFamily="34" charset="0"/>
              </a:rPr>
              <a:t>import </a:t>
            </a:r>
            <a:r>
              <a:rPr kumimoji="0" lang="en-US" sz="1600" b="0" i="0" u="none" strike="noStrike" cap="none" normalizeH="0" baseline="0" dirty="0" smtClean="0">
                <a:ln>
                  <a:noFill/>
                </a:ln>
                <a:solidFill>
                  <a:srgbClr val="A9B7C6"/>
                </a:solidFill>
                <a:effectLst/>
                <a:latin typeface="JetBrains Mono"/>
                <a:cs typeface="Arial" pitchFamily="34" charset="0"/>
              </a:rPr>
              <a:t>requests</a:t>
            </a:r>
            <a:r>
              <a:rPr kumimoji="0" lang="en-US" sz="1600" b="0" i="0" u="none" strike="noStrike" cap="none" normalizeH="0" baseline="0" dirty="0" smtClean="0">
                <a:ln>
                  <a:noFill/>
                </a:ln>
                <a:solidFill>
                  <a:srgbClr val="CC7832"/>
                </a:solidFill>
                <a:effectLst/>
                <a:latin typeface="JetBrains Mono"/>
                <a:cs typeface="Arial" pitchFamily="34" charset="0"/>
              </a:rPr>
              <a:t>, </a:t>
            </a:r>
            <a:r>
              <a:rPr kumimoji="0" lang="en-US" sz="1600" b="0" i="0" u="none" strike="noStrike" cap="none" normalizeH="0" baseline="0" dirty="0" smtClean="0">
                <a:ln>
                  <a:noFill/>
                </a:ln>
                <a:solidFill>
                  <a:srgbClr val="A9B7C6"/>
                </a:solidFill>
                <a:effectLst/>
                <a:latin typeface="JetBrains Mono"/>
                <a:cs typeface="Arial" pitchFamily="34" charset="0"/>
              </a:rPr>
              <a:t>urllib3.request</a:t>
            </a:r>
            <a:r>
              <a:rPr kumimoji="0" lang="en-US" sz="1600" b="0" i="0" u="none" strike="noStrike" cap="none" normalizeH="0" baseline="0" dirty="0" smtClean="0">
                <a:ln>
                  <a:noFill/>
                </a:ln>
                <a:solidFill>
                  <a:srgbClr val="CC7832"/>
                </a:solidFill>
                <a:effectLst/>
                <a:latin typeface="JetBrains Mono"/>
                <a:cs typeface="Arial" pitchFamily="34" charset="0"/>
              </a:rPr>
              <a:t>, </a:t>
            </a:r>
            <a:r>
              <a:rPr kumimoji="0" lang="en-US" sz="1600" b="0" i="0" u="none" strike="noStrike" cap="none" normalizeH="0" baseline="0" dirty="0" smtClean="0">
                <a:ln>
                  <a:noFill/>
                </a:ln>
                <a:solidFill>
                  <a:srgbClr val="A9B7C6"/>
                </a:solidFill>
                <a:effectLst/>
                <a:latin typeface="JetBrains Mono"/>
                <a:cs typeface="Arial" pitchFamily="34" charset="0"/>
              </a:rPr>
              <a:t>sys</a:t>
            </a:r>
            <a:r>
              <a:rPr kumimoji="0" lang="en-US" sz="1600" b="0" i="0" u="none" strike="noStrike" cap="none" normalizeH="0" baseline="0" dirty="0" smtClean="0">
                <a:ln>
                  <a:noFill/>
                </a:ln>
                <a:solidFill>
                  <a:srgbClr val="CC7832"/>
                </a:solidFill>
                <a:effectLst/>
                <a:latin typeface="JetBrains Mono"/>
                <a:cs typeface="Arial" pitchFamily="34" charset="0"/>
              </a:rPr>
              <a:t>, </a:t>
            </a:r>
            <a:r>
              <a:rPr kumimoji="0" lang="en-US" sz="1600" b="0" i="0" u="none" strike="noStrike" cap="none" normalizeH="0" baseline="0" dirty="0" err="1" smtClean="0">
                <a:ln>
                  <a:noFill/>
                </a:ln>
                <a:solidFill>
                  <a:srgbClr val="A9B7C6"/>
                </a:solidFill>
                <a:effectLst/>
                <a:latin typeface="JetBrains Mono"/>
                <a:cs typeface="Arial" pitchFamily="34" charset="0"/>
              </a:rPr>
              <a:t>os</a:t>
            </a:r>
            <a:r>
              <a:rPr kumimoji="0" lang="en-US" sz="1600" b="0" i="0" u="none" strike="noStrike" cap="none" normalizeH="0" baseline="0" dirty="0" smtClean="0">
                <a:ln>
                  <a:noFill/>
                </a:ln>
                <a:solidFill>
                  <a:srgbClr val="CC7832"/>
                </a:solidFill>
                <a:effectLst/>
                <a:latin typeface="JetBrains Mono"/>
                <a:cs typeface="Arial" pitchFamily="34" charset="0"/>
              </a:rPr>
              <a:t>, </a:t>
            </a:r>
            <a:r>
              <a:rPr kumimoji="0" lang="en-US" sz="1600" b="0" i="0" u="none" strike="noStrike" cap="none" normalizeH="0" baseline="0" dirty="0" smtClean="0">
                <a:ln>
                  <a:noFill/>
                </a:ln>
                <a:solidFill>
                  <a:srgbClr val="A9B7C6"/>
                </a:solidFill>
                <a:effectLst/>
                <a:latin typeface="JetBrains Mono"/>
                <a:cs typeface="Arial" pitchFamily="34" charset="0"/>
              </a:rPr>
              <a:t>socket</a:t>
            </a:r>
            <a:r>
              <a:rPr kumimoji="0" lang="en-US" sz="1600" b="0" i="0" u="none" strike="noStrike" cap="none" normalizeH="0" baseline="0" dirty="0" smtClean="0">
                <a:ln>
                  <a:noFill/>
                </a:ln>
                <a:solidFill>
                  <a:srgbClr val="CC7832"/>
                </a:solidFill>
                <a:effectLst/>
                <a:latin typeface="JetBrains Mono"/>
                <a:cs typeface="Arial" pitchFamily="34" charset="0"/>
              </a:rPr>
              <a:t>, </a:t>
            </a:r>
            <a:r>
              <a:rPr kumimoji="0" lang="en-US" sz="1600" b="0" i="0" u="none" strike="noStrike" cap="none" normalizeH="0" baseline="0" dirty="0" err="1" smtClean="0">
                <a:ln>
                  <a:noFill/>
                </a:ln>
                <a:solidFill>
                  <a:srgbClr val="A9B7C6"/>
                </a:solidFill>
                <a:effectLst/>
                <a:latin typeface="JetBrains Mono"/>
                <a:cs typeface="Arial" pitchFamily="34" charset="0"/>
              </a:rPr>
              <a:t>http.client</a:t>
            </a:r>
            <a:r>
              <a:rPr kumimoji="0" lang="en-US" sz="1600" b="0" i="0" u="none" strike="noStrike" cap="none" normalizeH="0" baseline="0" dirty="0" smtClean="0">
                <a:ln>
                  <a:noFill/>
                </a:ln>
                <a:solidFill>
                  <a:srgbClr val="A9B7C6"/>
                </a:solidFill>
                <a:effectLst/>
                <a:latin typeface="JetBrains Mono"/>
                <a:cs typeface="Arial" pitchFamily="34" charset="0"/>
              </a:rPr>
              <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808080"/>
                </a:solidFill>
                <a:effectLst/>
                <a:latin typeface="JetBrains Mono"/>
                <a:cs typeface="Arial" pitchFamily="34" charset="0"/>
              </a:rPr>
              <a:t>#get http server </a:t>
            </a:r>
            <a:r>
              <a:rPr kumimoji="0" lang="en-US" sz="1600" b="0" i="0" u="none" strike="noStrike" cap="none" normalizeH="0" baseline="0" dirty="0" err="1" smtClean="0">
                <a:ln>
                  <a:noFill/>
                </a:ln>
                <a:solidFill>
                  <a:srgbClr val="808080"/>
                </a:solidFill>
                <a:effectLst/>
                <a:latin typeface="JetBrains Mono"/>
                <a:cs typeface="Arial" pitchFamily="34" charset="0"/>
              </a:rPr>
              <a:t>ip</a:t>
            </a:r>
            <a:r>
              <a:rPr kumimoji="0" lang="en-US" sz="1600" b="0" i="0" u="none" strike="noStrike" cap="none" normalizeH="0" baseline="0" dirty="0" smtClean="0">
                <a:ln>
                  <a:noFill/>
                </a:ln>
                <a:solidFill>
                  <a:srgbClr val="808080"/>
                </a:solidFill>
                <a:effectLst/>
                <a:latin typeface="JetBrains Mono"/>
                <a:cs typeface="Arial" pitchFamily="34" charset="0"/>
              </a:rPr>
              <a:t/>
            </a:r>
            <a:br>
              <a:rPr kumimoji="0" lang="en-US" sz="1600" b="0" i="0" u="none" strike="noStrike" cap="none" normalizeH="0" baseline="0" dirty="0" smtClean="0">
                <a:ln>
                  <a:noFill/>
                </a:ln>
                <a:solidFill>
                  <a:srgbClr val="808080"/>
                </a:solidFill>
                <a:effectLst/>
                <a:latin typeface="JetBrains Mono"/>
                <a:cs typeface="Arial" pitchFamily="34" charset="0"/>
              </a:rPr>
            </a:br>
            <a:r>
              <a:rPr kumimoji="0" lang="en-US" sz="1600" b="0" i="0" u="none" strike="noStrike" cap="none" normalizeH="0" baseline="0" dirty="0" err="1" smtClean="0">
                <a:ln>
                  <a:noFill/>
                </a:ln>
                <a:solidFill>
                  <a:srgbClr val="A9B7C6"/>
                </a:solidFill>
                <a:effectLst/>
                <a:latin typeface="JetBrains Mono"/>
                <a:cs typeface="Arial" pitchFamily="34" charset="0"/>
              </a:rPr>
              <a:t>http_server</a:t>
            </a:r>
            <a:r>
              <a:rPr kumimoji="0" lang="en-US" sz="1600" b="0" i="0" u="none" strike="noStrike" cap="none" normalizeH="0" baseline="0" dirty="0" smtClean="0">
                <a:ln>
                  <a:noFill/>
                </a:ln>
                <a:solidFill>
                  <a:srgbClr val="A9B7C6"/>
                </a:solidFill>
                <a:effectLst/>
                <a:latin typeface="JetBrains Mono"/>
                <a:cs typeface="Arial" pitchFamily="34" charset="0"/>
              </a:rPr>
              <a:t> = </a:t>
            </a:r>
            <a:r>
              <a:rPr kumimoji="0" lang="en-US" sz="1600" b="0" i="0" u="none" strike="noStrike" cap="none" normalizeH="0" baseline="0" dirty="0" err="1" smtClean="0">
                <a:ln>
                  <a:noFill/>
                </a:ln>
                <a:solidFill>
                  <a:srgbClr val="A9B7C6"/>
                </a:solidFill>
                <a:effectLst/>
                <a:latin typeface="JetBrains Mono"/>
                <a:cs typeface="Arial" pitchFamily="34" charset="0"/>
              </a:rPr>
              <a:t>sys.argv</a:t>
            </a:r>
            <a:r>
              <a:rPr kumimoji="0" lang="en-US" sz="1600" b="0" i="0" u="none" strike="noStrike" cap="none" normalizeH="0" baseline="0" dirty="0" smtClean="0">
                <a:ln>
                  <a:noFill/>
                </a:ln>
                <a:solidFill>
                  <a:srgbClr val="A9B7C6"/>
                </a:solidFill>
                <a:effectLst/>
                <a:latin typeface="JetBrains Mono"/>
                <a:cs typeface="Arial" pitchFamily="34" charset="0"/>
              </a:rPr>
              <a:t>[</a:t>
            </a:r>
            <a:r>
              <a:rPr kumimoji="0" lang="en-US" sz="1600" b="0" i="0" u="none" strike="noStrike" cap="none" normalizeH="0" baseline="0" dirty="0" smtClean="0">
                <a:ln>
                  <a:noFill/>
                </a:ln>
                <a:solidFill>
                  <a:srgbClr val="6897BB"/>
                </a:solidFill>
                <a:effectLst/>
                <a:latin typeface="JetBrains Mono"/>
                <a:cs typeface="Arial" pitchFamily="34" charset="0"/>
              </a:rPr>
              <a:t>1</a:t>
            </a:r>
            <a:r>
              <a:rPr kumimoji="0" lang="en-US" sz="1600" b="0" i="0" u="none" strike="noStrike" cap="none" normalizeH="0" baseline="0" dirty="0" smtClean="0">
                <a:ln>
                  <a:noFill/>
                </a:ln>
                <a:solidFill>
                  <a:srgbClr val="A9B7C6"/>
                </a:solidFill>
                <a:effectLst/>
                <a:latin typeface="JetBrains Mono"/>
                <a:cs typeface="Arial" pitchFamily="34" charset="0"/>
              </a:rPr>
              <a:t>]</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808080"/>
                </a:solidFill>
                <a:effectLst/>
                <a:latin typeface="JetBrains Mono"/>
                <a:cs typeface="Arial" pitchFamily="34" charset="0"/>
              </a:rPr>
              <a:t>#create a connection</a:t>
            </a:r>
            <a:br>
              <a:rPr kumimoji="0" lang="en-US" sz="1600" b="0" i="0" u="none" strike="noStrike" cap="none" normalizeH="0" baseline="0" dirty="0" smtClean="0">
                <a:ln>
                  <a:noFill/>
                </a:ln>
                <a:solidFill>
                  <a:srgbClr val="808080"/>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conn = </a:t>
            </a:r>
            <a:r>
              <a:rPr kumimoji="0" lang="en-US" sz="1600" b="0" i="0" u="none" strike="noStrike" cap="none" normalizeH="0" baseline="0" dirty="0" err="1" smtClean="0">
                <a:ln>
                  <a:noFill/>
                </a:ln>
                <a:solidFill>
                  <a:srgbClr val="A9B7C6"/>
                </a:solidFill>
                <a:effectLst/>
                <a:latin typeface="JetBrains Mono"/>
                <a:cs typeface="Arial" pitchFamily="34" charset="0"/>
              </a:rPr>
              <a:t>http.client.HTTPConnection</a:t>
            </a:r>
            <a:r>
              <a:rPr kumimoji="0" lang="en-US" sz="1600" b="0" i="0" u="none" strike="noStrike" cap="none" normalizeH="0" baseline="0" dirty="0" smtClean="0">
                <a:ln>
                  <a:noFill/>
                </a:ln>
                <a:solidFill>
                  <a:srgbClr val="A9B7C6"/>
                </a:solidFill>
                <a:effectLst/>
                <a:latin typeface="JetBrains Mono"/>
                <a:cs typeface="Arial" pitchFamily="34" charset="0"/>
              </a:rPr>
              <a:t>(</a:t>
            </a:r>
            <a:r>
              <a:rPr kumimoji="0" lang="en-US" sz="1600" b="0" i="0" u="none" strike="noStrike" cap="none" normalizeH="0" baseline="0" dirty="0" err="1" smtClean="0">
                <a:ln>
                  <a:noFill/>
                </a:ln>
                <a:solidFill>
                  <a:srgbClr val="A9B7C6"/>
                </a:solidFill>
                <a:effectLst/>
                <a:latin typeface="JetBrains Mono"/>
                <a:cs typeface="Arial" pitchFamily="34" charset="0"/>
              </a:rPr>
              <a:t>http_server</a:t>
            </a:r>
            <a:r>
              <a:rPr kumimoji="0" lang="en-US" sz="1600" b="0" i="0" u="none" strike="noStrike" cap="none" normalizeH="0" baseline="0" dirty="0" smtClean="0">
                <a:ln>
                  <a:noFill/>
                </a:ln>
                <a:solidFill>
                  <a:srgbClr val="A9B7C6"/>
                </a:solidFill>
                <a:effectLst/>
                <a:latin typeface="JetBrains Mono"/>
                <a:cs typeface="Arial" pitchFamily="34" charset="0"/>
              </a:rPr>
              <a:t>)</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808080"/>
                </a:solidFill>
                <a:effectLst/>
                <a:latin typeface="JetBrains Mono"/>
                <a:cs typeface="Arial" pitchFamily="34" charset="0"/>
              </a:rPr>
              <a:t># </a:t>
            </a:r>
            <a:r>
              <a:rPr kumimoji="0" lang="en-US" sz="1600" b="0" i="0" u="none" strike="noStrike" cap="none" normalizeH="0" baseline="0" dirty="0" err="1" smtClean="0">
                <a:ln>
                  <a:noFill/>
                </a:ln>
                <a:solidFill>
                  <a:srgbClr val="808080"/>
                </a:solidFill>
                <a:effectLst/>
                <a:latin typeface="JetBrains Mono"/>
                <a:cs typeface="Arial" pitchFamily="34" charset="0"/>
              </a:rPr>
              <a:t>conn.request</a:t>
            </a:r>
            <a:r>
              <a:rPr kumimoji="0" lang="en-US" sz="1600" b="0" i="0" u="none" strike="noStrike" cap="none" normalizeH="0" baseline="0" dirty="0" smtClean="0">
                <a:ln>
                  <a:noFill/>
                </a:ln>
                <a:solidFill>
                  <a:srgbClr val="808080"/>
                </a:solidFill>
                <a:effectLst/>
                <a:latin typeface="JetBrains Mono"/>
                <a:cs typeface="Arial" pitchFamily="34" charset="0"/>
              </a:rPr>
              <a:t>('GET', '/')</a:t>
            </a:r>
            <a:br>
              <a:rPr kumimoji="0" lang="en-US" sz="1600" b="0" i="0" u="none" strike="noStrike" cap="none" normalizeH="0" baseline="0" dirty="0" smtClean="0">
                <a:ln>
                  <a:noFill/>
                </a:ln>
                <a:solidFill>
                  <a:srgbClr val="808080"/>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print(</a:t>
            </a:r>
            <a:r>
              <a:rPr kumimoji="0" lang="en-US" sz="1600" b="0" i="0" u="none" strike="noStrike" cap="none" normalizeH="0" baseline="0" dirty="0" smtClean="0">
                <a:ln>
                  <a:noFill/>
                </a:ln>
                <a:solidFill>
                  <a:srgbClr val="6A8759"/>
                </a:solidFill>
                <a:effectLst/>
                <a:latin typeface="JetBrains Mono"/>
                <a:cs typeface="Arial" pitchFamily="34" charset="0"/>
              </a:rPr>
              <a:t>'conn = '</a:t>
            </a:r>
            <a:r>
              <a:rPr kumimoji="0" lang="en-US" sz="1600" b="0" i="0" u="none" strike="noStrike" cap="none" normalizeH="0" baseline="0" dirty="0" smtClean="0">
                <a:ln>
                  <a:noFill/>
                </a:ln>
                <a:solidFill>
                  <a:srgbClr val="CC7832"/>
                </a:solidFill>
                <a:effectLst/>
                <a:latin typeface="JetBrains Mono"/>
                <a:cs typeface="Arial" pitchFamily="34" charset="0"/>
              </a:rPr>
              <a:t>, </a:t>
            </a:r>
            <a:r>
              <a:rPr kumimoji="0" lang="en-US" sz="1600" b="0" i="0" u="none" strike="noStrike" cap="none" normalizeH="0" baseline="0" dirty="0" smtClean="0">
                <a:ln>
                  <a:noFill/>
                </a:ln>
                <a:solidFill>
                  <a:srgbClr val="A9B7C6"/>
                </a:solidFill>
                <a:effectLst/>
                <a:latin typeface="JetBrains Mono"/>
                <a:cs typeface="Arial" pitchFamily="34" charset="0"/>
              </a:rPr>
              <a:t>conn)</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CC7832"/>
                </a:solidFill>
                <a:effectLst/>
                <a:latin typeface="JetBrains Mono"/>
                <a:cs typeface="Arial" pitchFamily="34" charset="0"/>
              </a:rPr>
              <a:t>while </a:t>
            </a:r>
            <a:r>
              <a:rPr kumimoji="0" lang="en-US" sz="1600" b="0" i="0" u="none" strike="noStrike" cap="none" normalizeH="0" baseline="0" dirty="0" smtClean="0">
                <a:ln>
                  <a:noFill/>
                </a:ln>
                <a:solidFill>
                  <a:srgbClr val="6897BB"/>
                </a:solidFill>
                <a:effectLst/>
                <a:latin typeface="JetBrains Mono"/>
                <a:cs typeface="Arial" pitchFamily="34" charset="0"/>
              </a:rPr>
              <a:t>1</a:t>
            </a:r>
            <a:r>
              <a:rPr kumimoji="0" lang="en-US" sz="1600" b="0" i="0" u="none" strike="noStrike" cap="none" normalizeH="0" baseline="0" dirty="0" smtClean="0">
                <a:ln>
                  <a:noFill/>
                </a:ln>
                <a:solidFill>
                  <a:srgbClr val="A9B7C6"/>
                </a:solidFill>
                <a:effectLst/>
                <a:latin typeface="JetBrains Mono"/>
                <a:cs typeface="Arial" pitchFamily="34" charset="0"/>
              </a:rPr>
              <a:t>:</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    </a:t>
            </a:r>
            <a:r>
              <a:rPr kumimoji="0" lang="en-US" sz="1600" b="0" i="0" u="none" strike="noStrike" cap="none" normalizeH="0" baseline="0" dirty="0" err="1" smtClean="0">
                <a:ln>
                  <a:noFill/>
                </a:ln>
                <a:solidFill>
                  <a:srgbClr val="A9B7C6"/>
                </a:solidFill>
                <a:effectLst/>
                <a:latin typeface="JetBrains Mono"/>
                <a:cs typeface="Arial" pitchFamily="34" charset="0"/>
              </a:rPr>
              <a:t>cmd</a:t>
            </a:r>
            <a:r>
              <a:rPr kumimoji="0" lang="en-US" sz="1600" b="0" i="0" u="none" strike="noStrike" cap="none" normalizeH="0" baseline="0" dirty="0" smtClean="0">
                <a:ln>
                  <a:noFill/>
                </a:ln>
                <a:solidFill>
                  <a:srgbClr val="A9B7C6"/>
                </a:solidFill>
                <a:effectLst/>
                <a:latin typeface="JetBrains Mono"/>
                <a:cs typeface="Arial" pitchFamily="34" charset="0"/>
              </a:rPr>
              <a:t> = input(</a:t>
            </a:r>
            <a:r>
              <a:rPr kumimoji="0" lang="en-US" sz="1600" b="0" i="0" u="none" strike="noStrike" cap="none" normalizeH="0" baseline="0" dirty="0" smtClean="0">
                <a:ln>
                  <a:noFill/>
                </a:ln>
                <a:solidFill>
                  <a:srgbClr val="6A8759"/>
                </a:solidFill>
                <a:effectLst/>
                <a:latin typeface="JetBrains Mono"/>
                <a:cs typeface="Arial" pitchFamily="34" charset="0"/>
              </a:rPr>
              <a:t>'input command (ex. GET index.html): '</a:t>
            </a:r>
            <a:r>
              <a:rPr kumimoji="0" lang="en-US" sz="1600" b="0" i="0" u="none" strike="noStrike" cap="none" normalizeH="0" baseline="0" dirty="0" smtClean="0">
                <a:ln>
                  <a:noFill/>
                </a:ln>
                <a:solidFill>
                  <a:srgbClr val="A9B7C6"/>
                </a:solidFill>
                <a:effectLst/>
                <a:latin typeface="JetBrains Mono"/>
                <a:cs typeface="Arial" pitchFamily="34" charset="0"/>
              </a:rPr>
              <a:t>)</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    </a:t>
            </a:r>
            <a:r>
              <a:rPr kumimoji="0" lang="en-US" sz="1600" b="0" i="0" u="none" strike="noStrike" cap="none" normalizeH="0" baseline="0" dirty="0" err="1" smtClean="0">
                <a:ln>
                  <a:noFill/>
                </a:ln>
                <a:solidFill>
                  <a:srgbClr val="A9B7C6"/>
                </a:solidFill>
                <a:effectLst/>
                <a:latin typeface="JetBrains Mono"/>
                <a:cs typeface="Arial" pitchFamily="34" charset="0"/>
              </a:rPr>
              <a:t>cmd</a:t>
            </a:r>
            <a:r>
              <a:rPr kumimoji="0" lang="en-US" sz="1600" b="0" i="0" u="none" strike="noStrike" cap="none" normalizeH="0" baseline="0" dirty="0" smtClean="0">
                <a:ln>
                  <a:noFill/>
                </a:ln>
                <a:solidFill>
                  <a:srgbClr val="A9B7C6"/>
                </a:solidFill>
                <a:effectLst/>
                <a:latin typeface="JetBrains Mono"/>
                <a:cs typeface="Arial" pitchFamily="34" charset="0"/>
              </a:rPr>
              <a:t> = </a:t>
            </a:r>
            <a:r>
              <a:rPr kumimoji="0" lang="en-US" sz="1600" b="0" i="0" u="none" strike="noStrike" cap="none" normalizeH="0" baseline="0" dirty="0" err="1" smtClean="0">
                <a:ln>
                  <a:noFill/>
                </a:ln>
                <a:solidFill>
                  <a:srgbClr val="A9B7C6"/>
                </a:solidFill>
                <a:effectLst/>
                <a:latin typeface="JetBrains Mono"/>
                <a:cs typeface="Arial" pitchFamily="34" charset="0"/>
              </a:rPr>
              <a:t>cmd.split</a:t>
            </a:r>
            <a:r>
              <a:rPr kumimoji="0" lang="en-US" sz="1600" b="0" i="0" u="none" strike="noStrike" cap="none" normalizeH="0" baseline="0" dirty="0" smtClean="0">
                <a:ln>
                  <a:noFill/>
                </a:ln>
                <a:solidFill>
                  <a:srgbClr val="A9B7C6"/>
                </a:solidFill>
                <a:effectLst/>
                <a:latin typeface="JetBrains Mono"/>
                <a:cs typeface="Arial" pitchFamily="34" charset="0"/>
              </a:rPr>
              <a:t>()</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    print(</a:t>
            </a:r>
            <a:r>
              <a:rPr kumimoji="0" lang="en-US" sz="1600" b="0" i="0" u="none" strike="noStrike" cap="none" normalizeH="0" baseline="0" dirty="0" smtClean="0">
                <a:ln>
                  <a:noFill/>
                </a:ln>
                <a:solidFill>
                  <a:srgbClr val="6A8759"/>
                </a:solidFill>
                <a:effectLst/>
                <a:latin typeface="JetBrains Mono"/>
                <a:cs typeface="Arial" pitchFamily="34" charset="0"/>
              </a:rPr>
              <a:t>'</a:t>
            </a:r>
            <a:r>
              <a:rPr kumimoji="0" lang="en-US" sz="1600" b="0" i="0" u="none" strike="noStrike" cap="none" normalizeH="0" baseline="0" dirty="0" err="1" smtClean="0">
                <a:ln>
                  <a:noFill/>
                </a:ln>
                <a:solidFill>
                  <a:srgbClr val="6A8759"/>
                </a:solidFill>
                <a:effectLst/>
                <a:latin typeface="JetBrains Mono"/>
                <a:cs typeface="Arial" pitchFamily="34" charset="0"/>
              </a:rPr>
              <a:t>cmd</a:t>
            </a:r>
            <a:r>
              <a:rPr kumimoji="0" lang="en-US" sz="1600" b="0" i="0" u="none" strike="noStrike" cap="none" normalizeH="0" baseline="0" dirty="0" smtClean="0">
                <a:ln>
                  <a:noFill/>
                </a:ln>
                <a:solidFill>
                  <a:srgbClr val="6A8759"/>
                </a:solidFill>
                <a:effectLst/>
                <a:latin typeface="JetBrains Mono"/>
                <a:cs typeface="Arial" pitchFamily="34" charset="0"/>
              </a:rPr>
              <a:t> =  '</a:t>
            </a:r>
            <a:r>
              <a:rPr kumimoji="0" lang="en-US" sz="1600" b="0" i="0" u="none" strike="noStrike" cap="none" normalizeH="0" baseline="0" dirty="0" smtClean="0">
                <a:ln>
                  <a:noFill/>
                </a:ln>
                <a:solidFill>
                  <a:srgbClr val="CC7832"/>
                </a:solidFill>
                <a:effectLst/>
                <a:latin typeface="JetBrains Mono"/>
                <a:cs typeface="Arial" pitchFamily="34" charset="0"/>
              </a:rPr>
              <a:t>, </a:t>
            </a:r>
            <a:r>
              <a:rPr kumimoji="0" lang="en-US" sz="1600" b="0" i="0" u="none" strike="noStrike" cap="none" normalizeH="0" baseline="0" dirty="0" err="1" smtClean="0">
                <a:ln>
                  <a:noFill/>
                </a:ln>
                <a:solidFill>
                  <a:srgbClr val="A9B7C6"/>
                </a:solidFill>
                <a:effectLst/>
                <a:latin typeface="JetBrains Mono"/>
                <a:cs typeface="Arial" pitchFamily="34" charset="0"/>
              </a:rPr>
              <a:t>cmd</a:t>
            </a:r>
            <a:r>
              <a:rPr kumimoji="0" lang="en-US" sz="1600" b="0" i="0" u="none" strike="noStrike" cap="none" normalizeH="0" baseline="0" dirty="0" smtClean="0">
                <a:ln>
                  <a:noFill/>
                </a:ln>
                <a:solidFill>
                  <a:srgbClr val="A9B7C6"/>
                </a:solidFill>
                <a:effectLst/>
                <a:latin typeface="JetBrains Mono"/>
                <a:cs typeface="Arial" pitchFamily="34" charset="0"/>
              </a:rPr>
              <a:t>)</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    </a:t>
            </a:r>
            <a:r>
              <a:rPr kumimoji="0" lang="en-US" sz="1600" b="0" i="0" u="none" strike="noStrike" cap="none" normalizeH="0" baseline="0" dirty="0" smtClean="0">
                <a:ln>
                  <a:noFill/>
                </a:ln>
                <a:solidFill>
                  <a:srgbClr val="CC7832"/>
                </a:solidFill>
                <a:effectLst/>
                <a:latin typeface="JetBrains Mono"/>
                <a:cs typeface="Arial" pitchFamily="34" charset="0"/>
              </a:rPr>
              <a:t>if </a:t>
            </a:r>
            <a:r>
              <a:rPr kumimoji="0" lang="en-US" sz="1600" b="0" i="0" u="none" strike="noStrike" cap="none" normalizeH="0" baseline="0" dirty="0" err="1" smtClean="0">
                <a:ln>
                  <a:noFill/>
                </a:ln>
                <a:solidFill>
                  <a:srgbClr val="A9B7C6"/>
                </a:solidFill>
                <a:effectLst/>
                <a:latin typeface="JetBrains Mono"/>
                <a:cs typeface="Arial" pitchFamily="34" charset="0"/>
              </a:rPr>
              <a:t>cmd</a:t>
            </a:r>
            <a:r>
              <a:rPr kumimoji="0" lang="en-US" sz="1600" b="0" i="0" u="none" strike="noStrike" cap="none" normalizeH="0" baseline="0" dirty="0" smtClean="0">
                <a:ln>
                  <a:noFill/>
                </a:ln>
                <a:solidFill>
                  <a:srgbClr val="A9B7C6"/>
                </a:solidFill>
                <a:effectLst/>
                <a:latin typeface="JetBrains Mono"/>
                <a:cs typeface="Arial" pitchFamily="34" charset="0"/>
              </a:rPr>
              <a:t>[</a:t>
            </a:r>
            <a:r>
              <a:rPr kumimoji="0" lang="en-US" sz="1600" b="0" i="0" u="none" strike="noStrike" cap="none" normalizeH="0" baseline="0" dirty="0" smtClean="0">
                <a:ln>
                  <a:noFill/>
                </a:ln>
                <a:solidFill>
                  <a:srgbClr val="6897BB"/>
                </a:solidFill>
                <a:effectLst/>
                <a:latin typeface="JetBrains Mono"/>
                <a:cs typeface="Arial" pitchFamily="34" charset="0"/>
              </a:rPr>
              <a:t>0</a:t>
            </a:r>
            <a:r>
              <a:rPr kumimoji="0" lang="en-US" sz="1600" b="0" i="0" u="none" strike="noStrike" cap="none" normalizeH="0" baseline="0" dirty="0" smtClean="0">
                <a:ln>
                  <a:noFill/>
                </a:ln>
                <a:solidFill>
                  <a:srgbClr val="A9B7C6"/>
                </a:solidFill>
                <a:effectLst/>
                <a:latin typeface="JetBrains Mono"/>
                <a:cs typeface="Arial" pitchFamily="34" charset="0"/>
              </a:rPr>
              <a:t>] == </a:t>
            </a:r>
            <a:r>
              <a:rPr kumimoji="0" lang="en-US" sz="1600" b="0" i="0" u="none" strike="noStrike" cap="none" normalizeH="0" baseline="0" dirty="0" smtClean="0">
                <a:ln>
                  <a:noFill/>
                </a:ln>
                <a:solidFill>
                  <a:srgbClr val="6A8759"/>
                </a:solidFill>
                <a:effectLst/>
                <a:latin typeface="JetBrains Mono"/>
                <a:cs typeface="Arial" pitchFamily="34" charset="0"/>
              </a:rPr>
              <a:t>'exit'</a:t>
            </a:r>
            <a:r>
              <a:rPr kumimoji="0" lang="en-US" sz="1600" b="0" i="0" u="none" strike="noStrike" cap="none" normalizeH="0" baseline="0" dirty="0" smtClean="0">
                <a:ln>
                  <a:noFill/>
                </a:ln>
                <a:solidFill>
                  <a:srgbClr val="A9B7C6"/>
                </a:solidFill>
                <a:effectLst/>
                <a:latin typeface="JetBrains Mono"/>
                <a:cs typeface="Arial" pitchFamily="34" charset="0"/>
              </a:rPr>
              <a:t>:  </a:t>
            </a:r>
            <a:r>
              <a:rPr kumimoji="0" lang="en-US" sz="1600" b="0" i="0" u="none" strike="noStrike" cap="none" normalizeH="0" baseline="0" dirty="0" smtClean="0">
                <a:ln>
                  <a:noFill/>
                </a:ln>
                <a:solidFill>
                  <a:srgbClr val="808080"/>
                </a:solidFill>
                <a:effectLst/>
                <a:latin typeface="JetBrains Mono"/>
                <a:cs typeface="Arial" pitchFamily="34" charset="0"/>
              </a:rPr>
              <a:t># enter   exit to end it</a:t>
            </a:r>
            <a:br>
              <a:rPr kumimoji="0" lang="en-US" sz="1600" b="0" i="0" u="none" strike="noStrike" cap="none" normalizeH="0" baseline="0" dirty="0" smtClean="0">
                <a:ln>
                  <a:noFill/>
                </a:ln>
                <a:solidFill>
                  <a:srgbClr val="808080"/>
                </a:solidFill>
                <a:effectLst/>
                <a:latin typeface="JetBrains Mono"/>
                <a:cs typeface="Arial" pitchFamily="34" charset="0"/>
              </a:rPr>
            </a:br>
            <a:r>
              <a:rPr kumimoji="0" lang="en-US" sz="1600" b="0" i="0" u="none" strike="noStrike" cap="none" normalizeH="0" baseline="0" dirty="0" smtClean="0">
                <a:ln>
                  <a:noFill/>
                </a:ln>
                <a:solidFill>
                  <a:srgbClr val="808080"/>
                </a:solidFill>
                <a:effectLst/>
                <a:latin typeface="JetBrains Mono"/>
                <a:cs typeface="Arial" pitchFamily="34" charset="0"/>
              </a:rPr>
              <a:t>        </a:t>
            </a:r>
            <a:r>
              <a:rPr kumimoji="0" lang="en-US" sz="1600" b="0" i="0" u="none" strike="noStrike" cap="none" normalizeH="0" baseline="0" dirty="0" smtClean="0">
                <a:ln>
                  <a:noFill/>
                </a:ln>
                <a:solidFill>
                  <a:srgbClr val="CC7832"/>
                </a:solidFill>
                <a:effectLst/>
                <a:latin typeface="JetBrains Mono"/>
                <a:cs typeface="Arial" pitchFamily="34" charset="0"/>
              </a:rPr>
              <a:t>break</a:t>
            </a:r>
            <a:br>
              <a:rPr kumimoji="0" lang="en-US" sz="1600" b="0" i="0" u="none" strike="noStrike" cap="none" normalizeH="0" baseline="0" dirty="0" smtClean="0">
                <a:ln>
                  <a:noFill/>
                </a:ln>
                <a:solidFill>
                  <a:srgbClr val="CC7832"/>
                </a:solidFill>
                <a:effectLst/>
                <a:latin typeface="JetBrains Mono"/>
                <a:cs typeface="Arial" pitchFamily="34" charset="0"/>
              </a:rPr>
            </a:br>
            <a:r>
              <a:rPr kumimoji="0" lang="en-US" sz="1600" b="0" i="0" u="none" strike="noStrike" cap="none" normalizeH="0" baseline="0" dirty="0" smtClean="0">
                <a:ln>
                  <a:noFill/>
                </a:ln>
                <a:solidFill>
                  <a:srgbClr val="CC7832"/>
                </a:solidFill>
                <a:effectLst/>
                <a:latin typeface="JetBrains Mono"/>
                <a:cs typeface="Arial" pitchFamily="34" charset="0"/>
              </a:rPr>
              <a:t>    </a:t>
            </a:r>
            <a:r>
              <a:rPr kumimoji="0" lang="en-US" sz="1600" b="0" i="0" u="none" strike="noStrike" cap="none" normalizeH="0" baseline="0" dirty="0" smtClean="0">
                <a:ln>
                  <a:noFill/>
                </a:ln>
                <a:solidFill>
                  <a:srgbClr val="808080"/>
                </a:solidFill>
                <a:effectLst/>
                <a:latin typeface="JetBrains Mono"/>
                <a:cs typeface="Arial" pitchFamily="34" charset="0"/>
              </a:rPr>
              <a:t># request command to server</a:t>
            </a:r>
            <a:br>
              <a:rPr kumimoji="0" lang="en-US" sz="1600" b="0" i="0" u="none" strike="noStrike" cap="none" normalizeH="0" baseline="0" dirty="0" smtClean="0">
                <a:ln>
                  <a:noFill/>
                </a:ln>
                <a:solidFill>
                  <a:srgbClr val="808080"/>
                </a:solidFill>
                <a:effectLst/>
                <a:latin typeface="JetBrains Mono"/>
                <a:cs typeface="Arial" pitchFamily="34" charset="0"/>
              </a:rPr>
            </a:br>
            <a:r>
              <a:rPr kumimoji="0" lang="en-US" sz="1600" b="0" i="0" u="none" strike="noStrike" cap="none" normalizeH="0" baseline="0" dirty="0" smtClean="0">
                <a:ln>
                  <a:noFill/>
                </a:ln>
                <a:solidFill>
                  <a:srgbClr val="808080"/>
                </a:solidFill>
                <a:effectLst/>
                <a:latin typeface="JetBrains Mono"/>
                <a:cs typeface="Arial" pitchFamily="34" charset="0"/>
              </a:rPr>
              <a:t>    </a:t>
            </a:r>
            <a:r>
              <a:rPr kumimoji="0" lang="en-US" sz="1600" b="0" i="0" u="none" strike="noStrike" cap="none" normalizeH="0" baseline="0" dirty="0" err="1" smtClean="0">
                <a:ln>
                  <a:noFill/>
                </a:ln>
                <a:solidFill>
                  <a:srgbClr val="A9B7C6"/>
                </a:solidFill>
                <a:effectLst/>
                <a:latin typeface="JetBrains Mono"/>
                <a:cs typeface="Arial" pitchFamily="34" charset="0"/>
              </a:rPr>
              <a:t>conn.request</a:t>
            </a:r>
            <a:r>
              <a:rPr kumimoji="0" lang="en-US" sz="1600" b="0" i="0" u="none" strike="noStrike" cap="none" normalizeH="0" baseline="0" dirty="0" smtClean="0">
                <a:ln>
                  <a:noFill/>
                </a:ln>
                <a:solidFill>
                  <a:srgbClr val="A9B7C6"/>
                </a:solidFill>
                <a:effectLst/>
                <a:latin typeface="JetBrains Mono"/>
                <a:cs typeface="Arial" pitchFamily="34" charset="0"/>
              </a:rPr>
              <a:t>(</a:t>
            </a:r>
            <a:r>
              <a:rPr kumimoji="0" lang="en-US" sz="1600" b="0" i="0" u="none" strike="noStrike" cap="none" normalizeH="0" baseline="0" dirty="0" err="1" smtClean="0">
                <a:ln>
                  <a:noFill/>
                </a:ln>
                <a:solidFill>
                  <a:srgbClr val="A9B7C6"/>
                </a:solidFill>
                <a:effectLst/>
                <a:latin typeface="JetBrains Mono"/>
                <a:cs typeface="Arial" pitchFamily="34" charset="0"/>
              </a:rPr>
              <a:t>cmd</a:t>
            </a:r>
            <a:r>
              <a:rPr kumimoji="0" lang="en-US" sz="1600" b="0" i="0" u="none" strike="noStrike" cap="none" normalizeH="0" baseline="0" dirty="0" smtClean="0">
                <a:ln>
                  <a:noFill/>
                </a:ln>
                <a:solidFill>
                  <a:srgbClr val="A9B7C6"/>
                </a:solidFill>
                <a:effectLst/>
                <a:latin typeface="JetBrains Mono"/>
                <a:cs typeface="Arial" pitchFamily="34" charset="0"/>
              </a:rPr>
              <a:t>[</a:t>
            </a:r>
            <a:r>
              <a:rPr kumimoji="0" lang="en-US" sz="1600" b="0" i="0" u="none" strike="noStrike" cap="none" normalizeH="0" baseline="0" dirty="0" smtClean="0">
                <a:ln>
                  <a:noFill/>
                </a:ln>
                <a:solidFill>
                  <a:srgbClr val="6897BB"/>
                </a:solidFill>
                <a:effectLst/>
                <a:latin typeface="JetBrains Mono"/>
                <a:cs typeface="Arial" pitchFamily="34" charset="0"/>
              </a:rPr>
              <a:t>0</a:t>
            </a:r>
            <a:r>
              <a:rPr kumimoji="0" lang="en-US" sz="1600" b="0" i="0" u="none" strike="noStrike" cap="none" normalizeH="0" baseline="0" dirty="0" smtClean="0">
                <a:ln>
                  <a:noFill/>
                </a:ln>
                <a:solidFill>
                  <a:srgbClr val="A9B7C6"/>
                </a:solidFill>
                <a:effectLst/>
                <a:latin typeface="JetBrains Mono"/>
                <a:cs typeface="Arial" pitchFamily="34" charset="0"/>
              </a:rPr>
              <a:t>]</a:t>
            </a:r>
            <a:r>
              <a:rPr kumimoji="0" lang="en-US" sz="1600" b="0" i="0" u="none" strike="noStrike" cap="none" normalizeH="0" baseline="0" dirty="0" smtClean="0">
                <a:ln>
                  <a:noFill/>
                </a:ln>
                <a:solidFill>
                  <a:srgbClr val="CC7832"/>
                </a:solidFill>
                <a:effectLst/>
                <a:latin typeface="JetBrains Mono"/>
                <a:cs typeface="Arial" pitchFamily="34" charset="0"/>
              </a:rPr>
              <a:t>, </a:t>
            </a:r>
            <a:r>
              <a:rPr kumimoji="0" lang="en-US" sz="1600" b="0" i="0" u="none" strike="noStrike" cap="none" normalizeH="0" baseline="0" dirty="0" err="1" smtClean="0">
                <a:ln>
                  <a:noFill/>
                </a:ln>
                <a:solidFill>
                  <a:srgbClr val="A9B7C6"/>
                </a:solidFill>
                <a:effectLst/>
                <a:latin typeface="JetBrains Mono"/>
                <a:cs typeface="Arial" pitchFamily="34" charset="0"/>
              </a:rPr>
              <a:t>cmd</a:t>
            </a:r>
            <a:r>
              <a:rPr kumimoji="0" lang="en-US" sz="1600" b="0" i="0" u="none" strike="noStrike" cap="none" normalizeH="0" baseline="0" dirty="0" smtClean="0">
                <a:ln>
                  <a:noFill/>
                </a:ln>
                <a:solidFill>
                  <a:srgbClr val="A9B7C6"/>
                </a:solidFill>
                <a:effectLst/>
                <a:latin typeface="JetBrains Mono"/>
                <a:cs typeface="Arial" pitchFamily="34" charset="0"/>
              </a:rPr>
              <a:t>[</a:t>
            </a:r>
            <a:r>
              <a:rPr kumimoji="0" lang="en-US" sz="1600" b="0" i="0" u="none" strike="noStrike" cap="none" normalizeH="0" baseline="0" dirty="0" smtClean="0">
                <a:ln>
                  <a:noFill/>
                </a:ln>
                <a:solidFill>
                  <a:srgbClr val="6897BB"/>
                </a:solidFill>
                <a:effectLst/>
                <a:latin typeface="JetBrains Mono"/>
                <a:cs typeface="Arial" pitchFamily="34" charset="0"/>
              </a:rPr>
              <a:t>1</a:t>
            </a:r>
            <a:r>
              <a:rPr kumimoji="0" lang="en-US" sz="1600" b="0" i="0" u="none" strike="noStrike" cap="none" normalizeH="0" baseline="0" dirty="0" smtClean="0">
                <a:ln>
                  <a:noFill/>
                </a:ln>
                <a:solidFill>
                  <a:srgbClr val="A9B7C6"/>
                </a:solidFill>
                <a:effectLst/>
                <a:latin typeface="JetBrains Mono"/>
                <a:cs typeface="Arial" pitchFamily="34" charset="0"/>
              </a:rPr>
              <a:t>])</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    </a:t>
            </a:r>
            <a:r>
              <a:rPr kumimoji="0" lang="en-US" sz="1600" b="0" i="0" u="none" strike="noStrike" cap="none" normalizeH="0" baseline="0" dirty="0" smtClean="0">
                <a:ln>
                  <a:noFill/>
                </a:ln>
                <a:solidFill>
                  <a:srgbClr val="808080"/>
                </a:solidFill>
                <a:effectLst/>
                <a:latin typeface="JetBrains Mono"/>
                <a:cs typeface="Arial" pitchFamily="34" charset="0"/>
              </a:rPr>
              <a:t># get response from server</a:t>
            </a:r>
            <a:br>
              <a:rPr kumimoji="0" lang="en-US" sz="1600" b="0" i="0" u="none" strike="noStrike" cap="none" normalizeH="0" baseline="0" dirty="0" smtClean="0">
                <a:ln>
                  <a:noFill/>
                </a:ln>
                <a:solidFill>
                  <a:srgbClr val="808080"/>
                </a:solidFill>
                <a:effectLst/>
                <a:latin typeface="JetBrains Mono"/>
                <a:cs typeface="Arial" pitchFamily="34" charset="0"/>
              </a:rPr>
            </a:br>
            <a:r>
              <a:rPr kumimoji="0" lang="en-US" sz="1600" b="0" i="0" u="none" strike="noStrike" cap="none" normalizeH="0" baseline="0" dirty="0" smtClean="0">
                <a:ln>
                  <a:noFill/>
                </a:ln>
                <a:solidFill>
                  <a:srgbClr val="808080"/>
                </a:solidFill>
                <a:effectLst/>
                <a:latin typeface="JetBrains Mono"/>
                <a:cs typeface="Arial" pitchFamily="34" charset="0"/>
              </a:rPr>
              <a:t>    </a:t>
            </a:r>
            <a:r>
              <a:rPr kumimoji="0" lang="en-US" sz="1600" b="0" i="0" u="none" strike="noStrike" cap="none" normalizeH="0" baseline="0" dirty="0" err="1" smtClean="0">
                <a:ln>
                  <a:noFill/>
                </a:ln>
                <a:solidFill>
                  <a:srgbClr val="A9B7C6"/>
                </a:solidFill>
                <a:effectLst/>
                <a:latin typeface="JetBrains Mono"/>
                <a:cs typeface="Arial" pitchFamily="34" charset="0"/>
              </a:rPr>
              <a:t>rsp</a:t>
            </a:r>
            <a:r>
              <a:rPr kumimoji="0" lang="en-US" sz="1600" b="0" i="0" u="none" strike="noStrike" cap="none" normalizeH="0" baseline="0" dirty="0" smtClean="0">
                <a:ln>
                  <a:noFill/>
                </a:ln>
                <a:solidFill>
                  <a:srgbClr val="A9B7C6"/>
                </a:solidFill>
                <a:effectLst/>
                <a:latin typeface="JetBrains Mono"/>
                <a:cs typeface="Arial" pitchFamily="34" charset="0"/>
              </a:rPr>
              <a:t> = </a:t>
            </a:r>
            <a:r>
              <a:rPr kumimoji="0" lang="en-US" sz="1600" b="0" i="0" u="none" strike="noStrike" cap="none" normalizeH="0" baseline="0" dirty="0" err="1" smtClean="0">
                <a:ln>
                  <a:noFill/>
                </a:ln>
                <a:solidFill>
                  <a:srgbClr val="A9B7C6"/>
                </a:solidFill>
                <a:effectLst/>
                <a:latin typeface="JetBrains Mono"/>
                <a:cs typeface="Arial" pitchFamily="34" charset="0"/>
              </a:rPr>
              <a:t>conn.getresponse</a:t>
            </a:r>
            <a:r>
              <a:rPr kumimoji="0" lang="en-US" sz="1600" b="0" i="0" u="none" strike="noStrike" cap="none" normalizeH="0" baseline="0" dirty="0" smtClean="0">
                <a:ln>
                  <a:noFill/>
                </a:ln>
                <a:solidFill>
                  <a:srgbClr val="A9B7C6"/>
                </a:solidFill>
                <a:effectLst/>
                <a:latin typeface="JetBrains Mono"/>
                <a:cs typeface="Arial" pitchFamily="34" charset="0"/>
              </a:rPr>
              <a:t>()</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    </a:t>
            </a:r>
            <a:r>
              <a:rPr kumimoji="0" lang="en-US" sz="1600" b="0" i="0" u="none" strike="noStrike" cap="none" normalizeH="0" baseline="0" dirty="0" smtClean="0">
                <a:ln>
                  <a:noFill/>
                </a:ln>
                <a:solidFill>
                  <a:srgbClr val="808080"/>
                </a:solidFill>
                <a:effectLst/>
                <a:latin typeface="JetBrains Mono"/>
                <a:cs typeface="Arial" pitchFamily="34" charset="0"/>
              </a:rPr>
              <a:t># print server response and data</a:t>
            </a:r>
            <a:br>
              <a:rPr kumimoji="0" lang="en-US" sz="1600" b="0" i="0" u="none" strike="noStrike" cap="none" normalizeH="0" baseline="0" dirty="0" smtClean="0">
                <a:ln>
                  <a:noFill/>
                </a:ln>
                <a:solidFill>
                  <a:srgbClr val="808080"/>
                </a:solidFill>
                <a:effectLst/>
                <a:latin typeface="JetBrains Mono"/>
                <a:cs typeface="Arial" pitchFamily="34" charset="0"/>
              </a:rPr>
            </a:br>
            <a:r>
              <a:rPr kumimoji="0" lang="en-US" sz="1600" b="0" i="0" u="none" strike="noStrike" cap="none" normalizeH="0" baseline="0" dirty="0" smtClean="0">
                <a:ln>
                  <a:noFill/>
                </a:ln>
                <a:solidFill>
                  <a:srgbClr val="808080"/>
                </a:solidFill>
                <a:effectLst/>
                <a:latin typeface="JetBrains Mono"/>
                <a:cs typeface="Arial" pitchFamily="34" charset="0"/>
              </a:rPr>
              <a:t>    </a:t>
            </a:r>
            <a:r>
              <a:rPr kumimoji="0" lang="en-US" sz="1600" b="0" i="0" u="none" strike="noStrike" cap="none" normalizeH="0" baseline="0" dirty="0" smtClean="0">
                <a:ln>
                  <a:noFill/>
                </a:ln>
                <a:solidFill>
                  <a:srgbClr val="A9B7C6"/>
                </a:solidFill>
                <a:effectLst/>
                <a:latin typeface="JetBrains Mono"/>
                <a:cs typeface="Arial" pitchFamily="34" charset="0"/>
              </a:rPr>
              <a:t>print(</a:t>
            </a:r>
            <a:r>
              <a:rPr kumimoji="0" lang="en-US" sz="1600" b="0" i="0" u="none" strike="noStrike" cap="none" normalizeH="0" baseline="0" dirty="0" smtClean="0">
                <a:ln>
                  <a:noFill/>
                </a:ln>
                <a:solidFill>
                  <a:srgbClr val="6A8759"/>
                </a:solidFill>
                <a:effectLst/>
                <a:latin typeface="JetBrains Mono"/>
                <a:cs typeface="Arial" pitchFamily="34" charset="0"/>
              </a:rPr>
              <a:t>'</a:t>
            </a:r>
            <a:r>
              <a:rPr kumimoji="0" lang="en-US" sz="1600" b="0" i="0" u="none" strike="noStrike" cap="none" normalizeH="0" baseline="0" dirty="0" err="1" smtClean="0">
                <a:ln>
                  <a:noFill/>
                </a:ln>
                <a:solidFill>
                  <a:srgbClr val="6A8759"/>
                </a:solidFill>
                <a:effectLst/>
                <a:latin typeface="JetBrains Mono"/>
                <a:cs typeface="Arial" pitchFamily="34" charset="0"/>
              </a:rPr>
              <a:t>rsp.status</a:t>
            </a:r>
            <a:r>
              <a:rPr kumimoji="0" lang="en-US" sz="1600" b="0" i="0" u="none" strike="noStrike" cap="none" normalizeH="0" baseline="0" dirty="0" smtClean="0">
                <a:ln>
                  <a:noFill/>
                </a:ln>
                <a:solidFill>
                  <a:srgbClr val="6A8759"/>
                </a:solidFill>
                <a:effectLst/>
                <a:latin typeface="JetBrains Mono"/>
                <a:cs typeface="Arial" pitchFamily="34" charset="0"/>
              </a:rPr>
              <a:t> = '</a:t>
            </a:r>
            <a:r>
              <a:rPr kumimoji="0" lang="en-US" sz="1600" b="0" i="0" u="none" strike="noStrike" cap="none" normalizeH="0" baseline="0" dirty="0" smtClean="0">
                <a:ln>
                  <a:noFill/>
                </a:ln>
                <a:solidFill>
                  <a:srgbClr val="CC7832"/>
                </a:solidFill>
                <a:effectLst/>
                <a:latin typeface="JetBrains Mono"/>
                <a:cs typeface="Arial" pitchFamily="34" charset="0"/>
              </a:rPr>
              <a:t>, </a:t>
            </a:r>
            <a:r>
              <a:rPr kumimoji="0" lang="en-US" sz="1600" b="0" i="0" u="none" strike="noStrike" cap="none" normalizeH="0" baseline="0" dirty="0" err="1" smtClean="0">
                <a:ln>
                  <a:noFill/>
                </a:ln>
                <a:solidFill>
                  <a:srgbClr val="A9B7C6"/>
                </a:solidFill>
                <a:effectLst/>
                <a:latin typeface="JetBrains Mono"/>
                <a:cs typeface="Arial" pitchFamily="34" charset="0"/>
              </a:rPr>
              <a:t>rsp.reason</a:t>
            </a:r>
            <a:r>
              <a:rPr kumimoji="0" lang="en-US" sz="1600" b="0" i="0" u="none" strike="noStrike" cap="none" normalizeH="0" baseline="0" dirty="0" smtClean="0">
                <a:ln>
                  <a:noFill/>
                </a:ln>
                <a:solidFill>
                  <a:srgbClr val="CC7832"/>
                </a:solidFill>
                <a:effectLst/>
                <a:latin typeface="JetBrains Mono"/>
                <a:cs typeface="Arial" pitchFamily="34" charset="0"/>
              </a:rPr>
              <a:t>, </a:t>
            </a:r>
            <a:r>
              <a:rPr kumimoji="0" lang="en-US" sz="1600" b="0" i="0" u="none" strike="noStrike" cap="none" normalizeH="0" baseline="0" dirty="0" smtClean="0">
                <a:ln>
                  <a:noFill/>
                </a:ln>
                <a:solidFill>
                  <a:srgbClr val="6A8759"/>
                </a:solidFill>
                <a:effectLst/>
                <a:latin typeface="JetBrains Mono"/>
                <a:cs typeface="Arial" pitchFamily="34" charset="0"/>
              </a:rPr>
              <a:t>'   ||     </a:t>
            </a:r>
            <a:r>
              <a:rPr kumimoji="0" lang="en-US" sz="1600" b="0" i="0" u="none" strike="noStrike" cap="none" normalizeH="0" baseline="0" dirty="0" err="1" smtClean="0">
                <a:ln>
                  <a:noFill/>
                </a:ln>
                <a:solidFill>
                  <a:srgbClr val="6A8759"/>
                </a:solidFill>
                <a:effectLst/>
                <a:latin typeface="JetBrains Mono"/>
                <a:cs typeface="Arial" pitchFamily="34" charset="0"/>
              </a:rPr>
              <a:t>rsp.reason</a:t>
            </a:r>
            <a:r>
              <a:rPr kumimoji="0" lang="en-US" sz="1600" b="0" i="0" u="none" strike="noStrike" cap="none" normalizeH="0" baseline="0" dirty="0" smtClean="0">
                <a:ln>
                  <a:noFill/>
                </a:ln>
                <a:solidFill>
                  <a:srgbClr val="6A8759"/>
                </a:solidFill>
                <a:effectLst/>
                <a:latin typeface="JetBrains Mono"/>
                <a:cs typeface="Arial" pitchFamily="34" charset="0"/>
              </a:rPr>
              <a:t> = '</a:t>
            </a:r>
            <a:r>
              <a:rPr kumimoji="0" lang="en-US" sz="1600" b="0" i="0" u="none" strike="noStrike" cap="none" normalizeH="0" baseline="0" dirty="0" smtClean="0">
                <a:ln>
                  <a:noFill/>
                </a:ln>
                <a:solidFill>
                  <a:srgbClr val="CC7832"/>
                </a:solidFill>
                <a:effectLst/>
                <a:latin typeface="JetBrains Mono"/>
                <a:cs typeface="Arial" pitchFamily="34" charset="0"/>
              </a:rPr>
              <a:t>, </a:t>
            </a:r>
            <a:r>
              <a:rPr kumimoji="0" lang="en-US" sz="1600" b="0" i="0" u="none" strike="noStrike" cap="none" normalizeH="0" baseline="0" dirty="0" err="1" smtClean="0">
                <a:ln>
                  <a:noFill/>
                </a:ln>
                <a:solidFill>
                  <a:srgbClr val="A9B7C6"/>
                </a:solidFill>
                <a:effectLst/>
                <a:latin typeface="JetBrains Mono"/>
                <a:cs typeface="Arial" pitchFamily="34" charset="0"/>
              </a:rPr>
              <a:t>rsp.status</a:t>
            </a:r>
            <a:r>
              <a:rPr kumimoji="0" lang="en-US" sz="1600" b="0" i="0" u="none" strike="noStrike" cap="none" normalizeH="0" baseline="0" dirty="0" smtClean="0">
                <a:ln>
                  <a:noFill/>
                </a:ln>
                <a:solidFill>
                  <a:srgbClr val="A9B7C6"/>
                </a:solidFill>
                <a:effectLst/>
                <a:latin typeface="JetBrains Mono"/>
                <a:cs typeface="Arial" pitchFamily="34" charset="0"/>
              </a:rPr>
              <a:t>)</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    </a:t>
            </a:r>
            <a:r>
              <a:rPr kumimoji="0" lang="en-US" sz="1600" b="0" i="0" u="none" strike="noStrike" cap="none" normalizeH="0" baseline="0" dirty="0" err="1" smtClean="0">
                <a:ln>
                  <a:noFill/>
                </a:ln>
                <a:solidFill>
                  <a:srgbClr val="A9B7C6"/>
                </a:solidFill>
                <a:effectLst/>
                <a:latin typeface="JetBrains Mono"/>
                <a:cs typeface="Arial" pitchFamily="34" charset="0"/>
              </a:rPr>
              <a:t>data_received</a:t>
            </a:r>
            <a:r>
              <a:rPr kumimoji="0" lang="en-US" sz="1600" b="0" i="0" u="none" strike="noStrike" cap="none" normalizeH="0" baseline="0" dirty="0" smtClean="0">
                <a:ln>
                  <a:noFill/>
                </a:ln>
                <a:solidFill>
                  <a:srgbClr val="A9B7C6"/>
                </a:solidFill>
                <a:effectLst/>
                <a:latin typeface="JetBrains Mono"/>
                <a:cs typeface="Arial" pitchFamily="34" charset="0"/>
              </a:rPr>
              <a:t> = </a:t>
            </a:r>
            <a:r>
              <a:rPr kumimoji="0" lang="en-US" sz="1600" b="0" i="0" u="none" strike="noStrike" cap="none" normalizeH="0" baseline="0" dirty="0" err="1" smtClean="0">
                <a:ln>
                  <a:noFill/>
                </a:ln>
                <a:solidFill>
                  <a:srgbClr val="A9B7C6"/>
                </a:solidFill>
                <a:effectLst/>
                <a:latin typeface="JetBrains Mono"/>
                <a:cs typeface="Arial" pitchFamily="34" charset="0"/>
              </a:rPr>
              <a:t>rsp.read</a:t>
            </a:r>
            <a:r>
              <a:rPr kumimoji="0" lang="en-US" sz="1600" b="0" i="0" u="none" strike="noStrike" cap="none" normalizeH="0" baseline="0" dirty="0" smtClean="0">
                <a:ln>
                  <a:noFill/>
                </a:ln>
                <a:solidFill>
                  <a:srgbClr val="A9B7C6"/>
                </a:solidFill>
                <a:effectLst/>
                <a:latin typeface="JetBrains Mono"/>
                <a:cs typeface="Arial" pitchFamily="34" charset="0"/>
              </a:rPr>
              <a:t>()</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    print(</a:t>
            </a:r>
            <a:r>
              <a:rPr kumimoji="0" lang="en-US" sz="1600" b="0" i="0" u="none" strike="noStrike" cap="none" normalizeH="0" baseline="0" dirty="0" smtClean="0">
                <a:ln>
                  <a:noFill/>
                </a:ln>
                <a:solidFill>
                  <a:srgbClr val="6A8759"/>
                </a:solidFill>
                <a:effectLst/>
                <a:latin typeface="JetBrains Mono"/>
                <a:cs typeface="Arial" pitchFamily="34" charset="0"/>
              </a:rPr>
              <a:t>'</a:t>
            </a:r>
            <a:r>
              <a:rPr kumimoji="0" lang="en-US" sz="1600" b="0" i="0" u="none" strike="noStrike" cap="none" normalizeH="0" baseline="0" dirty="0" err="1" smtClean="0">
                <a:ln>
                  <a:noFill/>
                </a:ln>
                <a:solidFill>
                  <a:srgbClr val="6A8759"/>
                </a:solidFill>
                <a:effectLst/>
                <a:latin typeface="JetBrains Mono"/>
                <a:cs typeface="Arial" pitchFamily="34" charset="0"/>
              </a:rPr>
              <a:t>data_received</a:t>
            </a:r>
            <a:r>
              <a:rPr kumimoji="0" lang="en-US" sz="1600" b="0" i="0" u="none" strike="noStrike" cap="none" normalizeH="0" baseline="0" dirty="0" smtClean="0">
                <a:ln>
                  <a:noFill/>
                </a:ln>
                <a:solidFill>
                  <a:srgbClr val="6A8759"/>
                </a:solidFill>
                <a:effectLst/>
                <a:latin typeface="JetBrains Mono"/>
                <a:cs typeface="Arial" pitchFamily="34" charset="0"/>
              </a:rPr>
              <a:t>'</a:t>
            </a:r>
            <a:r>
              <a:rPr kumimoji="0" lang="en-US" sz="1600" b="0" i="0" u="none" strike="noStrike" cap="none" normalizeH="0" baseline="0" dirty="0" smtClean="0">
                <a:ln>
                  <a:noFill/>
                </a:ln>
                <a:solidFill>
                  <a:srgbClr val="CC7832"/>
                </a:solidFill>
                <a:effectLst/>
                <a:latin typeface="JetBrains Mono"/>
                <a:cs typeface="Arial" pitchFamily="34" charset="0"/>
              </a:rPr>
              <a:t>, </a:t>
            </a:r>
            <a:r>
              <a:rPr kumimoji="0" lang="en-US" sz="1600" b="0" i="0" u="none" strike="noStrike" cap="none" normalizeH="0" baseline="0" dirty="0" err="1" smtClean="0">
                <a:ln>
                  <a:noFill/>
                </a:ln>
                <a:solidFill>
                  <a:srgbClr val="A9B7C6"/>
                </a:solidFill>
                <a:effectLst/>
                <a:latin typeface="JetBrains Mono"/>
                <a:cs typeface="Arial" pitchFamily="34" charset="0"/>
              </a:rPr>
              <a:t>data_received</a:t>
            </a:r>
            <a:r>
              <a:rPr kumimoji="0" lang="en-US" sz="1600" b="0" i="0" u="none" strike="noStrike" cap="none" normalizeH="0" baseline="0" dirty="0" smtClean="0">
                <a:ln>
                  <a:noFill/>
                </a:ln>
                <a:solidFill>
                  <a:srgbClr val="A9B7C6"/>
                </a:solidFill>
                <a:effectLst/>
                <a:latin typeface="JetBrains Mono"/>
                <a:cs typeface="Arial" pitchFamily="34" charset="0"/>
              </a:rPr>
              <a:t>)</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err="1" smtClean="0">
                <a:ln>
                  <a:noFill/>
                </a:ln>
                <a:solidFill>
                  <a:srgbClr val="A9B7C6"/>
                </a:solidFill>
                <a:effectLst/>
                <a:latin typeface="JetBrains Mono"/>
                <a:cs typeface="Arial" pitchFamily="34" charset="0"/>
              </a:rPr>
              <a:t>conn.close</a:t>
            </a:r>
            <a:r>
              <a:rPr kumimoji="0" lang="en-US" sz="1600" b="0" i="0" u="none" strike="noStrike" cap="none" normalizeH="0" baseline="0" dirty="0" smtClean="0">
                <a:ln>
                  <a:noFill/>
                </a:ln>
                <a:solidFill>
                  <a:srgbClr val="A9B7C6"/>
                </a:solidFill>
                <a:effectLst/>
                <a:latin typeface="JetBrains Mono"/>
                <a:cs typeface="Arial" pitchFamily="34" charset="0"/>
              </a:rPr>
              <a:t>()</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808080"/>
                </a:solidFill>
                <a:effectLst/>
                <a:latin typeface="JetBrains Mono"/>
                <a:cs typeface="Arial" pitchFamily="34" charset="0"/>
              </a:rPr>
              <a:t># python simple-httpclient.py 127.0.0.1</a:t>
            </a:r>
            <a:br>
              <a:rPr kumimoji="0" lang="en-US" sz="1600" b="0" i="0" u="none" strike="noStrike" cap="none" normalizeH="0" baseline="0" dirty="0" smtClean="0">
                <a:ln>
                  <a:noFill/>
                </a:ln>
                <a:solidFill>
                  <a:srgbClr val="808080"/>
                </a:solidFill>
                <a:effectLst/>
                <a:latin typeface="JetBrains Mono"/>
                <a:cs typeface="Arial" pitchFamily="34" charset="0"/>
              </a:rPr>
            </a:br>
            <a:r>
              <a:rPr kumimoji="0" lang="en-US" sz="1600" b="0" i="0" u="none" strike="noStrike" cap="none" normalizeH="0" baseline="0" dirty="0" smtClean="0">
                <a:ln>
                  <a:noFill/>
                </a:ln>
                <a:solidFill>
                  <a:srgbClr val="808080"/>
                </a:solidFill>
                <a:effectLst/>
                <a:latin typeface="JetBrains Mono"/>
                <a:cs typeface="Arial" pitchFamily="34" charset="0"/>
              </a:rPr>
              <a:t>#  GET test.html</a:t>
            </a:r>
            <a:endParaRPr kumimoji="0" lang="en-US" sz="36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355543295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4669" y="-146945"/>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422121"/>
            <a:ext cx="6714451" cy="1972334"/>
          </a:xfrm>
          <a:prstGeom prst="rect">
            <a:avLst/>
          </a:prstGeom>
        </p:spPr>
      </p:pic>
      <p:pic>
        <p:nvPicPr>
          <p:cNvPr id="13" name="Picture 12"/>
          <p:cNvPicPr>
            <a:picLocks noChangeAspect="1"/>
          </p:cNvPicPr>
          <p:nvPr/>
        </p:nvPicPr>
        <p:blipFill>
          <a:blip r:embed="rId6"/>
          <a:stretch>
            <a:fillRect/>
          </a:stretch>
        </p:blipFill>
        <p:spPr>
          <a:xfrm>
            <a:off x="6309599" y="3168645"/>
            <a:ext cx="5882401" cy="1034667"/>
          </a:xfrm>
          <a:prstGeom prst="rect">
            <a:avLst/>
          </a:prstGeom>
        </p:spPr>
      </p:pic>
      <p:sp>
        <p:nvSpPr>
          <p:cNvPr id="14" name="TextBox 13"/>
          <p:cNvSpPr txBox="1"/>
          <p:nvPr/>
        </p:nvSpPr>
        <p:spPr>
          <a:xfrm>
            <a:off x="170571" y="872990"/>
            <a:ext cx="5375464" cy="1107996"/>
          </a:xfrm>
          <a:prstGeom prst="rect">
            <a:avLst/>
          </a:prstGeom>
          <a:noFill/>
        </p:spPr>
        <p:txBody>
          <a:bodyPr wrap="square" rtlCol="0">
            <a:spAutoFit/>
          </a:bodyPr>
          <a:lstStyle/>
          <a:p>
            <a:pPr algn="ctr"/>
            <a:r>
              <a:rPr lang="en-GB" sz="6600" b="1" dirty="0" smtClean="0">
                <a:solidFill>
                  <a:schemeClr val="bg1"/>
                </a:solidFill>
                <a:latin typeface="Tajawal Medium" panose="00000600000000000000" pitchFamily="2" charset="-78"/>
                <a:cs typeface="Tajawal Medium" panose="00000600000000000000" pitchFamily="2" charset="-78"/>
              </a:rPr>
              <a:t>SSL/TLS</a:t>
            </a:r>
            <a:endParaRPr lang="en-US" sz="6600" b="1" dirty="0">
              <a:solidFill>
                <a:schemeClr val="bg1"/>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714451" y="3123849"/>
            <a:ext cx="5477549" cy="1200329"/>
          </a:xfrm>
          <a:prstGeom prst="rect">
            <a:avLst/>
          </a:prstGeom>
          <a:noFill/>
        </p:spPr>
        <p:txBody>
          <a:bodyPr wrap="square" rtlCol="0">
            <a:spAutoFit/>
          </a:bodyPr>
          <a:lstStyle/>
          <a:p>
            <a:r>
              <a:rPr lang="en-US" sz="3600" b="1" dirty="0" smtClean="0">
                <a:solidFill>
                  <a:schemeClr val="bg1"/>
                </a:solidFill>
                <a:latin typeface="Tajawal Medium" panose="00000600000000000000" pitchFamily="2" charset="-78"/>
                <a:cs typeface="Tajawal Medium" panose="00000600000000000000" pitchFamily="2" charset="-78"/>
              </a:rPr>
              <a:t>Network programming</a:t>
            </a:r>
          </a:p>
          <a:p>
            <a:r>
              <a:rPr lang="en-MY" sz="3600" b="1" dirty="0" smtClean="0">
                <a:solidFill>
                  <a:schemeClr val="bg1"/>
                </a:solidFill>
                <a:latin typeface="Tajawal Medium" panose="00000600000000000000" pitchFamily="2" charset="-78"/>
                <a:cs typeface="Tajawal Medium" panose="00000600000000000000" pitchFamily="2" charset="-78"/>
              </a:rPr>
              <a:t> Course ID: CYB615</a:t>
            </a:r>
            <a:endParaRPr lang="en-US" sz="36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52205682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5106" y="25699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210371" y="681722"/>
            <a:ext cx="7409107" cy="588623"/>
          </a:xfrm>
          <a:prstGeom prst="rect">
            <a:avLst/>
          </a:prstGeom>
          <a:noFill/>
        </p:spPr>
        <p:txBody>
          <a:bodyPr wrap="square" rtlCol="0">
            <a:spAutoFit/>
          </a:bodyPr>
          <a:lstStyle/>
          <a:p>
            <a:pPr algn="ctr">
              <a:lnSpc>
                <a:spcPts val="3400"/>
              </a:lnSpc>
            </a:pPr>
            <a:r>
              <a:rPr lang="en-US" sz="4400" dirty="0" smtClean="0">
                <a:solidFill>
                  <a:schemeClr val="bg1"/>
                </a:solidFill>
                <a:latin typeface="Tajawal Medium" panose="00000600000000000000" pitchFamily="2" charset="-78"/>
                <a:cs typeface="Tajawal Medium" panose="00000600000000000000" pitchFamily="2" charset="-78"/>
              </a:rPr>
              <a:t>SSL &amp; TLS</a:t>
            </a:r>
            <a:endParaRPr lang="en-US" sz="44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5</a:t>
            </a:r>
            <a:endParaRPr lang="en-US" sz="3600" dirty="0">
              <a:solidFill>
                <a:schemeClr val="bg1"/>
              </a:solidFill>
              <a:latin typeface="Tajawal Medium" panose="00000600000000000000" pitchFamily="2" charset="-78"/>
              <a:cs typeface="Tajawal Medium" panose="00000600000000000000" pitchFamily="2" charset="-78"/>
            </a:endParaRPr>
          </a:p>
        </p:txBody>
      </p:sp>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21</a:t>
            </a:fld>
            <a:endParaRPr lang="en-US" dirty="0"/>
          </a:p>
        </p:txBody>
      </p:sp>
      <p:sp>
        <p:nvSpPr>
          <p:cNvPr id="11" name="Rectangle 10"/>
          <p:cNvSpPr/>
          <p:nvPr/>
        </p:nvSpPr>
        <p:spPr>
          <a:xfrm>
            <a:off x="387430" y="1821003"/>
            <a:ext cx="11340744" cy="4031873"/>
          </a:xfrm>
          <a:prstGeom prst="rect">
            <a:avLst/>
          </a:prstGeom>
        </p:spPr>
        <p:txBody>
          <a:bodyPr wrap="square">
            <a:spAutoFit/>
          </a:bodyPr>
          <a:lstStyle/>
          <a:p>
            <a:pPr marL="457200" indent="-457200" algn="just">
              <a:buFont typeface="Wingdings" pitchFamily="2" charset="2"/>
              <a:buChar char="§"/>
            </a:pPr>
            <a:r>
              <a:rPr lang="en-US" sz="3200" b="1" dirty="0">
                <a:solidFill>
                  <a:srgbClr val="0A1F61"/>
                </a:solidFill>
                <a:latin typeface="Tajawal ExtraBold" panose="00000800000000000000" pitchFamily="2" charset="-78"/>
                <a:cs typeface="Tajawal ExtraBold" panose="00000800000000000000" pitchFamily="2" charset="-78"/>
              </a:rPr>
              <a:t>Secure Sockets Layer (SSL) and Transport Layer Security (TLS) </a:t>
            </a:r>
            <a:r>
              <a:rPr lang="en-US" sz="3200" b="1" dirty="0" smtClean="0">
                <a:solidFill>
                  <a:srgbClr val="0A1F61"/>
                </a:solidFill>
                <a:latin typeface="Tajawal ExtraBold" panose="00000800000000000000" pitchFamily="2" charset="-78"/>
                <a:cs typeface="Tajawal ExtraBold" panose="00000800000000000000" pitchFamily="2" charset="-78"/>
              </a:rPr>
              <a:t>:</a:t>
            </a:r>
          </a:p>
          <a:p>
            <a:pPr marL="1371600" lvl="2" indent="-457200" algn="just">
              <a:buFontTx/>
              <a:buChar char="-"/>
            </a:pPr>
            <a:r>
              <a:rPr lang="en-US" sz="3200" dirty="0" smtClean="0">
                <a:solidFill>
                  <a:srgbClr val="0A1F61"/>
                </a:solidFill>
                <a:latin typeface="Tajawal ExtraBold" panose="00000800000000000000" pitchFamily="2" charset="-78"/>
                <a:cs typeface="Tajawal ExtraBold" panose="00000800000000000000" pitchFamily="2" charset="-78"/>
              </a:rPr>
              <a:t>Cryptographic </a:t>
            </a:r>
            <a:r>
              <a:rPr lang="en-US" sz="3200" dirty="0">
                <a:solidFill>
                  <a:srgbClr val="0A1F61"/>
                </a:solidFill>
                <a:latin typeface="Tajawal ExtraBold" panose="00000800000000000000" pitchFamily="2" charset="-78"/>
                <a:cs typeface="Tajawal ExtraBold" panose="00000800000000000000" pitchFamily="2" charset="-78"/>
              </a:rPr>
              <a:t>security protocols. </a:t>
            </a:r>
            <a:endParaRPr lang="en-US" sz="3200" dirty="0" smtClean="0">
              <a:solidFill>
                <a:srgbClr val="0A1F61"/>
              </a:solidFill>
              <a:latin typeface="Tajawal ExtraBold" panose="00000800000000000000" pitchFamily="2" charset="-78"/>
              <a:cs typeface="Tajawal ExtraBold" panose="00000800000000000000" pitchFamily="2" charset="-78"/>
            </a:endParaRPr>
          </a:p>
          <a:p>
            <a:pPr marL="1371600" lvl="2" indent="-457200" algn="just">
              <a:buFontTx/>
              <a:buChar char="-"/>
            </a:pPr>
            <a:r>
              <a:rPr lang="en-US" sz="3200" dirty="0" smtClean="0">
                <a:solidFill>
                  <a:srgbClr val="0A1F61"/>
                </a:solidFill>
                <a:latin typeface="Tajawal ExtraBold" panose="00000800000000000000" pitchFamily="2" charset="-78"/>
                <a:cs typeface="Tajawal ExtraBold" panose="00000800000000000000" pitchFamily="2" charset="-78"/>
              </a:rPr>
              <a:t>Used </a:t>
            </a:r>
            <a:r>
              <a:rPr lang="en-US" sz="3200" dirty="0">
                <a:solidFill>
                  <a:srgbClr val="0A1F61"/>
                </a:solidFill>
                <a:latin typeface="Tajawal ExtraBold" panose="00000800000000000000" pitchFamily="2" charset="-78"/>
                <a:cs typeface="Tajawal ExtraBold" panose="00000800000000000000" pitchFamily="2" charset="-78"/>
              </a:rPr>
              <a:t>to make sure that network communication is secure. </a:t>
            </a:r>
            <a:endParaRPr lang="en-US" sz="3200" dirty="0" smtClean="0">
              <a:solidFill>
                <a:srgbClr val="0A1F61"/>
              </a:solidFill>
              <a:latin typeface="Tajawal ExtraBold" panose="00000800000000000000" pitchFamily="2" charset="-78"/>
              <a:cs typeface="Tajawal ExtraBold" panose="00000800000000000000" pitchFamily="2" charset="-78"/>
            </a:endParaRPr>
          </a:p>
          <a:p>
            <a:pPr marL="1371600" lvl="2" indent="-457200" algn="just">
              <a:buFontTx/>
              <a:buChar char="-"/>
            </a:pPr>
            <a:r>
              <a:rPr lang="en-US" sz="3200" dirty="0" smtClean="0">
                <a:solidFill>
                  <a:srgbClr val="0A1F61"/>
                </a:solidFill>
                <a:latin typeface="Tajawal ExtraBold" panose="00000800000000000000" pitchFamily="2" charset="-78"/>
                <a:cs typeface="Tajawal ExtraBold" panose="00000800000000000000" pitchFamily="2" charset="-78"/>
              </a:rPr>
              <a:t>Main </a:t>
            </a:r>
            <a:r>
              <a:rPr lang="en-US" sz="3200" dirty="0">
                <a:solidFill>
                  <a:srgbClr val="0A1F61"/>
                </a:solidFill>
                <a:latin typeface="Tajawal ExtraBold" panose="00000800000000000000" pitchFamily="2" charset="-78"/>
                <a:cs typeface="Tajawal ExtraBold" panose="00000800000000000000" pitchFamily="2" charset="-78"/>
              </a:rPr>
              <a:t>goals are to provide data integrity and communication privacy. </a:t>
            </a:r>
            <a:endParaRPr lang="en-US" sz="3200" dirty="0" smtClean="0">
              <a:solidFill>
                <a:srgbClr val="0A1F61"/>
              </a:solidFill>
              <a:latin typeface="Tajawal ExtraBold" panose="00000800000000000000" pitchFamily="2" charset="-78"/>
              <a:cs typeface="Tajawal ExtraBold" panose="00000800000000000000" pitchFamily="2" charset="-78"/>
            </a:endParaRPr>
          </a:p>
          <a:p>
            <a:pPr marL="1371600" lvl="2" indent="-457200" algn="just">
              <a:buFontTx/>
              <a:buChar char="-"/>
            </a:pPr>
            <a:r>
              <a:rPr lang="en-US" sz="3200" dirty="0" smtClean="0">
                <a:solidFill>
                  <a:srgbClr val="0A1F61"/>
                </a:solidFill>
                <a:latin typeface="Tajawal ExtraBold" panose="00000800000000000000" pitchFamily="2" charset="-78"/>
                <a:cs typeface="Tajawal ExtraBold" panose="00000800000000000000" pitchFamily="2" charset="-78"/>
              </a:rPr>
              <a:t>The </a:t>
            </a:r>
            <a:r>
              <a:rPr lang="en-US" sz="3200" dirty="0">
                <a:solidFill>
                  <a:srgbClr val="0A1F61"/>
                </a:solidFill>
                <a:latin typeface="Tajawal ExtraBold" panose="00000800000000000000" pitchFamily="2" charset="-78"/>
                <a:cs typeface="Tajawal ExtraBold" panose="00000800000000000000" pitchFamily="2" charset="-78"/>
              </a:rPr>
              <a:t>SSL protocol was the first protocol designed for this purpose and TLS is its successor. </a:t>
            </a:r>
            <a:endParaRPr lang="en-US" sz="3200" dirty="0" smtClean="0">
              <a:solidFill>
                <a:srgbClr val="0A1F61"/>
              </a:solidFill>
              <a:latin typeface="Tajawal ExtraBold" panose="00000800000000000000" pitchFamily="2" charset="-78"/>
              <a:cs typeface="Tajawal ExtraBold" panose="00000800000000000000" pitchFamily="2" charset="-78"/>
            </a:endParaRPr>
          </a:p>
          <a:p>
            <a:pPr marL="1371600" lvl="2" indent="-457200" algn="just">
              <a:buFontTx/>
              <a:buChar char="-"/>
            </a:pPr>
            <a:r>
              <a:rPr lang="en-US" sz="3200" dirty="0" smtClean="0">
                <a:solidFill>
                  <a:srgbClr val="0A1F61"/>
                </a:solidFill>
                <a:latin typeface="Tajawal ExtraBold" panose="00000800000000000000" pitchFamily="2" charset="-78"/>
                <a:cs typeface="Tajawal ExtraBold" panose="00000800000000000000" pitchFamily="2" charset="-78"/>
              </a:rPr>
              <a:t>SSL </a:t>
            </a:r>
            <a:r>
              <a:rPr lang="en-US" sz="3200" dirty="0">
                <a:solidFill>
                  <a:srgbClr val="0A1F61"/>
                </a:solidFill>
                <a:latin typeface="Tajawal ExtraBold" panose="00000800000000000000" pitchFamily="2" charset="-78"/>
                <a:cs typeface="Tajawal ExtraBold" panose="00000800000000000000" pitchFamily="2" charset="-78"/>
              </a:rPr>
              <a:t>is now considered obsolete and insecure (even its latest version), so modern browsers such as Chrome or Firefox use TLS </a:t>
            </a:r>
            <a:r>
              <a:rPr lang="en-US" sz="3200" dirty="0" smtClean="0">
                <a:solidFill>
                  <a:srgbClr val="0A1F61"/>
                </a:solidFill>
                <a:latin typeface="Tajawal ExtraBold" panose="00000800000000000000" pitchFamily="2" charset="-78"/>
                <a:cs typeface="Tajawal ExtraBold" panose="00000800000000000000" pitchFamily="2" charset="-78"/>
              </a:rPr>
              <a:t>instead.</a:t>
            </a:r>
          </a:p>
        </p:txBody>
      </p:sp>
    </p:spTree>
    <p:extLst>
      <p:ext uri="{BB962C8B-B14F-4D97-AF65-F5344CB8AC3E}">
        <p14:creationId xmlns:p14="http://schemas.microsoft.com/office/powerpoint/2010/main" val="44517613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5106" y="25699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210371" y="681722"/>
            <a:ext cx="7409107" cy="588623"/>
          </a:xfrm>
          <a:prstGeom prst="rect">
            <a:avLst/>
          </a:prstGeom>
          <a:noFill/>
        </p:spPr>
        <p:txBody>
          <a:bodyPr wrap="square" rtlCol="0">
            <a:spAutoFit/>
          </a:bodyPr>
          <a:lstStyle/>
          <a:p>
            <a:pPr algn="ctr">
              <a:lnSpc>
                <a:spcPts val="3400"/>
              </a:lnSpc>
            </a:pPr>
            <a:r>
              <a:rPr lang="en-US" sz="4400" dirty="0" smtClean="0">
                <a:solidFill>
                  <a:schemeClr val="bg1"/>
                </a:solidFill>
                <a:latin typeface="Tajawal Medium" panose="00000600000000000000" pitchFamily="2" charset="-78"/>
                <a:cs typeface="Tajawal Medium" panose="00000600000000000000" pitchFamily="2" charset="-78"/>
              </a:rPr>
              <a:t>SSL &amp; TLS</a:t>
            </a:r>
            <a:endParaRPr lang="en-US" sz="44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5</a:t>
            </a:r>
            <a:endParaRPr lang="en-US" sz="3600" dirty="0">
              <a:solidFill>
                <a:schemeClr val="bg1"/>
              </a:solidFill>
              <a:latin typeface="Tajawal Medium" panose="00000600000000000000" pitchFamily="2" charset="-78"/>
              <a:cs typeface="Tajawal Medium" panose="00000600000000000000" pitchFamily="2" charset="-78"/>
            </a:endParaRPr>
          </a:p>
        </p:txBody>
      </p:sp>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22</a:t>
            </a:fld>
            <a:endParaRPr lang="en-US" dirty="0"/>
          </a:p>
        </p:txBody>
      </p:sp>
      <p:sp>
        <p:nvSpPr>
          <p:cNvPr id="11" name="Rectangle 10"/>
          <p:cNvSpPr/>
          <p:nvPr/>
        </p:nvSpPr>
        <p:spPr>
          <a:xfrm>
            <a:off x="387430" y="1821003"/>
            <a:ext cx="11340744" cy="4031873"/>
          </a:xfrm>
          <a:prstGeom prst="rect">
            <a:avLst/>
          </a:prstGeom>
        </p:spPr>
        <p:txBody>
          <a:bodyPr wrap="square">
            <a:spAutoFit/>
          </a:bodyPr>
          <a:lstStyle/>
          <a:p>
            <a:pPr marL="457200" indent="-457200" algn="just">
              <a:buFont typeface="Wingdings" pitchFamily="2" charset="2"/>
              <a:buChar char="§"/>
            </a:pPr>
            <a:r>
              <a:rPr lang="en-US" sz="3200" b="1" dirty="0">
                <a:solidFill>
                  <a:srgbClr val="0A1F61"/>
                </a:solidFill>
                <a:latin typeface="Tajawal ExtraBold" panose="00000800000000000000" pitchFamily="2" charset="-78"/>
                <a:cs typeface="Tajawal ExtraBold" panose="00000800000000000000" pitchFamily="2" charset="-78"/>
              </a:rPr>
              <a:t>SSL and TLS :</a:t>
            </a:r>
          </a:p>
          <a:p>
            <a:pPr marL="1371600" lvl="2" indent="-457200" algn="just">
              <a:buFontTx/>
              <a:buChar char="-"/>
            </a:pPr>
            <a:r>
              <a:rPr lang="en-US" sz="3200" dirty="0">
                <a:solidFill>
                  <a:srgbClr val="0A1F61"/>
                </a:solidFill>
                <a:latin typeface="Tajawal ExtraBold" panose="00000800000000000000" pitchFamily="2" charset="-78"/>
                <a:cs typeface="Tajawal ExtraBold" panose="00000800000000000000" pitchFamily="2" charset="-78"/>
              </a:rPr>
              <a:t>Commonly used by web browsers to protect connections between web applications and web servers. </a:t>
            </a:r>
          </a:p>
          <a:p>
            <a:pPr marL="1371600" lvl="2" indent="-457200" algn="just">
              <a:buFontTx/>
              <a:buChar char="-"/>
            </a:pPr>
            <a:r>
              <a:rPr lang="en-US" sz="3200" dirty="0">
                <a:solidFill>
                  <a:srgbClr val="0A1F61"/>
                </a:solidFill>
                <a:latin typeface="Tajawal ExtraBold" panose="00000800000000000000" pitchFamily="2" charset="-78"/>
                <a:cs typeface="Tajawal ExtraBold" panose="00000800000000000000" pitchFamily="2" charset="-78"/>
              </a:rPr>
              <a:t>Many other TCP-based protocols use TLS/SSL as well, including email (SMTP/POP3), instant messaging (XMPP), FTP, VoIP, VPN, and others. </a:t>
            </a:r>
          </a:p>
          <a:p>
            <a:pPr marL="1371600" lvl="2" indent="-457200" algn="just">
              <a:buFontTx/>
              <a:buChar char="-"/>
            </a:pPr>
            <a:r>
              <a:rPr lang="en-US" sz="3200" dirty="0">
                <a:solidFill>
                  <a:srgbClr val="0A1F61"/>
                </a:solidFill>
                <a:latin typeface="Tajawal ExtraBold" panose="00000800000000000000" pitchFamily="2" charset="-78"/>
                <a:cs typeface="Tajawal ExtraBold" panose="00000800000000000000" pitchFamily="2" charset="-78"/>
              </a:rPr>
              <a:t>Typically, when a service uses a secure connection the letter S is appended to the protocol name, for example, HTTPS, SMTPS, FTPS, SIPS. </a:t>
            </a:r>
            <a:endParaRPr lang="en-US" sz="3200" dirty="0" smtClean="0">
              <a:solidFill>
                <a:srgbClr val="0A1F61"/>
              </a:solidFill>
              <a:latin typeface="Tajawal ExtraBold" panose="00000800000000000000" pitchFamily="2" charset="-78"/>
              <a:cs typeface="Tajawal ExtraBold" panose="00000800000000000000" pitchFamily="2" charset="-78"/>
            </a:endParaRPr>
          </a:p>
          <a:p>
            <a:pPr marL="1371600" lvl="2" indent="-457200" algn="just">
              <a:buFontTx/>
              <a:buChar char="-"/>
            </a:pPr>
            <a:r>
              <a:rPr lang="en-US" sz="3200" dirty="0" smtClean="0">
                <a:solidFill>
                  <a:srgbClr val="0A1F61"/>
                </a:solidFill>
                <a:latin typeface="Tajawal ExtraBold" panose="00000800000000000000" pitchFamily="2" charset="-78"/>
                <a:cs typeface="Tajawal ExtraBold" panose="00000800000000000000" pitchFamily="2" charset="-78"/>
              </a:rPr>
              <a:t>In </a:t>
            </a:r>
            <a:r>
              <a:rPr lang="en-US" sz="3200" dirty="0">
                <a:solidFill>
                  <a:srgbClr val="0A1F61"/>
                </a:solidFill>
                <a:latin typeface="Tajawal ExtraBold" panose="00000800000000000000" pitchFamily="2" charset="-78"/>
                <a:cs typeface="Tajawal ExtraBold" panose="00000800000000000000" pitchFamily="2" charset="-78"/>
              </a:rPr>
              <a:t>most cases, SSL/TLS implementations are based on the </a:t>
            </a:r>
            <a:r>
              <a:rPr lang="en-US" sz="3200" b="1" dirty="0" err="1">
                <a:solidFill>
                  <a:srgbClr val="0A1F61"/>
                </a:solidFill>
                <a:latin typeface="Tajawal ExtraBold" panose="00000800000000000000" pitchFamily="2" charset="-78"/>
                <a:cs typeface="Tajawal ExtraBold" panose="00000800000000000000" pitchFamily="2" charset="-78"/>
              </a:rPr>
              <a:t>OpenSSL</a:t>
            </a:r>
            <a:r>
              <a:rPr lang="en-US" sz="3200" dirty="0">
                <a:solidFill>
                  <a:srgbClr val="0A1F61"/>
                </a:solidFill>
                <a:latin typeface="Tajawal ExtraBold" panose="00000800000000000000" pitchFamily="2" charset="-78"/>
                <a:cs typeface="Tajawal ExtraBold" panose="00000800000000000000" pitchFamily="2" charset="-78"/>
              </a:rPr>
              <a:t> library.</a:t>
            </a:r>
          </a:p>
        </p:txBody>
      </p:sp>
    </p:spTree>
    <p:extLst>
      <p:ext uri="{BB962C8B-B14F-4D97-AF65-F5344CB8AC3E}">
        <p14:creationId xmlns:p14="http://schemas.microsoft.com/office/powerpoint/2010/main" val="86826191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5106" y="25699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210371" y="681722"/>
            <a:ext cx="7409107" cy="588623"/>
          </a:xfrm>
          <a:prstGeom prst="rect">
            <a:avLst/>
          </a:prstGeom>
          <a:noFill/>
        </p:spPr>
        <p:txBody>
          <a:bodyPr wrap="square" rtlCol="0">
            <a:spAutoFit/>
          </a:bodyPr>
          <a:lstStyle/>
          <a:p>
            <a:pPr algn="ctr">
              <a:lnSpc>
                <a:spcPts val="3400"/>
              </a:lnSpc>
            </a:pPr>
            <a:r>
              <a:rPr lang="en-US" sz="4400" dirty="0" smtClean="0">
                <a:solidFill>
                  <a:schemeClr val="bg1"/>
                </a:solidFill>
                <a:latin typeface="Tajawal Medium" panose="00000600000000000000" pitchFamily="2" charset="-78"/>
                <a:cs typeface="Tajawal Medium" panose="00000600000000000000" pitchFamily="2" charset="-78"/>
              </a:rPr>
              <a:t>SSL &amp; TLS</a:t>
            </a:r>
            <a:endParaRPr lang="en-US" sz="44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5</a:t>
            </a:r>
            <a:endParaRPr lang="en-US" sz="3600" dirty="0">
              <a:solidFill>
                <a:schemeClr val="bg1"/>
              </a:solidFill>
              <a:latin typeface="Tajawal Medium" panose="00000600000000000000" pitchFamily="2" charset="-78"/>
              <a:cs typeface="Tajawal Medium" panose="00000600000000000000" pitchFamily="2" charset="-78"/>
            </a:endParaRPr>
          </a:p>
        </p:txBody>
      </p:sp>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23</a:t>
            </a:fld>
            <a:endParaRPr lang="en-US" dirty="0"/>
          </a:p>
        </p:txBody>
      </p:sp>
      <p:sp>
        <p:nvSpPr>
          <p:cNvPr id="11" name="Rectangle 10"/>
          <p:cNvSpPr/>
          <p:nvPr/>
        </p:nvSpPr>
        <p:spPr>
          <a:xfrm>
            <a:off x="387430" y="1661977"/>
            <a:ext cx="11340744" cy="4524315"/>
          </a:xfrm>
          <a:prstGeom prst="rect">
            <a:avLst/>
          </a:prstGeom>
        </p:spPr>
        <p:txBody>
          <a:bodyPr wrap="square">
            <a:spAutoFit/>
          </a:bodyPr>
          <a:lstStyle/>
          <a:p>
            <a:pPr marL="457200" indent="-457200" algn="just">
              <a:buFont typeface="Wingdings" pitchFamily="2" charset="2"/>
              <a:buChar char="§"/>
            </a:pPr>
            <a:r>
              <a:rPr lang="en-US" sz="3200" b="1" dirty="0">
                <a:solidFill>
                  <a:srgbClr val="0A1F61"/>
                </a:solidFill>
                <a:latin typeface="Tajawal ExtraBold" panose="00000800000000000000" pitchFamily="2" charset="-78"/>
                <a:cs typeface="Tajawal ExtraBold" panose="00000800000000000000" pitchFamily="2" charset="-78"/>
              </a:rPr>
              <a:t>SSL and TLS </a:t>
            </a:r>
            <a:endParaRPr lang="en-US" sz="3200" b="1" dirty="0" smtClean="0">
              <a:solidFill>
                <a:srgbClr val="0A1F61"/>
              </a:solidFill>
              <a:latin typeface="Tajawal ExtraBold" panose="00000800000000000000" pitchFamily="2" charset="-78"/>
              <a:cs typeface="Tajawal ExtraBold" panose="00000800000000000000" pitchFamily="2" charset="-78"/>
            </a:endParaRPr>
          </a:p>
          <a:p>
            <a:pPr marL="1371600" lvl="2" indent="-457200" algn="just">
              <a:buFontTx/>
              <a:buChar char="-"/>
            </a:pPr>
            <a:r>
              <a:rPr lang="en-US" sz="3200" dirty="0" smtClean="0">
                <a:solidFill>
                  <a:srgbClr val="0A1F61"/>
                </a:solidFill>
                <a:latin typeface="Tajawal ExtraBold" panose="00000800000000000000" pitchFamily="2" charset="-78"/>
                <a:cs typeface="Tajawal ExtraBold" panose="00000800000000000000" pitchFamily="2" charset="-78"/>
              </a:rPr>
              <a:t>Frameworks </a:t>
            </a:r>
            <a:r>
              <a:rPr lang="en-US" sz="3200" dirty="0">
                <a:solidFill>
                  <a:srgbClr val="0A1F61"/>
                </a:solidFill>
                <a:latin typeface="Tajawal ExtraBold" panose="00000800000000000000" pitchFamily="2" charset="-78"/>
                <a:cs typeface="Tajawal ExtraBold" panose="00000800000000000000" pitchFamily="2" charset="-78"/>
              </a:rPr>
              <a:t>that use a lot of different cryptographic algorithms, for example, RSA and various </a:t>
            </a:r>
            <a:r>
              <a:rPr lang="en-US" sz="3200" dirty="0" err="1">
                <a:solidFill>
                  <a:srgbClr val="0A1F61"/>
                </a:solidFill>
                <a:latin typeface="Tajawal ExtraBold" panose="00000800000000000000" pitchFamily="2" charset="-78"/>
                <a:cs typeface="Tajawal ExtraBold" panose="00000800000000000000" pitchFamily="2" charset="-78"/>
              </a:rPr>
              <a:t>Diffie</a:t>
            </a:r>
            <a:r>
              <a:rPr lang="en-US" sz="3200" dirty="0">
                <a:solidFill>
                  <a:srgbClr val="0A1F61"/>
                </a:solidFill>
                <a:latin typeface="Tajawal ExtraBold" panose="00000800000000000000" pitchFamily="2" charset="-78"/>
                <a:cs typeface="Tajawal ExtraBold" panose="00000800000000000000" pitchFamily="2" charset="-78"/>
              </a:rPr>
              <a:t>–Hellman algorithms. </a:t>
            </a:r>
            <a:endParaRPr lang="en-US" sz="3200" dirty="0" smtClean="0">
              <a:solidFill>
                <a:srgbClr val="0A1F61"/>
              </a:solidFill>
              <a:latin typeface="Tajawal ExtraBold" panose="00000800000000000000" pitchFamily="2" charset="-78"/>
              <a:cs typeface="Tajawal ExtraBold" panose="00000800000000000000" pitchFamily="2" charset="-78"/>
            </a:endParaRPr>
          </a:p>
          <a:p>
            <a:pPr marL="1371600" lvl="2" indent="-457200" algn="just">
              <a:buFontTx/>
              <a:buChar char="-"/>
            </a:pPr>
            <a:r>
              <a:rPr lang="en-US" sz="3200" dirty="0" smtClean="0">
                <a:solidFill>
                  <a:srgbClr val="0A1F61"/>
                </a:solidFill>
                <a:latin typeface="Tajawal ExtraBold" panose="00000800000000000000" pitchFamily="2" charset="-78"/>
                <a:cs typeface="Tajawal ExtraBold" panose="00000800000000000000" pitchFamily="2" charset="-78"/>
              </a:rPr>
              <a:t>The </a:t>
            </a:r>
            <a:r>
              <a:rPr lang="en-US" sz="3200" dirty="0">
                <a:solidFill>
                  <a:srgbClr val="0A1F61"/>
                </a:solidFill>
                <a:latin typeface="Tajawal ExtraBold" panose="00000800000000000000" pitchFamily="2" charset="-78"/>
                <a:cs typeface="Tajawal ExtraBold" panose="00000800000000000000" pitchFamily="2" charset="-78"/>
              </a:rPr>
              <a:t>parties agree on which algorithm to use during initial communication. </a:t>
            </a:r>
            <a:endParaRPr lang="en-US" sz="3200" dirty="0" smtClean="0">
              <a:solidFill>
                <a:srgbClr val="0A1F61"/>
              </a:solidFill>
              <a:latin typeface="Tajawal ExtraBold" panose="00000800000000000000" pitchFamily="2" charset="-78"/>
              <a:cs typeface="Tajawal ExtraBold" panose="00000800000000000000" pitchFamily="2" charset="-78"/>
            </a:endParaRPr>
          </a:p>
          <a:p>
            <a:pPr marL="1371600" lvl="2" indent="-457200" algn="just">
              <a:buFontTx/>
              <a:buChar char="-"/>
            </a:pPr>
            <a:r>
              <a:rPr lang="en-US" sz="3200" dirty="0" smtClean="0">
                <a:solidFill>
                  <a:srgbClr val="0A1F61"/>
                </a:solidFill>
                <a:latin typeface="Tajawal ExtraBold" panose="00000800000000000000" pitchFamily="2" charset="-78"/>
                <a:cs typeface="Tajawal ExtraBold" panose="00000800000000000000" pitchFamily="2" charset="-78"/>
              </a:rPr>
              <a:t>TLS </a:t>
            </a:r>
            <a:r>
              <a:rPr lang="en-US" sz="3200" dirty="0">
                <a:solidFill>
                  <a:srgbClr val="0A1F61"/>
                </a:solidFill>
                <a:latin typeface="Tajawal ExtraBold" panose="00000800000000000000" pitchFamily="2" charset="-78"/>
                <a:cs typeface="Tajawal ExtraBold" panose="00000800000000000000" pitchFamily="2" charset="-78"/>
              </a:rPr>
              <a:t>version (TLS 1.3) is specified in the IETF (Internet Engineering Task Force) document RFC 8446 and </a:t>
            </a:r>
            <a:r>
              <a:rPr lang="en-US" sz="3200" dirty="0" smtClean="0">
                <a:solidFill>
                  <a:srgbClr val="0A1F61"/>
                </a:solidFill>
                <a:latin typeface="Tajawal ExtraBold" panose="00000800000000000000" pitchFamily="2" charset="-78"/>
                <a:cs typeface="Tajawal ExtraBold" panose="00000800000000000000" pitchFamily="2" charset="-78"/>
              </a:rPr>
              <a:t>SSL </a:t>
            </a:r>
            <a:r>
              <a:rPr lang="en-US" sz="3200" dirty="0">
                <a:solidFill>
                  <a:srgbClr val="0A1F61"/>
                </a:solidFill>
                <a:latin typeface="Tajawal ExtraBold" panose="00000800000000000000" pitchFamily="2" charset="-78"/>
                <a:cs typeface="Tajawal ExtraBold" panose="00000800000000000000" pitchFamily="2" charset="-78"/>
              </a:rPr>
              <a:t>version (SSL 3.0) is specified in the IETF document RFC 6101</a:t>
            </a:r>
            <a:r>
              <a:rPr lang="en-US" sz="3200" dirty="0" smtClean="0">
                <a:solidFill>
                  <a:srgbClr val="0A1F61"/>
                </a:solidFill>
                <a:latin typeface="Tajawal ExtraBold" panose="00000800000000000000" pitchFamily="2" charset="-78"/>
                <a:cs typeface="Tajawal ExtraBold" panose="00000800000000000000" pitchFamily="2" charset="-78"/>
              </a:rPr>
              <a:t>.</a:t>
            </a:r>
          </a:p>
          <a:p>
            <a:pPr marL="1371600" lvl="2" indent="-457200" algn="just">
              <a:buFontTx/>
              <a:buChar char="-"/>
            </a:pPr>
            <a:r>
              <a:rPr lang="en-US" sz="3200" dirty="0">
                <a:solidFill>
                  <a:srgbClr val="0A1F61"/>
                </a:solidFill>
                <a:latin typeface="Tajawal ExtraBold" panose="00000800000000000000" pitchFamily="2" charset="-78"/>
                <a:cs typeface="Tajawal ExtraBold" panose="00000800000000000000" pitchFamily="2" charset="-78"/>
              </a:rPr>
              <a:t>SSL and its successor TLS are used widely in email, instant messaging, and voice-over applications</a:t>
            </a:r>
            <a:r>
              <a:rPr lang="en-US" sz="3200" dirty="0" smtClean="0">
                <a:solidFill>
                  <a:srgbClr val="0A1F61"/>
                </a:solidFill>
                <a:latin typeface="Tajawal ExtraBold" panose="00000800000000000000" pitchFamily="2" charset="-78"/>
                <a:cs typeface="Tajawal ExtraBold" panose="00000800000000000000" pitchFamily="2" charset="-78"/>
              </a:rPr>
              <a:t>.</a:t>
            </a:r>
            <a:endParaRPr lang="en-US" sz="32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70547290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5106" y="25699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155804" y="649926"/>
            <a:ext cx="7409107" cy="588623"/>
          </a:xfrm>
          <a:prstGeom prst="rect">
            <a:avLst/>
          </a:prstGeom>
          <a:noFill/>
        </p:spPr>
        <p:txBody>
          <a:bodyPr wrap="square" rtlCol="0">
            <a:spAutoFit/>
          </a:bodyPr>
          <a:lstStyle/>
          <a:p>
            <a:pPr algn="ctr">
              <a:lnSpc>
                <a:spcPts val="3400"/>
              </a:lnSpc>
            </a:pPr>
            <a:r>
              <a:rPr lang="en-US" sz="4400" dirty="0" smtClean="0">
                <a:solidFill>
                  <a:schemeClr val="bg1"/>
                </a:solidFill>
                <a:latin typeface="Tajawal Medium" panose="00000600000000000000" pitchFamily="2" charset="-78"/>
                <a:cs typeface="Tajawal Medium" panose="00000600000000000000" pitchFamily="2" charset="-78"/>
              </a:rPr>
              <a:t>SSL &amp; TLS</a:t>
            </a:r>
            <a:endParaRPr lang="en-US" sz="44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5</a:t>
            </a:r>
            <a:endParaRPr lang="en-US" sz="3600" dirty="0">
              <a:solidFill>
                <a:schemeClr val="bg1"/>
              </a:solidFill>
              <a:latin typeface="Tajawal Medium" panose="00000600000000000000" pitchFamily="2" charset="-78"/>
              <a:cs typeface="Tajawal Medium" panose="00000600000000000000" pitchFamily="2" charset="-78"/>
            </a:endParaRPr>
          </a:p>
        </p:txBody>
      </p:sp>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24</a:t>
            </a:fld>
            <a:endParaRPr lang="en-US" dirty="0"/>
          </a:p>
        </p:txBody>
      </p:sp>
      <p:sp>
        <p:nvSpPr>
          <p:cNvPr id="10" name="Rectangle 9"/>
          <p:cNvSpPr/>
          <p:nvPr/>
        </p:nvSpPr>
        <p:spPr>
          <a:xfrm>
            <a:off x="449060" y="1656588"/>
            <a:ext cx="10978471" cy="3046988"/>
          </a:xfrm>
          <a:prstGeom prst="rect">
            <a:avLst/>
          </a:prstGeom>
        </p:spPr>
        <p:txBody>
          <a:bodyPr wrap="square">
            <a:spAutoFit/>
          </a:bodyPr>
          <a:lstStyle/>
          <a:p>
            <a:pPr algn="just"/>
            <a:r>
              <a:rPr lang="en-US" sz="3200" b="1" dirty="0">
                <a:solidFill>
                  <a:srgbClr val="0A1F61"/>
                </a:solidFill>
                <a:latin typeface="Tajawal ExtraBold" panose="00000800000000000000" pitchFamily="2" charset="-78"/>
                <a:cs typeface="Tajawal ExtraBold" panose="00000800000000000000" pitchFamily="2" charset="-78"/>
              </a:rPr>
              <a:t>Privacy &amp; Integrity:</a:t>
            </a:r>
          </a:p>
          <a:p>
            <a:pPr marL="1371600" lvl="2" indent="-457200" algn="just">
              <a:buFontTx/>
              <a:buChar char="-"/>
            </a:pPr>
            <a:r>
              <a:rPr lang="en-US" sz="3200" dirty="0" smtClean="0">
                <a:solidFill>
                  <a:srgbClr val="0A1F61"/>
                </a:solidFill>
                <a:latin typeface="Tajawal ExtraBold" panose="00000800000000000000" pitchFamily="2" charset="-78"/>
                <a:cs typeface="Tajawal ExtraBold" panose="00000800000000000000" pitchFamily="2" charset="-78"/>
              </a:rPr>
              <a:t>SSL/TLS </a:t>
            </a:r>
            <a:r>
              <a:rPr lang="en-US" sz="3200" dirty="0">
                <a:solidFill>
                  <a:srgbClr val="0A1F61"/>
                </a:solidFill>
                <a:latin typeface="Tajawal ExtraBold" panose="00000800000000000000" pitchFamily="2" charset="-78"/>
                <a:cs typeface="Tajawal ExtraBold" panose="00000800000000000000" pitchFamily="2" charset="-78"/>
              </a:rPr>
              <a:t>protocols allow the connection between two mediums (client-server) to be encrypted. </a:t>
            </a:r>
            <a:endParaRPr lang="en-US" sz="3200" dirty="0" smtClean="0">
              <a:solidFill>
                <a:srgbClr val="0A1F61"/>
              </a:solidFill>
              <a:latin typeface="Tajawal ExtraBold" panose="00000800000000000000" pitchFamily="2" charset="-78"/>
              <a:cs typeface="Tajawal ExtraBold" panose="00000800000000000000" pitchFamily="2" charset="-78"/>
            </a:endParaRPr>
          </a:p>
          <a:p>
            <a:pPr marL="1371600" lvl="2" indent="-457200" algn="just">
              <a:buFontTx/>
              <a:buChar char="-"/>
            </a:pPr>
            <a:r>
              <a:rPr lang="en-US" sz="3200" dirty="0" smtClean="0">
                <a:solidFill>
                  <a:srgbClr val="0A1F61"/>
                </a:solidFill>
                <a:latin typeface="Tajawal ExtraBold" panose="00000800000000000000" pitchFamily="2" charset="-78"/>
                <a:cs typeface="Tajawal ExtraBold" panose="00000800000000000000" pitchFamily="2" charset="-78"/>
              </a:rPr>
              <a:t>Encryption </a:t>
            </a:r>
            <a:r>
              <a:rPr lang="en-US" sz="3200" dirty="0">
                <a:solidFill>
                  <a:srgbClr val="0A1F61"/>
                </a:solidFill>
                <a:latin typeface="Tajawal ExtraBold" panose="00000800000000000000" pitchFamily="2" charset="-78"/>
                <a:cs typeface="Tajawal ExtraBold" panose="00000800000000000000" pitchFamily="2" charset="-78"/>
              </a:rPr>
              <a:t>lets you make sure that no third party is able to read the data or tamper with it. Unencrypted communication can expose sensitive data such as user names, passwords, credit card numbers, and </a:t>
            </a:r>
            <a:r>
              <a:rPr lang="en-US" sz="3200" dirty="0" smtClean="0">
                <a:solidFill>
                  <a:srgbClr val="0A1F61"/>
                </a:solidFill>
                <a:latin typeface="Tajawal ExtraBold" panose="00000800000000000000" pitchFamily="2" charset="-78"/>
                <a:cs typeface="Tajawal ExtraBold" panose="00000800000000000000" pitchFamily="2" charset="-78"/>
              </a:rPr>
              <a:t>more.</a:t>
            </a:r>
            <a:endParaRPr lang="en-US" sz="3200" dirty="0">
              <a:solidFill>
                <a:srgbClr val="0A1F61"/>
              </a:solidFill>
              <a:latin typeface="Tajawal ExtraBold" panose="00000800000000000000" pitchFamily="2" charset="-78"/>
              <a:cs typeface="Tajawal ExtraBold" panose="00000800000000000000" pitchFamily="2" charset="-78"/>
            </a:endParaRPr>
          </a:p>
        </p:txBody>
      </p:sp>
      <p:sp>
        <p:nvSpPr>
          <p:cNvPr id="12" name="AutoShape 2" descr="TLS Security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4099" name="Picture 3"/>
          <p:cNvPicPr>
            <a:picLocks noChangeAspect="1" noChangeArrowheads="1"/>
          </p:cNvPicPr>
          <p:nvPr/>
        </p:nvPicPr>
        <p:blipFill>
          <a:blip r:embed="rId6">
            <a:extLst>
              <a:ext uri="{BEBA8EAE-BF5A-486C-A8C5-ECC9F3942E4B}">
                <a14:imgProps xmlns:a14="http://schemas.microsoft.com/office/drawing/2010/main">
                  <a14:imgLayer r:embed="rId7">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307975" y="4827815"/>
            <a:ext cx="5079034" cy="15240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097319" y="4827815"/>
            <a:ext cx="5734050" cy="15240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 name="Right Arrow 12"/>
          <p:cNvSpPr/>
          <p:nvPr/>
        </p:nvSpPr>
        <p:spPr>
          <a:xfrm>
            <a:off x="5605669" y="5466525"/>
            <a:ext cx="334200" cy="337931"/>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5112985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5106" y="25699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184000" y="681722"/>
            <a:ext cx="7409107" cy="588623"/>
          </a:xfrm>
          <a:prstGeom prst="rect">
            <a:avLst/>
          </a:prstGeom>
          <a:noFill/>
        </p:spPr>
        <p:txBody>
          <a:bodyPr wrap="square" rtlCol="0">
            <a:spAutoFit/>
          </a:bodyPr>
          <a:lstStyle/>
          <a:p>
            <a:pPr algn="ctr">
              <a:lnSpc>
                <a:spcPts val="3400"/>
              </a:lnSpc>
            </a:pPr>
            <a:r>
              <a:rPr lang="en-US" sz="4400" dirty="0" smtClean="0">
                <a:solidFill>
                  <a:schemeClr val="bg1"/>
                </a:solidFill>
                <a:latin typeface="Tajawal Medium" panose="00000600000000000000" pitchFamily="2" charset="-78"/>
                <a:cs typeface="Tajawal Medium" panose="00000600000000000000" pitchFamily="2" charset="-78"/>
              </a:rPr>
              <a:t>SSL &amp; TLS</a:t>
            </a:r>
            <a:endParaRPr lang="en-US" sz="44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5</a:t>
            </a:r>
            <a:endParaRPr lang="en-US" sz="3600" dirty="0">
              <a:solidFill>
                <a:schemeClr val="bg1"/>
              </a:solidFill>
              <a:latin typeface="Tajawal Medium" panose="00000600000000000000" pitchFamily="2" charset="-78"/>
              <a:cs typeface="Tajawal Medium" panose="00000600000000000000" pitchFamily="2" charset="-78"/>
            </a:endParaRPr>
          </a:p>
        </p:txBody>
      </p:sp>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25</a:t>
            </a:fld>
            <a:endParaRPr lang="en-US" dirty="0"/>
          </a:p>
        </p:txBody>
      </p:sp>
      <p:sp>
        <p:nvSpPr>
          <p:cNvPr id="10" name="Rectangle 9"/>
          <p:cNvSpPr/>
          <p:nvPr/>
        </p:nvSpPr>
        <p:spPr>
          <a:xfrm>
            <a:off x="449060" y="1835490"/>
            <a:ext cx="10978471" cy="3539430"/>
          </a:xfrm>
          <a:prstGeom prst="rect">
            <a:avLst/>
          </a:prstGeom>
        </p:spPr>
        <p:txBody>
          <a:bodyPr wrap="square">
            <a:spAutoFit/>
          </a:bodyPr>
          <a:lstStyle/>
          <a:p>
            <a:pPr marL="1371600" lvl="2" indent="-457200" algn="just">
              <a:buFontTx/>
              <a:buChar char="-"/>
            </a:pPr>
            <a:r>
              <a:rPr lang="en-US" sz="3200" dirty="0" smtClean="0">
                <a:solidFill>
                  <a:srgbClr val="0A1F61"/>
                </a:solidFill>
                <a:latin typeface="Tajawal ExtraBold" panose="00000800000000000000" pitchFamily="2" charset="-78"/>
                <a:cs typeface="Tajawal ExtraBold" panose="00000800000000000000" pitchFamily="2" charset="-78"/>
              </a:rPr>
              <a:t>The </a:t>
            </a:r>
            <a:r>
              <a:rPr lang="en-US" sz="3200" dirty="0">
                <a:solidFill>
                  <a:srgbClr val="0A1F61"/>
                </a:solidFill>
                <a:latin typeface="Tajawal ExtraBold" panose="00000800000000000000" pitchFamily="2" charset="-78"/>
                <a:cs typeface="Tajawal ExtraBold" panose="00000800000000000000" pitchFamily="2" charset="-78"/>
              </a:rPr>
              <a:t>cookie that we use to authenticate on our website is sent in plain text and anyone who intercepts the connection can see it. </a:t>
            </a:r>
            <a:endParaRPr lang="en-US" sz="3200" dirty="0" smtClean="0">
              <a:solidFill>
                <a:srgbClr val="0A1F61"/>
              </a:solidFill>
              <a:latin typeface="Tajawal ExtraBold" panose="00000800000000000000" pitchFamily="2" charset="-78"/>
              <a:cs typeface="Tajawal ExtraBold" panose="00000800000000000000" pitchFamily="2" charset="-78"/>
            </a:endParaRPr>
          </a:p>
          <a:p>
            <a:pPr marL="1371600" lvl="2" indent="-457200" algn="just">
              <a:buFontTx/>
              <a:buChar char="-"/>
            </a:pPr>
            <a:r>
              <a:rPr lang="en-US" sz="3200" dirty="0" smtClean="0">
                <a:solidFill>
                  <a:srgbClr val="0A1F61"/>
                </a:solidFill>
                <a:latin typeface="Tajawal ExtraBold" panose="00000800000000000000" pitchFamily="2" charset="-78"/>
                <a:cs typeface="Tajawal ExtraBold" panose="00000800000000000000" pitchFamily="2" charset="-78"/>
              </a:rPr>
              <a:t>The </a:t>
            </a:r>
            <a:r>
              <a:rPr lang="en-US" sz="3200" dirty="0">
                <a:solidFill>
                  <a:srgbClr val="0A1F61"/>
                </a:solidFill>
                <a:latin typeface="Tajawal ExtraBold" panose="00000800000000000000" pitchFamily="2" charset="-78"/>
                <a:cs typeface="Tajawal ExtraBold" panose="00000800000000000000" pitchFamily="2" charset="-78"/>
              </a:rPr>
              <a:t>attacker can use this information to log into our website administration panel. </a:t>
            </a:r>
            <a:endParaRPr lang="en-US" sz="3200" dirty="0" smtClean="0">
              <a:solidFill>
                <a:srgbClr val="0A1F61"/>
              </a:solidFill>
              <a:latin typeface="Tajawal ExtraBold" panose="00000800000000000000" pitchFamily="2" charset="-78"/>
              <a:cs typeface="Tajawal ExtraBold" panose="00000800000000000000" pitchFamily="2" charset="-78"/>
            </a:endParaRPr>
          </a:p>
          <a:p>
            <a:pPr marL="1371600" lvl="2" indent="-457200" algn="just">
              <a:buFontTx/>
              <a:buChar char="-"/>
            </a:pPr>
            <a:r>
              <a:rPr lang="en-US" sz="3200" dirty="0" smtClean="0">
                <a:solidFill>
                  <a:srgbClr val="0A1F61"/>
                </a:solidFill>
                <a:latin typeface="Tajawal ExtraBold" panose="00000800000000000000" pitchFamily="2" charset="-78"/>
                <a:cs typeface="Tajawal ExtraBold" panose="00000800000000000000" pitchFamily="2" charset="-78"/>
              </a:rPr>
              <a:t>From </a:t>
            </a:r>
            <a:r>
              <a:rPr lang="en-US" sz="3200" dirty="0">
                <a:solidFill>
                  <a:srgbClr val="0A1F61"/>
                </a:solidFill>
                <a:latin typeface="Tajawal ExtraBold" panose="00000800000000000000" pitchFamily="2" charset="-78"/>
                <a:cs typeface="Tajawal ExtraBold" panose="00000800000000000000" pitchFamily="2" charset="-78"/>
              </a:rPr>
              <a:t>then on, the attacker’s options expand dramatically. However, if we access our website using SSL/TLS, the attacker who is sniffing traffic sees something quite different.</a:t>
            </a:r>
          </a:p>
        </p:txBody>
      </p:sp>
      <p:sp>
        <p:nvSpPr>
          <p:cNvPr id="12" name="AutoShape 2" descr="TLS Security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 name="Rectangle 10"/>
          <p:cNvSpPr/>
          <p:nvPr/>
        </p:nvSpPr>
        <p:spPr>
          <a:xfrm>
            <a:off x="2993332" y="5952017"/>
            <a:ext cx="6806672" cy="584775"/>
          </a:xfrm>
          <a:prstGeom prst="rect">
            <a:avLst/>
          </a:prstGeom>
        </p:spPr>
        <p:txBody>
          <a:bodyPr wrap="none">
            <a:spAutoFit/>
          </a:bodyPr>
          <a:lstStyle/>
          <a:p>
            <a:r>
              <a:rPr lang="en-US" sz="3200" dirty="0">
                <a:solidFill>
                  <a:srgbClr val="0A1F61"/>
                </a:solidFill>
                <a:latin typeface="Tajawal ExtraBold" panose="00000800000000000000" pitchFamily="2" charset="-78"/>
                <a:cs typeface="Tajawal ExtraBold" panose="00000800000000000000" pitchFamily="2" charset="-78"/>
              </a:rPr>
              <a:t>In this case, the information is useless to the attacker</a:t>
            </a:r>
            <a:r>
              <a:rPr lang="en-US" dirty="0"/>
              <a:t>.</a:t>
            </a:r>
          </a:p>
        </p:txBody>
      </p:sp>
    </p:spTree>
    <p:extLst>
      <p:ext uri="{BB962C8B-B14F-4D97-AF65-F5344CB8AC3E}">
        <p14:creationId xmlns:p14="http://schemas.microsoft.com/office/powerpoint/2010/main" val="291534504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5106" y="25699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155804" y="694098"/>
            <a:ext cx="7409107" cy="588623"/>
          </a:xfrm>
          <a:prstGeom prst="rect">
            <a:avLst/>
          </a:prstGeom>
          <a:noFill/>
        </p:spPr>
        <p:txBody>
          <a:bodyPr wrap="square" rtlCol="0">
            <a:spAutoFit/>
          </a:bodyPr>
          <a:lstStyle/>
          <a:p>
            <a:pPr algn="ctr">
              <a:lnSpc>
                <a:spcPts val="3400"/>
              </a:lnSpc>
            </a:pPr>
            <a:r>
              <a:rPr lang="en-US" sz="4400" dirty="0" smtClean="0">
                <a:solidFill>
                  <a:schemeClr val="bg1"/>
                </a:solidFill>
                <a:latin typeface="Tajawal Medium" panose="00000600000000000000" pitchFamily="2" charset="-78"/>
                <a:cs typeface="Tajawal Medium" panose="00000600000000000000" pitchFamily="2" charset="-78"/>
              </a:rPr>
              <a:t>SSL &amp; TLS</a:t>
            </a:r>
            <a:endParaRPr lang="en-US" sz="44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5</a:t>
            </a:r>
            <a:endParaRPr lang="en-US" sz="3600" dirty="0">
              <a:solidFill>
                <a:schemeClr val="bg1"/>
              </a:solidFill>
              <a:latin typeface="Tajawal Medium" panose="00000600000000000000" pitchFamily="2" charset="-78"/>
              <a:cs typeface="Tajawal Medium" panose="00000600000000000000" pitchFamily="2" charset="-78"/>
            </a:endParaRPr>
          </a:p>
        </p:txBody>
      </p:sp>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26</a:t>
            </a:fld>
            <a:endParaRPr lang="en-US" dirty="0"/>
          </a:p>
        </p:txBody>
      </p:sp>
      <p:sp>
        <p:nvSpPr>
          <p:cNvPr id="12" name="AutoShape 2" descr="TLS Security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3" name="Rectangle 12"/>
          <p:cNvSpPr/>
          <p:nvPr/>
        </p:nvSpPr>
        <p:spPr>
          <a:xfrm>
            <a:off x="387431" y="1610200"/>
            <a:ext cx="11300986" cy="4893647"/>
          </a:xfrm>
          <a:prstGeom prst="rect">
            <a:avLst/>
          </a:prstGeom>
        </p:spPr>
        <p:txBody>
          <a:bodyPr wrap="square">
            <a:spAutoFit/>
          </a:bodyPr>
          <a:lstStyle/>
          <a:p>
            <a:pPr marL="457200" indent="-457200" algn="just">
              <a:buFont typeface="Wingdings" pitchFamily="2" charset="2"/>
              <a:buChar char="§"/>
            </a:pPr>
            <a:r>
              <a:rPr lang="en-US" sz="3200" b="1" dirty="0">
                <a:solidFill>
                  <a:srgbClr val="0A1F61"/>
                </a:solidFill>
                <a:latin typeface="Tajawal ExtraBold" panose="00000800000000000000" pitchFamily="2" charset="-78"/>
                <a:cs typeface="Tajawal ExtraBold" panose="00000800000000000000" pitchFamily="2" charset="-78"/>
              </a:rPr>
              <a:t>Identification</a:t>
            </a:r>
          </a:p>
          <a:p>
            <a:pPr marL="1371600" lvl="2" indent="-457200" algn="just">
              <a:buFontTx/>
              <a:buChar char="-"/>
            </a:pPr>
            <a:r>
              <a:rPr lang="en-US" sz="2800" dirty="0" smtClean="0">
                <a:solidFill>
                  <a:srgbClr val="0A1F61"/>
                </a:solidFill>
                <a:latin typeface="Tajawal ExtraBold" panose="00000800000000000000" pitchFamily="2" charset="-78"/>
                <a:cs typeface="Tajawal ExtraBold" panose="00000800000000000000" pitchFamily="2" charset="-78"/>
              </a:rPr>
              <a:t>SSL/TLS </a:t>
            </a:r>
            <a:r>
              <a:rPr lang="en-US" sz="2800" dirty="0">
                <a:solidFill>
                  <a:srgbClr val="0A1F61"/>
                </a:solidFill>
                <a:latin typeface="Tajawal ExtraBold" panose="00000800000000000000" pitchFamily="2" charset="-78"/>
                <a:cs typeface="Tajawal ExtraBold" panose="00000800000000000000" pitchFamily="2" charset="-78"/>
              </a:rPr>
              <a:t>protocols use public-key cryptography. Except for encryption, this technology is also used to authenticate communicating parties. </a:t>
            </a:r>
            <a:endParaRPr lang="en-US" sz="2800" dirty="0" smtClean="0">
              <a:solidFill>
                <a:srgbClr val="0A1F61"/>
              </a:solidFill>
              <a:latin typeface="Tajawal ExtraBold" panose="00000800000000000000" pitchFamily="2" charset="-78"/>
              <a:cs typeface="Tajawal ExtraBold" panose="00000800000000000000" pitchFamily="2" charset="-78"/>
            </a:endParaRPr>
          </a:p>
          <a:p>
            <a:pPr marL="1371600" lvl="2" indent="-457200" algn="just">
              <a:buFontTx/>
              <a:buChar char="-"/>
            </a:pPr>
            <a:r>
              <a:rPr lang="en-US" sz="2800" dirty="0" smtClean="0">
                <a:solidFill>
                  <a:srgbClr val="0A1F61"/>
                </a:solidFill>
                <a:latin typeface="Tajawal ExtraBold" panose="00000800000000000000" pitchFamily="2" charset="-78"/>
                <a:cs typeface="Tajawal ExtraBold" panose="00000800000000000000" pitchFamily="2" charset="-78"/>
              </a:rPr>
              <a:t>This </a:t>
            </a:r>
            <a:r>
              <a:rPr lang="en-US" sz="2800" dirty="0">
                <a:solidFill>
                  <a:srgbClr val="0A1F61"/>
                </a:solidFill>
                <a:latin typeface="Tajawal ExtraBold" panose="00000800000000000000" pitchFamily="2" charset="-78"/>
                <a:cs typeface="Tajawal ExtraBold" panose="00000800000000000000" pitchFamily="2" charset="-78"/>
              </a:rPr>
              <a:t>means, that one or both parties know exactly who they are communicating with. This is crucial for such applications as online transactions because must be sure that we are transferring money to the person or company who are who they claim to </a:t>
            </a:r>
            <a:r>
              <a:rPr lang="en-US" sz="2800" dirty="0" smtClean="0">
                <a:solidFill>
                  <a:srgbClr val="0A1F61"/>
                </a:solidFill>
                <a:latin typeface="Tajawal ExtraBold" panose="00000800000000000000" pitchFamily="2" charset="-78"/>
                <a:cs typeface="Tajawal ExtraBold" panose="00000800000000000000" pitchFamily="2" charset="-78"/>
              </a:rPr>
              <a:t>be.</a:t>
            </a:r>
          </a:p>
          <a:p>
            <a:pPr marL="1371600" lvl="2" indent="-457200" algn="just">
              <a:buFontTx/>
              <a:buChar char="-"/>
            </a:pPr>
            <a:r>
              <a:rPr lang="en-US" sz="2800" dirty="0" smtClean="0">
                <a:solidFill>
                  <a:srgbClr val="0A1F61"/>
                </a:solidFill>
                <a:latin typeface="Tajawal ExtraBold" panose="00000800000000000000" pitchFamily="2" charset="-78"/>
                <a:cs typeface="Tajawal ExtraBold" panose="00000800000000000000" pitchFamily="2" charset="-78"/>
              </a:rPr>
              <a:t>When </a:t>
            </a:r>
            <a:r>
              <a:rPr lang="en-US" sz="2800" dirty="0">
                <a:solidFill>
                  <a:srgbClr val="0A1F61"/>
                </a:solidFill>
                <a:latin typeface="Tajawal ExtraBold" panose="00000800000000000000" pitchFamily="2" charset="-78"/>
                <a:cs typeface="Tajawal ExtraBold" panose="00000800000000000000" pitchFamily="2" charset="-78"/>
              </a:rPr>
              <a:t>a secure connection is established, the server sends its SSL/TSL certificate to the client. </a:t>
            </a:r>
            <a:endParaRPr lang="en-US" sz="2800" dirty="0" smtClean="0">
              <a:solidFill>
                <a:srgbClr val="0A1F61"/>
              </a:solidFill>
              <a:latin typeface="Tajawal ExtraBold" panose="00000800000000000000" pitchFamily="2" charset="-78"/>
              <a:cs typeface="Tajawal ExtraBold" panose="00000800000000000000" pitchFamily="2" charset="-78"/>
            </a:endParaRPr>
          </a:p>
          <a:p>
            <a:pPr marL="1371600" lvl="2" indent="-457200" algn="just">
              <a:buFontTx/>
              <a:buChar char="-"/>
            </a:pPr>
            <a:r>
              <a:rPr lang="en-US" sz="2800" dirty="0" smtClean="0">
                <a:solidFill>
                  <a:srgbClr val="0A1F61"/>
                </a:solidFill>
                <a:latin typeface="Tajawal ExtraBold" panose="00000800000000000000" pitchFamily="2" charset="-78"/>
                <a:cs typeface="Tajawal ExtraBold" panose="00000800000000000000" pitchFamily="2" charset="-78"/>
              </a:rPr>
              <a:t>The </a:t>
            </a:r>
            <a:r>
              <a:rPr lang="en-US" sz="2800" dirty="0">
                <a:solidFill>
                  <a:srgbClr val="0A1F61"/>
                </a:solidFill>
                <a:latin typeface="Tajawal ExtraBold" panose="00000800000000000000" pitchFamily="2" charset="-78"/>
                <a:cs typeface="Tajawal ExtraBold" panose="00000800000000000000" pitchFamily="2" charset="-78"/>
              </a:rPr>
              <a:t>certificate is then checked by the client against a trusted Certificate Authority, validating the server’s identity. Such a certificate cannot be falsified, so the client may be one hundred percent sure that they are communicating with the right server.</a:t>
            </a:r>
          </a:p>
        </p:txBody>
      </p:sp>
    </p:spTree>
    <p:extLst>
      <p:ext uri="{BB962C8B-B14F-4D97-AF65-F5344CB8AC3E}">
        <p14:creationId xmlns:p14="http://schemas.microsoft.com/office/powerpoint/2010/main" val="257595406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5106" y="25699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155804" y="694098"/>
            <a:ext cx="7409107" cy="588623"/>
          </a:xfrm>
          <a:prstGeom prst="rect">
            <a:avLst/>
          </a:prstGeom>
          <a:noFill/>
        </p:spPr>
        <p:txBody>
          <a:bodyPr wrap="square" rtlCol="0">
            <a:spAutoFit/>
          </a:bodyPr>
          <a:lstStyle/>
          <a:p>
            <a:pPr algn="ctr">
              <a:lnSpc>
                <a:spcPts val="3400"/>
              </a:lnSpc>
            </a:pPr>
            <a:r>
              <a:rPr lang="en-US" sz="4400" dirty="0" smtClean="0">
                <a:solidFill>
                  <a:schemeClr val="bg1"/>
                </a:solidFill>
                <a:latin typeface="Tajawal Medium" panose="00000600000000000000" pitchFamily="2" charset="-78"/>
                <a:cs typeface="Tajawal Medium" panose="00000600000000000000" pitchFamily="2" charset="-78"/>
              </a:rPr>
              <a:t>SSL &amp; TLS</a:t>
            </a:r>
            <a:endParaRPr lang="en-US" sz="44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5</a:t>
            </a:r>
            <a:endParaRPr lang="en-US" sz="3600" dirty="0">
              <a:solidFill>
                <a:schemeClr val="bg1"/>
              </a:solidFill>
              <a:latin typeface="Tajawal Medium" panose="00000600000000000000" pitchFamily="2" charset="-78"/>
              <a:cs typeface="Tajawal Medium" panose="00000600000000000000" pitchFamily="2" charset="-78"/>
            </a:endParaRPr>
          </a:p>
        </p:txBody>
      </p:sp>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27</a:t>
            </a:fld>
            <a:endParaRPr lang="en-US" dirty="0"/>
          </a:p>
        </p:txBody>
      </p:sp>
      <p:sp>
        <p:nvSpPr>
          <p:cNvPr id="12" name="AutoShape 2" descr="TLS Security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 name="Rectangle 9"/>
          <p:cNvSpPr/>
          <p:nvPr/>
        </p:nvSpPr>
        <p:spPr>
          <a:xfrm>
            <a:off x="460375" y="1737479"/>
            <a:ext cx="11307555" cy="2246769"/>
          </a:xfrm>
          <a:prstGeom prst="rect">
            <a:avLst/>
          </a:prstGeom>
        </p:spPr>
        <p:txBody>
          <a:bodyPr wrap="square">
            <a:spAutoFit/>
          </a:bodyPr>
          <a:lstStyle/>
          <a:p>
            <a:pPr marL="457200" indent="-457200" algn="just">
              <a:buFont typeface="Wingdings" pitchFamily="2" charset="2"/>
              <a:buChar char="§"/>
            </a:pPr>
            <a:r>
              <a:rPr lang="en-US" sz="2800" b="1" dirty="0">
                <a:solidFill>
                  <a:srgbClr val="0A1F61"/>
                </a:solidFill>
                <a:latin typeface="Tajawal ExtraBold" panose="00000800000000000000" pitchFamily="2" charset="-78"/>
                <a:cs typeface="Tajawal ExtraBold" panose="00000800000000000000" pitchFamily="2" charset="-78"/>
              </a:rPr>
              <a:t>Perfect Forward Secrecy</a:t>
            </a:r>
          </a:p>
          <a:p>
            <a:pPr lvl="2" algn="just"/>
            <a:r>
              <a:rPr lang="en-US" sz="2800" dirty="0">
                <a:solidFill>
                  <a:srgbClr val="0A1F61"/>
                </a:solidFill>
                <a:latin typeface="Tajawal ExtraBold" panose="00000800000000000000" pitchFamily="2" charset="-78"/>
                <a:cs typeface="Tajawal ExtraBold" panose="00000800000000000000" pitchFamily="2" charset="-78"/>
              </a:rPr>
              <a:t>Perfect forward secrecy (PFS) is a mechanism that is used to protect the client if the private key of the server is compromised. Thanks to PFS, the attacker is not able to decrypt any previous TLS communications. To ensure perfect forward secrecy, we use </a:t>
            </a:r>
            <a:r>
              <a:rPr lang="en-US" sz="2800" i="1" u="sng" dirty="0">
                <a:solidFill>
                  <a:srgbClr val="0A1F61"/>
                </a:solidFill>
                <a:latin typeface="Tajawal ExtraBold" panose="00000800000000000000" pitchFamily="2" charset="-78"/>
                <a:cs typeface="Tajawal ExtraBold" panose="00000800000000000000" pitchFamily="2" charset="-78"/>
              </a:rPr>
              <a:t>new keys for every session. These keys are valid only as long as the session is active</a:t>
            </a:r>
            <a:r>
              <a:rPr lang="en-US" sz="2800" u="sng" dirty="0">
                <a:solidFill>
                  <a:srgbClr val="0A1F61"/>
                </a:solidFill>
                <a:latin typeface="Tajawal ExtraBold" panose="00000800000000000000" pitchFamily="2" charset="-78"/>
                <a:cs typeface="Tajawal ExtraBold" panose="00000800000000000000" pitchFamily="2" charset="-78"/>
              </a:rPr>
              <a:t>.</a:t>
            </a:r>
          </a:p>
        </p:txBody>
      </p:sp>
      <p:sp>
        <p:nvSpPr>
          <p:cNvPr id="11" name="Rectangle 10"/>
          <p:cNvSpPr/>
          <p:nvPr/>
        </p:nvSpPr>
        <p:spPr>
          <a:xfrm>
            <a:off x="460375" y="3999408"/>
            <a:ext cx="11307555" cy="2246769"/>
          </a:xfrm>
          <a:prstGeom prst="rect">
            <a:avLst/>
          </a:prstGeom>
        </p:spPr>
        <p:txBody>
          <a:bodyPr wrap="square">
            <a:spAutoFit/>
          </a:bodyPr>
          <a:lstStyle/>
          <a:p>
            <a:pPr marL="457200" indent="-457200" algn="just">
              <a:buFont typeface="Wingdings" pitchFamily="2" charset="2"/>
              <a:buChar char="§"/>
            </a:pPr>
            <a:r>
              <a:rPr lang="en-US" sz="2800" b="1" dirty="0">
                <a:solidFill>
                  <a:srgbClr val="0A1F61"/>
                </a:solidFill>
                <a:latin typeface="Tajawal ExtraBold" panose="00000800000000000000" pitchFamily="2" charset="-78"/>
                <a:cs typeface="Tajawal ExtraBold" panose="00000800000000000000" pitchFamily="2" charset="-78"/>
              </a:rPr>
              <a:t>What is HTTPS?</a:t>
            </a:r>
          </a:p>
          <a:p>
            <a:pPr lvl="2" algn="just"/>
            <a:r>
              <a:rPr lang="en-US" sz="2800" dirty="0">
                <a:solidFill>
                  <a:srgbClr val="0A1F61"/>
                </a:solidFill>
                <a:latin typeface="Tajawal ExtraBold" panose="00000800000000000000" pitchFamily="2" charset="-78"/>
                <a:cs typeface="Tajawal ExtraBold" panose="00000800000000000000" pitchFamily="2" charset="-78"/>
              </a:rPr>
              <a:t>HTTPS is a secure version of the HTTP protocol. It is an extension of the HTTP protocol that implements TLS. It lets you securely access websites and web applications. With HTTPS you can be sure that nobody reads your sensitive information and you can be sure that you accessing the real website and not a forged one.</a:t>
            </a:r>
          </a:p>
        </p:txBody>
      </p:sp>
    </p:spTree>
    <p:extLst>
      <p:ext uri="{BB962C8B-B14F-4D97-AF65-F5344CB8AC3E}">
        <p14:creationId xmlns:p14="http://schemas.microsoft.com/office/powerpoint/2010/main" val="375372753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5106" y="25699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155804" y="638904"/>
            <a:ext cx="7409107" cy="588623"/>
          </a:xfrm>
          <a:prstGeom prst="rect">
            <a:avLst/>
          </a:prstGeom>
          <a:noFill/>
        </p:spPr>
        <p:txBody>
          <a:bodyPr wrap="square" rtlCol="0">
            <a:spAutoFit/>
          </a:bodyPr>
          <a:lstStyle/>
          <a:p>
            <a:pPr algn="ctr">
              <a:lnSpc>
                <a:spcPts val="3400"/>
              </a:lnSpc>
            </a:pPr>
            <a:r>
              <a:rPr lang="en-US" sz="4400" dirty="0" smtClean="0">
                <a:solidFill>
                  <a:schemeClr val="bg1"/>
                </a:solidFill>
                <a:latin typeface="Tajawal Medium" panose="00000600000000000000" pitchFamily="2" charset="-78"/>
                <a:cs typeface="Tajawal Medium" panose="00000600000000000000" pitchFamily="2" charset="-78"/>
              </a:rPr>
              <a:t>How do </a:t>
            </a:r>
            <a:r>
              <a:rPr lang="en-US" sz="4400" dirty="0">
                <a:solidFill>
                  <a:schemeClr val="bg1"/>
                </a:solidFill>
                <a:latin typeface="Tajawal Medium" panose="00000600000000000000" pitchFamily="2" charset="-78"/>
                <a:cs typeface="Tajawal Medium" panose="00000600000000000000" pitchFamily="2" charset="-78"/>
              </a:rPr>
              <a:t>SSL/TLS </a:t>
            </a:r>
            <a:r>
              <a:rPr lang="en-US" sz="4400" dirty="0" smtClean="0">
                <a:solidFill>
                  <a:schemeClr val="bg1"/>
                </a:solidFill>
                <a:latin typeface="Tajawal Medium" panose="00000600000000000000" pitchFamily="2" charset="-78"/>
                <a:cs typeface="Tajawal Medium" panose="00000600000000000000" pitchFamily="2" charset="-78"/>
              </a:rPr>
              <a:t>work?</a:t>
            </a:r>
            <a:endParaRPr lang="en-US" sz="44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5</a:t>
            </a:r>
            <a:endParaRPr lang="en-US" sz="3600" dirty="0">
              <a:solidFill>
                <a:schemeClr val="bg1"/>
              </a:solidFill>
              <a:latin typeface="Tajawal Medium" panose="00000600000000000000" pitchFamily="2" charset="-78"/>
              <a:cs typeface="Tajawal Medium" panose="00000600000000000000" pitchFamily="2" charset="-78"/>
            </a:endParaRPr>
          </a:p>
        </p:txBody>
      </p:sp>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28</a:t>
            </a:fld>
            <a:endParaRPr lang="en-US" dirty="0"/>
          </a:p>
        </p:txBody>
      </p:sp>
      <p:sp>
        <p:nvSpPr>
          <p:cNvPr id="12" name="AutoShape 2" descr="TLS Security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6147"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358320" y="1353203"/>
            <a:ext cx="5004074" cy="526565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0737922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5106" y="25699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155804" y="649926"/>
            <a:ext cx="7409107" cy="588623"/>
          </a:xfrm>
          <a:prstGeom prst="rect">
            <a:avLst/>
          </a:prstGeom>
          <a:noFill/>
        </p:spPr>
        <p:txBody>
          <a:bodyPr wrap="square" rtlCol="0">
            <a:spAutoFit/>
          </a:bodyPr>
          <a:lstStyle/>
          <a:p>
            <a:pPr algn="ctr">
              <a:lnSpc>
                <a:spcPts val="3400"/>
              </a:lnSpc>
            </a:pPr>
            <a:r>
              <a:rPr lang="en-US" sz="4400" dirty="0" smtClean="0">
                <a:solidFill>
                  <a:schemeClr val="bg1"/>
                </a:solidFill>
                <a:latin typeface="Tajawal Medium" panose="00000600000000000000" pitchFamily="2" charset="-78"/>
                <a:cs typeface="Tajawal Medium" panose="00000600000000000000" pitchFamily="2" charset="-78"/>
              </a:rPr>
              <a:t>TLS </a:t>
            </a:r>
            <a:r>
              <a:rPr lang="en-US" sz="4400" dirty="0">
                <a:solidFill>
                  <a:schemeClr val="bg1"/>
                </a:solidFill>
                <a:latin typeface="Tajawal Medium" panose="00000600000000000000" pitchFamily="2" charset="-78"/>
                <a:cs typeface="Tajawal Medium" panose="00000600000000000000" pitchFamily="2" charset="-78"/>
              </a:rPr>
              <a:t>handshake </a:t>
            </a:r>
            <a:r>
              <a:rPr lang="en-US" sz="4400" dirty="0" err="1">
                <a:solidFill>
                  <a:schemeClr val="bg1"/>
                </a:solidFill>
                <a:latin typeface="Tajawal Medium" panose="00000600000000000000" pitchFamily="2" charset="-78"/>
                <a:cs typeface="Tajawal Medium" panose="00000600000000000000" pitchFamily="2" charset="-78"/>
              </a:rPr>
              <a:t>vs</a:t>
            </a:r>
            <a:r>
              <a:rPr lang="en-US" sz="4400" dirty="0">
                <a:solidFill>
                  <a:schemeClr val="bg1"/>
                </a:solidFill>
                <a:latin typeface="Tajawal Medium" panose="00000600000000000000" pitchFamily="2" charset="-78"/>
                <a:cs typeface="Tajawal Medium" panose="00000600000000000000" pitchFamily="2" charset="-78"/>
              </a:rPr>
              <a:t> </a:t>
            </a:r>
            <a:r>
              <a:rPr lang="en-US" sz="4400" dirty="0" smtClean="0">
                <a:solidFill>
                  <a:schemeClr val="bg1"/>
                </a:solidFill>
                <a:latin typeface="Tajawal Medium" panose="00000600000000000000" pitchFamily="2" charset="-78"/>
                <a:cs typeface="Tajawal Medium" panose="00000600000000000000" pitchFamily="2" charset="-78"/>
              </a:rPr>
              <a:t>TCP </a:t>
            </a:r>
            <a:r>
              <a:rPr lang="en-US" sz="4400" dirty="0">
                <a:solidFill>
                  <a:schemeClr val="bg1"/>
                </a:solidFill>
                <a:latin typeface="Tajawal Medium" panose="00000600000000000000" pitchFamily="2" charset="-78"/>
                <a:cs typeface="Tajawal Medium" panose="00000600000000000000" pitchFamily="2" charset="-78"/>
              </a:rPr>
              <a:t>handshake</a:t>
            </a: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5</a:t>
            </a:r>
            <a:endParaRPr lang="en-US" sz="3600" dirty="0">
              <a:solidFill>
                <a:schemeClr val="bg1"/>
              </a:solidFill>
              <a:latin typeface="Tajawal Medium" panose="00000600000000000000" pitchFamily="2" charset="-78"/>
              <a:cs typeface="Tajawal Medium" panose="00000600000000000000" pitchFamily="2" charset="-78"/>
            </a:endParaRPr>
          </a:p>
        </p:txBody>
      </p:sp>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29</a:t>
            </a:fld>
            <a:endParaRPr lang="en-US" dirty="0"/>
          </a:p>
        </p:txBody>
      </p:sp>
      <p:sp>
        <p:nvSpPr>
          <p:cNvPr id="12" name="AutoShape 2" descr="TLS Security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7172"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55132" y="1610198"/>
            <a:ext cx="8828899" cy="479014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3616245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5106" y="25699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155804" y="649926"/>
            <a:ext cx="7409107" cy="588623"/>
          </a:xfrm>
          <a:prstGeom prst="rect">
            <a:avLst/>
          </a:prstGeom>
          <a:noFill/>
        </p:spPr>
        <p:txBody>
          <a:bodyPr wrap="square" rtlCol="0">
            <a:spAutoFit/>
          </a:bodyPr>
          <a:lstStyle/>
          <a:p>
            <a:pPr algn="ctr">
              <a:lnSpc>
                <a:spcPts val="3400"/>
              </a:lnSpc>
            </a:pPr>
            <a:r>
              <a:rPr lang="en-US" sz="4000" dirty="0" smtClean="0">
                <a:solidFill>
                  <a:schemeClr val="bg1"/>
                </a:solidFill>
                <a:latin typeface="Tajawal Medium" panose="00000600000000000000" pitchFamily="2" charset="-78"/>
                <a:cs typeface="Tajawal Medium" panose="00000600000000000000" pitchFamily="2" charset="-78"/>
              </a:rPr>
              <a:t>Public and Private keys in SSL/TLS</a:t>
            </a: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5</a:t>
            </a:r>
            <a:endParaRPr lang="en-US" sz="3600" dirty="0">
              <a:solidFill>
                <a:schemeClr val="bg1"/>
              </a:solidFill>
              <a:latin typeface="Tajawal Medium" panose="00000600000000000000" pitchFamily="2" charset="-78"/>
              <a:cs typeface="Tajawal Medium" panose="00000600000000000000" pitchFamily="2" charset="-78"/>
            </a:endParaRPr>
          </a:p>
        </p:txBody>
      </p:sp>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30</a:t>
            </a:fld>
            <a:endParaRPr lang="en-US" dirty="0"/>
          </a:p>
        </p:txBody>
      </p:sp>
      <p:sp>
        <p:nvSpPr>
          <p:cNvPr id="12" name="AutoShape 2" descr="TLS Security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4" name="Rectangle 13"/>
          <p:cNvSpPr/>
          <p:nvPr/>
        </p:nvSpPr>
        <p:spPr>
          <a:xfrm>
            <a:off x="387430" y="1610200"/>
            <a:ext cx="11354254" cy="4862870"/>
          </a:xfrm>
          <a:prstGeom prst="rect">
            <a:avLst/>
          </a:prstGeom>
        </p:spPr>
        <p:txBody>
          <a:bodyPr wrap="square">
            <a:spAutoFit/>
          </a:bodyPr>
          <a:lstStyle/>
          <a:p>
            <a:pPr marL="457200" indent="-457200" algn="just">
              <a:buFont typeface="Wingdings" pitchFamily="2" charset="2"/>
              <a:buChar char="§"/>
            </a:pPr>
            <a:r>
              <a:rPr lang="en-US" sz="2800" dirty="0" smtClean="0">
                <a:solidFill>
                  <a:srgbClr val="0A1F61"/>
                </a:solidFill>
                <a:latin typeface="Tajawal ExtraBold" panose="00000800000000000000" pitchFamily="2" charset="-78"/>
                <a:cs typeface="Tajawal ExtraBold" panose="00000800000000000000" pitchFamily="2" charset="-78"/>
              </a:rPr>
              <a:t>Keys </a:t>
            </a:r>
            <a:r>
              <a:rPr lang="en-US" sz="2800" dirty="0">
                <a:solidFill>
                  <a:srgbClr val="0A1F61"/>
                </a:solidFill>
                <a:latin typeface="Tajawal ExtraBold" panose="00000800000000000000" pitchFamily="2" charset="-78"/>
                <a:cs typeface="Tajawal ExtraBold" panose="00000800000000000000" pitchFamily="2" charset="-78"/>
              </a:rPr>
              <a:t>come in two halves, a public key and a private key. The public key can be distributed publicly and widely, and you can use it to verify, but not replicate, information generated using the private key. The private key must be kept secret</a:t>
            </a:r>
            <a:r>
              <a:rPr lang="en-US" sz="2800" dirty="0" smtClean="0">
                <a:solidFill>
                  <a:srgbClr val="0A1F61"/>
                </a:solidFill>
                <a:latin typeface="Tajawal ExtraBold" panose="00000800000000000000" pitchFamily="2" charset="-78"/>
                <a:cs typeface="Tajawal ExtraBold" panose="00000800000000000000" pitchFamily="2" charset="-78"/>
              </a:rPr>
              <a:t>.</a:t>
            </a:r>
          </a:p>
          <a:p>
            <a:pPr algn="just"/>
            <a:endParaRPr lang="en-US" sz="1400" dirty="0" smtClean="0">
              <a:solidFill>
                <a:srgbClr val="0A1F61"/>
              </a:solidFill>
              <a:latin typeface="Tajawal ExtraBold" panose="00000800000000000000" pitchFamily="2" charset="-78"/>
              <a:cs typeface="Tajawal ExtraBold" panose="00000800000000000000" pitchFamily="2" charset="-78"/>
            </a:endParaRPr>
          </a:p>
          <a:p>
            <a:pPr marL="457200" indent="-457200" algn="just">
              <a:buFont typeface="Wingdings" pitchFamily="2" charset="2"/>
              <a:buChar char="§"/>
            </a:pPr>
            <a:r>
              <a:rPr lang="en-US" sz="2800" dirty="0" smtClean="0">
                <a:solidFill>
                  <a:srgbClr val="0A1F61"/>
                </a:solidFill>
                <a:latin typeface="Tajawal ExtraBold" panose="00000800000000000000" pitchFamily="2" charset="-78"/>
                <a:cs typeface="Tajawal ExtraBold" panose="00000800000000000000" pitchFamily="2" charset="-78"/>
              </a:rPr>
              <a:t>When </a:t>
            </a:r>
            <a:r>
              <a:rPr lang="en-US" sz="2800" dirty="0">
                <a:solidFill>
                  <a:srgbClr val="0A1F61"/>
                </a:solidFill>
                <a:latin typeface="Tajawal ExtraBold" panose="00000800000000000000" pitchFamily="2" charset="-78"/>
                <a:cs typeface="Tajawal ExtraBold" panose="00000800000000000000" pitchFamily="2" charset="-78"/>
              </a:rPr>
              <a:t>performing authentication, SSL uses a technique called public-key cryptography. Public-key cryptography is based on the concept of a key pair, which consists of a public key and a private key. Data that has been encrypted with a public key can be decrypted only with the corresponding private key</a:t>
            </a:r>
            <a:r>
              <a:rPr lang="en-US" sz="2800" dirty="0" smtClean="0">
                <a:solidFill>
                  <a:srgbClr val="0A1F61"/>
                </a:solidFill>
                <a:latin typeface="Tajawal ExtraBold" panose="00000800000000000000" pitchFamily="2" charset="-78"/>
                <a:cs typeface="Tajawal ExtraBold" panose="00000800000000000000" pitchFamily="2" charset="-78"/>
              </a:rPr>
              <a:t>.</a:t>
            </a:r>
          </a:p>
          <a:p>
            <a:pPr algn="just"/>
            <a:endParaRPr lang="en-GB" sz="1600" dirty="0">
              <a:solidFill>
                <a:srgbClr val="0A1F61"/>
              </a:solidFill>
              <a:latin typeface="Tajawal ExtraBold" panose="00000800000000000000" pitchFamily="2" charset="-78"/>
              <a:cs typeface="Tajawal ExtraBold" panose="00000800000000000000" pitchFamily="2" charset="-78"/>
            </a:endParaRPr>
          </a:p>
          <a:p>
            <a:pPr marL="457200" indent="-457200" algn="just">
              <a:buFont typeface="Wingdings" pitchFamily="2" charset="2"/>
              <a:buChar char="§"/>
            </a:pPr>
            <a:r>
              <a:rPr lang="en-US" sz="2800" dirty="0" smtClean="0">
                <a:solidFill>
                  <a:srgbClr val="0A1F61"/>
                </a:solidFill>
                <a:latin typeface="Tajawal ExtraBold" panose="00000800000000000000" pitchFamily="2" charset="-78"/>
                <a:cs typeface="Tajawal ExtraBold" panose="00000800000000000000" pitchFamily="2" charset="-78"/>
              </a:rPr>
              <a:t>The private </a:t>
            </a:r>
            <a:r>
              <a:rPr lang="en-US" sz="2800" dirty="0">
                <a:solidFill>
                  <a:srgbClr val="0A1F61"/>
                </a:solidFill>
                <a:latin typeface="Tajawal ExtraBold" panose="00000800000000000000" pitchFamily="2" charset="-78"/>
                <a:cs typeface="Tajawal ExtraBold" panose="00000800000000000000" pitchFamily="2" charset="-78"/>
              </a:rPr>
              <a:t>key is used for both encrypting and decrypting </a:t>
            </a:r>
            <a:r>
              <a:rPr lang="en-US" sz="2800" dirty="0" smtClean="0">
                <a:solidFill>
                  <a:srgbClr val="0A1F61"/>
                </a:solidFill>
                <a:latin typeface="Tajawal ExtraBold" panose="00000800000000000000" pitchFamily="2" charset="-78"/>
                <a:cs typeface="Tajawal ExtraBold" panose="00000800000000000000" pitchFamily="2" charset="-78"/>
              </a:rPr>
              <a:t>sensitive </a:t>
            </a:r>
            <a:r>
              <a:rPr lang="en-US" sz="2800" dirty="0">
                <a:solidFill>
                  <a:srgbClr val="0A1F61"/>
                </a:solidFill>
                <a:latin typeface="Tajawal ExtraBold" panose="00000800000000000000" pitchFamily="2" charset="-78"/>
                <a:cs typeface="Tajawal ExtraBold" panose="00000800000000000000" pitchFamily="2" charset="-78"/>
              </a:rPr>
              <a:t>data. It is shared between the sender and receiver of encrypted data. </a:t>
            </a:r>
            <a:r>
              <a:rPr lang="en-US" sz="2800" dirty="0" smtClean="0">
                <a:solidFill>
                  <a:srgbClr val="0A1F61"/>
                </a:solidFill>
                <a:latin typeface="Tajawal ExtraBold" panose="00000800000000000000" pitchFamily="2" charset="-78"/>
                <a:cs typeface="Tajawal ExtraBold" panose="00000800000000000000" pitchFamily="2" charset="-78"/>
              </a:rPr>
              <a:t>The public </a:t>
            </a:r>
            <a:r>
              <a:rPr lang="en-US" sz="2800" dirty="0">
                <a:solidFill>
                  <a:srgbClr val="0A1F61"/>
                </a:solidFill>
                <a:latin typeface="Tajawal ExtraBold" panose="00000800000000000000" pitchFamily="2" charset="-78"/>
                <a:cs typeface="Tajawal ExtraBold" panose="00000800000000000000" pitchFamily="2" charset="-78"/>
              </a:rPr>
              <a:t>key is used only for the purpose of encrypting the data. The private key mechanism is faster</a:t>
            </a:r>
            <a:r>
              <a:rPr lang="en-US" sz="2800" dirty="0" smtClean="0">
                <a:solidFill>
                  <a:srgbClr val="0A1F61"/>
                </a:solidFill>
                <a:latin typeface="Tajawal ExtraBold" panose="00000800000000000000" pitchFamily="2" charset="-78"/>
                <a:cs typeface="Tajawal ExtraBold" panose="00000800000000000000" pitchFamily="2" charset="-78"/>
              </a:rPr>
              <a:t>.</a:t>
            </a:r>
          </a:p>
        </p:txBody>
      </p:sp>
    </p:spTree>
    <p:extLst>
      <p:ext uri="{BB962C8B-B14F-4D97-AF65-F5344CB8AC3E}">
        <p14:creationId xmlns:p14="http://schemas.microsoft.com/office/powerpoint/2010/main" val="216944553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5106" y="25699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155804" y="649926"/>
            <a:ext cx="7409107" cy="588623"/>
          </a:xfrm>
          <a:prstGeom prst="rect">
            <a:avLst/>
          </a:prstGeom>
          <a:noFill/>
        </p:spPr>
        <p:txBody>
          <a:bodyPr wrap="square" rtlCol="0">
            <a:spAutoFit/>
          </a:bodyPr>
          <a:lstStyle/>
          <a:p>
            <a:pPr algn="ctr">
              <a:lnSpc>
                <a:spcPts val="3400"/>
              </a:lnSpc>
            </a:pPr>
            <a:r>
              <a:rPr lang="en-US" sz="4000" dirty="0">
                <a:solidFill>
                  <a:schemeClr val="bg1"/>
                </a:solidFill>
                <a:latin typeface="Tajawal Medium" panose="00000600000000000000" pitchFamily="2" charset="-78"/>
                <a:cs typeface="Tajawal Medium" panose="00000600000000000000" pitchFamily="2" charset="-78"/>
              </a:rPr>
              <a:t>Public and Private keys in SSL/TLS</a:t>
            </a: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5</a:t>
            </a:r>
            <a:endParaRPr lang="en-US" sz="3600" dirty="0">
              <a:solidFill>
                <a:schemeClr val="bg1"/>
              </a:solidFill>
              <a:latin typeface="Tajawal Medium" panose="00000600000000000000" pitchFamily="2" charset="-78"/>
              <a:cs typeface="Tajawal Medium" panose="00000600000000000000" pitchFamily="2" charset="-78"/>
            </a:endParaRPr>
          </a:p>
        </p:txBody>
      </p:sp>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31</a:t>
            </a:fld>
            <a:endParaRPr lang="en-US" dirty="0"/>
          </a:p>
        </p:txBody>
      </p:sp>
      <p:sp>
        <p:nvSpPr>
          <p:cNvPr id="12" name="AutoShape 2" descr="TLS Security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22532" name="Picture 4"/>
          <p:cNvPicPr>
            <a:picLocks noChangeAspect="1" noChangeArrowheads="1"/>
          </p:cNvPicPr>
          <p:nvPr/>
        </p:nvPicPr>
        <p:blipFill>
          <a:blip r:embed="rId6">
            <a:extLst>
              <a:ext uri="{BEBA8EAE-BF5A-486C-A8C5-ECC9F3942E4B}">
                <a14:imgProps xmlns:a14="http://schemas.microsoft.com/office/drawing/2010/main">
                  <a14:imgLayer r:embed="rId7">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381000" y="1785722"/>
            <a:ext cx="11430000" cy="395287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4837816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5106" y="25699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111115" y="682694"/>
            <a:ext cx="7409107" cy="550151"/>
          </a:xfrm>
          <a:prstGeom prst="rect">
            <a:avLst/>
          </a:prstGeom>
          <a:noFill/>
        </p:spPr>
        <p:txBody>
          <a:bodyPr wrap="square" rtlCol="0">
            <a:spAutoFit/>
          </a:bodyPr>
          <a:lstStyle/>
          <a:p>
            <a:pPr algn="ctr">
              <a:lnSpc>
                <a:spcPts val="3000"/>
              </a:lnSpc>
            </a:pPr>
            <a:r>
              <a:rPr lang="en-US" sz="4000" dirty="0" smtClean="0">
                <a:solidFill>
                  <a:schemeClr val="bg1"/>
                </a:solidFill>
                <a:latin typeface="Tajawal Medium" panose="00000600000000000000" pitchFamily="2" charset="-78"/>
                <a:cs typeface="Tajawal Medium" panose="00000600000000000000" pitchFamily="2" charset="-78"/>
              </a:rPr>
              <a:t>Certification </a:t>
            </a:r>
            <a:r>
              <a:rPr lang="en-US" sz="4000" dirty="0">
                <a:solidFill>
                  <a:schemeClr val="bg1"/>
                </a:solidFill>
                <a:latin typeface="Tajawal Medium" panose="00000600000000000000" pitchFamily="2" charset="-78"/>
                <a:cs typeface="Tajawal Medium" panose="00000600000000000000" pitchFamily="2" charset="-78"/>
              </a:rPr>
              <a:t>from browser</a:t>
            </a:r>
            <a:endParaRPr lang="ar-JO"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5</a:t>
            </a:r>
            <a:endParaRPr lang="en-US" sz="3600" dirty="0">
              <a:solidFill>
                <a:schemeClr val="bg1"/>
              </a:solidFill>
              <a:latin typeface="Tajawal Medium" panose="00000600000000000000" pitchFamily="2" charset="-78"/>
              <a:cs typeface="Tajawal Medium" panose="00000600000000000000" pitchFamily="2" charset="-78"/>
            </a:endParaRPr>
          </a:p>
        </p:txBody>
      </p:sp>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32</a:t>
            </a:fld>
            <a:endParaRPr lang="en-US" dirty="0"/>
          </a:p>
        </p:txBody>
      </p:sp>
      <p:pic>
        <p:nvPicPr>
          <p:cNvPr id="1027"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183" y="1610200"/>
            <a:ext cx="3962400" cy="4171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6415559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5106" y="25699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054206" y="678954"/>
            <a:ext cx="7409107" cy="573234"/>
          </a:xfrm>
          <a:prstGeom prst="rect">
            <a:avLst/>
          </a:prstGeom>
          <a:noFill/>
        </p:spPr>
        <p:txBody>
          <a:bodyPr wrap="square" rtlCol="0">
            <a:spAutoFit/>
          </a:bodyPr>
          <a:lstStyle/>
          <a:p>
            <a:pPr algn="ctr">
              <a:lnSpc>
                <a:spcPts val="3400"/>
              </a:lnSpc>
            </a:pPr>
            <a:r>
              <a:rPr lang="en-US" sz="4000" dirty="0" err="1" smtClean="0">
                <a:solidFill>
                  <a:schemeClr val="bg1"/>
                </a:solidFill>
                <a:latin typeface="Tajawal Medium" panose="00000600000000000000" pitchFamily="2" charset="-78"/>
                <a:cs typeface="Tajawal Medium" panose="00000600000000000000" pitchFamily="2" charset="-78"/>
              </a:rPr>
              <a:t>OpenSSL</a:t>
            </a:r>
            <a:r>
              <a:rPr lang="en-US" sz="4000" dirty="0" smtClean="0">
                <a:solidFill>
                  <a:schemeClr val="bg1"/>
                </a:solidFill>
                <a:latin typeface="Tajawal Medium" panose="00000600000000000000" pitchFamily="2" charset="-78"/>
                <a:cs typeface="Tajawal Medium" panose="00000600000000000000" pitchFamily="2" charset="-78"/>
              </a:rPr>
              <a:t>  tool</a:t>
            </a: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5</a:t>
            </a:r>
            <a:endParaRPr lang="en-US" sz="3600" dirty="0">
              <a:solidFill>
                <a:schemeClr val="bg1"/>
              </a:solidFill>
              <a:latin typeface="Tajawal Medium" panose="00000600000000000000" pitchFamily="2" charset="-78"/>
              <a:cs typeface="Tajawal Medium" panose="00000600000000000000" pitchFamily="2" charset="-78"/>
            </a:endParaRPr>
          </a:p>
        </p:txBody>
      </p:sp>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33</a:t>
            </a:fld>
            <a:endParaRPr lang="en-US" dirty="0"/>
          </a:p>
        </p:txBody>
      </p:sp>
      <p:sp>
        <p:nvSpPr>
          <p:cNvPr id="12" name="AutoShape 2" descr="TLS Security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4" name="Rectangle 13"/>
          <p:cNvSpPr/>
          <p:nvPr/>
        </p:nvSpPr>
        <p:spPr>
          <a:xfrm>
            <a:off x="460374" y="1979079"/>
            <a:ext cx="8818440" cy="523220"/>
          </a:xfrm>
          <a:prstGeom prst="rect">
            <a:avLst/>
          </a:prstGeom>
        </p:spPr>
        <p:txBody>
          <a:bodyPr wrap="none">
            <a:spAutoFit/>
          </a:bodyPr>
          <a:lstStyle/>
          <a:p>
            <a:pPr marL="457200" indent="-457200" algn="just">
              <a:buFont typeface="Wingdings" pitchFamily="2" charset="2"/>
              <a:buChar char="§"/>
            </a:pPr>
            <a:r>
              <a:rPr lang="en-US" sz="2800" dirty="0">
                <a:solidFill>
                  <a:srgbClr val="0A1F61"/>
                </a:solidFill>
                <a:latin typeface="Tajawal ExtraBold" panose="00000800000000000000" pitchFamily="2" charset="-78"/>
                <a:cs typeface="Tajawal ExtraBold" panose="00000800000000000000" pitchFamily="2" charset="-78"/>
              </a:rPr>
              <a:t>Installing </a:t>
            </a:r>
            <a:r>
              <a:rPr lang="en-US" sz="2800" dirty="0" err="1">
                <a:solidFill>
                  <a:srgbClr val="0A1F61"/>
                </a:solidFill>
                <a:latin typeface="Tajawal ExtraBold" panose="00000800000000000000" pitchFamily="2" charset="-78"/>
                <a:cs typeface="Tajawal ExtraBold" panose="00000800000000000000" pitchFamily="2" charset="-78"/>
              </a:rPr>
              <a:t>OpenSSL</a:t>
            </a:r>
            <a:r>
              <a:rPr lang="en-US" sz="2800" dirty="0">
                <a:solidFill>
                  <a:srgbClr val="0A1F61"/>
                </a:solidFill>
                <a:latin typeface="Tajawal ExtraBold" panose="00000800000000000000" pitchFamily="2" charset="-78"/>
                <a:cs typeface="Tajawal ExtraBold" panose="00000800000000000000" pitchFamily="2" charset="-78"/>
              </a:rPr>
              <a:t> : </a:t>
            </a:r>
            <a:r>
              <a:rPr lang="en-US" sz="2800" i="1" dirty="0">
                <a:solidFill>
                  <a:srgbClr val="C00000"/>
                </a:solidFill>
                <a:latin typeface="Tajawal ExtraBold" panose="00000800000000000000" pitchFamily="2" charset="-78"/>
                <a:cs typeface="Tajawal ExtraBold" panose="00000800000000000000" pitchFamily="2" charset="-78"/>
              </a:rPr>
              <a:t>https://slproweb.com/products/Win32OpenSSL.html</a:t>
            </a:r>
          </a:p>
        </p:txBody>
      </p:sp>
      <p:sp>
        <p:nvSpPr>
          <p:cNvPr id="11" name="Rectangle 10"/>
          <p:cNvSpPr/>
          <p:nvPr/>
        </p:nvSpPr>
        <p:spPr>
          <a:xfrm>
            <a:off x="460374" y="2711662"/>
            <a:ext cx="11325225" cy="1384995"/>
          </a:xfrm>
          <a:prstGeom prst="rect">
            <a:avLst/>
          </a:prstGeom>
        </p:spPr>
        <p:txBody>
          <a:bodyPr wrap="square">
            <a:spAutoFit/>
          </a:bodyPr>
          <a:lstStyle/>
          <a:p>
            <a:pPr marL="457200" indent="-457200" algn="just">
              <a:buFont typeface="Wingdings" pitchFamily="2" charset="2"/>
              <a:buChar char="§"/>
            </a:pPr>
            <a:r>
              <a:rPr lang="en-US" sz="2800" dirty="0" err="1">
                <a:solidFill>
                  <a:srgbClr val="0A1F61"/>
                </a:solidFill>
                <a:latin typeface="Tajawal ExtraBold" panose="00000800000000000000" pitchFamily="2" charset="-78"/>
                <a:cs typeface="Tajawal ExtraBold" panose="00000800000000000000" pitchFamily="2" charset="-78"/>
              </a:rPr>
              <a:t>OpenSSL</a:t>
            </a:r>
            <a:r>
              <a:rPr lang="en-US" sz="2800" dirty="0">
                <a:solidFill>
                  <a:srgbClr val="0A1F61"/>
                </a:solidFill>
                <a:latin typeface="Tajawal ExtraBold" panose="00000800000000000000" pitchFamily="2" charset="-78"/>
                <a:cs typeface="Tajawal ExtraBold" panose="00000800000000000000" pitchFamily="2" charset="-78"/>
              </a:rPr>
              <a:t> is an open-source command line tool that is commonly used </a:t>
            </a:r>
            <a:r>
              <a:rPr lang="en-US" sz="2800" dirty="0" smtClean="0">
                <a:solidFill>
                  <a:srgbClr val="0A1F61"/>
                </a:solidFill>
                <a:latin typeface="Tajawal ExtraBold" panose="00000800000000000000" pitchFamily="2" charset="-78"/>
                <a:cs typeface="Tajawal ExtraBold" panose="00000800000000000000" pitchFamily="2" charset="-78"/>
              </a:rPr>
              <a:t>to:</a:t>
            </a:r>
          </a:p>
          <a:p>
            <a:pPr lvl="2" algn="just"/>
            <a:r>
              <a:rPr lang="en-US" sz="2800" dirty="0" smtClean="0">
                <a:solidFill>
                  <a:srgbClr val="0A1F61"/>
                </a:solidFill>
                <a:latin typeface="Tajawal ExtraBold" panose="00000800000000000000" pitchFamily="2" charset="-78"/>
                <a:cs typeface="Tajawal ExtraBold" panose="00000800000000000000" pitchFamily="2" charset="-78"/>
              </a:rPr>
              <a:t>generate </a:t>
            </a:r>
            <a:r>
              <a:rPr lang="en-US" sz="2800" dirty="0">
                <a:solidFill>
                  <a:srgbClr val="0A1F61"/>
                </a:solidFill>
                <a:latin typeface="Tajawal ExtraBold" panose="00000800000000000000" pitchFamily="2" charset="-78"/>
                <a:cs typeface="Tajawal ExtraBold" panose="00000800000000000000" pitchFamily="2" charset="-78"/>
              </a:rPr>
              <a:t>private keys, create CSRs, install your SSL/TLS certificate, and identify certificate information.</a:t>
            </a:r>
          </a:p>
        </p:txBody>
      </p:sp>
      <p:sp>
        <p:nvSpPr>
          <p:cNvPr id="13" name="Rectangle 12"/>
          <p:cNvSpPr/>
          <p:nvPr/>
        </p:nvSpPr>
        <p:spPr>
          <a:xfrm>
            <a:off x="2394879" y="6093979"/>
            <a:ext cx="7456214" cy="400110"/>
          </a:xfrm>
          <a:prstGeom prst="rect">
            <a:avLst/>
          </a:prstGeom>
        </p:spPr>
        <p:txBody>
          <a:bodyPr wrap="square">
            <a:spAutoFit/>
          </a:bodyPr>
          <a:lstStyle/>
          <a:p>
            <a:r>
              <a:rPr lang="en-US" sz="2000" dirty="0">
                <a:solidFill>
                  <a:srgbClr val="C00000"/>
                </a:solidFill>
                <a:latin typeface="Tajawal ExtraBold" panose="00000800000000000000" pitchFamily="2" charset="-78"/>
                <a:cs typeface="Tajawal ExtraBold" panose="00000800000000000000" pitchFamily="2" charset="-78"/>
              </a:rPr>
              <a:t>https://www.digicert.com/kb/ssl-support/openssl-quick-reference-guide.htm</a:t>
            </a:r>
          </a:p>
        </p:txBody>
      </p:sp>
      <p:sp>
        <p:nvSpPr>
          <p:cNvPr id="15" name="Rectangle 14"/>
          <p:cNvSpPr/>
          <p:nvPr/>
        </p:nvSpPr>
        <p:spPr>
          <a:xfrm>
            <a:off x="387430" y="4167739"/>
            <a:ext cx="11325224" cy="1384995"/>
          </a:xfrm>
          <a:prstGeom prst="rect">
            <a:avLst/>
          </a:prstGeom>
        </p:spPr>
        <p:txBody>
          <a:bodyPr wrap="square">
            <a:spAutoFit/>
          </a:bodyPr>
          <a:lstStyle/>
          <a:p>
            <a:pPr marL="457200" indent="-457200" algn="just">
              <a:buFont typeface="Wingdings" pitchFamily="2" charset="2"/>
              <a:buChar char="§"/>
            </a:pPr>
            <a:r>
              <a:rPr lang="en-US" sz="2800" dirty="0">
                <a:solidFill>
                  <a:srgbClr val="0A1F61"/>
                </a:solidFill>
                <a:latin typeface="Tajawal ExtraBold" panose="00000800000000000000" pitchFamily="2" charset="-78"/>
                <a:cs typeface="Tajawal ExtraBold" panose="00000800000000000000" pitchFamily="2" charset="-78"/>
              </a:rPr>
              <a:t>With </a:t>
            </a:r>
            <a:r>
              <a:rPr lang="en-US" sz="2800" dirty="0" err="1">
                <a:solidFill>
                  <a:srgbClr val="0A1F61"/>
                </a:solidFill>
                <a:latin typeface="Tajawal ExtraBold" panose="00000800000000000000" pitchFamily="2" charset="-78"/>
                <a:cs typeface="Tajawal ExtraBold" panose="00000800000000000000" pitchFamily="2" charset="-78"/>
              </a:rPr>
              <a:t>OpenSSL</a:t>
            </a:r>
            <a:r>
              <a:rPr lang="en-US" sz="2800" dirty="0">
                <a:solidFill>
                  <a:srgbClr val="0A1F61"/>
                </a:solidFill>
                <a:latin typeface="Tajawal ExtraBold" panose="00000800000000000000" pitchFamily="2" charset="-78"/>
                <a:cs typeface="Tajawal ExtraBold" panose="00000800000000000000" pitchFamily="2" charset="-78"/>
              </a:rPr>
              <a:t>, you can apply for your digital certificate (Generate the Certificate Signing Request) and install the SSL files on your server. You can also convert your certificate into various SSL formats, as well as do all kind of verifications.</a:t>
            </a:r>
          </a:p>
        </p:txBody>
      </p:sp>
    </p:spTree>
    <p:extLst>
      <p:ext uri="{BB962C8B-B14F-4D97-AF65-F5344CB8AC3E}">
        <p14:creationId xmlns:p14="http://schemas.microsoft.com/office/powerpoint/2010/main" val="415867163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5106" y="25699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155804" y="649926"/>
            <a:ext cx="7409107" cy="588623"/>
          </a:xfrm>
          <a:prstGeom prst="rect">
            <a:avLst/>
          </a:prstGeom>
          <a:noFill/>
        </p:spPr>
        <p:txBody>
          <a:bodyPr wrap="square" rtlCol="0">
            <a:spAutoFit/>
          </a:bodyPr>
          <a:lstStyle/>
          <a:p>
            <a:pPr algn="ctr">
              <a:lnSpc>
                <a:spcPts val="3400"/>
              </a:lnSpc>
            </a:pPr>
            <a:r>
              <a:rPr lang="en-US" sz="4000" dirty="0" smtClean="0">
                <a:solidFill>
                  <a:schemeClr val="bg1"/>
                </a:solidFill>
                <a:latin typeface="Tajawal Medium" panose="00000600000000000000" pitchFamily="2" charset="-78"/>
                <a:cs typeface="Tajawal Medium" panose="00000600000000000000" pitchFamily="2" charset="-78"/>
              </a:rPr>
              <a:t>keys and certification files by </a:t>
            </a:r>
            <a:r>
              <a:rPr lang="en-US" sz="4000" dirty="0" err="1" smtClean="0">
                <a:solidFill>
                  <a:schemeClr val="bg1"/>
                </a:solidFill>
                <a:latin typeface="Tajawal Medium" panose="00000600000000000000" pitchFamily="2" charset="-78"/>
                <a:cs typeface="Tajawal Medium" panose="00000600000000000000" pitchFamily="2" charset="-78"/>
              </a:rPr>
              <a:t>OpenSSL</a:t>
            </a:r>
            <a:r>
              <a:rPr lang="en-US" sz="4400" dirty="0" smtClean="0">
                <a:solidFill>
                  <a:schemeClr val="bg1"/>
                </a:solidFill>
                <a:latin typeface="Tajawal Medium" panose="00000600000000000000" pitchFamily="2" charset="-78"/>
                <a:cs typeface="Tajawal Medium" panose="00000600000000000000" pitchFamily="2" charset="-78"/>
              </a:rPr>
              <a:t> </a:t>
            </a:r>
            <a:endParaRPr lang="en-US" sz="44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5</a:t>
            </a:r>
            <a:endParaRPr lang="en-US" sz="3600" dirty="0">
              <a:solidFill>
                <a:schemeClr val="bg1"/>
              </a:solidFill>
              <a:latin typeface="Tajawal Medium" panose="00000600000000000000" pitchFamily="2" charset="-78"/>
              <a:cs typeface="Tajawal Medium" panose="00000600000000000000" pitchFamily="2" charset="-78"/>
            </a:endParaRPr>
          </a:p>
        </p:txBody>
      </p:sp>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34</a:t>
            </a:fld>
            <a:endParaRPr lang="en-US" dirty="0"/>
          </a:p>
        </p:txBody>
      </p:sp>
      <p:sp>
        <p:nvSpPr>
          <p:cNvPr id="12" name="AutoShape 2" descr="TLS Security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 name="Rectangle 9"/>
          <p:cNvSpPr/>
          <p:nvPr/>
        </p:nvSpPr>
        <p:spPr>
          <a:xfrm>
            <a:off x="231607" y="1734919"/>
            <a:ext cx="11658253" cy="4662815"/>
          </a:xfrm>
          <a:prstGeom prst="rect">
            <a:avLst/>
          </a:prstGeom>
        </p:spPr>
        <p:txBody>
          <a:bodyPr wrap="square">
            <a:spAutoFit/>
          </a:bodyPr>
          <a:lstStyle/>
          <a:p>
            <a:pPr marL="457200" indent="-457200" algn="just">
              <a:buFont typeface="Wingdings" pitchFamily="2" charset="2"/>
              <a:buChar char="§"/>
            </a:pPr>
            <a:r>
              <a:rPr lang="en-US" sz="2700" b="1" dirty="0">
                <a:solidFill>
                  <a:srgbClr val="C00000"/>
                </a:solidFill>
                <a:latin typeface="Tajawal ExtraBold" panose="00000800000000000000" pitchFamily="2" charset="-78"/>
                <a:cs typeface="Tajawal ExtraBold" panose="00000800000000000000" pitchFamily="2" charset="-78"/>
              </a:rPr>
              <a:t>.key </a:t>
            </a:r>
            <a:r>
              <a:rPr lang="en-US" sz="2700" dirty="0">
                <a:solidFill>
                  <a:srgbClr val="0A1F61"/>
                </a:solidFill>
                <a:latin typeface="Tajawal ExtraBold" panose="00000800000000000000" pitchFamily="2" charset="-78"/>
                <a:cs typeface="Tajawal ExtraBold" panose="00000800000000000000" pitchFamily="2" charset="-78"/>
              </a:rPr>
              <a:t>files are generally the private key, used by the server to encrypt and package data for verification by clients</a:t>
            </a:r>
            <a:r>
              <a:rPr lang="en-US" sz="2700" dirty="0" smtClean="0">
                <a:solidFill>
                  <a:srgbClr val="0A1F61"/>
                </a:solidFill>
                <a:latin typeface="Tajawal ExtraBold" panose="00000800000000000000" pitchFamily="2" charset="-78"/>
                <a:cs typeface="Tajawal ExtraBold" panose="00000800000000000000" pitchFamily="2" charset="-78"/>
              </a:rPr>
              <a:t>.</a:t>
            </a:r>
            <a:endParaRPr lang="en-US" sz="2700" dirty="0">
              <a:solidFill>
                <a:srgbClr val="0A1F61"/>
              </a:solidFill>
              <a:latin typeface="Tajawal ExtraBold" panose="00000800000000000000" pitchFamily="2" charset="-78"/>
              <a:cs typeface="Tajawal ExtraBold" panose="00000800000000000000" pitchFamily="2" charset="-78"/>
            </a:endParaRPr>
          </a:p>
          <a:p>
            <a:pPr marL="457200" indent="-457200" algn="just">
              <a:buFont typeface="Wingdings" pitchFamily="2" charset="2"/>
              <a:buChar char="§"/>
            </a:pPr>
            <a:r>
              <a:rPr lang="en-US" sz="2700" b="1" dirty="0">
                <a:solidFill>
                  <a:srgbClr val="C00000"/>
                </a:solidFill>
                <a:latin typeface="Tajawal ExtraBold" panose="00000800000000000000" pitchFamily="2" charset="-78"/>
                <a:cs typeface="Tajawal ExtraBold" panose="00000800000000000000" pitchFamily="2" charset="-78"/>
              </a:rPr>
              <a:t>.</a:t>
            </a:r>
            <a:r>
              <a:rPr lang="en-US" sz="2700" b="1" dirty="0" err="1">
                <a:solidFill>
                  <a:srgbClr val="C00000"/>
                </a:solidFill>
                <a:latin typeface="Tajawal ExtraBold" panose="00000800000000000000" pitchFamily="2" charset="-78"/>
                <a:cs typeface="Tajawal ExtraBold" panose="00000800000000000000" pitchFamily="2" charset="-78"/>
              </a:rPr>
              <a:t>pem</a:t>
            </a:r>
            <a:r>
              <a:rPr lang="en-US" sz="2700" b="1" dirty="0">
                <a:solidFill>
                  <a:srgbClr val="C00000"/>
                </a:solidFill>
                <a:latin typeface="Tajawal ExtraBold" panose="00000800000000000000" pitchFamily="2" charset="-78"/>
                <a:cs typeface="Tajawal ExtraBold" panose="00000800000000000000" pitchFamily="2" charset="-78"/>
              </a:rPr>
              <a:t> </a:t>
            </a:r>
            <a:r>
              <a:rPr lang="en-US" sz="2700" dirty="0">
                <a:solidFill>
                  <a:srgbClr val="0A1F61"/>
                </a:solidFill>
                <a:latin typeface="Tajawal ExtraBold" panose="00000800000000000000" pitchFamily="2" charset="-78"/>
                <a:cs typeface="Tajawal ExtraBold" panose="00000800000000000000" pitchFamily="2" charset="-78"/>
              </a:rPr>
              <a:t>files are generally the public key, used by the client to verify and decrypt data sent by servers. PEM files could also be encoded with private keys, so check the content if you're not sure</a:t>
            </a:r>
            <a:r>
              <a:rPr lang="en-US" sz="2700" dirty="0" smtClean="0">
                <a:solidFill>
                  <a:srgbClr val="0A1F61"/>
                </a:solidFill>
                <a:latin typeface="Tajawal ExtraBold" panose="00000800000000000000" pitchFamily="2" charset="-78"/>
                <a:cs typeface="Tajawal ExtraBold" panose="00000800000000000000" pitchFamily="2" charset="-78"/>
              </a:rPr>
              <a:t>.</a:t>
            </a:r>
            <a:endParaRPr lang="en-US" sz="2700" dirty="0">
              <a:solidFill>
                <a:srgbClr val="0A1F61"/>
              </a:solidFill>
              <a:latin typeface="Tajawal ExtraBold" panose="00000800000000000000" pitchFamily="2" charset="-78"/>
              <a:cs typeface="Tajawal ExtraBold" panose="00000800000000000000" pitchFamily="2" charset="-78"/>
            </a:endParaRPr>
          </a:p>
          <a:p>
            <a:pPr marL="457200" indent="-457200" algn="just">
              <a:buFont typeface="Wingdings" pitchFamily="2" charset="2"/>
              <a:buChar char="§"/>
            </a:pPr>
            <a:r>
              <a:rPr lang="en-US" sz="2700" b="1" dirty="0">
                <a:solidFill>
                  <a:srgbClr val="C00000"/>
                </a:solidFill>
                <a:latin typeface="Tajawal ExtraBold" panose="00000800000000000000" pitchFamily="2" charset="-78"/>
                <a:cs typeface="Tajawal ExtraBold" panose="00000800000000000000" pitchFamily="2" charset="-78"/>
              </a:rPr>
              <a:t>.p12 </a:t>
            </a:r>
            <a:r>
              <a:rPr lang="en-US" sz="2700" dirty="0">
                <a:solidFill>
                  <a:srgbClr val="0A1F61"/>
                </a:solidFill>
                <a:latin typeface="Tajawal ExtraBold" panose="00000800000000000000" pitchFamily="2" charset="-78"/>
                <a:cs typeface="Tajawal ExtraBold" panose="00000800000000000000" pitchFamily="2" charset="-78"/>
              </a:rPr>
              <a:t>files have both halves of the key embedded so that administrators can easily manage halves of keys</a:t>
            </a:r>
            <a:r>
              <a:rPr lang="en-US" sz="2700" dirty="0" smtClean="0">
                <a:solidFill>
                  <a:srgbClr val="0A1F61"/>
                </a:solidFill>
                <a:latin typeface="Tajawal ExtraBold" panose="00000800000000000000" pitchFamily="2" charset="-78"/>
                <a:cs typeface="Tajawal ExtraBold" panose="00000800000000000000" pitchFamily="2" charset="-78"/>
              </a:rPr>
              <a:t>.</a:t>
            </a:r>
            <a:endParaRPr lang="en-US" sz="2700" dirty="0">
              <a:solidFill>
                <a:srgbClr val="0A1F61"/>
              </a:solidFill>
              <a:latin typeface="Tajawal ExtraBold" panose="00000800000000000000" pitchFamily="2" charset="-78"/>
              <a:cs typeface="Tajawal ExtraBold" panose="00000800000000000000" pitchFamily="2" charset="-78"/>
            </a:endParaRPr>
          </a:p>
          <a:p>
            <a:pPr marL="457200" indent="-457200" algn="just">
              <a:buFont typeface="Wingdings" pitchFamily="2" charset="2"/>
              <a:buChar char="§"/>
            </a:pPr>
            <a:r>
              <a:rPr lang="en-US" sz="2700" b="1" dirty="0">
                <a:solidFill>
                  <a:srgbClr val="C00000"/>
                </a:solidFill>
                <a:latin typeface="Tajawal ExtraBold" panose="00000800000000000000" pitchFamily="2" charset="-78"/>
                <a:cs typeface="Tajawal ExtraBold" panose="00000800000000000000" pitchFamily="2" charset="-78"/>
              </a:rPr>
              <a:t>.cert or .</a:t>
            </a:r>
            <a:r>
              <a:rPr lang="en-US" sz="2700" b="1" dirty="0" err="1">
                <a:solidFill>
                  <a:srgbClr val="C00000"/>
                </a:solidFill>
                <a:latin typeface="Tajawal ExtraBold" panose="00000800000000000000" pitchFamily="2" charset="-78"/>
                <a:cs typeface="Tajawal ExtraBold" panose="00000800000000000000" pitchFamily="2" charset="-78"/>
              </a:rPr>
              <a:t>crt</a:t>
            </a:r>
            <a:r>
              <a:rPr lang="en-US" sz="2700" b="1" dirty="0">
                <a:solidFill>
                  <a:srgbClr val="C00000"/>
                </a:solidFill>
                <a:latin typeface="Tajawal ExtraBold" panose="00000800000000000000" pitchFamily="2" charset="-78"/>
                <a:cs typeface="Tajawal ExtraBold" panose="00000800000000000000" pitchFamily="2" charset="-78"/>
              </a:rPr>
              <a:t> </a:t>
            </a:r>
            <a:r>
              <a:rPr lang="en-US" sz="2700" dirty="0">
                <a:solidFill>
                  <a:srgbClr val="0A1F61"/>
                </a:solidFill>
                <a:latin typeface="Tajawal ExtraBold" panose="00000800000000000000" pitchFamily="2" charset="-78"/>
                <a:cs typeface="Tajawal ExtraBold" panose="00000800000000000000" pitchFamily="2" charset="-78"/>
              </a:rPr>
              <a:t>files are the signed certificates -- basically the "magic" that allows certain sites to be marked as trustworthy by a third party</a:t>
            </a:r>
            <a:r>
              <a:rPr lang="en-US" sz="2700" dirty="0" smtClean="0">
                <a:solidFill>
                  <a:srgbClr val="0A1F61"/>
                </a:solidFill>
                <a:latin typeface="Tajawal ExtraBold" panose="00000800000000000000" pitchFamily="2" charset="-78"/>
                <a:cs typeface="Tajawal ExtraBold" panose="00000800000000000000" pitchFamily="2" charset="-78"/>
              </a:rPr>
              <a:t>.</a:t>
            </a:r>
            <a:endParaRPr lang="en-US" sz="2700" dirty="0">
              <a:solidFill>
                <a:srgbClr val="0A1F61"/>
              </a:solidFill>
              <a:latin typeface="Tajawal ExtraBold" panose="00000800000000000000" pitchFamily="2" charset="-78"/>
              <a:cs typeface="Tajawal ExtraBold" panose="00000800000000000000" pitchFamily="2" charset="-78"/>
            </a:endParaRPr>
          </a:p>
          <a:p>
            <a:pPr marL="457200" indent="-457200" algn="just">
              <a:buFont typeface="Wingdings" pitchFamily="2" charset="2"/>
              <a:buChar char="§"/>
            </a:pPr>
            <a:r>
              <a:rPr lang="en-US" sz="2700" b="1" dirty="0">
                <a:solidFill>
                  <a:srgbClr val="C00000"/>
                </a:solidFill>
                <a:latin typeface="Tajawal ExtraBold" panose="00000800000000000000" pitchFamily="2" charset="-78"/>
                <a:cs typeface="Tajawal ExtraBold" panose="00000800000000000000" pitchFamily="2" charset="-78"/>
              </a:rPr>
              <a:t>.</a:t>
            </a:r>
            <a:r>
              <a:rPr lang="en-US" sz="2700" b="1" dirty="0" err="1">
                <a:solidFill>
                  <a:srgbClr val="C00000"/>
                </a:solidFill>
                <a:latin typeface="Tajawal ExtraBold" panose="00000800000000000000" pitchFamily="2" charset="-78"/>
                <a:cs typeface="Tajawal ExtraBold" panose="00000800000000000000" pitchFamily="2" charset="-78"/>
              </a:rPr>
              <a:t>csr</a:t>
            </a:r>
            <a:r>
              <a:rPr lang="en-US" sz="2700" b="1" dirty="0">
                <a:solidFill>
                  <a:srgbClr val="C00000"/>
                </a:solidFill>
                <a:latin typeface="Tajawal ExtraBold" panose="00000800000000000000" pitchFamily="2" charset="-78"/>
                <a:cs typeface="Tajawal ExtraBold" panose="00000800000000000000" pitchFamily="2" charset="-78"/>
              </a:rPr>
              <a:t> </a:t>
            </a:r>
            <a:r>
              <a:rPr lang="en-US" sz="2700" dirty="0">
                <a:solidFill>
                  <a:srgbClr val="0A1F61"/>
                </a:solidFill>
                <a:latin typeface="Tajawal ExtraBold" panose="00000800000000000000" pitchFamily="2" charset="-78"/>
                <a:cs typeface="Tajawal ExtraBold" panose="00000800000000000000" pitchFamily="2" charset="-78"/>
              </a:rPr>
              <a:t>is a certificate signing </a:t>
            </a:r>
            <a:r>
              <a:rPr lang="en-US" sz="2700" dirty="0" smtClean="0">
                <a:solidFill>
                  <a:srgbClr val="0A1F61"/>
                </a:solidFill>
                <a:latin typeface="Tajawal ExtraBold" panose="00000800000000000000" pitchFamily="2" charset="-78"/>
                <a:cs typeface="Tajawal ExtraBold" panose="00000800000000000000" pitchFamily="2" charset="-78"/>
              </a:rPr>
              <a:t>request. In </a:t>
            </a:r>
            <a:r>
              <a:rPr lang="en-US" sz="2700" dirty="0">
                <a:solidFill>
                  <a:srgbClr val="0A1F61"/>
                </a:solidFill>
                <a:latin typeface="Tajawal ExtraBold" panose="00000800000000000000" pitchFamily="2" charset="-78"/>
                <a:cs typeface="Tajawal ExtraBold" panose="00000800000000000000" pitchFamily="2" charset="-78"/>
              </a:rPr>
              <a:t>the self-signed scenario, you will use the certificate signing request with your own private key to verify your private key (thus self-signed). Depending on your specific application, this might not be needed. (</a:t>
            </a:r>
            <a:r>
              <a:rPr lang="en-US" sz="2700" i="1" dirty="0">
                <a:solidFill>
                  <a:srgbClr val="0A1F61"/>
                </a:solidFill>
                <a:latin typeface="Tajawal ExtraBold" panose="00000800000000000000" pitchFamily="2" charset="-78"/>
                <a:cs typeface="Tajawal ExtraBold" panose="00000800000000000000" pitchFamily="2" charset="-78"/>
              </a:rPr>
              <a:t>needed for web servers or remote procedural call (RPC) server, but not much else</a:t>
            </a:r>
            <a:r>
              <a:rPr lang="en-US" sz="2700" dirty="0">
                <a:solidFill>
                  <a:srgbClr val="0A1F61"/>
                </a:solidFill>
                <a:latin typeface="Tajawal ExtraBold" panose="00000800000000000000" pitchFamily="2" charset="-78"/>
                <a:cs typeface="Tajawal ExtraBold" panose="00000800000000000000" pitchFamily="2" charset="-78"/>
              </a:rPr>
              <a:t>).</a:t>
            </a:r>
          </a:p>
        </p:txBody>
      </p:sp>
    </p:spTree>
    <p:extLst>
      <p:ext uri="{BB962C8B-B14F-4D97-AF65-F5344CB8AC3E}">
        <p14:creationId xmlns:p14="http://schemas.microsoft.com/office/powerpoint/2010/main" val="162027413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5106" y="25699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155804" y="649926"/>
            <a:ext cx="7409107" cy="588623"/>
          </a:xfrm>
          <a:prstGeom prst="rect">
            <a:avLst/>
          </a:prstGeom>
          <a:noFill/>
        </p:spPr>
        <p:txBody>
          <a:bodyPr wrap="square" rtlCol="0">
            <a:spAutoFit/>
          </a:bodyPr>
          <a:lstStyle/>
          <a:p>
            <a:pPr algn="ctr">
              <a:lnSpc>
                <a:spcPts val="3400"/>
              </a:lnSpc>
            </a:pPr>
            <a:r>
              <a:rPr lang="en-US" sz="4000" dirty="0" err="1" smtClean="0">
                <a:solidFill>
                  <a:schemeClr val="bg1"/>
                </a:solidFill>
                <a:latin typeface="Tajawal Medium" panose="00000600000000000000" pitchFamily="2" charset="-78"/>
                <a:cs typeface="Tajawal Medium" panose="00000600000000000000" pitchFamily="2" charset="-78"/>
              </a:rPr>
              <a:t>OpenSSL</a:t>
            </a:r>
            <a:r>
              <a:rPr lang="en-US" sz="4000" dirty="0" smtClean="0">
                <a:solidFill>
                  <a:schemeClr val="bg1"/>
                </a:solidFill>
                <a:latin typeface="Tajawal Medium" panose="00000600000000000000" pitchFamily="2" charset="-78"/>
                <a:cs typeface="Tajawal Medium" panose="00000600000000000000" pitchFamily="2" charset="-78"/>
              </a:rPr>
              <a:t> &amp; Convert  </a:t>
            </a:r>
            <a:r>
              <a:rPr lang="en-US" sz="4000" dirty="0">
                <a:solidFill>
                  <a:schemeClr val="bg1"/>
                </a:solidFill>
                <a:latin typeface="Tajawal Medium" panose="00000600000000000000" pitchFamily="2" charset="-78"/>
                <a:cs typeface="Tajawal Medium" panose="00000600000000000000" pitchFamily="2" charset="-78"/>
              </a:rPr>
              <a:t>.</a:t>
            </a:r>
            <a:r>
              <a:rPr lang="en-US" sz="4000" dirty="0" err="1">
                <a:solidFill>
                  <a:schemeClr val="bg1"/>
                </a:solidFill>
                <a:latin typeface="Tajawal Medium" panose="00000600000000000000" pitchFamily="2" charset="-78"/>
                <a:cs typeface="Tajawal Medium" panose="00000600000000000000" pitchFamily="2" charset="-78"/>
              </a:rPr>
              <a:t>pem</a:t>
            </a:r>
            <a:r>
              <a:rPr lang="en-US" sz="4000" dirty="0">
                <a:solidFill>
                  <a:schemeClr val="bg1"/>
                </a:solidFill>
                <a:latin typeface="Tajawal Medium" panose="00000600000000000000" pitchFamily="2" charset="-78"/>
                <a:cs typeface="Tajawal Medium" panose="00000600000000000000" pitchFamily="2" charset="-78"/>
              </a:rPr>
              <a:t> </a:t>
            </a:r>
            <a:r>
              <a:rPr lang="en-US" sz="4000" dirty="0" smtClean="0">
                <a:solidFill>
                  <a:schemeClr val="bg1"/>
                </a:solidFill>
                <a:latin typeface="Tajawal Medium" panose="00000600000000000000" pitchFamily="2" charset="-78"/>
                <a:cs typeface="Tajawal Medium" panose="00000600000000000000" pitchFamily="2" charset="-78"/>
              </a:rPr>
              <a:t>, </a:t>
            </a:r>
            <a:r>
              <a:rPr lang="en-US" sz="4000" dirty="0">
                <a:solidFill>
                  <a:schemeClr val="bg1"/>
                </a:solidFill>
                <a:latin typeface="Tajawal Medium" panose="00000600000000000000" pitchFamily="2" charset="-78"/>
                <a:cs typeface="Tajawal Medium" panose="00000600000000000000" pitchFamily="2" charset="-78"/>
              </a:rPr>
              <a:t>.</a:t>
            </a:r>
            <a:r>
              <a:rPr lang="en-US" sz="4000" dirty="0" err="1">
                <a:solidFill>
                  <a:schemeClr val="bg1"/>
                </a:solidFill>
                <a:latin typeface="Tajawal Medium" panose="00000600000000000000" pitchFamily="2" charset="-78"/>
                <a:cs typeface="Tajawal Medium" panose="00000600000000000000" pitchFamily="2" charset="-78"/>
              </a:rPr>
              <a:t>crt</a:t>
            </a:r>
            <a:r>
              <a:rPr lang="en-US" sz="4000" dirty="0">
                <a:solidFill>
                  <a:schemeClr val="bg1"/>
                </a:solidFill>
                <a:latin typeface="Tajawal Medium" panose="00000600000000000000" pitchFamily="2" charset="-78"/>
                <a:cs typeface="Tajawal Medium" panose="00000600000000000000" pitchFamily="2" charset="-78"/>
              </a:rPr>
              <a:t> </a:t>
            </a:r>
            <a:r>
              <a:rPr lang="en-US" sz="4000" dirty="0" smtClean="0">
                <a:solidFill>
                  <a:schemeClr val="bg1"/>
                </a:solidFill>
                <a:latin typeface="Tajawal Medium" panose="00000600000000000000" pitchFamily="2" charset="-78"/>
                <a:cs typeface="Tajawal Medium" panose="00000600000000000000" pitchFamily="2" charset="-78"/>
              </a:rPr>
              <a:t>, </a:t>
            </a:r>
            <a:r>
              <a:rPr lang="en-US" sz="4000" dirty="0">
                <a:solidFill>
                  <a:schemeClr val="bg1"/>
                </a:solidFill>
                <a:latin typeface="Tajawal Medium" panose="00000600000000000000" pitchFamily="2" charset="-78"/>
                <a:cs typeface="Tajawal Medium" panose="00000600000000000000" pitchFamily="2" charset="-78"/>
              </a:rPr>
              <a:t>.</a:t>
            </a:r>
            <a:r>
              <a:rPr lang="en-US" sz="4000" dirty="0" smtClean="0">
                <a:solidFill>
                  <a:schemeClr val="bg1"/>
                </a:solidFill>
                <a:latin typeface="Tajawal Medium" panose="00000600000000000000" pitchFamily="2" charset="-78"/>
                <a:cs typeface="Tajawal Medium" panose="00000600000000000000" pitchFamily="2" charset="-78"/>
              </a:rPr>
              <a:t>key</a:t>
            </a: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5</a:t>
            </a:r>
            <a:endParaRPr lang="en-US" sz="3600" dirty="0">
              <a:solidFill>
                <a:schemeClr val="bg1"/>
              </a:solidFill>
              <a:latin typeface="Tajawal Medium" panose="00000600000000000000" pitchFamily="2" charset="-78"/>
              <a:cs typeface="Tajawal Medium" panose="00000600000000000000" pitchFamily="2" charset="-78"/>
            </a:endParaRPr>
          </a:p>
        </p:txBody>
      </p:sp>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35</a:t>
            </a:fld>
            <a:endParaRPr lang="en-US" dirty="0"/>
          </a:p>
        </p:txBody>
      </p:sp>
      <p:sp>
        <p:nvSpPr>
          <p:cNvPr id="12" name="AutoShape 2" descr="TLS Security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 name="Rectangle 1"/>
          <p:cNvSpPr>
            <a:spLocks noChangeArrowheads="1"/>
          </p:cNvSpPr>
          <p:nvPr/>
        </p:nvSpPr>
        <p:spPr bwMode="auto">
          <a:xfrm>
            <a:off x="544891" y="2146867"/>
            <a:ext cx="11255223" cy="276998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514350" marR="0" lvl="0" indent="-514350" algn="just" defTabSz="914400" rtl="0" eaLnBrk="0" fontAlgn="base" latinLnBrk="0" hangingPunct="0">
              <a:lnSpc>
                <a:spcPct val="100000"/>
              </a:lnSpc>
              <a:spcBef>
                <a:spcPct val="0"/>
              </a:spcBef>
              <a:spcAft>
                <a:spcPct val="0"/>
              </a:spcAft>
              <a:buClrTx/>
              <a:buSzTx/>
              <a:buFont typeface="+mj-lt"/>
              <a:buAutoNum type="arabicPeriod"/>
              <a:tabLst/>
            </a:pPr>
            <a:r>
              <a:rPr lang="en-US" sz="2600" dirty="0" smtClean="0">
                <a:solidFill>
                  <a:srgbClr val="0A1F61"/>
                </a:solidFill>
                <a:latin typeface="Tajawal ExtraBold" panose="00000800000000000000" pitchFamily="2" charset="-78"/>
                <a:cs typeface="Tajawal ExtraBold" panose="00000800000000000000" pitchFamily="2" charset="-78"/>
              </a:rPr>
              <a:t>Open </a:t>
            </a:r>
            <a:r>
              <a:rPr lang="en-US" sz="2600" dirty="0">
                <a:solidFill>
                  <a:srgbClr val="0A1F61"/>
                </a:solidFill>
                <a:latin typeface="Tajawal ExtraBold" panose="00000800000000000000" pitchFamily="2" charset="-78"/>
                <a:cs typeface="Tajawal ExtraBold" panose="00000800000000000000" pitchFamily="2" charset="-78"/>
              </a:rPr>
              <a:t>terminal, go to the your code folder.</a:t>
            </a:r>
          </a:p>
          <a:p>
            <a:pPr marL="514350" marR="0" lvl="0" indent="-514350" algn="just" defTabSz="914400" rtl="0" eaLnBrk="0" fontAlgn="base" latinLnBrk="0" hangingPunct="0">
              <a:lnSpc>
                <a:spcPct val="100000"/>
              </a:lnSpc>
              <a:spcBef>
                <a:spcPct val="0"/>
              </a:spcBef>
              <a:spcAft>
                <a:spcPct val="0"/>
              </a:spcAft>
              <a:buClrTx/>
              <a:buSzTx/>
              <a:buFont typeface="+mj-lt"/>
              <a:buAutoNum type="arabicPeriod"/>
              <a:tabLst/>
            </a:pPr>
            <a:r>
              <a:rPr lang="en-US" sz="2600" dirty="0" smtClean="0">
                <a:solidFill>
                  <a:srgbClr val="0A1F61"/>
                </a:solidFill>
                <a:latin typeface="Tajawal ExtraBold" panose="00000800000000000000" pitchFamily="2" charset="-78"/>
                <a:cs typeface="Tajawal ExtraBold" panose="00000800000000000000" pitchFamily="2" charset="-78"/>
              </a:rPr>
              <a:t>Create </a:t>
            </a:r>
            <a:r>
              <a:rPr lang="en-US" sz="2600" dirty="0">
                <a:solidFill>
                  <a:srgbClr val="0A1F61"/>
                </a:solidFill>
                <a:latin typeface="Tajawal ExtraBold" panose="00000800000000000000" pitchFamily="2" charset="-78"/>
                <a:cs typeface="Tajawal ExtraBold" panose="00000800000000000000" pitchFamily="2" charset="-78"/>
              </a:rPr>
              <a:t>new folder :&gt; </a:t>
            </a:r>
            <a:r>
              <a:rPr lang="en-US" sz="2600" dirty="0" err="1">
                <a:solidFill>
                  <a:srgbClr val="0A1F61"/>
                </a:solidFill>
                <a:latin typeface="Tajawal ExtraBold" panose="00000800000000000000" pitchFamily="2" charset="-78"/>
                <a:cs typeface="Tajawal ExtraBold" panose="00000800000000000000" pitchFamily="2" charset="-78"/>
              </a:rPr>
              <a:t>mkdir</a:t>
            </a:r>
            <a:r>
              <a:rPr lang="en-US" sz="2600" dirty="0">
                <a:solidFill>
                  <a:srgbClr val="0A1F61"/>
                </a:solidFill>
                <a:latin typeface="Tajawal ExtraBold" panose="00000800000000000000" pitchFamily="2" charset="-78"/>
                <a:cs typeface="Tajawal ExtraBold" panose="00000800000000000000" pitchFamily="2" charset="-78"/>
              </a:rPr>
              <a:t> certs and :&gt; cd certs go new created certs folder</a:t>
            </a:r>
          </a:p>
          <a:p>
            <a:pPr marL="514350" marR="0" lvl="0" indent="-514350" algn="just" defTabSz="914400" rtl="0" eaLnBrk="0" fontAlgn="base" latinLnBrk="0" hangingPunct="0">
              <a:lnSpc>
                <a:spcPct val="100000"/>
              </a:lnSpc>
              <a:spcBef>
                <a:spcPct val="0"/>
              </a:spcBef>
              <a:spcAft>
                <a:spcPct val="0"/>
              </a:spcAft>
              <a:buClrTx/>
              <a:buSzTx/>
              <a:buFont typeface="+mj-lt"/>
              <a:buAutoNum type="arabicPeriod"/>
              <a:tabLst/>
            </a:pPr>
            <a:r>
              <a:rPr lang="en-US" sz="2600" dirty="0" smtClean="0">
                <a:solidFill>
                  <a:srgbClr val="0A1F61"/>
                </a:solidFill>
                <a:latin typeface="Tajawal ExtraBold" panose="00000800000000000000" pitchFamily="2" charset="-78"/>
                <a:cs typeface="Tajawal ExtraBold" panose="00000800000000000000" pitchFamily="2" charset="-78"/>
              </a:rPr>
              <a:t>Install </a:t>
            </a:r>
            <a:r>
              <a:rPr lang="en-US" sz="2600" dirty="0">
                <a:solidFill>
                  <a:srgbClr val="0A1F61"/>
                </a:solidFill>
                <a:latin typeface="Tajawal ExtraBold" panose="00000800000000000000" pitchFamily="2" charset="-78"/>
                <a:cs typeface="Tajawal ExtraBold" panose="00000800000000000000" pitchFamily="2" charset="-78"/>
              </a:rPr>
              <a:t>this library :&gt; pip install </a:t>
            </a:r>
            <a:r>
              <a:rPr lang="en-US" sz="2600" dirty="0" err="1">
                <a:solidFill>
                  <a:srgbClr val="0A1F61"/>
                </a:solidFill>
                <a:latin typeface="Tajawal ExtraBold" panose="00000800000000000000" pitchFamily="2" charset="-78"/>
                <a:cs typeface="Tajawal ExtraBold" panose="00000800000000000000" pitchFamily="2" charset="-78"/>
              </a:rPr>
              <a:t>pyopenssl</a:t>
            </a:r>
            <a:endParaRPr lang="en-US" sz="2600" dirty="0">
              <a:solidFill>
                <a:srgbClr val="0A1F61"/>
              </a:solidFill>
              <a:latin typeface="Tajawal ExtraBold" panose="00000800000000000000" pitchFamily="2" charset="-78"/>
              <a:cs typeface="Tajawal ExtraBold" panose="00000800000000000000" pitchFamily="2" charset="-78"/>
            </a:endParaRPr>
          </a:p>
          <a:p>
            <a:pPr marL="514350" marR="0" lvl="0" indent="-514350" algn="just" defTabSz="914400" rtl="0" eaLnBrk="0" fontAlgn="base" latinLnBrk="0" hangingPunct="0">
              <a:lnSpc>
                <a:spcPct val="100000"/>
              </a:lnSpc>
              <a:spcBef>
                <a:spcPct val="0"/>
              </a:spcBef>
              <a:spcAft>
                <a:spcPct val="0"/>
              </a:spcAft>
              <a:buClrTx/>
              <a:buSzTx/>
              <a:buFont typeface="+mj-lt"/>
              <a:buAutoNum type="arabicPeriod"/>
              <a:tabLst/>
            </a:pPr>
            <a:r>
              <a:rPr lang="en-US" sz="2600" dirty="0" smtClean="0">
                <a:solidFill>
                  <a:srgbClr val="0A1F61"/>
                </a:solidFill>
                <a:latin typeface="Tajawal ExtraBold" panose="00000800000000000000" pitchFamily="2" charset="-78"/>
                <a:cs typeface="Tajawal ExtraBold" panose="00000800000000000000" pitchFamily="2" charset="-78"/>
              </a:rPr>
              <a:t>Copy </a:t>
            </a:r>
            <a:r>
              <a:rPr lang="en-US" sz="2600" dirty="0">
                <a:solidFill>
                  <a:srgbClr val="0A1F61"/>
                </a:solidFill>
                <a:latin typeface="Tajawal ExtraBold" panose="00000800000000000000" pitchFamily="2" charset="-78"/>
                <a:cs typeface="Tajawal ExtraBold" panose="00000800000000000000" pitchFamily="2" charset="-78"/>
              </a:rPr>
              <a:t>and past </a:t>
            </a:r>
            <a:r>
              <a:rPr lang="en-US" sz="2600" dirty="0" smtClean="0">
                <a:solidFill>
                  <a:srgbClr val="0A1F61"/>
                </a:solidFill>
                <a:latin typeface="Tajawal ExtraBold" panose="00000800000000000000" pitchFamily="2" charset="-78"/>
                <a:cs typeface="Tajawal ExtraBold" panose="00000800000000000000" pitchFamily="2" charset="-78"/>
              </a:rPr>
              <a:t> the</a:t>
            </a:r>
            <a:r>
              <a:rPr lang="en-US" sz="2600" dirty="0">
                <a:solidFill>
                  <a:srgbClr val="0A1F61"/>
                </a:solidFill>
                <a:latin typeface="Tajawal ExtraBold" panose="00000800000000000000" pitchFamily="2" charset="-78"/>
                <a:cs typeface="Tajawal ExtraBold" panose="00000800000000000000" pitchFamily="2" charset="-78"/>
              </a:rPr>
              <a:t> </a:t>
            </a:r>
            <a:r>
              <a:rPr lang="en-US" sz="2600" dirty="0" smtClean="0">
                <a:solidFill>
                  <a:srgbClr val="0A1F61"/>
                </a:solidFill>
                <a:latin typeface="Tajawal ExtraBold" panose="00000800000000000000" pitchFamily="2" charset="-78"/>
                <a:cs typeface="Tajawal ExtraBold" panose="00000800000000000000" pitchFamily="2" charset="-78"/>
              </a:rPr>
              <a:t>code ,  ex :&gt; </a:t>
            </a:r>
            <a:r>
              <a:rPr lang="en-US" sz="2400" i="1" dirty="0" err="1">
                <a:solidFill>
                  <a:srgbClr val="C00000"/>
                </a:solidFill>
                <a:latin typeface="Tajawal ExtraBold" panose="00000800000000000000" pitchFamily="2" charset="-78"/>
                <a:cs typeface="Tajawal ExtraBold" panose="00000800000000000000" pitchFamily="2" charset="-78"/>
              </a:rPr>
              <a:t>openssl</a:t>
            </a:r>
            <a:r>
              <a:rPr lang="en-US" sz="2400" i="1" dirty="0">
                <a:solidFill>
                  <a:srgbClr val="C00000"/>
                </a:solidFill>
                <a:latin typeface="Tajawal ExtraBold" panose="00000800000000000000" pitchFamily="2" charset="-78"/>
                <a:cs typeface="Tajawal ExtraBold" panose="00000800000000000000" pitchFamily="2" charset="-78"/>
              </a:rPr>
              <a:t> </a:t>
            </a:r>
            <a:r>
              <a:rPr lang="en-US" sz="2400" i="1" dirty="0" err="1">
                <a:solidFill>
                  <a:srgbClr val="C00000"/>
                </a:solidFill>
                <a:latin typeface="Tajawal ExtraBold" panose="00000800000000000000" pitchFamily="2" charset="-78"/>
                <a:cs typeface="Tajawal ExtraBold" panose="00000800000000000000" pitchFamily="2" charset="-78"/>
              </a:rPr>
              <a:t>req</a:t>
            </a:r>
            <a:r>
              <a:rPr lang="en-US" sz="2400" i="1" dirty="0">
                <a:solidFill>
                  <a:srgbClr val="C00000"/>
                </a:solidFill>
                <a:latin typeface="Tajawal ExtraBold" panose="00000800000000000000" pitchFamily="2" charset="-78"/>
                <a:cs typeface="Tajawal ExtraBold" panose="00000800000000000000" pitchFamily="2" charset="-78"/>
              </a:rPr>
              <a:t> -x509 -</a:t>
            </a:r>
            <a:r>
              <a:rPr lang="en-US" sz="2400" i="1" dirty="0" err="1">
                <a:solidFill>
                  <a:srgbClr val="C00000"/>
                </a:solidFill>
                <a:latin typeface="Tajawal ExtraBold" panose="00000800000000000000" pitchFamily="2" charset="-78"/>
                <a:cs typeface="Tajawal ExtraBold" panose="00000800000000000000" pitchFamily="2" charset="-78"/>
              </a:rPr>
              <a:t>newkey</a:t>
            </a:r>
            <a:r>
              <a:rPr lang="en-US" sz="2400" i="1" dirty="0">
                <a:solidFill>
                  <a:srgbClr val="C00000"/>
                </a:solidFill>
                <a:latin typeface="Tajawal ExtraBold" panose="00000800000000000000" pitchFamily="2" charset="-78"/>
                <a:cs typeface="Tajawal ExtraBold" panose="00000800000000000000" pitchFamily="2" charset="-78"/>
              </a:rPr>
              <a:t> rsa:4096 -nodes -out </a:t>
            </a:r>
            <a:r>
              <a:rPr lang="en-US" sz="2400" i="1" dirty="0" err="1">
                <a:solidFill>
                  <a:srgbClr val="C00000"/>
                </a:solidFill>
                <a:latin typeface="Tajawal ExtraBold" panose="00000800000000000000" pitchFamily="2" charset="-78"/>
                <a:cs typeface="Tajawal ExtraBold" panose="00000800000000000000" pitchFamily="2" charset="-78"/>
              </a:rPr>
              <a:t>cert.pem</a:t>
            </a:r>
            <a:r>
              <a:rPr lang="en-US" sz="2400" i="1" dirty="0">
                <a:solidFill>
                  <a:srgbClr val="C00000"/>
                </a:solidFill>
                <a:latin typeface="Tajawal ExtraBold" panose="00000800000000000000" pitchFamily="2" charset="-78"/>
                <a:cs typeface="Tajawal ExtraBold" panose="00000800000000000000" pitchFamily="2" charset="-78"/>
              </a:rPr>
              <a:t> -</a:t>
            </a:r>
            <a:r>
              <a:rPr lang="en-US" sz="2400" i="1" dirty="0" err="1">
                <a:solidFill>
                  <a:srgbClr val="C00000"/>
                </a:solidFill>
                <a:latin typeface="Tajawal ExtraBold" panose="00000800000000000000" pitchFamily="2" charset="-78"/>
                <a:cs typeface="Tajawal ExtraBold" panose="00000800000000000000" pitchFamily="2" charset="-78"/>
              </a:rPr>
              <a:t>keyout</a:t>
            </a:r>
            <a:r>
              <a:rPr lang="en-US" sz="2400" i="1" dirty="0">
                <a:solidFill>
                  <a:srgbClr val="C00000"/>
                </a:solidFill>
                <a:latin typeface="Tajawal ExtraBold" panose="00000800000000000000" pitchFamily="2" charset="-78"/>
                <a:cs typeface="Tajawal ExtraBold" panose="00000800000000000000" pitchFamily="2" charset="-78"/>
              </a:rPr>
              <a:t> </a:t>
            </a:r>
            <a:r>
              <a:rPr lang="en-US" sz="2400" i="1" dirty="0" err="1">
                <a:solidFill>
                  <a:srgbClr val="C00000"/>
                </a:solidFill>
                <a:latin typeface="Tajawal ExtraBold" panose="00000800000000000000" pitchFamily="2" charset="-78"/>
                <a:cs typeface="Tajawal ExtraBold" panose="00000800000000000000" pitchFamily="2" charset="-78"/>
              </a:rPr>
              <a:t>key.pem</a:t>
            </a:r>
            <a:r>
              <a:rPr lang="en-US" sz="2400" i="1" dirty="0">
                <a:solidFill>
                  <a:srgbClr val="C00000"/>
                </a:solidFill>
                <a:latin typeface="Tajawal ExtraBold" panose="00000800000000000000" pitchFamily="2" charset="-78"/>
                <a:cs typeface="Tajawal ExtraBold" panose="00000800000000000000" pitchFamily="2" charset="-78"/>
              </a:rPr>
              <a:t> -days 365</a:t>
            </a:r>
          </a:p>
          <a:p>
            <a:pPr marL="514350" marR="0" lvl="0" indent="-514350" algn="just" defTabSz="914400" rtl="0" eaLnBrk="0" fontAlgn="base" latinLnBrk="0" hangingPunct="0">
              <a:lnSpc>
                <a:spcPct val="100000"/>
              </a:lnSpc>
              <a:spcBef>
                <a:spcPct val="0"/>
              </a:spcBef>
              <a:spcAft>
                <a:spcPct val="0"/>
              </a:spcAft>
              <a:buClrTx/>
              <a:buSzTx/>
              <a:buFont typeface="+mj-lt"/>
              <a:buAutoNum type="arabicPeriod"/>
              <a:tabLst/>
            </a:pPr>
            <a:r>
              <a:rPr lang="en-US" sz="2600" dirty="0">
                <a:solidFill>
                  <a:srgbClr val="0A1F61"/>
                </a:solidFill>
                <a:latin typeface="Tajawal ExtraBold" panose="00000800000000000000" pitchFamily="2" charset="-78"/>
                <a:cs typeface="Tajawal ExtraBold" panose="00000800000000000000" pitchFamily="2" charset="-78"/>
              </a:rPr>
              <a:t>A</a:t>
            </a:r>
            <a:r>
              <a:rPr lang="en-US" sz="2600" dirty="0" smtClean="0">
                <a:solidFill>
                  <a:srgbClr val="0A1F61"/>
                </a:solidFill>
                <a:latin typeface="Tajawal ExtraBold" panose="00000800000000000000" pitchFamily="2" charset="-78"/>
                <a:cs typeface="Tajawal ExtraBold" panose="00000800000000000000" pitchFamily="2" charset="-78"/>
              </a:rPr>
              <a:t>nswer </a:t>
            </a:r>
            <a:r>
              <a:rPr lang="en-US" sz="2600" dirty="0">
                <a:solidFill>
                  <a:srgbClr val="0A1F61"/>
                </a:solidFill>
                <a:latin typeface="Tajawal ExtraBold" panose="00000800000000000000" pitchFamily="2" charset="-78"/>
                <a:cs typeface="Tajawal ExtraBold" panose="00000800000000000000" pitchFamily="2" charset="-78"/>
              </a:rPr>
              <a:t>the questions asked.</a:t>
            </a:r>
          </a:p>
          <a:p>
            <a:pPr marL="514350" marR="0" lvl="0" indent="-514350" algn="just" defTabSz="914400" rtl="0" eaLnBrk="0" fontAlgn="base" latinLnBrk="0" hangingPunct="0">
              <a:lnSpc>
                <a:spcPct val="100000"/>
              </a:lnSpc>
              <a:spcBef>
                <a:spcPct val="0"/>
              </a:spcBef>
              <a:spcAft>
                <a:spcPct val="0"/>
              </a:spcAft>
              <a:buClrTx/>
              <a:buSzTx/>
              <a:buFont typeface="+mj-lt"/>
              <a:buAutoNum type="arabicPeriod"/>
              <a:tabLst/>
            </a:pPr>
            <a:r>
              <a:rPr lang="en-US" sz="2600" dirty="0" smtClean="0">
                <a:solidFill>
                  <a:srgbClr val="0A1F61"/>
                </a:solidFill>
                <a:latin typeface="Tajawal ExtraBold" panose="00000800000000000000" pitchFamily="2" charset="-78"/>
                <a:cs typeface="Tajawal ExtraBold" panose="00000800000000000000" pitchFamily="2" charset="-78"/>
              </a:rPr>
              <a:t>Done </a:t>
            </a:r>
            <a:r>
              <a:rPr lang="en-US" sz="2600" dirty="0">
                <a:solidFill>
                  <a:srgbClr val="0A1F61"/>
                </a:solidFill>
                <a:latin typeface="Tajawal ExtraBold" panose="00000800000000000000" pitchFamily="2" charset="-78"/>
                <a:cs typeface="Tajawal ExtraBold" panose="00000800000000000000" pitchFamily="2" charset="-78"/>
              </a:rPr>
              <a:t>your </a:t>
            </a:r>
            <a:r>
              <a:rPr lang="en-US" sz="2600" dirty="0" smtClean="0">
                <a:solidFill>
                  <a:srgbClr val="0A1F61"/>
                </a:solidFill>
                <a:latin typeface="Tajawal ExtraBold" panose="00000800000000000000" pitchFamily="2" charset="-78"/>
                <a:cs typeface="Tajawal ExtraBold" panose="00000800000000000000" pitchFamily="2" charset="-78"/>
              </a:rPr>
              <a:t>‘.cert’ , ‘.</a:t>
            </a:r>
            <a:r>
              <a:rPr lang="en-US" sz="2600" dirty="0" err="1" smtClean="0">
                <a:solidFill>
                  <a:srgbClr val="0A1F61"/>
                </a:solidFill>
                <a:latin typeface="Tajawal ExtraBold" panose="00000800000000000000" pitchFamily="2" charset="-78"/>
                <a:cs typeface="Tajawal ExtraBold" panose="00000800000000000000" pitchFamily="2" charset="-78"/>
              </a:rPr>
              <a:t>pem</a:t>
            </a:r>
            <a:r>
              <a:rPr lang="en-US" sz="2600" dirty="0">
                <a:solidFill>
                  <a:srgbClr val="0A1F61"/>
                </a:solidFill>
                <a:latin typeface="Tajawal ExtraBold" panose="00000800000000000000" pitchFamily="2" charset="-78"/>
                <a:cs typeface="Tajawal ExtraBold" panose="00000800000000000000" pitchFamily="2" charset="-78"/>
              </a:rPr>
              <a:t>', </a:t>
            </a:r>
            <a:r>
              <a:rPr lang="en-US" sz="2600" dirty="0" smtClean="0">
                <a:solidFill>
                  <a:srgbClr val="0A1F61"/>
                </a:solidFill>
                <a:latin typeface="Tajawal ExtraBold" panose="00000800000000000000" pitchFamily="2" charset="-78"/>
                <a:cs typeface="Tajawal ExtraBold" panose="00000800000000000000" pitchFamily="2" charset="-78"/>
              </a:rPr>
              <a:t>‘.key ' </a:t>
            </a:r>
            <a:r>
              <a:rPr lang="en-US" sz="2600" dirty="0">
                <a:solidFill>
                  <a:srgbClr val="0A1F61"/>
                </a:solidFill>
                <a:latin typeface="Tajawal ExtraBold" panose="00000800000000000000" pitchFamily="2" charset="-78"/>
                <a:cs typeface="Tajawal ExtraBold" panose="00000800000000000000" pitchFamily="2" charset="-78"/>
              </a:rPr>
              <a:t>created.</a:t>
            </a:r>
          </a:p>
        </p:txBody>
      </p:sp>
      <p:sp>
        <p:nvSpPr>
          <p:cNvPr id="11" name="Rectangle 10"/>
          <p:cNvSpPr/>
          <p:nvPr/>
        </p:nvSpPr>
        <p:spPr>
          <a:xfrm>
            <a:off x="503542" y="4897740"/>
            <a:ext cx="11412684" cy="1461939"/>
          </a:xfrm>
          <a:prstGeom prst="rect">
            <a:avLst/>
          </a:prstGeom>
          <a:ln w="28575">
            <a:solidFill>
              <a:srgbClr val="FE8B00"/>
            </a:solidFill>
            <a:prstDash val="lgDash"/>
          </a:ln>
        </p:spPr>
        <p:txBody>
          <a:bodyPr wrap="square">
            <a:spAutoFit/>
          </a:bodyPr>
          <a:lstStyle/>
          <a:p>
            <a:pPr algn="just"/>
            <a:r>
              <a:rPr lang="en-GB" sz="2600" b="1" dirty="0" smtClean="0">
                <a:solidFill>
                  <a:srgbClr val="0A1F61"/>
                </a:solidFill>
                <a:latin typeface="Tajawal ExtraBold" panose="00000800000000000000" pitchFamily="2" charset="-78"/>
                <a:cs typeface="Tajawal ExtraBold" panose="00000800000000000000" pitchFamily="2" charset="-78"/>
              </a:rPr>
              <a:t>Convert .</a:t>
            </a:r>
            <a:r>
              <a:rPr lang="en-GB" sz="2600" b="1" dirty="0" err="1" smtClean="0">
                <a:solidFill>
                  <a:srgbClr val="0A1F61"/>
                </a:solidFill>
                <a:latin typeface="Tajawal ExtraBold" panose="00000800000000000000" pitchFamily="2" charset="-78"/>
                <a:cs typeface="Tajawal ExtraBold" panose="00000800000000000000" pitchFamily="2" charset="-78"/>
              </a:rPr>
              <a:t>pem</a:t>
            </a:r>
            <a:r>
              <a:rPr lang="en-GB" sz="2600" b="1" dirty="0" smtClean="0">
                <a:solidFill>
                  <a:srgbClr val="0A1F61"/>
                </a:solidFill>
                <a:latin typeface="Tajawal ExtraBold" panose="00000800000000000000" pitchFamily="2" charset="-78"/>
                <a:cs typeface="Tajawal ExtraBold" panose="00000800000000000000" pitchFamily="2" charset="-78"/>
              </a:rPr>
              <a:t>  to (.</a:t>
            </a:r>
            <a:r>
              <a:rPr lang="en-GB" sz="2600" b="1" dirty="0" err="1" smtClean="0">
                <a:solidFill>
                  <a:srgbClr val="0A1F61"/>
                </a:solidFill>
                <a:latin typeface="Tajawal ExtraBold" panose="00000800000000000000" pitchFamily="2" charset="-78"/>
                <a:cs typeface="Tajawal ExtraBold" panose="00000800000000000000" pitchFamily="2" charset="-78"/>
              </a:rPr>
              <a:t>crt</a:t>
            </a:r>
            <a:r>
              <a:rPr lang="en-GB" sz="2600" b="1" dirty="0" smtClean="0">
                <a:solidFill>
                  <a:srgbClr val="0A1F61"/>
                </a:solidFill>
                <a:latin typeface="Tajawal ExtraBold" panose="00000800000000000000" pitchFamily="2" charset="-78"/>
                <a:cs typeface="Tajawal ExtraBold" panose="00000800000000000000" pitchFamily="2" charset="-78"/>
              </a:rPr>
              <a:t> , .key): </a:t>
            </a:r>
            <a:endParaRPr lang="en-US" sz="2600" b="1" dirty="0">
              <a:solidFill>
                <a:srgbClr val="0A1F61"/>
              </a:solidFill>
              <a:latin typeface="Tajawal ExtraBold" panose="00000800000000000000" pitchFamily="2" charset="-78"/>
              <a:cs typeface="Tajawal ExtraBold" panose="00000800000000000000" pitchFamily="2" charset="-78"/>
            </a:endParaRPr>
          </a:p>
          <a:p>
            <a:pPr marL="342900" indent="-342900" algn="just">
              <a:buFont typeface="Wingdings" pitchFamily="2" charset="2"/>
              <a:buChar char="§"/>
            </a:pPr>
            <a:r>
              <a:rPr lang="en-US" sz="2100" i="1" dirty="0" smtClean="0">
                <a:solidFill>
                  <a:srgbClr val="C00000"/>
                </a:solidFill>
                <a:latin typeface="Tajawal ExtraBold" panose="00000800000000000000" pitchFamily="2" charset="-78"/>
                <a:cs typeface="Tajawal ExtraBold" panose="00000800000000000000" pitchFamily="2" charset="-78"/>
              </a:rPr>
              <a:t>C</a:t>
            </a:r>
            <a:r>
              <a:rPr lang="en-US" sz="2100" i="1" dirty="0">
                <a:solidFill>
                  <a:srgbClr val="C00000"/>
                </a:solidFill>
                <a:latin typeface="Tajawal ExtraBold" panose="00000800000000000000" pitchFamily="2" charset="-78"/>
                <a:cs typeface="Tajawal ExtraBold" panose="00000800000000000000" pitchFamily="2" charset="-78"/>
              </a:rPr>
              <a:t>:\Users\user&gt;echo quit | </a:t>
            </a:r>
            <a:r>
              <a:rPr lang="en-US" sz="2100" i="1" dirty="0" err="1">
                <a:solidFill>
                  <a:srgbClr val="C00000"/>
                </a:solidFill>
                <a:latin typeface="Tajawal ExtraBold" panose="00000800000000000000" pitchFamily="2" charset="-78"/>
                <a:cs typeface="Tajawal ExtraBold" panose="00000800000000000000" pitchFamily="2" charset="-78"/>
              </a:rPr>
              <a:t>openssl</a:t>
            </a:r>
            <a:r>
              <a:rPr lang="en-US" sz="2100" i="1" dirty="0">
                <a:solidFill>
                  <a:srgbClr val="C00000"/>
                </a:solidFill>
                <a:latin typeface="Tajawal ExtraBold" panose="00000800000000000000" pitchFamily="2" charset="-78"/>
                <a:cs typeface="Tajawal ExtraBold" panose="00000800000000000000" pitchFamily="2" charset="-78"/>
              </a:rPr>
              <a:t> </a:t>
            </a:r>
            <a:r>
              <a:rPr lang="en-US" sz="2100" i="1" dirty="0" err="1">
                <a:solidFill>
                  <a:srgbClr val="C00000"/>
                </a:solidFill>
                <a:latin typeface="Tajawal ExtraBold" panose="00000800000000000000" pitchFamily="2" charset="-78"/>
                <a:cs typeface="Tajawal ExtraBold" panose="00000800000000000000" pitchFamily="2" charset="-78"/>
              </a:rPr>
              <a:t>s_client</a:t>
            </a:r>
            <a:r>
              <a:rPr lang="en-US" sz="2100" i="1" dirty="0">
                <a:solidFill>
                  <a:srgbClr val="C00000"/>
                </a:solidFill>
                <a:latin typeface="Tajawal ExtraBold" panose="00000800000000000000" pitchFamily="2" charset="-78"/>
                <a:cs typeface="Tajawal ExtraBold" panose="00000800000000000000" pitchFamily="2" charset="-78"/>
              </a:rPr>
              <a:t> -</a:t>
            </a:r>
            <a:r>
              <a:rPr lang="en-US" sz="2100" i="1" dirty="0" err="1">
                <a:solidFill>
                  <a:srgbClr val="C00000"/>
                </a:solidFill>
                <a:latin typeface="Tajawal ExtraBold" panose="00000800000000000000" pitchFamily="2" charset="-78"/>
                <a:cs typeface="Tajawal ExtraBold" panose="00000800000000000000" pitchFamily="2" charset="-78"/>
              </a:rPr>
              <a:t>showcerts</a:t>
            </a:r>
            <a:r>
              <a:rPr lang="en-US" sz="2100" i="1" dirty="0">
                <a:solidFill>
                  <a:srgbClr val="C00000"/>
                </a:solidFill>
                <a:latin typeface="Tajawal ExtraBold" panose="00000800000000000000" pitchFamily="2" charset="-78"/>
                <a:cs typeface="Tajawal ExtraBold" panose="00000800000000000000" pitchFamily="2" charset="-78"/>
              </a:rPr>
              <a:t> -</a:t>
            </a:r>
            <a:r>
              <a:rPr lang="en-US" sz="2100" i="1" dirty="0" err="1">
                <a:solidFill>
                  <a:srgbClr val="C00000"/>
                </a:solidFill>
                <a:latin typeface="Tajawal ExtraBold" panose="00000800000000000000" pitchFamily="2" charset="-78"/>
                <a:cs typeface="Tajawal ExtraBold" panose="00000800000000000000" pitchFamily="2" charset="-78"/>
              </a:rPr>
              <a:t>servername</a:t>
            </a:r>
            <a:r>
              <a:rPr lang="en-US" sz="2100" i="1" dirty="0">
                <a:solidFill>
                  <a:srgbClr val="C00000"/>
                </a:solidFill>
                <a:latin typeface="Tajawal ExtraBold" panose="00000800000000000000" pitchFamily="2" charset="-78"/>
                <a:cs typeface="Tajawal ExtraBold" panose="00000800000000000000" pitchFamily="2" charset="-78"/>
              </a:rPr>
              <a:t> </a:t>
            </a:r>
            <a:r>
              <a:rPr lang="en-US" sz="2100" i="1" dirty="0" smtClean="0">
                <a:solidFill>
                  <a:srgbClr val="C00000"/>
                </a:solidFill>
                <a:latin typeface="Tajawal ExtraBold" panose="00000800000000000000" pitchFamily="2" charset="-78"/>
                <a:cs typeface="Tajawal ExtraBold" panose="00000800000000000000" pitchFamily="2" charset="-78"/>
              </a:rPr>
              <a:t>"www.google.com" –connect www.google.com:443 </a:t>
            </a:r>
            <a:r>
              <a:rPr lang="en-US" sz="2100" i="1" dirty="0">
                <a:solidFill>
                  <a:srgbClr val="C00000"/>
                </a:solidFill>
                <a:latin typeface="Tajawal ExtraBold" panose="00000800000000000000" pitchFamily="2" charset="-78"/>
                <a:cs typeface="Tajawal ExtraBold" panose="00000800000000000000" pitchFamily="2" charset="-78"/>
              </a:rPr>
              <a:t>&gt; </a:t>
            </a:r>
            <a:r>
              <a:rPr lang="en-US" sz="2100" i="1" dirty="0" err="1" smtClean="0">
                <a:solidFill>
                  <a:srgbClr val="C00000"/>
                </a:solidFill>
                <a:latin typeface="Tajawal ExtraBold" panose="00000800000000000000" pitchFamily="2" charset="-78"/>
                <a:cs typeface="Tajawal ExtraBold" panose="00000800000000000000" pitchFamily="2" charset="-78"/>
              </a:rPr>
              <a:t>cacert.pem</a:t>
            </a:r>
            <a:endParaRPr lang="en-US" sz="2100" i="1" dirty="0" smtClean="0">
              <a:solidFill>
                <a:srgbClr val="C00000"/>
              </a:solidFill>
              <a:latin typeface="Tajawal ExtraBold" panose="00000800000000000000" pitchFamily="2" charset="-78"/>
              <a:cs typeface="Tajawal ExtraBold" panose="00000800000000000000" pitchFamily="2" charset="-78"/>
            </a:endParaRPr>
          </a:p>
          <a:p>
            <a:pPr marL="342900" indent="-342900">
              <a:buFont typeface="Wingdings" pitchFamily="2" charset="2"/>
              <a:buChar char="§"/>
            </a:pPr>
            <a:r>
              <a:rPr lang="en-US" sz="2100" i="1" dirty="0">
                <a:solidFill>
                  <a:srgbClr val="C00000"/>
                </a:solidFill>
                <a:latin typeface="Tajawal ExtraBold" panose="00000800000000000000" pitchFamily="2" charset="-78"/>
                <a:cs typeface="Tajawal ExtraBold" panose="00000800000000000000" pitchFamily="2" charset="-78"/>
              </a:rPr>
              <a:t>C:\Users\user&gt;openssl x509 -</a:t>
            </a:r>
            <a:r>
              <a:rPr lang="en-US" sz="2100" i="1" dirty="0" err="1">
                <a:solidFill>
                  <a:srgbClr val="C00000"/>
                </a:solidFill>
                <a:latin typeface="Tajawal ExtraBold" panose="00000800000000000000" pitchFamily="2" charset="-78"/>
                <a:cs typeface="Tajawal ExtraBold" panose="00000800000000000000" pitchFamily="2" charset="-78"/>
              </a:rPr>
              <a:t>outform</a:t>
            </a:r>
            <a:r>
              <a:rPr lang="en-US" sz="2100" i="1" dirty="0">
                <a:solidFill>
                  <a:srgbClr val="C00000"/>
                </a:solidFill>
                <a:latin typeface="Tajawal ExtraBold" panose="00000800000000000000" pitchFamily="2" charset="-78"/>
                <a:cs typeface="Tajawal ExtraBold" panose="00000800000000000000" pitchFamily="2" charset="-78"/>
              </a:rPr>
              <a:t> der -in </a:t>
            </a:r>
            <a:r>
              <a:rPr lang="en-US" sz="2100" i="1" dirty="0" err="1">
                <a:solidFill>
                  <a:srgbClr val="C00000"/>
                </a:solidFill>
                <a:latin typeface="Tajawal ExtraBold" panose="00000800000000000000" pitchFamily="2" charset="-78"/>
                <a:cs typeface="Tajawal ExtraBold" panose="00000800000000000000" pitchFamily="2" charset="-78"/>
              </a:rPr>
              <a:t>cacert.pem</a:t>
            </a:r>
            <a:r>
              <a:rPr lang="en-US" sz="2100" i="1" dirty="0">
                <a:solidFill>
                  <a:srgbClr val="C00000"/>
                </a:solidFill>
                <a:latin typeface="Tajawal ExtraBold" panose="00000800000000000000" pitchFamily="2" charset="-78"/>
                <a:cs typeface="Tajawal ExtraBold" panose="00000800000000000000" pitchFamily="2" charset="-78"/>
              </a:rPr>
              <a:t> -out  g:\</a:t>
            </a:r>
            <a:r>
              <a:rPr lang="en-US" sz="2100" i="1" dirty="0" smtClean="0">
                <a:solidFill>
                  <a:srgbClr val="C00000"/>
                </a:solidFill>
                <a:latin typeface="Tajawal ExtraBold" panose="00000800000000000000" pitchFamily="2" charset="-78"/>
                <a:cs typeface="Tajawal ExtraBold" panose="00000800000000000000" pitchFamily="2" charset="-78"/>
              </a:rPr>
              <a:t>certificate.crt</a:t>
            </a:r>
            <a:endParaRPr lang="en-US" sz="2100" i="1" dirty="0">
              <a:solidFill>
                <a:srgbClr val="C00000"/>
              </a:solidFill>
              <a:latin typeface="Tajawal ExtraBold" panose="00000800000000000000" pitchFamily="2" charset="-78"/>
              <a:cs typeface="Tajawal ExtraBold" panose="00000800000000000000" pitchFamily="2" charset="-78"/>
            </a:endParaRPr>
          </a:p>
          <a:p>
            <a:pPr marL="342900" indent="-342900">
              <a:buFont typeface="Wingdings" pitchFamily="2" charset="2"/>
              <a:buChar char="§"/>
            </a:pPr>
            <a:r>
              <a:rPr lang="en-US" sz="2100" i="1" dirty="0">
                <a:solidFill>
                  <a:srgbClr val="C00000"/>
                </a:solidFill>
                <a:latin typeface="Tajawal ExtraBold" panose="00000800000000000000" pitchFamily="2" charset="-78"/>
                <a:cs typeface="Tajawal ExtraBold" panose="00000800000000000000" pitchFamily="2" charset="-78"/>
              </a:rPr>
              <a:t>C:\Users\user&gt;openssl x509 -</a:t>
            </a:r>
            <a:r>
              <a:rPr lang="en-US" sz="2100" i="1" dirty="0" err="1">
                <a:solidFill>
                  <a:srgbClr val="C00000"/>
                </a:solidFill>
                <a:latin typeface="Tajawal ExtraBold" panose="00000800000000000000" pitchFamily="2" charset="-78"/>
                <a:cs typeface="Tajawal ExtraBold" panose="00000800000000000000" pitchFamily="2" charset="-78"/>
              </a:rPr>
              <a:t>outform</a:t>
            </a:r>
            <a:r>
              <a:rPr lang="en-US" sz="2100" i="1" dirty="0">
                <a:solidFill>
                  <a:srgbClr val="C00000"/>
                </a:solidFill>
                <a:latin typeface="Tajawal ExtraBold" panose="00000800000000000000" pitchFamily="2" charset="-78"/>
                <a:cs typeface="Tajawal ExtraBold" panose="00000800000000000000" pitchFamily="2" charset="-78"/>
              </a:rPr>
              <a:t> der -in </a:t>
            </a:r>
            <a:r>
              <a:rPr lang="en-US" sz="2100" i="1" dirty="0" err="1">
                <a:solidFill>
                  <a:srgbClr val="C00000"/>
                </a:solidFill>
                <a:latin typeface="Tajawal ExtraBold" panose="00000800000000000000" pitchFamily="2" charset="-78"/>
                <a:cs typeface="Tajawal ExtraBold" panose="00000800000000000000" pitchFamily="2" charset="-78"/>
              </a:rPr>
              <a:t>cacert.pem</a:t>
            </a:r>
            <a:r>
              <a:rPr lang="en-US" sz="2100" i="1" dirty="0">
                <a:solidFill>
                  <a:srgbClr val="C00000"/>
                </a:solidFill>
                <a:latin typeface="Tajawal ExtraBold" panose="00000800000000000000" pitchFamily="2" charset="-78"/>
                <a:cs typeface="Tajawal ExtraBold" panose="00000800000000000000" pitchFamily="2" charset="-78"/>
              </a:rPr>
              <a:t> -out  g:\certificate.key</a:t>
            </a:r>
          </a:p>
        </p:txBody>
      </p:sp>
    </p:spTree>
    <p:extLst>
      <p:ext uri="{BB962C8B-B14F-4D97-AF65-F5344CB8AC3E}">
        <p14:creationId xmlns:p14="http://schemas.microsoft.com/office/powerpoint/2010/main" val="164630007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5106" y="25699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009517" y="606384"/>
            <a:ext cx="7409107" cy="573234"/>
          </a:xfrm>
          <a:prstGeom prst="rect">
            <a:avLst/>
          </a:prstGeom>
          <a:noFill/>
        </p:spPr>
        <p:txBody>
          <a:bodyPr wrap="square" rtlCol="0">
            <a:spAutoFit/>
          </a:bodyPr>
          <a:lstStyle/>
          <a:p>
            <a:pPr algn="ctr">
              <a:lnSpc>
                <a:spcPts val="3400"/>
              </a:lnSpc>
            </a:pPr>
            <a:r>
              <a:rPr lang="en-US" sz="4000" dirty="0" smtClean="0">
                <a:solidFill>
                  <a:schemeClr val="bg1"/>
                </a:solidFill>
                <a:latin typeface="Tajawal Medium" panose="00000600000000000000" pitchFamily="2" charset="-78"/>
                <a:cs typeface="Tajawal Medium" panose="00000600000000000000" pitchFamily="2" charset="-78"/>
              </a:rPr>
              <a:t>.</a:t>
            </a:r>
            <a:r>
              <a:rPr lang="en-US" sz="4000" dirty="0" err="1" smtClean="0">
                <a:solidFill>
                  <a:schemeClr val="bg1"/>
                </a:solidFill>
                <a:latin typeface="Tajawal Medium" panose="00000600000000000000" pitchFamily="2" charset="-78"/>
                <a:cs typeface="Tajawal Medium" panose="00000600000000000000" pitchFamily="2" charset="-78"/>
              </a:rPr>
              <a:t>pem</a:t>
            </a:r>
            <a:r>
              <a:rPr lang="en-US" sz="4000" dirty="0" smtClean="0">
                <a:solidFill>
                  <a:schemeClr val="bg1"/>
                </a:solidFill>
                <a:latin typeface="Tajawal Medium" panose="00000600000000000000" pitchFamily="2" charset="-78"/>
                <a:cs typeface="Tajawal Medium" panose="00000600000000000000" pitchFamily="2" charset="-78"/>
              </a:rPr>
              <a:t> from </a:t>
            </a:r>
            <a:r>
              <a:rPr lang="en-US" sz="4000" dirty="0" err="1" smtClean="0">
                <a:solidFill>
                  <a:schemeClr val="bg1"/>
                </a:solidFill>
                <a:latin typeface="Tajawal Medium" panose="00000600000000000000" pitchFamily="2" charset="-78"/>
                <a:cs typeface="Tajawal Medium" panose="00000600000000000000" pitchFamily="2" charset="-78"/>
              </a:rPr>
              <a:t>cmd</a:t>
            </a: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5</a:t>
            </a:r>
            <a:endParaRPr lang="en-US" sz="3600" dirty="0">
              <a:solidFill>
                <a:schemeClr val="bg1"/>
              </a:solidFill>
              <a:latin typeface="Tajawal Medium" panose="00000600000000000000" pitchFamily="2" charset="-78"/>
              <a:cs typeface="Tajawal Medium" panose="00000600000000000000" pitchFamily="2" charset="-78"/>
            </a:endParaRPr>
          </a:p>
        </p:txBody>
      </p:sp>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36</a:t>
            </a:fld>
            <a:endParaRPr lang="en-US" dirty="0"/>
          </a:p>
        </p:txBody>
      </p:sp>
      <p:sp>
        <p:nvSpPr>
          <p:cNvPr id="12" name="AutoShape 2" descr="TLS Security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8"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37608" y="2917372"/>
            <a:ext cx="10108254" cy="2407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Rectangle 18"/>
          <p:cNvSpPr/>
          <p:nvPr/>
        </p:nvSpPr>
        <p:spPr>
          <a:xfrm>
            <a:off x="387430" y="1958600"/>
            <a:ext cx="11340744" cy="492443"/>
          </a:xfrm>
          <a:prstGeom prst="rect">
            <a:avLst/>
          </a:prstGeom>
        </p:spPr>
        <p:txBody>
          <a:bodyPr wrap="square">
            <a:spAutoFit/>
          </a:bodyPr>
          <a:lstStyle/>
          <a:p>
            <a:pPr marL="457200" indent="-457200" algn="just">
              <a:buFont typeface="Wingdings" pitchFamily="2" charset="2"/>
              <a:buChar char="§"/>
            </a:pPr>
            <a:r>
              <a:rPr lang="en-US" sz="2600" dirty="0">
                <a:solidFill>
                  <a:srgbClr val="0A1F61"/>
                </a:solidFill>
                <a:latin typeface="Tajawal ExtraBold" panose="00000800000000000000" pitchFamily="2" charset="-78"/>
                <a:cs typeface="Tajawal ExtraBold" panose="00000800000000000000" pitchFamily="2" charset="-78"/>
              </a:rPr>
              <a:t>You can also find the </a:t>
            </a:r>
            <a:r>
              <a:rPr lang="en-US" sz="2600" dirty="0" err="1">
                <a:solidFill>
                  <a:srgbClr val="0A1F61"/>
                </a:solidFill>
                <a:latin typeface="Tajawal ExtraBold" panose="00000800000000000000" pitchFamily="2" charset="-78"/>
                <a:cs typeface="Tajawal ExtraBold" panose="00000800000000000000" pitchFamily="2" charset="-78"/>
              </a:rPr>
              <a:t>cacert.pem</a:t>
            </a:r>
            <a:r>
              <a:rPr lang="en-US" sz="2600" dirty="0">
                <a:solidFill>
                  <a:srgbClr val="0A1F61"/>
                </a:solidFill>
                <a:latin typeface="Tajawal ExtraBold" panose="00000800000000000000" pitchFamily="2" charset="-78"/>
                <a:cs typeface="Tajawal ExtraBold" panose="00000800000000000000" pitchFamily="2" charset="-78"/>
              </a:rPr>
              <a:t> path from the command line using the following command.</a:t>
            </a:r>
          </a:p>
        </p:txBody>
      </p:sp>
    </p:spTree>
    <p:extLst>
      <p:ext uri="{BB962C8B-B14F-4D97-AF65-F5344CB8AC3E}">
        <p14:creationId xmlns:p14="http://schemas.microsoft.com/office/powerpoint/2010/main" val="3156813209"/>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5106" y="25699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155804" y="472183"/>
            <a:ext cx="7409107" cy="913070"/>
          </a:xfrm>
          <a:prstGeom prst="rect">
            <a:avLst/>
          </a:prstGeom>
          <a:noFill/>
        </p:spPr>
        <p:txBody>
          <a:bodyPr wrap="square" rtlCol="0">
            <a:spAutoFit/>
          </a:bodyPr>
          <a:lstStyle/>
          <a:p>
            <a:pPr algn="ctr">
              <a:lnSpc>
                <a:spcPts val="3400"/>
              </a:lnSpc>
            </a:pPr>
            <a:r>
              <a:rPr lang="en-US" sz="4400" dirty="0">
                <a:solidFill>
                  <a:schemeClr val="bg1"/>
                </a:solidFill>
                <a:latin typeface="Tajawal Medium" panose="00000600000000000000" pitchFamily="2" charset="-78"/>
                <a:cs typeface="Tajawal Medium" panose="00000600000000000000" pitchFamily="2" charset="-78"/>
              </a:rPr>
              <a:t>.</a:t>
            </a:r>
            <a:r>
              <a:rPr lang="en-US" sz="3600" dirty="0" err="1">
                <a:solidFill>
                  <a:schemeClr val="bg1"/>
                </a:solidFill>
                <a:latin typeface="Tajawal Medium" panose="00000600000000000000" pitchFamily="2" charset="-78"/>
                <a:cs typeface="Tajawal Medium" panose="00000600000000000000" pitchFamily="2" charset="-78"/>
              </a:rPr>
              <a:t>pem</a:t>
            </a:r>
            <a:r>
              <a:rPr lang="en-US" sz="3600" dirty="0">
                <a:solidFill>
                  <a:schemeClr val="bg1"/>
                </a:solidFill>
                <a:latin typeface="Tajawal Medium" panose="00000600000000000000" pitchFamily="2" charset="-78"/>
                <a:cs typeface="Tajawal Medium" panose="00000600000000000000" pitchFamily="2" charset="-78"/>
              </a:rPr>
              <a:t> from </a:t>
            </a:r>
            <a:r>
              <a:rPr lang="en-US" sz="3600" dirty="0" smtClean="0">
                <a:solidFill>
                  <a:schemeClr val="bg1"/>
                </a:solidFill>
                <a:latin typeface="Tajawal Medium" panose="00000600000000000000" pitchFamily="2" charset="-78"/>
                <a:cs typeface="Tajawal Medium" panose="00000600000000000000" pitchFamily="2" charset="-78"/>
              </a:rPr>
              <a:t>python</a:t>
            </a:r>
            <a:endParaRPr lang="en-US" sz="3600" dirty="0">
              <a:solidFill>
                <a:schemeClr val="bg1"/>
              </a:solidFill>
              <a:latin typeface="Tajawal Medium" panose="00000600000000000000" pitchFamily="2" charset="-78"/>
              <a:cs typeface="Tajawal Medium" panose="00000600000000000000" pitchFamily="2" charset="-78"/>
            </a:endParaRPr>
          </a:p>
          <a:p>
            <a:pPr algn="ctr">
              <a:lnSpc>
                <a:spcPts val="3000"/>
              </a:lnSpc>
            </a:pPr>
            <a:r>
              <a:rPr lang="en-US" sz="3600" dirty="0" smtClean="0">
                <a:solidFill>
                  <a:schemeClr val="bg1"/>
                </a:solidFill>
                <a:latin typeface="Tajawal Medium" panose="00000600000000000000" pitchFamily="2" charset="-78"/>
                <a:cs typeface="Tajawal Medium" panose="00000600000000000000" pitchFamily="2" charset="-78"/>
              </a:rPr>
              <a:t>using urllib3 &amp; certifi</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5</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37</a:t>
            </a:fld>
            <a:endParaRPr lang="en-US" dirty="0"/>
          </a:p>
        </p:txBody>
      </p:sp>
      <p:sp>
        <p:nvSpPr>
          <p:cNvPr id="12" name="Rectangle 11"/>
          <p:cNvSpPr/>
          <p:nvPr/>
        </p:nvSpPr>
        <p:spPr>
          <a:xfrm>
            <a:off x="387430" y="1644421"/>
            <a:ext cx="11578799" cy="1200329"/>
          </a:xfrm>
          <a:prstGeom prst="rect">
            <a:avLst/>
          </a:prstGeom>
        </p:spPr>
        <p:txBody>
          <a:bodyPr wrap="square">
            <a:spAutoFit/>
          </a:bodyPr>
          <a:lstStyle/>
          <a:p>
            <a:pPr marL="342900" indent="-342900" algn="just">
              <a:buFont typeface="Wingdings"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The urllib3 provides client-side TLS/SSL verification. For this, we need to download the certifi module. It is a carefully curated collection of Root Certificates for validating the trustworthiness of SSL certificates while verifying the identity of TLS hosts. It has been extracted from the Requests project.</a:t>
            </a:r>
          </a:p>
        </p:txBody>
      </p:sp>
      <p:sp>
        <p:nvSpPr>
          <p:cNvPr id="13" name="Rectangle 12"/>
          <p:cNvSpPr/>
          <p:nvPr/>
        </p:nvSpPr>
        <p:spPr>
          <a:xfrm>
            <a:off x="9112140" y="2425676"/>
            <a:ext cx="2806474" cy="369332"/>
          </a:xfrm>
          <a:prstGeom prst="rect">
            <a:avLst/>
          </a:prstGeom>
        </p:spPr>
        <p:txBody>
          <a:bodyPr wrap="none">
            <a:spAutoFit/>
          </a:bodyPr>
          <a:lstStyle/>
          <a:p>
            <a:r>
              <a:rPr lang="en-US" b="1" i="1" dirty="0" smtClean="0">
                <a:solidFill>
                  <a:srgbClr val="C00000"/>
                </a:solidFill>
              </a:rPr>
              <a:t>python –m pip </a:t>
            </a:r>
            <a:r>
              <a:rPr lang="en-US" b="1" i="1" dirty="0">
                <a:solidFill>
                  <a:srgbClr val="C00000"/>
                </a:solidFill>
              </a:rPr>
              <a:t>install certifi</a:t>
            </a:r>
          </a:p>
        </p:txBody>
      </p:sp>
      <p:sp>
        <p:nvSpPr>
          <p:cNvPr id="14" name="Rectangle 13"/>
          <p:cNvSpPr/>
          <p:nvPr/>
        </p:nvSpPr>
        <p:spPr>
          <a:xfrm>
            <a:off x="387429" y="2777040"/>
            <a:ext cx="11578799" cy="461665"/>
          </a:xfrm>
          <a:prstGeom prst="rect">
            <a:avLst/>
          </a:prstGeom>
        </p:spPr>
        <p:txBody>
          <a:bodyPr wrap="square">
            <a:spAutoFit/>
          </a:bodyPr>
          <a:lstStyle/>
          <a:p>
            <a:pPr marL="285750" indent="-285750">
              <a:buFont typeface="Wingdings"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To reference the installed certificate authority (CA) bundle, we use the built-in where </a:t>
            </a:r>
            <a:r>
              <a:rPr lang="en-US" sz="2400" b="1" dirty="0" smtClean="0">
                <a:solidFill>
                  <a:srgbClr val="0A1F61"/>
                </a:solidFill>
                <a:latin typeface="Tajawal ExtraBold" panose="00000800000000000000" pitchFamily="2" charset="-78"/>
                <a:cs typeface="Tajawal ExtraBold" panose="00000800000000000000" pitchFamily="2" charset="-78"/>
              </a:rPr>
              <a:t>function.</a:t>
            </a:r>
            <a:endParaRPr lang="en-US" sz="2400" b="1" dirty="0">
              <a:solidFill>
                <a:srgbClr val="0A1F61"/>
              </a:solidFill>
              <a:latin typeface="Tajawal ExtraBold" panose="00000800000000000000" pitchFamily="2" charset="-78"/>
              <a:cs typeface="Tajawal ExtraBold" panose="00000800000000000000" pitchFamily="2" charset="-78"/>
            </a:endParaRPr>
          </a:p>
        </p:txBody>
      </p:sp>
      <p:sp>
        <p:nvSpPr>
          <p:cNvPr id="15" name="Rectangle 14"/>
          <p:cNvSpPr/>
          <p:nvPr/>
        </p:nvSpPr>
        <p:spPr>
          <a:xfrm>
            <a:off x="387430" y="5754016"/>
            <a:ext cx="11578799" cy="738664"/>
          </a:xfrm>
          <a:prstGeom prst="rect">
            <a:avLst/>
          </a:prstGeom>
        </p:spPr>
        <p:txBody>
          <a:bodyPr wrap="square">
            <a:spAutoFit/>
          </a:bodyPr>
          <a:lstStyle/>
          <a:p>
            <a:pPr marL="342900" indent="-342900" algn="just">
              <a:buFont typeface="Wingdings" pitchFamily="2" charset="2"/>
              <a:buChar char="§"/>
            </a:pPr>
            <a:r>
              <a:rPr lang="en-US" sz="2100" b="1" dirty="0">
                <a:solidFill>
                  <a:srgbClr val="0A1F61"/>
                </a:solidFill>
                <a:latin typeface="Tajawal ExtraBold" panose="00000800000000000000" pitchFamily="2" charset="-78"/>
                <a:cs typeface="Tajawal ExtraBold" panose="00000800000000000000" pitchFamily="2" charset="-78"/>
              </a:rPr>
              <a:t>We pass the root CA bundle to the </a:t>
            </a:r>
            <a:r>
              <a:rPr lang="en-US" sz="2100" b="1" dirty="0" err="1">
                <a:solidFill>
                  <a:srgbClr val="0A1F61"/>
                </a:solidFill>
                <a:latin typeface="Tajawal ExtraBold" panose="00000800000000000000" pitchFamily="2" charset="-78"/>
                <a:cs typeface="Tajawal ExtraBold" panose="00000800000000000000" pitchFamily="2" charset="-78"/>
              </a:rPr>
              <a:t>PoolManager</a:t>
            </a:r>
            <a:r>
              <a:rPr lang="en-US" sz="2100" b="1" dirty="0">
                <a:solidFill>
                  <a:srgbClr val="0A1F61"/>
                </a:solidFill>
                <a:latin typeface="Tajawal ExtraBold" panose="00000800000000000000" pitchFamily="2" charset="-78"/>
                <a:cs typeface="Tajawal ExtraBold" panose="00000800000000000000" pitchFamily="2" charset="-78"/>
              </a:rPr>
              <a:t>. Without this CA bundle, the request would issue the following warning: </a:t>
            </a:r>
            <a:r>
              <a:rPr lang="en-US" sz="2100" b="1" dirty="0" err="1">
                <a:solidFill>
                  <a:srgbClr val="0A1F61"/>
                </a:solidFill>
                <a:latin typeface="Tajawal ExtraBold" panose="00000800000000000000" pitchFamily="2" charset="-78"/>
                <a:cs typeface="Tajawal ExtraBold" panose="00000800000000000000" pitchFamily="2" charset="-78"/>
              </a:rPr>
              <a:t>InsecureRequestWarning</a:t>
            </a:r>
            <a:r>
              <a:rPr lang="en-US" sz="2100" b="1" dirty="0"/>
              <a:t>: </a:t>
            </a:r>
            <a:r>
              <a:rPr lang="en-US" sz="2100" b="1" dirty="0">
                <a:solidFill>
                  <a:srgbClr val="0A1F61"/>
                </a:solidFill>
                <a:latin typeface="Tajawal ExtraBold" panose="00000800000000000000" pitchFamily="2" charset="-78"/>
                <a:cs typeface="Tajawal ExtraBold" panose="00000800000000000000" pitchFamily="2" charset="-78"/>
              </a:rPr>
              <a:t>Unverified HTTPS request is being made. Adding certificate verification is strongly advised</a:t>
            </a:r>
            <a:r>
              <a:rPr lang="en-US" sz="2100" b="1" dirty="0" smtClean="0">
                <a:solidFill>
                  <a:srgbClr val="0A1F61"/>
                </a:solidFill>
                <a:latin typeface="Tajawal ExtraBold" panose="00000800000000000000" pitchFamily="2" charset="-78"/>
                <a:cs typeface="Tajawal ExtraBold" panose="00000800000000000000" pitchFamily="2" charset="-78"/>
              </a:rPr>
              <a:t>.</a:t>
            </a:r>
            <a:endParaRPr lang="en-US" sz="2100" b="1" dirty="0">
              <a:solidFill>
                <a:srgbClr val="0A1F61"/>
              </a:solidFill>
              <a:latin typeface="Tajawal ExtraBold" panose="00000800000000000000" pitchFamily="2" charset="-78"/>
              <a:cs typeface="Tajawal ExtraBold" panose="00000800000000000000" pitchFamily="2" charset="-78"/>
            </a:endParaRPr>
          </a:p>
        </p:txBody>
      </p:sp>
      <p:sp>
        <p:nvSpPr>
          <p:cNvPr id="16" name="Rectangle 2"/>
          <p:cNvSpPr>
            <a:spLocks noChangeArrowheads="1"/>
          </p:cNvSpPr>
          <p:nvPr/>
        </p:nvSpPr>
        <p:spPr bwMode="auto">
          <a:xfrm>
            <a:off x="3429243" y="3170722"/>
            <a:ext cx="4862228" cy="2616101"/>
          </a:xfrm>
          <a:prstGeom prst="rect">
            <a:avLst/>
          </a:prstGeom>
          <a:solidFill>
            <a:srgbClr val="2B2B2B"/>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lvl="0" fontAlgn="base">
              <a:spcBef>
                <a:spcPct val="0"/>
              </a:spcBef>
              <a:spcAft>
                <a:spcPct val="0"/>
              </a:spcAft>
            </a:pPr>
            <a:r>
              <a:rPr kumimoji="0" lang="en-US" sz="1600" b="0" i="0" u="none" strike="noStrike" cap="none" normalizeH="0" baseline="0" dirty="0" smtClean="0">
                <a:ln>
                  <a:noFill/>
                </a:ln>
                <a:solidFill>
                  <a:srgbClr val="CC7832"/>
                </a:solidFill>
                <a:effectLst/>
                <a:latin typeface="JetBrains Mono"/>
                <a:cs typeface="Arial" pitchFamily="34" charset="0"/>
              </a:rPr>
              <a:t>import </a:t>
            </a:r>
            <a:r>
              <a:rPr kumimoji="0" lang="en-US" sz="1600" b="0" i="0" u="none" strike="noStrike" cap="none" normalizeH="0" baseline="0" dirty="0" smtClean="0">
                <a:ln>
                  <a:noFill/>
                </a:ln>
                <a:solidFill>
                  <a:srgbClr val="A9B7C6"/>
                </a:solidFill>
                <a:effectLst/>
                <a:latin typeface="JetBrains Mono"/>
                <a:cs typeface="Arial" pitchFamily="34" charset="0"/>
              </a:rPr>
              <a:t>urllib3</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CC7832"/>
                </a:solidFill>
                <a:effectLst/>
                <a:latin typeface="JetBrains Mono"/>
                <a:cs typeface="Arial" pitchFamily="34" charset="0"/>
              </a:rPr>
              <a:t>import </a:t>
            </a:r>
            <a:r>
              <a:rPr kumimoji="0" lang="en-US" sz="1600" b="0" i="0" u="none" strike="noStrike" cap="none" normalizeH="0" baseline="0" dirty="0" smtClean="0">
                <a:ln>
                  <a:noFill/>
                </a:ln>
                <a:solidFill>
                  <a:srgbClr val="A9B7C6"/>
                </a:solidFill>
                <a:effectLst/>
                <a:latin typeface="JetBrains Mono"/>
                <a:cs typeface="Arial" pitchFamily="34" charset="0"/>
              </a:rPr>
              <a:t>certifi</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print(</a:t>
            </a:r>
            <a:r>
              <a:rPr kumimoji="0" lang="en-US" sz="1600" b="0" i="0" u="none" strike="noStrike" cap="none" normalizeH="0" baseline="0" dirty="0" err="1" smtClean="0">
                <a:ln>
                  <a:noFill/>
                </a:ln>
                <a:solidFill>
                  <a:srgbClr val="A9B7C6"/>
                </a:solidFill>
                <a:effectLst/>
                <a:latin typeface="JetBrains Mono"/>
                <a:cs typeface="Arial" pitchFamily="34" charset="0"/>
              </a:rPr>
              <a:t>certifi.where</a:t>
            </a:r>
            <a:r>
              <a:rPr kumimoji="0" lang="en-US" sz="1600" b="0" i="0" u="none" strike="noStrike" cap="none" normalizeH="0" baseline="0" dirty="0" smtClean="0">
                <a:ln>
                  <a:noFill/>
                </a:ln>
                <a:solidFill>
                  <a:srgbClr val="A9B7C6"/>
                </a:solidFill>
                <a:effectLst/>
                <a:latin typeface="JetBrains Mono"/>
                <a:cs typeface="Arial" pitchFamily="34" charset="0"/>
              </a:rPr>
              <a:t>())</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err="1" smtClean="0">
                <a:ln>
                  <a:noFill/>
                </a:ln>
                <a:solidFill>
                  <a:srgbClr val="A9B7C6"/>
                </a:solidFill>
                <a:effectLst/>
                <a:latin typeface="JetBrains Mono"/>
                <a:cs typeface="Arial" pitchFamily="34" charset="0"/>
              </a:rPr>
              <a:t>url</a:t>
            </a:r>
            <a:r>
              <a:rPr kumimoji="0" lang="en-US" sz="1600" b="0" i="0" u="none" strike="noStrike" cap="none" normalizeH="0" baseline="0" dirty="0" smtClean="0">
                <a:ln>
                  <a:noFill/>
                </a:ln>
                <a:solidFill>
                  <a:srgbClr val="A9B7C6"/>
                </a:solidFill>
                <a:effectLst/>
                <a:latin typeface="JetBrains Mono"/>
                <a:cs typeface="Arial" pitchFamily="34" charset="0"/>
              </a:rPr>
              <a:t> = </a:t>
            </a:r>
            <a:r>
              <a:rPr lang="en-US" sz="1600" dirty="0">
                <a:solidFill>
                  <a:srgbClr val="6A8759"/>
                </a:solidFill>
                <a:latin typeface="JetBrains Mono"/>
                <a:cs typeface="Arial" pitchFamily="34" charset="0"/>
              </a:rPr>
              <a:t>'https://www.google.com'</a:t>
            </a:r>
            <a:br>
              <a:rPr lang="en-US" sz="1600" dirty="0">
                <a:solidFill>
                  <a:srgbClr val="6A8759"/>
                </a:solidFill>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http = urllib3.PoolManager(</a:t>
            </a:r>
            <a:r>
              <a:rPr kumimoji="0" lang="en-US" sz="1600" b="0" i="0" u="none" strike="noStrike" cap="none" normalizeH="0" baseline="0" dirty="0" err="1" smtClean="0">
                <a:ln>
                  <a:noFill/>
                </a:ln>
                <a:solidFill>
                  <a:srgbClr val="AA4926"/>
                </a:solidFill>
                <a:effectLst/>
                <a:latin typeface="JetBrains Mono"/>
                <a:cs typeface="Arial" pitchFamily="34" charset="0"/>
              </a:rPr>
              <a:t>ca_certs</a:t>
            </a:r>
            <a:r>
              <a:rPr kumimoji="0" lang="en-US" sz="1600" b="0" i="0" u="none" strike="noStrike" cap="none" normalizeH="0" baseline="0" dirty="0" smtClean="0">
                <a:ln>
                  <a:noFill/>
                </a:ln>
                <a:solidFill>
                  <a:srgbClr val="A9B7C6"/>
                </a:solidFill>
                <a:effectLst/>
                <a:latin typeface="JetBrains Mono"/>
                <a:cs typeface="Arial" pitchFamily="34" charset="0"/>
              </a:rPr>
              <a:t>=</a:t>
            </a:r>
            <a:r>
              <a:rPr kumimoji="0" lang="en-US" sz="1600" b="0" i="0" u="none" strike="noStrike" cap="none" normalizeH="0" baseline="0" dirty="0" err="1" smtClean="0">
                <a:ln>
                  <a:noFill/>
                </a:ln>
                <a:solidFill>
                  <a:srgbClr val="A9B7C6"/>
                </a:solidFill>
                <a:effectLst/>
                <a:latin typeface="JetBrains Mono"/>
                <a:cs typeface="Arial" pitchFamily="34" charset="0"/>
              </a:rPr>
              <a:t>certifi.where</a:t>
            </a:r>
            <a:r>
              <a:rPr kumimoji="0" lang="en-US" sz="1600" b="0" i="0" u="none" strike="noStrike" cap="none" normalizeH="0" baseline="0" dirty="0" smtClean="0">
                <a:ln>
                  <a:noFill/>
                </a:ln>
                <a:solidFill>
                  <a:srgbClr val="A9B7C6"/>
                </a:solidFill>
                <a:effectLst/>
                <a:latin typeface="JetBrains Mono"/>
                <a:cs typeface="Arial" pitchFamily="34" charset="0"/>
              </a:rPr>
              <a:t>())</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err="1" smtClean="0">
                <a:ln>
                  <a:noFill/>
                </a:ln>
                <a:solidFill>
                  <a:srgbClr val="A9B7C6"/>
                </a:solidFill>
                <a:effectLst/>
                <a:latin typeface="JetBrains Mono"/>
                <a:cs typeface="Arial" pitchFamily="34" charset="0"/>
              </a:rPr>
              <a:t>resp</a:t>
            </a:r>
            <a:r>
              <a:rPr kumimoji="0" lang="en-US" sz="1600" b="0" i="0" u="none" strike="noStrike" cap="none" normalizeH="0" baseline="0" dirty="0" smtClean="0">
                <a:ln>
                  <a:noFill/>
                </a:ln>
                <a:solidFill>
                  <a:srgbClr val="A9B7C6"/>
                </a:solidFill>
                <a:effectLst/>
                <a:latin typeface="JetBrains Mono"/>
                <a:cs typeface="Arial" pitchFamily="34" charset="0"/>
              </a:rPr>
              <a:t> = </a:t>
            </a:r>
            <a:r>
              <a:rPr kumimoji="0" lang="en-US" sz="1600" b="0" i="0" u="none" strike="noStrike" cap="none" normalizeH="0" baseline="0" dirty="0" err="1" smtClean="0">
                <a:ln>
                  <a:noFill/>
                </a:ln>
                <a:solidFill>
                  <a:srgbClr val="A9B7C6"/>
                </a:solidFill>
                <a:effectLst/>
                <a:latin typeface="JetBrains Mono"/>
                <a:cs typeface="Arial" pitchFamily="34" charset="0"/>
              </a:rPr>
              <a:t>http.request</a:t>
            </a:r>
            <a:r>
              <a:rPr kumimoji="0" lang="en-US" sz="1600" b="0" i="0" u="none" strike="noStrike" cap="none" normalizeH="0" baseline="0" dirty="0" smtClean="0">
                <a:ln>
                  <a:noFill/>
                </a:ln>
                <a:solidFill>
                  <a:srgbClr val="A9B7C6"/>
                </a:solidFill>
                <a:effectLst/>
                <a:latin typeface="JetBrains Mono"/>
                <a:cs typeface="Arial" pitchFamily="34" charset="0"/>
              </a:rPr>
              <a:t>(</a:t>
            </a:r>
            <a:r>
              <a:rPr kumimoji="0" lang="en-US" sz="1600" b="0" i="0" u="none" strike="noStrike" cap="none" normalizeH="0" baseline="0" dirty="0" smtClean="0">
                <a:ln>
                  <a:noFill/>
                </a:ln>
                <a:solidFill>
                  <a:srgbClr val="6A8759"/>
                </a:solidFill>
                <a:effectLst/>
                <a:latin typeface="JetBrains Mono"/>
                <a:cs typeface="Arial" pitchFamily="34" charset="0"/>
              </a:rPr>
              <a:t>'GET'</a:t>
            </a:r>
            <a:r>
              <a:rPr kumimoji="0" lang="en-US" sz="1600" b="0" i="0" u="none" strike="noStrike" cap="none" normalizeH="0" baseline="0" dirty="0" smtClean="0">
                <a:ln>
                  <a:noFill/>
                </a:ln>
                <a:solidFill>
                  <a:srgbClr val="CC7832"/>
                </a:solidFill>
                <a:effectLst/>
                <a:latin typeface="JetBrains Mono"/>
                <a:cs typeface="Arial" pitchFamily="34" charset="0"/>
              </a:rPr>
              <a:t>, </a:t>
            </a:r>
            <a:r>
              <a:rPr kumimoji="0" lang="en-US" sz="1600" b="0" i="0" u="none" strike="noStrike" cap="none" normalizeH="0" baseline="0" dirty="0" err="1" smtClean="0">
                <a:ln>
                  <a:noFill/>
                </a:ln>
                <a:solidFill>
                  <a:srgbClr val="A9B7C6"/>
                </a:solidFill>
                <a:effectLst/>
                <a:latin typeface="JetBrains Mono"/>
                <a:cs typeface="Arial" pitchFamily="34" charset="0"/>
              </a:rPr>
              <a:t>url</a:t>
            </a:r>
            <a:r>
              <a:rPr kumimoji="0" lang="en-US" sz="1600" b="0" i="0" u="none" strike="noStrike" cap="none" normalizeH="0" baseline="0" dirty="0" smtClean="0">
                <a:ln>
                  <a:noFill/>
                </a:ln>
                <a:solidFill>
                  <a:srgbClr val="A9B7C6"/>
                </a:solidFill>
                <a:effectLst/>
                <a:latin typeface="JetBrains Mono"/>
                <a:cs typeface="Arial" pitchFamily="34" charset="0"/>
              </a:rPr>
              <a:t>)</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print(</a:t>
            </a:r>
            <a:r>
              <a:rPr kumimoji="0" lang="en-US" sz="1600" b="0" i="0" u="none" strike="noStrike" cap="none" normalizeH="0" baseline="0" dirty="0" err="1" smtClean="0">
                <a:ln>
                  <a:noFill/>
                </a:ln>
                <a:solidFill>
                  <a:srgbClr val="A9B7C6"/>
                </a:solidFill>
                <a:effectLst/>
                <a:latin typeface="JetBrains Mono"/>
                <a:cs typeface="Arial" pitchFamily="34" charset="0"/>
              </a:rPr>
              <a:t>resp.status</a:t>
            </a:r>
            <a:r>
              <a:rPr kumimoji="0" lang="en-US" sz="1600" b="0" i="0" u="none" strike="noStrike" cap="none" normalizeH="0" baseline="0" dirty="0" smtClean="0">
                <a:ln>
                  <a:noFill/>
                </a:ln>
                <a:solidFill>
                  <a:srgbClr val="A9B7C6"/>
                </a:solidFill>
                <a:effectLst/>
                <a:latin typeface="JetBrains Mono"/>
                <a:cs typeface="Arial" pitchFamily="34" charset="0"/>
              </a:rPr>
              <a:t>)</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print(http) </a:t>
            </a:r>
            <a:r>
              <a:rPr lang="en-US" sz="1600" dirty="0">
                <a:solidFill>
                  <a:srgbClr val="A9B7C6"/>
                </a:solidFill>
                <a:latin typeface="JetBrains Mono"/>
                <a:cs typeface="Arial" pitchFamily="34" charset="0"/>
              </a:rPr>
              <a:t>, print(</a:t>
            </a:r>
            <a:r>
              <a:rPr lang="en-US" sz="1600" dirty="0" err="1">
                <a:solidFill>
                  <a:srgbClr val="A9B7C6"/>
                </a:solidFill>
                <a:latin typeface="JetBrains Mono"/>
                <a:cs typeface="Arial" pitchFamily="34" charset="0"/>
              </a:rPr>
              <a:t>certifi.where</a:t>
            </a:r>
            <a:r>
              <a:rPr lang="en-US" sz="1600" dirty="0">
                <a:solidFill>
                  <a:srgbClr val="A9B7C6"/>
                </a:solidFill>
                <a:latin typeface="JetBrains Mono"/>
                <a:cs typeface="Arial" pitchFamily="34" charset="0"/>
              </a:rPr>
              <a:t>())</a:t>
            </a:r>
            <a:endParaRPr lang="en-US" sz="3600" dirty="0">
              <a:latin typeface="Arial" pitchFamily="34" charset="0"/>
              <a:cs typeface="Arial" pitchFamily="34" charset="0"/>
            </a:endParaRPr>
          </a:p>
        </p:txBody>
      </p:sp>
      <p:cxnSp>
        <p:nvCxnSpPr>
          <p:cNvPr id="18" name="Straight Arrow Connector 17"/>
          <p:cNvCxnSpPr/>
          <p:nvPr/>
        </p:nvCxnSpPr>
        <p:spPr>
          <a:xfrm flipH="1" flipV="1">
            <a:off x="7445829" y="4914356"/>
            <a:ext cx="1666311" cy="83966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7" name="Rectangle 16"/>
          <p:cNvSpPr/>
          <p:nvPr/>
        </p:nvSpPr>
        <p:spPr>
          <a:xfrm>
            <a:off x="10275612" y="2801390"/>
            <a:ext cx="1539845" cy="369332"/>
          </a:xfrm>
          <a:prstGeom prst="rect">
            <a:avLst/>
          </a:prstGeom>
        </p:spPr>
        <p:txBody>
          <a:bodyPr wrap="none">
            <a:spAutoFit/>
          </a:bodyPr>
          <a:lstStyle/>
          <a:p>
            <a:r>
              <a:rPr lang="en-US" b="1" i="1" dirty="0" err="1">
                <a:solidFill>
                  <a:srgbClr val="C00000"/>
                </a:solidFill>
              </a:rPr>
              <a:t>certifi.where</a:t>
            </a:r>
            <a:r>
              <a:rPr lang="en-US" b="1" i="1" dirty="0">
                <a:solidFill>
                  <a:srgbClr val="C00000"/>
                </a:solidFill>
              </a:rPr>
              <a:t>()</a:t>
            </a:r>
          </a:p>
        </p:txBody>
      </p:sp>
    </p:spTree>
    <p:extLst>
      <p:ext uri="{BB962C8B-B14F-4D97-AF65-F5344CB8AC3E}">
        <p14:creationId xmlns:p14="http://schemas.microsoft.com/office/powerpoint/2010/main" val="273893184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5106" y="25699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155804" y="606384"/>
            <a:ext cx="7409107" cy="573234"/>
          </a:xfrm>
          <a:prstGeom prst="rect">
            <a:avLst/>
          </a:prstGeom>
          <a:noFill/>
        </p:spPr>
        <p:txBody>
          <a:bodyPr wrap="square" rtlCol="0">
            <a:spAutoFit/>
          </a:bodyPr>
          <a:lstStyle/>
          <a:p>
            <a:pPr algn="ctr">
              <a:lnSpc>
                <a:spcPts val="3400"/>
              </a:lnSpc>
            </a:pPr>
            <a:r>
              <a:rPr lang="en-US" sz="4000" dirty="0" err="1" smtClean="0">
                <a:solidFill>
                  <a:schemeClr val="bg1"/>
                </a:solidFill>
                <a:latin typeface="Tajawal Medium" panose="00000600000000000000" pitchFamily="2" charset="-78"/>
                <a:cs typeface="Tajawal Medium" panose="00000600000000000000" pitchFamily="2" charset="-78"/>
              </a:rPr>
              <a:t>SSLSocket</a:t>
            </a:r>
            <a:r>
              <a:rPr lang="en-US" sz="4000" dirty="0" smtClean="0">
                <a:solidFill>
                  <a:schemeClr val="bg1"/>
                </a:solidFill>
                <a:latin typeface="Tajawal Medium" panose="00000600000000000000" pitchFamily="2" charset="-78"/>
                <a:cs typeface="Tajawal Medium" panose="00000600000000000000" pitchFamily="2" charset="-78"/>
              </a:rPr>
              <a:t>  Class </a:t>
            </a:r>
            <a:r>
              <a:rPr lang="en-US" sz="4000" dirty="0">
                <a:solidFill>
                  <a:schemeClr val="bg1"/>
                </a:solidFill>
                <a:latin typeface="Tajawal Medium" panose="00000600000000000000" pitchFamily="2" charset="-78"/>
                <a:cs typeface="Tajawal Medium" panose="00000600000000000000" pitchFamily="2" charset="-78"/>
              </a:rPr>
              <a:t>In </a:t>
            </a:r>
            <a:r>
              <a:rPr lang="en-US" sz="4000" dirty="0" smtClean="0">
                <a:solidFill>
                  <a:schemeClr val="bg1"/>
                </a:solidFill>
                <a:latin typeface="Tajawal Medium" panose="00000600000000000000" pitchFamily="2" charset="-78"/>
                <a:cs typeface="Tajawal Medium" panose="00000600000000000000" pitchFamily="2" charset="-78"/>
              </a:rPr>
              <a:t>Python</a:t>
            </a: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5</a:t>
            </a:r>
            <a:endParaRPr lang="en-US" sz="3600" dirty="0">
              <a:solidFill>
                <a:schemeClr val="bg1"/>
              </a:solidFill>
              <a:latin typeface="Tajawal Medium" panose="00000600000000000000" pitchFamily="2" charset="-78"/>
              <a:cs typeface="Tajawal Medium" panose="00000600000000000000" pitchFamily="2" charset="-78"/>
            </a:endParaRPr>
          </a:p>
        </p:txBody>
      </p:sp>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38</a:t>
            </a:fld>
            <a:endParaRPr lang="en-US" dirty="0"/>
          </a:p>
        </p:txBody>
      </p:sp>
      <p:sp>
        <p:nvSpPr>
          <p:cNvPr id="12" name="AutoShape 2" descr="TLS Security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 name="Rectangle 9"/>
          <p:cNvSpPr/>
          <p:nvPr/>
        </p:nvSpPr>
        <p:spPr>
          <a:xfrm>
            <a:off x="460375" y="1758546"/>
            <a:ext cx="11286148" cy="954107"/>
          </a:xfrm>
          <a:prstGeom prst="rect">
            <a:avLst/>
          </a:prstGeom>
        </p:spPr>
        <p:txBody>
          <a:bodyPr wrap="square">
            <a:spAutoFit/>
          </a:bodyPr>
          <a:lstStyle/>
          <a:p>
            <a:pPr marL="457200" indent="-457200" algn="just">
              <a:buFont typeface="Wingdings" pitchFamily="2" charset="2"/>
              <a:buChar char="§"/>
            </a:pPr>
            <a:r>
              <a:rPr lang="en-US" sz="2800" dirty="0">
                <a:solidFill>
                  <a:srgbClr val="0A1F61"/>
                </a:solidFill>
                <a:latin typeface="Tajawal ExtraBold" panose="00000800000000000000" pitchFamily="2" charset="-78"/>
                <a:cs typeface="Tajawal ExtraBold" panose="00000800000000000000" pitchFamily="2" charset="-78"/>
              </a:rPr>
              <a:t>The </a:t>
            </a:r>
            <a:r>
              <a:rPr lang="en-US" sz="2800" dirty="0" err="1">
                <a:solidFill>
                  <a:srgbClr val="0A1F61"/>
                </a:solidFill>
                <a:latin typeface="Tajawal ExtraBold" panose="00000800000000000000" pitchFamily="2" charset="-78"/>
                <a:cs typeface="Tajawal ExtraBold" panose="00000800000000000000" pitchFamily="2" charset="-78"/>
              </a:rPr>
              <a:t>SSLSocket</a:t>
            </a:r>
            <a:r>
              <a:rPr lang="en-US" sz="2800" dirty="0">
                <a:solidFill>
                  <a:srgbClr val="0A1F61"/>
                </a:solidFill>
                <a:latin typeface="Tajawal ExtraBold" panose="00000800000000000000" pitchFamily="2" charset="-78"/>
                <a:cs typeface="Tajawal ExtraBold" panose="00000800000000000000" pitchFamily="2" charset="-78"/>
              </a:rPr>
              <a:t> class is derived from the socket class and represents a secure socket in TLS context.</a:t>
            </a:r>
          </a:p>
          <a:p>
            <a:pPr marL="457200" indent="-457200" algn="just">
              <a:buFont typeface="Wingdings" pitchFamily="2" charset="2"/>
              <a:buChar char="§"/>
            </a:pPr>
            <a:r>
              <a:rPr lang="en-US" sz="2800" dirty="0">
                <a:solidFill>
                  <a:srgbClr val="0A1F61"/>
                </a:solidFill>
                <a:latin typeface="Tajawal ExtraBold" panose="00000800000000000000" pitchFamily="2" charset="-78"/>
                <a:cs typeface="Tajawal ExtraBold" panose="00000800000000000000" pitchFamily="2" charset="-78"/>
              </a:rPr>
              <a:t>The Python examples given here use </a:t>
            </a:r>
            <a:r>
              <a:rPr lang="en-US" sz="2800" dirty="0" err="1">
                <a:solidFill>
                  <a:srgbClr val="0A1F61"/>
                </a:solidFill>
                <a:latin typeface="Tajawal ExtraBold" panose="00000800000000000000" pitchFamily="2" charset="-78"/>
                <a:cs typeface="Tajawal ExtraBold" panose="00000800000000000000" pitchFamily="2" charset="-78"/>
              </a:rPr>
              <a:t>SSLSocket</a:t>
            </a:r>
            <a:r>
              <a:rPr lang="en-US" sz="2800" dirty="0">
                <a:solidFill>
                  <a:srgbClr val="0A1F61"/>
                </a:solidFill>
                <a:latin typeface="Tajawal ExtraBold" panose="00000800000000000000" pitchFamily="2" charset="-78"/>
                <a:cs typeface="Tajawal ExtraBold" panose="00000800000000000000" pitchFamily="2" charset="-78"/>
              </a:rPr>
              <a:t> instances in both server and client scenarios</a:t>
            </a:r>
            <a:r>
              <a:rPr lang="en-US" sz="2800" dirty="0" smtClean="0">
                <a:solidFill>
                  <a:srgbClr val="0A1F61"/>
                </a:solidFill>
                <a:latin typeface="Tajawal ExtraBold" panose="00000800000000000000" pitchFamily="2" charset="-78"/>
                <a:cs typeface="Tajawal ExtraBold" panose="00000800000000000000" pitchFamily="2" charset="-78"/>
              </a:rPr>
              <a:t>.</a:t>
            </a:r>
          </a:p>
        </p:txBody>
      </p:sp>
      <p:sp>
        <p:nvSpPr>
          <p:cNvPr id="21" name="Rectangle 1"/>
          <p:cNvSpPr>
            <a:spLocks noChangeArrowheads="1"/>
          </p:cNvSpPr>
          <p:nvPr/>
        </p:nvSpPr>
        <p:spPr bwMode="auto">
          <a:xfrm>
            <a:off x="547459" y="2712602"/>
            <a:ext cx="11092070" cy="21544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457200" marR="0" lvl="0" indent="-457200" algn="just" defTabSz="914400" rtl="0" eaLnBrk="1" fontAlgn="base" latinLnBrk="0" hangingPunct="1">
              <a:lnSpc>
                <a:spcPct val="100000"/>
              </a:lnSpc>
              <a:spcBef>
                <a:spcPct val="0"/>
              </a:spcBef>
              <a:spcAft>
                <a:spcPct val="0"/>
              </a:spcAft>
              <a:buClrTx/>
              <a:buSzTx/>
              <a:buFont typeface="Wingdings" pitchFamily="2" charset="2"/>
              <a:buChar char="§"/>
              <a:tabLst/>
            </a:pPr>
            <a:r>
              <a:rPr lang="en-US" sz="2800" dirty="0">
                <a:solidFill>
                  <a:srgbClr val="0A1F61"/>
                </a:solidFill>
                <a:latin typeface="Tajawal ExtraBold" panose="00000800000000000000" pitchFamily="2" charset="-78"/>
                <a:cs typeface="Tajawal ExtraBold" panose="00000800000000000000" pitchFamily="2" charset="-78"/>
              </a:rPr>
              <a:t>Normally, an SSL/TLS client verifies the server’s certificate. It’s also possible for the server to require a signed certificate from the client. These are called Client Certificates. This ensures that not only can the client trust the server, but the server can also trusts the </a:t>
            </a:r>
            <a:r>
              <a:rPr lang="en-US" sz="2800" dirty="0" smtClean="0">
                <a:solidFill>
                  <a:srgbClr val="0A1F61"/>
                </a:solidFill>
                <a:latin typeface="Tajawal ExtraBold" panose="00000800000000000000" pitchFamily="2" charset="-78"/>
                <a:cs typeface="Tajawal ExtraBold" panose="00000800000000000000" pitchFamily="2" charset="-78"/>
              </a:rPr>
              <a:t>client.</a:t>
            </a:r>
          </a:p>
          <a:p>
            <a:pPr marL="457200" marR="0" lvl="0" indent="-457200" algn="just" defTabSz="914400" rtl="0" eaLnBrk="1" fontAlgn="base" latinLnBrk="0" hangingPunct="1">
              <a:lnSpc>
                <a:spcPct val="100000"/>
              </a:lnSpc>
              <a:spcBef>
                <a:spcPct val="0"/>
              </a:spcBef>
              <a:spcAft>
                <a:spcPct val="0"/>
              </a:spcAft>
              <a:buClrTx/>
              <a:buSzTx/>
              <a:buFont typeface="Wingdings" pitchFamily="2" charset="2"/>
              <a:buChar char="§"/>
              <a:tabLst/>
            </a:pPr>
            <a:r>
              <a:rPr lang="en-US" sz="2800" dirty="0" smtClean="0">
                <a:solidFill>
                  <a:srgbClr val="0A1F61"/>
                </a:solidFill>
                <a:latin typeface="Tajawal ExtraBold" panose="00000800000000000000" pitchFamily="2" charset="-78"/>
                <a:cs typeface="Tajawal ExtraBold" panose="00000800000000000000" pitchFamily="2" charset="-78"/>
              </a:rPr>
              <a:t>Traditionally </a:t>
            </a:r>
            <a:r>
              <a:rPr lang="en-US" sz="2800" dirty="0">
                <a:solidFill>
                  <a:srgbClr val="0A1F61"/>
                </a:solidFill>
                <a:latin typeface="Tajawal ExtraBold" panose="00000800000000000000" pitchFamily="2" charset="-78"/>
                <a:cs typeface="Tajawal ExtraBold" panose="00000800000000000000" pitchFamily="2" charset="-78"/>
              </a:rPr>
              <a:t>in Python, you’d pass the </a:t>
            </a:r>
            <a:r>
              <a:rPr lang="en-US" sz="2800" dirty="0" err="1">
                <a:solidFill>
                  <a:srgbClr val="0A1F61"/>
                </a:solidFill>
                <a:latin typeface="Tajawal ExtraBold" panose="00000800000000000000" pitchFamily="2" charset="-78"/>
                <a:cs typeface="Tajawal ExtraBold" panose="00000800000000000000" pitchFamily="2" charset="-78"/>
              </a:rPr>
              <a:t>ca_certs</a:t>
            </a:r>
            <a:r>
              <a:rPr lang="en-US" sz="2800" dirty="0">
                <a:solidFill>
                  <a:srgbClr val="0A1F61"/>
                </a:solidFill>
                <a:latin typeface="Tajawal ExtraBold" panose="00000800000000000000" pitchFamily="2" charset="-78"/>
                <a:cs typeface="Tajawal ExtraBold" panose="00000800000000000000" pitchFamily="2" charset="-78"/>
              </a:rPr>
              <a:t> parameter to the </a:t>
            </a:r>
            <a:r>
              <a:rPr lang="en-US" sz="2800" dirty="0" err="1">
                <a:solidFill>
                  <a:srgbClr val="0A1F61"/>
                </a:solidFill>
                <a:latin typeface="Tajawal ExtraBold" panose="00000800000000000000" pitchFamily="2" charset="-78"/>
                <a:cs typeface="Tajawal ExtraBold" panose="00000800000000000000" pitchFamily="2" charset="-78"/>
              </a:rPr>
              <a:t>ssl.wrap_socket</a:t>
            </a:r>
            <a:r>
              <a:rPr lang="en-US" sz="2800" dirty="0">
                <a:solidFill>
                  <a:srgbClr val="0A1F61"/>
                </a:solidFill>
                <a:latin typeface="Tajawal ExtraBold" panose="00000800000000000000" pitchFamily="2" charset="-78"/>
                <a:cs typeface="Tajawal ExtraBold" panose="00000800000000000000" pitchFamily="2" charset="-78"/>
              </a:rPr>
              <a:t>() function on the server to enable client certificates:</a:t>
            </a:r>
          </a:p>
        </p:txBody>
      </p:sp>
      <p:pic>
        <p:nvPicPr>
          <p:cNvPr id="22" name="Picture 3"/>
          <p:cNvPicPr>
            <a:picLocks noChangeAspect="1" noChangeArrowheads="1"/>
          </p:cNvPicPr>
          <p:nvPr/>
        </p:nvPicPr>
        <p:blipFill>
          <a:blip r:embed="rId6">
            <a:extLst>
              <a:ext uri="{BEBA8EAE-BF5A-486C-A8C5-ECC9F3942E4B}">
                <a14:imgProps xmlns:a14="http://schemas.microsoft.com/office/drawing/2010/main">
                  <a14:imgLayer r:embed="rId7">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2155804" y="4914356"/>
            <a:ext cx="8396761" cy="170885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6004849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5106" y="25699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111115" y="691604"/>
            <a:ext cx="7409107" cy="550151"/>
          </a:xfrm>
          <a:prstGeom prst="rect">
            <a:avLst/>
          </a:prstGeom>
          <a:noFill/>
        </p:spPr>
        <p:txBody>
          <a:bodyPr wrap="square" rtlCol="0">
            <a:spAutoFit/>
          </a:bodyPr>
          <a:lstStyle/>
          <a:p>
            <a:pPr algn="ctr">
              <a:lnSpc>
                <a:spcPts val="3000"/>
              </a:lnSpc>
            </a:pPr>
            <a:r>
              <a:rPr lang="en-US" sz="4000" dirty="0" smtClean="0">
                <a:solidFill>
                  <a:schemeClr val="bg1"/>
                </a:solidFill>
                <a:latin typeface="Tajawal Medium" panose="00000600000000000000" pitchFamily="2" charset="-78"/>
                <a:cs typeface="Tajawal Medium" panose="00000600000000000000" pitchFamily="2" charset="-78"/>
              </a:rPr>
              <a:t>SSL </a:t>
            </a:r>
            <a:r>
              <a:rPr lang="en-US" sz="4000" dirty="0">
                <a:solidFill>
                  <a:schemeClr val="bg1"/>
                </a:solidFill>
                <a:latin typeface="Tajawal Medium" panose="00000600000000000000" pitchFamily="2" charset="-78"/>
                <a:cs typeface="Tajawal Medium" panose="00000600000000000000" pitchFamily="2" charset="-78"/>
              </a:rPr>
              <a:t>connection </a:t>
            </a:r>
            <a:r>
              <a:rPr lang="en-US" sz="4000" dirty="0" smtClean="0">
                <a:solidFill>
                  <a:schemeClr val="bg1"/>
                </a:solidFill>
                <a:latin typeface="Tajawal Medium" panose="00000600000000000000" pitchFamily="2" charset="-78"/>
                <a:cs typeface="Tajawal Medium" panose="00000600000000000000" pitchFamily="2" charset="-78"/>
              </a:rPr>
              <a:t>using sockets</a:t>
            </a: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5</a:t>
            </a:r>
            <a:endParaRPr lang="en-US" sz="3600" dirty="0">
              <a:solidFill>
                <a:schemeClr val="bg1"/>
              </a:solidFill>
              <a:latin typeface="Tajawal Medium" panose="00000600000000000000" pitchFamily="2" charset="-78"/>
              <a:cs typeface="Tajawal Medium" panose="00000600000000000000" pitchFamily="2" charset="-78"/>
            </a:endParaRPr>
          </a:p>
        </p:txBody>
      </p:sp>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39</a:t>
            </a:fld>
            <a:endParaRPr lang="en-US" dirty="0"/>
          </a:p>
        </p:txBody>
      </p:sp>
      <p:sp>
        <p:nvSpPr>
          <p:cNvPr id="13" name="Rectangle 2"/>
          <p:cNvSpPr>
            <a:spLocks noChangeArrowheads="1"/>
          </p:cNvSpPr>
          <p:nvPr/>
        </p:nvSpPr>
        <p:spPr bwMode="auto">
          <a:xfrm>
            <a:off x="314850" y="1964784"/>
            <a:ext cx="11578800" cy="3348636"/>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268203" tIns="26979" rIns="91440" bIns="88872" numCol="1" anchor="ctr" anchorCtr="0" compatLnSpc="1">
            <a:prstTxWarp prst="textNoShape">
              <a:avLst/>
            </a:prstTxWarp>
            <a:spAutoFit/>
          </a:bodyPr>
          <a:lstStyle/>
          <a:p>
            <a:pPr marL="457200" marR="0" lvl="0" indent="-457200" algn="l" defTabSz="914400" rtl="0" eaLnBrk="0" fontAlgn="base" latinLnBrk="0" hangingPunct="0">
              <a:lnSpc>
                <a:spcPct val="100000"/>
              </a:lnSpc>
              <a:spcBef>
                <a:spcPct val="0"/>
              </a:spcBef>
              <a:spcAft>
                <a:spcPct val="0"/>
              </a:spcAft>
              <a:buClrTx/>
              <a:buSzTx/>
              <a:buFont typeface="Wingdings" pitchFamily="2" charset="2"/>
              <a:buChar char="§"/>
              <a:tabLst/>
            </a:pPr>
            <a:r>
              <a:rPr lang="en-US" sz="2800" b="1" i="1" dirty="0" err="1" smtClean="0">
                <a:solidFill>
                  <a:srgbClr val="0A1F61"/>
                </a:solidFill>
                <a:latin typeface="Tajawal ExtraBold" panose="00000800000000000000" pitchFamily="2" charset="-78"/>
                <a:cs typeface="Tajawal ExtraBold" panose="00000800000000000000" pitchFamily="2" charset="-78"/>
              </a:rPr>
              <a:t>ssl.wrap_socket</a:t>
            </a:r>
            <a:r>
              <a:rPr lang="en-US" sz="2800" i="1" dirty="0" smtClean="0">
                <a:solidFill>
                  <a:srgbClr val="0A1F61"/>
                </a:solidFill>
                <a:latin typeface="Tajawal ExtraBold" panose="00000800000000000000" pitchFamily="2" charset="-78"/>
                <a:cs typeface="Tajawal ExtraBold" panose="00000800000000000000" pitchFamily="2" charset="-78"/>
              </a:rPr>
              <a:t>(sock</a:t>
            </a:r>
            <a:r>
              <a:rPr lang="en-US" sz="2800" i="1" dirty="0">
                <a:solidFill>
                  <a:srgbClr val="0A1F61"/>
                </a:solidFill>
                <a:latin typeface="Tajawal ExtraBold" panose="00000800000000000000" pitchFamily="2" charset="-78"/>
                <a:cs typeface="Tajawal ExtraBold" panose="00000800000000000000" pitchFamily="2" charset="-78"/>
              </a:rPr>
              <a:t>, </a:t>
            </a:r>
            <a:r>
              <a:rPr lang="en-US" sz="2800" i="1" dirty="0" err="1">
                <a:solidFill>
                  <a:srgbClr val="C00000"/>
                </a:solidFill>
                <a:latin typeface="Tajawal ExtraBold" panose="00000800000000000000" pitchFamily="2" charset="-78"/>
                <a:cs typeface="Tajawal ExtraBold" panose="00000800000000000000" pitchFamily="2" charset="-78"/>
              </a:rPr>
              <a:t>keyfile</a:t>
            </a:r>
            <a:r>
              <a:rPr lang="en-US" sz="2800" i="1" dirty="0">
                <a:solidFill>
                  <a:srgbClr val="0A1F61"/>
                </a:solidFill>
                <a:latin typeface="Tajawal ExtraBold" panose="00000800000000000000" pitchFamily="2" charset="-78"/>
                <a:cs typeface="Tajawal ExtraBold" panose="00000800000000000000" pitchFamily="2" charset="-78"/>
              </a:rPr>
              <a:t>=None, </a:t>
            </a:r>
            <a:r>
              <a:rPr lang="en-US" sz="2800" i="1" dirty="0" err="1">
                <a:solidFill>
                  <a:srgbClr val="C00000"/>
                </a:solidFill>
                <a:latin typeface="Tajawal ExtraBold" panose="00000800000000000000" pitchFamily="2" charset="-78"/>
                <a:cs typeface="Tajawal ExtraBold" panose="00000800000000000000" pitchFamily="2" charset="-78"/>
              </a:rPr>
              <a:t>certfile</a:t>
            </a:r>
            <a:r>
              <a:rPr lang="en-US" sz="2800" i="1" dirty="0">
                <a:solidFill>
                  <a:srgbClr val="0A1F61"/>
                </a:solidFill>
                <a:latin typeface="Tajawal ExtraBold" panose="00000800000000000000" pitchFamily="2" charset="-78"/>
                <a:cs typeface="Tajawal ExtraBold" panose="00000800000000000000" pitchFamily="2" charset="-78"/>
              </a:rPr>
              <a:t>=None, </a:t>
            </a:r>
            <a:r>
              <a:rPr lang="en-US" sz="2800" i="1" dirty="0" err="1">
                <a:solidFill>
                  <a:srgbClr val="0A1F61"/>
                </a:solidFill>
                <a:latin typeface="Tajawal ExtraBold" panose="00000800000000000000" pitchFamily="2" charset="-78"/>
                <a:cs typeface="Tajawal ExtraBold" panose="00000800000000000000" pitchFamily="2" charset="-78"/>
              </a:rPr>
              <a:t>s</a:t>
            </a:r>
            <a:r>
              <a:rPr lang="en-US" sz="2800" i="1" dirty="0" err="1">
                <a:solidFill>
                  <a:srgbClr val="C00000"/>
                </a:solidFill>
                <a:latin typeface="Tajawal ExtraBold" panose="00000800000000000000" pitchFamily="2" charset="-78"/>
                <a:cs typeface="Tajawal ExtraBold" panose="00000800000000000000" pitchFamily="2" charset="-78"/>
              </a:rPr>
              <a:t>erver_side</a:t>
            </a:r>
            <a:r>
              <a:rPr lang="en-US" sz="2800" i="1" dirty="0">
                <a:solidFill>
                  <a:srgbClr val="C00000"/>
                </a:solidFill>
                <a:latin typeface="Tajawal ExtraBold" panose="00000800000000000000" pitchFamily="2" charset="-78"/>
                <a:cs typeface="Tajawal ExtraBold" panose="00000800000000000000" pitchFamily="2" charset="-78"/>
              </a:rPr>
              <a:t>=</a:t>
            </a:r>
            <a:r>
              <a:rPr lang="en-US" sz="2800" i="1" dirty="0">
                <a:solidFill>
                  <a:srgbClr val="0A1F61"/>
                </a:solidFill>
                <a:latin typeface="Tajawal ExtraBold" panose="00000800000000000000" pitchFamily="2" charset="-78"/>
                <a:cs typeface="Tajawal ExtraBold" panose="00000800000000000000" pitchFamily="2" charset="-78"/>
              </a:rPr>
              <a:t>False, </a:t>
            </a:r>
            <a:r>
              <a:rPr lang="en-US" sz="2800" i="1" dirty="0" err="1">
                <a:solidFill>
                  <a:srgbClr val="C00000"/>
                </a:solidFill>
                <a:latin typeface="Tajawal ExtraBold" panose="00000800000000000000" pitchFamily="2" charset="-78"/>
                <a:cs typeface="Tajawal ExtraBold" panose="00000800000000000000" pitchFamily="2" charset="-78"/>
              </a:rPr>
              <a:t>cert_reqs</a:t>
            </a:r>
            <a:r>
              <a:rPr lang="en-US" sz="2800" i="1" dirty="0">
                <a:solidFill>
                  <a:srgbClr val="0A1F61"/>
                </a:solidFill>
                <a:latin typeface="Tajawal ExtraBold" panose="00000800000000000000" pitchFamily="2" charset="-78"/>
                <a:cs typeface="Tajawal ExtraBold" panose="00000800000000000000" pitchFamily="2" charset="-78"/>
              </a:rPr>
              <a:t>=CERT_NONE, </a:t>
            </a:r>
            <a:r>
              <a:rPr lang="en-US" sz="2800" i="1" dirty="0" err="1">
                <a:solidFill>
                  <a:srgbClr val="C00000"/>
                </a:solidFill>
                <a:latin typeface="Tajawal ExtraBold" panose="00000800000000000000" pitchFamily="2" charset="-78"/>
                <a:cs typeface="Tajawal ExtraBold" panose="00000800000000000000" pitchFamily="2" charset="-78"/>
              </a:rPr>
              <a:t>ssl_version</a:t>
            </a:r>
            <a:r>
              <a:rPr lang="en-US" sz="2800" i="1" dirty="0">
                <a:solidFill>
                  <a:srgbClr val="0A1F61"/>
                </a:solidFill>
                <a:latin typeface="Tajawal ExtraBold" panose="00000800000000000000" pitchFamily="2" charset="-78"/>
                <a:cs typeface="Tajawal ExtraBold" panose="00000800000000000000" pitchFamily="2" charset="-78"/>
              </a:rPr>
              <a:t>={</a:t>
            </a:r>
            <a:r>
              <a:rPr lang="en-US" sz="2800" i="1" dirty="0" err="1" smtClean="0">
                <a:solidFill>
                  <a:srgbClr val="0A1F61"/>
                </a:solidFill>
                <a:latin typeface="Tajawal ExtraBold" panose="00000800000000000000" pitchFamily="2" charset="-78"/>
                <a:cs typeface="Tajawal ExtraBold" panose="00000800000000000000" pitchFamily="2" charset="-78"/>
              </a:rPr>
              <a:t>seedocs</a:t>
            </a:r>
            <a:r>
              <a:rPr lang="en-US" sz="2800" i="1" dirty="0">
                <a:solidFill>
                  <a:srgbClr val="0A1F61"/>
                </a:solidFill>
                <a:latin typeface="Tajawal ExtraBold" panose="00000800000000000000" pitchFamily="2" charset="-78"/>
                <a:cs typeface="Tajawal ExtraBold" panose="00000800000000000000" pitchFamily="2" charset="-78"/>
              </a:rPr>
              <a:t>}, </a:t>
            </a:r>
            <a:r>
              <a:rPr lang="en-US" sz="2800" i="1" dirty="0" err="1">
                <a:solidFill>
                  <a:srgbClr val="C00000"/>
                </a:solidFill>
                <a:latin typeface="Tajawal ExtraBold" panose="00000800000000000000" pitchFamily="2" charset="-78"/>
                <a:cs typeface="Tajawal ExtraBold" panose="00000800000000000000" pitchFamily="2" charset="-78"/>
              </a:rPr>
              <a:t>ca_certs</a:t>
            </a:r>
            <a:r>
              <a:rPr lang="en-US" sz="2800" i="1" dirty="0">
                <a:solidFill>
                  <a:srgbClr val="0A1F61"/>
                </a:solidFill>
                <a:latin typeface="Tajawal ExtraBold" panose="00000800000000000000" pitchFamily="2" charset="-78"/>
                <a:cs typeface="Tajawal ExtraBold" panose="00000800000000000000" pitchFamily="2" charset="-78"/>
              </a:rPr>
              <a:t>=None, </a:t>
            </a:r>
            <a:r>
              <a:rPr lang="en-US" sz="2800" i="1" dirty="0" err="1">
                <a:solidFill>
                  <a:srgbClr val="C00000"/>
                </a:solidFill>
                <a:latin typeface="Tajawal ExtraBold" panose="00000800000000000000" pitchFamily="2" charset="-78"/>
                <a:cs typeface="Tajawal ExtraBold" panose="00000800000000000000" pitchFamily="2" charset="-78"/>
              </a:rPr>
              <a:t>do_handshake_on_connect</a:t>
            </a:r>
            <a:r>
              <a:rPr lang="en-US" sz="2800" i="1" dirty="0">
                <a:solidFill>
                  <a:srgbClr val="0A1F61"/>
                </a:solidFill>
                <a:latin typeface="Tajawal ExtraBold" panose="00000800000000000000" pitchFamily="2" charset="-78"/>
                <a:cs typeface="Tajawal ExtraBold" panose="00000800000000000000" pitchFamily="2" charset="-78"/>
              </a:rPr>
              <a:t>=True, </a:t>
            </a:r>
            <a:r>
              <a:rPr lang="en-US" sz="2800" i="1" dirty="0" err="1">
                <a:solidFill>
                  <a:srgbClr val="C00000"/>
                </a:solidFill>
                <a:latin typeface="Tajawal ExtraBold" panose="00000800000000000000" pitchFamily="2" charset="-78"/>
                <a:cs typeface="Tajawal ExtraBold" panose="00000800000000000000" pitchFamily="2" charset="-78"/>
              </a:rPr>
              <a:t>suppress_ragged_eofs</a:t>
            </a:r>
            <a:r>
              <a:rPr lang="en-US" sz="2800" i="1" dirty="0">
                <a:solidFill>
                  <a:srgbClr val="0A1F61"/>
                </a:solidFill>
                <a:latin typeface="Tajawal ExtraBold" panose="00000800000000000000" pitchFamily="2" charset="-78"/>
                <a:cs typeface="Tajawal ExtraBold" panose="00000800000000000000" pitchFamily="2" charset="-78"/>
              </a:rPr>
              <a:t>=True, </a:t>
            </a:r>
            <a:r>
              <a:rPr lang="en-US" sz="2800" i="1" dirty="0" smtClean="0">
                <a:solidFill>
                  <a:srgbClr val="C00000"/>
                </a:solidFill>
                <a:latin typeface="Tajawal ExtraBold" panose="00000800000000000000" pitchFamily="2" charset="-78"/>
                <a:cs typeface="Tajawal ExtraBold" panose="00000800000000000000" pitchFamily="2" charset="-78"/>
              </a:rPr>
              <a:t>ciphers</a:t>
            </a:r>
            <a:r>
              <a:rPr lang="en-US" sz="2800" i="1" dirty="0" smtClean="0">
                <a:solidFill>
                  <a:srgbClr val="0A1F61"/>
                </a:solidFill>
                <a:latin typeface="Tajawal ExtraBold" panose="00000800000000000000" pitchFamily="2" charset="-78"/>
                <a:cs typeface="Tajawal ExtraBold" panose="00000800000000000000" pitchFamily="2" charset="-78"/>
              </a:rPr>
              <a:t>=None)</a:t>
            </a:r>
            <a:endParaRPr lang="en-US" sz="2800" i="1" dirty="0">
              <a:solidFill>
                <a:srgbClr val="0A1F61"/>
              </a:solidFill>
              <a:latin typeface="Tajawal ExtraBold" panose="00000800000000000000" pitchFamily="2" charset="-78"/>
              <a:cs typeface="Tajawal ExtraBold" panose="00000800000000000000" pitchFamily="2" charset="-78"/>
            </a:endParaRPr>
          </a:p>
          <a:p>
            <a:pPr marR="0" lvl="0" algn="l" defTabSz="914400" rtl="0" eaLnBrk="0" fontAlgn="base" latinLnBrk="0" hangingPunct="0">
              <a:lnSpc>
                <a:spcPct val="100000"/>
              </a:lnSpc>
              <a:spcBef>
                <a:spcPct val="0"/>
              </a:spcBef>
              <a:spcAft>
                <a:spcPct val="0"/>
              </a:spcAft>
              <a:buClrTx/>
              <a:buSzTx/>
              <a:tabLst/>
            </a:pPr>
            <a:endParaRPr kumimoji="0" lang="en-US" sz="2400" b="0" i="0" u="none" strike="noStrike" cap="none" normalizeH="0" baseline="0" dirty="0" smtClean="0">
              <a:ln>
                <a:noFill/>
              </a:ln>
              <a:solidFill>
                <a:srgbClr val="222222"/>
              </a:solidFill>
              <a:effectLst/>
              <a:latin typeface="Lucida Grande"/>
              <a:cs typeface="Arial" pitchFamily="34" charset="0"/>
            </a:endParaRPr>
          </a:p>
          <a:p>
            <a:pPr marL="457200" lvl="0" indent="-457200" algn="just" eaLnBrk="0" fontAlgn="base" hangingPunct="0">
              <a:spcBef>
                <a:spcPct val="0"/>
              </a:spcBef>
              <a:spcAft>
                <a:spcPct val="0"/>
              </a:spcAft>
              <a:buFont typeface="Wingdings" pitchFamily="2" charset="2"/>
              <a:buChar char="§"/>
            </a:pPr>
            <a:r>
              <a:rPr lang="en-US" sz="2800" b="1" dirty="0" err="1">
                <a:solidFill>
                  <a:srgbClr val="0A1F61"/>
                </a:solidFill>
                <a:latin typeface="Tajawal ExtraBold" panose="00000800000000000000" pitchFamily="2" charset="-78"/>
                <a:cs typeface="Tajawal ExtraBold" panose="00000800000000000000" pitchFamily="2" charset="-78"/>
              </a:rPr>
              <a:t>ssl.wrap_socket</a:t>
            </a:r>
            <a:r>
              <a:rPr lang="en-US" sz="2800" b="1" dirty="0">
                <a:solidFill>
                  <a:srgbClr val="0A1F61"/>
                </a:solidFill>
                <a:latin typeface="Tajawal ExtraBold" panose="00000800000000000000" pitchFamily="2" charset="-78"/>
                <a:cs typeface="Tajawal ExtraBold" panose="00000800000000000000" pitchFamily="2" charset="-78"/>
              </a:rPr>
              <a:t>(sock) </a:t>
            </a:r>
            <a:r>
              <a:rPr lang="en-US" sz="2800" dirty="0">
                <a:solidFill>
                  <a:srgbClr val="0A1F61"/>
                </a:solidFill>
                <a:latin typeface="Tajawal ExtraBold" panose="00000800000000000000" pitchFamily="2" charset="-78"/>
                <a:cs typeface="Tajawal ExtraBold" panose="00000800000000000000" pitchFamily="2" charset="-78"/>
                <a:sym typeface="Wingdings" pitchFamily="2" charset="2"/>
              </a:rPr>
              <a:t> </a:t>
            </a:r>
            <a:r>
              <a:rPr lang="en-US" sz="2800" dirty="0" smtClean="0">
                <a:solidFill>
                  <a:srgbClr val="0A1F61"/>
                </a:solidFill>
                <a:latin typeface="Tajawal ExtraBold" panose="00000800000000000000" pitchFamily="2" charset="-78"/>
                <a:cs typeface="Tajawal ExtraBold" panose="00000800000000000000" pitchFamily="2" charset="-78"/>
              </a:rPr>
              <a:t>Takes </a:t>
            </a:r>
            <a:r>
              <a:rPr lang="en-US" sz="2800" dirty="0">
                <a:solidFill>
                  <a:srgbClr val="0A1F61"/>
                </a:solidFill>
                <a:latin typeface="Tajawal ExtraBold" panose="00000800000000000000" pitchFamily="2" charset="-78"/>
                <a:cs typeface="Tajawal ExtraBold" panose="00000800000000000000" pitchFamily="2" charset="-78"/>
              </a:rPr>
              <a:t>an instance sock of socket.socket, and returns an instance of </a:t>
            </a:r>
            <a:r>
              <a:rPr lang="en-US" sz="2800" dirty="0" err="1">
                <a:solidFill>
                  <a:srgbClr val="0A1F61"/>
                </a:solidFill>
                <a:latin typeface="Tajawal ExtraBold" panose="00000800000000000000" pitchFamily="2" charset="-78"/>
                <a:cs typeface="Tajawal ExtraBold" panose="00000800000000000000" pitchFamily="2" charset="-78"/>
              </a:rPr>
              <a:t>ssl.SSLSocket</a:t>
            </a:r>
            <a:r>
              <a:rPr lang="en-US" sz="2800" dirty="0">
                <a:solidFill>
                  <a:srgbClr val="0A1F61"/>
                </a:solidFill>
                <a:latin typeface="Tajawal ExtraBold" panose="00000800000000000000" pitchFamily="2" charset="-78"/>
                <a:cs typeface="Tajawal ExtraBold" panose="00000800000000000000" pitchFamily="2" charset="-78"/>
              </a:rPr>
              <a:t>, a subtype of socket.socket, which wraps the underlying socket in an SSL context. sock must be a SOCK_STREAM socket; other socket types are unsupported.</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3929709809"/>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5106" y="25699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111115" y="691604"/>
            <a:ext cx="7409107" cy="550151"/>
          </a:xfrm>
          <a:prstGeom prst="rect">
            <a:avLst/>
          </a:prstGeom>
          <a:noFill/>
        </p:spPr>
        <p:txBody>
          <a:bodyPr wrap="square" rtlCol="0">
            <a:spAutoFit/>
          </a:bodyPr>
          <a:lstStyle/>
          <a:p>
            <a:pPr algn="ctr">
              <a:lnSpc>
                <a:spcPts val="3000"/>
              </a:lnSpc>
            </a:pPr>
            <a:r>
              <a:rPr lang="en-US" sz="4000" dirty="0" smtClean="0">
                <a:solidFill>
                  <a:schemeClr val="bg1"/>
                </a:solidFill>
                <a:latin typeface="Tajawal Medium" panose="00000600000000000000" pitchFamily="2" charset="-78"/>
                <a:cs typeface="Tajawal Medium" panose="00000600000000000000" pitchFamily="2" charset="-78"/>
              </a:rPr>
              <a:t>SSL </a:t>
            </a:r>
            <a:r>
              <a:rPr lang="en-US" sz="4000" dirty="0">
                <a:solidFill>
                  <a:schemeClr val="bg1"/>
                </a:solidFill>
                <a:latin typeface="Tajawal Medium" panose="00000600000000000000" pitchFamily="2" charset="-78"/>
                <a:cs typeface="Tajawal Medium" panose="00000600000000000000" pitchFamily="2" charset="-78"/>
              </a:rPr>
              <a:t>connection </a:t>
            </a:r>
            <a:r>
              <a:rPr lang="en-US" sz="4000" dirty="0" smtClean="0">
                <a:solidFill>
                  <a:schemeClr val="bg1"/>
                </a:solidFill>
                <a:latin typeface="Tajawal Medium" panose="00000600000000000000" pitchFamily="2" charset="-78"/>
                <a:cs typeface="Tajawal Medium" panose="00000600000000000000" pitchFamily="2" charset="-78"/>
              </a:rPr>
              <a:t>using sockets</a:t>
            </a: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5</a:t>
            </a:r>
            <a:endParaRPr lang="en-US" sz="3600" dirty="0">
              <a:solidFill>
                <a:schemeClr val="bg1"/>
              </a:solidFill>
              <a:latin typeface="Tajawal Medium" panose="00000600000000000000" pitchFamily="2" charset="-78"/>
              <a:cs typeface="Tajawal Medium" panose="00000600000000000000" pitchFamily="2" charset="-78"/>
            </a:endParaRPr>
          </a:p>
        </p:txBody>
      </p:sp>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40</a:t>
            </a:fld>
            <a:endParaRPr lang="en-US" dirty="0"/>
          </a:p>
        </p:txBody>
      </p:sp>
      <p:sp>
        <p:nvSpPr>
          <p:cNvPr id="13" name="Rectangle 2"/>
          <p:cNvSpPr>
            <a:spLocks noChangeArrowheads="1"/>
          </p:cNvSpPr>
          <p:nvPr/>
        </p:nvSpPr>
        <p:spPr bwMode="auto">
          <a:xfrm>
            <a:off x="238650" y="1847535"/>
            <a:ext cx="11400380" cy="4371993"/>
          </a:xfrm>
          <a:prstGeom prst="rect">
            <a:avLst/>
          </a:prstGeom>
          <a:noFill/>
          <a:ln>
            <a:noFill/>
          </a:ln>
          <a:effectLst/>
          <a:extLst/>
        </p:spPr>
        <p:txBody>
          <a:bodyPr vert="horz" wrap="square" lIns="268203" tIns="26979" rIns="91440" bIns="88872" numCol="1" anchor="ctr" anchorCtr="0" compatLnSpc="1">
            <a:prstTxWarp prst="textNoShape">
              <a:avLst/>
            </a:prstTxWarp>
            <a:spAutoFit/>
          </a:bodyPr>
          <a:lstStyle/>
          <a:p>
            <a:pPr marL="457200" lvl="0" indent="-457200" algn="just" eaLnBrk="0" fontAlgn="base" hangingPunct="0">
              <a:spcBef>
                <a:spcPct val="0"/>
              </a:spcBef>
              <a:spcAft>
                <a:spcPct val="0"/>
              </a:spcAft>
              <a:buFont typeface="Wingdings" pitchFamily="2" charset="2"/>
              <a:buChar char="§"/>
            </a:pPr>
            <a:r>
              <a:rPr lang="en-US" sz="2800" dirty="0" smtClean="0">
                <a:solidFill>
                  <a:srgbClr val="0A1F61"/>
                </a:solidFill>
                <a:latin typeface="Tajawal ExtraBold" panose="00000800000000000000" pitchFamily="2" charset="-78"/>
                <a:cs typeface="Tajawal ExtraBold" panose="00000800000000000000" pitchFamily="2" charset="-78"/>
              </a:rPr>
              <a:t>The </a:t>
            </a:r>
            <a:r>
              <a:rPr lang="en-US" sz="2800" b="1" dirty="0" err="1">
                <a:solidFill>
                  <a:srgbClr val="C00000"/>
                </a:solidFill>
                <a:latin typeface="Tajawal ExtraBold" panose="00000800000000000000" pitchFamily="2" charset="-78"/>
                <a:cs typeface="Tajawal ExtraBold" panose="00000800000000000000" pitchFamily="2" charset="-78"/>
              </a:rPr>
              <a:t>keyfile</a:t>
            </a:r>
            <a:r>
              <a:rPr lang="en-US" sz="2800" dirty="0">
                <a:solidFill>
                  <a:srgbClr val="0A1F61"/>
                </a:solidFill>
                <a:latin typeface="Tajawal ExtraBold" panose="00000800000000000000" pitchFamily="2" charset="-78"/>
                <a:cs typeface="Tajawal ExtraBold" panose="00000800000000000000" pitchFamily="2" charset="-78"/>
              </a:rPr>
              <a:t> and </a:t>
            </a:r>
            <a:r>
              <a:rPr lang="en-US" sz="2800" b="1" dirty="0" err="1">
                <a:solidFill>
                  <a:srgbClr val="C00000"/>
                </a:solidFill>
                <a:latin typeface="Tajawal ExtraBold" panose="00000800000000000000" pitchFamily="2" charset="-78"/>
                <a:cs typeface="Tajawal ExtraBold" panose="00000800000000000000" pitchFamily="2" charset="-78"/>
              </a:rPr>
              <a:t>certfile</a:t>
            </a:r>
            <a:r>
              <a:rPr lang="en-US" sz="2800" dirty="0">
                <a:solidFill>
                  <a:srgbClr val="0A1F61"/>
                </a:solidFill>
                <a:latin typeface="Tajawal ExtraBold" panose="00000800000000000000" pitchFamily="2" charset="-78"/>
                <a:cs typeface="Tajawal ExtraBold" panose="00000800000000000000" pitchFamily="2" charset="-78"/>
              </a:rPr>
              <a:t> parameters specify optional files which contain a certificate to be used to identify the local side of the connection</a:t>
            </a:r>
            <a:r>
              <a:rPr lang="en-US" sz="2800" dirty="0" smtClean="0">
                <a:solidFill>
                  <a:srgbClr val="0A1F61"/>
                </a:solidFill>
                <a:latin typeface="Tajawal ExtraBold" panose="00000800000000000000" pitchFamily="2" charset="-78"/>
                <a:cs typeface="Tajawal ExtraBold" panose="00000800000000000000" pitchFamily="2" charset="-78"/>
              </a:rPr>
              <a:t>.</a:t>
            </a:r>
          </a:p>
          <a:p>
            <a:pPr lvl="0" algn="just" eaLnBrk="0" fontAlgn="base" hangingPunct="0">
              <a:spcBef>
                <a:spcPct val="0"/>
              </a:spcBef>
              <a:spcAft>
                <a:spcPct val="0"/>
              </a:spcAft>
            </a:pPr>
            <a:endParaRPr lang="en-MY" sz="1050" dirty="0" smtClean="0">
              <a:solidFill>
                <a:srgbClr val="0A1F61"/>
              </a:solidFill>
              <a:latin typeface="Tajawal ExtraBold" panose="00000800000000000000" pitchFamily="2" charset="-78"/>
              <a:cs typeface="Tajawal ExtraBold" panose="00000800000000000000" pitchFamily="2" charset="-78"/>
            </a:endParaRPr>
          </a:p>
          <a:p>
            <a:pPr marL="457200" lvl="0" indent="-457200" algn="just" eaLnBrk="0" fontAlgn="base" hangingPunct="0">
              <a:spcBef>
                <a:spcPct val="0"/>
              </a:spcBef>
              <a:spcAft>
                <a:spcPct val="0"/>
              </a:spcAft>
              <a:buFont typeface="Wingdings" pitchFamily="2" charset="2"/>
              <a:buChar char="§"/>
            </a:pPr>
            <a:r>
              <a:rPr lang="en-US" sz="2800" dirty="0" smtClean="0">
                <a:solidFill>
                  <a:srgbClr val="0A1F61"/>
                </a:solidFill>
                <a:latin typeface="Tajawal ExtraBold" panose="00000800000000000000" pitchFamily="2" charset="-78"/>
                <a:cs typeface="Tajawal ExtraBold" panose="00000800000000000000" pitchFamily="2" charset="-78"/>
              </a:rPr>
              <a:t>The </a:t>
            </a:r>
            <a:r>
              <a:rPr lang="en-US" sz="2800" dirty="0">
                <a:solidFill>
                  <a:srgbClr val="0A1F61"/>
                </a:solidFill>
                <a:latin typeface="Tajawal ExtraBold" panose="00000800000000000000" pitchFamily="2" charset="-78"/>
                <a:cs typeface="Tajawal ExtraBold" panose="00000800000000000000" pitchFamily="2" charset="-78"/>
              </a:rPr>
              <a:t>parameter </a:t>
            </a:r>
            <a:r>
              <a:rPr lang="en-US" sz="2800" b="1" dirty="0" err="1">
                <a:solidFill>
                  <a:srgbClr val="C00000"/>
                </a:solidFill>
                <a:latin typeface="Tajawal ExtraBold" panose="00000800000000000000" pitchFamily="2" charset="-78"/>
                <a:cs typeface="Tajawal ExtraBold" panose="00000800000000000000" pitchFamily="2" charset="-78"/>
              </a:rPr>
              <a:t>server_side</a:t>
            </a:r>
            <a:r>
              <a:rPr lang="en-US" sz="2800" dirty="0">
                <a:solidFill>
                  <a:srgbClr val="0A1F61"/>
                </a:solidFill>
                <a:latin typeface="Tajawal ExtraBold" panose="00000800000000000000" pitchFamily="2" charset="-78"/>
                <a:cs typeface="Tajawal ExtraBold" panose="00000800000000000000" pitchFamily="2" charset="-78"/>
              </a:rPr>
              <a:t> is a </a:t>
            </a:r>
            <a:r>
              <a:rPr lang="en-US" sz="2800" dirty="0" err="1">
                <a:solidFill>
                  <a:srgbClr val="0A1F61"/>
                </a:solidFill>
                <a:latin typeface="Tajawal ExtraBold" panose="00000800000000000000" pitchFamily="2" charset="-78"/>
                <a:cs typeface="Tajawal ExtraBold" panose="00000800000000000000" pitchFamily="2" charset="-78"/>
              </a:rPr>
              <a:t>boolean</a:t>
            </a:r>
            <a:r>
              <a:rPr lang="en-US" sz="2800" dirty="0">
                <a:solidFill>
                  <a:srgbClr val="0A1F61"/>
                </a:solidFill>
                <a:latin typeface="Tajawal ExtraBold" panose="00000800000000000000" pitchFamily="2" charset="-78"/>
                <a:cs typeface="Tajawal ExtraBold" panose="00000800000000000000" pitchFamily="2" charset="-78"/>
              </a:rPr>
              <a:t> which identifies whether server-side or client-side behavior is desired from this socket</a:t>
            </a:r>
            <a:r>
              <a:rPr lang="en-US" sz="2800" dirty="0" smtClean="0">
                <a:solidFill>
                  <a:srgbClr val="0A1F61"/>
                </a:solidFill>
                <a:latin typeface="Tajawal ExtraBold" panose="00000800000000000000" pitchFamily="2" charset="-78"/>
                <a:cs typeface="Tajawal ExtraBold" panose="00000800000000000000" pitchFamily="2" charset="-78"/>
              </a:rPr>
              <a:t>.</a:t>
            </a:r>
          </a:p>
          <a:p>
            <a:pPr lvl="0" algn="just" eaLnBrk="0" fontAlgn="base" hangingPunct="0">
              <a:spcBef>
                <a:spcPct val="0"/>
              </a:spcBef>
              <a:spcAft>
                <a:spcPct val="0"/>
              </a:spcAft>
            </a:pPr>
            <a:endParaRPr lang="en-US" sz="1050" dirty="0" smtClean="0">
              <a:solidFill>
                <a:srgbClr val="0A1F61"/>
              </a:solidFill>
              <a:latin typeface="Tajawal ExtraBold" panose="00000800000000000000" pitchFamily="2" charset="-78"/>
              <a:cs typeface="Tajawal ExtraBold" panose="00000800000000000000" pitchFamily="2" charset="-78"/>
            </a:endParaRPr>
          </a:p>
          <a:p>
            <a:pPr marL="457200" indent="-457200" algn="just" eaLnBrk="0" fontAlgn="base" hangingPunct="0">
              <a:spcBef>
                <a:spcPct val="0"/>
              </a:spcBef>
              <a:spcAft>
                <a:spcPct val="0"/>
              </a:spcAft>
              <a:buFont typeface="Wingdings" pitchFamily="2" charset="2"/>
              <a:buChar char="§"/>
            </a:pPr>
            <a:r>
              <a:rPr lang="en-US" sz="2800" dirty="0">
                <a:solidFill>
                  <a:srgbClr val="0A1F61"/>
                </a:solidFill>
                <a:latin typeface="Tajawal ExtraBold" panose="00000800000000000000" pitchFamily="2" charset="-78"/>
                <a:cs typeface="Tajawal ExtraBold" panose="00000800000000000000" pitchFamily="2" charset="-78"/>
              </a:rPr>
              <a:t>The parameter </a:t>
            </a:r>
            <a:r>
              <a:rPr lang="en-US" sz="2800" b="1" dirty="0" err="1">
                <a:solidFill>
                  <a:srgbClr val="C00000"/>
                </a:solidFill>
                <a:latin typeface="Tajawal ExtraBold" panose="00000800000000000000" pitchFamily="2" charset="-78"/>
                <a:cs typeface="Tajawal ExtraBold" panose="00000800000000000000" pitchFamily="2" charset="-78"/>
              </a:rPr>
              <a:t>cert_reqs</a:t>
            </a:r>
            <a:r>
              <a:rPr lang="en-US" sz="2800" dirty="0">
                <a:solidFill>
                  <a:srgbClr val="0A1F61"/>
                </a:solidFill>
                <a:latin typeface="Tajawal ExtraBold" panose="00000800000000000000" pitchFamily="2" charset="-78"/>
                <a:cs typeface="Tajawal ExtraBold" panose="00000800000000000000" pitchFamily="2" charset="-78"/>
              </a:rPr>
              <a:t> specifies whether a certificate is required from the other side of the connection, and whether it will be validated if provided. It must be one of the three values CERT_NONE (certificates ignored), CERT_OPTIONAL (not required, but validated if provided), or CERT_REQUIRED (required and validated). If the value of this parameter is not CERT_NONE, then the </a:t>
            </a:r>
            <a:r>
              <a:rPr lang="en-US" sz="2800" dirty="0" err="1">
                <a:solidFill>
                  <a:srgbClr val="0A1F61"/>
                </a:solidFill>
                <a:latin typeface="Tajawal ExtraBold" panose="00000800000000000000" pitchFamily="2" charset="-78"/>
                <a:cs typeface="Tajawal ExtraBold" panose="00000800000000000000" pitchFamily="2" charset="-78"/>
              </a:rPr>
              <a:t>ca_certs</a:t>
            </a:r>
            <a:r>
              <a:rPr lang="en-US" sz="2800" dirty="0">
                <a:solidFill>
                  <a:srgbClr val="0A1F61"/>
                </a:solidFill>
                <a:latin typeface="Tajawal ExtraBold" panose="00000800000000000000" pitchFamily="2" charset="-78"/>
                <a:cs typeface="Tajawal ExtraBold" panose="00000800000000000000" pitchFamily="2" charset="-78"/>
              </a:rPr>
              <a:t> parameter must point to a file of CA certificates</a:t>
            </a:r>
            <a:r>
              <a:rPr lang="en-US" sz="2800" dirty="0" smtClean="0">
                <a:solidFill>
                  <a:srgbClr val="0A1F61"/>
                </a:solidFill>
                <a:latin typeface="Tajawal ExtraBold" panose="00000800000000000000" pitchFamily="2" charset="-78"/>
                <a:cs typeface="Tajawal ExtraBold" panose="00000800000000000000" pitchFamily="2" charset="-78"/>
              </a:rPr>
              <a:t>.</a:t>
            </a:r>
            <a:endParaRPr lang="en-MY" sz="2800" dirty="0">
              <a:solidFill>
                <a:srgbClr val="0A1F61"/>
              </a:solidFill>
              <a:latin typeface="Tajawal ExtraBold" panose="00000800000000000000" pitchFamily="2" charset="-78"/>
              <a:cs typeface="Tajawal ExtraBold" panose="00000800000000000000" pitchFamily="2" charset="-78"/>
            </a:endParaRPr>
          </a:p>
        </p:txBody>
      </p:sp>
      <p:sp>
        <p:nvSpPr>
          <p:cNvPr id="10" name="Right Arrow 9"/>
          <p:cNvSpPr/>
          <p:nvPr/>
        </p:nvSpPr>
        <p:spPr>
          <a:xfrm>
            <a:off x="9035118" y="6006983"/>
            <a:ext cx="2038350" cy="241417"/>
          </a:xfrm>
          <a:prstGeom prst="right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0277437"/>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5106" y="25699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111115" y="691604"/>
            <a:ext cx="7409107" cy="550151"/>
          </a:xfrm>
          <a:prstGeom prst="rect">
            <a:avLst/>
          </a:prstGeom>
          <a:noFill/>
        </p:spPr>
        <p:txBody>
          <a:bodyPr wrap="square" rtlCol="0">
            <a:spAutoFit/>
          </a:bodyPr>
          <a:lstStyle/>
          <a:p>
            <a:pPr algn="ctr">
              <a:lnSpc>
                <a:spcPts val="3000"/>
              </a:lnSpc>
            </a:pPr>
            <a:r>
              <a:rPr lang="en-US" sz="4000" dirty="0" smtClean="0">
                <a:solidFill>
                  <a:schemeClr val="bg1"/>
                </a:solidFill>
                <a:latin typeface="Tajawal Medium" panose="00000600000000000000" pitchFamily="2" charset="-78"/>
                <a:cs typeface="Tajawal Medium" panose="00000600000000000000" pitchFamily="2" charset="-78"/>
              </a:rPr>
              <a:t>SSL </a:t>
            </a:r>
            <a:r>
              <a:rPr lang="en-US" sz="4000" dirty="0">
                <a:solidFill>
                  <a:schemeClr val="bg1"/>
                </a:solidFill>
                <a:latin typeface="Tajawal Medium" panose="00000600000000000000" pitchFamily="2" charset="-78"/>
                <a:cs typeface="Tajawal Medium" panose="00000600000000000000" pitchFamily="2" charset="-78"/>
              </a:rPr>
              <a:t>connection </a:t>
            </a:r>
            <a:r>
              <a:rPr lang="en-US" sz="4000" dirty="0" smtClean="0">
                <a:solidFill>
                  <a:schemeClr val="bg1"/>
                </a:solidFill>
                <a:latin typeface="Tajawal Medium" panose="00000600000000000000" pitchFamily="2" charset="-78"/>
                <a:cs typeface="Tajawal Medium" panose="00000600000000000000" pitchFamily="2" charset="-78"/>
              </a:rPr>
              <a:t>using sockets</a:t>
            </a: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5</a:t>
            </a:r>
            <a:endParaRPr lang="en-US" sz="3600" dirty="0">
              <a:solidFill>
                <a:schemeClr val="bg1"/>
              </a:solidFill>
              <a:latin typeface="Tajawal Medium" panose="00000600000000000000" pitchFamily="2" charset="-78"/>
              <a:cs typeface="Tajawal Medium" panose="00000600000000000000" pitchFamily="2" charset="-78"/>
            </a:endParaRPr>
          </a:p>
        </p:txBody>
      </p:sp>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41</a:t>
            </a:fld>
            <a:endParaRPr lang="en-US" dirty="0"/>
          </a:p>
        </p:txBody>
      </p:sp>
      <p:sp>
        <p:nvSpPr>
          <p:cNvPr id="13" name="Rectangle 2"/>
          <p:cNvSpPr>
            <a:spLocks noChangeArrowheads="1"/>
          </p:cNvSpPr>
          <p:nvPr/>
        </p:nvSpPr>
        <p:spPr bwMode="auto">
          <a:xfrm>
            <a:off x="387430" y="1745015"/>
            <a:ext cx="11400380" cy="3010082"/>
          </a:xfrm>
          <a:prstGeom prst="rect">
            <a:avLst/>
          </a:prstGeom>
          <a:noFill/>
          <a:ln>
            <a:noFill/>
          </a:ln>
          <a:effectLst/>
          <a:extLst/>
        </p:spPr>
        <p:txBody>
          <a:bodyPr vert="horz" wrap="square" lIns="268203" tIns="26979" rIns="91440" bIns="88872" numCol="1" anchor="ctr" anchorCtr="0" compatLnSpc="1">
            <a:prstTxWarp prst="textNoShape">
              <a:avLst/>
            </a:prstTxWarp>
            <a:spAutoFit/>
          </a:bodyPr>
          <a:lstStyle/>
          <a:p>
            <a:pPr marL="457200" lvl="0" indent="-457200" algn="just" eaLnBrk="0" fontAlgn="base" hangingPunct="0">
              <a:spcBef>
                <a:spcPct val="0"/>
              </a:spcBef>
              <a:spcAft>
                <a:spcPct val="0"/>
              </a:spcAft>
              <a:buFont typeface="Wingdings" pitchFamily="2" charset="2"/>
              <a:buChar char="§"/>
            </a:pPr>
            <a:r>
              <a:rPr lang="en-US" sz="2800" dirty="0">
                <a:solidFill>
                  <a:srgbClr val="0A1F61"/>
                </a:solidFill>
                <a:latin typeface="Tajawal ExtraBold" panose="00000800000000000000" pitchFamily="2" charset="-78"/>
                <a:cs typeface="Tajawal ExtraBold" panose="00000800000000000000" pitchFamily="2" charset="-78"/>
              </a:rPr>
              <a:t>The </a:t>
            </a:r>
            <a:r>
              <a:rPr lang="en-US" sz="2800" b="1" dirty="0" err="1">
                <a:solidFill>
                  <a:srgbClr val="C00000"/>
                </a:solidFill>
                <a:latin typeface="Tajawal ExtraBold" panose="00000800000000000000" pitchFamily="2" charset="-78"/>
                <a:cs typeface="Tajawal ExtraBold" panose="00000800000000000000" pitchFamily="2" charset="-78"/>
              </a:rPr>
              <a:t>ca_certs</a:t>
            </a:r>
            <a:r>
              <a:rPr lang="en-US" sz="2800" dirty="0">
                <a:solidFill>
                  <a:srgbClr val="0A1F61"/>
                </a:solidFill>
                <a:latin typeface="Tajawal ExtraBold" panose="00000800000000000000" pitchFamily="2" charset="-78"/>
                <a:cs typeface="Tajawal ExtraBold" panose="00000800000000000000" pitchFamily="2" charset="-78"/>
              </a:rPr>
              <a:t> file contains a set of concatenated “certification authority” certificates, which are used to validate certificates passed from the other end of the connection</a:t>
            </a:r>
            <a:r>
              <a:rPr lang="en-US" sz="2800" dirty="0" smtClean="0">
                <a:solidFill>
                  <a:srgbClr val="0A1F61"/>
                </a:solidFill>
                <a:latin typeface="Tajawal ExtraBold" panose="00000800000000000000" pitchFamily="2" charset="-78"/>
                <a:cs typeface="Tajawal ExtraBold" panose="00000800000000000000" pitchFamily="2" charset="-78"/>
              </a:rPr>
              <a:t>.</a:t>
            </a:r>
          </a:p>
          <a:p>
            <a:pPr lvl="0" algn="just" eaLnBrk="0" fontAlgn="base" hangingPunct="0">
              <a:spcBef>
                <a:spcPct val="0"/>
              </a:spcBef>
              <a:spcAft>
                <a:spcPct val="0"/>
              </a:spcAft>
            </a:pPr>
            <a:endParaRPr lang="en-MY" sz="2000" dirty="0">
              <a:solidFill>
                <a:srgbClr val="0A1F61"/>
              </a:solidFill>
              <a:latin typeface="Tajawal ExtraBold" panose="00000800000000000000" pitchFamily="2" charset="-78"/>
              <a:cs typeface="Tajawal ExtraBold" panose="00000800000000000000" pitchFamily="2" charset="-78"/>
            </a:endParaRPr>
          </a:p>
          <a:p>
            <a:pPr marL="457200" lvl="0" indent="-457200" algn="just" eaLnBrk="0" fontAlgn="base" hangingPunct="0">
              <a:spcBef>
                <a:spcPct val="0"/>
              </a:spcBef>
              <a:spcAft>
                <a:spcPct val="0"/>
              </a:spcAft>
              <a:buFont typeface="Wingdings" pitchFamily="2" charset="2"/>
              <a:buChar char="§"/>
            </a:pPr>
            <a:r>
              <a:rPr lang="en-US" sz="2800" dirty="0">
                <a:solidFill>
                  <a:srgbClr val="0A1F61"/>
                </a:solidFill>
                <a:latin typeface="Tajawal ExtraBold" panose="00000800000000000000" pitchFamily="2" charset="-78"/>
                <a:cs typeface="Tajawal ExtraBold" panose="00000800000000000000" pitchFamily="2" charset="-78"/>
              </a:rPr>
              <a:t>The parameter </a:t>
            </a:r>
            <a:r>
              <a:rPr lang="en-US" sz="2800" b="1" dirty="0" err="1">
                <a:solidFill>
                  <a:srgbClr val="C00000"/>
                </a:solidFill>
                <a:latin typeface="Tajawal ExtraBold" panose="00000800000000000000" pitchFamily="2" charset="-78"/>
                <a:cs typeface="Tajawal ExtraBold" panose="00000800000000000000" pitchFamily="2" charset="-78"/>
              </a:rPr>
              <a:t>ssl_version</a:t>
            </a:r>
            <a:r>
              <a:rPr lang="en-US" sz="2800" dirty="0">
                <a:solidFill>
                  <a:srgbClr val="0A1F61"/>
                </a:solidFill>
                <a:latin typeface="Tajawal ExtraBold" panose="00000800000000000000" pitchFamily="2" charset="-78"/>
                <a:cs typeface="Tajawal ExtraBold" panose="00000800000000000000" pitchFamily="2" charset="-78"/>
              </a:rPr>
              <a:t> specifies which version of the SSL protocol to use. Typically, the server chooses a particular protocol version, and the client must adapt to the server’s choice. Most of the versions are not interoperable with the other versions. If not specified, the default is PROTOCOL_SSLv23; it provides the most compatibility with other versions.</a:t>
            </a:r>
          </a:p>
        </p:txBody>
      </p:sp>
    </p:spTree>
    <p:extLst>
      <p:ext uri="{BB962C8B-B14F-4D97-AF65-F5344CB8AC3E}">
        <p14:creationId xmlns:p14="http://schemas.microsoft.com/office/powerpoint/2010/main" val="2417703078"/>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5106" y="25699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111115" y="691604"/>
            <a:ext cx="7409107" cy="550151"/>
          </a:xfrm>
          <a:prstGeom prst="rect">
            <a:avLst/>
          </a:prstGeom>
          <a:noFill/>
        </p:spPr>
        <p:txBody>
          <a:bodyPr wrap="square" rtlCol="0">
            <a:spAutoFit/>
          </a:bodyPr>
          <a:lstStyle/>
          <a:p>
            <a:pPr algn="ctr">
              <a:lnSpc>
                <a:spcPts val="3000"/>
              </a:lnSpc>
            </a:pPr>
            <a:r>
              <a:rPr lang="en-US" sz="4400" dirty="0" smtClean="0">
                <a:solidFill>
                  <a:schemeClr val="bg1"/>
                </a:solidFill>
                <a:latin typeface="Tajawal Medium" panose="00000600000000000000" pitchFamily="2" charset="-78"/>
                <a:cs typeface="Tajawal Medium" panose="00000600000000000000" pitchFamily="2" charset="-78"/>
              </a:rPr>
              <a:t>SSL/TLS - client</a:t>
            </a:r>
            <a:r>
              <a:rPr lang="en-US" sz="4400" dirty="0">
                <a:solidFill>
                  <a:schemeClr val="bg1"/>
                </a:solidFill>
                <a:latin typeface="Tajawal Medium" panose="00000600000000000000" pitchFamily="2" charset="-78"/>
                <a:cs typeface="Tajawal Medium" panose="00000600000000000000" pitchFamily="2" charset="-78"/>
              </a:rPr>
              <a:t> / </a:t>
            </a:r>
            <a:r>
              <a:rPr lang="en-US" sz="4400" dirty="0" smtClean="0">
                <a:solidFill>
                  <a:schemeClr val="bg1"/>
                </a:solidFill>
                <a:latin typeface="Tajawal Medium" panose="00000600000000000000" pitchFamily="2" charset="-78"/>
                <a:cs typeface="Tajawal Medium" panose="00000600000000000000" pitchFamily="2" charset="-78"/>
              </a:rPr>
              <a:t>server </a:t>
            </a:r>
            <a:r>
              <a:rPr lang="en-GB" sz="4400" dirty="0" smtClean="0">
                <a:solidFill>
                  <a:schemeClr val="bg1"/>
                </a:solidFill>
                <a:latin typeface="Tajawal Medium" panose="00000600000000000000" pitchFamily="2" charset="-78"/>
                <a:cs typeface="Tajawal Medium" panose="00000600000000000000" pitchFamily="2" charset="-78"/>
              </a:rPr>
              <a:t>compatibility</a:t>
            </a:r>
            <a:endParaRPr lang="en-US" sz="44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5</a:t>
            </a:r>
            <a:endParaRPr lang="en-US" sz="3600" dirty="0">
              <a:solidFill>
                <a:schemeClr val="bg1"/>
              </a:solidFill>
              <a:latin typeface="Tajawal Medium" panose="00000600000000000000" pitchFamily="2" charset="-78"/>
              <a:cs typeface="Tajawal Medium" panose="00000600000000000000" pitchFamily="2" charset="-78"/>
            </a:endParaRPr>
          </a:p>
        </p:txBody>
      </p:sp>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42</a:t>
            </a:fld>
            <a:endParaRPr lang="en-US" dirty="0"/>
          </a:p>
        </p:txBody>
      </p:sp>
      <p:sp>
        <p:nvSpPr>
          <p:cNvPr id="10" name="Rectangle 9"/>
          <p:cNvSpPr/>
          <p:nvPr/>
        </p:nvSpPr>
        <p:spPr>
          <a:xfrm>
            <a:off x="543338" y="1881656"/>
            <a:ext cx="11053576" cy="892552"/>
          </a:xfrm>
          <a:prstGeom prst="rect">
            <a:avLst/>
          </a:prstGeom>
        </p:spPr>
        <p:txBody>
          <a:bodyPr wrap="square">
            <a:spAutoFit/>
          </a:bodyPr>
          <a:lstStyle/>
          <a:p>
            <a:pPr marL="457200" indent="-457200" algn="just">
              <a:buFont typeface="Wingdings" pitchFamily="2" charset="2"/>
              <a:buChar char="§"/>
            </a:pPr>
            <a:r>
              <a:rPr lang="en-US" sz="2600" dirty="0">
                <a:solidFill>
                  <a:srgbClr val="0A1F61"/>
                </a:solidFill>
                <a:latin typeface="Tajawal ExtraBold" panose="00000800000000000000" pitchFamily="2" charset="-78"/>
                <a:cs typeface="Tajawal ExtraBold" panose="00000800000000000000" pitchFamily="2" charset="-78"/>
              </a:rPr>
              <a:t>Here’s a table showing which versions in a client (down the side) can connect to which versions in a server (along the top):</a:t>
            </a:r>
          </a:p>
        </p:txBody>
      </p:sp>
      <p:graphicFrame>
        <p:nvGraphicFramePr>
          <p:cNvPr id="11" name="Table 10"/>
          <p:cNvGraphicFramePr>
            <a:graphicFrameLocks noGrp="1"/>
          </p:cNvGraphicFramePr>
          <p:nvPr>
            <p:extLst>
              <p:ext uri="{D42A27DB-BD31-4B8C-83A1-F6EECF244321}">
                <p14:modId xmlns:p14="http://schemas.microsoft.com/office/powerpoint/2010/main" val="3503537958"/>
              </p:ext>
            </p:extLst>
          </p:nvPr>
        </p:nvGraphicFramePr>
        <p:xfrm>
          <a:off x="838200" y="3086894"/>
          <a:ext cx="10515600" cy="1828800"/>
        </p:xfrm>
        <a:graphic>
          <a:graphicData uri="http://schemas.openxmlformats.org/drawingml/2006/table">
            <a:tbl>
              <a:tblPr/>
              <a:tblGrid>
                <a:gridCol w="4101084"/>
                <a:gridCol w="1577340"/>
                <a:gridCol w="1577340"/>
                <a:gridCol w="1682496"/>
                <a:gridCol w="1577340"/>
              </a:tblGrid>
              <a:tr h="0">
                <a:tc>
                  <a:txBody>
                    <a:bodyPr/>
                    <a:lstStyle/>
                    <a:p>
                      <a:pPr algn="l"/>
                      <a:r>
                        <a:rPr lang="en-US" i="1" dirty="0">
                          <a:effectLst/>
                        </a:rPr>
                        <a:t>client</a:t>
                      </a:r>
                      <a:r>
                        <a:rPr lang="en-US" dirty="0">
                          <a:effectLst/>
                        </a:rPr>
                        <a:t> / </a:t>
                      </a:r>
                      <a:r>
                        <a:rPr lang="en-US" b="1" dirty="0">
                          <a:effectLst/>
                        </a:rPr>
                        <a:t>server</a:t>
                      </a:r>
                      <a:endParaRPr lang="en-US" dirty="0">
                        <a:effectLst/>
                      </a:endParaRPr>
                    </a:p>
                  </a:txBody>
                  <a:tcPr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algn="l"/>
                      <a:r>
                        <a:rPr lang="en-US" b="1">
                          <a:effectLst/>
                        </a:rPr>
                        <a:t>SSLv2</a:t>
                      </a:r>
                      <a:endParaRPr lang="en-US">
                        <a:effectLst/>
                      </a:endParaRPr>
                    </a:p>
                  </a:txBody>
                  <a:tcPr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algn="l"/>
                      <a:r>
                        <a:rPr lang="en-US" b="1">
                          <a:effectLst/>
                        </a:rPr>
                        <a:t>SSLv3</a:t>
                      </a:r>
                      <a:endParaRPr lang="en-US">
                        <a:effectLst/>
                      </a:endParaRPr>
                    </a:p>
                  </a:txBody>
                  <a:tcPr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algn="l"/>
                      <a:r>
                        <a:rPr lang="en-US" b="1" dirty="0">
                          <a:solidFill>
                            <a:srgbClr val="C00000"/>
                          </a:solidFill>
                          <a:effectLst/>
                        </a:rPr>
                        <a:t>SSLv23</a:t>
                      </a:r>
                      <a:endParaRPr lang="en-US" dirty="0">
                        <a:solidFill>
                          <a:srgbClr val="C00000"/>
                        </a:solidFill>
                        <a:effectLst/>
                      </a:endParaRPr>
                    </a:p>
                  </a:txBody>
                  <a:tcPr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algn="l"/>
                      <a:r>
                        <a:rPr lang="en-US" b="1">
                          <a:effectLst/>
                        </a:rPr>
                        <a:t>TLSv1</a:t>
                      </a:r>
                      <a:endParaRPr lang="en-US">
                        <a:effectLst/>
                      </a:endParaRPr>
                    </a:p>
                  </a:txBody>
                  <a:tcPr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r>
              <a:tr h="0">
                <a:tc>
                  <a:txBody>
                    <a:bodyPr/>
                    <a:lstStyle/>
                    <a:p>
                      <a:pPr algn="l"/>
                      <a:r>
                        <a:rPr lang="en-US" i="1">
                          <a:effectLst/>
                        </a:rPr>
                        <a:t>SSLv2</a:t>
                      </a:r>
                      <a:endParaRPr lang="en-US">
                        <a:effectLst/>
                      </a:endParaRPr>
                    </a:p>
                  </a:txBody>
                  <a:tcPr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algn="l"/>
                      <a:r>
                        <a:rPr lang="en-US">
                          <a:effectLst/>
                        </a:rPr>
                        <a:t>yes</a:t>
                      </a:r>
                    </a:p>
                  </a:txBody>
                  <a:tcPr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algn="l"/>
                      <a:r>
                        <a:rPr lang="en-US">
                          <a:effectLst/>
                        </a:rPr>
                        <a:t>no</a:t>
                      </a:r>
                    </a:p>
                  </a:txBody>
                  <a:tcPr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algn="l"/>
                      <a:r>
                        <a:rPr lang="en-US">
                          <a:solidFill>
                            <a:srgbClr val="C00000"/>
                          </a:solidFill>
                          <a:effectLst/>
                        </a:rPr>
                        <a:t>yes</a:t>
                      </a:r>
                    </a:p>
                  </a:txBody>
                  <a:tcPr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algn="l"/>
                      <a:r>
                        <a:rPr lang="en-US">
                          <a:effectLst/>
                        </a:rPr>
                        <a:t>no</a:t>
                      </a:r>
                    </a:p>
                  </a:txBody>
                  <a:tcPr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r>
              <a:tr h="0">
                <a:tc>
                  <a:txBody>
                    <a:bodyPr/>
                    <a:lstStyle/>
                    <a:p>
                      <a:pPr algn="l"/>
                      <a:r>
                        <a:rPr lang="en-US" i="1">
                          <a:effectLst/>
                        </a:rPr>
                        <a:t>SSLv3</a:t>
                      </a:r>
                      <a:endParaRPr lang="en-US">
                        <a:effectLst/>
                      </a:endParaRPr>
                    </a:p>
                  </a:txBody>
                  <a:tcPr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algn="l"/>
                      <a:r>
                        <a:rPr lang="en-US">
                          <a:effectLst/>
                        </a:rPr>
                        <a:t>no</a:t>
                      </a:r>
                    </a:p>
                  </a:txBody>
                  <a:tcPr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algn="l"/>
                      <a:r>
                        <a:rPr lang="en-US">
                          <a:effectLst/>
                        </a:rPr>
                        <a:t>yes</a:t>
                      </a:r>
                    </a:p>
                  </a:txBody>
                  <a:tcPr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algn="l"/>
                      <a:r>
                        <a:rPr lang="en-US">
                          <a:solidFill>
                            <a:srgbClr val="C00000"/>
                          </a:solidFill>
                          <a:effectLst/>
                        </a:rPr>
                        <a:t>yes</a:t>
                      </a:r>
                    </a:p>
                  </a:txBody>
                  <a:tcPr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algn="l"/>
                      <a:r>
                        <a:rPr lang="en-US">
                          <a:effectLst/>
                        </a:rPr>
                        <a:t>no</a:t>
                      </a:r>
                    </a:p>
                  </a:txBody>
                  <a:tcPr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r>
              <a:tr h="0">
                <a:tc>
                  <a:txBody>
                    <a:bodyPr/>
                    <a:lstStyle/>
                    <a:p>
                      <a:pPr algn="l"/>
                      <a:r>
                        <a:rPr lang="en-US" i="1">
                          <a:effectLst/>
                        </a:rPr>
                        <a:t>SSLv23</a:t>
                      </a:r>
                      <a:endParaRPr lang="en-US">
                        <a:effectLst/>
                      </a:endParaRPr>
                    </a:p>
                  </a:txBody>
                  <a:tcPr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algn="l"/>
                      <a:r>
                        <a:rPr lang="en-US">
                          <a:effectLst/>
                        </a:rPr>
                        <a:t>yes</a:t>
                      </a:r>
                    </a:p>
                  </a:txBody>
                  <a:tcPr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algn="l"/>
                      <a:r>
                        <a:rPr lang="en-US">
                          <a:effectLst/>
                        </a:rPr>
                        <a:t>no</a:t>
                      </a:r>
                    </a:p>
                  </a:txBody>
                  <a:tcPr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algn="l"/>
                      <a:r>
                        <a:rPr lang="en-US">
                          <a:solidFill>
                            <a:srgbClr val="C00000"/>
                          </a:solidFill>
                          <a:effectLst/>
                        </a:rPr>
                        <a:t>yes</a:t>
                      </a:r>
                    </a:p>
                  </a:txBody>
                  <a:tcPr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algn="l"/>
                      <a:r>
                        <a:rPr lang="en-US">
                          <a:effectLst/>
                        </a:rPr>
                        <a:t>no</a:t>
                      </a:r>
                    </a:p>
                  </a:txBody>
                  <a:tcPr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r>
              <a:tr h="0">
                <a:tc>
                  <a:txBody>
                    <a:bodyPr/>
                    <a:lstStyle/>
                    <a:p>
                      <a:pPr algn="l"/>
                      <a:r>
                        <a:rPr lang="en-US" i="1" dirty="0">
                          <a:effectLst/>
                        </a:rPr>
                        <a:t>TLSv1</a:t>
                      </a:r>
                      <a:endParaRPr lang="en-US" dirty="0">
                        <a:effectLst/>
                      </a:endParaRPr>
                    </a:p>
                  </a:txBody>
                  <a:tcPr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algn="l"/>
                      <a:r>
                        <a:rPr lang="en-US">
                          <a:effectLst/>
                        </a:rPr>
                        <a:t>no</a:t>
                      </a:r>
                    </a:p>
                  </a:txBody>
                  <a:tcPr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algn="l"/>
                      <a:r>
                        <a:rPr lang="en-US">
                          <a:effectLst/>
                        </a:rPr>
                        <a:t>no</a:t>
                      </a:r>
                    </a:p>
                  </a:txBody>
                  <a:tcPr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algn="l"/>
                      <a:r>
                        <a:rPr lang="en-US" dirty="0">
                          <a:solidFill>
                            <a:srgbClr val="C00000"/>
                          </a:solidFill>
                          <a:effectLst/>
                        </a:rPr>
                        <a:t>yes</a:t>
                      </a:r>
                    </a:p>
                  </a:txBody>
                  <a:tcPr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algn="l"/>
                      <a:r>
                        <a:rPr lang="en-US" dirty="0">
                          <a:effectLst/>
                        </a:rPr>
                        <a:t>yes</a:t>
                      </a:r>
                    </a:p>
                  </a:txBody>
                  <a:tcPr anchor="ctr">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r>
            </a:tbl>
          </a:graphicData>
        </a:graphic>
      </p:graphicFrame>
    </p:spTree>
    <p:extLst>
      <p:ext uri="{BB962C8B-B14F-4D97-AF65-F5344CB8AC3E}">
        <p14:creationId xmlns:p14="http://schemas.microsoft.com/office/powerpoint/2010/main" val="3067234144"/>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5106" y="25699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111115" y="691604"/>
            <a:ext cx="7409107" cy="477054"/>
          </a:xfrm>
          <a:prstGeom prst="rect">
            <a:avLst/>
          </a:prstGeom>
          <a:noFill/>
        </p:spPr>
        <p:txBody>
          <a:bodyPr wrap="square" rtlCol="0">
            <a:spAutoFit/>
          </a:bodyPr>
          <a:lstStyle/>
          <a:p>
            <a:pPr algn="ctr">
              <a:lnSpc>
                <a:spcPts val="3000"/>
              </a:lnSpc>
            </a:pPr>
            <a:r>
              <a:rPr lang="en-US" sz="4000" dirty="0" smtClean="0">
                <a:solidFill>
                  <a:schemeClr val="bg1"/>
                </a:solidFill>
                <a:latin typeface="Tajawal Medium" panose="00000600000000000000" pitchFamily="2" charset="-78"/>
                <a:cs typeface="Tajawal Medium" panose="00000600000000000000" pitchFamily="2" charset="-78"/>
              </a:rPr>
              <a:t>SSL </a:t>
            </a:r>
            <a:r>
              <a:rPr lang="en-US" sz="4000" dirty="0">
                <a:solidFill>
                  <a:schemeClr val="bg1"/>
                </a:solidFill>
                <a:latin typeface="Tajawal Medium" panose="00000600000000000000" pitchFamily="2" charset="-78"/>
                <a:cs typeface="Tajawal Medium" panose="00000600000000000000" pitchFamily="2" charset="-78"/>
              </a:rPr>
              <a:t>connection </a:t>
            </a:r>
            <a:r>
              <a:rPr lang="en-US" sz="4000" dirty="0" smtClean="0">
                <a:solidFill>
                  <a:schemeClr val="bg1"/>
                </a:solidFill>
                <a:latin typeface="Tajawal Medium" panose="00000600000000000000" pitchFamily="2" charset="-78"/>
                <a:cs typeface="Tajawal Medium" panose="00000600000000000000" pitchFamily="2" charset="-78"/>
              </a:rPr>
              <a:t>using sockets</a:t>
            </a: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5</a:t>
            </a:r>
            <a:endParaRPr lang="en-US" sz="3600" dirty="0">
              <a:solidFill>
                <a:schemeClr val="bg1"/>
              </a:solidFill>
              <a:latin typeface="Tajawal Medium" panose="00000600000000000000" pitchFamily="2" charset="-78"/>
              <a:cs typeface="Tajawal Medium" panose="00000600000000000000" pitchFamily="2" charset="-78"/>
            </a:endParaRPr>
          </a:p>
        </p:txBody>
      </p:sp>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43</a:t>
            </a:fld>
            <a:endParaRPr lang="en-US" dirty="0"/>
          </a:p>
        </p:txBody>
      </p:sp>
      <p:sp>
        <p:nvSpPr>
          <p:cNvPr id="12" name="Rectangle 11"/>
          <p:cNvSpPr/>
          <p:nvPr/>
        </p:nvSpPr>
        <p:spPr>
          <a:xfrm>
            <a:off x="583095" y="1777881"/>
            <a:ext cx="11105322" cy="2677656"/>
          </a:xfrm>
          <a:prstGeom prst="rect">
            <a:avLst/>
          </a:prstGeom>
        </p:spPr>
        <p:txBody>
          <a:bodyPr wrap="square">
            <a:spAutoFit/>
          </a:bodyPr>
          <a:lstStyle/>
          <a:p>
            <a:pPr marL="457200" indent="-457200" algn="just">
              <a:buFont typeface="Wingdings" pitchFamily="2" charset="2"/>
              <a:buChar char="§"/>
            </a:pPr>
            <a:r>
              <a:rPr lang="en-US" sz="2800" dirty="0">
                <a:solidFill>
                  <a:srgbClr val="0A1F61"/>
                </a:solidFill>
                <a:latin typeface="Tajawal ExtraBold" panose="00000800000000000000" pitchFamily="2" charset="-78"/>
                <a:cs typeface="Tajawal ExtraBold" panose="00000800000000000000" pitchFamily="2" charset="-78"/>
              </a:rPr>
              <a:t>The certifi package provides Mozilla's CA Bundle in Python.</a:t>
            </a:r>
          </a:p>
          <a:p>
            <a:pPr marL="457200" indent="-457200" algn="just">
              <a:buFont typeface="Wingdings" pitchFamily="2" charset="2"/>
              <a:buChar char="§"/>
            </a:pPr>
            <a:r>
              <a:rPr lang="en-US" sz="2800" dirty="0" smtClean="0">
                <a:solidFill>
                  <a:srgbClr val="0A1F61"/>
                </a:solidFill>
                <a:latin typeface="Tajawal ExtraBold" panose="00000800000000000000" pitchFamily="2" charset="-78"/>
                <a:cs typeface="Tajawal ExtraBold" panose="00000800000000000000" pitchFamily="2" charset="-78"/>
              </a:rPr>
              <a:t>Browsers </a:t>
            </a:r>
            <a:r>
              <a:rPr lang="en-US" sz="2800" dirty="0">
                <a:solidFill>
                  <a:srgbClr val="0A1F61"/>
                </a:solidFill>
                <a:latin typeface="Tajawal ExtraBold" panose="00000800000000000000" pitchFamily="2" charset="-78"/>
                <a:cs typeface="Tajawal ExtraBold" panose="00000800000000000000" pitchFamily="2" charset="-78"/>
              </a:rPr>
              <a:t>and certificate authorities have finalized that 1024-bit keys are unacceptably weak for certificates, particularly root certificates</a:t>
            </a:r>
            <a:r>
              <a:rPr lang="en-US" sz="2800" dirty="0" smtClean="0">
                <a:solidFill>
                  <a:srgbClr val="0A1F61"/>
                </a:solidFill>
                <a:latin typeface="Tajawal ExtraBold" panose="00000800000000000000" pitchFamily="2" charset="-78"/>
                <a:cs typeface="Tajawal ExtraBold" panose="00000800000000000000" pitchFamily="2" charset="-78"/>
              </a:rPr>
              <a:t>.</a:t>
            </a:r>
            <a:endParaRPr lang="en-US" sz="2800" dirty="0">
              <a:solidFill>
                <a:srgbClr val="0A1F61"/>
              </a:solidFill>
              <a:latin typeface="Tajawal ExtraBold" panose="00000800000000000000" pitchFamily="2" charset="-78"/>
              <a:cs typeface="Tajawal ExtraBold" panose="00000800000000000000" pitchFamily="2" charset="-78"/>
            </a:endParaRPr>
          </a:p>
          <a:p>
            <a:pPr marL="457200" indent="-457200" algn="just">
              <a:buFont typeface="Wingdings" pitchFamily="2" charset="2"/>
              <a:buChar char="§"/>
            </a:pPr>
            <a:r>
              <a:rPr lang="en-US" sz="2800" dirty="0">
                <a:solidFill>
                  <a:srgbClr val="0A1F61"/>
                </a:solidFill>
                <a:latin typeface="Tajawal ExtraBold" panose="00000800000000000000" pitchFamily="2" charset="-78"/>
                <a:cs typeface="Tajawal ExtraBold" panose="00000800000000000000" pitchFamily="2" charset="-78"/>
              </a:rPr>
              <a:t>For the same reason, Mozilla has removed any weak (i.e., 1024-bit key) certificate from its bundle, replacing it with the equivalent robust (i.e., 2048-bit or higher key) certificate from the same CA.</a:t>
            </a:r>
          </a:p>
        </p:txBody>
      </p:sp>
      <p:sp>
        <p:nvSpPr>
          <p:cNvPr id="13" name="Rectangle 12"/>
          <p:cNvSpPr/>
          <p:nvPr/>
        </p:nvSpPr>
        <p:spPr>
          <a:xfrm>
            <a:off x="611495" y="4354241"/>
            <a:ext cx="10946296" cy="954107"/>
          </a:xfrm>
          <a:prstGeom prst="rect">
            <a:avLst/>
          </a:prstGeom>
        </p:spPr>
        <p:txBody>
          <a:bodyPr wrap="square">
            <a:spAutoFit/>
          </a:bodyPr>
          <a:lstStyle/>
          <a:p>
            <a:pPr marL="457200" indent="-457200" algn="just">
              <a:buFont typeface="Wingdings" pitchFamily="2" charset="2"/>
              <a:buChar char="§"/>
            </a:pPr>
            <a:r>
              <a:rPr lang="en-US" sz="2800" dirty="0" smtClean="0">
                <a:solidFill>
                  <a:srgbClr val="0A1F61"/>
                </a:solidFill>
                <a:latin typeface="Tajawal ExtraBold" panose="00000800000000000000" pitchFamily="2" charset="-78"/>
                <a:cs typeface="Tajawal ExtraBold" panose="00000800000000000000" pitchFamily="2" charset="-78"/>
              </a:rPr>
              <a:t>If </a:t>
            </a:r>
            <a:r>
              <a:rPr lang="en-US" sz="2800" dirty="0">
                <a:solidFill>
                  <a:srgbClr val="0A1F61"/>
                </a:solidFill>
                <a:latin typeface="Tajawal ExtraBold" panose="00000800000000000000" pitchFamily="2" charset="-78"/>
                <a:cs typeface="Tajawal ExtraBold" panose="00000800000000000000" pitchFamily="2" charset="-78"/>
              </a:rPr>
              <a:t>you put the additional certificates in the PEM bundle file, you can use these two environment variables to overwrite the default cert stores used by Python </a:t>
            </a:r>
            <a:r>
              <a:rPr lang="en-US" sz="2800" dirty="0" err="1">
                <a:solidFill>
                  <a:srgbClr val="0A1F61"/>
                </a:solidFill>
                <a:latin typeface="Tajawal ExtraBold" panose="00000800000000000000" pitchFamily="2" charset="-78"/>
                <a:cs typeface="Tajawal ExtraBold" panose="00000800000000000000" pitchFamily="2" charset="-78"/>
              </a:rPr>
              <a:t>OpenSSL</a:t>
            </a:r>
            <a:r>
              <a:rPr lang="en-US" sz="2800" dirty="0">
                <a:solidFill>
                  <a:srgbClr val="0A1F61"/>
                </a:solidFill>
                <a:latin typeface="Tajawal ExtraBold" panose="00000800000000000000" pitchFamily="2" charset="-78"/>
                <a:cs typeface="Tajawal ExtraBold" panose="00000800000000000000" pitchFamily="2" charset="-78"/>
              </a:rPr>
              <a:t> and </a:t>
            </a:r>
            <a:r>
              <a:rPr lang="en-US" sz="2800" dirty="0" smtClean="0">
                <a:solidFill>
                  <a:srgbClr val="0A1F61"/>
                </a:solidFill>
                <a:latin typeface="Tajawal ExtraBold" panose="00000800000000000000" pitchFamily="2" charset="-78"/>
                <a:cs typeface="Tajawal ExtraBold" panose="00000800000000000000" pitchFamily="2" charset="-78"/>
              </a:rPr>
              <a:t>Requests:</a:t>
            </a:r>
            <a:endParaRPr lang="en-US" sz="2800" dirty="0">
              <a:solidFill>
                <a:srgbClr val="0A1F61"/>
              </a:solidFill>
              <a:latin typeface="Tajawal ExtraBold" panose="00000800000000000000" pitchFamily="2" charset="-78"/>
              <a:cs typeface="Tajawal ExtraBold" panose="00000800000000000000" pitchFamily="2" charset="-78"/>
            </a:endParaRPr>
          </a:p>
        </p:txBody>
      </p:sp>
      <p:sp>
        <p:nvSpPr>
          <p:cNvPr id="14" name="Rectangle 13"/>
          <p:cNvSpPr/>
          <p:nvPr/>
        </p:nvSpPr>
        <p:spPr>
          <a:xfrm>
            <a:off x="2570290" y="5336417"/>
            <a:ext cx="7289958" cy="830997"/>
          </a:xfrm>
          <a:prstGeom prst="rect">
            <a:avLst/>
          </a:prstGeom>
        </p:spPr>
        <p:txBody>
          <a:bodyPr wrap="square">
            <a:spAutoFit/>
          </a:bodyPr>
          <a:lstStyle/>
          <a:p>
            <a:pPr algn="ctr"/>
            <a:r>
              <a:rPr lang="en-US" sz="2400" dirty="0" smtClean="0">
                <a:solidFill>
                  <a:srgbClr val="C00000"/>
                </a:solidFill>
                <a:latin typeface="Tajawal ExtraBold" panose="00000800000000000000" pitchFamily="2" charset="-78"/>
                <a:cs typeface="Tajawal ExtraBold" panose="00000800000000000000" pitchFamily="2" charset="-78"/>
              </a:rPr>
              <a:t>SSL_CERT_FILE  =   ‘/System/Library/</a:t>
            </a:r>
            <a:r>
              <a:rPr lang="en-US" sz="2400" dirty="0" err="1" smtClean="0">
                <a:solidFill>
                  <a:srgbClr val="C00000"/>
                </a:solidFill>
                <a:latin typeface="Tajawal ExtraBold" panose="00000800000000000000" pitchFamily="2" charset="-78"/>
                <a:cs typeface="Tajawal ExtraBold" panose="00000800000000000000" pitchFamily="2" charset="-78"/>
              </a:rPr>
              <a:t>OpenSSL</a:t>
            </a:r>
            <a:r>
              <a:rPr lang="en-US" sz="2400" dirty="0" smtClean="0">
                <a:solidFill>
                  <a:srgbClr val="C00000"/>
                </a:solidFill>
                <a:latin typeface="Tajawal ExtraBold" panose="00000800000000000000" pitchFamily="2" charset="-78"/>
                <a:cs typeface="Tajawal ExtraBold" panose="00000800000000000000" pitchFamily="2" charset="-78"/>
              </a:rPr>
              <a:t>/</a:t>
            </a:r>
            <a:r>
              <a:rPr lang="en-US" sz="2400" dirty="0" err="1" smtClean="0">
                <a:solidFill>
                  <a:srgbClr val="C00000"/>
                </a:solidFill>
                <a:latin typeface="Tajawal ExtraBold" panose="00000800000000000000" pitchFamily="2" charset="-78"/>
                <a:cs typeface="Tajawal ExtraBold" panose="00000800000000000000" pitchFamily="2" charset="-78"/>
              </a:rPr>
              <a:t>cert.pem</a:t>
            </a:r>
            <a:r>
              <a:rPr lang="en-US" sz="2400" dirty="0" smtClean="0">
                <a:solidFill>
                  <a:srgbClr val="C00000"/>
                </a:solidFill>
                <a:latin typeface="Tajawal ExtraBold" panose="00000800000000000000" pitchFamily="2" charset="-78"/>
                <a:cs typeface="Tajawal ExtraBold" panose="00000800000000000000" pitchFamily="2" charset="-78"/>
              </a:rPr>
              <a:t>’ REQUESTS_CA_BUNDLE   =   ‘/System/Library/</a:t>
            </a:r>
            <a:r>
              <a:rPr lang="en-US" sz="2400" dirty="0" err="1" smtClean="0">
                <a:solidFill>
                  <a:srgbClr val="C00000"/>
                </a:solidFill>
                <a:latin typeface="Tajawal ExtraBold" panose="00000800000000000000" pitchFamily="2" charset="-78"/>
                <a:cs typeface="Tajawal ExtraBold" panose="00000800000000000000" pitchFamily="2" charset="-78"/>
              </a:rPr>
              <a:t>OpenSSL</a:t>
            </a:r>
            <a:r>
              <a:rPr lang="en-US" sz="2400" dirty="0" smtClean="0">
                <a:solidFill>
                  <a:srgbClr val="C00000"/>
                </a:solidFill>
                <a:latin typeface="Tajawal ExtraBold" panose="00000800000000000000" pitchFamily="2" charset="-78"/>
                <a:cs typeface="Tajawal ExtraBold" panose="00000800000000000000" pitchFamily="2" charset="-78"/>
              </a:rPr>
              <a:t>/</a:t>
            </a:r>
            <a:r>
              <a:rPr lang="en-US" sz="2400" dirty="0" err="1" smtClean="0">
                <a:solidFill>
                  <a:srgbClr val="C00000"/>
                </a:solidFill>
                <a:latin typeface="Tajawal ExtraBold" panose="00000800000000000000" pitchFamily="2" charset="-78"/>
                <a:cs typeface="Tajawal ExtraBold" panose="00000800000000000000" pitchFamily="2" charset="-78"/>
              </a:rPr>
              <a:t>cert.pem</a:t>
            </a:r>
            <a:r>
              <a:rPr lang="en-US" sz="2400" dirty="0" smtClean="0">
                <a:solidFill>
                  <a:srgbClr val="C00000"/>
                </a:solidFill>
                <a:latin typeface="Tajawal ExtraBold" panose="00000800000000000000" pitchFamily="2" charset="-78"/>
                <a:cs typeface="Tajawal ExtraBold" panose="00000800000000000000" pitchFamily="2" charset="-78"/>
              </a:rPr>
              <a:t>’</a:t>
            </a:r>
            <a:endParaRPr lang="en-US" sz="2400" dirty="0">
              <a:solidFill>
                <a:srgbClr val="C00000"/>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457954604"/>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5106" y="25699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111115" y="691604"/>
            <a:ext cx="7409107" cy="550151"/>
          </a:xfrm>
          <a:prstGeom prst="rect">
            <a:avLst/>
          </a:prstGeom>
          <a:noFill/>
        </p:spPr>
        <p:txBody>
          <a:bodyPr wrap="square" rtlCol="0">
            <a:spAutoFit/>
          </a:bodyPr>
          <a:lstStyle/>
          <a:p>
            <a:pPr algn="ctr">
              <a:lnSpc>
                <a:spcPts val="3000"/>
              </a:lnSpc>
            </a:pPr>
            <a:r>
              <a:rPr lang="en-US" sz="4000" dirty="0" smtClean="0">
                <a:solidFill>
                  <a:schemeClr val="bg1"/>
                </a:solidFill>
                <a:latin typeface="Tajawal Medium" panose="00000600000000000000" pitchFamily="2" charset="-78"/>
                <a:cs typeface="Tajawal Medium" panose="00000600000000000000" pitchFamily="2" charset="-78"/>
              </a:rPr>
              <a:t>SSL &amp; Socket with HTTP server</a:t>
            </a: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5</a:t>
            </a:r>
            <a:endParaRPr lang="en-US" sz="3600" dirty="0">
              <a:solidFill>
                <a:schemeClr val="bg1"/>
              </a:solidFill>
              <a:latin typeface="Tajawal Medium" panose="00000600000000000000" pitchFamily="2" charset="-78"/>
              <a:cs typeface="Tajawal Medium" panose="00000600000000000000" pitchFamily="2" charset="-78"/>
            </a:endParaRPr>
          </a:p>
        </p:txBody>
      </p:sp>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44</a:t>
            </a:fld>
            <a:endParaRPr lang="en-US" dirty="0"/>
          </a:p>
        </p:txBody>
      </p:sp>
      <p:sp>
        <p:nvSpPr>
          <p:cNvPr id="10" name="Rectangle 1"/>
          <p:cNvSpPr>
            <a:spLocks noChangeArrowheads="1"/>
          </p:cNvSpPr>
          <p:nvPr/>
        </p:nvSpPr>
        <p:spPr bwMode="auto">
          <a:xfrm>
            <a:off x="1337441" y="1682770"/>
            <a:ext cx="9478877" cy="4524315"/>
          </a:xfrm>
          <a:prstGeom prst="rect">
            <a:avLst/>
          </a:prstGeom>
          <a:solidFill>
            <a:srgbClr val="2B2B2B"/>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rgbClr val="CC7832"/>
                </a:solidFill>
                <a:effectLst/>
                <a:latin typeface="JetBrains Mono"/>
                <a:cs typeface="Arial" pitchFamily="34" charset="0"/>
              </a:rPr>
              <a:t>import </a:t>
            </a:r>
            <a:r>
              <a:rPr kumimoji="0" lang="en-US" sz="1600" b="0" i="0" u="none" strike="noStrike" cap="none" normalizeH="0" baseline="0" dirty="0" smtClean="0">
                <a:ln>
                  <a:noFill/>
                </a:ln>
                <a:solidFill>
                  <a:srgbClr val="A9B7C6"/>
                </a:solidFill>
                <a:effectLst/>
                <a:latin typeface="JetBrains Mono"/>
                <a:cs typeface="Arial" pitchFamily="34" charset="0"/>
              </a:rPr>
              <a:t>socket</a:t>
            </a:r>
            <a:r>
              <a:rPr kumimoji="0" lang="en-US" sz="1600" b="0" i="0" u="none" strike="noStrike" cap="none" normalizeH="0" baseline="0" dirty="0" smtClean="0">
                <a:ln>
                  <a:noFill/>
                </a:ln>
                <a:solidFill>
                  <a:srgbClr val="CC7832"/>
                </a:solidFill>
                <a:effectLst/>
                <a:latin typeface="JetBrains Mono"/>
                <a:cs typeface="Arial" pitchFamily="34" charset="0"/>
              </a:rPr>
              <a:t>, </a:t>
            </a:r>
            <a:r>
              <a:rPr kumimoji="0" lang="en-US" sz="1600" b="0" i="0" u="none" strike="noStrike" cap="none" normalizeH="0" baseline="0" dirty="0" err="1" smtClean="0">
                <a:ln>
                  <a:noFill/>
                </a:ln>
                <a:solidFill>
                  <a:srgbClr val="A9B7C6"/>
                </a:solidFill>
                <a:effectLst/>
                <a:latin typeface="JetBrains Mono"/>
                <a:cs typeface="Arial" pitchFamily="34" charset="0"/>
              </a:rPr>
              <a:t>ssl</a:t>
            </a:r>
            <a:r>
              <a:rPr kumimoji="0" lang="en-US" sz="1600" b="0" i="0" u="none" strike="noStrike" cap="none" normalizeH="0" baseline="0" dirty="0" smtClean="0">
                <a:ln>
                  <a:noFill/>
                </a:ln>
                <a:solidFill>
                  <a:srgbClr val="CC7832"/>
                </a:solidFill>
                <a:effectLst/>
                <a:latin typeface="JetBrains Mono"/>
                <a:cs typeface="Arial" pitchFamily="34" charset="0"/>
              </a:rPr>
              <a:t>, </a:t>
            </a:r>
            <a:r>
              <a:rPr kumimoji="0" lang="en-US" sz="1600" b="0" i="0" u="none" strike="noStrike" cap="none" normalizeH="0" baseline="0" dirty="0" err="1" smtClean="0">
                <a:ln>
                  <a:noFill/>
                </a:ln>
                <a:solidFill>
                  <a:srgbClr val="A9B7C6"/>
                </a:solidFill>
                <a:effectLst/>
                <a:latin typeface="JetBrains Mono"/>
                <a:cs typeface="Arial" pitchFamily="34" charset="0"/>
              </a:rPr>
              <a:t>pprint</a:t>
            </a:r>
            <a:r>
              <a:rPr kumimoji="0" lang="en-US" sz="1600" b="0" i="0" u="none" strike="noStrike" cap="none" normalizeH="0" baseline="0" dirty="0" smtClean="0">
                <a:ln>
                  <a:noFill/>
                </a:ln>
                <a:solidFill>
                  <a:srgbClr val="A9B7C6"/>
                </a:solidFill>
                <a:effectLst/>
                <a:latin typeface="JetBrains Mono"/>
                <a:cs typeface="Arial" pitchFamily="34" charset="0"/>
              </a:rPr>
              <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s = socket.socket(</a:t>
            </a:r>
            <a:r>
              <a:rPr kumimoji="0" lang="en-US" sz="1600" b="0" i="0" u="none" strike="noStrike" cap="none" normalizeH="0" baseline="0" dirty="0" err="1" smtClean="0">
                <a:ln>
                  <a:noFill/>
                </a:ln>
                <a:solidFill>
                  <a:srgbClr val="A9B7C6"/>
                </a:solidFill>
                <a:effectLst/>
                <a:latin typeface="JetBrains Mono"/>
                <a:cs typeface="Arial" pitchFamily="34" charset="0"/>
              </a:rPr>
              <a:t>socket.AF_INET</a:t>
            </a:r>
            <a:r>
              <a:rPr kumimoji="0" lang="en-US" sz="1600" b="0" i="0" u="none" strike="noStrike" cap="none" normalizeH="0" baseline="0" dirty="0" smtClean="0">
                <a:ln>
                  <a:noFill/>
                </a:ln>
                <a:solidFill>
                  <a:srgbClr val="CC7832"/>
                </a:solidFill>
                <a:effectLst/>
                <a:latin typeface="JetBrains Mono"/>
                <a:cs typeface="Arial" pitchFamily="34" charset="0"/>
              </a:rPr>
              <a:t>, </a:t>
            </a:r>
            <a:r>
              <a:rPr kumimoji="0" lang="en-US" sz="1600" b="0" i="0" u="none" strike="noStrike" cap="none" normalizeH="0" baseline="0" dirty="0" err="1" smtClean="0">
                <a:ln>
                  <a:noFill/>
                </a:ln>
                <a:solidFill>
                  <a:srgbClr val="A9B7C6"/>
                </a:solidFill>
                <a:effectLst/>
                <a:latin typeface="JetBrains Mono"/>
                <a:cs typeface="Arial" pitchFamily="34" charset="0"/>
              </a:rPr>
              <a:t>socket.SOCK_STREAM</a:t>
            </a:r>
            <a:r>
              <a:rPr kumimoji="0" lang="en-US" sz="1600" b="0" i="0" u="none" strike="noStrike" cap="none" normalizeH="0" baseline="0" dirty="0" smtClean="0">
                <a:ln>
                  <a:noFill/>
                </a:ln>
                <a:solidFill>
                  <a:srgbClr val="A9B7C6"/>
                </a:solidFill>
                <a:effectLst/>
                <a:latin typeface="JetBrains Mono"/>
                <a:cs typeface="Arial" pitchFamily="34" charset="0"/>
              </a:rPr>
              <a:t>)</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808080"/>
                </a:solidFill>
                <a:effectLst/>
                <a:latin typeface="JetBrains Mono"/>
                <a:cs typeface="Arial" pitchFamily="34" charset="0"/>
              </a:rPr>
              <a:t># require a certificate from the server  </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rgbClr val="808080"/>
                </a:solidFill>
                <a:effectLst/>
                <a:latin typeface="JetBrains Mono"/>
                <a:cs typeface="Arial" pitchFamily="34" charset="0"/>
              </a:rPr>
              <a:t># set </a:t>
            </a:r>
            <a:r>
              <a:rPr kumimoji="0" lang="en-US" sz="1600" b="0" i="0" u="none" strike="noStrike" cap="none" normalizeH="0" baseline="0" dirty="0" err="1" smtClean="0">
                <a:ln>
                  <a:noFill/>
                </a:ln>
                <a:solidFill>
                  <a:srgbClr val="808080"/>
                </a:solidFill>
                <a:effectLst/>
                <a:latin typeface="JetBrains Mono"/>
                <a:cs typeface="Arial" pitchFamily="34" charset="0"/>
              </a:rPr>
              <a:t>ca_certs</a:t>
            </a:r>
            <a:r>
              <a:rPr kumimoji="0" lang="en-US" sz="1600" b="0" i="0" u="none" strike="noStrike" cap="none" normalizeH="0" baseline="0" dirty="0" smtClean="0">
                <a:ln>
                  <a:noFill/>
                </a:ln>
                <a:solidFill>
                  <a:srgbClr val="808080"/>
                </a:solidFill>
                <a:effectLst/>
                <a:latin typeface="JetBrains Mono"/>
                <a:cs typeface="Arial" pitchFamily="34" charset="0"/>
              </a:rPr>
              <a:t> to the location of the system root certificates, or else install certifi and use </a:t>
            </a:r>
            <a:r>
              <a:rPr kumimoji="0" lang="en-US" sz="1600" b="0" i="0" u="none" strike="noStrike" cap="none" normalizeH="0" baseline="0" dirty="0" err="1" smtClean="0">
                <a:ln>
                  <a:noFill/>
                </a:ln>
                <a:solidFill>
                  <a:srgbClr val="808080"/>
                </a:solidFill>
                <a:effectLst/>
                <a:latin typeface="JetBrains Mono"/>
                <a:cs typeface="Arial" pitchFamily="34" charset="0"/>
              </a:rPr>
              <a:t>certifi.where</a:t>
            </a:r>
            <a:r>
              <a:rPr kumimoji="0" lang="en-US" sz="1600" b="0" i="0" u="none" strike="noStrike" cap="none" normalizeH="0" baseline="0" dirty="0" smtClean="0">
                <a:ln>
                  <a:noFill/>
                </a:ln>
                <a:solidFill>
                  <a:srgbClr val="808080"/>
                </a:solidFill>
                <a:effectLst/>
                <a:latin typeface="JetBrains Mono"/>
                <a:cs typeface="Arial" pitchFamily="34" charset="0"/>
              </a:rPr>
              <a:t>()</a:t>
            </a:r>
            <a:br>
              <a:rPr kumimoji="0" lang="en-US" sz="1600" b="0" i="0" u="none" strike="noStrike" cap="none" normalizeH="0" baseline="0" dirty="0" smtClean="0">
                <a:ln>
                  <a:noFill/>
                </a:ln>
                <a:solidFill>
                  <a:srgbClr val="808080"/>
                </a:solidFill>
                <a:effectLst/>
                <a:latin typeface="JetBrains Mono"/>
                <a:cs typeface="Arial" pitchFamily="34" charset="0"/>
              </a:rPr>
            </a:br>
            <a:r>
              <a:rPr kumimoji="0" lang="en-US" sz="1600" b="0" i="0" u="none" strike="noStrike" cap="none" normalizeH="0" baseline="0" dirty="0" err="1" smtClean="0">
                <a:ln>
                  <a:noFill/>
                </a:ln>
                <a:solidFill>
                  <a:srgbClr val="A9B7C6"/>
                </a:solidFill>
                <a:effectLst/>
                <a:latin typeface="JetBrains Mono"/>
                <a:cs typeface="Arial" pitchFamily="34" charset="0"/>
              </a:rPr>
              <a:t>ssl_sock</a:t>
            </a:r>
            <a:r>
              <a:rPr kumimoji="0" lang="en-US" sz="1600" b="0" i="0" u="none" strike="noStrike" cap="none" normalizeH="0" baseline="0" dirty="0" smtClean="0">
                <a:ln>
                  <a:noFill/>
                </a:ln>
                <a:solidFill>
                  <a:srgbClr val="A9B7C6"/>
                </a:solidFill>
                <a:effectLst/>
                <a:latin typeface="JetBrains Mono"/>
                <a:cs typeface="Arial" pitchFamily="34" charset="0"/>
              </a:rPr>
              <a:t> = </a:t>
            </a:r>
            <a:r>
              <a:rPr kumimoji="0" lang="en-US" sz="1600" b="0" i="0" u="none" strike="noStrike" cap="none" normalizeH="0" baseline="0" dirty="0" err="1" smtClean="0">
                <a:ln>
                  <a:noFill/>
                </a:ln>
                <a:solidFill>
                  <a:srgbClr val="A9B7C6"/>
                </a:solidFill>
                <a:effectLst/>
                <a:latin typeface="JetBrains Mono"/>
                <a:cs typeface="Arial" pitchFamily="34" charset="0"/>
              </a:rPr>
              <a:t>ssl.wrap_socket</a:t>
            </a:r>
            <a:r>
              <a:rPr kumimoji="0" lang="en-US" sz="1600" b="0" i="0" u="none" strike="noStrike" cap="none" normalizeH="0" baseline="0" dirty="0" smtClean="0">
                <a:ln>
                  <a:noFill/>
                </a:ln>
                <a:solidFill>
                  <a:srgbClr val="A9B7C6"/>
                </a:solidFill>
                <a:effectLst/>
                <a:latin typeface="JetBrains Mono"/>
                <a:cs typeface="Arial" pitchFamily="34" charset="0"/>
              </a:rPr>
              <a:t>(s</a:t>
            </a:r>
            <a:r>
              <a:rPr kumimoji="0" lang="en-US" sz="1600" b="0" i="0" u="none" strike="noStrike" cap="none" normalizeH="0" baseline="0" dirty="0" smtClean="0">
                <a:ln>
                  <a:noFill/>
                </a:ln>
                <a:solidFill>
                  <a:srgbClr val="CC7832"/>
                </a:solidFill>
                <a:effectLst/>
                <a:latin typeface="JetBrains Mono"/>
                <a:cs typeface="Arial" pitchFamily="34" charset="0"/>
              </a:rPr>
              <a:t>, </a:t>
            </a:r>
            <a:r>
              <a:rPr kumimoji="0" lang="en-US" sz="1600" b="0" i="0" u="none" strike="noStrike" cap="none" normalizeH="0" baseline="0" dirty="0" err="1" smtClean="0">
                <a:ln>
                  <a:noFill/>
                </a:ln>
                <a:solidFill>
                  <a:srgbClr val="AA4926"/>
                </a:solidFill>
                <a:effectLst/>
                <a:latin typeface="JetBrains Mono"/>
                <a:cs typeface="Arial" pitchFamily="34" charset="0"/>
              </a:rPr>
              <a:t>ca_certs</a:t>
            </a:r>
            <a:r>
              <a:rPr kumimoji="0" lang="en-US" sz="1600" b="0" i="0" u="none" strike="noStrike" cap="none" normalizeH="0" baseline="0" dirty="0" smtClean="0">
                <a:ln>
                  <a:noFill/>
                </a:ln>
                <a:solidFill>
                  <a:srgbClr val="A9B7C6"/>
                </a:solidFill>
                <a:effectLst/>
                <a:latin typeface="JetBrains Mono"/>
                <a:cs typeface="Arial" pitchFamily="34" charset="0"/>
              </a:rPr>
              <a:t>=</a:t>
            </a:r>
            <a:r>
              <a:rPr kumimoji="0" lang="en-US" sz="1600" b="0" i="0" u="none" strike="noStrike" cap="none" normalizeH="0" baseline="0" dirty="0" err="1" smtClean="0">
                <a:ln>
                  <a:noFill/>
                </a:ln>
                <a:solidFill>
                  <a:srgbClr val="A5C261"/>
                </a:solidFill>
                <a:effectLst/>
                <a:latin typeface="JetBrains Mono"/>
                <a:cs typeface="Arial" pitchFamily="34" charset="0"/>
              </a:rPr>
              <a:t>b"C</a:t>
            </a:r>
            <a:r>
              <a:rPr kumimoji="0" lang="en-US" sz="1600" b="0" i="0" u="none" strike="noStrike" cap="none" normalizeH="0" baseline="0" dirty="0" smtClean="0">
                <a:ln>
                  <a:noFill/>
                </a:ln>
                <a:solidFill>
                  <a:srgbClr val="A5C261"/>
                </a:solidFill>
                <a:effectLst/>
                <a:latin typeface="JetBrains Mono"/>
                <a:cs typeface="Arial" pitchFamily="34" charset="0"/>
              </a:rPr>
              <a:t>:\....\certifi\</a:t>
            </a:r>
            <a:r>
              <a:rPr kumimoji="0" lang="en-US" sz="1600" b="0" i="0" u="none" strike="noStrike" cap="none" normalizeH="0" baseline="0" dirty="0" err="1" smtClean="0">
                <a:ln>
                  <a:noFill/>
                </a:ln>
                <a:solidFill>
                  <a:srgbClr val="A5C261"/>
                </a:solidFill>
                <a:effectLst/>
                <a:latin typeface="JetBrains Mono"/>
                <a:cs typeface="Arial" pitchFamily="34" charset="0"/>
              </a:rPr>
              <a:t>cacert.pem</a:t>
            </a:r>
            <a:r>
              <a:rPr kumimoji="0" lang="en-US" sz="1600" b="0" i="0" u="none" strike="noStrike" cap="none" normalizeH="0" baseline="0" dirty="0" smtClean="0">
                <a:ln>
                  <a:noFill/>
                </a:ln>
                <a:solidFill>
                  <a:srgbClr val="A5C261"/>
                </a:solidFill>
                <a:effectLst/>
                <a:latin typeface="JetBrains Mono"/>
                <a:cs typeface="Arial" pitchFamily="34" charset="0"/>
              </a:rPr>
              <a:t>"</a:t>
            </a:r>
            <a:r>
              <a:rPr kumimoji="0" lang="en-US" sz="1600" b="0" i="0" u="none" strike="noStrike" cap="none" normalizeH="0" baseline="0" dirty="0" smtClean="0">
                <a:ln>
                  <a:noFill/>
                </a:ln>
                <a:solidFill>
                  <a:srgbClr val="CC7832"/>
                </a:solidFill>
                <a:effectLst/>
                <a:latin typeface="JetBrains Mono"/>
                <a:cs typeface="Arial" pitchFamily="34" charset="0"/>
              </a:rPr>
              <a:t>, </a:t>
            </a:r>
            <a:r>
              <a:rPr kumimoji="0" lang="en-US" sz="1600" b="0" i="0" u="none" strike="noStrike" cap="none" normalizeH="0" baseline="0" dirty="0" err="1" smtClean="0">
                <a:ln>
                  <a:noFill/>
                </a:ln>
                <a:solidFill>
                  <a:srgbClr val="AA4926"/>
                </a:solidFill>
                <a:effectLst/>
                <a:latin typeface="JetBrains Mono"/>
                <a:cs typeface="Arial" pitchFamily="34" charset="0"/>
              </a:rPr>
              <a:t>cert_reqs</a:t>
            </a:r>
            <a:r>
              <a:rPr kumimoji="0" lang="en-US" sz="1600" b="0" i="0" u="none" strike="noStrike" cap="none" normalizeH="0" baseline="0" dirty="0" smtClean="0">
                <a:ln>
                  <a:noFill/>
                </a:ln>
                <a:solidFill>
                  <a:srgbClr val="A9B7C6"/>
                </a:solidFill>
                <a:effectLst/>
                <a:latin typeface="JetBrains Mono"/>
                <a:cs typeface="Arial" pitchFamily="34" charset="0"/>
              </a:rPr>
              <a:t>=</a:t>
            </a:r>
            <a:r>
              <a:rPr kumimoji="0" lang="en-US" sz="1600" b="0" i="0" u="none" strike="noStrike" cap="none" normalizeH="0" baseline="0" dirty="0" err="1" smtClean="0">
                <a:ln>
                  <a:noFill/>
                </a:ln>
                <a:solidFill>
                  <a:srgbClr val="A9B7C6"/>
                </a:solidFill>
                <a:effectLst/>
                <a:latin typeface="JetBrains Mono"/>
                <a:cs typeface="Arial" pitchFamily="34" charset="0"/>
              </a:rPr>
              <a:t>ssl.CERT_REQUIRED</a:t>
            </a:r>
            <a:r>
              <a:rPr kumimoji="0" lang="en-US" sz="1600" b="0" i="0" u="none" strike="noStrike" cap="none" normalizeH="0" baseline="0" dirty="0" smtClean="0">
                <a:ln>
                  <a:noFill/>
                </a:ln>
                <a:solidFill>
                  <a:srgbClr val="A9B7C6"/>
                </a:solidFill>
                <a:effectLst/>
                <a:latin typeface="JetBrains Mono"/>
                <a:cs typeface="Arial" pitchFamily="34" charset="0"/>
              </a:rPr>
              <a:t>)</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err="1" smtClean="0">
                <a:ln>
                  <a:noFill/>
                </a:ln>
                <a:solidFill>
                  <a:srgbClr val="A9B7C6"/>
                </a:solidFill>
                <a:effectLst/>
                <a:latin typeface="JetBrains Mono"/>
                <a:cs typeface="Arial" pitchFamily="34" charset="0"/>
              </a:rPr>
              <a:t>ssl_sock.connect</a:t>
            </a:r>
            <a:r>
              <a:rPr kumimoji="0" lang="en-US" sz="1600" b="0" i="0" u="none" strike="noStrike" cap="none" normalizeH="0" baseline="0" dirty="0" smtClean="0">
                <a:ln>
                  <a:noFill/>
                </a:ln>
                <a:solidFill>
                  <a:srgbClr val="A9B7C6"/>
                </a:solidFill>
                <a:effectLst/>
                <a:latin typeface="JetBrains Mono"/>
                <a:cs typeface="Arial" pitchFamily="34" charset="0"/>
              </a:rPr>
              <a:t>((</a:t>
            </a:r>
            <a:r>
              <a:rPr kumimoji="0" lang="en-US" sz="1600" b="0" i="0" u="none" strike="noStrike" cap="none" normalizeH="0" baseline="0" dirty="0" smtClean="0">
                <a:ln>
                  <a:noFill/>
                </a:ln>
                <a:solidFill>
                  <a:srgbClr val="6A8759"/>
                </a:solidFill>
                <a:effectLst/>
                <a:latin typeface="JetBrains Mono"/>
                <a:cs typeface="Arial" pitchFamily="34" charset="0"/>
              </a:rPr>
              <a:t>'www.linkedin.com'</a:t>
            </a:r>
            <a:r>
              <a:rPr kumimoji="0" lang="en-US" sz="1600" b="0" i="0" u="none" strike="noStrike" cap="none" normalizeH="0" baseline="0" dirty="0" smtClean="0">
                <a:ln>
                  <a:noFill/>
                </a:ln>
                <a:solidFill>
                  <a:srgbClr val="CC7832"/>
                </a:solidFill>
                <a:effectLst/>
                <a:latin typeface="JetBrains Mono"/>
                <a:cs typeface="Arial" pitchFamily="34" charset="0"/>
              </a:rPr>
              <a:t>, </a:t>
            </a:r>
            <a:r>
              <a:rPr kumimoji="0" lang="en-US" sz="1600" b="0" i="0" u="none" strike="noStrike" cap="none" normalizeH="0" baseline="0" dirty="0" smtClean="0">
                <a:ln>
                  <a:noFill/>
                </a:ln>
                <a:solidFill>
                  <a:srgbClr val="6897BB"/>
                </a:solidFill>
                <a:effectLst/>
                <a:latin typeface="JetBrains Mono"/>
                <a:cs typeface="Arial" pitchFamily="34" charset="0"/>
              </a:rPr>
              <a:t>443</a:t>
            </a:r>
            <a:r>
              <a:rPr kumimoji="0" lang="en-US" sz="1600" b="0" i="0" u="none" strike="noStrike" cap="none" normalizeH="0" baseline="0" dirty="0" smtClean="0">
                <a:ln>
                  <a:noFill/>
                </a:ln>
                <a:solidFill>
                  <a:srgbClr val="A9B7C6"/>
                </a:solidFill>
                <a:effectLst/>
                <a:latin typeface="JetBrains Mono"/>
                <a:cs typeface="Arial" pitchFamily="34" charset="0"/>
              </a:rPr>
              <a:t>))</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cert = </a:t>
            </a:r>
            <a:r>
              <a:rPr kumimoji="0" lang="en-US" sz="1600" b="0" i="0" u="none" strike="noStrike" cap="none" normalizeH="0" baseline="0" dirty="0" err="1" smtClean="0">
                <a:ln>
                  <a:noFill/>
                </a:ln>
                <a:solidFill>
                  <a:srgbClr val="A9B7C6"/>
                </a:solidFill>
                <a:effectLst/>
                <a:latin typeface="JetBrains Mono"/>
                <a:cs typeface="Arial" pitchFamily="34" charset="0"/>
              </a:rPr>
              <a:t>ssl_sock.getpeercert</a:t>
            </a:r>
            <a:r>
              <a:rPr kumimoji="0" lang="en-US" sz="1600" b="0" i="0" u="none" strike="noStrike" cap="none" normalizeH="0" baseline="0" dirty="0" smtClean="0">
                <a:ln>
                  <a:noFill/>
                </a:ln>
                <a:solidFill>
                  <a:srgbClr val="A9B7C6"/>
                </a:solidFill>
                <a:effectLst/>
                <a:latin typeface="JetBrains Mono"/>
                <a:cs typeface="Arial" pitchFamily="34" charset="0"/>
              </a:rPr>
              <a:t>()</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print(</a:t>
            </a:r>
            <a:r>
              <a:rPr kumimoji="0" lang="en-US" sz="1600" b="0" i="0" u="none" strike="noStrike" cap="none" normalizeH="0" baseline="0" dirty="0" smtClean="0">
                <a:ln>
                  <a:noFill/>
                </a:ln>
                <a:solidFill>
                  <a:srgbClr val="6A8759"/>
                </a:solidFill>
                <a:effectLst/>
                <a:latin typeface="JetBrains Mono"/>
                <a:cs typeface="Arial" pitchFamily="34" charset="0"/>
              </a:rPr>
              <a:t>'Certification = '</a:t>
            </a:r>
            <a:r>
              <a:rPr kumimoji="0" lang="en-US" sz="1600" b="0" i="0" u="none" strike="noStrike" cap="none" normalizeH="0" baseline="0" dirty="0" smtClean="0">
                <a:ln>
                  <a:noFill/>
                </a:ln>
                <a:solidFill>
                  <a:srgbClr val="CC7832"/>
                </a:solidFill>
                <a:effectLst/>
                <a:latin typeface="JetBrains Mono"/>
                <a:cs typeface="Arial" pitchFamily="34" charset="0"/>
              </a:rPr>
              <a:t>, </a:t>
            </a:r>
            <a:r>
              <a:rPr kumimoji="0" lang="en-US" sz="1600" b="0" i="0" u="none" strike="noStrike" cap="none" normalizeH="0" baseline="0" dirty="0" smtClean="0">
                <a:ln>
                  <a:noFill/>
                </a:ln>
                <a:solidFill>
                  <a:srgbClr val="A9B7C6"/>
                </a:solidFill>
                <a:effectLst/>
                <a:latin typeface="JetBrains Mono"/>
                <a:cs typeface="Arial" pitchFamily="34" charset="0"/>
              </a:rPr>
              <a:t>cert)</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err="1" smtClean="0">
                <a:ln>
                  <a:noFill/>
                </a:ln>
                <a:solidFill>
                  <a:srgbClr val="A9B7C6"/>
                </a:solidFill>
                <a:effectLst/>
                <a:latin typeface="JetBrains Mono"/>
                <a:cs typeface="Arial" pitchFamily="34" charset="0"/>
              </a:rPr>
              <a:t>pprint.pprint</a:t>
            </a:r>
            <a:r>
              <a:rPr kumimoji="0" lang="en-US" sz="1600" b="0" i="0" u="none" strike="noStrike" cap="none" normalizeH="0" baseline="0" dirty="0" smtClean="0">
                <a:ln>
                  <a:noFill/>
                </a:ln>
                <a:solidFill>
                  <a:srgbClr val="A9B7C6"/>
                </a:solidFill>
                <a:effectLst/>
                <a:latin typeface="JetBrains Mono"/>
                <a:cs typeface="Arial" pitchFamily="34" charset="0"/>
              </a:rPr>
              <a:t>(cert)</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err="1" smtClean="0">
                <a:ln>
                  <a:noFill/>
                </a:ln>
                <a:solidFill>
                  <a:srgbClr val="A9B7C6"/>
                </a:solidFill>
                <a:effectLst/>
                <a:latin typeface="JetBrains Mono"/>
                <a:cs typeface="Arial" pitchFamily="34" charset="0"/>
              </a:rPr>
              <a:t>ssl_sock.sendall</a:t>
            </a:r>
            <a:r>
              <a:rPr kumimoji="0" lang="en-US" sz="1600" b="0" i="0" u="none" strike="noStrike" cap="none" normalizeH="0" baseline="0" dirty="0" smtClean="0">
                <a:ln>
                  <a:noFill/>
                </a:ln>
                <a:solidFill>
                  <a:srgbClr val="A9B7C6"/>
                </a:solidFill>
                <a:effectLst/>
                <a:latin typeface="JetBrains Mono"/>
                <a:cs typeface="Arial" pitchFamily="34" charset="0"/>
              </a:rPr>
              <a:t>(</a:t>
            </a:r>
            <a:r>
              <a:rPr kumimoji="0" lang="en-US" sz="1600" b="0" i="0" u="none" strike="noStrike" cap="none" normalizeH="0" baseline="0" dirty="0" err="1" smtClean="0">
                <a:ln>
                  <a:noFill/>
                </a:ln>
                <a:solidFill>
                  <a:srgbClr val="A5C261"/>
                </a:solidFill>
                <a:effectLst/>
                <a:latin typeface="JetBrains Mono"/>
                <a:cs typeface="Arial" pitchFamily="34" charset="0"/>
              </a:rPr>
              <a:t>b"HEAD</a:t>
            </a:r>
            <a:r>
              <a:rPr kumimoji="0" lang="en-US" sz="1600" b="0" i="0" u="none" strike="noStrike" cap="none" normalizeH="0" baseline="0" dirty="0" smtClean="0">
                <a:ln>
                  <a:noFill/>
                </a:ln>
                <a:solidFill>
                  <a:srgbClr val="A5C261"/>
                </a:solidFill>
                <a:effectLst/>
                <a:latin typeface="JetBrains Mono"/>
                <a:cs typeface="Arial" pitchFamily="34" charset="0"/>
              </a:rPr>
              <a:t> / HTTP/1.0</a:t>
            </a:r>
            <a:r>
              <a:rPr kumimoji="0" lang="en-US" sz="1600" b="0" i="0" u="none" strike="noStrike" cap="none" normalizeH="0" baseline="0" dirty="0" smtClean="0">
                <a:ln>
                  <a:noFill/>
                </a:ln>
                <a:solidFill>
                  <a:srgbClr val="CC7832"/>
                </a:solidFill>
                <a:effectLst/>
                <a:latin typeface="JetBrains Mono"/>
                <a:cs typeface="Arial" pitchFamily="34" charset="0"/>
              </a:rPr>
              <a:t>\r\</a:t>
            </a:r>
            <a:r>
              <a:rPr kumimoji="0" lang="en-US" sz="1600" b="0" i="0" u="none" strike="noStrike" cap="none" normalizeH="0" baseline="0" dirty="0" err="1" smtClean="0">
                <a:ln>
                  <a:noFill/>
                </a:ln>
                <a:solidFill>
                  <a:srgbClr val="CC7832"/>
                </a:solidFill>
                <a:effectLst/>
                <a:latin typeface="JetBrains Mono"/>
                <a:cs typeface="Arial" pitchFamily="34" charset="0"/>
              </a:rPr>
              <a:t>n</a:t>
            </a:r>
            <a:r>
              <a:rPr kumimoji="0" lang="en-US" sz="1600" b="0" i="0" u="none" strike="noStrike" cap="none" normalizeH="0" baseline="0" dirty="0" err="1" smtClean="0">
                <a:ln>
                  <a:noFill/>
                </a:ln>
                <a:solidFill>
                  <a:srgbClr val="A5C261"/>
                </a:solidFill>
                <a:effectLst/>
                <a:latin typeface="JetBrains Mono"/>
                <a:cs typeface="Arial" pitchFamily="34" charset="0"/>
              </a:rPr>
              <a:t>Host:www.linkedin.com</a:t>
            </a:r>
            <a:r>
              <a:rPr kumimoji="0" lang="en-US" sz="1600" b="0" i="0" u="none" strike="noStrike" cap="none" normalizeH="0" baseline="0" dirty="0" smtClean="0">
                <a:ln>
                  <a:noFill/>
                </a:ln>
                <a:solidFill>
                  <a:srgbClr val="CC7832"/>
                </a:solidFill>
                <a:effectLst/>
                <a:latin typeface="JetBrains Mono"/>
                <a:cs typeface="Arial" pitchFamily="34" charset="0"/>
              </a:rPr>
              <a:t>\r\n\r\n</a:t>
            </a:r>
            <a:r>
              <a:rPr kumimoji="0" lang="en-US" sz="1600" b="0" i="0" u="none" strike="noStrike" cap="none" normalizeH="0" baseline="0" dirty="0" smtClean="0">
                <a:ln>
                  <a:noFill/>
                </a:ln>
                <a:solidFill>
                  <a:srgbClr val="A5C261"/>
                </a:solidFill>
                <a:effectLst/>
                <a:latin typeface="JetBrains Mono"/>
                <a:cs typeface="Arial" pitchFamily="34" charset="0"/>
              </a:rPr>
              <a:t>"</a:t>
            </a:r>
            <a:r>
              <a:rPr kumimoji="0" lang="en-US" sz="1600" b="0" i="0" u="none" strike="noStrike" cap="none" normalizeH="0" baseline="0" dirty="0" smtClean="0">
                <a:ln>
                  <a:noFill/>
                </a:ln>
                <a:solidFill>
                  <a:srgbClr val="A9B7C6"/>
                </a:solidFill>
                <a:effectLst/>
                <a:latin typeface="JetBrains Mono"/>
                <a:cs typeface="Arial" pitchFamily="34" charset="0"/>
              </a:rPr>
              <a:t>)</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err="1" smtClean="0">
                <a:ln>
                  <a:noFill/>
                </a:ln>
                <a:solidFill>
                  <a:srgbClr val="A9B7C6"/>
                </a:solidFill>
                <a:effectLst/>
                <a:latin typeface="JetBrains Mono"/>
                <a:cs typeface="Arial" pitchFamily="34" charset="0"/>
              </a:rPr>
              <a:t>pprint.pprint</a:t>
            </a:r>
            <a:r>
              <a:rPr kumimoji="0" lang="en-US" sz="1600" b="0" i="0" u="none" strike="noStrike" cap="none" normalizeH="0" baseline="0" dirty="0" smtClean="0">
                <a:ln>
                  <a:noFill/>
                </a:ln>
                <a:solidFill>
                  <a:srgbClr val="A9B7C6"/>
                </a:solidFill>
                <a:effectLst/>
                <a:latin typeface="JetBrains Mono"/>
                <a:cs typeface="Arial" pitchFamily="34" charset="0"/>
              </a:rPr>
              <a:t>(</a:t>
            </a:r>
            <a:r>
              <a:rPr kumimoji="0" lang="en-US" sz="1600" b="0" i="0" u="none" strike="noStrike" cap="none" normalizeH="0" baseline="0" dirty="0" err="1" smtClean="0">
                <a:ln>
                  <a:noFill/>
                </a:ln>
                <a:solidFill>
                  <a:srgbClr val="A9B7C6"/>
                </a:solidFill>
                <a:effectLst/>
                <a:latin typeface="JetBrains Mono"/>
                <a:cs typeface="Arial" pitchFamily="34" charset="0"/>
              </a:rPr>
              <a:t>ssl_sock.recv</a:t>
            </a:r>
            <a:r>
              <a:rPr kumimoji="0" lang="en-US" sz="1600" b="0" i="0" u="none" strike="noStrike" cap="none" normalizeH="0" baseline="0" dirty="0" smtClean="0">
                <a:ln>
                  <a:noFill/>
                </a:ln>
                <a:solidFill>
                  <a:srgbClr val="A9B7C6"/>
                </a:solidFill>
                <a:effectLst/>
                <a:latin typeface="JetBrains Mono"/>
                <a:cs typeface="Arial" pitchFamily="34" charset="0"/>
              </a:rPr>
              <a:t>(</a:t>
            </a:r>
            <a:r>
              <a:rPr kumimoji="0" lang="en-US" sz="1600" b="0" i="0" u="none" strike="noStrike" cap="none" normalizeH="0" baseline="0" dirty="0" smtClean="0">
                <a:ln>
                  <a:noFill/>
                </a:ln>
                <a:solidFill>
                  <a:srgbClr val="6897BB"/>
                </a:solidFill>
                <a:effectLst/>
                <a:latin typeface="JetBrains Mono"/>
                <a:cs typeface="Arial" pitchFamily="34" charset="0"/>
              </a:rPr>
              <a:t>1024</a:t>
            </a:r>
            <a:r>
              <a:rPr kumimoji="0" lang="en-US" sz="1600" b="0" i="0" u="none" strike="noStrike" cap="none" normalizeH="0" baseline="0" dirty="0" smtClean="0">
                <a:ln>
                  <a:noFill/>
                </a:ln>
                <a:solidFill>
                  <a:srgbClr val="A9B7C6"/>
                </a:solidFill>
                <a:effectLst/>
                <a:latin typeface="JetBrains Mono"/>
                <a:cs typeface="Arial" pitchFamily="34" charset="0"/>
              </a:rPr>
              <a:t>).split(</a:t>
            </a:r>
            <a:r>
              <a:rPr kumimoji="0" lang="en-US" sz="1600" b="0" i="0" u="none" strike="noStrike" cap="none" normalizeH="0" baseline="0" dirty="0" smtClean="0">
                <a:ln>
                  <a:noFill/>
                </a:ln>
                <a:solidFill>
                  <a:srgbClr val="A5C261"/>
                </a:solidFill>
                <a:effectLst/>
                <a:latin typeface="JetBrains Mono"/>
                <a:cs typeface="Arial" pitchFamily="34" charset="0"/>
              </a:rPr>
              <a:t>b"</a:t>
            </a:r>
            <a:r>
              <a:rPr kumimoji="0" lang="en-US" sz="1600" b="0" i="0" u="none" strike="noStrike" cap="none" normalizeH="0" baseline="0" dirty="0" smtClean="0">
                <a:ln>
                  <a:noFill/>
                </a:ln>
                <a:solidFill>
                  <a:srgbClr val="CC7832"/>
                </a:solidFill>
                <a:effectLst/>
                <a:latin typeface="JetBrains Mono"/>
                <a:cs typeface="Arial" pitchFamily="34" charset="0"/>
              </a:rPr>
              <a:t>\r\n</a:t>
            </a:r>
            <a:r>
              <a:rPr kumimoji="0" lang="en-US" sz="1600" b="0" i="0" u="none" strike="noStrike" cap="none" normalizeH="0" baseline="0" dirty="0" smtClean="0">
                <a:ln>
                  <a:noFill/>
                </a:ln>
                <a:solidFill>
                  <a:srgbClr val="A5C261"/>
                </a:solidFill>
                <a:effectLst/>
                <a:latin typeface="JetBrains Mono"/>
                <a:cs typeface="Arial" pitchFamily="34" charset="0"/>
              </a:rPr>
              <a:t>"</a:t>
            </a:r>
            <a:r>
              <a:rPr kumimoji="0" lang="en-US" sz="1600" b="0" i="0" u="none" strike="noStrike" cap="none" normalizeH="0" baseline="0" dirty="0" smtClean="0">
                <a:ln>
                  <a:noFill/>
                </a:ln>
                <a:solidFill>
                  <a:srgbClr val="A9B7C6"/>
                </a:solidFill>
                <a:effectLst/>
                <a:latin typeface="JetBrains Mono"/>
                <a:cs typeface="Arial" pitchFamily="34" charset="0"/>
              </a:rPr>
              <a:t>))</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A9B7C6"/>
                </a:solidFill>
                <a:effectLst/>
                <a:latin typeface="JetBrains Mono"/>
                <a:cs typeface="Arial" pitchFamily="34" charset="0"/>
              </a:rPr>
              <a:t/>
            </a:r>
            <a:br>
              <a:rPr kumimoji="0" lang="en-US" sz="1600" b="0" i="0" u="none" strike="noStrike" cap="none" normalizeH="0" baseline="0" dirty="0" smtClean="0">
                <a:ln>
                  <a:noFill/>
                </a:ln>
                <a:solidFill>
                  <a:srgbClr val="A9B7C6"/>
                </a:solidFill>
                <a:effectLst/>
                <a:latin typeface="JetBrains Mono"/>
                <a:cs typeface="Arial" pitchFamily="34" charset="0"/>
              </a:rPr>
            </a:br>
            <a:r>
              <a:rPr kumimoji="0" lang="en-US" sz="1600" b="0" i="0" u="none" strike="noStrike" cap="none" normalizeH="0" baseline="0" dirty="0" smtClean="0">
                <a:ln>
                  <a:noFill/>
                </a:ln>
                <a:solidFill>
                  <a:srgbClr val="808080"/>
                </a:solidFill>
                <a:effectLst/>
                <a:latin typeface="JetBrains Mono"/>
                <a:cs typeface="Arial" pitchFamily="34" charset="0"/>
              </a:rPr>
              <a:t># note that closing the </a:t>
            </a:r>
            <a:r>
              <a:rPr kumimoji="0" lang="en-US" sz="1600" b="0" i="0" u="none" strike="noStrike" cap="none" normalizeH="0" baseline="0" dirty="0" err="1" smtClean="0">
                <a:ln>
                  <a:noFill/>
                </a:ln>
                <a:solidFill>
                  <a:srgbClr val="808080"/>
                </a:solidFill>
                <a:effectLst/>
                <a:latin typeface="JetBrains Mono"/>
                <a:cs typeface="Arial" pitchFamily="34" charset="0"/>
              </a:rPr>
              <a:t>SSLSocket</a:t>
            </a:r>
            <a:r>
              <a:rPr kumimoji="0" lang="en-US" sz="1600" b="0" i="0" u="none" strike="noStrike" cap="none" normalizeH="0" baseline="0" dirty="0" smtClean="0">
                <a:ln>
                  <a:noFill/>
                </a:ln>
                <a:solidFill>
                  <a:srgbClr val="808080"/>
                </a:solidFill>
                <a:effectLst/>
                <a:latin typeface="JetBrains Mono"/>
                <a:cs typeface="Arial" pitchFamily="34" charset="0"/>
              </a:rPr>
              <a:t> will also close the underlying socket</a:t>
            </a:r>
            <a:br>
              <a:rPr kumimoji="0" lang="en-US" sz="1600" b="0" i="0" u="none" strike="noStrike" cap="none" normalizeH="0" baseline="0" dirty="0" smtClean="0">
                <a:ln>
                  <a:noFill/>
                </a:ln>
                <a:solidFill>
                  <a:srgbClr val="808080"/>
                </a:solidFill>
                <a:effectLst/>
                <a:latin typeface="JetBrains Mono"/>
                <a:cs typeface="Arial" pitchFamily="34" charset="0"/>
              </a:rPr>
            </a:br>
            <a:r>
              <a:rPr kumimoji="0" lang="en-US" sz="1600" b="0" i="0" u="none" strike="noStrike" cap="none" normalizeH="0" baseline="0" dirty="0" err="1" smtClean="0">
                <a:ln>
                  <a:noFill/>
                </a:ln>
                <a:solidFill>
                  <a:srgbClr val="A9B7C6"/>
                </a:solidFill>
                <a:effectLst/>
                <a:latin typeface="JetBrains Mono"/>
                <a:cs typeface="Arial" pitchFamily="34" charset="0"/>
              </a:rPr>
              <a:t>ssl_sock.close</a:t>
            </a:r>
            <a:r>
              <a:rPr kumimoji="0" lang="en-US" sz="1600" b="0" i="0" u="none" strike="noStrike" cap="none" normalizeH="0" baseline="0" dirty="0" smtClean="0">
                <a:ln>
                  <a:noFill/>
                </a:ln>
                <a:solidFill>
                  <a:srgbClr val="A9B7C6"/>
                </a:solidFill>
                <a:effectLst/>
                <a:latin typeface="JetBrains Mono"/>
                <a:cs typeface="Arial" pitchFamily="34" charset="0"/>
              </a:rPr>
              <a:t>()</a:t>
            </a:r>
            <a:endParaRPr kumimoji="0" lang="en-US" sz="36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3204200673"/>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5106" y="25699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155804" y="451146"/>
            <a:ext cx="7409107" cy="964367"/>
          </a:xfrm>
          <a:prstGeom prst="rect">
            <a:avLst/>
          </a:prstGeom>
          <a:noFill/>
        </p:spPr>
        <p:txBody>
          <a:bodyPr wrap="square" rtlCol="0">
            <a:spAutoFit/>
          </a:bodyPr>
          <a:lstStyle/>
          <a:p>
            <a:pPr algn="ctr">
              <a:lnSpc>
                <a:spcPts val="3400"/>
              </a:lnSpc>
            </a:pPr>
            <a:r>
              <a:rPr lang="en-US" sz="4000" dirty="0" smtClean="0">
                <a:solidFill>
                  <a:schemeClr val="bg1"/>
                </a:solidFill>
                <a:latin typeface="Tajawal Medium" panose="00000600000000000000" pitchFamily="2" charset="-78"/>
                <a:cs typeface="Tajawal Medium" panose="00000600000000000000" pitchFamily="2" charset="-78"/>
              </a:rPr>
              <a:t>SSL/TLS </a:t>
            </a:r>
            <a:r>
              <a:rPr lang="en-US" sz="4000" dirty="0">
                <a:solidFill>
                  <a:schemeClr val="bg1"/>
                </a:solidFill>
                <a:latin typeface="Tajawal Medium" panose="00000600000000000000" pitchFamily="2" charset="-78"/>
                <a:cs typeface="Tajawal Medium" panose="00000600000000000000" pitchFamily="2" charset="-78"/>
              </a:rPr>
              <a:t>client certificate </a:t>
            </a:r>
            <a:r>
              <a:rPr lang="en-US" sz="4000" dirty="0" smtClean="0">
                <a:solidFill>
                  <a:schemeClr val="bg1"/>
                </a:solidFill>
                <a:latin typeface="Tajawal Medium" panose="00000600000000000000" pitchFamily="2" charset="-78"/>
                <a:cs typeface="Tajawal Medium" panose="00000600000000000000" pitchFamily="2" charset="-78"/>
              </a:rPr>
              <a:t>verification</a:t>
            </a:r>
          </a:p>
          <a:p>
            <a:pPr algn="ctr">
              <a:lnSpc>
                <a:spcPts val="3400"/>
              </a:lnSpc>
            </a:pPr>
            <a:r>
              <a:rPr lang="en-US" sz="4000" dirty="0" smtClean="0">
                <a:solidFill>
                  <a:schemeClr val="bg1"/>
                </a:solidFill>
                <a:latin typeface="Tajawal Medium" panose="00000600000000000000" pitchFamily="2" charset="-78"/>
                <a:cs typeface="Tajawal Medium" panose="00000600000000000000" pitchFamily="2" charset="-78"/>
              </a:rPr>
              <a:t> </a:t>
            </a:r>
            <a:r>
              <a:rPr lang="en-US" sz="4000" dirty="0">
                <a:solidFill>
                  <a:schemeClr val="bg1"/>
                </a:solidFill>
                <a:latin typeface="Tajawal Medium" panose="00000600000000000000" pitchFamily="2" charset="-78"/>
                <a:cs typeface="Tajawal Medium" panose="00000600000000000000" pitchFamily="2" charset="-78"/>
              </a:rPr>
              <a:t>with Python v3.4</a:t>
            </a:r>
            <a:r>
              <a:rPr lang="en-US" sz="4000" dirty="0" smtClean="0">
                <a:solidFill>
                  <a:schemeClr val="bg1"/>
                </a:solidFill>
                <a:latin typeface="Tajawal Medium" panose="00000600000000000000" pitchFamily="2" charset="-78"/>
                <a:cs typeface="Tajawal Medium" panose="00000600000000000000" pitchFamily="2" charset="-78"/>
              </a:rPr>
              <a:t>+</a:t>
            </a: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5</a:t>
            </a:r>
            <a:endParaRPr lang="en-US" sz="3600" dirty="0">
              <a:solidFill>
                <a:schemeClr val="bg1"/>
              </a:solidFill>
              <a:latin typeface="Tajawal Medium" panose="00000600000000000000" pitchFamily="2" charset="-78"/>
              <a:cs typeface="Tajawal Medium" panose="00000600000000000000" pitchFamily="2" charset="-78"/>
            </a:endParaRPr>
          </a:p>
        </p:txBody>
      </p:sp>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45</a:t>
            </a:fld>
            <a:endParaRPr lang="en-US" dirty="0"/>
          </a:p>
        </p:txBody>
      </p:sp>
      <p:sp>
        <p:nvSpPr>
          <p:cNvPr id="12" name="AutoShape 2" descr="TLS Security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 name="Rectangle 9"/>
          <p:cNvSpPr/>
          <p:nvPr/>
        </p:nvSpPr>
        <p:spPr>
          <a:xfrm>
            <a:off x="336466" y="1762600"/>
            <a:ext cx="11538073" cy="1785104"/>
          </a:xfrm>
          <a:prstGeom prst="rect">
            <a:avLst/>
          </a:prstGeom>
        </p:spPr>
        <p:txBody>
          <a:bodyPr wrap="square">
            <a:spAutoFit/>
          </a:bodyPr>
          <a:lstStyle/>
          <a:p>
            <a:pPr marL="457200" indent="-457200" algn="just" fontAlgn="base">
              <a:buFont typeface="Wingdings" pitchFamily="2" charset="2"/>
              <a:buChar char="§"/>
            </a:pPr>
            <a:r>
              <a:rPr lang="en-US" sz="2600" b="1" dirty="0" smtClean="0">
                <a:solidFill>
                  <a:srgbClr val="0A1F61"/>
                </a:solidFill>
                <a:latin typeface="Tajawal ExtraBold" panose="00000800000000000000" pitchFamily="2" charset="-78"/>
                <a:cs typeface="Tajawal ExtraBold" panose="00000800000000000000" pitchFamily="2" charset="-78"/>
              </a:rPr>
              <a:t>Full </a:t>
            </a:r>
            <a:r>
              <a:rPr lang="en-US" sz="2600" b="1" dirty="0">
                <a:solidFill>
                  <a:srgbClr val="0A1F61"/>
                </a:solidFill>
                <a:latin typeface="Tajawal ExtraBold" panose="00000800000000000000" pitchFamily="2" charset="-78"/>
                <a:cs typeface="Tajawal ExtraBold" panose="00000800000000000000" pitchFamily="2" charset="-78"/>
              </a:rPr>
              <a:t>example of a client and server who both validate each other’s certificates:</a:t>
            </a:r>
          </a:p>
          <a:p>
            <a:pPr lvl="2" algn="just" fontAlgn="base"/>
            <a:r>
              <a:rPr lang="en-US" sz="2800" dirty="0">
                <a:solidFill>
                  <a:srgbClr val="0A1F61"/>
                </a:solidFill>
                <a:latin typeface="Tajawal ExtraBold" panose="00000800000000000000" pitchFamily="2" charset="-78"/>
                <a:cs typeface="Tajawal ExtraBold" panose="00000800000000000000" pitchFamily="2" charset="-78"/>
              </a:rPr>
              <a:t>For this example, we’ll create Self-signed server and client certificates. Normally you’d use a server certificate from a Certificate Authority such as Let’s Encrypt, and would setup your own Certificate Authority so you can sign and revoke client </a:t>
            </a:r>
            <a:r>
              <a:rPr lang="en-US" sz="2800" dirty="0" smtClean="0">
                <a:solidFill>
                  <a:srgbClr val="0A1F61"/>
                </a:solidFill>
                <a:latin typeface="Tajawal ExtraBold" panose="00000800000000000000" pitchFamily="2" charset="-78"/>
                <a:cs typeface="Tajawal ExtraBold" panose="00000800000000000000" pitchFamily="2" charset="-78"/>
              </a:rPr>
              <a:t>certificates.</a:t>
            </a:r>
            <a:endParaRPr lang="en-US" sz="2800" dirty="0">
              <a:solidFill>
                <a:srgbClr val="0A1F61"/>
              </a:solidFill>
              <a:latin typeface="Tajawal ExtraBold" panose="00000800000000000000" pitchFamily="2" charset="-78"/>
              <a:cs typeface="Tajawal ExtraBold" panose="00000800000000000000" pitchFamily="2" charset="-78"/>
            </a:endParaRPr>
          </a:p>
        </p:txBody>
      </p:sp>
      <p:sp>
        <p:nvSpPr>
          <p:cNvPr id="13" name="Rectangle 12"/>
          <p:cNvSpPr/>
          <p:nvPr/>
        </p:nvSpPr>
        <p:spPr>
          <a:xfrm>
            <a:off x="3716648" y="6577342"/>
            <a:ext cx="4637808" cy="400110"/>
          </a:xfrm>
          <a:prstGeom prst="rect">
            <a:avLst/>
          </a:prstGeom>
        </p:spPr>
        <p:txBody>
          <a:bodyPr wrap="none">
            <a:spAutoFit/>
          </a:bodyPr>
          <a:lstStyle/>
          <a:p>
            <a:r>
              <a:rPr lang="en-US" sz="2000" dirty="0">
                <a:solidFill>
                  <a:srgbClr val="C00000"/>
                </a:solidFill>
                <a:latin typeface="Tajawal ExtraBold" panose="00000800000000000000" pitchFamily="2" charset="-78"/>
                <a:cs typeface="Tajawal ExtraBold" panose="00000800000000000000" pitchFamily="2" charset="-78"/>
              </a:rPr>
              <a:t>https://docs.python.org/3/library/ssl.html#best-defaults</a:t>
            </a:r>
          </a:p>
        </p:txBody>
      </p:sp>
      <p:sp>
        <p:nvSpPr>
          <p:cNvPr id="14" name="Rectangle 13"/>
          <p:cNvSpPr/>
          <p:nvPr/>
        </p:nvSpPr>
        <p:spPr>
          <a:xfrm>
            <a:off x="387430" y="3734506"/>
            <a:ext cx="11487110" cy="2215991"/>
          </a:xfrm>
          <a:prstGeom prst="rect">
            <a:avLst/>
          </a:prstGeom>
        </p:spPr>
        <p:txBody>
          <a:bodyPr wrap="square">
            <a:spAutoFit/>
          </a:bodyPr>
          <a:lstStyle/>
          <a:p>
            <a:pPr marL="457200" indent="-457200">
              <a:buFont typeface="Wingdings" pitchFamily="2" charset="2"/>
              <a:buChar char="§"/>
            </a:pPr>
            <a:r>
              <a:rPr lang="en-US" sz="2600" b="1" dirty="0">
                <a:solidFill>
                  <a:srgbClr val="0A1F61"/>
                </a:solidFill>
                <a:latin typeface="Tajawal ExtraBold" panose="00000800000000000000" pitchFamily="2" charset="-78"/>
                <a:cs typeface="Tajawal ExtraBold" panose="00000800000000000000" pitchFamily="2" charset="-78"/>
              </a:rPr>
              <a:t>Self-signed </a:t>
            </a:r>
            <a:r>
              <a:rPr lang="en-US" sz="2600" b="1" dirty="0" smtClean="0">
                <a:solidFill>
                  <a:srgbClr val="0A1F61"/>
                </a:solidFill>
                <a:latin typeface="Tajawal ExtraBold" panose="00000800000000000000" pitchFamily="2" charset="-78"/>
                <a:cs typeface="Tajawal ExtraBold" panose="00000800000000000000" pitchFamily="2" charset="-78"/>
              </a:rPr>
              <a:t>certificates by </a:t>
            </a:r>
            <a:r>
              <a:rPr lang="en-US" sz="2600" dirty="0">
                <a:solidFill>
                  <a:srgbClr val="0A1F61"/>
                </a:solidFill>
                <a:latin typeface="Tajawal ExtraBold" panose="00000800000000000000" pitchFamily="2" charset="-78"/>
                <a:cs typeface="Tajawal ExtraBold" panose="00000800000000000000" pitchFamily="2" charset="-78"/>
              </a:rPr>
              <a:t>(</a:t>
            </a:r>
            <a:r>
              <a:rPr lang="en-US" sz="2600" b="1" dirty="0" err="1">
                <a:solidFill>
                  <a:srgbClr val="C00000"/>
                </a:solidFill>
                <a:latin typeface="Tajawal ExtraBold" panose="00000800000000000000" pitchFamily="2" charset="-78"/>
                <a:cs typeface="Tajawal ExtraBold" panose="00000800000000000000" pitchFamily="2" charset="-78"/>
              </a:rPr>
              <a:t>OpenSSL</a:t>
            </a:r>
            <a:r>
              <a:rPr lang="en-US" sz="2600" dirty="0">
                <a:solidFill>
                  <a:srgbClr val="0A1F61"/>
                </a:solidFill>
                <a:latin typeface="Tajawal ExtraBold" panose="00000800000000000000" pitchFamily="2" charset="-78"/>
                <a:cs typeface="Tajawal ExtraBold" panose="00000800000000000000" pitchFamily="2" charset="-78"/>
              </a:rPr>
              <a:t>)</a:t>
            </a:r>
            <a:endParaRPr lang="en-US" sz="2600" b="1" dirty="0">
              <a:solidFill>
                <a:srgbClr val="0A1F61"/>
              </a:solidFill>
              <a:latin typeface="Tajawal ExtraBold" panose="00000800000000000000" pitchFamily="2" charset="-78"/>
              <a:cs typeface="Tajawal ExtraBold" panose="00000800000000000000" pitchFamily="2" charset="-78"/>
            </a:endParaRPr>
          </a:p>
          <a:p>
            <a:pPr lvl="2" algn="just"/>
            <a:r>
              <a:rPr lang="en-US" sz="2800" dirty="0">
                <a:solidFill>
                  <a:srgbClr val="0A1F61"/>
                </a:solidFill>
                <a:latin typeface="Tajawal ExtraBold" panose="00000800000000000000" pitchFamily="2" charset="-78"/>
                <a:cs typeface="Tajawal ExtraBold" panose="00000800000000000000" pitchFamily="2" charset="-78"/>
              </a:rPr>
              <a:t>If you are going to create a server that provides SSL-encrypted connection services, you will need to acquire a certificate for that service. There are many ways of acquiring appropriate certificates, such as buying one from a certification authority. Another common practice is to generate a self-signed certificate. </a:t>
            </a:r>
          </a:p>
        </p:txBody>
      </p:sp>
    </p:spTree>
    <p:extLst>
      <p:ext uri="{BB962C8B-B14F-4D97-AF65-F5344CB8AC3E}">
        <p14:creationId xmlns:p14="http://schemas.microsoft.com/office/powerpoint/2010/main" val="2723582798"/>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5106" y="25699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155804" y="630048"/>
            <a:ext cx="7409107" cy="588623"/>
          </a:xfrm>
          <a:prstGeom prst="rect">
            <a:avLst/>
          </a:prstGeom>
          <a:noFill/>
        </p:spPr>
        <p:txBody>
          <a:bodyPr wrap="square" rtlCol="0">
            <a:spAutoFit/>
          </a:bodyPr>
          <a:lstStyle/>
          <a:p>
            <a:pPr algn="ctr">
              <a:lnSpc>
                <a:spcPts val="3400"/>
              </a:lnSpc>
            </a:pPr>
            <a:r>
              <a:rPr lang="en-US" sz="4000" dirty="0" smtClean="0">
                <a:solidFill>
                  <a:schemeClr val="bg1"/>
                </a:solidFill>
                <a:latin typeface="Tajawal Medium" panose="00000600000000000000" pitchFamily="2" charset="-78"/>
                <a:cs typeface="Tajawal Medium" panose="00000600000000000000" pitchFamily="2" charset="-78"/>
              </a:rPr>
              <a:t>Self-signed certificates by </a:t>
            </a:r>
            <a:r>
              <a:rPr lang="en-US" sz="4000" dirty="0" err="1" smtClean="0">
                <a:solidFill>
                  <a:schemeClr val="bg1"/>
                </a:solidFill>
                <a:latin typeface="Tajawal Medium" panose="00000600000000000000" pitchFamily="2" charset="-78"/>
                <a:cs typeface="Tajawal Medium" panose="00000600000000000000" pitchFamily="2" charset="-78"/>
              </a:rPr>
              <a:t>OpenSSL</a:t>
            </a: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5</a:t>
            </a:r>
            <a:endParaRPr lang="en-US" sz="3600" dirty="0">
              <a:solidFill>
                <a:schemeClr val="bg1"/>
              </a:solidFill>
              <a:latin typeface="Tajawal Medium" panose="00000600000000000000" pitchFamily="2" charset="-78"/>
              <a:cs typeface="Tajawal Medium" panose="00000600000000000000" pitchFamily="2" charset="-78"/>
            </a:endParaRPr>
          </a:p>
        </p:txBody>
      </p:sp>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46</a:t>
            </a:fld>
            <a:endParaRPr lang="en-US" dirty="0"/>
          </a:p>
        </p:txBody>
      </p:sp>
      <p:sp>
        <p:nvSpPr>
          <p:cNvPr id="12" name="AutoShape 2" descr="TLS Security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5" name="Rectangle 14"/>
          <p:cNvSpPr/>
          <p:nvPr/>
        </p:nvSpPr>
        <p:spPr>
          <a:xfrm>
            <a:off x="460375" y="1610200"/>
            <a:ext cx="11368768" cy="4955203"/>
          </a:xfrm>
          <a:prstGeom prst="rect">
            <a:avLst/>
          </a:prstGeom>
        </p:spPr>
        <p:txBody>
          <a:bodyPr wrap="square">
            <a:spAutoFit/>
          </a:bodyPr>
          <a:lstStyle/>
          <a:p>
            <a:pPr marL="457200" indent="-457200" algn="just">
              <a:buFont typeface="Wingdings" pitchFamily="2" charset="2"/>
              <a:buChar char="§"/>
            </a:pPr>
            <a:r>
              <a:rPr lang="en-US" sz="2600" b="1" dirty="0">
                <a:solidFill>
                  <a:srgbClr val="0A1F61"/>
                </a:solidFill>
                <a:latin typeface="Tajawal ExtraBold" panose="00000800000000000000" pitchFamily="2" charset="-78"/>
                <a:cs typeface="Tajawal ExtraBold" panose="00000800000000000000" pitchFamily="2" charset="-78"/>
              </a:rPr>
              <a:t>The simplest way to do this is with the </a:t>
            </a:r>
            <a:r>
              <a:rPr lang="en-US" sz="2600" b="1" dirty="0" err="1">
                <a:solidFill>
                  <a:srgbClr val="0A1F61"/>
                </a:solidFill>
                <a:latin typeface="Tajawal ExtraBold" panose="00000800000000000000" pitchFamily="2" charset="-78"/>
                <a:cs typeface="Tajawal ExtraBold" panose="00000800000000000000" pitchFamily="2" charset="-78"/>
              </a:rPr>
              <a:t>OpenSSL</a:t>
            </a:r>
            <a:r>
              <a:rPr lang="en-US" sz="2600" b="1" dirty="0">
                <a:solidFill>
                  <a:srgbClr val="0A1F61"/>
                </a:solidFill>
                <a:latin typeface="Tajawal ExtraBold" panose="00000800000000000000" pitchFamily="2" charset="-78"/>
                <a:cs typeface="Tajawal ExtraBold" panose="00000800000000000000" pitchFamily="2" charset="-78"/>
              </a:rPr>
              <a:t> package, using something like the </a:t>
            </a:r>
            <a:r>
              <a:rPr lang="en-US" sz="2600" b="1" dirty="0" smtClean="0">
                <a:solidFill>
                  <a:srgbClr val="0A1F61"/>
                </a:solidFill>
                <a:latin typeface="Tajawal ExtraBold" panose="00000800000000000000" pitchFamily="2" charset="-78"/>
                <a:cs typeface="Tajawal ExtraBold" panose="00000800000000000000" pitchFamily="2" charset="-78"/>
              </a:rPr>
              <a:t>following:</a:t>
            </a:r>
          </a:p>
          <a:p>
            <a:pPr marL="457200" indent="-457200" algn="just">
              <a:buFont typeface="Wingdings" pitchFamily="2" charset="2"/>
              <a:buChar char="§"/>
            </a:pPr>
            <a:endParaRPr lang="en-US" sz="2600" b="1" dirty="0">
              <a:solidFill>
                <a:srgbClr val="0A1F61"/>
              </a:solidFill>
              <a:latin typeface="Tajawal ExtraBold" panose="00000800000000000000" pitchFamily="2" charset="-78"/>
              <a:cs typeface="Tajawal ExtraBold" panose="00000800000000000000" pitchFamily="2" charset="-78"/>
            </a:endParaRPr>
          </a:p>
          <a:p>
            <a:pPr algn="just"/>
            <a:endParaRPr lang="en-US" sz="2600" b="1" dirty="0" smtClean="0">
              <a:solidFill>
                <a:srgbClr val="0A1F61"/>
              </a:solidFill>
              <a:latin typeface="Tajawal ExtraBold" panose="00000800000000000000" pitchFamily="2" charset="-78"/>
              <a:cs typeface="Tajawal ExtraBold" panose="00000800000000000000" pitchFamily="2" charset="-78"/>
            </a:endParaRPr>
          </a:p>
          <a:p>
            <a:pPr marL="457200" indent="-457200" algn="just">
              <a:buFont typeface="Wingdings" pitchFamily="2" charset="2"/>
              <a:buChar char="§"/>
            </a:pPr>
            <a:endParaRPr lang="en-US" sz="2600" b="1" dirty="0">
              <a:solidFill>
                <a:srgbClr val="0A1F61"/>
              </a:solidFill>
              <a:latin typeface="Tajawal ExtraBold" panose="00000800000000000000" pitchFamily="2" charset="-78"/>
              <a:cs typeface="Tajawal ExtraBold" panose="00000800000000000000" pitchFamily="2" charset="-78"/>
            </a:endParaRPr>
          </a:p>
          <a:p>
            <a:pPr marL="457200" indent="-457200" algn="just">
              <a:buFont typeface="Wingdings" pitchFamily="2" charset="2"/>
              <a:buChar char="§"/>
            </a:pPr>
            <a:endParaRPr lang="en-US" sz="2600" b="1" dirty="0" smtClean="0">
              <a:solidFill>
                <a:srgbClr val="0A1F61"/>
              </a:solidFill>
              <a:latin typeface="Tajawal ExtraBold" panose="00000800000000000000" pitchFamily="2" charset="-78"/>
              <a:cs typeface="Tajawal ExtraBold" panose="00000800000000000000" pitchFamily="2" charset="-78"/>
            </a:endParaRPr>
          </a:p>
          <a:p>
            <a:pPr marL="457200" indent="-457200" algn="just">
              <a:buFont typeface="Wingdings" pitchFamily="2" charset="2"/>
              <a:buChar char="§"/>
            </a:pPr>
            <a:endParaRPr lang="en-US" sz="2600" b="1" dirty="0">
              <a:solidFill>
                <a:srgbClr val="0A1F61"/>
              </a:solidFill>
              <a:latin typeface="Tajawal ExtraBold" panose="00000800000000000000" pitchFamily="2" charset="-78"/>
              <a:cs typeface="Tajawal ExtraBold" panose="00000800000000000000" pitchFamily="2" charset="-78"/>
            </a:endParaRPr>
          </a:p>
          <a:p>
            <a:pPr marL="457200" indent="-457200" algn="just">
              <a:buFont typeface="Wingdings" pitchFamily="2" charset="2"/>
              <a:buChar char="§"/>
            </a:pPr>
            <a:endParaRPr lang="en-US" sz="2600" b="1" dirty="0" smtClean="0">
              <a:solidFill>
                <a:srgbClr val="0A1F61"/>
              </a:solidFill>
              <a:latin typeface="Tajawal ExtraBold" panose="00000800000000000000" pitchFamily="2" charset="-78"/>
              <a:cs typeface="Tajawal ExtraBold" panose="00000800000000000000" pitchFamily="2" charset="-78"/>
            </a:endParaRPr>
          </a:p>
          <a:p>
            <a:pPr marL="457200" indent="-457200" algn="just">
              <a:buFont typeface="Wingdings" pitchFamily="2" charset="2"/>
              <a:buChar char="§"/>
            </a:pPr>
            <a:endParaRPr lang="en-US" sz="2600" b="1" dirty="0">
              <a:solidFill>
                <a:srgbClr val="0A1F61"/>
              </a:solidFill>
              <a:latin typeface="Tajawal ExtraBold" panose="00000800000000000000" pitchFamily="2" charset="-78"/>
              <a:cs typeface="Tajawal ExtraBold" panose="00000800000000000000" pitchFamily="2" charset="-78"/>
            </a:endParaRPr>
          </a:p>
          <a:p>
            <a:pPr marL="457200" indent="-457200" algn="just">
              <a:buFont typeface="Wingdings" pitchFamily="2" charset="2"/>
              <a:buChar char="§"/>
            </a:pPr>
            <a:endParaRPr lang="en-US" sz="2600" b="1" dirty="0" smtClean="0">
              <a:solidFill>
                <a:srgbClr val="0A1F61"/>
              </a:solidFill>
              <a:latin typeface="Tajawal ExtraBold" panose="00000800000000000000" pitchFamily="2" charset="-78"/>
              <a:cs typeface="Tajawal ExtraBold" panose="00000800000000000000" pitchFamily="2" charset="-78"/>
            </a:endParaRPr>
          </a:p>
          <a:p>
            <a:pPr marL="457200" indent="-457200" algn="just">
              <a:buFont typeface="Wingdings" pitchFamily="2" charset="2"/>
              <a:buChar char="§"/>
            </a:pPr>
            <a:endParaRPr lang="en-US" sz="2600" b="1" dirty="0">
              <a:solidFill>
                <a:srgbClr val="0A1F61"/>
              </a:solidFill>
              <a:latin typeface="Tajawal ExtraBold" panose="00000800000000000000" pitchFamily="2" charset="-78"/>
              <a:cs typeface="Tajawal ExtraBold" panose="00000800000000000000" pitchFamily="2" charset="-78"/>
            </a:endParaRPr>
          </a:p>
          <a:p>
            <a:pPr marL="457200" indent="-457200" algn="just">
              <a:buFont typeface="Wingdings" pitchFamily="2" charset="2"/>
              <a:buChar char="§"/>
            </a:pPr>
            <a:r>
              <a:rPr lang="en-US" sz="2800" dirty="0" smtClean="0">
                <a:solidFill>
                  <a:srgbClr val="0A1F61"/>
                </a:solidFill>
                <a:latin typeface="Tajawal ExtraBold" panose="00000800000000000000" pitchFamily="2" charset="-78"/>
                <a:cs typeface="Tajawal ExtraBold" panose="00000800000000000000" pitchFamily="2" charset="-78"/>
              </a:rPr>
              <a:t>The </a:t>
            </a:r>
            <a:r>
              <a:rPr lang="en-US" sz="2800" dirty="0">
                <a:solidFill>
                  <a:srgbClr val="0A1F61"/>
                </a:solidFill>
                <a:latin typeface="Tajawal ExtraBold" panose="00000800000000000000" pitchFamily="2" charset="-78"/>
                <a:cs typeface="Tajawal ExtraBold" panose="00000800000000000000" pitchFamily="2" charset="-78"/>
              </a:rPr>
              <a:t>disadvantage of a self-signed certificate is that it is its own root certificate, and no one else will have it in their cache of known (and trusted) root certificates.</a:t>
            </a:r>
          </a:p>
        </p:txBody>
      </p:sp>
      <p:pic>
        <p:nvPicPr>
          <p:cNvPr id="16" name="Picture 1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776765" y="2204820"/>
            <a:ext cx="6735988" cy="325254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757416032"/>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5106" y="25699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155804" y="659076"/>
            <a:ext cx="7409107" cy="588623"/>
          </a:xfrm>
          <a:prstGeom prst="rect">
            <a:avLst/>
          </a:prstGeom>
          <a:noFill/>
        </p:spPr>
        <p:txBody>
          <a:bodyPr wrap="square" rtlCol="0">
            <a:spAutoFit/>
          </a:bodyPr>
          <a:lstStyle/>
          <a:p>
            <a:pPr algn="ctr">
              <a:lnSpc>
                <a:spcPts val="3400"/>
              </a:lnSpc>
            </a:pPr>
            <a:r>
              <a:rPr lang="en-US" sz="4000" dirty="0">
                <a:solidFill>
                  <a:schemeClr val="bg1"/>
                </a:solidFill>
                <a:latin typeface="Tajawal Medium" panose="00000600000000000000" pitchFamily="2" charset="-78"/>
                <a:cs typeface="Tajawal Medium" panose="00000600000000000000" pitchFamily="2" charset="-78"/>
              </a:rPr>
              <a:t>Self-signed certificates by </a:t>
            </a:r>
            <a:r>
              <a:rPr lang="en-US" sz="4000" dirty="0" err="1" smtClean="0">
                <a:solidFill>
                  <a:schemeClr val="bg1"/>
                </a:solidFill>
                <a:latin typeface="Tajawal Medium" panose="00000600000000000000" pitchFamily="2" charset="-78"/>
                <a:cs typeface="Tajawal Medium" panose="00000600000000000000" pitchFamily="2" charset="-78"/>
              </a:rPr>
              <a:t>OpenSSL</a:t>
            </a: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5</a:t>
            </a:r>
            <a:endParaRPr lang="en-US" sz="3600" dirty="0">
              <a:solidFill>
                <a:schemeClr val="bg1"/>
              </a:solidFill>
              <a:latin typeface="Tajawal Medium" panose="00000600000000000000" pitchFamily="2" charset="-78"/>
              <a:cs typeface="Tajawal Medium" panose="00000600000000000000" pitchFamily="2" charset="-78"/>
            </a:endParaRPr>
          </a:p>
        </p:txBody>
      </p:sp>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47</a:t>
            </a:fld>
            <a:endParaRPr lang="en-US" dirty="0"/>
          </a:p>
        </p:txBody>
      </p:sp>
      <p:sp>
        <p:nvSpPr>
          <p:cNvPr id="12" name="AutoShape 2" descr="TLS Security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 name="Rectangle 1"/>
          <p:cNvSpPr>
            <a:spLocks noChangeArrowheads="1"/>
          </p:cNvSpPr>
          <p:nvPr/>
        </p:nvSpPr>
        <p:spPr bwMode="auto">
          <a:xfrm>
            <a:off x="387430" y="1928373"/>
            <a:ext cx="11430019" cy="3262432"/>
          </a:xfrm>
          <a:prstGeom prst="rect">
            <a:avLst/>
          </a:prstGeom>
          <a:noFill/>
          <a:ln>
            <a:noFill/>
          </a:ln>
          <a:effectLst/>
        </p:spPr>
        <p:txBody>
          <a:bodyPr vert="horz" wrap="square" lIns="0" tIns="0" rIns="0" bIns="0" numCol="1" anchor="ctr" anchorCtr="0" compatLnSpc="1">
            <a:prstTxWarp prst="textNoShape">
              <a:avLst/>
            </a:prstTxWarp>
            <a:spAutoFit/>
          </a:bodyPr>
          <a:lstStyle/>
          <a:p>
            <a:pPr marL="457200" marR="0" lvl="0" indent="-457200" algn="justLow" defTabSz="914400" rtl="0" eaLnBrk="1" fontAlgn="base" latinLnBrk="0" hangingPunct="1">
              <a:lnSpc>
                <a:spcPct val="100000"/>
              </a:lnSpc>
              <a:spcBef>
                <a:spcPct val="0"/>
              </a:spcBef>
              <a:spcAft>
                <a:spcPct val="0"/>
              </a:spcAft>
              <a:buClrTx/>
              <a:buSzTx/>
              <a:buFont typeface="Wingdings" pitchFamily="2" charset="2"/>
              <a:buChar char="§"/>
              <a:tabLst/>
            </a:pPr>
            <a:r>
              <a:rPr lang="en-US" sz="2600" b="1" dirty="0">
                <a:solidFill>
                  <a:srgbClr val="0A1F61"/>
                </a:solidFill>
                <a:latin typeface="Tajawal ExtraBold" panose="00000800000000000000" pitchFamily="2" charset="-78"/>
                <a:cs typeface="Tajawal ExtraBold" panose="00000800000000000000" pitchFamily="2" charset="-78"/>
              </a:rPr>
              <a:t>Create server certificate:</a:t>
            </a:r>
          </a:p>
          <a:p>
            <a:pPr lvl="1" algn="justLow" eaLnBrk="0" fontAlgn="base" hangingPunct="0">
              <a:spcBef>
                <a:spcPct val="0"/>
              </a:spcBef>
              <a:spcAft>
                <a:spcPct val="0"/>
              </a:spcAft>
            </a:pPr>
            <a:r>
              <a:rPr kumimoji="0" lang="en-US" sz="1500" b="0" i="0" u="none" strike="noStrike" cap="none" normalizeH="0" baseline="0" dirty="0" err="1" smtClean="0">
                <a:ln>
                  <a:noFill/>
                </a:ln>
                <a:solidFill>
                  <a:srgbClr val="C00000"/>
                </a:solidFill>
                <a:effectLst/>
                <a:latin typeface="Courier New" pitchFamily="49" charset="0"/>
                <a:cs typeface="Courier New" pitchFamily="49" charset="0"/>
              </a:rPr>
              <a:t>openssl</a:t>
            </a:r>
            <a:r>
              <a:rPr kumimoji="0" lang="en-US" sz="1500" b="0" i="0" u="none" strike="noStrike" cap="none" normalizeH="0" baseline="0" dirty="0" smtClean="0">
                <a:ln>
                  <a:noFill/>
                </a:ln>
                <a:solidFill>
                  <a:srgbClr val="C00000"/>
                </a:solidFill>
                <a:effectLst/>
                <a:latin typeface="Courier New" pitchFamily="49" charset="0"/>
                <a:cs typeface="Courier New" pitchFamily="49" charset="0"/>
              </a:rPr>
              <a:t> </a:t>
            </a:r>
            <a:r>
              <a:rPr kumimoji="0" lang="en-US" sz="1500" b="0" i="0" u="none" strike="noStrike" cap="none" normalizeH="0" baseline="0" dirty="0" err="1" smtClean="0">
                <a:ln>
                  <a:noFill/>
                </a:ln>
                <a:solidFill>
                  <a:srgbClr val="C00000"/>
                </a:solidFill>
                <a:effectLst/>
                <a:latin typeface="Courier New" pitchFamily="49" charset="0"/>
                <a:cs typeface="Courier New" pitchFamily="49" charset="0"/>
              </a:rPr>
              <a:t>req</a:t>
            </a:r>
            <a:r>
              <a:rPr kumimoji="0" lang="en-US" sz="1500" b="0" i="0" u="none" strike="noStrike" cap="none" normalizeH="0" baseline="0" dirty="0" smtClean="0">
                <a:ln>
                  <a:noFill/>
                </a:ln>
                <a:solidFill>
                  <a:srgbClr val="C00000"/>
                </a:solidFill>
                <a:effectLst/>
                <a:latin typeface="Courier New" pitchFamily="49" charset="0"/>
                <a:cs typeface="Courier New" pitchFamily="49" charset="0"/>
              </a:rPr>
              <a:t> -new -</a:t>
            </a:r>
            <a:r>
              <a:rPr kumimoji="0" lang="en-US" sz="1500" b="0" i="0" u="none" strike="noStrike" cap="none" normalizeH="0" baseline="0" dirty="0" err="1" smtClean="0">
                <a:ln>
                  <a:noFill/>
                </a:ln>
                <a:solidFill>
                  <a:srgbClr val="C00000"/>
                </a:solidFill>
                <a:effectLst/>
                <a:latin typeface="Courier New" pitchFamily="49" charset="0"/>
                <a:cs typeface="Courier New" pitchFamily="49" charset="0"/>
              </a:rPr>
              <a:t>newkey</a:t>
            </a:r>
            <a:r>
              <a:rPr kumimoji="0" lang="en-US" sz="1500" b="0" i="0" u="none" strike="noStrike" cap="none" normalizeH="0" baseline="0" dirty="0" smtClean="0">
                <a:ln>
                  <a:noFill/>
                </a:ln>
                <a:solidFill>
                  <a:srgbClr val="C00000"/>
                </a:solidFill>
                <a:effectLst/>
                <a:latin typeface="Courier New" pitchFamily="49" charset="0"/>
                <a:cs typeface="Courier New" pitchFamily="49" charset="0"/>
              </a:rPr>
              <a:t> rsa:2048 -days 365 -nodes -x509 -</a:t>
            </a:r>
            <a:r>
              <a:rPr kumimoji="0" lang="en-US" sz="1500" b="0" i="0" u="none" strike="noStrike" cap="none" normalizeH="0" baseline="0" dirty="0" err="1" smtClean="0">
                <a:ln>
                  <a:noFill/>
                </a:ln>
                <a:solidFill>
                  <a:srgbClr val="C00000"/>
                </a:solidFill>
                <a:effectLst/>
                <a:latin typeface="Courier New" pitchFamily="49" charset="0"/>
                <a:cs typeface="Courier New" pitchFamily="49" charset="0"/>
              </a:rPr>
              <a:t>keyout</a:t>
            </a:r>
            <a:r>
              <a:rPr kumimoji="0" lang="en-US" sz="1500" b="0" i="0" u="none" strike="noStrike" cap="none" normalizeH="0" baseline="0" dirty="0" smtClean="0">
                <a:ln>
                  <a:noFill/>
                </a:ln>
                <a:solidFill>
                  <a:srgbClr val="C00000"/>
                </a:solidFill>
                <a:effectLst/>
                <a:latin typeface="Courier New" pitchFamily="49" charset="0"/>
                <a:cs typeface="Courier New" pitchFamily="49" charset="0"/>
              </a:rPr>
              <a:t> </a:t>
            </a:r>
            <a:r>
              <a:rPr kumimoji="0" lang="en-US" sz="1500" b="0" i="0" u="none" strike="noStrike" cap="none" normalizeH="0" baseline="0" dirty="0" err="1" smtClean="0">
                <a:ln>
                  <a:noFill/>
                </a:ln>
                <a:solidFill>
                  <a:srgbClr val="C00000"/>
                </a:solidFill>
                <a:effectLst/>
                <a:latin typeface="Courier New" pitchFamily="49" charset="0"/>
                <a:cs typeface="Courier New" pitchFamily="49" charset="0"/>
              </a:rPr>
              <a:t>server.key</a:t>
            </a:r>
            <a:r>
              <a:rPr kumimoji="0" lang="en-US" sz="1500" b="0" i="0" u="none" strike="noStrike" cap="none" normalizeH="0" baseline="0" dirty="0" smtClean="0">
                <a:ln>
                  <a:noFill/>
                </a:ln>
                <a:solidFill>
                  <a:srgbClr val="C00000"/>
                </a:solidFill>
                <a:effectLst/>
                <a:latin typeface="Courier New" pitchFamily="49" charset="0"/>
                <a:cs typeface="Courier New" pitchFamily="49" charset="0"/>
              </a:rPr>
              <a:t> -out server.crt </a:t>
            </a:r>
            <a:endParaRPr kumimoji="0" lang="en-US" sz="1500" b="0" i="0" u="none" strike="noStrike" cap="none" normalizeH="0" baseline="0" dirty="0" smtClean="0">
              <a:ln>
                <a:noFill/>
              </a:ln>
              <a:solidFill>
                <a:srgbClr val="C00000"/>
              </a:solidFill>
              <a:effectLst/>
              <a:latin typeface="Arial" pitchFamily="34" charset="0"/>
              <a:cs typeface="Arial" pitchFamily="34" charset="0"/>
            </a:endParaRPr>
          </a:p>
          <a:p>
            <a:pPr marR="0" lvl="0" algn="justLow" defTabSz="914400" rtl="0" eaLnBrk="0" fontAlgn="base" latinLnBrk="0" hangingPunct="0">
              <a:lnSpc>
                <a:spcPct val="100000"/>
              </a:lnSpc>
              <a:spcBef>
                <a:spcPct val="0"/>
              </a:spcBef>
              <a:spcAft>
                <a:spcPct val="0"/>
              </a:spcAft>
              <a:buClrTx/>
              <a:buSzTx/>
              <a:tabLst/>
            </a:pPr>
            <a:endParaRPr lang="en-US" sz="2600" b="1" dirty="0" smtClean="0">
              <a:solidFill>
                <a:srgbClr val="0A1F61"/>
              </a:solidFill>
              <a:latin typeface="Tajawal ExtraBold" panose="00000800000000000000" pitchFamily="2" charset="-78"/>
              <a:cs typeface="Tajawal ExtraBold" panose="00000800000000000000" pitchFamily="2" charset="-78"/>
            </a:endParaRPr>
          </a:p>
          <a:p>
            <a:pPr marL="457200" marR="0" lvl="0" indent="-457200" algn="justLow" defTabSz="914400" rtl="0" eaLnBrk="0" fontAlgn="base" latinLnBrk="0" hangingPunct="0">
              <a:lnSpc>
                <a:spcPct val="100000"/>
              </a:lnSpc>
              <a:spcBef>
                <a:spcPct val="0"/>
              </a:spcBef>
              <a:spcAft>
                <a:spcPct val="0"/>
              </a:spcAft>
              <a:buClrTx/>
              <a:buSzTx/>
              <a:buFont typeface="Wingdings" pitchFamily="2" charset="2"/>
              <a:buChar char="§"/>
              <a:tabLst/>
            </a:pPr>
            <a:r>
              <a:rPr lang="en-US" sz="2600" b="1" dirty="0" smtClean="0">
                <a:solidFill>
                  <a:srgbClr val="0A1F61"/>
                </a:solidFill>
                <a:latin typeface="Tajawal ExtraBold" panose="00000800000000000000" pitchFamily="2" charset="-78"/>
                <a:cs typeface="Tajawal ExtraBold" panose="00000800000000000000" pitchFamily="2" charset="-78"/>
              </a:rPr>
              <a:t>Make </a:t>
            </a:r>
            <a:r>
              <a:rPr lang="en-US" sz="2600" b="1" dirty="0">
                <a:solidFill>
                  <a:srgbClr val="0A1F61"/>
                </a:solidFill>
                <a:latin typeface="Tajawal ExtraBold" panose="00000800000000000000" pitchFamily="2" charset="-78"/>
                <a:cs typeface="Tajawal ExtraBold" panose="00000800000000000000" pitchFamily="2" charset="-78"/>
              </a:rPr>
              <a:t>sure to enter ‘</a:t>
            </a:r>
            <a:r>
              <a:rPr lang="en-US" sz="2600" b="1" i="1" dirty="0">
                <a:solidFill>
                  <a:srgbClr val="00B050"/>
                </a:solidFill>
                <a:latin typeface="Tajawal ExtraBold" panose="00000800000000000000" pitchFamily="2" charset="-78"/>
                <a:cs typeface="Tajawal ExtraBold" panose="00000800000000000000" pitchFamily="2" charset="-78"/>
              </a:rPr>
              <a:t>example.com</a:t>
            </a:r>
            <a:r>
              <a:rPr lang="en-US" sz="2600" b="1" dirty="0">
                <a:solidFill>
                  <a:srgbClr val="0A1F61"/>
                </a:solidFill>
                <a:latin typeface="Tajawal ExtraBold" panose="00000800000000000000" pitchFamily="2" charset="-78"/>
                <a:cs typeface="Tajawal ExtraBold" panose="00000800000000000000" pitchFamily="2" charset="-78"/>
              </a:rPr>
              <a:t>’ for the Common Name.</a:t>
            </a:r>
          </a:p>
          <a:p>
            <a:pPr marL="457200" marR="0" lvl="0" indent="-457200" algn="justLow" defTabSz="914400" rtl="0" eaLnBrk="0" fontAlgn="base" latinLnBrk="0" hangingPunct="0">
              <a:lnSpc>
                <a:spcPct val="100000"/>
              </a:lnSpc>
              <a:spcBef>
                <a:spcPct val="0"/>
              </a:spcBef>
              <a:spcAft>
                <a:spcPct val="0"/>
              </a:spcAft>
              <a:buClrTx/>
              <a:buSzTx/>
              <a:buFont typeface="Wingdings" pitchFamily="2" charset="2"/>
              <a:buChar char="§"/>
              <a:tabLst/>
            </a:pPr>
            <a:endParaRPr lang="en-US" sz="2600" b="1" dirty="0" smtClean="0">
              <a:solidFill>
                <a:srgbClr val="0A1F61"/>
              </a:solidFill>
              <a:latin typeface="Tajawal ExtraBold" panose="00000800000000000000" pitchFamily="2" charset="-78"/>
              <a:cs typeface="Tajawal ExtraBold" panose="00000800000000000000" pitchFamily="2" charset="-78"/>
            </a:endParaRPr>
          </a:p>
          <a:p>
            <a:pPr marL="457200" marR="0" lvl="0" indent="-457200" algn="justLow" defTabSz="914400" rtl="0" eaLnBrk="0" fontAlgn="base" latinLnBrk="0" hangingPunct="0">
              <a:lnSpc>
                <a:spcPct val="100000"/>
              </a:lnSpc>
              <a:spcBef>
                <a:spcPct val="0"/>
              </a:spcBef>
              <a:spcAft>
                <a:spcPct val="0"/>
              </a:spcAft>
              <a:buClrTx/>
              <a:buSzTx/>
              <a:buFont typeface="Wingdings" pitchFamily="2" charset="2"/>
              <a:buChar char="§"/>
              <a:tabLst/>
            </a:pPr>
            <a:r>
              <a:rPr lang="en-US" sz="2600" b="1" dirty="0" smtClean="0">
                <a:solidFill>
                  <a:srgbClr val="0A1F61"/>
                </a:solidFill>
                <a:latin typeface="Tajawal ExtraBold" panose="00000800000000000000" pitchFamily="2" charset="-78"/>
                <a:cs typeface="Tajawal ExtraBold" panose="00000800000000000000" pitchFamily="2" charset="-78"/>
              </a:rPr>
              <a:t>Next</a:t>
            </a:r>
            <a:r>
              <a:rPr lang="en-US" sz="2600" b="1" dirty="0">
                <a:solidFill>
                  <a:srgbClr val="0A1F61"/>
                </a:solidFill>
                <a:latin typeface="Tajawal ExtraBold" panose="00000800000000000000" pitchFamily="2" charset="-78"/>
                <a:cs typeface="Tajawal ExtraBold" panose="00000800000000000000" pitchFamily="2" charset="-78"/>
              </a:rPr>
              <a:t>, generate a client certificate</a:t>
            </a:r>
            <a:r>
              <a:rPr lang="en-US" sz="2600" b="1" dirty="0" smtClean="0">
                <a:solidFill>
                  <a:srgbClr val="0A1F61"/>
                </a:solidFill>
                <a:latin typeface="Tajawal ExtraBold" panose="00000800000000000000" pitchFamily="2" charset="-78"/>
                <a:cs typeface="Tajawal ExtraBold" panose="00000800000000000000" pitchFamily="2" charset="-78"/>
              </a:rPr>
              <a:t>:</a:t>
            </a:r>
          </a:p>
          <a:p>
            <a:pPr lvl="1" algn="justLow" eaLnBrk="0" fontAlgn="base" hangingPunct="0">
              <a:spcBef>
                <a:spcPct val="0"/>
              </a:spcBef>
              <a:spcAft>
                <a:spcPct val="0"/>
              </a:spcAft>
            </a:pPr>
            <a:r>
              <a:rPr lang="en-US" sz="1500" dirty="0" err="1">
                <a:solidFill>
                  <a:srgbClr val="C00000"/>
                </a:solidFill>
                <a:latin typeface="Courier New" pitchFamily="49" charset="0"/>
                <a:cs typeface="Courier New" pitchFamily="49" charset="0"/>
              </a:rPr>
              <a:t>openssl</a:t>
            </a:r>
            <a:r>
              <a:rPr lang="en-US" sz="1500" dirty="0">
                <a:solidFill>
                  <a:srgbClr val="C00000"/>
                </a:solidFill>
                <a:latin typeface="Courier New" pitchFamily="49" charset="0"/>
                <a:cs typeface="Courier New" pitchFamily="49" charset="0"/>
              </a:rPr>
              <a:t> </a:t>
            </a:r>
            <a:r>
              <a:rPr lang="en-US" sz="1500" dirty="0" err="1">
                <a:solidFill>
                  <a:srgbClr val="C00000"/>
                </a:solidFill>
                <a:latin typeface="Courier New" pitchFamily="49" charset="0"/>
                <a:cs typeface="Courier New" pitchFamily="49" charset="0"/>
              </a:rPr>
              <a:t>req</a:t>
            </a:r>
            <a:r>
              <a:rPr lang="en-US" sz="1500" dirty="0">
                <a:solidFill>
                  <a:srgbClr val="C00000"/>
                </a:solidFill>
                <a:latin typeface="Courier New" pitchFamily="49" charset="0"/>
                <a:cs typeface="Courier New" pitchFamily="49" charset="0"/>
              </a:rPr>
              <a:t> -new -</a:t>
            </a:r>
            <a:r>
              <a:rPr lang="en-US" sz="1500" dirty="0" err="1">
                <a:solidFill>
                  <a:srgbClr val="C00000"/>
                </a:solidFill>
                <a:latin typeface="Courier New" pitchFamily="49" charset="0"/>
                <a:cs typeface="Courier New" pitchFamily="49" charset="0"/>
              </a:rPr>
              <a:t>newkey</a:t>
            </a:r>
            <a:r>
              <a:rPr lang="en-US" sz="1500" dirty="0">
                <a:solidFill>
                  <a:srgbClr val="C00000"/>
                </a:solidFill>
                <a:latin typeface="Courier New" pitchFamily="49" charset="0"/>
                <a:cs typeface="Courier New" pitchFamily="49" charset="0"/>
              </a:rPr>
              <a:t> rsa:2048 -days 365 -nodes -x509 -</a:t>
            </a:r>
            <a:r>
              <a:rPr lang="en-US" sz="1500" dirty="0" err="1">
                <a:solidFill>
                  <a:srgbClr val="C00000"/>
                </a:solidFill>
                <a:latin typeface="Courier New" pitchFamily="49" charset="0"/>
                <a:cs typeface="Courier New" pitchFamily="49" charset="0"/>
              </a:rPr>
              <a:t>keyout</a:t>
            </a:r>
            <a:r>
              <a:rPr lang="en-US" sz="1500" dirty="0">
                <a:solidFill>
                  <a:srgbClr val="C00000"/>
                </a:solidFill>
                <a:latin typeface="Courier New" pitchFamily="49" charset="0"/>
                <a:cs typeface="Courier New" pitchFamily="49" charset="0"/>
              </a:rPr>
              <a:t> </a:t>
            </a:r>
            <a:r>
              <a:rPr lang="en-US" sz="1500" dirty="0" err="1">
                <a:solidFill>
                  <a:srgbClr val="C00000"/>
                </a:solidFill>
                <a:latin typeface="Courier New" pitchFamily="49" charset="0"/>
                <a:cs typeface="Courier New" pitchFamily="49" charset="0"/>
              </a:rPr>
              <a:t>client.key</a:t>
            </a:r>
            <a:r>
              <a:rPr lang="en-US" sz="1500" dirty="0">
                <a:solidFill>
                  <a:srgbClr val="C00000"/>
                </a:solidFill>
                <a:latin typeface="Courier New" pitchFamily="49" charset="0"/>
                <a:cs typeface="Courier New" pitchFamily="49" charset="0"/>
              </a:rPr>
              <a:t> -out client.crt </a:t>
            </a:r>
          </a:p>
          <a:p>
            <a:pPr marL="457200" indent="-457200" algn="justLow" eaLnBrk="0" fontAlgn="base" hangingPunct="0">
              <a:spcBef>
                <a:spcPct val="0"/>
              </a:spcBef>
              <a:spcAft>
                <a:spcPct val="0"/>
              </a:spcAft>
              <a:buFont typeface="Wingdings" pitchFamily="2" charset="2"/>
              <a:buChar char="§"/>
            </a:pPr>
            <a:endParaRPr lang="en-US" sz="2600" b="1" dirty="0" smtClean="0">
              <a:solidFill>
                <a:srgbClr val="0A1F61"/>
              </a:solidFill>
              <a:latin typeface="Tajawal ExtraBold" panose="00000800000000000000" pitchFamily="2" charset="-78"/>
              <a:cs typeface="Tajawal ExtraBold" panose="00000800000000000000" pitchFamily="2" charset="-78"/>
            </a:endParaRPr>
          </a:p>
          <a:p>
            <a:pPr marL="457200" indent="-457200" algn="justLow" eaLnBrk="0" fontAlgn="base" hangingPunct="0">
              <a:spcBef>
                <a:spcPct val="0"/>
              </a:spcBef>
              <a:spcAft>
                <a:spcPct val="0"/>
              </a:spcAft>
              <a:buFont typeface="Wingdings" pitchFamily="2" charset="2"/>
              <a:buChar char="§"/>
            </a:pPr>
            <a:r>
              <a:rPr lang="en-US" sz="2600" b="1" dirty="0" smtClean="0">
                <a:solidFill>
                  <a:srgbClr val="0A1F61"/>
                </a:solidFill>
                <a:latin typeface="Tajawal ExtraBold" panose="00000800000000000000" pitchFamily="2" charset="-78"/>
                <a:cs typeface="Tajawal ExtraBold" panose="00000800000000000000" pitchFamily="2" charset="-78"/>
              </a:rPr>
              <a:t>The </a:t>
            </a:r>
            <a:r>
              <a:rPr lang="en-US" sz="2600" b="1" dirty="0">
                <a:solidFill>
                  <a:srgbClr val="0A1F61"/>
                </a:solidFill>
                <a:latin typeface="Tajawal ExtraBold" panose="00000800000000000000" pitchFamily="2" charset="-78"/>
                <a:cs typeface="Tajawal ExtraBold" panose="00000800000000000000" pitchFamily="2" charset="-78"/>
              </a:rPr>
              <a:t>Common Name for the client certificate doesn’t really matter.</a:t>
            </a:r>
          </a:p>
        </p:txBody>
      </p:sp>
    </p:spTree>
    <p:extLst>
      <p:ext uri="{BB962C8B-B14F-4D97-AF65-F5344CB8AC3E}">
        <p14:creationId xmlns:p14="http://schemas.microsoft.com/office/powerpoint/2010/main" val="1781484247"/>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5106" y="25699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155804" y="470394"/>
            <a:ext cx="7409107" cy="1024639"/>
          </a:xfrm>
          <a:prstGeom prst="rect">
            <a:avLst/>
          </a:prstGeom>
          <a:noFill/>
        </p:spPr>
        <p:txBody>
          <a:bodyPr wrap="square" rtlCol="0">
            <a:spAutoFit/>
          </a:bodyPr>
          <a:lstStyle/>
          <a:p>
            <a:pPr algn="ctr">
              <a:lnSpc>
                <a:spcPts val="3400"/>
              </a:lnSpc>
            </a:pPr>
            <a:r>
              <a:rPr lang="en-US" sz="3600" dirty="0">
                <a:solidFill>
                  <a:schemeClr val="bg1"/>
                </a:solidFill>
                <a:latin typeface="Tajawal Medium" panose="00000600000000000000" pitchFamily="2" charset="-78"/>
                <a:cs typeface="Tajawal Medium" panose="00000600000000000000" pitchFamily="2" charset="-78"/>
              </a:rPr>
              <a:t>SSL/TLS client certificate verification</a:t>
            </a:r>
          </a:p>
          <a:p>
            <a:pPr algn="ctr">
              <a:lnSpc>
                <a:spcPts val="3400"/>
              </a:lnSpc>
            </a:pPr>
            <a:r>
              <a:rPr lang="en-US" sz="3600" dirty="0">
                <a:solidFill>
                  <a:schemeClr val="bg1"/>
                </a:solidFill>
                <a:latin typeface="Tajawal Medium" panose="00000600000000000000" pitchFamily="2" charset="-78"/>
                <a:cs typeface="Tajawal Medium" panose="00000600000000000000" pitchFamily="2" charset="-78"/>
              </a:rPr>
              <a:t> with Python v3.4+</a:t>
            </a: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5</a:t>
            </a:r>
            <a:endParaRPr lang="en-US" sz="3600" dirty="0">
              <a:solidFill>
                <a:schemeClr val="bg1"/>
              </a:solidFill>
              <a:latin typeface="Tajawal Medium" panose="00000600000000000000" pitchFamily="2" charset="-78"/>
              <a:cs typeface="Tajawal Medium" panose="00000600000000000000" pitchFamily="2" charset="-78"/>
            </a:endParaRPr>
          </a:p>
        </p:txBody>
      </p:sp>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48</a:t>
            </a:fld>
            <a:endParaRPr lang="en-US" dirty="0"/>
          </a:p>
        </p:txBody>
      </p:sp>
      <p:sp>
        <p:nvSpPr>
          <p:cNvPr id="12" name="AutoShape 2" descr="TLS Security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8" name="Rectangle 17"/>
          <p:cNvSpPr/>
          <p:nvPr/>
        </p:nvSpPr>
        <p:spPr>
          <a:xfrm>
            <a:off x="387429" y="1610200"/>
            <a:ext cx="11369141" cy="4893647"/>
          </a:xfrm>
          <a:prstGeom prst="rect">
            <a:avLst/>
          </a:prstGeom>
        </p:spPr>
        <p:txBody>
          <a:bodyPr wrap="square">
            <a:spAutoFit/>
          </a:bodyPr>
          <a:lstStyle/>
          <a:p>
            <a:pPr marL="457200" indent="-457200">
              <a:buFont typeface="Wingdings" pitchFamily="2" charset="2"/>
              <a:buChar char="§"/>
            </a:pPr>
            <a:r>
              <a:rPr lang="en-US" sz="3200" b="1" dirty="0">
                <a:solidFill>
                  <a:srgbClr val="0A1F61"/>
                </a:solidFill>
                <a:latin typeface="Tajawal ExtraBold" panose="00000800000000000000" pitchFamily="2" charset="-78"/>
                <a:cs typeface="Tajawal ExtraBold" panose="00000800000000000000" pitchFamily="2" charset="-78"/>
              </a:rPr>
              <a:t>A few notes</a:t>
            </a:r>
            <a:r>
              <a:rPr lang="en-US" sz="3200" b="1" dirty="0" smtClean="0">
                <a:solidFill>
                  <a:srgbClr val="0A1F61"/>
                </a:solidFill>
                <a:latin typeface="Tajawal ExtraBold" panose="00000800000000000000" pitchFamily="2" charset="-78"/>
                <a:cs typeface="Tajawal ExtraBold" panose="00000800000000000000" pitchFamily="2" charset="-78"/>
              </a:rPr>
              <a:t>:</a:t>
            </a:r>
            <a:endParaRPr lang="en-US" sz="2400" dirty="0"/>
          </a:p>
          <a:p>
            <a:pPr marL="800100" lvl="1" indent="-342900" algn="just">
              <a:buFont typeface="+mj-lt"/>
              <a:buAutoNum type="arabicPeriod"/>
            </a:pPr>
            <a:r>
              <a:rPr lang="en-US" sz="2800" dirty="0">
                <a:solidFill>
                  <a:srgbClr val="0A1F61"/>
                </a:solidFill>
                <a:latin typeface="Tajawal ExtraBold" panose="00000800000000000000" pitchFamily="2" charset="-78"/>
                <a:cs typeface="Tajawal ExtraBold" panose="00000800000000000000" pitchFamily="2" charset="-78"/>
              </a:rPr>
              <a:t>You can concatenate multiple client certificates into a single PEM file to authenticate different clients.</a:t>
            </a:r>
          </a:p>
          <a:p>
            <a:pPr marL="800100" lvl="1" indent="-342900" algn="just">
              <a:buFont typeface="+mj-lt"/>
              <a:buAutoNum type="arabicPeriod"/>
            </a:pPr>
            <a:r>
              <a:rPr lang="en-US" sz="2800" dirty="0">
                <a:solidFill>
                  <a:srgbClr val="0A1F61"/>
                </a:solidFill>
                <a:latin typeface="Tajawal ExtraBold" panose="00000800000000000000" pitchFamily="2" charset="-78"/>
                <a:cs typeface="Tajawal ExtraBold" panose="00000800000000000000" pitchFamily="2" charset="-78"/>
              </a:rPr>
              <a:t>You can re-use the same cert and key on both the server and client. This way, you don’t need to generate a specific client certificate. However, any clients using that certificate will require the key, and will be able to impersonate the server. There’s also no way to distinguish between clients anymore.</a:t>
            </a:r>
          </a:p>
          <a:p>
            <a:pPr marL="800100" lvl="1" indent="-342900" algn="just">
              <a:buFont typeface="+mj-lt"/>
              <a:buAutoNum type="arabicPeriod"/>
            </a:pPr>
            <a:r>
              <a:rPr lang="en-US" sz="2800" dirty="0">
                <a:solidFill>
                  <a:srgbClr val="0A1F61"/>
                </a:solidFill>
                <a:latin typeface="Tajawal ExtraBold" panose="00000800000000000000" pitchFamily="2" charset="-78"/>
                <a:cs typeface="Tajawal ExtraBold" panose="00000800000000000000" pitchFamily="2" charset="-78"/>
              </a:rPr>
              <a:t>You don’t need to setup your own Certificate Authority and sign client certificates. You can just generate them with the above mentioned </a:t>
            </a:r>
            <a:r>
              <a:rPr lang="en-US" sz="2800" dirty="0" err="1">
                <a:solidFill>
                  <a:srgbClr val="0A1F61"/>
                </a:solidFill>
                <a:latin typeface="Tajawal ExtraBold" panose="00000800000000000000" pitchFamily="2" charset="-78"/>
                <a:cs typeface="Tajawal ExtraBold" panose="00000800000000000000" pitchFamily="2" charset="-78"/>
              </a:rPr>
              <a:t>openssl</a:t>
            </a:r>
            <a:r>
              <a:rPr lang="en-US" sz="2800" dirty="0">
                <a:solidFill>
                  <a:srgbClr val="0A1F61"/>
                </a:solidFill>
                <a:latin typeface="Tajawal ExtraBold" panose="00000800000000000000" pitchFamily="2" charset="-78"/>
                <a:cs typeface="Tajawal ExtraBold" panose="00000800000000000000" pitchFamily="2" charset="-78"/>
              </a:rPr>
              <a:t> command and add them to the trusted certificates file. If you no longer trust the client, just remove the certificate from the file.</a:t>
            </a:r>
          </a:p>
          <a:p>
            <a:pPr marL="800100" lvl="1" indent="-342900" algn="just">
              <a:buFont typeface="+mj-lt"/>
              <a:buAutoNum type="arabicPeriod"/>
            </a:pPr>
            <a:r>
              <a:rPr lang="en-US" sz="2800" dirty="0">
                <a:solidFill>
                  <a:srgbClr val="0A1F61"/>
                </a:solidFill>
                <a:latin typeface="Tajawal ExtraBold" panose="00000800000000000000" pitchFamily="2" charset="-78"/>
                <a:cs typeface="Tajawal ExtraBold" panose="00000800000000000000" pitchFamily="2" charset="-78"/>
              </a:rPr>
              <a:t>I’m not sure if the server verifies the client certificate’s expiration date.</a:t>
            </a:r>
          </a:p>
        </p:txBody>
      </p:sp>
    </p:spTree>
    <p:extLst>
      <p:ext uri="{BB962C8B-B14F-4D97-AF65-F5344CB8AC3E}">
        <p14:creationId xmlns:p14="http://schemas.microsoft.com/office/powerpoint/2010/main" val="890641161"/>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5106" y="25699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155804" y="649926"/>
            <a:ext cx="7409107" cy="588623"/>
          </a:xfrm>
          <a:prstGeom prst="rect">
            <a:avLst/>
          </a:prstGeom>
          <a:noFill/>
        </p:spPr>
        <p:txBody>
          <a:bodyPr wrap="square" rtlCol="0">
            <a:spAutoFit/>
          </a:bodyPr>
          <a:lstStyle/>
          <a:p>
            <a:pPr algn="ctr">
              <a:lnSpc>
                <a:spcPts val="3400"/>
              </a:lnSpc>
            </a:pPr>
            <a:r>
              <a:rPr lang="en-US" sz="4400" dirty="0" smtClean="0">
                <a:solidFill>
                  <a:schemeClr val="bg1"/>
                </a:solidFill>
                <a:latin typeface="Tajawal Medium" panose="00000600000000000000" pitchFamily="2" charset="-78"/>
                <a:cs typeface="Tajawal Medium" panose="00000600000000000000" pitchFamily="2" charset="-78"/>
              </a:rPr>
              <a:t>TLS Loopback-Server program</a:t>
            </a:r>
            <a:endParaRPr lang="en-US" sz="44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5</a:t>
            </a:r>
            <a:endParaRPr lang="en-US" sz="3600" dirty="0">
              <a:solidFill>
                <a:schemeClr val="bg1"/>
              </a:solidFill>
              <a:latin typeface="Tajawal Medium" panose="00000600000000000000" pitchFamily="2" charset="-78"/>
              <a:cs typeface="Tajawal Medium" panose="00000600000000000000" pitchFamily="2" charset="-78"/>
            </a:endParaRPr>
          </a:p>
        </p:txBody>
      </p:sp>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49</a:t>
            </a:fld>
            <a:endParaRPr lang="en-US" dirty="0"/>
          </a:p>
        </p:txBody>
      </p:sp>
      <p:sp>
        <p:nvSpPr>
          <p:cNvPr id="12" name="AutoShape 2" descr="TLS Security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 name="Rectangle 10"/>
          <p:cNvSpPr/>
          <p:nvPr/>
        </p:nvSpPr>
        <p:spPr>
          <a:xfrm>
            <a:off x="435102" y="1712929"/>
            <a:ext cx="11286148" cy="4370427"/>
          </a:xfrm>
          <a:prstGeom prst="rect">
            <a:avLst/>
          </a:prstGeom>
        </p:spPr>
        <p:txBody>
          <a:bodyPr wrap="square">
            <a:spAutoFit/>
          </a:bodyPr>
          <a:lstStyle/>
          <a:p>
            <a:pPr marL="457200" indent="-457200" algn="just">
              <a:buFont typeface="Wingdings" pitchFamily="2" charset="2"/>
              <a:buChar char="§"/>
            </a:pPr>
            <a:r>
              <a:rPr lang="en-US" sz="2600" b="1" dirty="0">
                <a:solidFill>
                  <a:srgbClr val="0A1F61"/>
                </a:solidFill>
                <a:latin typeface="Tajawal ExtraBold" panose="00000800000000000000" pitchFamily="2" charset="-78"/>
                <a:cs typeface="Tajawal ExtraBold" panose="00000800000000000000" pitchFamily="2" charset="-78"/>
              </a:rPr>
              <a:t>Example Server program that uses TLS:</a:t>
            </a:r>
          </a:p>
          <a:p>
            <a:pPr marL="971550" lvl="1" indent="-514350" algn="just">
              <a:buFont typeface="+mj-lt"/>
              <a:buAutoNum type="arabicPeriod"/>
            </a:pPr>
            <a:r>
              <a:rPr lang="en-US" sz="2800" dirty="0">
                <a:solidFill>
                  <a:srgbClr val="0A1F61"/>
                </a:solidFill>
                <a:latin typeface="Tajawal ExtraBold" panose="00000800000000000000" pitchFamily="2" charset="-78"/>
                <a:cs typeface="Tajawal ExtraBold" panose="00000800000000000000" pitchFamily="2" charset="-78"/>
              </a:rPr>
              <a:t>The SSL server program creates a server socket and listens on port 15001 on </a:t>
            </a:r>
            <a:r>
              <a:rPr lang="en-US" sz="2800" dirty="0" err="1">
                <a:solidFill>
                  <a:srgbClr val="0A1F61"/>
                </a:solidFill>
                <a:latin typeface="Tajawal ExtraBold" panose="00000800000000000000" pitchFamily="2" charset="-78"/>
                <a:cs typeface="Tajawal ExtraBold" panose="00000800000000000000" pitchFamily="2" charset="-78"/>
              </a:rPr>
              <a:t>localhost</a:t>
            </a:r>
            <a:r>
              <a:rPr lang="en-US" sz="2800" dirty="0">
                <a:solidFill>
                  <a:srgbClr val="0A1F61"/>
                </a:solidFill>
                <a:latin typeface="Tajawal ExtraBold" panose="00000800000000000000" pitchFamily="2" charset="-78"/>
                <a:cs typeface="Tajawal ExtraBold" panose="00000800000000000000" pitchFamily="2" charset="-78"/>
              </a:rPr>
              <a:t>.</a:t>
            </a:r>
          </a:p>
          <a:p>
            <a:pPr marL="971550" lvl="1" indent="-514350" algn="just">
              <a:buFont typeface="+mj-lt"/>
              <a:buAutoNum type="arabicPeriod"/>
            </a:pPr>
            <a:r>
              <a:rPr lang="en-US" sz="2800" dirty="0">
                <a:solidFill>
                  <a:srgbClr val="0A1F61"/>
                </a:solidFill>
                <a:latin typeface="Tajawal ExtraBold" panose="00000800000000000000" pitchFamily="2" charset="-78"/>
                <a:cs typeface="Tajawal ExtraBold" panose="00000800000000000000" pitchFamily="2" charset="-78"/>
              </a:rPr>
              <a:t>When a client connection is accepted, a client socket is created which is wrapped  into a </a:t>
            </a:r>
            <a:r>
              <a:rPr lang="en-US" sz="2800" dirty="0" err="1">
                <a:solidFill>
                  <a:srgbClr val="0A1F61"/>
                </a:solidFill>
                <a:latin typeface="Tajawal ExtraBold" panose="00000800000000000000" pitchFamily="2" charset="-78"/>
                <a:cs typeface="Tajawal ExtraBold" panose="00000800000000000000" pitchFamily="2" charset="-78"/>
              </a:rPr>
              <a:t>SSLSocket</a:t>
            </a:r>
            <a:r>
              <a:rPr lang="en-US" sz="2800" dirty="0">
                <a:solidFill>
                  <a:srgbClr val="0A1F61"/>
                </a:solidFill>
                <a:latin typeface="Tajawal ExtraBold" panose="00000800000000000000" pitchFamily="2" charset="-78"/>
                <a:cs typeface="Tajawal ExtraBold" panose="00000800000000000000" pitchFamily="2" charset="-78"/>
              </a:rPr>
              <a:t>.</a:t>
            </a:r>
          </a:p>
          <a:p>
            <a:pPr marL="971550" lvl="1" indent="-514350" algn="just">
              <a:buFont typeface="+mj-lt"/>
              <a:buAutoNum type="arabicPeriod"/>
            </a:pPr>
            <a:r>
              <a:rPr lang="en-US" sz="2800" dirty="0">
                <a:solidFill>
                  <a:srgbClr val="0A1F61"/>
                </a:solidFill>
                <a:latin typeface="Tajawal ExtraBold" panose="00000800000000000000" pitchFamily="2" charset="-78"/>
                <a:cs typeface="Tajawal ExtraBold" panose="00000800000000000000" pitchFamily="2" charset="-78"/>
              </a:rPr>
              <a:t>The </a:t>
            </a:r>
            <a:r>
              <a:rPr lang="en-US" sz="2800" dirty="0" err="1">
                <a:solidFill>
                  <a:srgbClr val="0A1F61"/>
                </a:solidFill>
                <a:latin typeface="Tajawal ExtraBold" panose="00000800000000000000" pitchFamily="2" charset="-78"/>
                <a:cs typeface="Tajawal ExtraBold" panose="00000800000000000000" pitchFamily="2" charset="-78"/>
              </a:rPr>
              <a:t>SSLSocket</a:t>
            </a:r>
            <a:r>
              <a:rPr lang="en-US" sz="2800" dirty="0">
                <a:solidFill>
                  <a:srgbClr val="0A1F61"/>
                </a:solidFill>
                <a:latin typeface="Tajawal ExtraBold" panose="00000800000000000000" pitchFamily="2" charset="-78"/>
                <a:cs typeface="Tajawal ExtraBold" panose="00000800000000000000" pitchFamily="2" charset="-78"/>
              </a:rPr>
              <a:t> is supplied with the CA Certificate, the certificate of the server and the corresponding private key.</a:t>
            </a:r>
          </a:p>
          <a:p>
            <a:pPr marL="971550" lvl="1" indent="-514350" algn="just">
              <a:buFont typeface="+mj-lt"/>
              <a:buAutoNum type="arabicPeriod"/>
            </a:pPr>
            <a:r>
              <a:rPr lang="en-US" sz="2800" dirty="0">
                <a:solidFill>
                  <a:srgbClr val="0A1F61"/>
                </a:solidFill>
                <a:latin typeface="Tajawal ExtraBold" panose="00000800000000000000" pitchFamily="2" charset="-78"/>
                <a:cs typeface="Tajawal ExtraBold" panose="00000800000000000000" pitchFamily="2" charset="-78"/>
              </a:rPr>
              <a:t>A call to the </a:t>
            </a:r>
            <a:r>
              <a:rPr lang="en-US" sz="2800" dirty="0" err="1">
                <a:solidFill>
                  <a:srgbClr val="0A1F61"/>
                </a:solidFill>
                <a:latin typeface="Tajawal ExtraBold" panose="00000800000000000000" pitchFamily="2" charset="-78"/>
                <a:cs typeface="Tajawal ExtraBold" panose="00000800000000000000" pitchFamily="2" charset="-78"/>
              </a:rPr>
              <a:t>getpeercert</a:t>
            </a:r>
            <a:r>
              <a:rPr lang="en-US" sz="2800" dirty="0">
                <a:solidFill>
                  <a:srgbClr val="0A1F61"/>
                </a:solidFill>
                <a:latin typeface="Tajawal ExtraBold" panose="00000800000000000000" pitchFamily="2" charset="-78"/>
                <a:cs typeface="Tajawal ExtraBold" panose="00000800000000000000" pitchFamily="2" charset="-78"/>
              </a:rPr>
              <a:t>() on the secure client connection(</a:t>
            </a:r>
            <a:r>
              <a:rPr lang="en-US" sz="2800" dirty="0" err="1">
                <a:solidFill>
                  <a:srgbClr val="0A1F61"/>
                </a:solidFill>
                <a:latin typeface="Tajawal ExtraBold" panose="00000800000000000000" pitchFamily="2" charset="-78"/>
                <a:cs typeface="Tajawal ExtraBold" panose="00000800000000000000" pitchFamily="2" charset="-78"/>
              </a:rPr>
              <a:t>ie</a:t>
            </a:r>
            <a:r>
              <a:rPr lang="en-US" sz="2800" dirty="0">
                <a:solidFill>
                  <a:srgbClr val="0A1F61"/>
                </a:solidFill>
                <a:latin typeface="Tajawal ExtraBold" panose="00000800000000000000" pitchFamily="2" charset="-78"/>
                <a:cs typeface="Tajawal ExtraBold" panose="00000800000000000000" pitchFamily="2" charset="-78"/>
              </a:rPr>
              <a:t>., the </a:t>
            </a:r>
            <a:r>
              <a:rPr lang="en-US" sz="2800" dirty="0" err="1">
                <a:solidFill>
                  <a:srgbClr val="0A1F61"/>
                </a:solidFill>
                <a:latin typeface="Tajawal ExtraBold" panose="00000800000000000000" pitchFamily="2" charset="-78"/>
                <a:cs typeface="Tajawal ExtraBold" panose="00000800000000000000" pitchFamily="2" charset="-78"/>
              </a:rPr>
              <a:t>SSLSocket</a:t>
            </a:r>
            <a:r>
              <a:rPr lang="en-US" sz="2800" dirty="0">
                <a:solidFill>
                  <a:srgbClr val="0A1F61"/>
                </a:solidFill>
                <a:latin typeface="Tajawal ExtraBold" panose="00000800000000000000" pitchFamily="2" charset="-78"/>
                <a:cs typeface="Tajawal ExtraBold" panose="00000800000000000000" pitchFamily="2" charset="-78"/>
              </a:rPr>
              <a:t> instance) gets the certificate of the client.</a:t>
            </a:r>
          </a:p>
          <a:p>
            <a:pPr marL="971550" lvl="1" indent="-514350" algn="just">
              <a:buFont typeface="+mj-lt"/>
              <a:buAutoNum type="arabicPeriod"/>
            </a:pPr>
            <a:r>
              <a:rPr lang="en-US" sz="2800" dirty="0">
                <a:solidFill>
                  <a:srgbClr val="0A1F61"/>
                </a:solidFill>
                <a:latin typeface="Tajawal ExtraBold" panose="00000800000000000000" pitchFamily="2" charset="-78"/>
                <a:cs typeface="Tajawal ExtraBold" panose="00000800000000000000" pitchFamily="2" charset="-78"/>
              </a:rPr>
              <a:t>The server program validates the common Name, time validity  of the certificate before sending any information over the secure connection with the client.</a:t>
            </a:r>
          </a:p>
        </p:txBody>
      </p:sp>
    </p:spTree>
    <p:extLst>
      <p:ext uri="{BB962C8B-B14F-4D97-AF65-F5344CB8AC3E}">
        <p14:creationId xmlns:p14="http://schemas.microsoft.com/office/powerpoint/2010/main" val="1049922102"/>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5106" y="256997"/>
            <a:ext cx="1222425" cy="1096206"/>
          </a:xfrm>
          <a:prstGeom prst="rect">
            <a:avLst/>
          </a:prstGeom>
        </p:spPr>
      </p:pic>
      <p:pic>
        <p:nvPicPr>
          <p:cNvPr id="3" name="Picture 2"/>
          <p:cNvPicPr>
            <a:picLocks noChangeAspect="1"/>
          </p:cNvPicPr>
          <p:nvPr/>
        </p:nvPicPr>
        <p:blipFill>
          <a:blip r:embed="rId3"/>
          <a:stretch>
            <a:fillRect/>
          </a:stretch>
        </p:blipFill>
        <p:spPr>
          <a:xfrm>
            <a:off x="2302650" y="6400347"/>
            <a:ext cx="9902229" cy="204838"/>
          </a:xfrm>
          <a:prstGeom prst="rect">
            <a:avLst/>
          </a:prstGeom>
        </p:spPr>
      </p:pic>
      <p:pic>
        <p:nvPicPr>
          <p:cNvPr id="4" name="Picture 3"/>
          <p:cNvPicPr>
            <a:picLocks noChangeAspect="1"/>
          </p:cNvPicPr>
          <p:nvPr/>
        </p:nvPicPr>
        <p:blipFill>
          <a:blip r:embed="rId4"/>
          <a:stretch>
            <a:fillRect/>
          </a:stretch>
        </p:blipFill>
        <p:spPr>
          <a:xfrm>
            <a:off x="0" y="2204822"/>
            <a:ext cx="238650" cy="2709534"/>
          </a:xfrm>
          <a:prstGeom prst="rect">
            <a:avLst/>
          </a:prstGeom>
        </p:spPr>
      </p:pic>
      <p:pic>
        <p:nvPicPr>
          <p:cNvPr id="6" name="Picture 5"/>
          <p:cNvPicPr>
            <a:picLocks noChangeAspect="1"/>
          </p:cNvPicPr>
          <p:nvPr/>
        </p:nvPicPr>
        <p:blipFill>
          <a:blip r:embed="rId5"/>
          <a:stretch>
            <a:fillRect/>
          </a:stretch>
        </p:blipFill>
        <p:spPr>
          <a:xfrm>
            <a:off x="-12879" y="0"/>
            <a:ext cx="9533101" cy="1610200"/>
          </a:xfrm>
          <a:prstGeom prst="rect">
            <a:avLst/>
          </a:prstGeom>
        </p:spPr>
      </p:pic>
      <p:sp>
        <p:nvSpPr>
          <p:cNvPr id="7" name="TextBox 6"/>
          <p:cNvSpPr txBox="1"/>
          <p:nvPr/>
        </p:nvSpPr>
        <p:spPr>
          <a:xfrm>
            <a:off x="2155804" y="649926"/>
            <a:ext cx="7409107" cy="1024639"/>
          </a:xfrm>
          <a:prstGeom prst="rect">
            <a:avLst/>
          </a:prstGeom>
          <a:noFill/>
        </p:spPr>
        <p:txBody>
          <a:bodyPr wrap="square" rtlCol="0">
            <a:spAutoFit/>
          </a:bodyPr>
          <a:lstStyle/>
          <a:p>
            <a:pPr algn="ctr">
              <a:lnSpc>
                <a:spcPts val="3400"/>
              </a:lnSpc>
            </a:pPr>
            <a:r>
              <a:rPr lang="en-US" sz="4400" dirty="0" smtClean="0">
                <a:solidFill>
                  <a:schemeClr val="bg1"/>
                </a:solidFill>
                <a:latin typeface="Tajawal Medium" panose="00000600000000000000" pitchFamily="2" charset="-78"/>
                <a:cs typeface="Tajawal Medium" panose="00000600000000000000" pitchFamily="2" charset="-78"/>
              </a:rPr>
              <a:t>TLS </a:t>
            </a:r>
            <a:r>
              <a:rPr lang="en-US" sz="4400" dirty="0">
                <a:solidFill>
                  <a:schemeClr val="bg1"/>
                </a:solidFill>
                <a:latin typeface="Tajawal Medium" panose="00000600000000000000" pitchFamily="2" charset="-78"/>
                <a:cs typeface="Tajawal Medium" panose="00000600000000000000" pitchFamily="2" charset="-78"/>
              </a:rPr>
              <a:t>Loopback-</a:t>
            </a:r>
            <a:r>
              <a:rPr lang="en-US" sz="4400" dirty="0" smtClean="0">
                <a:solidFill>
                  <a:schemeClr val="bg1"/>
                </a:solidFill>
                <a:latin typeface="Tajawal Medium" panose="00000600000000000000" pitchFamily="2" charset="-78"/>
                <a:cs typeface="Tajawal Medium" panose="00000600000000000000" pitchFamily="2" charset="-78"/>
              </a:rPr>
              <a:t>Client program</a:t>
            </a:r>
            <a:endParaRPr lang="en-US" sz="4400" dirty="0">
              <a:solidFill>
                <a:schemeClr val="bg1"/>
              </a:solidFill>
              <a:latin typeface="Tajawal Medium" panose="00000600000000000000" pitchFamily="2" charset="-78"/>
              <a:cs typeface="Tajawal Medium" panose="00000600000000000000" pitchFamily="2" charset="-78"/>
            </a:endParaRPr>
          </a:p>
          <a:p>
            <a:pPr algn="ctr">
              <a:lnSpc>
                <a:spcPts val="3400"/>
              </a:lnSpc>
            </a:pPr>
            <a:endParaRPr lang="en-US" sz="44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7430" y="236724"/>
            <a:ext cx="1300356" cy="1200329"/>
          </a:xfrm>
          <a:prstGeom prst="rect">
            <a:avLst/>
          </a:prstGeom>
          <a:noFill/>
        </p:spPr>
        <p:txBody>
          <a:bodyPr wrap="non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Module</a:t>
            </a:r>
          </a:p>
          <a:p>
            <a:pPr algn="ctr"/>
            <a:r>
              <a:rPr lang="en-US" sz="3600" dirty="0" smtClean="0">
                <a:solidFill>
                  <a:schemeClr val="bg1"/>
                </a:solidFill>
                <a:latin typeface="Tajawal Medium" panose="00000600000000000000" pitchFamily="2" charset="-78"/>
                <a:cs typeface="Tajawal Medium" panose="00000600000000000000" pitchFamily="2" charset="-78"/>
              </a:rPr>
              <a:t>5</a:t>
            </a:r>
            <a:endParaRPr lang="en-US" sz="3600" dirty="0">
              <a:solidFill>
                <a:schemeClr val="bg1"/>
              </a:solidFill>
              <a:latin typeface="Tajawal Medium" panose="00000600000000000000" pitchFamily="2" charset="-78"/>
              <a:cs typeface="Tajawal Medium" panose="00000600000000000000" pitchFamily="2" charset="-78"/>
            </a:endParaRPr>
          </a:p>
        </p:txBody>
      </p:sp>
      <p:pic>
        <p:nvPicPr>
          <p:cNvPr id="5" name="Picture 4"/>
          <p:cNvPicPr>
            <a:picLocks noChangeAspect="1"/>
          </p:cNvPicPr>
          <p:nvPr/>
        </p:nvPicPr>
        <p:blipFill>
          <a:blip r:embed="rId4"/>
          <a:stretch>
            <a:fillRect/>
          </a:stretch>
        </p:blipFill>
        <p:spPr>
          <a:xfrm>
            <a:off x="11966229" y="2204822"/>
            <a:ext cx="238650" cy="2709534"/>
          </a:xfrm>
          <a:prstGeom prst="rect">
            <a:avLst/>
          </a:prstGeom>
        </p:spPr>
      </p:pic>
      <p:sp>
        <p:nvSpPr>
          <p:cNvPr id="9" name="Slide Number Placeholder 8"/>
          <p:cNvSpPr>
            <a:spLocks noGrp="1"/>
          </p:cNvSpPr>
          <p:nvPr>
            <p:ph type="sldNum" sz="quarter" idx="12"/>
          </p:nvPr>
        </p:nvSpPr>
        <p:spPr>
          <a:xfrm>
            <a:off x="9123413" y="6513906"/>
            <a:ext cx="2743200" cy="365125"/>
          </a:xfrm>
        </p:spPr>
        <p:txBody>
          <a:bodyPr/>
          <a:lstStyle/>
          <a:p>
            <a:fld id="{FDED41F8-FC0F-4085-8150-313B6CF05213}" type="slidenum">
              <a:rPr lang="en-US" smtClean="0"/>
              <a:t>50</a:t>
            </a:fld>
            <a:endParaRPr lang="en-US" dirty="0"/>
          </a:p>
        </p:txBody>
      </p:sp>
      <p:sp>
        <p:nvSpPr>
          <p:cNvPr id="12" name="AutoShape 2" descr="TLS Security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3" name="Rectangle 12"/>
          <p:cNvSpPr/>
          <p:nvPr/>
        </p:nvSpPr>
        <p:spPr>
          <a:xfrm>
            <a:off x="387430" y="1684034"/>
            <a:ext cx="11325599" cy="4370427"/>
          </a:xfrm>
          <a:prstGeom prst="rect">
            <a:avLst/>
          </a:prstGeom>
        </p:spPr>
        <p:txBody>
          <a:bodyPr wrap="square">
            <a:spAutoFit/>
          </a:bodyPr>
          <a:lstStyle/>
          <a:p>
            <a:pPr marL="457200" indent="-457200">
              <a:buFont typeface="Wingdings" pitchFamily="2" charset="2"/>
              <a:buChar char="§"/>
            </a:pPr>
            <a:r>
              <a:rPr lang="en-US" sz="2600" b="1" dirty="0">
                <a:solidFill>
                  <a:srgbClr val="0A1F61"/>
                </a:solidFill>
                <a:latin typeface="Tajawal ExtraBold" panose="00000800000000000000" pitchFamily="2" charset="-78"/>
                <a:cs typeface="Tajawal ExtraBold" panose="00000800000000000000" pitchFamily="2" charset="-78"/>
              </a:rPr>
              <a:t>Example Client program that uses TLS:</a:t>
            </a:r>
          </a:p>
          <a:p>
            <a:pPr marL="971550" lvl="1" indent="-514350" algn="just">
              <a:buFont typeface="+mj-lt"/>
              <a:buAutoNum type="arabicPeriod"/>
            </a:pPr>
            <a:r>
              <a:rPr lang="en-US" sz="2800" dirty="0">
                <a:solidFill>
                  <a:srgbClr val="0A1F61"/>
                </a:solidFill>
                <a:latin typeface="Tajawal ExtraBold" panose="00000800000000000000" pitchFamily="2" charset="-78"/>
                <a:cs typeface="Tajawal ExtraBold" panose="00000800000000000000" pitchFamily="2" charset="-78"/>
              </a:rPr>
              <a:t>The client program makes use of the </a:t>
            </a:r>
            <a:r>
              <a:rPr lang="en-US" sz="2800" dirty="0" err="1">
                <a:solidFill>
                  <a:srgbClr val="0A1F61"/>
                </a:solidFill>
                <a:latin typeface="Tajawal ExtraBold" panose="00000800000000000000" pitchFamily="2" charset="-78"/>
                <a:cs typeface="Tajawal ExtraBold" panose="00000800000000000000" pitchFamily="2" charset="-78"/>
              </a:rPr>
              <a:t>SSLContext</a:t>
            </a:r>
            <a:r>
              <a:rPr lang="en-US" sz="2800" dirty="0">
                <a:solidFill>
                  <a:srgbClr val="0A1F61"/>
                </a:solidFill>
                <a:latin typeface="Tajawal ExtraBold" panose="00000800000000000000" pitchFamily="2" charset="-78"/>
                <a:cs typeface="Tajawal ExtraBold" panose="00000800000000000000" pitchFamily="2" charset="-78"/>
              </a:rPr>
              <a:t> instance to load the CA certificate, client certificate and the corresponding private key.  </a:t>
            </a:r>
          </a:p>
          <a:p>
            <a:pPr marL="971550" lvl="1" indent="-514350" algn="just">
              <a:buFont typeface="+mj-lt"/>
              <a:buAutoNum type="arabicPeriod"/>
            </a:pPr>
            <a:r>
              <a:rPr lang="en-US" sz="2800" dirty="0">
                <a:solidFill>
                  <a:srgbClr val="0A1F61"/>
                </a:solidFill>
                <a:latin typeface="Tajawal ExtraBold" panose="00000800000000000000" pitchFamily="2" charset="-78"/>
                <a:cs typeface="Tajawal ExtraBold" panose="00000800000000000000" pitchFamily="2" charset="-78"/>
              </a:rPr>
              <a:t>The client creates a stream based socket and wraps it around an </a:t>
            </a:r>
            <a:r>
              <a:rPr lang="en-US" sz="2800" dirty="0" err="1">
                <a:solidFill>
                  <a:srgbClr val="0A1F61"/>
                </a:solidFill>
                <a:latin typeface="Tajawal ExtraBold" panose="00000800000000000000" pitchFamily="2" charset="-78"/>
                <a:cs typeface="Tajawal ExtraBold" panose="00000800000000000000" pitchFamily="2" charset="-78"/>
              </a:rPr>
              <a:t>SSLSocket</a:t>
            </a:r>
            <a:r>
              <a:rPr lang="en-US" sz="2800" dirty="0">
                <a:solidFill>
                  <a:srgbClr val="0A1F61"/>
                </a:solidFill>
                <a:latin typeface="Tajawal ExtraBold" panose="00000800000000000000" pitchFamily="2" charset="-78"/>
                <a:cs typeface="Tajawal ExtraBold" panose="00000800000000000000" pitchFamily="2" charset="-78"/>
              </a:rPr>
              <a:t> instance.</a:t>
            </a:r>
          </a:p>
          <a:p>
            <a:pPr marL="971550" lvl="1" indent="-514350" algn="just">
              <a:buFont typeface="+mj-lt"/>
              <a:buAutoNum type="arabicPeriod"/>
            </a:pPr>
            <a:r>
              <a:rPr lang="en-US" sz="2800" dirty="0">
                <a:solidFill>
                  <a:srgbClr val="0A1F61"/>
                </a:solidFill>
                <a:latin typeface="Tajawal ExtraBold" panose="00000800000000000000" pitchFamily="2" charset="-78"/>
                <a:cs typeface="Tajawal ExtraBold" panose="00000800000000000000" pitchFamily="2" charset="-78"/>
              </a:rPr>
              <a:t>Through the </a:t>
            </a:r>
            <a:r>
              <a:rPr lang="en-US" sz="2800" dirty="0" err="1">
                <a:solidFill>
                  <a:srgbClr val="0A1F61"/>
                </a:solidFill>
                <a:latin typeface="Tajawal ExtraBold" panose="00000800000000000000" pitchFamily="2" charset="-78"/>
                <a:cs typeface="Tajawal ExtraBold" panose="00000800000000000000" pitchFamily="2" charset="-78"/>
              </a:rPr>
              <a:t>SSLSocket</a:t>
            </a:r>
            <a:r>
              <a:rPr lang="en-US" sz="2800" dirty="0">
                <a:solidFill>
                  <a:srgbClr val="0A1F61"/>
                </a:solidFill>
                <a:latin typeface="Tajawal ExtraBold" panose="00000800000000000000" pitchFamily="2" charset="-78"/>
                <a:cs typeface="Tajawal ExtraBold" panose="00000800000000000000" pitchFamily="2" charset="-78"/>
              </a:rPr>
              <a:t> instance the security aspects of the communication: Privacy, Data Integrity and Authentication are taken care.</a:t>
            </a:r>
          </a:p>
          <a:p>
            <a:pPr marL="971550" lvl="1" indent="-514350" algn="just">
              <a:buFont typeface="+mj-lt"/>
              <a:buAutoNum type="arabicPeriod"/>
            </a:pPr>
            <a:r>
              <a:rPr lang="en-US" sz="2800" dirty="0">
                <a:solidFill>
                  <a:srgbClr val="0A1F61"/>
                </a:solidFill>
                <a:latin typeface="Tajawal ExtraBold" panose="00000800000000000000" pitchFamily="2" charset="-78"/>
                <a:cs typeface="Tajawal ExtraBold" panose="00000800000000000000" pitchFamily="2" charset="-78"/>
              </a:rPr>
              <a:t>Once the </a:t>
            </a:r>
            <a:r>
              <a:rPr lang="en-US" sz="2800" dirty="0" err="1">
                <a:solidFill>
                  <a:srgbClr val="0A1F61"/>
                </a:solidFill>
                <a:latin typeface="Tajawal ExtraBold" panose="00000800000000000000" pitchFamily="2" charset="-78"/>
                <a:cs typeface="Tajawal ExtraBold" panose="00000800000000000000" pitchFamily="2" charset="-78"/>
              </a:rPr>
              <a:t>SSLSocket</a:t>
            </a:r>
            <a:r>
              <a:rPr lang="en-US" sz="2800" dirty="0">
                <a:solidFill>
                  <a:srgbClr val="0A1F61"/>
                </a:solidFill>
                <a:latin typeface="Tajawal ExtraBold" panose="00000800000000000000" pitchFamily="2" charset="-78"/>
                <a:cs typeface="Tajawal ExtraBold" panose="00000800000000000000" pitchFamily="2" charset="-78"/>
              </a:rPr>
              <a:t> instance makes a connection to the server listening on a specific IP address and Port it requests for the certificate of the server to which it is connected to.</a:t>
            </a:r>
          </a:p>
          <a:p>
            <a:pPr marL="971550" lvl="1" indent="-514350" algn="just">
              <a:buFont typeface="+mj-lt"/>
              <a:buAutoNum type="arabicPeriod"/>
            </a:pPr>
            <a:r>
              <a:rPr lang="en-US" sz="2800" dirty="0">
                <a:solidFill>
                  <a:srgbClr val="0A1F61"/>
                </a:solidFill>
                <a:latin typeface="Tajawal ExtraBold" panose="00000800000000000000" pitchFamily="2" charset="-78"/>
                <a:cs typeface="Tajawal ExtraBold" panose="00000800000000000000" pitchFamily="2" charset="-78"/>
              </a:rPr>
              <a:t>The fields of the certificate like </a:t>
            </a:r>
            <a:r>
              <a:rPr lang="en-US" sz="2800" dirty="0" err="1">
                <a:solidFill>
                  <a:srgbClr val="0A1F61"/>
                </a:solidFill>
                <a:latin typeface="Tajawal ExtraBold" panose="00000800000000000000" pitchFamily="2" charset="-78"/>
                <a:cs typeface="Tajawal ExtraBold" panose="00000800000000000000" pitchFamily="2" charset="-78"/>
              </a:rPr>
              <a:t>commonName</a:t>
            </a:r>
            <a:r>
              <a:rPr lang="en-US" sz="2800" dirty="0">
                <a:solidFill>
                  <a:srgbClr val="0A1F61"/>
                </a:solidFill>
                <a:latin typeface="Tajawal ExtraBold" panose="00000800000000000000" pitchFamily="2" charset="-78"/>
                <a:cs typeface="Tajawal ExtraBold" panose="00000800000000000000" pitchFamily="2" charset="-78"/>
              </a:rPr>
              <a:t>, </a:t>
            </a:r>
            <a:r>
              <a:rPr lang="en-US" sz="2800" dirty="0" err="1">
                <a:solidFill>
                  <a:srgbClr val="0A1F61"/>
                </a:solidFill>
                <a:latin typeface="Tajawal ExtraBold" panose="00000800000000000000" pitchFamily="2" charset="-78"/>
                <a:cs typeface="Tajawal ExtraBold" panose="00000800000000000000" pitchFamily="2" charset="-78"/>
              </a:rPr>
              <a:t>notBefore</a:t>
            </a:r>
            <a:r>
              <a:rPr lang="en-US" sz="2800" dirty="0">
                <a:solidFill>
                  <a:srgbClr val="0A1F61"/>
                </a:solidFill>
                <a:latin typeface="Tajawal ExtraBold" panose="00000800000000000000" pitchFamily="2" charset="-78"/>
                <a:cs typeface="Tajawal ExtraBold" panose="00000800000000000000" pitchFamily="2" charset="-78"/>
              </a:rPr>
              <a:t> and </a:t>
            </a:r>
            <a:r>
              <a:rPr lang="en-US" sz="2800" dirty="0" err="1">
                <a:solidFill>
                  <a:srgbClr val="0A1F61"/>
                </a:solidFill>
                <a:latin typeface="Tajawal ExtraBold" panose="00000800000000000000" pitchFamily="2" charset="-78"/>
                <a:cs typeface="Tajawal ExtraBold" panose="00000800000000000000" pitchFamily="2" charset="-78"/>
              </a:rPr>
              <a:t>notAfter</a:t>
            </a:r>
            <a:r>
              <a:rPr lang="en-US" sz="2800" dirty="0">
                <a:solidFill>
                  <a:srgbClr val="0A1F61"/>
                </a:solidFill>
                <a:latin typeface="Tajawal ExtraBold" panose="00000800000000000000" pitchFamily="2" charset="-78"/>
                <a:cs typeface="Tajawal ExtraBold" panose="00000800000000000000" pitchFamily="2" charset="-78"/>
              </a:rPr>
              <a:t> are validated before any communication is received from the server.</a:t>
            </a:r>
          </a:p>
        </p:txBody>
      </p:sp>
    </p:spTree>
    <p:extLst>
      <p:ext uri="{BB962C8B-B14F-4D97-AF65-F5344CB8AC3E}">
        <p14:creationId xmlns:p14="http://schemas.microsoft.com/office/powerpoint/2010/main" val="233584484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41036</TotalTime>
  <Words>2824</Words>
  <Application>Microsoft Office PowerPoint</Application>
  <PresentationFormat>Custom</PresentationFormat>
  <Paragraphs>460</Paragraphs>
  <Slides>50</Slides>
  <Notes>0</Notes>
  <HiddenSlides>0</HiddenSlides>
  <MMClips>0</MMClips>
  <ScaleCrop>false</ScaleCrop>
  <HeadingPairs>
    <vt:vector size="4" baseType="variant">
      <vt:variant>
        <vt:lpstr>Theme</vt:lpstr>
      </vt:variant>
      <vt:variant>
        <vt:i4>2</vt:i4>
      </vt:variant>
      <vt:variant>
        <vt:lpstr>Slide Titles</vt:lpstr>
      </vt:variant>
      <vt:variant>
        <vt:i4>50</vt:i4>
      </vt:variant>
    </vt:vector>
  </HeadingPairs>
  <TitlesOfParts>
    <vt:vector size="52" baseType="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Manal Mizher</cp:lastModifiedBy>
  <cp:revision>1732</cp:revision>
  <dcterms:created xsi:type="dcterms:W3CDTF">2021-08-03T13:03:26Z</dcterms:created>
  <dcterms:modified xsi:type="dcterms:W3CDTF">2022-08-06T02:44:50Z</dcterms:modified>
</cp:coreProperties>
</file>