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4"/>
  </p:sldMasterIdLst>
  <p:notesMasterIdLst>
    <p:notesMasterId r:id="rId35"/>
  </p:notesMasterIdLst>
  <p:sldIdLst>
    <p:sldId id="650" r:id="rId5"/>
    <p:sldId id="268" r:id="rId6"/>
    <p:sldId id="487" r:id="rId7"/>
    <p:sldId id="652" r:id="rId8"/>
    <p:sldId id="651" r:id="rId9"/>
    <p:sldId id="272" r:id="rId10"/>
    <p:sldId id="269" r:id="rId11"/>
    <p:sldId id="492" r:id="rId12"/>
    <p:sldId id="653" r:id="rId13"/>
    <p:sldId id="257" r:id="rId14"/>
    <p:sldId id="654" r:id="rId15"/>
    <p:sldId id="655" r:id="rId16"/>
    <p:sldId id="656" r:id="rId17"/>
    <p:sldId id="657" r:id="rId18"/>
    <p:sldId id="658" r:id="rId19"/>
    <p:sldId id="659" r:id="rId20"/>
    <p:sldId id="660" r:id="rId21"/>
    <p:sldId id="661" r:id="rId22"/>
    <p:sldId id="662" r:id="rId23"/>
    <p:sldId id="663" r:id="rId24"/>
    <p:sldId id="258" r:id="rId25"/>
    <p:sldId id="259" r:id="rId26"/>
    <p:sldId id="260" r:id="rId27"/>
    <p:sldId id="482" r:id="rId28"/>
    <p:sldId id="488" r:id="rId29"/>
    <p:sldId id="489" r:id="rId30"/>
    <p:sldId id="271" r:id="rId31"/>
    <p:sldId id="483" r:id="rId32"/>
    <p:sldId id="273" r:id="rId33"/>
    <p:sldId id="48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0689" autoAdjust="0"/>
  </p:normalViewPr>
  <p:slideViewPr>
    <p:cSldViewPr snapToGrid="0">
      <p:cViewPr varScale="1">
        <p:scale>
          <a:sx n="102" d="100"/>
          <a:sy n="102" d="100"/>
        </p:scale>
        <p:origin x="954" y="10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2026-01-29</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extLst>
      <p:ext uri="{BB962C8B-B14F-4D97-AF65-F5344CB8AC3E}">
        <p14:creationId xmlns:p14="http://schemas.microsoft.com/office/powerpoint/2010/main" val="318883272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69932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21</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B0570A73-4BAE-443F-9BDD-32D50BB49839}"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5800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8853D781-BA47-43E6-A5BB-FBFAE9EC1B84}"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1758931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724C4515-1F57-4E0C-A297-58C77C04886C}"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91160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4059592-A15B-4BFB-8271-113A6013DEE2}"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2635625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56D3D63A-890D-4F9E-8104-32CEB82F68CC}" type="datetimeFigureOut">
              <a:rPr lang="en-US" smtClean="0"/>
              <a:pPr>
                <a:defRPr/>
              </a:pPr>
              <a:t>2026-01-29</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51428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2026-01-29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773419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F804AAF-6152-4E1C-8912-67086E5DC72F}" type="datetimeFigureOut">
              <a:rPr lang="en-US" smtClean="0"/>
              <a:pPr>
                <a:defRPr/>
              </a:pPr>
              <a:t>2026-01-29</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95713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E07EA14-D766-4432-B60D-B94AC329E19D}"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1384931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522E95C-25DB-46AD-81E5-E1493010BC1F}"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263436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066DC4-6009-4709-9AA5-B695C1F8498F}"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2439368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DA3FFCC-07AD-4087-A29D-47D0012E1D02}"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08733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757203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2756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5486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8030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63266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2691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576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2026-01-29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31EEEDC-80E5-DB4B-B81E-B41FAD602327}"/>
              </a:ext>
            </a:extLst>
          </p:cNvPr>
          <p:cNvSpPr txBox="1"/>
          <p:nvPr userDrawn="1"/>
        </p:nvSpPr>
        <p:spPr>
          <a:xfrm>
            <a:off x="8872740" y="6311900"/>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8" name="Graphic 21">
            <a:extLst>
              <a:ext uri="{FF2B5EF4-FFF2-40B4-BE49-F238E27FC236}">
                <a16:creationId xmlns:a16="http://schemas.microsoft.com/office/drawing/2014/main" id="{8CB0F759-ECE5-164B-B849-FE26C1BD2CAC}"/>
              </a:ext>
            </a:extLst>
          </p:cNvPr>
          <p:cNvPicPr>
            <a:picLocks noChangeAspect="1"/>
          </p:cNvPicPr>
          <p:nvPr userDrawn="1"/>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058" y="296242"/>
            <a:ext cx="1937658" cy="904753"/>
          </a:xfrm>
          <a:prstGeom prst="rect">
            <a:avLst/>
          </a:prstGeom>
        </p:spPr>
      </p:pic>
    </p:spTree>
    <p:extLst>
      <p:ext uri="{BB962C8B-B14F-4D97-AF65-F5344CB8AC3E}">
        <p14:creationId xmlns:p14="http://schemas.microsoft.com/office/powerpoint/2010/main" val="406420580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9" r:id="rId16"/>
    <p:sldLayoutId id="2147483720" r:id="rId17"/>
    <p:sldLayoutId id="2147483667" r:id="rId18"/>
    <p:sldLayoutId id="214748370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981473" y="-253219"/>
            <a:ext cx="6918602" cy="72774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2289927"/>
            <a:ext cx="571525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Machine Learning in Finance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3166251" cy="769441"/>
          </a:xfrm>
          <a:prstGeom prst="rect">
            <a:avLst/>
          </a:prstGeom>
          <a:noFill/>
        </p:spPr>
        <p:txBody>
          <a:bodyPr wrap="none" rtlCol="0">
            <a:spAutoFit/>
          </a:bodyPr>
          <a:lstStyle/>
          <a:p>
            <a:r>
              <a:rPr lang="en-US" sz="2400" dirty="0">
                <a:latin typeface="Alexandria" charset="0"/>
                <a:cs typeface="Alexandria" charset="0"/>
              </a:rPr>
              <a:t>FNT633 </a:t>
            </a:r>
          </a:p>
          <a:p>
            <a:r>
              <a:rPr lang="en-GB" sz="2000" dirty="0"/>
              <a:t>Machine Learning in Finance</a:t>
            </a:r>
            <a:endParaRPr lang="en-US" sz="2400" dirty="0">
              <a:latin typeface="Alexandria" charset="0"/>
              <a:cs typeface="Alexandria" charset="0"/>
            </a:endParaRPr>
          </a:p>
        </p:txBody>
      </p:sp>
      <p:sp>
        <p:nvSpPr>
          <p:cNvPr id="14" name="Oval 13"/>
          <p:cNvSpPr/>
          <p:nvPr/>
        </p:nvSpPr>
        <p:spPr>
          <a:xfrm>
            <a:off x="6054429" y="-98473"/>
            <a:ext cx="6699731" cy="695647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059580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a:buFont typeface="Arial" panose="020B0604020202020204" pitchFamily="34" charset="0"/>
              <a:defRPr/>
            </a:pPr>
            <a:r>
              <a:rPr lang="en-US" altLang="en-US" sz="40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lnSpcReduction="10000"/>
          </a:bodyPr>
          <a:lstStyle/>
          <a:p>
            <a:pPr marL="0" indent="0" fontAlgn="auto">
              <a:spcAft>
                <a:spcPts val="0"/>
              </a:spcAft>
              <a:buFont typeface="Arial" panose="020B0604020202020204" pitchFamily="34" charset="0"/>
              <a:buNone/>
              <a:defRPr/>
            </a:pPr>
            <a:r>
              <a:rPr lang="en-US" dirty="0">
                <a:solidFill>
                  <a:prstClr val="black"/>
                </a:solidFill>
                <a:latin typeface="Alexandria" charset="0"/>
              </a:rPr>
              <a:t>Introduction</a:t>
            </a:r>
          </a:p>
          <a:p>
            <a:pPr lvl="1" fontAlgn="auto">
              <a:spcAft>
                <a:spcPts val="0"/>
              </a:spcAft>
              <a:defRPr/>
            </a:pPr>
            <a:r>
              <a:rPr lang="en-US" sz="2800" dirty="0">
                <a:solidFill>
                  <a:prstClr val="black"/>
                </a:solidFill>
                <a:latin typeface="Alexandria" charset="0"/>
              </a:rPr>
              <a:t>Introduction to topics we will cover in this course.</a:t>
            </a:r>
          </a:p>
          <a:p>
            <a:pPr lvl="1" fontAlgn="auto">
              <a:spcAft>
                <a:spcPts val="0"/>
              </a:spcAft>
              <a:defRPr/>
            </a:pPr>
            <a:r>
              <a:rPr lang="en-US" sz="2800" dirty="0">
                <a:solidFill>
                  <a:prstClr val="black"/>
                </a:solidFill>
                <a:latin typeface="Alexandria" charset="0"/>
              </a:rPr>
              <a:t>High-level overview to build a roadmap.</a:t>
            </a:r>
          </a:p>
          <a:p>
            <a:pPr marL="0" indent="0" fontAlgn="auto">
              <a:spcAft>
                <a:spcPts val="0"/>
              </a:spcAft>
              <a:buFont typeface="Arial" panose="020B0604020202020204" pitchFamily="34" charset="0"/>
              <a:buNone/>
              <a:defRPr/>
            </a:pPr>
            <a:endParaRPr lang="en-US" dirty="0">
              <a:solidFill>
                <a:prstClr val="black"/>
              </a:solidFill>
              <a:latin typeface="Alexandria" charset="0"/>
            </a:endParaRPr>
          </a:p>
          <a:p>
            <a:pPr marL="0" indent="0" fontAlgn="auto">
              <a:spcAft>
                <a:spcPts val="0"/>
              </a:spcAft>
              <a:buFont typeface="Arial" panose="020B0604020202020204" pitchFamily="34" charset="0"/>
              <a:buNone/>
              <a:defRPr/>
            </a:pPr>
            <a:r>
              <a:rPr lang="en-US" dirty="0">
                <a:solidFill>
                  <a:prstClr val="black"/>
                </a:solidFill>
                <a:latin typeface="Alexandria" charset="0"/>
              </a:rPr>
              <a:t>Chapter Overviews</a:t>
            </a:r>
          </a:p>
          <a:p>
            <a:pPr lvl="1">
              <a:lnSpc>
                <a:spcPct val="124000"/>
              </a:lnSpc>
              <a:defRPr/>
            </a:pPr>
            <a:r>
              <a:rPr lang="en-US" sz="2800" b="1" dirty="0">
                <a:solidFill>
                  <a:prstClr val="black"/>
                </a:solidFill>
                <a:latin typeface="Alexandria" charset="0"/>
              </a:rPr>
              <a:t>a. Chapter 1: I</a:t>
            </a:r>
            <a:r>
              <a:rPr lang="en-GB" sz="2800" b="1" dirty="0" err="1">
                <a:solidFill>
                  <a:prstClr val="black"/>
                </a:solidFill>
                <a:latin typeface="Alexandria" charset="0"/>
              </a:rPr>
              <a:t>ntroduction</a:t>
            </a:r>
            <a:r>
              <a:rPr lang="en-GB" sz="2800" b="1" dirty="0">
                <a:solidFill>
                  <a:prstClr val="black"/>
                </a:solidFill>
                <a:latin typeface="Alexandria" charset="0"/>
              </a:rPr>
              <a:t> to Machine Learning and Finance </a:t>
            </a:r>
            <a:r>
              <a:rPr lang="en-US" sz="2800" dirty="0">
                <a:solidFill>
                  <a:prstClr val="black"/>
                </a:solidFill>
                <a:latin typeface="Alexandria" charset="0"/>
              </a:rPr>
              <a:t>- Explore how machine learning is applied in finance and understand the life cycle of data-driven solutions, including key financial data types and sources.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marL="457200" lvl="1" algn="l" rtl="0">
              <a:lnSpc>
                <a:spcPct val="90000"/>
              </a:lnSpc>
              <a:spcBef>
                <a:spcPts val="500"/>
              </a:spcBef>
              <a:defRPr/>
            </a:pPr>
            <a:r>
              <a:rPr lang="en-US" altLang="en-US" sz="4000" kern="12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796827"/>
            <a:ext cx="10515600" cy="4451573"/>
          </a:xfrm>
        </p:spPr>
        <p:txBody>
          <a:bodyPr rtlCol="0">
            <a:normAutofit/>
          </a:bodyPr>
          <a:lstStyle/>
          <a:p>
            <a:pPr lvl="1">
              <a:defRPr/>
            </a:pPr>
            <a:r>
              <a:rPr lang="en-US" sz="3400" b="1" dirty="0">
                <a:solidFill>
                  <a:prstClr val="black"/>
                </a:solidFill>
                <a:latin typeface="Alexandria" charset="0"/>
              </a:rPr>
              <a:t>b. Chapter 2: Data Preparation I</a:t>
            </a:r>
            <a:r>
              <a:rPr lang="en-US" sz="3400" dirty="0">
                <a:solidFill>
                  <a:prstClr val="black"/>
                </a:solidFill>
                <a:latin typeface="Alexandria" charset="0"/>
              </a:rPr>
              <a:t> - Learn how to clean and preprocess financial data to ensure it’s accurate, consistent, and ready for analysis.</a:t>
            </a:r>
          </a:p>
          <a:p>
            <a:pPr lvl="1">
              <a:defRPr/>
            </a:pPr>
            <a:endParaRPr lang="en-US" sz="3400" b="1" dirty="0">
              <a:solidFill>
                <a:prstClr val="black"/>
              </a:solidFill>
              <a:latin typeface="Alexandria" charset="0"/>
            </a:endParaRPr>
          </a:p>
          <a:p>
            <a:pPr lvl="1">
              <a:defRPr/>
            </a:pPr>
            <a:r>
              <a:rPr lang="en-US" sz="3400" b="1" dirty="0">
                <a:solidFill>
                  <a:prstClr val="black"/>
                </a:solidFill>
                <a:latin typeface="Alexandria" charset="0"/>
              </a:rPr>
              <a:t>c. Chapter 3: Data Processing and Feature Engineering II </a:t>
            </a:r>
            <a:r>
              <a:rPr lang="en-US" sz="3400" dirty="0">
                <a:solidFill>
                  <a:prstClr val="black"/>
                </a:solidFill>
                <a:latin typeface="Alexandria" charset="0"/>
              </a:rPr>
              <a:t>- Discover techniques to integrate multiple datasets and transform features for better model performance.</a:t>
            </a:r>
          </a:p>
        </p:txBody>
      </p:sp>
    </p:spTree>
    <p:extLst>
      <p:ext uri="{BB962C8B-B14F-4D97-AF65-F5344CB8AC3E}">
        <p14:creationId xmlns:p14="http://schemas.microsoft.com/office/powerpoint/2010/main" val="41992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marL="457200" lvl="1" algn="l" rtl="0">
              <a:lnSpc>
                <a:spcPct val="90000"/>
              </a:lnSpc>
              <a:spcBef>
                <a:spcPts val="500"/>
              </a:spcBef>
              <a:defRPr/>
            </a:pPr>
            <a:r>
              <a:rPr lang="en-US" altLang="en-US" sz="4000" kern="12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lnSpcReduction="10000"/>
          </a:bodyPr>
          <a:lstStyle/>
          <a:p>
            <a:pPr marL="457200" lvl="1" indent="0">
              <a:buNone/>
              <a:defRPr/>
            </a:pPr>
            <a:endParaRPr lang="en-US" dirty="0">
              <a:solidFill>
                <a:prstClr val="black"/>
              </a:solidFill>
              <a:latin typeface="Alexandria" charset="0"/>
            </a:endParaRPr>
          </a:p>
          <a:p>
            <a:pPr lvl="1">
              <a:defRPr/>
            </a:pPr>
            <a:r>
              <a:rPr lang="en-US" sz="3400" b="1" dirty="0">
                <a:solidFill>
                  <a:prstClr val="black"/>
                </a:solidFill>
                <a:latin typeface="Alexandria" charset="0"/>
              </a:rPr>
              <a:t>d. Chapter 4:</a:t>
            </a:r>
            <a:r>
              <a:rPr lang="en-GB" sz="3400" b="1" dirty="0">
                <a:solidFill>
                  <a:prstClr val="black"/>
                </a:solidFill>
                <a:latin typeface="Alexandria" charset="0"/>
              </a:rPr>
              <a:t> Statistical Foundations for Data Science</a:t>
            </a:r>
            <a:r>
              <a:rPr lang="en-GB" sz="3400" dirty="0">
                <a:solidFill>
                  <a:prstClr val="black"/>
                </a:solidFill>
                <a:latin typeface="Alexandria" charset="0"/>
              </a:rPr>
              <a:t> -</a:t>
            </a:r>
            <a:r>
              <a:rPr lang="en-US" sz="3400" dirty="0">
                <a:solidFill>
                  <a:prstClr val="black"/>
                </a:solidFill>
                <a:latin typeface="Alexandria" charset="0"/>
              </a:rPr>
              <a:t> Understand the statistical methods and visualization tools used to summarize, explore, and interpret financial data.</a:t>
            </a:r>
          </a:p>
          <a:p>
            <a:pPr lvl="1">
              <a:defRPr/>
            </a:pPr>
            <a:endParaRPr lang="en-US" sz="3400" b="1" dirty="0">
              <a:solidFill>
                <a:prstClr val="black"/>
              </a:solidFill>
              <a:latin typeface="Alexandria" charset="0"/>
            </a:endParaRPr>
          </a:p>
          <a:p>
            <a:pPr lvl="1">
              <a:defRPr/>
            </a:pPr>
            <a:r>
              <a:rPr lang="en-US" sz="3400" b="1" dirty="0">
                <a:solidFill>
                  <a:prstClr val="black"/>
                </a:solidFill>
                <a:latin typeface="Alexandria" charset="0"/>
              </a:rPr>
              <a:t>e. Chapter 5: Supervised Learning Fundamentals </a:t>
            </a:r>
            <a:r>
              <a:rPr lang="en-US" sz="3400" dirty="0">
                <a:solidFill>
                  <a:prstClr val="black"/>
                </a:solidFill>
                <a:latin typeface="Alexandria" charset="0"/>
              </a:rPr>
              <a:t>- Learn how to train models to predict financial outcomes using classification and regression techniques.</a:t>
            </a:r>
          </a:p>
        </p:txBody>
      </p:sp>
    </p:spTree>
    <p:extLst>
      <p:ext uri="{BB962C8B-B14F-4D97-AF65-F5344CB8AC3E}">
        <p14:creationId xmlns:p14="http://schemas.microsoft.com/office/powerpoint/2010/main" val="3695302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marL="457200" lvl="1" algn="l" rtl="0">
              <a:lnSpc>
                <a:spcPct val="90000"/>
              </a:lnSpc>
              <a:spcBef>
                <a:spcPts val="500"/>
              </a:spcBef>
              <a:defRPr/>
            </a:pPr>
            <a:r>
              <a:rPr lang="en-US" altLang="en-US" sz="4000" kern="12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lnSpcReduction="10000"/>
          </a:bodyPr>
          <a:lstStyle/>
          <a:p>
            <a:pPr marL="457200" lvl="1" indent="0">
              <a:buNone/>
              <a:defRPr/>
            </a:pPr>
            <a:endParaRPr lang="en-US" dirty="0">
              <a:solidFill>
                <a:prstClr val="black"/>
              </a:solidFill>
              <a:latin typeface="Alexandria" charset="0"/>
            </a:endParaRPr>
          </a:p>
          <a:p>
            <a:pPr lvl="1">
              <a:defRPr/>
            </a:pPr>
            <a:r>
              <a:rPr lang="en-US" sz="3400" b="1" dirty="0">
                <a:solidFill>
                  <a:prstClr val="black"/>
                </a:solidFill>
                <a:latin typeface="Alexandria" charset="0"/>
              </a:rPr>
              <a:t>f. </a:t>
            </a:r>
            <a:r>
              <a:rPr lang="en-US" altLang="en-US" sz="3400" b="1" dirty="0">
                <a:solidFill>
                  <a:prstClr val="black"/>
                </a:solidFill>
                <a:latin typeface="Alexandria" charset="0"/>
              </a:rPr>
              <a:t>Chapter 6: Decision Trees and Random Forests </a:t>
            </a:r>
            <a:r>
              <a:rPr lang="en-US" altLang="en-US" sz="3400" dirty="0">
                <a:solidFill>
                  <a:prstClr val="black"/>
                </a:solidFill>
                <a:latin typeface="Alexandria" charset="0"/>
              </a:rPr>
              <a:t>- Explore tree-based algorithms for prediction, risk assessment, and decision-making in finance.</a:t>
            </a:r>
          </a:p>
          <a:p>
            <a:pPr lvl="1">
              <a:defRPr/>
            </a:pPr>
            <a:endParaRPr lang="en-US" altLang="en-US" sz="3400" dirty="0">
              <a:solidFill>
                <a:prstClr val="black"/>
              </a:solidFill>
              <a:latin typeface="Alexandria" charset="0"/>
            </a:endParaRPr>
          </a:p>
          <a:p>
            <a:pPr lvl="1">
              <a:defRPr/>
            </a:pPr>
            <a:r>
              <a:rPr lang="en-US" altLang="en-US" sz="3400" b="1" dirty="0">
                <a:solidFill>
                  <a:prstClr val="black"/>
                </a:solidFill>
                <a:latin typeface="Alexandria" charset="0"/>
              </a:rPr>
              <a:t>g. Chapter 7: Association Rule Learning and Naïve Bayes</a:t>
            </a:r>
            <a:r>
              <a:rPr lang="en-US" altLang="en-US" sz="3400" dirty="0">
                <a:solidFill>
                  <a:prstClr val="black"/>
                </a:solidFill>
                <a:latin typeface="Alexandria" charset="0"/>
              </a:rPr>
              <a:t> - Discover patterns in data and predict outcomes using probabilities for applications like fraud detection and market analysis.</a:t>
            </a:r>
          </a:p>
          <a:p>
            <a:pPr>
              <a:defRPr/>
            </a:pPr>
            <a:endParaRPr lang="en-US" sz="2400" dirty="0">
              <a:latin typeface="Söhne"/>
            </a:endParaRPr>
          </a:p>
        </p:txBody>
      </p:sp>
    </p:spTree>
    <p:extLst>
      <p:ext uri="{BB962C8B-B14F-4D97-AF65-F5344CB8AC3E}">
        <p14:creationId xmlns:p14="http://schemas.microsoft.com/office/powerpoint/2010/main" val="2487616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normAutofit/>
          </a:bodyPr>
          <a:lstStyle/>
          <a:p>
            <a:pPr>
              <a:buFont typeface="Arial" panose="020B0604020202020204" pitchFamily="34" charset="0"/>
            </a:pPr>
            <a:r>
              <a:rPr lang="en-US" altLang="en-US" sz="4000" dirty="0">
                <a:solidFill>
                  <a:prstClr val="black"/>
                </a:solidFill>
                <a:latin typeface="Alexandria" charset="0"/>
                <a:ea typeface="+mn-ea"/>
                <a:cs typeface="+mn-cs"/>
              </a:rPr>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385455"/>
            <a:ext cx="10515600" cy="5140036"/>
          </a:xfrm>
        </p:spPr>
        <p:txBody>
          <a:bodyPr>
            <a:noAutofit/>
          </a:bodyPr>
          <a:lstStyle/>
          <a:p>
            <a:pPr lvl="1"/>
            <a:r>
              <a:rPr lang="en-US" altLang="en-US" b="1" dirty="0">
                <a:solidFill>
                  <a:prstClr val="black"/>
                </a:solidFill>
                <a:latin typeface="Alexandria" charset="0"/>
              </a:rPr>
              <a:t>h. Chapter 8: Unsupervised Learning in Finance </a:t>
            </a:r>
            <a:r>
              <a:rPr lang="en-US" altLang="en-US" dirty="0">
                <a:solidFill>
                  <a:prstClr val="black"/>
                </a:solidFill>
                <a:latin typeface="Alexandria" charset="0"/>
              </a:rPr>
              <a:t>- Understand how to group financial data into patterns or segments without labeled outcomes.</a:t>
            </a:r>
          </a:p>
          <a:p>
            <a:pPr lvl="1"/>
            <a:endParaRPr lang="en-US" altLang="en-US" dirty="0">
              <a:solidFill>
                <a:prstClr val="black"/>
              </a:solidFill>
              <a:latin typeface="Alexandria" charset="0"/>
            </a:endParaRPr>
          </a:p>
          <a:p>
            <a:pPr lvl="1">
              <a:lnSpc>
                <a:spcPct val="114000"/>
              </a:lnSpc>
            </a:pPr>
            <a:r>
              <a:rPr lang="en-US" altLang="en-US" b="1" dirty="0" err="1">
                <a:solidFill>
                  <a:prstClr val="black"/>
                </a:solidFill>
                <a:latin typeface="Alexandria" charset="0"/>
              </a:rPr>
              <a:t>i</a:t>
            </a:r>
            <a:r>
              <a:rPr lang="en-US" altLang="en-US" b="1" dirty="0">
                <a:solidFill>
                  <a:prstClr val="black"/>
                </a:solidFill>
                <a:latin typeface="Alexandria" charset="0"/>
              </a:rPr>
              <a:t>. Chapter 9: Time Series Analysis I </a:t>
            </a:r>
            <a:r>
              <a:rPr lang="en-US" altLang="en-US" dirty="0">
                <a:solidFill>
                  <a:prstClr val="black"/>
                </a:solidFill>
                <a:latin typeface="Alexandria" charset="0"/>
              </a:rPr>
              <a:t>– Models and Forecasting: Explore methods to analyze and predict financial data that changes over time, like stock prices or sales.</a:t>
            </a:r>
          </a:p>
          <a:p>
            <a:pPr lvl="1">
              <a:lnSpc>
                <a:spcPct val="114000"/>
              </a:lnSpc>
            </a:pPr>
            <a:endParaRPr lang="en-US" altLang="en-US" dirty="0">
              <a:solidFill>
                <a:prstClr val="black"/>
              </a:solidFill>
              <a:latin typeface="Alexandria" charset="0"/>
            </a:endParaRPr>
          </a:p>
          <a:p>
            <a:pPr lvl="1">
              <a:lnSpc>
                <a:spcPct val="114000"/>
              </a:lnSpc>
            </a:pPr>
            <a:r>
              <a:rPr lang="en-US" altLang="en-US" b="1" dirty="0">
                <a:solidFill>
                  <a:prstClr val="black"/>
                </a:solidFill>
                <a:latin typeface="Alexandria" charset="0"/>
              </a:rPr>
              <a:t>j. Chapter 10: Time Series Analysis II </a:t>
            </a:r>
            <a:r>
              <a:rPr lang="en-US" altLang="en-US" dirty="0">
                <a:solidFill>
                  <a:prstClr val="black"/>
                </a:solidFill>
                <a:latin typeface="Alexandria" charset="0"/>
              </a:rPr>
              <a:t>– Models and Forecasting:</a:t>
            </a:r>
            <a:br>
              <a:rPr lang="en-US" altLang="en-US" dirty="0">
                <a:solidFill>
                  <a:prstClr val="black"/>
                </a:solidFill>
                <a:latin typeface="Alexandria" charset="0"/>
              </a:rPr>
            </a:br>
            <a:r>
              <a:rPr lang="en-US" altLang="en-US" dirty="0">
                <a:solidFill>
                  <a:prstClr val="black"/>
                </a:solidFill>
                <a:latin typeface="Alexandria" charset="0"/>
              </a:rPr>
              <a:t>Continue learning advanced time series techniques for accurate forecasting and trend analysis in finance.</a:t>
            </a:r>
          </a:p>
          <a:p>
            <a:pPr marL="0" indent="0">
              <a:buNone/>
            </a:pPr>
            <a:r>
              <a:rPr lang="en-US" altLang="en-US" sz="2400" dirty="0">
                <a:solidFill>
                  <a:prstClr val="black"/>
                </a:solidFill>
                <a:latin typeface="Alexandria" charset="0"/>
              </a:rPr>
              <a:t>Course Roadmap &amp; Expectations  </a:t>
            </a:r>
          </a:p>
          <a:p>
            <a:pPr marL="0" indent="0">
              <a:buFont typeface="Arial" panose="020B0604020202020204" pitchFamily="34" charset="0"/>
              <a:buNone/>
            </a:pPr>
            <a:r>
              <a:rPr lang="en-US" altLang="en-US" sz="2400" dirty="0">
                <a:solidFill>
                  <a:prstClr val="black"/>
                </a:solidFill>
                <a:latin typeface="Alexandria" charset="0"/>
              </a:rPr>
              <a:t>Closing Remarks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3" y="574370"/>
            <a:ext cx="4892121" cy="1558925"/>
          </a:xfrm>
        </p:spPr>
        <p:txBody>
          <a:bodyPr>
            <a:normAutofit/>
          </a:bodyPr>
          <a:lstStyle/>
          <a:p>
            <a:r>
              <a:rPr lang="en-US" altLang="en-US" sz="4000"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133295"/>
            <a:ext cx="11219657" cy="3969544"/>
          </a:xfrm>
        </p:spPr>
        <p:txBody>
          <a:bodyPr anchor="ctr">
            <a:noAutofit/>
          </a:bodyPr>
          <a:lstStyle/>
          <a:p>
            <a:pPr>
              <a:lnSpc>
                <a:spcPct val="114000"/>
              </a:lnSpc>
            </a:pPr>
            <a:r>
              <a:rPr lang="en-US" altLang="en-US" dirty="0">
                <a:solidFill>
                  <a:prstClr val="black"/>
                </a:solidFill>
                <a:latin typeface="Alexandria" charset="0"/>
              </a:rPr>
              <a:t>This course provides a comprehensive introduction to machine learning and its applications in the financial sector. </a:t>
            </a:r>
          </a:p>
          <a:p>
            <a:pPr marL="0" indent="0">
              <a:lnSpc>
                <a:spcPct val="114000"/>
              </a:lnSpc>
              <a:buNone/>
            </a:pPr>
            <a:endParaRPr lang="en-US" altLang="en-US" dirty="0">
              <a:solidFill>
                <a:prstClr val="black"/>
              </a:solidFill>
              <a:latin typeface="Alexandria" charset="0"/>
            </a:endParaRPr>
          </a:p>
          <a:p>
            <a:pPr>
              <a:lnSpc>
                <a:spcPct val="114000"/>
              </a:lnSpc>
            </a:pPr>
            <a:r>
              <a:rPr lang="en-US" altLang="en-US" dirty="0">
                <a:solidFill>
                  <a:prstClr val="black"/>
                </a:solidFill>
                <a:latin typeface="Alexandria" charset="0"/>
              </a:rPr>
              <a:t>Students will learn about various machine learning techniques, from fundamental concepts to advanced algorithms, and how these can be applied to solve real-world economic problems. </a:t>
            </a:r>
          </a:p>
        </p:txBody>
      </p:sp>
      <p:pic>
        <p:nvPicPr>
          <p:cNvPr id="5" name="Graphic 21">
            <a:extLst>
              <a:ext uri="{FF2B5EF4-FFF2-40B4-BE49-F238E27FC236}">
                <a16:creationId xmlns:a16="http://schemas.microsoft.com/office/drawing/2014/main" id="{00BCEE81-B964-3842-8D7A-C32AB8ABD1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6F4E4B59-4E7F-B443-932C-624607508C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3" y="574370"/>
            <a:ext cx="4351793" cy="1558925"/>
          </a:xfrm>
        </p:spPr>
        <p:txBody>
          <a:bodyPr>
            <a:normAutofit/>
          </a:bodyPr>
          <a:lstStyle/>
          <a:p>
            <a:pPr>
              <a:lnSpc>
                <a:spcPct val="114000"/>
              </a:lnSpc>
              <a:spcBef>
                <a:spcPts val="1000"/>
              </a:spcBef>
            </a:pPr>
            <a:r>
              <a:rPr lang="en-US" altLang="en-US" sz="4000"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1925618"/>
            <a:ext cx="11219657" cy="3969544"/>
          </a:xfrm>
        </p:spPr>
        <p:txBody>
          <a:bodyPr anchor="ctr">
            <a:noAutofit/>
          </a:bodyPr>
          <a:lstStyle/>
          <a:p>
            <a:pPr>
              <a:lnSpc>
                <a:spcPct val="114000"/>
              </a:lnSpc>
            </a:pPr>
            <a:r>
              <a:rPr lang="en-US" altLang="en-US" sz="3400" dirty="0">
                <a:solidFill>
                  <a:prstClr val="black"/>
                </a:solidFill>
                <a:latin typeface="Alexandria" charset="0"/>
              </a:rPr>
              <a:t>The course covers data processing, feature engineering, supervised and unsupervised learning, focusing on their relevance to financial forecasting, credit scoring, risk management, algorithmic trading, and regulatory compliance. </a:t>
            </a:r>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extLst>
      <p:ext uri="{BB962C8B-B14F-4D97-AF65-F5344CB8AC3E}">
        <p14:creationId xmlns:p14="http://schemas.microsoft.com/office/powerpoint/2010/main" val="1094519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3" y="574370"/>
            <a:ext cx="4601175" cy="1558925"/>
          </a:xfrm>
        </p:spPr>
        <p:txBody>
          <a:bodyPr>
            <a:normAutofit/>
          </a:bodyPr>
          <a:lstStyle/>
          <a:p>
            <a:pPr>
              <a:lnSpc>
                <a:spcPct val="114000"/>
              </a:lnSpc>
              <a:spcBef>
                <a:spcPts val="1000"/>
              </a:spcBef>
            </a:pPr>
            <a:r>
              <a:rPr lang="en-US" altLang="en-US" sz="4000"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244273"/>
            <a:ext cx="11219657" cy="3969544"/>
          </a:xfrm>
        </p:spPr>
        <p:txBody>
          <a:bodyPr anchor="ctr">
            <a:noAutofit/>
          </a:bodyPr>
          <a:lstStyle/>
          <a:p>
            <a:pPr>
              <a:lnSpc>
                <a:spcPct val="114000"/>
              </a:lnSpc>
            </a:pPr>
            <a:r>
              <a:rPr lang="en-US" altLang="en-US" sz="3400" dirty="0">
                <a:solidFill>
                  <a:prstClr val="black"/>
                </a:solidFill>
                <a:latin typeface="Alexandria" charset="0"/>
              </a:rPr>
              <a:t>Through lectures and case studies, participants will gain practical experience implementing machine learning models using economic data. The course aims to equip students with the skills to analyze market behaviors, enhance decision-making processes, and innovate with new financial technologies.</a:t>
            </a:r>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extLst>
      <p:ext uri="{BB962C8B-B14F-4D97-AF65-F5344CB8AC3E}">
        <p14:creationId xmlns:p14="http://schemas.microsoft.com/office/powerpoint/2010/main" val="3239480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7791" y="1450975"/>
            <a:ext cx="4290646" cy="3956050"/>
          </a:xfrm>
        </p:spPr>
        <p:txBody>
          <a:bodyPr>
            <a:normAutofit/>
          </a:bodyPr>
          <a:lstStyle/>
          <a:p>
            <a:r>
              <a:rPr lang="en-US" altLang="en-US" sz="4000" b="1" dirty="0">
                <a:solidFill>
                  <a:prstClr val="black"/>
                </a:solidFill>
                <a:latin typeface="Alexandria" charset="0"/>
                <a:ea typeface="+mn-ea"/>
                <a:cs typeface="+mn-cs"/>
              </a:rPr>
              <a:t>Introduction to ML &amp; Finance</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570806" y="1373309"/>
            <a:ext cx="6274191" cy="4572000"/>
          </a:xfrm>
        </p:spPr>
        <p:txBody>
          <a:bodyPr rtlCol="0" anchor="ctr">
            <a:normAutofit/>
          </a:bodyPr>
          <a:lstStyle/>
          <a:p>
            <a:pPr fontAlgn="auto">
              <a:lnSpc>
                <a:spcPct val="114000"/>
              </a:lnSpc>
              <a:spcBef>
                <a:spcPts val="600"/>
              </a:spcBef>
              <a:spcAft>
                <a:spcPts val="600"/>
              </a:spcAft>
              <a:defRPr/>
            </a:pPr>
            <a:r>
              <a:rPr lang="en-US" sz="2400" b="1" dirty="0">
                <a:solidFill>
                  <a:prstClr val="black"/>
                </a:solidFill>
                <a:latin typeface="Alexandria" charset="0"/>
              </a:rPr>
              <a:t>Machine Learning (ML) </a:t>
            </a:r>
            <a:r>
              <a:rPr lang="en-US" sz="2400" dirty="0">
                <a:solidFill>
                  <a:prstClr val="black"/>
                </a:solidFill>
                <a:latin typeface="Alexandria" charset="0"/>
              </a:rPr>
              <a:t>= computers learn from data, not fixed rules.</a:t>
            </a:r>
          </a:p>
          <a:p>
            <a:pPr fontAlgn="auto">
              <a:lnSpc>
                <a:spcPct val="114000"/>
              </a:lnSpc>
              <a:spcBef>
                <a:spcPts val="600"/>
              </a:spcBef>
              <a:spcAft>
                <a:spcPts val="600"/>
              </a:spcAft>
              <a:defRPr/>
            </a:pPr>
            <a:r>
              <a:rPr lang="en-US" sz="2400" dirty="0">
                <a:solidFill>
                  <a:prstClr val="black"/>
                </a:solidFill>
                <a:latin typeface="Alexandria" charset="0"/>
              </a:rPr>
              <a:t>Used in finance for predictions, automation, and fraud detection.</a:t>
            </a:r>
          </a:p>
          <a:p>
            <a:pPr marL="0" indent="0" fontAlgn="auto">
              <a:lnSpc>
                <a:spcPct val="114000"/>
              </a:lnSpc>
              <a:spcBef>
                <a:spcPts val="600"/>
              </a:spcBef>
              <a:spcAft>
                <a:spcPts val="600"/>
              </a:spcAft>
              <a:buNone/>
              <a:defRPr/>
            </a:pPr>
            <a:endParaRPr lang="en-US" sz="2400" dirty="0">
              <a:solidFill>
                <a:prstClr val="black"/>
              </a:solidFill>
              <a:latin typeface="Alexandria" charset="0"/>
            </a:endParaRPr>
          </a:p>
          <a:p>
            <a:pPr marL="0" indent="0" fontAlgn="auto">
              <a:lnSpc>
                <a:spcPct val="114000"/>
              </a:lnSpc>
              <a:spcBef>
                <a:spcPts val="600"/>
              </a:spcBef>
              <a:spcAft>
                <a:spcPts val="600"/>
              </a:spcAft>
              <a:buNone/>
              <a:defRPr/>
            </a:pPr>
            <a:r>
              <a:rPr lang="en-US" sz="2400" dirty="0">
                <a:solidFill>
                  <a:prstClr val="black"/>
                </a:solidFill>
                <a:latin typeface="Alexandria" charset="0"/>
              </a:rPr>
              <a:t>Example: Predict loan approval chances based on income &amp; credit score.</a:t>
            </a:r>
          </a:p>
        </p:txBody>
      </p:sp>
      <p:pic>
        <p:nvPicPr>
          <p:cNvPr id="7" name="Graphic 21">
            <a:extLst>
              <a:ext uri="{FF2B5EF4-FFF2-40B4-BE49-F238E27FC236}">
                <a16:creationId xmlns:a16="http://schemas.microsoft.com/office/drawing/2014/main" id="{FEF4A6D7-D4B9-4D49-ABAE-0575A4EA54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9" name="TextBox 8">
            <a:extLst>
              <a:ext uri="{FF2B5EF4-FFF2-40B4-BE49-F238E27FC236}">
                <a16:creationId xmlns:a16="http://schemas.microsoft.com/office/drawing/2014/main" id="{F0281E8E-6D16-D54A-ACE5-3556D25716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108" y="997527"/>
            <a:ext cx="11700717" cy="4405746"/>
          </a:xfrm>
          <a:prstGeom prst="rect">
            <a:avLst/>
          </a:prstGeom>
        </p:spPr>
      </p:pic>
    </p:spTree>
    <p:custDataLst>
      <p:tags r:id="rId1"/>
    </p:custDataLst>
    <p:extLst>
      <p:ext uri="{BB962C8B-B14F-4D97-AF65-F5344CB8AC3E}">
        <p14:creationId xmlns:p14="http://schemas.microsoft.com/office/powerpoint/2010/main" val="3047306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1108361" y="1136132"/>
            <a:ext cx="1260763"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60400" y="3441481"/>
            <a:ext cx="10728036" cy="2878860"/>
          </a:xfrm>
        </p:spPr>
        <p:txBody>
          <a:bodyPr rtlCol="0">
            <a:normAutofit/>
          </a:bodyPr>
          <a:lstStyle/>
          <a:p>
            <a:pPr>
              <a:lnSpc>
                <a:spcPct val="114000"/>
              </a:lnSpc>
              <a:spcBef>
                <a:spcPts val="600"/>
              </a:spcBef>
              <a:spcAft>
                <a:spcPts val="600"/>
              </a:spcAft>
              <a:defRPr/>
            </a:pPr>
            <a:r>
              <a:rPr lang="en-US" sz="2200" dirty="0">
                <a:solidFill>
                  <a:prstClr val="black"/>
                </a:solidFill>
                <a:latin typeface="Alexandria" charset="0"/>
              </a:rPr>
              <a:t>What is Scoping?</a:t>
            </a:r>
            <a:r>
              <a:rPr lang="ar-SA" sz="2200" dirty="0">
                <a:solidFill>
                  <a:prstClr val="black"/>
                </a:solidFill>
                <a:latin typeface="Alexandria" charset="0"/>
              </a:rPr>
              <a:t>  </a:t>
            </a:r>
            <a:r>
              <a:rPr lang="en-US" sz="2200" dirty="0">
                <a:solidFill>
                  <a:prstClr val="black"/>
                </a:solidFill>
                <a:latin typeface="Alexandria" charset="0"/>
              </a:rPr>
              <a:t>The Scoping stage is the foundational phase in which the following are defined:</a:t>
            </a:r>
          </a:p>
          <a:p>
            <a:pPr>
              <a:lnSpc>
                <a:spcPct val="114000"/>
              </a:lnSpc>
              <a:spcBef>
                <a:spcPts val="600"/>
              </a:spcBef>
              <a:spcAft>
                <a:spcPts val="600"/>
              </a:spcAft>
              <a:defRPr/>
            </a:pPr>
            <a:r>
              <a:rPr lang="en-US" sz="2200" dirty="0">
                <a:solidFill>
                  <a:prstClr val="black"/>
                </a:solidFill>
                <a:latin typeface="Alexandria" charset="0"/>
              </a:rPr>
              <a:t>What problem are we trying to solve?</a:t>
            </a:r>
            <a:r>
              <a:rPr lang="ar-SA" sz="2200" dirty="0">
                <a:solidFill>
                  <a:prstClr val="black"/>
                </a:solidFill>
                <a:latin typeface="Alexandria" charset="0"/>
              </a:rPr>
              <a:t>  </a:t>
            </a:r>
            <a:r>
              <a:rPr lang="en-US" sz="2200" dirty="0">
                <a:solidFill>
                  <a:prstClr val="black"/>
                </a:solidFill>
                <a:latin typeface="Alexandria" charset="0"/>
              </a:rPr>
              <a:t>Is it a classification, regression, or prediction problem?</a:t>
            </a:r>
          </a:p>
          <a:p>
            <a:pPr>
              <a:lnSpc>
                <a:spcPct val="114000"/>
              </a:lnSpc>
              <a:spcBef>
                <a:spcPts val="600"/>
              </a:spcBef>
              <a:spcAft>
                <a:spcPts val="600"/>
              </a:spcAft>
              <a:defRPr/>
            </a:pPr>
            <a:r>
              <a:rPr lang="en-US" sz="2200" dirty="0">
                <a:solidFill>
                  <a:prstClr val="black"/>
                </a:solidFill>
                <a:latin typeface="Alexandria" charset="0"/>
              </a:rPr>
              <a:t>What is the practical objective of the model?</a:t>
            </a:r>
            <a:r>
              <a:rPr lang="ar-SA" sz="2200" dirty="0">
                <a:solidFill>
                  <a:prstClr val="black"/>
                </a:solidFill>
                <a:latin typeface="Alexandria" charset="0"/>
              </a:rPr>
              <a:t>   </a:t>
            </a:r>
            <a:r>
              <a:rPr lang="en-US" sz="2200" dirty="0">
                <a:solidFill>
                  <a:prstClr val="black"/>
                </a:solidFill>
                <a:latin typeface="Alexandria" charset="0"/>
              </a:rPr>
              <a:t>Examples:</a:t>
            </a:r>
            <a:r>
              <a:rPr lang="ar-SA" sz="2200" dirty="0">
                <a:solidFill>
                  <a:prstClr val="black"/>
                </a:solidFill>
                <a:latin typeface="Alexandria" charset="0"/>
              </a:rPr>
              <a:t> </a:t>
            </a:r>
            <a:r>
              <a:rPr lang="en-US" sz="2200" dirty="0">
                <a:solidFill>
                  <a:prstClr val="black"/>
                </a:solidFill>
                <a:latin typeface="Alexandria" charset="0"/>
              </a:rPr>
              <a:t>Predicting loan default, Detecting financial fraud, Classifying emails as Spam or Not Spam</a:t>
            </a:r>
          </a:p>
        </p:txBody>
      </p:sp>
    </p:spTree>
    <p:custDataLst>
      <p:tags r:id="rId1"/>
    </p:custDataLst>
    <p:extLst>
      <p:ext uri="{BB962C8B-B14F-4D97-AF65-F5344CB8AC3E}">
        <p14:creationId xmlns:p14="http://schemas.microsoft.com/office/powerpoint/2010/main" val="565481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1108361" y="1136132"/>
            <a:ext cx="1260763"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60400" y="3441481"/>
            <a:ext cx="10728036" cy="2878860"/>
          </a:xfrm>
        </p:spPr>
        <p:txBody>
          <a:bodyPr rtlCol="0">
            <a:normAutofit/>
          </a:bodyPr>
          <a:lstStyle/>
          <a:p>
            <a:pPr marL="0" indent="0">
              <a:lnSpc>
                <a:spcPct val="114000"/>
              </a:lnSpc>
              <a:spcBef>
                <a:spcPts val="600"/>
              </a:spcBef>
              <a:spcAft>
                <a:spcPts val="600"/>
              </a:spcAft>
              <a:buNone/>
              <a:defRPr/>
            </a:pPr>
            <a:r>
              <a:rPr lang="en-US" sz="2200" dirty="0">
                <a:solidFill>
                  <a:prstClr val="black"/>
                </a:solidFill>
                <a:latin typeface="Alexandria" charset="0"/>
              </a:rPr>
              <a:t>Key Decisions in Scoping:   In this stage, we determine:</a:t>
            </a:r>
          </a:p>
          <a:p>
            <a:pPr>
              <a:lnSpc>
                <a:spcPct val="114000"/>
              </a:lnSpc>
              <a:spcBef>
                <a:spcPts val="600"/>
              </a:spcBef>
              <a:spcAft>
                <a:spcPts val="600"/>
              </a:spcAft>
              <a:defRPr/>
            </a:pPr>
            <a:r>
              <a:rPr lang="en-US" sz="2200" dirty="0">
                <a:solidFill>
                  <a:prstClr val="black"/>
                </a:solidFill>
                <a:latin typeface="Alexandria" charset="0"/>
              </a:rPr>
              <a:t>Input features (Features)</a:t>
            </a:r>
          </a:p>
          <a:p>
            <a:pPr>
              <a:lnSpc>
                <a:spcPct val="114000"/>
              </a:lnSpc>
              <a:spcBef>
                <a:spcPts val="600"/>
              </a:spcBef>
              <a:spcAft>
                <a:spcPts val="600"/>
              </a:spcAft>
              <a:defRPr/>
            </a:pPr>
            <a:r>
              <a:rPr lang="en-US" sz="2200" dirty="0">
                <a:solidFill>
                  <a:prstClr val="black"/>
                </a:solidFill>
                <a:latin typeface="Alexandria" charset="0"/>
              </a:rPr>
              <a:t>Output variables (Labels)</a:t>
            </a:r>
          </a:p>
          <a:p>
            <a:pPr>
              <a:lnSpc>
                <a:spcPct val="114000"/>
              </a:lnSpc>
              <a:spcBef>
                <a:spcPts val="600"/>
              </a:spcBef>
              <a:spcAft>
                <a:spcPts val="600"/>
              </a:spcAft>
              <a:defRPr/>
            </a:pPr>
            <a:r>
              <a:rPr lang="en-US" sz="2200" dirty="0">
                <a:solidFill>
                  <a:prstClr val="black"/>
                </a:solidFill>
                <a:latin typeface="Alexandria" charset="0"/>
              </a:rPr>
              <a:t>Success criteria (Evaluation Metrics)</a:t>
            </a:r>
          </a:p>
          <a:p>
            <a:pPr>
              <a:lnSpc>
                <a:spcPct val="114000"/>
              </a:lnSpc>
              <a:spcBef>
                <a:spcPts val="600"/>
              </a:spcBef>
              <a:spcAft>
                <a:spcPts val="600"/>
              </a:spcAft>
              <a:defRPr/>
            </a:pPr>
            <a:r>
              <a:rPr lang="en-US" sz="2200" dirty="0">
                <a:solidFill>
                  <a:prstClr val="black"/>
                </a:solidFill>
                <a:latin typeface="Alexandria" charset="0"/>
              </a:rPr>
              <a:t>Constraints (time, data availability, resources)</a:t>
            </a:r>
          </a:p>
        </p:txBody>
      </p:sp>
    </p:spTree>
    <p:custDataLst>
      <p:tags r:id="rId1"/>
    </p:custDataLst>
    <p:extLst>
      <p:ext uri="{BB962C8B-B14F-4D97-AF65-F5344CB8AC3E}">
        <p14:creationId xmlns:p14="http://schemas.microsoft.com/office/powerpoint/2010/main" val="2222868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1108361" y="1136132"/>
            <a:ext cx="1260763"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730995"/>
            <a:ext cx="10728036" cy="1837101"/>
          </a:xfrm>
        </p:spPr>
        <p:txBody>
          <a:bodyPr rtlCol="0">
            <a:normAutofit/>
          </a:bodyPr>
          <a:lstStyle/>
          <a:p>
            <a:pPr>
              <a:lnSpc>
                <a:spcPct val="114000"/>
              </a:lnSpc>
              <a:spcBef>
                <a:spcPts val="600"/>
              </a:spcBef>
              <a:spcAft>
                <a:spcPts val="600"/>
              </a:spcAft>
              <a:buFont typeface="Wingdings" pitchFamily="2" charset="2"/>
              <a:buChar char="§"/>
              <a:defRPr/>
            </a:pPr>
            <a:r>
              <a:rPr lang="en-US" sz="2600" dirty="0">
                <a:solidFill>
                  <a:prstClr val="black"/>
                </a:solidFill>
                <a:latin typeface="Alexandria" charset="0"/>
              </a:rPr>
              <a:t>Any mistake made at this stage will affect all subsequent stages.</a:t>
            </a:r>
          </a:p>
        </p:txBody>
      </p:sp>
    </p:spTree>
    <p:custDataLst>
      <p:tags r:id="rId1"/>
    </p:custDataLst>
    <p:extLst>
      <p:ext uri="{BB962C8B-B14F-4D97-AF65-F5344CB8AC3E}">
        <p14:creationId xmlns:p14="http://schemas.microsoft.com/office/powerpoint/2010/main" val="1748801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2355277" y="1136132"/>
            <a:ext cx="2313705"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477491"/>
            <a:ext cx="10728036" cy="3048000"/>
          </a:xfrm>
        </p:spPr>
        <p:txBody>
          <a:bodyPr rtlCol="0">
            <a:normAutofit/>
          </a:bodyPr>
          <a:lstStyle/>
          <a:p>
            <a:pPr marL="0" indent="0">
              <a:lnSpc>
                <a:spcPct val="114000"/>
              </a:lnSpc>
              <a:spcBef>
                <a:spcPts val="600"/>
              </a:spcBef>
              <a:spcAft>
                <a:spcPts val="600"/>
              </a:spcAft>
              <a:buNone/>
              <a:defRPr/>
            </a:pPr>
            <a:r>
              <a:rPr lang="en-US" sz="2400" b="1" dirty="0">
                <a:solidFill>
                  <a:prstClr val="black"/>
                </a:solidFill>
                <a:latin typeface="Alexandria" charset="0"/>
              </a:rPr>
              <a:t>Data Collection</a:t>
            </a:r>
          </a:p>
          <a:p>
            <a:pPr marL="0" indent="0">
              <a:lnSpc>
                <a:spcPct val="114000"/>
              </a:lnSpc>
              <a:spcBef>
                <a:spcPts val="600"/>
              </a:spcBef>
              <a:spcAft>
                <a:spcPts val="600"/>
              </a:spcAft>
              <a:buNone/>
              <a:defRPr/>
            </a:pPr>
            <a:r>
              <a:rPr lang="en-US" sz="2400" dirty="0">
                <a:solidFill>
                  <a:prstClr val="black"/>
                </a:solidFill>
                <a:latin typeface="Alexandria" charset="0"/>
              </a:rPr>
              <a:t>This stage includes:</a:t>
            </a:r>
          </a:p>
          <a:p>
            <a:pPr>
              <a:lnSpc>
                <a:spcPct val="114000"/>
              </a:lnSpc>
              <a:spcBef>
                <a:spcPts val="600"/>
              </a:spcBef>
              <a:spcAft>
                <a:spcPts val="600"/>
              </a:spcAft>
              <a:defRPr/>
            </a:pPr>
            <a:r>
              <a:rPr lang="en-US" sz="2400" dirty="0">
                <a:solidFill>
                  <a:prstClr val="black"/>
                </a:solidFill>
                <a:latin typeface="Alexandria" charset="0"/>
              </a:rPr>
              <a:t>Collecting data from multiple sources</a:t>
            </a:r>
          </a:p>
          <a:p>
            <a:pPr>
              <a:lnSpc>
                <a:spcPct val="114000"/>
              </a:lnSpc>
              <a:spcBef>
                <a:spcPts val="600"/>
              </a:spcBef>
              <a:spcAft>
                <a:spcPts val="600"/>
              </a:spcAft>
              <a:defRPr/>
            </a:pPr>
            <a:r>
              <a:rPr lang="en-US" sz="2400" dirty="0">
                <a:solidFill>
                  <a:prstClr val="black"/>
                </a:solidFill>
                <a:latin typeface="Alexandria" charset="0"/>
              </a:rPr>
              <a:t>Assessing data quality</a:t>
            </a:r>
          </a:p>
          <a:p>
            <a:pPr>
              <a:lnSpc>
                <a:spcPct val="114000"/>
              </a:lnSpc>
              <a:spcBef>
                <a:spcPts val="600"/>
              </a:spcBef>
              <a:spcAft>
                <a:spcPts val="600"/>
              </a:spcAft>
              <a:defRPr/>
            </a:pPr>
            <a:r>
              <a:rPr lang="en-US" sz="2400" dirty="0">
                <a:solidFill>
                  <a:prstClr val="black"/>
                </a:solidFill>
                <a:latin typeface="Alexandria" charset="0"/>
              </a:rPr>
              <a:t>Handling: Missing values, Outliers</a:t>
            </a:r>
          </a:p>
        </p:txBody>
      </p:sp>
    </p:spTree>
    <p:custDataLst>
      <p:tags r:id="rId1"/>
    </p:custDataLst>
    <p:extLst>
      <p:ext uri="{BB962C8B-B14F-4D97-AF65-F5344CB8AC3E}">
        <p14:creationId xmlns:p14="http://schemas.microsoft.com/office/powerpoint/2010/main" val="4121002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2355275" y="1136132"/>
            <a:ext cx="2313707"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643745"/>
            <a:ext cx="10728036" cy="2648886"/>
          </a:xfrm>
        </p:spPr>
        <p:txBody>
          <a:bodyPr rtlCol="0">
            <a:normAutofit fontScale="92500" lnSpcReduction="10000"/>
          </a:bodyPr>
          <a:lstStyle/>
          <a:p>
            <a:pPr marL="0" indent="0">
              <a:lnSpc>
                <a:spcPct val="114000"/>
              </a:lnSpc>
              <a:spcBef>
                <a:spcPts val="600"/>
              </a:spcBef>
              <a:spcAft>
                <a:spcPts val="600"/>
              </a:spcAft>
              <a:buNone/>
              <a:defRPr/>
            </a:pPr>
            <a:r>
              <a:rPr lang="en-US" sz="2600" dirty="0">
                <a:solidFill>
                  <a:prstClr val="black"/>
                </a:solidFill>
                <a:latin typeface="Alexandria" charset="0"/>
              </a:rPr>
              <a:t>Data Labeling and Organization</a:t>
            </a:r>
          </a:p>
          <a:p>
            <a:pPr>
              <a:lnSpc>
                <a:spcPct val="114000"/>
              </a:lnSpc>
              <a:spcBef>
                <a:spcPts val="600"/>
              </a:spcBef>
              <a:spcAft>
                <a:spcPts val="600"/>
              </a:spcAft>
              <a:defRPr/>
            </a:pPr>
            <a:r>
              <a:rPr lang="en-US" sz="2600" dirty="0">
                <a:solidFill>
                  <a:prstClr val="black"/>
                </a:solidFill>
                <a:latin typeface="Alexandria" charset="0"/>
              </a:rPr>
              <a:t>Organizing data into a format suitable for modeling</a:t>
            </a:r>
          </a:p>
          <a:p>
            <a:pPr>
              <a:lnSpc>
                <a:spcPct val="114000"/>
              </a:lnSpc>
              <a:spcBef>
                <a:spcPts val="600"/>
              </a:spcBef>
              <a:spcAft>
                <a:spcPts val="600"/>
              </a:spcAft>
              <a:defRPr/>
            </a:pPr>
            <a:r>
              <a:rPr lang="en-US" sz="2600" dirty="0">
                <a:solidFill>
                  <a:prstClr val="black"/>
                </a:solidFill>
                <a:latin typeface="Alexandria" charset="0"/>
              </a:rPr>
              <a:t>Encoding data</a:t>
            </a:r>
          </a:p>
          <a:p>
            <a:pPr>
              <a:lnSpc>
                <a:spcPct val="114000"/>
              </a:lnSpc>
              <a:spcBef>
                <a:spcPts val="600"/>
              </a:spcBef>
              <a:spcAft>
                <a:spcPts val="600"/>
              </a:spcAft>
              <a:defRPr/>
            </a:pPr>
            <a:r>
              <a:rPr lang="en-US" sz="2600" dirty="0">
                <a:solidFill>
                  <a:prstClr val="black"/>
                </a:solidFill>
                <a:latin typeface="Alexandria" charset="0"/>
              </a:rPr>
              <a:t>Splitting the dataset into: Training set and Test set</a:t>
            </a:r>
          </a:p>
          <a:p>
            <a:pPr marL="0" indent="0">
              <a:lnSpc>
                <a:spcPct val="114000"/>
              </a:lnSpc>
              <a:spcBef>
                <a:spcPts val="600"/>
              </a:spcBef>
              <a:spcAft>
                <a:spcPts val="600"/>
              </a:spcAft>
              <a:buNone/>
              <a:defRPr/>
            </a:pPr>
            <a:r>
              <a:rPr lang="en-US" sz="2600" dirty="0">
                <a:solidFill>
                  <a:prstClr val="black"/>
                </a:solidFill>
                <a:latin typeface="Alexandria" charset="0"/>
              </a:rPr>
              <a:t>Data quality is often more important than model complexity.</a:t>
            </a:r>
          </a:p>
        </p:txBody>
      </p:sp>
    </p:spTree>
    <p:custDataLst>
      <p:tags r:id="rId1"/>
    </p:custDataLst>
    <p:extLst>
      <p:ext uri="{BB962C8B-B14F-4D97-AF65-F5344CB8AC3E}">
        <p14:creationId xmlns:p14="http://schemas.microsoft.com/office/powerpoint/2010/main" val="1118513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4696694" y="1149987"/>
            <a:ext cx="2313707"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643745"/>
            <a:ext cx="10728036" cy="2648886"/>
          </a:xfrm>
        </p:spPr>
        <p:txBody>
          <a:bodyPr rtlCol="0">
            <a:normAutofit fontScale="85000" lnSpcReduction="20000"/>
          </a:bodyPr>
          <a:lstStyle/>
          <a:p>
            <a:pPr marL="0" indent="0">
              <a:lnSpc>
                <a:spcPct val="114000"/>
              </a:lnSpc>
              <a:spcBef>
                <a:spcPts val="600"/>
              </a:spcBef>
              <a:spcAft>
                <a:spcPts val="600"/>
              </a:spcAft>
              <a:buNone/>
              <a:defRPr/>
            </a:pPr>
            <a:r>
              <a:rPr lang="en-US" sz="2600" b="1" dirty="0">
                <a:solidFill>
                  <a:prstClr val="black"/>
                </a:solidFill>
                <a:latin typeface="Alexandria" charset="0"/>
              </a:rPr>
              <a:t>Model Selection and Training</a:t>
            </a:r>
          </a:p>
          <a:p>
            <a:pPr marL="0" indent="0">
              <a:lnSpc>
                <a:spcPct val="114000"/>
              </a:lnSpc>
              <a:spcBef>
                <a:spcPts val="600"/>
              </a:spcBef>
              <a:spcAft>
                <a:spcPts val="600"/>
              </a:spcAft>
              <a:buNone/>
              <a:defRPr/>
            </a:pPr>
            <a:r>
              <a:rPr lang="en-US" sz="2600" dirty="0">
                <a:solidFill>
                  <a:prstClr val="black"/>
                </a:solidFill>
                <a:latin typeface="Alexandria" charset="0"/>
              </a:rPr>
              <a:t>In this stage:</a:t>
            </a:r>
          </a:p>
          <a:p>
            <a:pPr>
              <a:lnSpc>
                <a:spcPct val="114000"/>
              </a:lnSpc>
              <a:spcBef>
                <a:spcPts val="600"/>
              </a:spcBef>
              <a:spcAft>
                <a:spcPts val="600"/>
              </a:spcAft>
              <a:defRPr/>
            </a:pPr>
            <a:r>
              <a:rPr lang="en-US" sz="2600" dirty="0">
                <a:solidFill>
                  <a:prstClr val="black"/>
                </a:solidFill>
                <a:latin typeface="Alexandria" charset="0"/>
              </a:rPr>
              <a:t>Selecting an appropriate algorithm (e.g., Logistic Regression, Decision Trees, Neural Networks)</a:t>
            </a:r>
          </a:p>
          <a:p>
            <a:pPr>
              <a:lnSpc>
                <a:spcPct val="114000"/>
              </a:lnSpc>
              <a:spcBef>
                <a:spcPts val="600"/>
              </a:spcBef>
              <a:spcAft>
                <a:spcPts val="600"/>
              </a:spcAft>
              <a:defRPr/>
            </a:pPr>
            <a:r>
              <a:rPr lang="en-US" sz="2600" dirty="0">
                <a:solidFill>
                  <a:prstClr val="black"/>
                </a:solidFill>
                <a:latin typeface="Alexandria" charset="0"/>
              </a:rPr>
              <a:t>Training the model using the training data</a:t>
            </a:r>
          </a:p>
          <a:p>
            <a:pPr>
              <a:lnSpc>
                <a:spcPct val="114000"/>
              </a:lnSpc>
              <a:spcBef>
                <a:spcPts val="600"/>
              </a:spcBef>
              <a:spcAft>
                <a:spcPts val="600"/>
              </a:spcAft>
              <a:defRPr/>
            </a:pPr>
            <a:r>
              <a:rPr lang="en-US" sz="2600" dirty="0">
                <a:solidFill>
                  <a:prstClr val="black"/>
                </a:solidFill>
                <a:latin typeface="Alexandria" charset="0"/>
              </a:rPr>
              <a:t>Tuning hyperparameters</a:t>
            </a:r>
          </a:p>
        </p:txBody>
      </p:sp>
    </p:spTree>
    <p:custDataLst>
      <p:tags r:id="rId1"/>
    </p:custDataLst>
    <p:extLst>
      <p:ext uri="{BB962C8B-B14F-4D97-AF65-F5344CB8AC3E}">
        <p14:creationId xmlns:p14="http://schemas.microsoft.com/office/powerpoint/2010/main" val="1104786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4696694" y="1149987"/>
            <a:ext cx="2313707"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643745"/>
            <a:ext cx="10728036" cy="2895600"/>
          </a:xfrm>
        </p:spPr>
        <p:txBody>
          <a:bodyPr rtlCol="0">
            <a:normAutofit fontScale="92500" lnSpcReduction="20000"/>
          </a:bodyPr>
          <a:lstStyle/>
          <a:p>
            <a:pPr marL="0" indent="0">
              <a:lnSpc>
                <a:spcPct val="114000"/>
              </a:lnSpc>
              <a:spcBef>
                <a:spcPts val="600"/>
              </a:spcBef>
              <a:spcAft>
                <a:spcPts val="600"/>
              </a:spcAft>
              <a:buNone/>
              <a:defRPr/>
            </a:pPr>
            <a:r>
              <a:rPr lang="en-US" sz="2600" b="1" dirty="0">
                <a:solidFill>
                  <a:prstClr val="black"/>
                </a:solidFill>
                <a:latin typeface="Alexandria" charset="0"/>
              </a:rPr>
              <a:t>Error Analysis and Evaluation</a:t>
            </a:r>
          </a:p>
          <a:p>
            <a:pPr marL="0" indent="0">
              <a:lnSpc>
                <a:spcPct val="114000"/>
              </a:lnSpc>
              <a:spcBef>
                <a:spcPts val="600"/>
              </a:spcBef>
              <a:spcAft>
                <a:spcPts val="600"/>
              </a:spcAft>
              <a:buNone/>
              <a:defRPr/>
            </a:pPr>
            <a:r>
              <a:rPr lang="en-US" sz="2600" dirty="0">
                <a:solidFill>
                  <a:prstClr val="black"/>
                </a:solidFill>
                <a:latin typeface="Alexandria" charset="0"/>
              </a:rPr>
              <a:t>We perform:</a:t>
            </a:r>
          </a:p>
          <a:p>
            <a:pPr>
              <a:lnSpc>
                <a:spcPct val="114000"/>
              </a:lnSpc>
              <a:spcBef>
                <a:spcPts val="600"/>
              </a:spcBef>
              <a:spcAft>
                <a:spcPts val="600"/>
              </a:spcAft>
              <a:defRPr/>
            </a:pPr>
            <a:r>
              <a:rPr lang="en-US" sz="2600" dirty="0">
                <a:solidFill>
                  <a:prstClr val="black"/>
                </a:solidFill>
                <a:latin typeface="Alexandria" charset="0"/>
              </a:rPr>
              <a:t>Error analysis (False Positives / False Negatives)</a:t>
            </a:r>
          </a:p>
          <a:p>
            <a:pPr>
              <a:lnSpc>
                <a:spcPct val="114000"/>
              </a:lnSpc>
              <a:spcBef>
                <a:spcPts val="600"/>
              </a:spcBef>
              <a:spcAft>
                <a:spcPts val="600"/>
              </a:spcAft>
              <a:defRPr/>
            </a:pPr>
            <a:r>
              <a:rPr lang="en-US" sz="2600" dirty="0">
                <a:solidFill>
                  <a:prstClr val="black"/>
                </a:solidFill>
                <a:latin typeface="Alexandria" charset="0"/>
              </a:rPr>
              <a:t>Performance evaluation using: Accuracy, Precision, Recall, F1-score</a:t>
            </a:r>
          </a:p>
          <a:p>
            <a:pPr marL="0" indent="0">
              <a:lnSpc>
                <a:spcPct val="114000"/>
              </a:lnSpc>
              <a:spcBef>
                <a:spcPts val="600"/>
              </a:spcBef>
              <a:spcAft>
                <a:spcPts val="600"/>
              </a:spcAft>
              <a:buNone/>
              <a:defRPr/>
            </a:pPr>
            <a:r>
              <a:rPr lang="en-US" sz="2600" dirty="0">
                <a:solidFill>
                  <a:prstClr val="black"/>
                </a:solidFill>
                <a:latin typeface="Alexandria" charset="0"/>
              </a:rPr>
              <a:t>This is where the true understanding of the model’s strengths and weaknesses emerges.</a:t>
            </a:r>
          </a:p>
        </p:txBody>
      </p:sp>
    </p:spTree>
    <p:custDataLst>
      <p:tags r:id="rId1"/>
    </p:custDataLst>
    <p:extLst>
      <p:ext uri="{BB962C8B-B14F-4D97-AF65-F5344CB8AC3E}">
        <p14:creationId xmlns:p14="http://schemas.microsoft.com/office/powerpoint/2010/main" val="2461473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7038119" y="1149987"/>
            <a:ext cx="2313707"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643745"/>
            <a:ext cx="10728036" cy="2895600"/>
          </a:xfrm>
        </p:spPr>
        <p:txBody>
          <a:bodyPr rtlCol="0">
            <a:normAutofit/>
          </a:bodyPr>
          <a:lstStyle/>
          <a:p>
            <a:pPr marL="0" indent="0">
              <a:lnSpc>
                <a:spcPct val="114000"/>
              </a:lnSpc>
              <a:spcBef>
                <a:spcPts val="600"/>
              </a:spcBef>
              <a:spcAft>
                <a:spcPts val="600"/>
              </a:spcAft>
              <a:buNone/>
              <a:defRPr/>
            </a:pPr>
            <a:r>
              <a:rPr lang="en-US" sz="2400" b="1" dirty="0">
                <a:solidFill>
                  <a:prstClr val="black"/>
                </a:solidFill>
                <a:latin typeface="Alexandria" charset="0"/>
              </a:rPr>
              <a:t>What Does Deployment Mean?</a:t>
            </a:r>
            <a:r>
              <a:rPr lang="ar-SA" sz="2400" b="1" dirty="0">
                <a:solidFill>
                  <a:prstClr val="black"/>
                </a:solidFill>
                <a:latin typeface="Alexandria" charset="0"/>
              </a:rPr>
              <a:t> </a:t>
            </a:r>
            <a:r>
              <a:rPr lang="en-US" sz="2400" b="1" dirty="0">
                <a:solidFill>
                  <a:prstClr val="black"/>
                </a:solidFill>
                <a:latin typeface="Alexandria" charset="0"/>
              </a:rPr>
              <a:t>– (Out of Scope for This Course)</a:t>
            </a:r>
          </a:p>
          <a:p>
            <a:pPr>
              <a:lnSpc>
                <a:spcPct val="114000"/>
              </a:lnSpc>
              <a:spcBef>
                <a:spcPts val="600"/>
              </a:spcBef>
              <a:spcAft>
                <a:spcPts val="600"/>
              </a:spcAft>
              <a:defRPr/>
            </a:pPr>
            <a:r>
              <a:rPr lang="en-US" sz="2400" dirty="0">
                <a:solidFill>
                  <a:prstClr val="black"/>
                </a:solidFill>
                <a:latin typeface="Alexandria" charset="0"/>
              </a:rPr>
              <a:t>In real-world projects, deployment involves:</a:t>
            </a:r>
          </a:p>
          <a:p>
            <a:pPr>
              <a:lnSpc>
                <a:spcPct val="114000"/>
              </a:lnSpc>
              <a:spcBef>
                <a:spcPts val="600"/>
              </a:spcBef>
              <a:spcAft>
                <a:spcPts val="600"/>
              </a:spcAft>
              <a:defRPr/>
            </a:pPr>
            <a:r>
              <a:rPr lang="en-US" sz="2400" dirty="0">
                <a:solidFill>
                  <a:prstClr val="black"/>
                </a:solidFill>
                <a:latin typeface="Alexandria" charset="0"/>
              </a:rPr>
              <a:t>Integrating the model into a real system</a:t>
            </a:r>
          </a:p>
          <a:p>
            <a:pPr>
              <a:lnSpc>
                <a:spcPct val="114000"/>
              </a:lnSpc>
              <a:spcBef>
                <a:spcPts val="600"/>
              </a:spcBef>
              <a:spcAft>
                <a:spcPts val="600"/>
              </a:spcAft>
              <a:defRPr/>
            </a:pPr>
            <a:r>
              <a:rPr lang="en-US" sz="2400" dirty="0">
                <a:solidFill>
                  <a:prstClr val="black"/>
                </a:solidFill>
                <a:latin typeface="Alexandria" charset="0"/>
              </a:rPr>
              <a:t>Running the model on live data</a:t>
            </a:r>
          </a:p>
          <a:p>
            <a:pPr>
              <a:lnSpc>
                <a:spcPct val="114000"/>
              </a:lnSpc>
              <a:spcBef>
                <a:spcPts val="600"/>
              </a:spcBef>
              <a:spcAft>
                <a:spcPts val="600"/>
              </a:spcAft>
              <a:defRPr/>
            </a:pPr>
            <a:r>
              <a:rPr lang="en-US" sz="2400" dirty="0">
                <a:solidFill>
                  <a:prstClr val="black"/>
                </a:solidFill>
                <a:latin typeface="Alexandria" charset="0"/>
              </a:rPr>
              <a:t>Ensuring system performance and stability</a:t>
            </a:r>
          </a:p>
        </p:txBody>
      </p:sp>
    </p:spTree>
    <p:custDataLst>
      <p:tags r:id="rId1"/>
    </p:custDataLst>
    <p:extLst>
      <p:ext uri="{BB962C8B-B14F-4D97-AF65-F5344CB8AC3E}">
        <p14:creationId xmlns:p14="http://schemas.microsoft.com/office/powerpoint/2010/main" val="3470219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phic 21">
            <a:extLst>
              <a:ext uri="{FF2B5EF4-FFF2-40B4-BE49-F238E27FC236}">
                <a16:creationId xmlns:a16="http://schemas.microsoft.com/office/drawing/2014/main" id="{0E55DDCF-F027-BD4C-ADF8-924763CB9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238303"/>
            <a:ext cx="1922829" cy="897829"/>
          </a:xfrm>
          <a:prstGeom prst="rect">
            <a:avLst/>
          </a:prstGeom>
        </p:spPr>
      </p:pic>
      <p:sp>
        <p:nvSpPr>
          <p:cNvPr id="6" name="TextBox 5">
            <a:extLst>
              <a:ext uri="{FF2B5EF4-FFF2-40B4-BE49-F238E27FC236}">
                <a16:creationId xmlns:a16="http://schemas.microsoft.com/office/drawing/2014/main" id="{855B8A9A-B311-604D-96A0-66C4978EB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1" name="Picture 10">
            <a:extLst>
              <a:ext uri="{FF2B5EF4-FFF2-40B4-BE49-F238E27FC236}">
                <a16:creationId xmlns:a16="http://schemas.microsoft.com/office/drawing/2014/main" id="{88825928-FC0C-624D-941E-6D12B9CF8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361" y="196738"/>
            <a:ext cx="8355981" cy="2937165"/>
          </a:xfrm>
          <a:prstGeom prst="rect">
            <a:avLst/>
          </a:prstGeom>
        </p:spPr>
      </p:pic>
      <p:sp>
        <p:nvSpPr>
          <p:cNvPr id="2" name="Rectangle 1">
            <a:extLst>
              <a:ext uri="{FF2B5EF4-FFF2-40B4-BE49-F238E27FC236}">
                <a16:creationId xmlns:a16="http://schemas.microsoft.com/office/drawing/2014/main" id="{28941274-FE9A-AD40-B7E0-F9F5DABBF261}"/>
              </a:ext>
            </a:extLst>
          </p:cNvPr>
          <p:cNvSpPr/>
          <p:nvPr/>
        </p:nvSpPr>
        <p:spPr>
          <a:xfrm>
            <a:off x="7038119" y="1149987"/>
            <a:ext cx="2313707" cy="200885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7" name="Content Placeholder 2">
            <a:extLst>
              <a:ext uri="{FF2B5EF4-FFF2-40B4-BE49-F238E27FC236}">
                <a16:creationId xmlns:a16="http://schemas.microsoft.com/office/drawing/2014/main" id="{B383CFDE-38A0-F04B-A917-B0D082F61979}"/>
              </a:ext>
            </a:extLst>
          </p:cNvPr>
          <p:cNvSpPr>
            <a:spLocks noGrp="1"/>
          </p:cNvSpPr>
          <p:nvPr>
            <p:ph idx="1"/>
          </p:nvPr>
        </p:nvSpPr>
        <p:spPr>
          <a:xfrm>
            <a:off x="632691" y="3643745"/>
            <a:ext cx="10728036" cy="2895600"/>
          </a:xfrm>
        </p:spPr>
        <p:txBody>
          <a:bodyPr rtlCol="0">
            <a:normAutofit fontScale="85000" lnSpcReduction="20000"/>
          </a:bodyPr>
          <a:lstStyle/>
          <a:p>
            <a:pPr marL="0" indent="0">
              <a:lnSpc>
                <a:spcPct val="114000"/>
              </a:lnSpc>
              <a:spcBef>
                <a:spcPts val="600"/>
              </a:spcBef>
              <a:spcAft>
                <a:spcPts val="600"/>
              </a:spcAft>
              <a:buNone/>
              <a:defRPr/>
            </a:pPr>
            <a:r>
              <a:rPr lang="en-US" sz="2600" b="1" dirty="0">
                <a:solidFill>
                  <a:prstClr val="black"/>
                </a:solidFill>
                <a:latin typeface="Alexandria" charset="0"/>
              </a:rPr>
              <a:t>What We Will Do Instead?</a:t>
            </a:r>
          </a:p>
          <a:p>
            <a:pPr marL="0" indent="0">
              <a:lnSpc>
                <a:spcPct val="114000"/>
              </a:lnSpc>
              <a:spcBef>
                <a:spcPts val="600"/>
              </a:spcBef>
              <a:spcAft>
                <a:spcPts val="600"/>
              </a:spcAft>
              <a:buNone/>
              <a:defRPr/>
            </a:pPr>
            <a:r>
              <a:rPr lang="en-US" sz="2600" dirty="0">
                <a:solidFill>
                  <a:prstClr val="black"/>
                </a:solidFill>
                <a:latin typeface="Alexandria" charset="0"/>
              </a:rPr>
              <a:t>In this course:  We will not deploy models in a production environment,</a:t>
            </a:r>
          </a:p>
          <a:p>
            <a:pPr marL="0" indent="0">
              <a:lnSpc>
                <a:spcPct val="114000"/>
              </a:lnSpc>
              <a:spcBef>
                <a:spcPts val="600"/>
              </a:spcBef>
              <a:spcAft>
                <a:spcPts val="600"/>
              </a:spcAft>
              <a:buNone/>
              <a:defRPr/>
            </a:pPr>
            <a:r>
              <a:rPr lang="en-US" sz="2600" dirty="0">
                <a:solidFill>
                  <a:prstClr val="black"/>
                </a:solidFill>
                <a:latin typeface="Alexandria" charset="0"/>
              </a:rPr>
              <a:t>Instead, we will:</a:t>
            </a:r>
          </a:p>
          <a:p>
            <a:pPr>
              <a:lnSpc>
                <a:spcPct val="114000"/>
              </a:lnSpc>
              <a:spcBef>
                <a:spcPts val="600"/>
              </a:spcBef>
              <a:spcAft>
                <a:spcPts val="600"/>
              </a:spcAft>
              <a:defRPr/>
            </a:pPr>
            <a:r>
              <a:rPr lang="en-US" sz="2600" dirty="0">
                <a:solidFill>
                  <a:prstClr val="black"/>
                </a:solidFill>
                <a:latin typeface="Alexandria" charset="0"/>
              </a:rPr>
              <a:t>Run models on Google </a:t>
            </a:r>
            <a:r>
              <a:rPr lang="en-US" sz="2600" dirty="0" err="1">
                <a:solidFill>
                  <a:prstClr val="black"/>
                </a:solidFill>
                <a:latin typeface="Alexandria" charset="0"/>
              </a:rPr>
              <a:t>Colab</a:t>
            </a:r>
            <a:endParaRPr lang="en-US" sz="2600" dirty="0">
              <a:solidFill>
                <a:prstClr val="black"/>
              </a:solidFill>
              <a:latin typeface="Alexandria" charset="0"/>
            </a:endParaRPr>
          </a:p>
          <a:p>
            <a:pPr>
              <a:lnSpc>
                <a:spcPct val="114000"/>
              </a:lnSpc>
              <a:spcBef>
                <a:spcPts val="600"/>
              </a:spcBef>
              <a:spcAft>
                <a:spcPts val="600"/>
              </a:spcAft>
              <a:defRPr/>
            </a:pPr>
            <a:r>
              <a:rPr lang="en-US" sz="2600" dirty="0">
                <a:solidFill>
                  <a:prstClr val="black"/>
                </a:solidFill>
                <a:latin typeface="Alexandria" charset="0"/>
              </a:rPr>
              <a:t>Analyze results</a:t>
            </a:r>
          </a:p>
          <a:p>
            <a:pPr>
              <a:lnSpc>
                <a:spcPct val="114000"/>
              </a:lnSpc>
              <a:spcBef>
                <a:spcPts val="600"/>
              </a:spcBef>
              <a:spcAft>
                <a:spcPts val="600"/>
              </a:spcAft>
              <a:defRPr/>
            </a:pPr>
            <a:r>
              <a:rPr lang="en-US" sz="2600" dirty="0">
                <a:solidFill>
                  <a:prstClr val="black"/>
                </a:solidFill>
                <a:latin typeface="Alexandria" charset="0"/>
              </a:rPr>
              <a:t>Interpret performance and make improvement decisions</a:t>
            </a:r>
          </a:p>
        </p:txBody>
      </p:sp>
    </p:spTree>
    <p:custDataLst>
      <p:tags r:id="rId1"/>
    </p:custDataLst>
    <p:extLst>
      <p:ext uri="{BB962C8B-B14F-4D97-AF65-F5344CB8AC3E}">
        <p14:creationId xmlns:p14="http://schemas.microsoft.com/office/powerpoint/2010/main" val="2466231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fontScale="90000"/>
          </a:bodyPr>
          <a:lstStyle/>
          <a:p>
            <a:pPr>
              <a:lnSpc>
                <a:spcPct val="114000"/>
              </a:lnSpc>
              <a:spcBef>
                <a:spcPts val="600"/>
              </a:spcBef>
              <a:spcAft>
                <a:spcPts val="600"/>
              </a:spcAft>
              <a:defRPr/>
            </a:pPr>
            <a:r>
              <a:rPr lang="en-US" sz="4000" dirty="0">
                <a:solidFill>
                  <a:prstClr val="black"/>
                </a:solidFill>
                <a:latin typeface="Alexandria" charset="0"/>
                <a:ea typeface="+mn-ea"/>
                <a:cs typeface="+mn-cs"/>
              </a:rPr>
              <a:t>Data Preparation (Cleaning &amp; Preprocessing)</a:t>
            </a: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a:lnSpc>
                <a:spcPct val="114000"/>
              </a:lnSpc>
              <a:spcBef>
                <a:spcPts val="600"/>
              </a:spcBef>
              <a:spcAft>
                <a:spcPts val="600"/>
              </a:spcAft>
              <a:defRPr/>
            </a:pPr>
            <a:r>
              <a:rPr lang="en-US" sz="2400" dirty="0">
                <a:solidFill>
                  <a:prstClr val="black"/>
                </a:solidFill>
                <a:latin typeface="Alexandria" charset="0"/>
              </a:rPr>
              <a:t>Raw financial data often has missing values, duplicates, and errors.</a:t>
            </a:r>
          </a:p>
          <a:p>
            <a:pPr>
              <a:lnSpc>
                <a:spcPct val="114000"/>
              </a:lnSpc>
              <a:spcBef>
                <a:spcPts val="600"/>
              </a:spcBef>
              <a:spcAft>
                <a:spcPts val="600"/>
              </a:spcAft>
              <a:defRPr/>
            </a:pPr>
            <a:r>
              <a:rPr lang="en-US" sz="2400" dirty="0">
                <a:solidFill>
                  <a:prstClr val="black"/>
                </a:solidFill>
                <a:latin typeface="Alexandria" charset="0"/>
              </a:rPr>
              <a:t>Preprocessing ensures clean, consistent datasets.</a:t>
            </a:r>
          </a:p>
          <a:p>
            <a:pPr>
              <a:lnSpc>
                <a:spcPct val="114000"/>
              </a:lnSpc>
              <a:spcBef>
                <a:spcPts val="600"/>
              </a:spcBef>
              <a:spcAft>
                <a:spcPts val="600"/>
              </a:spcAft>
              <a:defRPr/>
            </a:pPr>
            <a:endParaRPr lang="en-US" sz="2400" dirty="0">
              <a:solidFill>
                <a:prstClr val="black"/>
              </a:solidFill>
              <a:latin typeface="Alexandria" charset="0"/>
            </a:endParaRPr>
          </a:p>
          <a:p>
            <a:pPr marL="0" indent="0">
              <a:lnSpc>
                <a:spcPct val="114000"/>
              </a:lnSpc>
              <a:spcBef>
                <a:spcPts val="600"/>
              </a:spcBef>
              <a:spcAft>
                <a:spcPts val="600"/>
              </a:spcAft>
              <a:buNone/>
              <a:defRPr/>
            </a:pPr>
            <a:r>
              <a:rPr lang="en-US" sz="2400" dirty="0">
                <a:solidFill>
                  <a:prstClr val="black"/>
                </a:solidFill>
                <a:latin typeface="Alexandria" charset="0"/>
              </a:rPr>
              <a:t>Example: Remove empty entries in customer loan applications.</a:t>
            </a:r>
          </a:p>
        </p:txBody>
      </p:sp>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8719796" cy="1558925"/>
          </a:xfrm>
        </p:spPr>
        <p:txBody>
          <a:bodyPr>
            <a:noAutofit/>
          </a:bodyPr>
          <a:lstStyle/>
          <a:p>
            <a:r>
              <a:rPr lang="en-US" altLang="en-US" sz="4000" dirty="0">
                <a:solidFill>
                  <a:prstClr val="black"/>
                </a:solidFill>
                <a:latin typeface="Alexandria" charset="0"/>
                <a:ea typeface="+mn-ea"/>
                <a:cs typeface="+mn-cs"/>
              </a:rPr>
              <a:t>Data Processing &amp; Feature Engineering</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79964" y="2350746"/>
            <a:ext cx="7715396" cy="3497263"/>
          </a:xfrm>
        </p:spPr>
        <p:txBody>
          <a:bodyPr rtlCol="0" anchor="ctr">
            <a:normAutofit/>
          </a:bodyPr>
          <a:lstStyle/>
          <a:p>
            <a:r>
              <a:rPr lang="en-US" sz="2400" b="1" dirty="0">
                <a:solidFill>
                  <a:prstClr val="black"/>
                </a:solidFill>
                <a:latin typeface="Alexandria" charset="0"/>
              </a:rPr>
              <a:t>Integration:</a:t>
            </a:r>
            <a:r>
              <a:rPr lang="en-US" sz="2400" dirty="0">
                <a:solidFill>
                  <a:prstClr val="black"/>
                </a:solidFill>
                <a:latin typeface="Alexandria" charset="0"/>
              </a:rPr>
              <a:t> Combine data from multiple sources (e.g., stock + economic reports).</a:t>
            </a:r>
          </a:p>
          <a:p>
            <a:r>
              <a:rPr lang="en-US" sz="2400" b="1" dirty="0">
                <a:solidFill>
                  <a:prstClr val="black"/>
                </a:solidFill>
                <a:latin typeface="Alexandria" charset="0"/>
              </a:rPr>
              <a:t>Normalization:</a:t>
            </a:r>
            <a:r>
              <a:rPr lang="en-US" sz="2400" dirty="0">
                <a:solidFill>
                  <a:prstClr val="black"/>
                </a:solidFill>
                <a:latin typeface="Alexandria" charset="0"/>
              </a:rPr>
              <a:t> Scale values for fair comparison.</a:t>
            </a:r>
          </a:p>
          <a:p>
            <a:pPr marL="0" indent="0">
              <a:buNone/>
            </a:pPr>
            <a:endParaRPr lang="en-US" sz="2400" dirty="0">
              <a:solidFill>
                <a:prstClr val="black"/>
              </a:solidFill>
              <a:latin typeface="Alexandria" charset="0"/>
            </a:endParaRPr>
          </a:p>
          <a:p>
            <a:pPr marL="0" indent="0">
              <a:buNone/>
            </a:pPr>
            <a:r>
              <a:rPr lang="en-US" sz="2400" dirty="0">
                <a:solidFill>
                  <a:prstClr val="black"/>
                </a:solidFill>
                <a:latin typeface="Alexandria" charset="0"/>
              </a:rPr>
              <a:t>Example: Normalize transaction amounts to detect unusual spending patterns.</a:t>
            </a:r>
          </a:p>
          <a:p>
            <a:pPr fontAlgn="auto">
              <a:lnSpc>
                <a:spcPct val="124000"/>
              </a:lnSpc>
              <a:spcAft>
                <a:spcPts val="600"/>
              </a:spcAft>
              <a:defRPr/>
            </a:pPr>
            <a:endParaRPr lang="en-US"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199" y="603397"/>
            <a:ext cx="8080717" cy="1325563"/>
          </a:xfrm>
        </p:spPr>
        <p:txBody>
          <a:bodyPr>
            <a:normAutofit/>
          </a:bodyPr>
          <a:lstStyle/>
          <a:p>
            <a:pPr>
              <a:spcBef>
                <a:spcPts val="1000"/>
              </a:spcBef>
              <a:buFont typeface="Arial" panose="020B0604020202020204" pitchFamily="34" charset="0"/>
            </a:pPr>
            <a:r>
              <a:rPr lang="en-US" sz="4000" b="1" dirty="0">
                <a:solidFill>
                  <a:prstClr val="black"/>
                </a:solidFill>
                <a:latin typeface="Alexandria" charset="0"/>
                <a:ea typeface="+mn-ea"/>
                <a:cs typeface="+mn-cs"/>
              </a:rPr>
              <a:t>Statistical Foundations</a:t>
            </a:r>
          </a:p>
        </p:txBody>
      </p:sp>
      <p:sp>
        <p:nvSpPr>
          <p:cNvPr id="2" name="Content Placeholder 1">
            <a:extLst>
              <a:ext uri="{FF2B5EF4-FFF2-40B4-BE49-F238E27FC236}">
                <a16:creationId xmlns:a16="http://schemas.microsoft.com/office/drawing/2014/main" id="{BB14D8E1-CC95-F641-A62B-B6CB2BDF4E20}"/>
              </a:ext>
            </a:extLst>
          </p:cNvPr>
          <p:cNvSpPr>
            <a:spLocks noGrp="1"/>
          </p:cNvSpPr>
          <p:nvPr>
            <p:ph idx="1"/>
          </p:nvPr>
        </p:nvSpPr>
        <p:spPr>
          <a:xfrm>
            <a:off x="838200" y="2050713"/>
            <a:ext cx="10515600" cy="4351338"/>
          </a:xfrm>
        </p:spPr>
        <p:txBody>
          <a:bodyPr/>
          <a:lstStyle/>
          <a:p>
            <a:r>
              <a:rPr lang="en-US" dirty="0">
                <a:solidFill>
                  <a:prstClr val="black"/>
                </a:solidFill>
                <a:latin typeface="Alexandria" charset="0"/>
              </a:rPr>
              <a:t>Use descriptive statistics (mean, median, variance) and inferential statistics (hypothesis tests).</a:t>
            </a:r>
          </a:p>
          <a:p>
            <a:r>
              <a:rPr lang="en-US" dirty="0">
                <a:solidFill>
                  <a:prstClr val="black"/>
                </a:solidFill>
                <a:latin typeface="Alexandria" charset="0"/>
              </a:rPr>
              <a:t>Visualize data with charts before modeling.</a:t>
            </a:r>
          </a:p>
          <a:p>
            <a:pPr marL="0" indent="0">
              <a:buNone/>
            </a:pPr>
            <a:endParaRPr lang="en-US" dirty="0">
              <a:solidFill>
                <a:prstClr val="black"/>
              </a:solidFill>
              <a:latin typeface="Alexandria" charset="0"/>
            </a:endParaRPr>
          </a:p>
          <a:p>
            <a:pPr marL="0" indent="0">
              <a:buNone/>
            </a:pPr>
            <a:r>
              <a:rPr lang="en-US" dirty="0">
                <a:solidFill>
                  <a:prstClr val="black"/>
                </a:solidFill>
                <a:latin typeface="Alexandria" charset="0"/>
              </a:rPr>
              <a:t>Example: Plot stock price distribution to check volatility.</a:t>
            </a:r>
          </a:p>
          <a:p>
            <a:pPr marL="0" indent="0">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normAutofit/>
          </a:bodyPr>
          <a:lstStyle/>
          <a:p>
            <a:r>
              <a:rPr lang="en-US" altLang="en-US" sz="4000" dirty="0">
                <a:solidFill>
                  <a:prstClr val="black"/>
                </a:solidFill>
                <a:latin typeface="Alexandria" charset="0"/>
                <a:ea typeface="+mn-ea"/>
                <a:cs typeface="+mn-cs"/>
              </a:rPr>
              <a:t>Supervised Learning Fundamentals</a:t>
            </a:r>
          </a:p>
        </p:txBody>
      </p:sp>
      <p:sp>
        <p:nvSpPr>
          <p:cNvPr id="2" name="Rectangle 1">
            <a:extLst>
              <a:ext uri="{FF2B5EF4-FFF2-40B4-BE49-F238E27FC236}">
                <a16:creationId xmlns:a16="http://schemas.microsoft.com/office/drawing/2014/main" id="{208D46F3-4280-7340-8FD4-FD62334204ED}"/>
              </a:ext>
            </a:extLst>
          </p:cNvPr>
          <p:cNvSpPr/>
          <p:nvPr/>
        </p:nvSpPr>
        <p:spPr>
          <a:xfrm>
            <a:off x="994117" y="1830730"/>
            <a:ext cx="8023274" cy="2677656"/>
          </a:xfrm>
          <a:prstGeom prst="rect">
            <a:avLst/>
          </a:prstGeom>
        </p:spPr>
        <p:txBody>
          <a:bodyPr wrap="square">
            <a:spAutoFit/>
          </a:bodyPr>
          <a:lstStyle/>
          <a:p>
            <a:pPr marL="571500" indent="-571500">
              <a:buFont typeface="Arial" panose="020B0604020202020204" pitchFamily="34" charset="0"/>
              <a:buChar char="•"/>
            </a:pPr>
            <a:r>
              <a:rPr lang="en-US" sz="2800" dirty="0">
                <a:solidFill>
                  <a:prstClr val="black"/>
                </a:solidFill>
                <a:latin typeface="Alexandria" charset="0"/>
              </a:rPr>
              <a:t>Train models with labeled data (input → output).</a:t>
            </a:r>
          </a:p>
          <a:p>
            <a:pPr marL="571500" indent="-571500">
              <a:buFont typeface="Arial" panose="020B0604020202020204" pitchFamily="34" charset="0"/>
              <a:buChar char="•"/>
            </a:pPr>
            <a:r>
              <a:rPr lang="en-US" sz="2800" dirty="0">
                <a:solidFill>
                  <a:prstClr val="black"/>
                </a:solidFill>
                <a:latin typeface="Alexandria" charset="0"/>
              </a:rPr>
              <a:t>Algorithms: K-Nearest Neighbors (KNN), Decision Trees.</a:t>
            </a:r>
          </a:p>
          <a:p>
            <a:endParaRPr lang="en-US" sz="2800" dirty="0">
              <a:solidFill>
                <a:prstClr val="black"/>
              </a:solidFill>
              <a:latin typeface="Alexandria" charset="0"/>
            </a:endParaRPr>
          </a:p>
          <a:p>
            <a:r>
              <a:rPr lang="en-US" sz="2800" dirty="0">
                <a:solidFill>
                  <a:prstClr val="black"/>
                </a:solidFill>
                <a:latin typeface="Alexandria" charset="0"/>
              </a:rPr>
              <a:t>Example: Predict if a customer will default on a loan (Yes/No).</a:t>
            </a:r>
          </a:p>
        </p:txBody>
      </p:sp>
    </p:spTree>
    <p:extLst>
      <p:ext uri="{BB962C8B-B14F-4D97-AF65-F5344CB8AC3E}">
        <p14:creationId xmlns:p14="http://schemas.microsoft.com/office/powerpoint/2010/main" val="4073995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590208"/>
            <a:ext cx="10515600" cy="1325563"/>
          </a:xfrm>
        </p:spPr>
        <p:txBody>
          <a:bodyPr>
            <a:normAutofit/>
          </a:bodyPr>
          <a:lstStyle/>
          <a:p>
            <a:r>
              <a:rPr lang="en-US" altLang="en-US" sz="4000" dirty="0">
                <a:solidFill>
                  <a:prstClr val="black"/>
                </a:solidFill>
                <a:latin typeface="Alexandria" charset="0"/>
                <a:ea typeface="+mn-ea"/>
                <a:cs typeface="+mn-cs"/>
              </a:rPr>
              <a:t>Decision Trees &amp; Random Forests </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91912"/>
            <a:ext cx="8023274" cy="1384995"/>
          </a:xfrm>
          <a:prstGeom prst="rect">
            <a:avLst/>
          </a:prstGeom>
        </p:spPr>
        <p:txBody>
          <a:bodyPr wrap="square">
            <a:spAutoFit/>
          </a:bodyPr>
          <a:lstStyle/>
          <a:p>
            <a:pPr marL="457200" indent="-457200">
              <a:buFont typeface="Arial" panose="020B0604020202020204" pitchFamily="34" charset="0"/>
              <a:buChar char="•"/>
            </a:pPr>
            <a:r>
              <a:rPr lang="en-US" sz="2800" b="1" dirty="0">
                <a:solidFill>
                  <a:prstClr val="black"/>
                </a:solidFill>
                <a:latin typeface="Alexandria" charset="0"/>
              </a:rPr>
              <a:t>Decision Tree</a:t>
            </a:r>
            <a:r>
              <a:rPr lang="en-US" sz="2800" dirty="0">
                <a:solidFill>
                  <a:prstClr val="black"/>
                </a:solidFill>
                <a:latin typeface="Alexandria" charset="0"/>
              </a:rPr>
              <a:t>: Splits data into rules (if-else).</a:t>
            </a:r>
          </a:p>
          <a:p>
            <a:pPr marL="457200" indent="-457200">
              <a:buFont typeface="Arial" panose="020B0604020202020204" pitchFamily="34" charset="0"/>
              <a:buChar char="•"/>
            </a:pPr>
            <a:r>
              <a:rPr lang="en-US" sz="2800" b="1" dirty="0">
                <a:solidFill>
                  <a:prstClr val="black"/>
                </a:solidFill>
                <a:latin typeface="Alexandria" charset="0"/>
              </a:rPr>
              <a:t>Random Forest</a:t>
            </a:r>
            <a:r>
              <a:rPr lang="en-US" sz="2800" dirty="0">
                <a:solidFill>
                  <a:prstClr val="black"/>
                </a:solidFill>
                <a:latin typeface="Alexandria" charset="0"/>
              </a:rPr>
              <a:t>: Combines multiple trees for stronger predictions.</a:t>
            </a:r>
          </a:p>
        </p:txBody>
      </p:sp>
    </p:spTree>
    <p:extLst>
      <p:ext uri="{BB962C8B-B14F-4D97-AF65-F5344CB8AC3E}">
        <p14:creationId xmlns:p14="http://schemas.microsoft.com/office/powerpoint/2010/main" val="8531006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Association Rule Learning &amp; Naïve Bayes</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80413"/>
            <a:ext cx="8023274" cy="3108543"/>
          </a:xfrm>
          <a:prstGeom prst="rect">
            <a:avLst/>
          </a:prstGeom>
        </p:spPr>
        <p:txBody>
          <a:bodyPr wrap="square">
            <a:spAutoFit/>
          </a:bodyPr>
          <a:lstStyle/>
          <a:p>
            <a:pPr marL="457200" indent="-457200">
              <a:buFont typeface="Arial" panose="020B0604020202020204" pitchFamily="34" charset="0"/>
              <a:buChar char="•"/>
            </a:pPr>
            <a:r>
              <a:rPr lang="en-US" sz="2800" b="1" dirty="0">
                <a:solidFill>
                  <a:prstClr val="black"/>
                </a:solidFill>
                <a:latin typeface="Alexandria" charset="0"/>
              </a:rPr>
              <a:t>Association Rules: </a:t>
            </a:r>
            <a:r>
              <a:rPr lang="en-US" sz="2800" dirty="0">
                <a:solidFill>
                  <a:prstClr val="black"/>
                </a:solidFill>
                <a:latin typeface="Alexandria" charset="0"/>
              </a:rPr>
              <a:t>Find relationships in data (e.g., products bought together).</a:t>
            </a:r>
          </a:p>
          <a:p>
            <a:pPr marL="457200" indent="-457200">
              <a:buFont typeface="Arial" panose="020B0604020202020204" pitchFamily="34" charset="0"/>
              <a:buChar char="•"/>
            </a:pPr>
            <a:r>
              <a:rPr lang="en-US" sz="2800" b="1" dirty="0">
                <a:solidFill>
                  <a:prstClr val="black"/>
                </a:solidFill>
                <a:latin typeface="Alexandria" charset="0"/>
              </a:rPr>
              <a:t>Naïve Bayes: </a:t>
            </a:r>
            <a:r>
              <a:rPr lang="en-US" sz="2800" dirty="0">
                <a:solidFill>
                  <a:prstClr val="black"/>
                </a:solidFill>
                <a:latin typeface="Alexandria" charset="0"/>
              </a:rPr>
              <a:t>Simple, fast classifier based on probability.</a:t>
            </a:r>
          </a:p>
          <a:p>
            <a:endParaRPr lang="en-US" sz="2800" dirty="0">
              <a:solidFill>
                <a:prstClr val="black"/>
              </a:solidFill>
              <a:latin typeface="Alexandria" charset="0"/>
            </a:endParaRPr>
          </a:p>
          <a:p>
            <a:r>
              <a:rPr lang="en-US" sz="2800" dirty="0">
                <a:solidFill>
                  <a:prstClr val="black"/>
                </a:solidFill>
                <a:latin typeface="Alexandria" charset="0"/>
              </a:rPr>
              <a:t>Example: Detect unusual stock movements linked to news headlines.</a:t>
            </a:r>
          </a:p>
        </p:txBody>
      </p:sp>
    </p:spTree>
    <p:extLst>
      <p:ext uri="{BB962C8B-B14F-4D97-AF65-F5344CB8AC3E}">
        <p14:creationId xmlns:p14="http://schemas.microsoft.com/office/powerpoint/2010/main" val="2530753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8103610" cy="1090611"/>
          </a:xfrm>
        </p:spPr>
        <p:txBody>
          <a:bodyPr>
            <a:noAutofit/>
          </a:bodyPr>
          <a:lstStyle/>
          <a:p>
            <a:pPr>
              <a:spcBef>
                <a:spcPts val="1000"/>
              </a:spcBef>
              <a:buFont typeface="Arial" panose="020B0604020202020204" pitchFamily="34" charset="0"/>
            </a:pPr>
            <a:r>
              <a:rPr lang="en-US" altLang="en-US" sz="4000" dirty="0">
                <a:solidFill>
                  <a:prstClr val="black"/>
                </a:solidFill>
                <a:latin typeface="Alexandria" charset="0"/>
                <a:ea typeface="+mn-ea"/>
                <a:cs typeface="+mn-cs"/>
              </a:rPr>
              <a:t>Unsupervised Learning &amp; Time Series </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804863" y="2619141"/>
            <a:ext cx="10087229" cy="3431921"/>
          </a:xfrm>
        </p:spPr>
        <p:txBody>
          <a:bodyPr anchor="ctr">
            <a:normAutofit/>
          </a:bodyPr>
          <a:lstStyle/>
          <a:p>
            <a:r>
              <a:rPr lang="en-US" altLang="en-US" b="1" dirty="0">
                <a:solidFill>
                  <a:prstClr val="black"/>
                </a:solidFill>
                <a:latin typeface="Alexandria" charset="0"/>
              </a:rPr>
              <a:t>Unsupervised Learning: </a:t>
            </a:r>
            <a:r>
              <a:rPr lang="en-US" altLang="en-US" dirty="0">
                <a:solidFill>
                  <a:prstClr val="black"/>
                </a:solidFill>
                <a:latin typeface="Alexandria" charset="0"/>
              </a:rPr>
              <a:t>Group unlabeled data (e.g., customer segmentation).</a:t>
            </a:r>
          </a:p>
          <a:p>
            <a:r>
              <a:rPr lang="en-US" altLang="en-US" b="1" dirty="0">
                <a:solidFill>
                  <a:prstClr val="black"/>
                </a:solidFill>
                <a:latin typeface="Alexandria" charset="0"/>
              </a:rPr>
              <a:t>Time Series Analysis: </a:t>
            </a:r>
            <a:r>
              <a:rPr lang="en-US" altLang="en-US" dirty="0">
                <a:solidFill>
                  <a:prstClr val="black"/>
                </a:solidFill>
                <a:latin typeface="Alexandria" charset="0"/>
              </a:rPr>
              <a:t>Forecast values based on time patterns.</a:t>
            </a:r>
          </a:p>
          <a:p>
            <a:pPr marL="0" indent="0">
              <a:buNone/>
            </a:pPr>
            <a:r>
              <a:rPr lang="en-US" altLang="en-US" dirty="0">
                <a:solidFill>
                  <a:prstClr val="black"/>
                </a:solidFill>
                <a:latin typeface="Alexandria" charset="0"/>
              </a:rPr>
              <a:t>Examples:</a:t>
            </a:r>
          </a:p>
          <a:p>
            <a:r>
              <a:rPr lang="en-US" altLang="en-US" dirty="0">
                <a:solidFill>
                  <a:prstClr val="black"/>
                </a:solidFill>
                <a:latin typeface="Alexandria" charset="0"/>
              </a:rPr>
              <a:t>Cluster investors by trading behavior.</a:t>
            </a:r>
          </a:p>
          <a:p>
            <a:r>
              <a:rPr lang="en-US" altLang="en-US" dirty="0">
                <a:solidFill>
                  <a:prstClr val="black"/>
                </a:solidFill>
                <a:latin typeface="Alexandria" charset="0"/>
              </a:rPr>
              <a:t>Predict future stock prices from past trends.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8540750" cy="1454150"/>
          </a:xfrm>
        </p:spPr>
        <p:txBody>
          <a:bodyPr>
            <a:normAutofit/>
          </a:bodyPr>
          <a:lstStyle/>
          <a:p>
            <a:pPr>
              <a:lnSpc>
                <a:spcPct val="124000"/>
              </a:lnSpc>
              <a:spcBef>
                <a:spcPts val="1000"/>
              </a:spcBef>
              <a:spcAft>
                <a:spcPts val="1200"/>
              </a:spcAft>
            </a:pPr>
            <a:r>
              <a:rPr lang="en-US" altLang="en-US" sz="4000" dirty="0">
                <a:solidFill>
                  <a:prstClr val="black"/>
                </a:solidFill>
                <a:latin typeface="Alexandria" charset="0"/>
                <a:ea typeface="+mn-ea"/>
                <a:cs typeface="+mn-cs"/>
              </a:rPr>
              <a:t>Course Roadmap &amp; Expectations </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5175" y="2109788"/>
            <a:ext cx="8543925" cy="3640137"/>
          </a:xfrm>
          <a:noFill/>
        </p:spPr>
        <p:txBody>
          <a:bodyPr anchor="ctr"/>
          <a:lstStyle/>
          <a:p>
            <a:pPr>
              <a:lnSpc>
                <a:spcPct val="124000"/>
              </a:lnSpc>
              <a:spcAft>
                <a:spcPts val="1200"/>
              </a:spcAft>
            </a:pPr>
            <a:r>
              <a:rPr lang="en-US" altLang="en-US" dirty="0">
                <a:solidFill>
                  <a:prstClr val="black"/>
                </a:solidFill>
                <a:latin typeface="Alexandria" charset="0"/>
              </a:rPr>
              <a:t>We will cover all these methods step by step.</a:t>
            </a:r>
          </a:p>
          <a:p>
            <a:pPr>
              <a:lnSpc>
                <a:spcPct val="124000"/>
              </a:lnSpc>
              <a:spcAft>
                <a:spcPts val="1200"/>
              </a:spcAft>
            </a:pPr>
            <a:r>
              <a:rPr lang="en-US" altLang="en-US" dirty="0">
                <a:solidFill>
                  <a:prstClr val="black"/>
                </a:solidFill>
                <a:latin typeface="Alexandria" charset="0"/>
              </a:rPr>
              <a:t>Focus on finance-specific applications.</a:t>
            </a:r>
          </a:p>
          <a:p>
            <a:pPr>
              <a:lnSpc>
                <a:spcPct val="124000"/>
              </a:lnSpc>
              <a:spcAft>
                <a:spcPts val="1200"/>
              </a:spcAft>
            </a:pPr>
            <a:r>
              <a:rPr lang="en-US" altLang="en-US" dirty="0">
                <a:solidFill>
                  <a:prstClr val="black"/>
                </a:solidFill>
                <a:latin typeface="Alexandria" charset="0"/>
              </a:rPr>
              <a:t>By the end: students can collect, prepare, analyze, and model financial data using Python ML.</a:t>
            </a:r>
          </a:p>
        </p:txBody>
      </p:sp>
    </p:spTree>
    <p:extLst>
      <p:ext uri="{BB962C8B-B14F-4D97-AF65-F5344CB8AC3E}">
        <p14:creationId xmlns:p14="http://schemas.microsoft.com/office/powerpoint/2010/main" val="1283240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normAutofit/>
          </a:bodyPr>
          <a:lstStyle/>
          <a:p>
            <a:pPr marL="457200" lvl="1" algn="l" rtl="0">
              <a:lnSpc>
                <a:spcPct val="200000"/>
              </a:lnSpc>
              <a:spcBef>
                <a:spcPts val="500"/>
              </a:spcBef>
            </a:pPr>
            <a:r>
              <a:rPr lang="en-US" altLang="en-US" sz="4000" kern="1200" dirty="0">
                <a:solidFill>
                  <a:prstClr val="black"/>
                </a:solidFill>
                <a:latin typeface="Alexandria" charset="0"/>
                <a:ea typeface="+mn-ea"/>
                <a:cs typeface="+mn-cs"/>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noAutofit/>
          </a:bodyPr>
          <a:lstStyle/>
          <a:p>
            <a:pPr marL="457200" lvl="1" indent="0">
              <a:lnSpc>
                <a:spcPct val="200000"/>
              </a:lnSpc>
              <a:buNone/>
            </a:pPr>
            <a:r>
              <a:rPr lang="en-US" altLang="en-US" dirty="0">
                <a:solidFill>
                  <a:prstClr val="black"/>
                </a:solidFill>
                <a:latin typeface="Alexandria" charset="0"/>
              </a:rPr>
              <a:t>Over the coming weeks, we’ll explore key machine learning concepts and their applications in finance, from predicting risks to detecting fraud and forecasting trends. </a:t>
            </a:r>
          </a:p>
          <a:p>
            <a:pPr marL="457200" lvl="1" indent="0">
              <a:lnSpc>
                <a:spcPct val="200000"/>
              </a:lnSpc>
              <a:buNone/>
            </a:pPr>
            <a:r>
              <a:rPr lang="en-US" altLang="en-US" dirty="0">
                <a:solidFill>
                  <a:prstClr val="black"/>
                </a:solidFill>
                <a:latin typeface="Alexandria" charset="0"/>
              </a:rPr>
              <a:t>This course is designed to build both your understanding and practical skills.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3" name="TextBox 2">
            <a:extLst>
              <a:ext uri="{FF2B5EF4-FFF2-40B4-BE49-F238E27FC236}">
                <a16:creationId xmlns:a16="http://schemas.microsoft.com/office/drawing/2014/main" id="{342B7F2E-3881-654C-898B-2AED290852AE}"/>
              </a:ext>
            </a:extLst>
          </p:cNvPr>
          <p:cNvSpPr txBox="1"/>
          <p:nvPr/>
        </p:nvSpPr>
        <p:spPr>
          <a:xfrm>
            <a:off x="6316394" y="2733647"/>
            <a:ext cx="2499787" cy="707886"/>
          </a:xfrm>
          <a:prstGeom prst="rect">
            <a:avLst/>
          </a:prstGeom>
          <a:noFill/>
        </p:spPr>
        <p:txBody>
          <a:bodyPr wrap="none" rtlCol="0">
            <a:spAutoFit/>
          </a:bodyPr>
          <a:lstStyle/>
          <a:p>
            <a:r>
              <a:rPr lang="en-US" sz="4000" dirty="0">
                <a:solidFill>
                  <a:prstClr val="black"/>
                </a:solidFill>
                <a:latin typeface="Alexandria" charset="0"/>
              </a:rPr>
              <a:t>Thank you!</a:t>
            </a:r>
          </a:p>
        </p:txBody>
      </p:sp>
      <p:pic>
        <p:nvPicPr>
          <p:cNvPr id="2" name="Picture 1">
            <a:extLst>
              <a:ext uri="{FF2B5EF4-FFF2-40B4-BE49-F238E27FC236}">
                <a16:creationId xmlns:a16="http://schemas.microsoft.com/office/drawing/2014/main" id="{49C49034-44AD-8540-9EED-D18F19E1E0B0}"/>
              </a:ext>
            </a:extLst>
          </p:cNvPr>
          <p:cNvPicPr>
            <a:picLocks noChangeAspect="1"/>
          </p:cNvPicPr>
          <p:nvPr/>
        </p:nvPicPr>
        <p:blipFill>
          <a:blip r:embed="rId3"/>
          <a:stretch>
            <a:fillRect/>
          </a:stretch>
        </p:blipFill>
        <p:spPr>
          <a:xfrm>
            <a:off x="534381" y="1069145"/>
            <a:ext cx="5402185" cy="5402185"/>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7|3.1|3.9"/>
</p:tagLst>
</file>

<file path=ppt/tags/tag2.xml><?xml version="1.0" encoding="utf-8"?>
<p:tagLst xmlns:a="http://schemas.openxmlformats.org/drawingml/2006/main" xmlns:r="http://schemas.openxmlformats.org/officeDocument/2006/relationships" xmlns:p="http://schemas.openxmlformats.org/presentationml/2006/main">
  <p:tag name="TIMING" val="|3.7|3.1|3.9"/>
</p:tagLst>
</file>

<file path=ppt/tags/tag3.xml><?xml version="1.0" encoding="utf-8"?>
<p:tagLst xmlns:a="http://schemas.openxmlformats.org/drawingml/2006/main" xmlns:r="http://schemas.openxmlformats.org/officeDocument/2006/relationships" xmlns:p="http://schemas.openxmlformats.org/presentationml/2006/main">
  <p:tag name="TIMING" val="|3.7|3.1|3.9"/>
</p:tagLst>
</file>

<file path=ppt/tags/tag4.xml><?xml version="1.0" encoding="utf-8"?>
<p:tagLst xmlns:a="http://schemas.openxmlformats.org/drawingml/2006/main" xmlns:r="http://schemas.openxmlformats.org/officeDocument/2006/relationships" xmlns:p="http://schemas.openxmlformats.org/presentationml/2006/main">
  <p:tag name="TIMING" val="|3.7|3.1|3.9"/>
</p:tagLst>
</file>

<file path=ppt/tags/tag5.xml><?xml version="1.0" encoding="utf-8"?>
<p:tagLst xmlns:a="http://schemas.openxmlformats.org/drawingml/2006/main" xmlns:r="http://schemas.openxmlformats.org/officeDocument/2006/relationships" xmlns:p="http://schemas.openxmlformats.org/presentationml/2006/main">
  <p:tag name="TIMING" val="|3.7|3.1|3.9"/>
</p:tagLst>
</file>

<file path=ppt/tags/tag6.xml><?xml version="1.0" encoding="utf-8"?>
<p:tagLst xmlns:a="http://schemas.openxmlformats.org/drawingml/2006/main" xmlns:r="http://schemas.openxmlformats.org/officeDocument/2006/relationships" xmlns:p="http://schemas.openxmlformats.org/presentationml/2006/main">
  <p:tag name="TIMING" val="|3.7|3.1|3.9"/>
</p:tagLst>
</file>

<file path=ppt/tags/tag7.xml><?xml version="1.0" encoding="utf-8"?>
<p:tagLst xmlns:a="http://schemas.openxmlformats.org/drawingml/2006/main" xmlns:r="http://schemas.openxmlformats.org/officeDocument/2006/relationships" xmlns:p="http://schemas.openxmlformats.org/presentationml/2006/main">
  <p:tag name="TIMING" val="|3.7|3.1|3.9"/>
</p:tagLst>
</file>

<file path=ppt/tags/tag8.xml><?xml version="1.0" encoding="utf-8"?>
<p:tagLst xmlns:a="http://schemas.openxmlformats.org/drawingml/2006/main" xmlns:r="http://schemas.openxmlformats.org/officeDocument/2006/relationships" xmlns:p="http://schemas.openxmlformats.org/presentationml/2006/main">
  <p:tag name="TIMING" val="|3.7|3.1|3.9"/>
</p:tagLst>
</file>

<file path=ppt/tags/tag9.xml><?xml version="1.0" encoding="utf-8"?>
<p:tagLst xmlns:a="http://schemas.openxmlformats.org/drawingml/2006/main" xmlns:r="http://schemas.openxmlformats.org/officeDocument/2006/relationships" xmlns:p="http://schemas.openxmlformats.org/presentationml/2006/main">
  <p:tag name="TIMING" val="|3.7|3.1|3.9"/>
</p:tagLst>
</file>

<file path=ppt/tags/tag10.xml><?xml version="1.0" encoding="utf-8"?>
<p:tagLst xmlns:a="http://schemas.openxmlformats.org/drawingml/2006/main" xmlns:r="http://schemas.openxmlformats.org/officeDocument/2006/relationships" xmlns:p="http://schemas.openxmlformats.org/presentationml/2006/main">
  <p:tag name="TIMING" val="|3.7|3.1|3.9"/>
</p:tagLst>
</file>

<file path=ppt/tags/tag11.xml><?xml version="1.0" encoding="utf-8"?>
<p:tagLst xmlns:a="http://schemas.openxmlformats.org/drawingml/2006/main" xmlns:r="http://schemas.openxmlformats.org/officeDocument/2006/relationships" xmlns:p="http://schemas.openxmlformats.org/presentationml/2006/main">
  <p:tag name="TIMING" val="|3.7|3.1|3.9"/>
</p:tagLst>
</file>

<file path=ppt/tags/tag12.xml><?xml version="1.0" encoding="utf-8"?>
<p:tagLst xmlns:a="http://schemas.openxmlformats.org/drawingml/2006/main" xmlns:r="http://schemas.openxmlformats.org/officeDocument/2006/relationships" xmlns:p="http://schemas.openxmlformats.org/presentationml/2006/main">
  <p:tag name="TIMING" val="|3.7|3.1|3.9"/>
</p:tagLst>
</file>

<file path=ppt/tags/tag13.xml><?xml version="1.0" encoding="utf-8"?>
<p:tagLst xmlns:a="http://schemas.openxmlformats.org/drawingml/2006/main" xmlns:r="http://schemas.openxmlformats.org/officeDocument/2006/relationships" xmlns:p="http://schemas.openxmlformats.org/presentationml/2006/main">
  <p:tag name="TIMING" val="|3.7|3.1|3.9"/>
</p:tagLst>
</file>

<file path=ppt/theme/theme1.xml><?xml version="1.0" encoding="utf-8"?>
<a:theme xmlns:a="http://schemas.openxmlformats.org/drawingml/2006/main" name="ThemeMidocea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Midocean" id="{287B35FA-9EAD-7F4D-8049-0CFD1E79B479}" vid="{6EFCDA38-2FC0-E74B-B35B-99DDF38C09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2C8B76-D6CD-4DAB-BCBD-2060A8795D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850AE7-75E5-471E-AF3E-354F03CB5A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8BFCB2D-C3FF-4ECF-B723-56B1DECD04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ThemeMidocean</Template>
  <TotalTime>3559</TotalTime>
  <Words>1257</Words>
  <Application>Microsoft Office PowerPoint</Application>
  <PresentationFormat>Widescreen</PresentationFormat>
  <Paragraphs>147</Paragraphs>
  <Slides>30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Alexandria</vt:lpstr>
      <vt:lpstr>Arial</vt:lpstr>
      <vt:lpstr>Calibri</vt:lpstr>
      <vt:lpstr>Calibri Light</vt:lpstr>
      <vt:lpstr>Söhne</vt:lpstr>
      <vt:lpstr>Times New Roman</vt:lpstr>
      <vt:lpstr>Wingdings</vt:lpstr>
      <vt:lpstr>ThemeMidocean</vt:lpstr>
      <vt:lpstr>PowerPoint Presentation</vt:lpstr>
      <vt:lpstr>Agenda</vt:lpstr>
      <vt:lpstr>Agenda</vt:lpstr>
      <vt:lpstr>Agenda</vt:lpstr>
      <vt:lpstr>Agenda</vt:lpstr>
      <vt:lpstr>Agenda</vt:lpstr>
      <vt:lpstr>Course Description</vt:lpstr>
      <vt:lpstr>Course Description</vt:lpstr>
      <vt:lpstr>Course Description</vt:lpstr>
      <vt:lpstr>Introduction to ML &amp; Finance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 Preparation (Cleaning &amp; Preprocessing)</vt:lpstr>
      <vt:lpstr>Data Processing &amp; Feature Engineering</vt:lpstr>
      <vt:lpstr>Statistical Foundations</vt:lpstr>
      <vt:lpstr>Supervised Learning Fundamentals</vt:lpstr>
      <vt:lpstr>Decision Trees &amp; Random Forests </vt:lpstr>
      <vt:lpstr>Association Rule Learning &amp; Naïve Bayes</vt:lpstr>
      <vt:lpstr>Unsupervised Learning &amp; Time Series </vt:lpstr>
      <vt:lpstr>Course Roadmap &amp; Expectations </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Ramy Elbadry</cp:lastModifiedBy>
  <cp:revision>95</cp:revision>
  <cp:lastPrinted>2025-10-03T10:44:01Z</cp:lastPrinted>
  <dcterms:created xsi:type="dcterms:W3CDTF">2023-09-20T05:57:41Z</dcterms:created>
  <dcterms:modified xsi:type="dcterms:W3CDTF">2026-01-29T21:04:34Z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