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9"/>
  </p:notesMasterIdLst>
  <p:sldIdLst>
    <p:sldId id="256" r:id="rId2"/>
    <p:sldId id="257" r:id="rId3"/>
    <p:sldId id="258" r:id="rId4"/>
    <p:sldId id="259" r:id="rId5"/>
    <p:sldId id="305" r:id="rId6"/>
    <p:sldId id="365" r:id="rId7"/>
    <p:sldId id="500" r:id="rId8"/>
    <p:sldId id="366" r:id="rId9"/>
    <p:sldId id="431" r:id="rId10"/>
    <p:sldId id="432" r:id="rId11"/>
    <p:sldId id="447" r:id="rId12"/>
    <p:sldId id="448" r:id="rId13"/>
    <p:sldId id="449" r:id="rId14"/>
    <p:sldId id="450" r:id="rId15"/>
    <p:sldId id="451" r:id="rId16"/>
    <p:sldId id="452" r:id="rId17"/>
    <p:sldId id="433" r:id="rId18"/>
    <p:sldId id="434" r:id="rId19"/>
    <p:sldId id="435" r:id="rId20"/>
    <p:sldId id="436" r:id="rId21"/>
    <p:sldId id="437" r:id="rId22"/>
    <p:sldId id="438" r:id="rId23"/>
    <p:sldId id="439" r:id="rId24"/>
    <p:sldId id="440" r:id="rId25"/>
    <p:sldId id="441" r:id="rId26"/>
    <p:sldId id="453" r:id="rId27"/>
    <p:sldId id="442" r:id="rId28"/>
    <p:sldId id="454" r:id="rId29"/>
    <p:sldId id="455" r:id="rId30"/>
    <p:sldId id="456" r:id="rId31"/>
    <p:sldId id="443" r:id="rId32"/>
    <p:sldId id="457" r:id="rId33"/>
    <p:sldId id="458" r:id="rId34"/>
    <p:sldId id="459" r:id="rId35"/>
    <p:sldId id="460" r:id="rId36"/>
    <p:sldId id="461" r:id="rId37"/>
    <p:sldId id="462" r:id="rId38"/>
    <p:sldId id="463" r:id="rId39"/>
    <p:sldId id="464" r:id="rId40"/>
    <p:sldId id="465" r:id="rId41"/>
    <p:sldId id="466" r:id="rId42"/>
    <p:sldId id="467" r:id="rId43"/>
    <p:sldId id="468" r:id="rId44"/>
    <p:sldId id="444" r:id="rId45"/>
    <p:sldId id="470" r:id="rId46"/>
    <p:sldId id="445" r:id="rId47"/>
    <p:sldId id="471" r:id="rId48"/>
    <p:sldId id="472" r:id="rId49"/>
    <p:sldId id="473" r:id="rId50"/>
    <p:sldId id="474" r:id="rId51"/>
    <p:sldId id="475" r:id="rId52"/>
    <p:sldId id="476" r:id="rId53"/>
    <p:sldId id="446" r:id="rId54"/>
    <p:sldId id="477" r:id="rId55"/>
    <p:sldId id="486" r:id="rId56"/>
    <p:sldId id="487" r:id="rId57"/>
    <p:sldId id="479" r:id="rId58"/>
    <p:sldId id="489" r:id="rId59"/>
    <p:sldId id="488" r:id="rId60"/>
    <p:sldId id="490" r:id="rId61"/>
    <p:sldId id="491" r:id="rId62"/>
    <p:sldId id="492" r:id="rId63"/>
    <p:sldId id="495" r:id="rId64"/>
    <p:sldId id="478" r:id="rId65"/>
    <p:sldId id="496" r:id="rId66"/>
    <p:sldId id="497" r:id="rId67"/>
    <p:sldId id="499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31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24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39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40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41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32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18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32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5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32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7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1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.bin"/><Relationship Id="rId1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10.bin"/><Relationship Id="rId18" Type="http://schemas.openxmlformats.org/officeDocument/2006/relationships/image" Target="../media/image2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.bin"/><Relationship Id="rId12" Type="http://schemas.openxmlformats.org/officeDocument/2006/relationships/image" Target="../media/image20.wmf"/><Relationship Id="rId1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1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.bin"/><Relationship Id="rId14" Type="http://schemas.openxmlformats.org/officeDocument/2006/relationships/image" Target="../media/image2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16.bin"/><Relationship Id="rId18" Type="http://schemas.openxmlformats.org/officeDocument/2006/relationships/image" Target="../media/image2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26.wmf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8.wmf"/><Relationship Id="rId20" Type="http://schemas.openxmlformats.org/officeDocument/2006/relationships/image" Target="../media/image30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5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7.bin"/><Relationship Id="rId10" Type="http://schemas.openxmlformats.org/officeDocument/2006/relationships/image" Target="../media/image25.wmf"/><Relationship Id="rId19" Type="http://schemas.openxmlformats.org/officeDocument/2006/relationships/oleObject" Target="../embeddings/oleObject19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27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4.bin"/><Relationship Id="rId18" Type="http://schemas.openxmlformats.org/officeDocument/2006/relationships/image" Target="../media/image3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0.wmf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1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30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1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21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35.bin"/><Relationship Id="rId18" Type="http://schemas.openxmlformats.org/officeDocument/2006/relationships/image" Target="../media/image3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35.wmf"/><Relationship Id="rId17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7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4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6.bin"/><Relationship Id="rId10" Type="http://schemas.openxmlformats.org/officeDocument/2006/relationships/image" Target="../media/image3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36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4.bin"/><Relationship Id="rId18" Type="http://schemas.openxmlformats.org/officeDocument/2006/relationships/image" Target="../media/image3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0.wmf"/><Relationship Id="rId1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1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4.bin"/><Relationship Id="rId18" Type="http://schemas.openxmlformats.org/officeDocument/2006/relationships/image" Target="../media/image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0.wmf"/><Relationship Id="rId17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1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4.bin"/><Relationship Id="rId18" Type="http://schemas.openxmlformats.org/officeDocument/2006/relationships/image" Target="../media/image4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0.wmf"/><Relationship Id="rId17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1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4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2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4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1.w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1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4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20.wmf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49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6.bin"/><Relationship Id="rId14" Type="http://schemas.openxmlformats.org/officeDocument/2006/relationships/image" Target="../media/image21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5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54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1.bin"/><Relationship Id="rId14" Type="http://schemas.openxmlformats.org/officeDocument/2006/relationships/image" Target="../media/image21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6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5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54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1.bin"/><Relationship Id="rId14" Type="http://schemas.openxmlformats.org/officeDocument/2006/relationships/image" Target="../media/image21.w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4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9.bin"/><Relationship Id="rId5" Type="http://schemas.openxmlformats.org/officeDocument/2006/relationships/image" Target="../media/image10.emf"/><Relationship Id="rId10" Type="http://schemas.openxmlformats.org/officeDocument/2006/relationships/image" Target="../media/image4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8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6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0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4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1.bin"/><Relationship Id="rId14" Type="http://schemas.openxmlformats.org/officeDocument/2006/relationships/image" Target="../media/image21.w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6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5.bin"/><Relationship Id="rId12" Type="http://schemas.openxmlformats.org/officeDocument/2006/relationships/image" Target="../media/image49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1.wmf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9.bin"/><Relationship Id="rId10" Type="http://schemas.openxmlformats.org/officeDocument/2006/relationships/image" Target="../media/image4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6.bin"/><Relationship Id="rId14" Type="http://schemas.openxmlformats.org/officeDocument/2006/relationships/image" Target="../media/image50.wm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6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0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4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1.bin"/><Relationship Id="rId14" Type="http://schemas.openxmlformats.org/officeDocument/2006/relationships/image" Target="../media/image21.w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7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70.bin"/><Relationship Id="rId12" Type="http://schemas.openxmlformats.org/officeDocument/2006/relationships/image" Target="../media/image53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5.wmf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74.bin"/><Relationship Id="rId10" Type="http://schemas.openxmlformats.org/officeDocument/2006/relationships/image" Target="../media/image5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1.bin"/><Relationship Id="rId14" Type="http://schemas.openxmlformats.org/officeDocument/2006/relationships/image" Target="../media/image54.wmf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6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0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4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1.bin"/><Relationship Id="rId14" Type="http://schemas.openxmlformats.org/officeDocument/2006/relationships/image" Target="../media/image21.w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6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0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4.bin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1.bin"/><Relationship Id="rId14" Type="http://schemas.openxmlformats.org/officeDocument/2006/relationships/image" Target="../media/image21.w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3129444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8506" y="2188937"/>
            <a:ext cx="54987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Using and Writing Sequence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Arithmetic Sequence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</a:t>
            </a:r>
            <a:r>
              <a:rPr lang="en-US" sz="2400" dirty="0"/>
              <a:t>Arithmetic </a:t>
            </a:r>
            <a:r>
              <a:rPr lang="en-US" sz="2400" dirty="0" smtClean="0"/>
              <a:t>Series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2987545" y="2274400"/>
            <a:ext cx="5484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The numbers in sequences are called terms.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2992438" y="2925380"/>
            <a:ext cx="7364412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You can think of a  </a:t>
            </a:r>
            <a:r>
              <a:rPr lang="en-US" altLang="en-US" sz="2400" b="1" dirty="0">
                <a:latin typeface="Times" panose="02020603050405020304" pitchFamily="18" charset="0"/>
              </a:rPr>
              <a:t>sequence</a:t>
            </a:r>
            <a:r>
              <a:rPr lang="en-US" altLang="en-US" sz="2400" dirty="0">
                <a:latin typeface="Times" panose="02020603050405020304" pitchFamily="18" charset="0"/>
              </a:rPr>
              <a:t>  as a function whose domain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is a set of consecutive integers. If a domain is not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specified, it is understood that the domain starts with 1.</a:t>
            </a: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007138" y="4513091"/>
            <a:ext cx="285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</p:spTree>
    <p:extLst>
      <p:ext uri="{BB962C8B-B14F-4D97-AF65-F5344CB8AC3E}">
        <p14:creationId xmlns:p14="http://schemas.microsoft.com/office/powerpoint/2010/main" val="415638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utoUpdateAnimBg="0"/>
      <p:bldP spid="16" grpId="0" autoUpdateAnimBg="0"/>
      <p:bldP spid="1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3359238" y="3133375"/>
            <a:ext cx="43562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Times" panose="02020603050405020304" pitchFamily="18" charset="0"/>
              </a:rPr>
              <a:t>Term</a:t>
            </a:r>
            <a:r>
              <a:rPr lang="en-US" altLang="en-US" sz="2400" dirty="0" smtClean="0">
                <a:latin typeface="Times" panose="02020603050405020304" pitchFamily="18" charset="0"/>
              </a:rPr>
              <a:t> each number </a:t>
            </a:r>
            <a:r>
              <a:rPr lang="en-US" altLang="en-US" sz="2400" dirty="0">
                <a:latin typeface="Times" panose="02020603050405020304" pitchFamily="18" charset="0"/>
              </a:rPr>
              <a:t>in </a:t>
            </a:r>
            <a:r>
              <a:rPr lang="en-US" altLang="en-US" sz="2400" dirty="0" smtClean="0">
                <a:latin typeface="Times" panose="02020603050405020304" pitchFamily="18" charset="0"/>
              </a:rPr>
              <a:t>a sequence.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007138" y="4513091"/>
            <a:ext cx="285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3039735" y="1753660"/>
            <a:ext cx="60859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b="1" dirty="0" smtClean="0">
                <a:latin typeface="Times" panose="02020603050405020304" pitchFamily="18" charset="0"/>
              </a:rPr>
              <a:t>Sequence</a:t>
            </a:r>
            <a:r>
              <a:rPr lang="en-US" altLang="en-US" sz="2400" dirty="0" smtClean="0">
                <a:latin typeface="Times" panose="02020603050405020304" pitchFamily="18" charset="0"/>
              </a:rPr>
              <a:t> a list of numbers is a specific order.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42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utoUpdateAnimBg="0"/>
      <p:bldP spid="17" grpId="0" autoUpdateAnimBg="0"/>
      <p:bldP spid="1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552700" y="4363265"/>
            <a:ext cx="7523163" cy="15494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3933825" y="3618731"/>
            <a:ext cx="3051175" cy="404813"/>
          </a:xfrm>
          <a:prstGeom prst="rect">
            <a:avLst/>
          </a:prstGeom>
          <a:noFill/>
          <a:ln w="38100">
            <a:solidFill>
              <a:srgbClr val="FFCC0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7" name="AutoShape 6"/>
          <p:cNvSpPr>
            <a:spLocks noChangeArrowheads="1"/>
          </p:cNvSpPr>
          <p:nvPr/>
        </p:nvSpPr>
        <p:spPr bwMode="auto">
          <a:xfrm>
            <a:off x="4075113" y="1837552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>
            <a:off x="4657725" y="1837552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" name="AutoShape 8"/>
          <p:cNvSpPr>
            <a:spLocks noChangeArrowheads="1"/>
          </p:cNvSpPr>
          <p:nvPr/>
        </p:nvSpPr>
        <p:spPr bwMode="auto">
          <a:xfrm>
            <a:off x="5245100" y="1837552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5892800" y="1837552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1" name="AutoShape 10"/>
          <p:cNvSpPr>
            <a:spLocks noChangeArrowheads="1"/>
          </p:cNvSpPr>
          <p:nvPr/>
        </p:nvSpPr>
        <p:spPr bwMode="auto">
          <a:xfrm>
            <a:off x="6510338" y="1837552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7351713" y="1474015"/>
            <a:ext cx="31750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domain</a:t>
            </a:r>
            <a:r>
              <a:rPr lang="en-US" altLang="en-US" sz="2400" b="1" dirty="0">
                <a:latin typeface="Helvetica" panose="020B0604020202020204" pitchFamily="34" charset="0"/>
              </a:rPr>
              <a:t> gives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FF0000"/>
                </a:solidFill>
                <a:latin typeface="Helvetica" panose="020B0604020202020204" pitchFamily="34" charset="0"/>
              </a:rPr>
              <a:t>relative position</a:t>
            </a:r>
            <a:r>
              <a:rPr lang="en-US" altLang="en-US" sz="2400" b="1" dirty="0">
                <a:latin typeface="Helvetica" panose="020B0604020202020204" pitchFamily="34" charset="0"/>
              </a:rPr>
              <a:t>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of each </a:t>
            </a: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</a:t>
            </a:r>
            <a:r>
              <a:rPr lang="en-US" altLang="en-US" sz="2400" b="1" dirty="0">
                <a:latin typeface="Helvetica" panose="020B0604020202020204" pitchFamily="34" charset="0"/>
              </a:rPr>
              <a:t>.</a:t>
            </a: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4049713" y="1410515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latin typeface="Times" panose="02020603050405020304" pitchFamily="18" charset="0"/>
              </a:rPr>
              <a:t>1      2      3      4      5</a:t>
            </a:r>
            <a:r>
              <a:rPr lang="en-US" altLang="en-US" sz="2400">
                <a:latin typeface="Times" panose="02020603050405020304" pitchFamily="18" charset="0"/>
              </a:rPr>
              <a:t>    </a:t>
            </a: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2571750" y="1443852"/>
            <a:ext cx="1298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DOMAIN:</a:t>
            </a:r>
            <a:endParaRPr lang="en-US" altLang="en-US" sz="2000">
              <a:solidFill>
                <a:srgbClr val="003399"/>
              </a:solidFill>
              <a:latin typeface="Helvetica" panose="020B060402020202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4040188" y="3609202"/>
            <a:ext cx="285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990099"/>
                </a:solidFill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2571750" y="3652065"/>
            <a:ext cx="1187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RANGE:</a:t>
            </a:r>
            <a:endParaRPr lang="en-US" altLang="en-US" sz="2400">
              <a:solidFill>
                <a:srgbClr val="000099"/>
              </a:solidFill>
              <a:latin typeface="Times" panose="02020603050405020304" pitchFamily="18" charset="0"/>
            </a:endParaRP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7356475" y="3422671"/>
            <a:ext cx="3621087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range</a:t>
            </a:r>
            <a:r>
              <a:rPr lang="en-US" altLang="en-US" sz="2400" b="1" dirty="0">
                <a:latin typeface="Helvetica" panose="020B0604020202020204" pitchFamily="34" charset="0"/>
              </a:rPr>
              <a:t> gives the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terms</a:t>
            </a:r>
            <a:r>
              <a:rPr lang="en-US" altLang="en-US" sz="2400" b="1" dirty="0">
                <a:latin typeface="Helvetica" panose="020B0604020202020204" pitchFamily="34" charset="0"/>
              </a:rPr>
              <a:t> of the  sequence.</a:t>
            </a: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3749675" y="4460102"/>
            <a:ext cx="1922463" cy="36195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solidFill>
                <a:srgbClr val="FFFF00"/>
              </a:solidFill>
              <a:latin typeface="Times" panose="02020603050405020304" pitchFamily="18" charset="0"/>
            </a:endParaRPr>
          </a:p>
        </p:txBody>
      </p:sp>
      <p:sp>
        <p:nvSpPr>
          <p:cNvPr id="29" name="Text Box 18"/>
          <p:cNvSpPr txBox="1">
            <a:spLocks noChangeArrowheads="1"/>
          </p:cNvSpPr>
          <p:nvPr/>
        </p:nvSpPr>
        <p:spPr bwMode="auto">
          <a:xfrm>
            <a:off x="2603500" y="4401365"/>
            <a:ext cx="5027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This is a finite sequence having the rule</a:t>
            </a:r>
          </a:p>
        </p:txBody>
      </p:sp>
      <p:sp>
        <p:nvSpPr>
          <p:cNvPr id="30" name="Text Box 19"/>
          <p:cNvSpPr txBox="1">
            <a:spLocks noChangeArrowheads="1"/>
          </p:cNvSpPr>
          <p:nvPr/>
        </p:nvSpPr>
        <p:spPr bwMode="auto">
          <a:xfrm>
            <a:off x="4727575" y="4790302"/>
            <a:ext cx="1420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=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 3</a:t>
            </a:r>
            <a:r>
              <a:rPr lang="en-US" altLang="en-US" i="1">
                <a:latin typeface="Times" panose="02020603050405020304" pitchFamily="18" charset="0"/>
              </a:rPr>
              <a:t>n,</a:t>
            </a: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auto">
          <a:xfrm>
            <a:off x="2603500" y="5241152"/>
            <a:ext cx="6394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where  </a:t>
            </a: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represents the </a:t>
            </a:r>
            <a:r>
              <a:rPr lang="en-US" altLang="en-US" b="1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th term of the sequence.</a:t>
            </a:r>
          </a:p>
        </p:txBody>
      </p:sp>
      <p:grpSp>
        <p:nvGrpSpPr>
          <p:cNvPr id="32" name="Group 26"/>
          <p:cNvGrpSpPr>
            <a:grpSpLocks/>
          </p:cNvGrpSpPr>
          <p:nvPr/>
        </p:nvGrpSpPr>
        <p:grpSpPr bwMode="auto">
          <a:xfrm>
            <a:off x="2590800" y="1380352"/>
            <a:ext cx="1254125" cy="2773363"/>
            <a:chOff x="672" y="704"/>
            <a:chExt cx="790" cy="1747"/>
          </a:xfrm>
        </p:grpSpPr>
        <p:grpSp>
          <p:nvGrpSpPr>
            <p:cNvPr id="33" name="Group 27"/>
            <p:cNvGrpSpPr>
              <a:grpSpLocks/>
            </p:cNvGrpSpPr>
            <p:nvPr/>
          </p:nvGrpSpPr>
          <p:grpSpPr bwMode="auto">
            <a:xfrm>
              <a:off x="672" y="704"/>
              <a:ext cx="790" cy="374"/>
              <a:chOff x="589" y="999"/>
              <a:chExt cx="790" cy="374"/>
            </a:xfrm>
          </p:grpSpPr>
          <p:grpSp>
            <p:nvGrpSpPr>
              <p:cNvPr id="39" name="Group 28"/>
              <p:cNvGrpSpPr>
                <a:grpSpLocks/>
              </p:cNvGrpSpPr>
              <p:nvPr/>
            </p:nvGrpSpPr>
            <p:grpSpPr bwMode="auto">
              <a:xfrm>
                <a:off x="589" y="999"/>
                <a:ext cx="790" cy="374"/>
                <a:chOff x="4560" y="1580"/>
                <a:chExt cx="514" cy="206"/>
              </a:xfrm>
            </p:grpSpPr>
            <p:sp>
              <p:nvSpPr>
                <p:cNvPr id="41" name="Rectangle 29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2" name="Freeform 30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0" name="Rectangle 31"/>
              <p:cNvSpPr>
                <a:spLocks noChangeArrowheads="1"/>
              </p:cNvSpPr>
              <p:nvPr/>
            </p:nvSpPr>
            <p:spPr bwMode="auto">
              <a:xfrm>
                <a:off x="837" y="1007"/>
                <a:ext cx="2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>
                    <a:latin typeface="Times" panose="02020603050405020304" pitchFamily="18" charset="0"/>
                  </a:rPr>
                  <a:t>n</a:t>
                </a:r>
              </a:p>
            </p:txBody>
          </p:sp>
        </p:grpSp>
        <p:grpSp>
          <p:nvGrpSpPr>
            <p:cNvPr id="34" name="Group 32"/>
            <p:cNvGrpSpPr>
              <a:grpSpLocks/>
            </p:cNvGrpSpPr>
            <p:nvPr/>
          </p:nvGrpSpPr>
          <p:grpSpPr bwMode="auto">
            <a:xfrm>
              <a:off x="672" y="2064"/>
              <a:ext cx="790" cy="387"/>
              <a:chOff x="593" y="1712"/>
              <a:chExt cx="790" cy="387"/>
            </a:xfrm>
          </p:grpSpPr>
          <p:grpSp>
            <p:nvGrpSpPr>
              <p:cNvPr id="35" name="Group 33"/>
              <p:cNvGrpSpPr>
                <a:grpSpLocks/>
              </p:cNvGrpSpPr>
              <p:nvPr/>
            </p:nvGrpSpPr>
            <p:grpSpPr bwMode="auto">
              <a:xfrm>
                <a:off x="593" y="1725"/>
                <a:ext cx="790" cy="374"/>
                <a:chOff x="4560" y="1580"/>
                <a:chExt cx="514" cy="206"/>
              </a:xfrm>
            </p:grpSpPr>
            <p:sp>
              <p:nvSpPr>
                <p:cNvPr id="37" name="Rectangle 34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" name="Freeform 35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" name="Rectangle 36"/>
              <p:cNvSpPr>
                <a:spLocks noChangeArrowheads="1"/>
              </p:cNvSpPr>
              <p:nvPr/>
            </p:nvSpPr>
            <p:spPr bwMode="auto">
              <a:xfrm>
                <a:off x="848" y="1712"/>
                <a:ext cx="31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>
                    <a:latin typeface="Times" panose="02020603050405020304" pitchFamily="18" charset="0"/>
                  </a:rPr>
                  <a:t>a</a:t>
                </a:r>
                <a:r>
                  <a:rPr lang="en-US" altLang="en-US" b="1" i="1" baseline="-20000">
                    <a:latin typeface="Times" panose="02020603050405020304" pitchFamily="18" charset="0"/>
                  </a:rPr>
                  <a:t>n</a:t>
                </a:r>
                <a:endParaRPr lang="en-US" altLang="en-US" sz="3200" b="1" i="1" baseline="-25000">
                  <a:latin typeface="Times" panose="02020603050405020304" pitchFamily="18" charset="0"/>
                </a:endParaRPr>
              </a:p>
            </p:txBody>
          </p:sp>
        </p:grpSp>
      </p:grpSp>
      <p:sp>
        <p:nvSpPr>
          <p:cNvPr id="43" name="Rectangle 37"/>
          <p:cNvSpPr>
            <a:spLocks noChangeArrowheads="1"/>
          </p:cNvSpPr>
          <p:nvPr/>
        </p:nvSpPr>
        <p:spPr bwMode="auto">
          <a:xfrm>
            <a:off x="3919538" y="1786752"/>
            <a:ext cx="3103562" cy="1785938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96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utoUpdateAnimBg="0"/>
      <p:bldP spid="23" grpId="0" autoUpdateAnimBg="0"/>
      <p:bldP spid="24" grpId="0" autoUpdateAnimBg="0"/>
      <p:bldP spid="25" grpId="0" autoUpdateAnimBg="0"/>
      <p:bldP spid="26" grpId="0" autoUpdateAnimBg="0"/>
      <p:bldP spid="27" grpId="0" autoUpdateAnimBg="0"/>
      <p:bldP spid="28" grpId="0" animBg="1" autoUpdateAnimBg="0"/>
      <p:bldP spid="29" grpId="0" autoUpdateAnimBg="0"/>
      <p:bldP spid="30" grpId="0" autoUpdateAnimBg="0"/>
      <p:bldP spid="31" grpId="0" autoUpdateAnimBg="0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652800" y="3011387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 = 2</a:t>
            </a:r>
            <a:r>
              <a:rPr lang="en-US" altLang="en-US" sz="2400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 + 3.</a:t>
            </a:r>
          </a:p>
        </p:txBody>
      </p: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53182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  <p:bldP spid="53" grpId="0" animBg="1"/>
      <p:bldP spid="5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6215063" y="32123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pSp>
        <p:nvGrpSpPr>
          <p:cNvPr id="14" name="Group 11"/>
          <p:cNvGrpSpPr>
            <a:grpSpLocks/>
          </p:cNvGrpSpPr>
          <p:nvPr/>
        </p:nvGrpSpPr>
        <p:grpSpPr bwMode="auto">
          <a:xfrm>
            <a:off x="3667125" y="3272713"/>
            <a:ext cx="3182938" cy="382587"/>
            <a:chOff x="1350" y="1757"/>
            <a:chExt cx="2005" cy="241"/>
          </a:xfrm>
        </p:grpSpPr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1350" y="184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1746" y="177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3027" y="1757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6215063" y="25567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9" name="Group 16"/>
          <p:cNvGrpSpPr>
            <a:grpSpLocks/>
          </p:cNvGrpSpPr>
          <p:nvPr/>
        </p:nvGrpSpPr>
        <p:grpSpPr bwMode="auto">
          <a:xfrm>
            <a:off x="3667125" y="2615488"/>
            <a:ext cx="3182938" cy="388937"/>
            <a:chOff x="1350" y="1343"/>
            <a:chExt cx="2005" cy="245"/>
          </a:xfrm>
        </p:grpSpPr>
        <p:sp>
          <p:nvSpPr>
            <p:cNvPr id="20" name="Rectangle 17"/>
            <p:cNvSpPr>
              <a:spLocks noChangeArrowheads="1"/>
            </p:cNvSpPr>
            <p:nvPr/>
          </p:nvSpPr>
          <p:spPr bwMode="auto">
            <a:xfrm>
              <a:off x="1746" y="136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" name="Rectangle 18"/>
            <p:cNvSpPr>
              <a:spLocks noChangeArrowheads="1"/>
            </p:cNvSpPr>
            <p:nvPr/>
          </p:nvSpPr>
          <p:spPr bwMode="auto">
            <a:xfrm>
              <a:off x="1350" y="143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2" name="Rectangle 19"/>
            <p:cNvSpPr>
              <a:spLocks noChangeArrowheads="1"/>
            </p:cNvSpPr>
            <p:nvPr/>
          </p:nvSpPr>
          <p:spPr bwMode="auto">
            <a:xfrm>
              <a:off x="3027" y="134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3416300" y="2553575"/>
            <a:ext cx="2228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1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2(1) + 3 = 5</a:t>
            </a:r>
            <a:endParaRPr lang="en-US" altLang="en-US" sz="2400" i="1" baseline="-25000">
              <a:latin typeface="Times" panose="02020603050405020304" pitchFamily="18" charset="0"/>
            </a:endParaRP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6270625" y="2605963"/>
            <a:ext cx="1239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auto">
          <a:xfrm>
            <a:off x="6270625" y="3229850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26" name="Rectangle 23"/>
          <p:cNvSpPr>
            <a:spLocks noChangeArrowheads="1"/>
          </p:cNvSpPr>
          <p:nvPr/>
        </p:nvSpPr>
        <p:spPr bwMode="auto">
          <a:xfrm>
            <a:off x="6215063" y="38727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7" name="Group 24"/>
          <p:cNvGrpSpPr>
            <a:grpSpLocks/>
          </p:cNvGrpSpPr>
          <p:nvPr/>
        </p:nvGrpSpPr>
        <p:grpSpPr bwMode="auto">
          <a:xfrm>
            <a:off x="3667125" y="3933113"/>
            <a:ext cx="3182938" cy="374650"/>
            <a:chOff x="1350" y="2173"/>
            <a:chExt cx="2005" cy="236"/>
          </a:xfrm>
        </p:grpSpPr>
        <p:sp>
          <p:nvSpPr>
            <p:cNvPr id="28" name="Rectangle 25"/>
            <p:cNvSpPr>
              <a:spLocks noChangeArrowheads="1"/>
            </p:cNvSpPr>
            <p:nvPr/>
          </p:nvSpPr>
          <p:spPr bwMode="auto">
            <a:xfrm>
              <a:off x="1350" y="2259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9" name="Rectangle 26"/>
            <p:cNvSpPr>
              <a:spLocks noChangeArrowheads="1"/>
            </p:cNvSpPr>
            <p:nvPr/>
          </p:nvSpPr>
          <p:spPr bwMode="auto">
            <a:xfrm>
              <a:off x="1746" y="2186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0" name="Rectangle 27"/>
            <p:cNvSpPr>
              <a:spLocks noChangeArrowheads="1"/>
            </p:cNvSpPr>
            <p:nvPr/>
          </p:nvSpPr>
          <p:spPr bwMode="auto">
            <a:xfrm>
              <a:off x="3027" y="217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1" name="Text Box 28"/>
          <p:cNvSpPr txBox="1">
            <a:spLocks noChangeArrowheads="1"/>
          </p:cNvSpPr>
          <p:nvPr/>
        </p:nvSpPr>
        <p:spPr bwMode="auto">
          <a:xfrm>
            <a:off x="6270625" y="3868025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32" name="Rectangle 29"/>
          <p:cNvSpPr>
            <a:spLocks noChangeArrowheads="1"/>
          </p:cNvSpPr>
          <p:nvPr/>
        </p:nvSpPr>
        <p:spPr bwMode="auto">
          <a:xfrm>
            <a:off x="6215063" y="45331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33" name="Group 30"/>
          <p:cNvGrpSpPr>
            <a:grpSpLocks/>
          </p:cNvGrpSpPr>
          <p:nvPr/>
        </p:nvGrpSpPr>
        <p:grpSpPr bwMode="auto">
          <a:xfrm>
            <a:off x="3667125" y="4593513"/>
            <a:ext cx="3182938" cy="366712"/>
            <a:chOff x="1350" y="2589"/>
            <a:chExt cx="2005" cy="231"/>
          </a:xfrm>
        </p:grpSpPr>
        <p:sp>
          <p:nvSpPr>
            <p:cNvPr id="34" name="Rectangle 31"/>
            <p:cNvSpPr>
              <a:spLocks noChangeArrowheads="1"/>
            </p:cNvSpPr>
            <p:nvPr/>
          </p:nvSpPr>
          <p:spPr bwMode="auto">
            <a:xfrm>
              <a:off x="1350" y="2670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5" name="Rectangle 32"/>
            <p:cNvSpPr>
              <a:spLocks noChangeArrowheads="1"/>
            </p:cNvSpPr>
            <p:nvPr/>
          </p:nvSpPr>
          <p:spPr bwMode="auto">
            <a:xfrm>
              <a:off x="1746" y="2597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6" name="Rectangle 33"/>
            <p:cNvSpPr>
              <a:spLocks noChangeArrowheads="1"/>
            </p:cNvSpPr>
            <p:nvPr/>
          </p:nvSpPr>
          <p:spPr bwMode="auto">
            <a:xfrm>
              <a:off x="3027" y="2589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7" name="Text Box 34"/>
          <p:cNvSpPr txBox="1">
            <a:spLocks noChangeArrowheads="1"/>
          </p:cNvSpPr>
          <p:nvPr/>
        </p:nvSpPr>
        <p:spPr bwMode="auto">
          <a:xfrm>
            <a:off x="6270625" y="453001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38" name="Rectangle 35"/>
          <p:cNvSpPr>
            <a:spLocks noChangeArrowheads="1"/>
          </p:cNvSpPr>
          <p:nvPr/>
        </p:nvSpPr>
        <p:spPr bwMode="auto">
          <a:xfrm>
            <a:off x="6215063" y="51983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39" name="Rectangle 42"/>
          <p:cNvSpPr>
            <a:spLocks noChangeArrowheads="1"/>
          </p:cNvSpPr>
          <p:nvPr/>
        </p:nvSpPr>
        <p:spPr bwMode="auto">
          <a:xfrm>
            <a:off x="3416300" y="3207625"/>
            <a:ext cx="2228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2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2(2) + 3 = 7</a:t>
            </a:r>
            <a:endParaRPr lang="en-US" altLang="en-US" sz="2400" b="1" i="1" baseline="-25000">
              <a:latin typeface="Times" panose="02020603050405020304" pitchFamily="18" charset="0"/>
            </a:endParaRPr>
          </a:p>
        </p:txBody>
      </p:sp>
      <p:sp>
        <p:nvSpPr>
          <p:cNvPr id="40" name="Rectangle 43"/>
          <p:cNvSpPr>
            <a:spLocks noChangeArrowheads="1"/>
          </p:cNvSpPr>
          <p:nvPr/>
        </p:nvSpPr>
        <p:spPr bwMode="auto">
          <a:xfrm>
            <a:off x="3416300" y="3861675"/>
            <a:ext cx="2228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3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2(3) + 3 = 9</a:t>
            </a:r>
          </a:p>
        </p:txBody>
      </p:sp>
      <p:sp>
        <p:nvSpPr>
          <p:cNvPr id="41" name="Rectangle 44"/>
          <p:cNvSpPr>
            <a:spLocks noChangeArrowheads="1"/>
          </p:cNvSpPr>
          <p:nvPr/>
        </p:nvSpPr>
        <p:spPr bwMode="auto">
          <a:xfrm>
            <a:off x="3416300" y="4515725"/>
            <a:ext cx="2381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4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2(4) + 3 = 11</a:t>
            </a:r>
          </a:p>
        </p:txBody>
      </p:sp>
      <p:grpSp>
        <p:nvGrpSpPr>
          <p:cNvPr id="42" name="Group 45"/>
          <p:cNvGrpSpPr>
            <a:grpSpLocks/>
          </p:cNvGrpSpPr>
          <p:nvPr/>
        </p:nvGrpSpPr>
        <p:grpSpPr bwMode="auto">
          <a:xfrm>
            <a:off x="3667125" y="5258675"/>
            <a:ext cx="3182938" cy="354013"/>
            <a:chOff x="1350" y="3008"/>
            <a:chExt cx="2005" cy="223"/>
          </a:xfrm>
        </p:grpSpPr>
        <p:sp>
          <p:nvSpPr>
            <p:cNvPr id="43" name="Rectangle 46"/>
            <p:cNvSpPr>
              <a:spLocks noChangeArrowheads="1"/>
            </p:cNvSpPr>
            <p:nvPr/>
          </p:nvSpPr>
          <p:spPr bwMode="auto">
            <a:xfrm>
              <a:off x="1350" y="3081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4" name="Rectangle 47"/>
            <p:cNvSpPr>
              <a:spLocks noChangeArrowheads="1"/>
            </p:cNvSpPr>
            <p:nvPr/>
          </p:nvSpPr>
          <p:spPr bwMode="auto">
            <a:xfrm>
              <a:off x="1746" y="3008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5" name="Rectangle 48"/>
            <p:cNvSpPr>
              <a:spLocks noChangeArrowheads="1"/>
            </p:cNvSpPr>
            <p:nvPr/>
          </p:nvSpPr>
          <p:spPr bwMode="auto">
            <a:xfrm>
              <a:off x="3027" y="3008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6" name="Rectangle 49"/>
          <p:cNvSpPr>
            <a:spLocks noChangeArrowheads="1"/>
          </p:cNvSpPr>
          <p:nvPr/>
        </p:nvSpPr>
        <p:spPr bwMode="auto">
          <a:xfrm>
            <a:off x="3416300" y="5169775"/>
            <a:ext cx="2381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5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2(5) + 3 = 13</a:t>
            </a:r>
          </a:p>
        </p:txBody>
      </p:sp>
      <p:sp>
        <p:nvSpPr>
          <p:cNvPr id="47" name="Text Box 51"/>
          <p:cNvSpPr txBox="1">
            <a:spLocks noChangeArrowheads="1"/>
          </p:cNvSpPr>
          <p:nvPr/>
        </p:nvSpPr>
        <p:spPr bwMode="auto">
          <a:xfrm>
            <a:off x="6270625" y="5188825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902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utoUpdateAnimBg="0"/>
      <p:bldP spid="18" grpId="0" animBg="1"/>
      <p:bldP spid="23" grpId="0" autoUpdateAnimBg="0"/>
      <p:bldP spid="24" grpId="0" autoUpdateAnimBg="0"/>
      <p:bldP spid="25" grpId="0" autoUpdateAnimBg="0"/>
      <p:bldP spid="26" grpId="0" animBg="1"/>
      <p:bldP spid="31" grpId="0" autoUpdateAnimBg="0"/>
      <p:bldP spid="32" grpId="0" animBg="1"/>
      <p:bldP spid="37" grpId="0" autoUpdateAnimBg="0"/>
      <p:bldP spid="38" grpId="0" animBg="1" autoUpdateAnimBg="0"/>
      <p:bldP spid="39" grpId="0" autoUpdateAnimBg="0"/>
      <p:bldP spid="40" grpId="0" autoUpdateAnimBg="0"/>
      <p:bldP spid="41" grpId="0" autoUpdateAnimBg="0"/>
      <p:bldP spid="46" grpId="0" autoUpdateAnimBg="0"/>
      <p:bldP spid="4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783709" y="3058708"/>
            <a:ext cx="6897688" cy="730250"/>
            <a:chOff x="3130729" y="621695"/>
            <a:chExt cx="6897688" cy="731520"/>
          </a:xfrm>
        </p:grpSpPr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3130729" y="621695"/>
              <a:ext cx="6897688" cy="731520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FF66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288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" panose="02020603050405020304" pitchFamily="18" charset="0"/>
                </a:rPr>
                <a:t>Write the first five terms of the sequence              .</a:t>
              </a:r>
            </a:p>
          </p:txBody>
        </p:sp>
        <p:graphicFrame>
          <p:nvGraphicFramePr>
            <p:cNvPr id="15" name="Object 3"/>
            <p:cNvGraphicFramePr>
              <a:graphicFrameLocks noChangeAspect="1"/>
            </p:cNvGraphicFramePr>
            <p:nvPr/>
          </p:nvGraphicFramePr>
          <p:xfrm>
            <a:off x="8560336" y="667451"/>
            <a:ext cx="998404" cy="6190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07" name="Equation" r:id="rId7" imgW="634725" imgH="393529" progId="Equation.3">
                    <p:embed/>
                  </p:oleObj>
                </mc:Choice>
                <mc:Fallback>
                  <p:oleObj name="Equation" r:id="rId7" imgW="634725" imgH="393529" progId="Equation.3">
                    <p:embed/>
                    <p:pic>
                      <p:nvPicPr>
                        <p:cNvPr id="8236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60336" y="667451"/>
                          <a:ext cx="998404" cy="61901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" name="TextBox 15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095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sp>
        <p:nvSpPr>
          <p:cNvPr id="87" name="Rectangle 23"/>
          <p:cNvSpPr>
            <a:spLocks noChangeArrowheads="1"/>
          </p:cNvSpPr>
          <p:nvPr/>
        </p:nvSpPr>
        <p:spPr bwMode="auto">
          <a:xfrm>
            <a:off x="6737185" y="371633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88" name="Group 87"/>
          <p:cNvGrpSpPr>
            <a:grpSpLocks/>
          </p:cNvGrpSpPr>
          <p:nvPr/>
        </p:nvGrpSpPr>
        <p:grpSpPr bwMode="auto">
          <a:xfrm>
            <a:off x="4274972" y="3644900"/>
            <a:ext cx="3182938" cy="801688"/>
            <a:chOff x="3656900" y="2000632"/>
            <a:chExt cx="3182938" cy="801109"/>
          </a:xfrm>
        </p:grpSpPr>
        <p:sp>
          <p:nvSpPr>
            <p:cNvPr id="89" name="Rectangle 88"/>
            <p:cNvSpPr/>
            <p:nvPr/>
          </p:nvSpPr>
          <p:spPr>
            <a:xfrm>
              <a:off x="3656900" y="2000632"/>
              <a:ext cx="3182938" cy="80110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0" name="Rectangle 89"/>
            <p:cNvSpPr>
              <a:spLocks noChangeAspect="1"/>
            </p:cNvSpPr>
            <p:nvPr/>
          </p:nvSpPr>
          <p:spPr>
            <a:xfrm>
              <a:off x="3807713" y="2333766"/>
              <a:ext cx="165100" cy="23795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1" name="Rectangle 90"/>
            <p:cNvSpPr>
              <a:spLocks noChangeAspect="1"/>
            </p:cNvSpPr>
            <p:nvPr/>
          </p:nvSpPr>
          <p:spPr>
            <a:xfrm>
              <a:off x="4418900" y="2013323"/>
              <a:ext cx="246063" cy="30140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2" name="Rectangle 91"/>
            <p:cNvSpPr/>
            <p:nvPr/>
          </p:nvSpPr>
          <p:spPr>
            <a:xfrm>
              <a:off x="6319138" y="2164027"/>
              <a:ext cx="520700" cy="31885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3" name="Rectangle 92"/>
            <p:cNvSpPr>
              <a:spLocks noChangeAspect="1"/>
            </p:cNvSpPr>
            <p:nvPr/>
          </p:nvSpPr>
          <p:spPr>
            <a:xfrm>
              <a:off x="4260150" y="2403566"/>
              <a:ext cx="246063" cy="3029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94" name="Rectangle 2"/>
          <p:cNvSpPr>
            <a:spLocks noChangeArrowheads="1"/>
          </p:cNvSpPr>
          <p:nvPr/>
        </p:nvSpPr>
        <p:spPr bwMode="auto">
          <a:xfrm>
            <a:off x="6772110" y="29098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5" name="Rectangle 15"/>
          <p:cNvSpPr>
            <a:spLocks noChangeArrowheads="1"/>
          </p:cNvSpPr>
          <p:nvPr/>
        </p:nvSpPr>
        <p:spPr bwMode="auto">
          <a:xfrm>
            <a:off x="6772110" y="21018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6" name="Text Box 28"/>
          <p:cNvSpPr txBox="1">
            <a:spLocks noChangeArrowheads="1"/>
          </p:cNvSpPr>
          <p:nvPr/>
        </p:nvSpPr>
        <p:spPr bwMode="auto">
          <a:xfrm>
            <a:off x="6880060" y="3743325"/>
            <a:ext cx="1293812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97" name="Rectangle 29"/>
          <p:cNvSpPr>
            <a:spLocks noChangeArrowheads="1"/>
          </p:cNvSpPr>
          <p:nvPr/>
        </p:nvSpPr>
        <p:spPr bwMode="auto">
          <a:xfrm>
            <a:off x="6737185" y="4530725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8" name="Rectangle 35"/>
          <p:cNvSpPr>
            <a:spLocks noChangeArrowheads="1"/>
          </p:cNvSpPr>
          <p:nvPr/>
        </p:nvSpPr>
        <p:spPr bwMode="auto">
          <a:xfrm>
            <a:off x="6772110" y="52593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grpSp>
        <p:nvGrpSpPr>
          <p:cNvPr id="99" name="Group 98"/>
          <p:cNvGrpSpPr>
            <a:grpSpLocks/>
          </p:cNvGrpSpPr>
          <p:nvPr/>
        </p:nvGrpSpPr>
        <p:grpSpPr bwMode="auto">
          <a:xfrm>
            <a:off x="4214647" y="2000250"/>
            <a:ext cx="3182938" cy="801688"/>
            <a:chOff x="3656900" y="2000632"/>
            <a:chExt cx="3182938" cy="801109"/>
          </a:xfrm>
        </p:grpSpPr>
        <p:sp>
          <p:nvSpPr>
            <p:cNvPr id="100" name="Rectangle 99"/>
            <p:cNvSpPr/>
            <p:nvPr/>
          </p:nvSpPr>
          <p:spPr>
            <a:xfrm>
              <a:off x="3656900" y="2000632"/>
              <a:ext cx="3182938" cy="80110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1" name="Rectangle 100"/>
            <p:cNvSpPr>
              <a:spLocks noChangeAspect="1"/>
            </p:cNvSpPr>
            <p:nvPr/>
          </p:nvSpPr>
          <p:spPr>
            <a:xfrm>
              <a:off x="3807713" y="2333766"/>
              <a:ext cx="165100" cy="23795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2" name="Rectangle 101"/>
            <p:cNvSpPr>
              <a:spLocks noChangeAspect="1"/>
            </p:cNvSpPr>
            <p:nvPr/>
          </p:nvSpPr>
          <p:spPr>
            <a:xfrm>
              <a:off x="4418900" y="2013323"/>
              <a:ext cx="246063" cy="30140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6319138" y="2164027"/>
              <a:ext cx="520700" cy="31885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4" name="Rectangle 103"/>
            <p:cNvSpPr>
              <a:spLocks noChangeAspect="1"/>
            </p:cNvSpPr>
            <p:nvPr/>
          </p:nvSpPr>
          <p:spPr>
            <a:xfrm>
              <a:off x="4260150" y="2403566"/>
              <a:ext cx="246063" cy="3029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aphicFrame>
        <p:nvGraphicFramePr>
          <p:cNvPr id="105" name="Object 10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8819910"/>
              </p:ext>
            </p:extLst>
          </p:nvPr>
        </p:nvGraphicFramePr>
        <p:xfrm>
          <a:off x="4219410" y="1989138"/>
          <a:ext cx="1738312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63" name="Equation" r:id="rId7" imgW="939800" imgH="419100" progId="Equation.3">
                  <p:embed/>
                </p:oleObj>
              </mc:Choice>
              <mc:Fallback>
                <p:oleObj name="Equation" r:id="rId7" imgW="939800" imgH="419100" progId="Equation.3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9410" y="1989138"/>
                        <a:ext cx="1738312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" name="Text Box 21"/>
          <p:cNvSpPr txBox="1">
            <a:spLocks noChangeArrowheads="1"/>
          </p:cNvSpPr>
          <p:nvPr/>
        </p:nvSpPr>
        <p:spPr bwMode="auto">
          <a:xfrm>
            <a:off x="6876885" y="2127250"/>
            <a:ext cx="12398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grpSp>
        <p:nvGrpSpPr>
          <p:cNvPr id="107" name="Group 106"/>
          <p:cNvGrpSpPr>
            <a:grpSpLocks/>
          </p:cNvGrpSpPr>
          <p:nvPr/>
        </p:nvGrpSpPr>
        <p:grpSpPr bwMode="auto">
          <a:xfrm>
            <a:off x="4274972" y="2816225"/>
            <a:ext cx="3182938" cy="801688"/>
            <a:chOff x="3656900" y="2000632"/>
            <a:chExt cx="3182938" cy="801109"/>
          </a:xfrm>
        </p:grpSpPr>
        <p:sp>
          <p:nvSpPr>
            <p:cNvPr id="108" name="Rectangle 107"/>
            <p:cNvSpPr/>
            <p:nvPr/>
          </p:nvSpPr>
          <p:spPr>
            <a:xfrm>
              <a:off x="3656900" y="2000632"/>
              <a:ext cx="3182938" cy="80110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9" name="Rectangle 108"/>
            <p:cNvSpPr>
              <a:spLocks noChangeAspect="1"/>
            </p:cNvSpPr>
            <p:nvPr/>
          </p:nvSpPr>
          <p:spPr>
            <a:xfrm>
              <a:off x="3807713" y="2333766"/>
              <a:ext cx="165100" cy="23795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0" name="Rectangle 109"/>
            <p:cNvSpPr>
              <a:spLocks noChangeAspect="1"/>
            </p:cNvSpPr>
            <p:nvPr/>
          </p:nvSpPr>
          <p:spPr>
            <a:xfrm>
              <a:off x="4418900" y="2013323"/>
              <a:ext cx="246063" cy="30140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6319138" y="2164027"/>
              <a:ext cx="520700" cy="31885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2" name="Rectangle 111"/>
            <p:cNvSpPr>
              <a:spLocks noChangeAspect="1"/>
            </p:cNvSpPr>
            <p:nvPr/>
          </p:nvSpPr>
          <p:spPr>
            <a:xfrm>
              <a:off x="4260150" y="2403566"/>
              <a:ext cx="246063" cy="3029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aphicFrame>
        <p:nvGraphicFramePr>
          <p:cNvPr id="113" name="Object 1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5485797"/>
              </p:ext>
            </p:extLst>
          </p:nvPr>
        </p:nvGraphicFramePr>
        <p:xfrm>
          <a:off x="4214647" y="2805113"/>
          <a:ext cx="1831975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64" name="Equation" r:id="rId9" imgW="990600" imgH="419100" progId="Equation.3">
                  <p:embed/>
                </p:oleObj>
              </mc:Choice>
              <mc:Fallback>
                <p:oleObj name="Equation" r:id="rId9" imgW="990600" imgH="419100" progId="Equation.3">
                  <p:embed/>
                  <p:pic>
                    <p:nvPicPr>
                      <p:cNvPr id="63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647" y="2805113"/>
                        <a:ext cx="1831975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" name="Text Box 22"/>
          <p:cNvSpPr txBox="1">
            <a:spLocks noChangeArrowheads="1"/>
          </p:cNvSpPr>
          <p:nvPr/>
        </p:nvSpPr>
        <p:spPr bwMode="auto">
          <a:xfrm>
            <a:off x="6876885" y="2940050"/>
            <a:ext cx="13255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grpSp>
        <p:nvGrpSpPr>
          <p:cNvPr id="115" name="Group 114"/>
          <p:cNvGrpSpPr>
            <a:grpSpLocks/>
          </p:cNvGrpSpPr>
          <p:nvPr/>
        </p:nvGrpSpPr>
        <p:grpSpPr bwMode="auto">
          <a:xfrm>
            <a:off x="4301960" y="4429125"/>
            <a:ext cx="3182937" cy="801688"/>
            <a:chOff x="3656900" y="2000632"/>
            <a:chExt cx="3182938" cy="801109"/>
          </a:xfrm>
        </p:grpSpPr>
        <p:sp>
          <p:nvSpPr>
            <p:cNvPr id="116" name="Rectangle 115"/>
            <p:cNvSpPr/>
            <p:nvPr/>
          </p:nvSpPr>
          <p:spPr>
            <a:xfrm>
              <a:off x="3656900" y="2000632"/>
              <a:ext cx="3182938" cy="80110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7" name="Rectangle 116"/>
            <p:cNvSpPr>
              <a:spLocks noChangeAspect="1"/>
            </p:cNvSpPr>
            <p:nvPr/>
          </p:nvSpPr>
          <p:spPr>
            <a:xfrm>
              <a:off x="3807712" y="2333766"/>
              <a:ext cx="165100" cy="23795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8" name="Rectangle 117"/>
            <p:cNvSpPr>
              <a:spLocks noChangeAspect="1"/>
            </p:cNvSpPr>
            <p:nvPr/>
          </p:nvSpPr>
          <p:spPr>
            <a:xfrm>
              <a:off x="4418900" y="2013323"/>
              <a:ext cx="246062" cy="30140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6319138" y="2164027"/>
              <a:ext cx="520700" cy="31885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0" name="Rectangle 119"/>
            <p:cNvSpPr>
              <a:spLocks noChangeAspect="1"/>
            </p:cNvSpPr>
            <p:nvPr/>
          </p:nvSpPr>
          <p:spPr>
            <a:xfrm>
              <a:off x="4260150" y="2403566"/>
              <a:ext cx="246062" cy="3029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aphicFrame>
        <p:nvGraphicFramePr>
          <p:cNvPr id="121" name="Object 1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0474020"/>
              </p:ext>
            </p:extLst>
          </p:nvPr>
        </p:nvGraphicFramePr>
        <p:xfrm>
          <a:off x="4214647" y="3617913"/>
          <a:ext cx="1808163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65" name="Equation" r:id="rId11" imgW="977900" imgH="419100" progId="Equation.3">
                  <p:embed/>
                </p:oleObj>
              </mc:Choice>
              <mc:Fallback>
                <p:oleObj name="Equation" r:id="rId11" imgW="977900" imgH="419100" progId="Equation.3">
                  <p:embed/>
                  <p:pic>
                    <p:nvPicPr>
                      <p:cNvPr id="71" name="Object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647" y="3617913"/>
                        <a:ext cx="1808163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" name="Object 1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2505530"/>
              </p:ext>
            </p:extLst>
          </p:nvPr>
        </p:nvGraphicFramePr>
        <p:xfrm>
          <a:off x="4244810" y="4395788"/>
          <a:ext cx="1831975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66" name="Equation" r:id="rId13" imgW="990600" imgH="419100" progId="Equation.3">
                  <p:embed/>
                </p:oleObj>
              </mc:Choice>
              <mc:Fallback>
                <p:oleObj name="Equation" r:id="rId13" imgW="990600" imgH="419100" progId="Equation.3">
                  <p:embed/>
                  <p:pic>
                    <p:nvPicPr>
                      <p:cNvPr id="74" name="Object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4810" y="4395788"/>
                        <a:ext cx="1831975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3" name="Group 122"/>
          <p:cNvGrpSpPr>
            <a:grpSpLocks/>
          </p:cNvGrpSpPr>
          <p:nvPr/>
        </p:nvGrpSpPr>
        <p:grpSpPr bwMode="auto">
          <a:xfrm>
            <a:off x="4349585" y="5160963"/>
            <a:ext cx="3182937" cy="801687"/>
            <a:chOff x="3656900" y="2000632"/>
            <a:chExt cx="3182938" cy="801109"/>
          </a:xfrm>
        </p:grpSpPr>
        <p:sp>
          <p:nvSpPr>
            <p:cNvPr id="124" name="Rectangle 123"/>
            <p:cNvSpPr/>
            <p:nvPr/>
          </p:nvSpPr>
          <p:spPr>
            <a:xfrm>
              <a:off x="3656900" y="2000632"/>
              <a:ext cx="3182938" cy="80110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5" name="Rectangle 124"/>
            <p:cNvSpPr>
              <a:spLocks noChangeAspect="1"/>
            </p:cNvSpPr>
            <p:nvPr/>
          </p:nvSpPr>
          <p:spPr>
            <a:xfrm>
              <a:off x="3807712" y="2333767"/>
              <a:ext cx="165100" cy="23795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6" name="Rectangle 125"/>
            <p:cNvSpPr>
              <a:spLocks noChangeAspect="1"/>
            </p:cNvSpPr>
            <p:nvPr/>
          </p:nvSpPr>
          <p:spPr>
            <a:xfrm>
              <a:off x="4418900" y="2013323"/>
              <a:ext cx="246062" cy="301408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7" name="Rectangle 126"/>
            <p:cNvSpPr/>
            <p:nvPr/>
          </p:nvSpPr>
          <p:spPr>
            <a:xfrm>
              <a:off x="6319138" y="2164026"/>
              <a:ext cx="520700" cy="318858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8" name="Rectangle 127"/>
            <p:cNvSpPr>
              <a:spLocks noChangeAspect="1"/>
            </p:cNvSpPr>
            <p:nvPr/>
          </p:nvSpPr>
          <p:spPr>
            <a:xfrm>
              <a:off x="4260150" y="2403566"/>
              <a:ext cx="246062" cy="30299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aphicFrame>
        <p:nvGraphicFramePr>
          <p:cNvPr id="129" name="Object 1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652613"/>
              </p:ext>
            </p:extLst>
          </p:nvPr>
        </p:nvGraphicFramePr>
        <p:xfrm>
          <a:off x="4286085" y="5137150"/>
          <a:ext cx="1808162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67" name="Equation" r:id="rId15" imgW="977900" imgH="419100" progId="Equation.3">
                  <p:embed/>
                </p:oleObj>
              </mc:Choice>
              <mc:Fallback>
                <p:oleObj name="Equation" r:id="rId15" imgW="977900" imgH="419100" progId="Equation.3">
                  <p:embed/>
                  <p:pic>
                    <p:nvPicPr>
                      <p:cNvPr id="75" name="Object 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085" y="5137150"/>
                        <a:ext cx="1808162" cy="776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" name="Text Box 34"/>
          <p:cNvSpPr txBox="1">
            <a:spLocks noChangeArrowheads="1"/>
          </p:cNvSpPr>
          <p:nvPr/>
        </p:nvSpPr>
        <p:spPr bwMode="auto">
          <a:xfrm>
            <a:off x="6897522" y="453866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131" name="Text Box 51"/>
          <p:cNvSpPr txBox="1">
            <a:spLocks noChangeArrowheads="1"/>
          </p:cNvSpPr>
          <p:nvPr/>
        </p:nvSpPr>
        <p:spPr bwMode="auto">
          <a:xfrm>
            <a:off x="6953085" y="526256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565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utoUpdateAnimBg="0"/>
      <p:bldP spid="87" grpId="0" animBg="1"/>
      <p:bldP spid="94" grpId="0" animBg="1"/>
      <p:bldP spid="95" grpId="0" animBg="1"/>
      <p:bldP spid="96" grpId="0" autoUpdateAnimBg="0"/>
      <p:bldP spid="97" grpId="0" animBg="1"/>
      <p:bldP spid="98" grpId="0" animBg="1" autoUpdateAnimBg="0"/>
      <p:bldP spid="106" grpId="0" autoUpdateAnimBg="0"/>
      <p:bldP spid="114" grpId="0" autoUpdateAnimBg="0"/>
      <p:bldP spid="130" grpId="0" autoUpdateAnimBg="0"/>
      <p:bldP spid="13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2897133" y="3292275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Write the first five terms of the sequence </a:t>
            </a:r>
            <a:r>
              <a:rPr lang="en-US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n! - 2.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98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utoUpdateAnimBg="0"/>
      <p:bldP spid="16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sp>
        <p:nvSpPr>
          <p:cNvPr id="56" name="Rectangle 2"/>
          <p:cNvSpPr>
            <a:spLocks noChangeArrowheads="1"/>
          </p:cNvSpPr>
          <p:nvPr/>
        </p:nvSpPr>
        <p:spPr bwMode="auto">
          <a:xfrm>
            <a:off x="6961296" y="2939121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57" name="Group 56"/>
          <p:cNvGrpSpPr>
            <a:grpSpLocks/>
          </p:cNvGrpSpPr>
          <p:nvPr/>
        </p:nvGrpSpPr>
        <p:grpSpPr bwMode="auto">
          <a:xfrm>
            <a:off x="4413358" y="2999446"/>
            <a:ext cx="3182938" cy="382587"/>
            <a:chOff x="3667125" y="2789238"/>
            <a:chExt cx="3182938" cy="382587"/>
          </a:xfrm>
        </p:grpSpPr>
        <p:sp>
          <p:nvSpPr>
            <p:cNvPr id="58" name="Rectangle 12"/>
            <p:cNvSpPr>
              <a:spLocks noChangeArrowheads="1"/>
            </p:cNvSpPr>
            <p:nvPr/>
          </p:nvSpPr>
          <p:spPr bwMode="auto">
            <a:xfrm>
              <a:off x="3667125" y="2933700"/>
              <a:ext cx="165100" cy="2381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9" name="Rectangle 13"/>
            <p:cNvSpPr>
              <a:spLocks noChangeArrowheads="1"/>
            </p:cNvSpPr>
            <p:nvPr/>
          </p:nvSpPr>
          <p:spPr bwMode="auto">
            <a:xfrm>
              <a:off x="4159295" y="2803525"/>
              <a:ext cx="246063" cy="3016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0" name="Rectangle 14"/>
            <p:cNvSpPr>
              <a:spLocks noChangeArrowheads="1"/>
            </p:cNvSpPr>
            <p:nvPr/>
          </p:nvSpPr>
          <p:spPr bwMode="auto">
            <a:xfrm>
              <a:off x="6329363" y="2789238"/>
              <a:ext cx="520700" cy="30797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61" name="Rectangle 15"/>
          <p:cNvSpPr>
            <a:spLocks noChangeArrowheads="1"/>
          </p:cNvSpPr>
          <p:nvPr/>
        </p:nvSpPr>
        <p:spPr bwMode="auto">
          <a:xfrm>
            <a:off x="6961296" y="2283483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62" name="Group 61"/>
          <p:cNvGrpSpPr>
            <a:grpSpLocks/>
          </p:cNvGrpSpPr>
          <p:nvPr/>
        </p:nvGrpSpPr>
        <p:grpSpPr bwMode="auto">
          <a:xfrm>
            <a:off x="4413358" y="2345396"/>
            <a:ext cx="3182938" cy="388937"/>
            <a:chOff x="3667125" y="2135188"/>
            <a:chExt cx="3182938" cy="388937"/>
          </a:xfrm>
        </p:grpSpPr>
        <p:sp>
          <p:nvSpPr>
            <p:cNvPr id="63" name="Rectangle 17"/>
            <p:cNvSpPr>
              <a:spLocks noChangeArrowheads="1"/>
            </p:cNvSpPr>
            <p:nvPr/>
          </p:nvSpPr>
          <p:spPr bwMode="auto">
            <a:xfrm>
              <a:off x="4159295" y="2170113"/>
              <a:ext cx="246063" cy="3016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4" name="Rectangle 18"/>
            <p:cNvSpPr>
              <a:spLocks noChangeArrowheads="1"/>
            </p:cNvSpPr>
            <p:nvPr/>
          </p:nvSpPr>
          <p:spPr bwMode="auto">
            <a:xfrm>
              <a:off x="3667125" y="2286000"/>
              <a:ext cx="165100" cy="2381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5" name="Rectangle 19"/>
            <p:cNvSpPr>
              <a:spLocks noChangeArrowheads="1"/>
            </p:cNvSpPr>
            <p:nvPr/>
          </p:nvSpPr>
          <p:spPr bwMode="auto">
            <a:xfrm>
              <a:off x="6329363" y="2135188"/>
              <a:ext cx="520700" cy="30797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66" name="Rectangle 20"/>
          <p:cNvSpPr>
            <a:spLocks noChangeArrowheads="1"/>
          </p:cNvSpPr>
          <p:nvPr/>
        </p:nvSpPr>
        <p:spPr bwMode="auto">
          <a:xfrm>
            <a:off x="4162533" y="2262846"/>
            <a:ext cx="207486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1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(1)!-2 = -1</a:t>
            </a:r>
            <a:endParaRPr lang="en-US" altLang="en-US" sz="2400" i="1" baseline="-25000">
              <a:latin typeface="Times" panose="02020603050405020304" pitchFamily="18" charset="0"/>
            </a:endParaRPr>
          </a:p>
        </p:txBody>
      </p:sp>
      <p:sp>
        <p:nvSpPr>
          <p:cNvPr id="67" name="Text Box 21"/>
          <p:cNvSpPr txBox="1">
            <a:spLocks noChangeArrowheads="1"/>
          </p:cNvSpPr>
          <p:nvPr/>
        </p:nvSpPr>
        <p:spPr bwMode="auto">
          <a:xfrm>
            <a:off x="7040671" y="2305708"/>
            <a:ext cx="1241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68" name="Text Box 22"/>
          <p:cNvSpPr txBox="1">
            <a:spLocks noChangeArrowheads="1"/>
          </p:cNvSpPr>
          <p:nvPr/>
        </p:nvSpPr>
        <p:spPr bwMode="auto">
          <a:xfrm>
            <a:off x="7016858" y="2956583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69" name="Rectangle 23"/>
          <p:cNvSpPr>
            <a:spLocks noChangeArrowheads="1"/>
          </p:cNvSpPr>
          <p:nvPr/>
        </p:nvSpPr>
        <p:spPr bwMode="auto">
          <a:xfrm>
            <a:off x="6961296" y="3599521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70" name="Group 69"/>
          <p:cNvGrpSpPr>
            <a:grpSpLocks/>
          </p:cNvGrpSpPr>
          <p:nvPr/>
        </p:nvGrpSpPr>
        <p:grpSpPr bwMode="auto">
          <a:xfrm>
            <a:off x="4413358" y="3653496"/>
            <a:ext cx="3182938" cy="381000"/>
            <a:chOff x="3667125" y="3443597"/>
            <a:chExt cx="3182938" cy="380691"/>
          </a:xfrm>
        </p:grpSpPr>
        <p:sp>
          <p:nvSpPr>
            <p:cNvPr id="71" name="Rectangle 25"/>
            <p:cNvSpPr>
              <a:spLocks noChangeArrowheads="1"/>
            </p:cNvSpPr>
            <p:nvPr/>
          </p:nvSpPr>
          <p:spPr bwMode="auto">
            <a:xfrm>
              <a:off x="3667125" y="3586163"/>
              <a:ext cx="165100" cy="2381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2" name="Rectangle 26"/>
            <p:cNvSpPr>
              <a:spLocks noChangeArrowheads="1"/>
            </p:cNvSpPr>
            <p:nvPr/>
          </p:nvSpPr>
          <p:spPr bwMode="auto">
            <a:xfrm>
              <a:off x="4159295" y="3443597"/>
              <a:ext cx="246063" cy="3016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" name="Rectangle 27"/>
            <p:cNvSpPr>
              <a:spLocks noChangeArrowheads="1"/>
            </p:cNvSpPr>
            <p:nvPr/>
          </p:nvSpPr>
          <p:spPr bwMode="auto">
            <a:xfrm>
              <a:off x="6329363" y="3449638"/>
              <a:ext cx="520700" cy="30797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74" name="Text Box 28"/>
          <p:cNvSpPr txBox="1">
            <a:spLocks noChangeArrowheads="1"/>
          </p:cNvSpPr>
          <p:nvPr/>
        </p:nvSpPr>
        <p:spPr bwMode="auto">
          <a:xfrm>
            <a:off x="7016858" y="3594758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75" name="Rectangle 29"/>
          <p:cNvSpPr>
            <a:spLocks noChangeArrowheads="1"/>
          </p:cNvSpPr>
          <p:nvPr/>
        </p:nvSpPr>
        <p:spPr bwMode="auto">
          <a:xfrm>
            <a:off x="6961296" y="4259921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4413358" y="4320246"/>
            <a:ext cx="3182938" cy="366712"/>
            <a:chOff x="3667125" y="4110038"/>
            <a:chExt cx="3182938" cy="366712"/>
          </a:xfrm>
        </p:grpSpPr>
        <p:sp>
          <p:nvSpPr>
            <p:cNvPr id="77" name="Rectangle 31"/>
            <p:cNvSpPr>
              <a:spLocks noChangeArrowheads="1"/>
            </p:cNvSpPr>
            <p:nvPr/>
          </p:nvSpPr>
          <p:spPr bwMode="auto">
            <a:xfrm>
              <a:off x="3667125" y="4238625"/>
              <a:ext cx="165100" cy="2381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8" name="Rectangle 32"/>
            <p:cNvSpPr>
              <a:spLocks noChangeArrowheads="1"/>
            </p:cNvSpPr>
            <p:nvPr/>
          </p:nvSpPr>
          <p:spPr bwMode="auto">
            <a:xfrm>
              <a:off x="4159295" y="4124204"/>
              <a:ext cx="246063" cy="3016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9" name="Rectangle 33"/>
            <p:cNvSpPr>
              <a:spLocks noChangeArrowheads="1"/>
            </p:cNvSpPr>
            <p:nvPr/>
          </p:nvSpPr>
          <p:spPr bwMode="auto">
            <a:xfrm>
              <a:off x="6329363" y="4110038"/>
              <a:ext cx="520700" cy="30797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80" name="Text Box 34"/>
          <p:cNvSpPr txBox="1">
            <a:spLocks noChangeArrowheads="1"/>
          </p:cNvSpPr>
          <p:nvPr/>
        </p:nvSpPr>
        <p:spPr bwMode="auto">
          <a:xfrm>
            <a:off x="7016858" y="4256746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81" name="Rectangle 35"/>
          <p:cNvSpPr>
            <a:spLocks noChangeArrowheads="1"/>
          </p:cNvSpPr>
          <p:nvPr/>
        </p:nvSpPr>
        <p:spPr bwMode="auto">
          <a:xfrm>
            <a:off x="6961296" y="4925083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82" name="Rectangle 42"/>
          <p:cNvSpPr>
            <a:spLocks noChangeArrowheads="1"/>
          </p:cNvSpPr>
          <p:nvPr/>
        </p:nvSpPr>
        <p:spPr bwMode="auto">
          <a:xfrm>
            <a:off x="4197458" y="2926421"/>
            <a:ext cx="21272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2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(2)! - 2 = 0</a:t>
            </a:r>
            <a:endParaRPr lang="en-US" altLang="en-US" sz="2400" b="1" i="1" baseline="-25000">
              <a:latin typeface="Times" panose="02020603050405020304" pitchFamily="18" charset="0"/>
            </a:endParaRPr>
          </a:p>
        </p:txBody>
      </p:sp>
      <p:sp>
        <p:nvSpPr>
          <p:cNvPr id="83" name="Rectangle 43"/>
          <p:cNvSpPr>
            <a:spLocks noChangeArrowheads="1"/>
          </p:cNvSpPr>
          <p:nvPr/>
        </p:nvSpPr>
        <p:spPr bwMode="auto">
          <a:xfrm>
            <a:off x="4197458" y="3564596"/>
            <a:ext cx="21272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3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(3)! - 2 = 4</a:t>
            </a:r>
          </a:p>
        </p:txBody>
      </p:sp>
      <p:sp>
        <p:nvSpPr>
          <p:cNvPr id="84" name="Rectangle 44"/>
          <p:cNvSpPr>
            <a:spLocks noChangeArrowheads="1"/>
          </p:cNvSpPr>
          <p:nvPr/>
        </p:nvSpPr>
        <p:spPr bwMode="auto">
          <a:xfrm>
            <a:off x="4162533" y="4226583"/>
            <a:ext cx="227965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4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(4)! - 2 = 22</a:t>
            </a:r>
          </a:p>
        </p:txBody>
      </p:sp>
      <p:grpSp>
        <p:nvGrpSpPr>
          <p:cNvPr id="85" name="Group 84"/>
          <p:cNvGrpSpPr>
            <a:grpSpLocks/>
          </p:cNvGrpSpPr>
          <p:nvPr/>
        </p:nvGrpSpPr>
        <p:grpSpPr bwMode="auto">
          <a:xfrm>
            <a:off x="4413358" y="4958421"/>
            <a:ext cx="3182938" cy="381000"/>
            <a:chOff x="3667125" y="4747903"/>
            <a:chExt cx="3182938" cy="381310"/>
          </a:xfrm>
        </p:grpSpPr>
        <p:sp>
          <p:nvSpPr>
            <p:cNvPr id="86" name="Rectangle 46"/>
            <p:cNvSpPr>
              <a:spLocks noChangeArrowheads="1"/>
            </p:cNvSpPr>
            <p:nvPr/>
          </p:nvSpPr>
          <p:spPr bwMode="auto">
            <a:xfrm>
              <a:off x="3667125" y="4891088"/>
              <a:ext cx="165100" cy="2381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2" name="Rectangle 47"/>
            <p:cNvSpPr>
              <a:spLocks noChangeArrowheads="1"/>
            </p:cNvSpPr>
            <p:nvPr/>
          </p:nvSpPr>
          <p:spPr bwMode="auto">
            <a:xfrm>
              <a:off x="4159295" y="4747903"/>
              <a:ext cx="246063" cy="30162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3" name="Rectangle 48"/>
            <p:cNvSpPr>
              <a:spLocks noChangeArrowheads="1"/>
            </p:cNvSpPr>
            <p:nvPr/>
          </p:nvSpPr>
          <p:spPr bwMode="auto">
            <a:xfrm>
              <a:off x="6329363" y="4775200"/>
              <a:ext cx="520700" cy="307975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34" name="Rectangle 49"/>
          <p:cNvSpPr>
            <a:spLocks noChangeArrowheads="1"/>
          </p:cNvSpPr>
          <p:nvPr/>
        </p:nvSpPr>
        <p:spPr bwMode="auto">
          <a:xfrm>
            <a:off x="4162533" y="4856821"/>
            <a:ext cx="242252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5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(5)! - 2 = 118</a:t>
            </a:r>
          </a:p>
        </p:txBody>
      </p:sp>
      <p:sp>
        <p:nvSpPr>
          <p:cNvPr id="135" name="Text Box 51"/>
          <p:cNvSpPr txBox="1">
            <a:spLocks noChangeArrowheads="1"/>
          </p:cNvSpPr>
          <p:nvPr/>
        </p:nvSpPr>
        <p:spPr bwMode="auto">
          <a:xfrm>
            <a:off x="7016858" y="4915558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1941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utoUpdateAnimBg="0"/>
      <p:bldP spid="56" grpId="0" animBg="1"/>
      <p:bldP spid="61" grpId="0" animBg="1"/>
      <p:bldP spid="66" grpId="0" autoUpdateAnimBg="0"/>
      <p:bldP spid="67" grpId="0" autoUpdateAnimBg="0"/>
      <p:bldP spid="68" grpId="0" autoUpdateAnimBg="0"/>
      <p:bldP spid="69" grpId="0" animBg="1"/>
      <p:bldP spid="74" grpId="0" autoUpdateAnimBg="0"/>
      <p:bldP spid="75" grpId="0" animBg="1"/>
      <p:bldP spid="80" grpId="0" autoUpdateAnimBg="0"/>
      <p:bldP spid="81" grpId="0" animBg="1" autoUpdateAnimBg="0"/>
      <p:bldP spid="82" grpId="0" autoUpdateAnimBg="0"/>
      <p:bldP spid="83" grpId="0" autoUpdateAnimBg="0"/>
      <p:bldP spid="84" grpId="0" autoUpdateAnimBg="0"/>
      <p:bldP spid="134" grpId="0" autoUpdateAnimBg="0"/>
      <p:bldP spid="13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907643" y="3504017"/>
            <a:ext cx="7305675" cy="4921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</a:t>
            </a:r>
            <a:r>
              <a:rPr lang="en-US" altLang="en-US" sz="2400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) = (–2)</a:t>
            </a:r>
            <a:r>
              <a:rPr lang="en-US" altLang="en-US" sz="800">
                <a:latin typeface="Times" panose="02020603050405020304" pitchFamily="18" charset="0"/>
              </a:rPr>
              <a:t> </a:t>
            </a:r>
            <a:r>
              <a:rPr lang="en-US" altLang="en-US" b="1" i="1" baseline="40000">
                <a:latin typeface="Times" panose="02020603050405020304" pitchFamily="18" charset="0"/>
              </a:rPr>
              <a:t>n</a:t>
            </a:r>
            <a:r>
              <a:rPr lang="en-US" altLang="en-US" sz="2400" b="1" baseline="40000">
                <a:latin typeface="Times" panose="02020603050405020304" pitchFamily="18" charset="0"/>
              </a:rPr>
              <a:t> – 1 </a:t>
            </a:r>
            <a:r>
              <a:rPr lang="en-US" altLang="en-US" sz="2400">
                <a:latin typeface="Times" panose="02020603050405020304" pitchFamily="18" charset="0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70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utoUpdateAnimBg="0"/>
      <p:bldP spid="12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sp>
        <p:nvSpPr>
          <p:cNvPr id="119" name="Rectangle 2"/>
          <p:cNvSpPr>
            <a:spLocks noChangeArrowheads="1"/>
          </p:cNvSpPr>
          <p:nvPr/>
        </p:nvSpPr>
        <p:spPr bwMode="auto">
          <a:xfrm>
            <a:off x="6621023" y="2876056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20" name="Group 11"/>
          <p:cNvGrpSpPr>
            <a:grpSpLocks/>
          </p:cNvGrpSpPr>
          <p:nvPr/>
        </p:nvGrpSpPr>
        <p:grpSpPr bwMode="auto">
          <a:xfrm>
            <a:off x="3790510" y="2874468"/>
            <a:ext cx="3465513" cy="390525"/>
            <a:chOff x="1388" y="1718"/>
            <a:chExt cx="2183" cy="246"/>
          </a:xfrm>
        </p:grpSpPr>
        <p:grpSp>
          <p:nvGrpSpPr>
            <p:cNvPr id="121" name="Group 12"/>
            <p:cNvGrpSpPr>
              <a:grpSpLocks/>
            </p:cNvGrpSpPr>
            <p:nvPr/>
          </p:nvGrpSpPr>
          <p:grpSpPr bwMode="auto">
            <a:xfrm>
              <a:off x="1388" y="1718"/>
              <a:ext cx="843" cy="246"/>
              <a:chOff x="1388" y="1309"/>
              <a:chExt cx="843" cy="246"/>
            </a:xfrm>
          </p:grpSpPr>
          <p:sp>
            <p:nvSpPr>
              <p:cNvPr id="123" name="Rectangle 13"/>
              <p:cNvSpPr>
                <a:spLocks noChangeArrowheads="1"/>
              </p:cNvSpPr>
              <p:nvPr/>
            </p:nvSpPr>
            <p:spPr bwMode="auto">
              <a:xfrm>
                <a:off x="2127" y="1309"/>
                <a:ext cx="104" cy="15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4" name="Rectangle 14"/>
              <p:cNvSpPr>
                <a:spLocks noChangeArrowheads="1"/>
              </p:cNvSpPr>
              <p:nvPr/>
            </p:nvSpPr>
            <p:spPr bwMode="auto">
              <a:xfrm>
                <a:off x="1388" y="1365"/>
                <a:ext cx="155" cy="19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22" name="Rectangle 15"/>
            <p:cNvSpPr>
              <a:spLocks noChangeArrowheads="1"/>
            </p:cNvSpPr>
            <p:nvPr/>
          </p:nvSpPr>
          <p:spPr bwMode="auto">
            <a:xfrm>
              <a:off x="3243" y="1757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25" name="Rectangle 16"/>
          <p:cNvSpPr>
            <a:spLocks noChangeArrowheads="1"/>
          </p:cNvSpPr>
          <p:nvPr/>
        </p:nvSpPr>
        <p:spPr bwMode="auto">
          <a:xfrm>
            <a:off x="6621023" y="222041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26" name="Group 17"/>
          <p:cNvGrpSpPr>
            <a:grpSpLocks/>
          </p:cNvGrpSpPr>
          <p:nvPr/>
        </p:nvGrpSpPr>
        <p:grpSpPr bwMode="auto">
          <a:xfrm>
            <a:off x="3790510" y="2225181"/>
            <a:ext cx="3465513" cy="390525"/>
            <a:chOff x="1388" y="1309"/>
            <a:chExt cx="2183" cy="246"/>
          </a:xfrm>
        </p:grpSpPr>
        <p:grpSp>
          <p:nvGrpSpPr>
            <p:cNvPr id="127" name="Group 18"/>
            <p:cNvGrpSpPr>
              <a:grpSpLocks/>
            </p:cNvGrpSpPr>
            <p:nvPr/>
          </p:nvGrpSpPr>
          <p:grpSpPr bwMode="auto">
            <a:xfrm>
              <a:off x="1388" y="1309"/>
              <a:ext cx="843" cy="246"/>
              <a:chOff x="1388" y="1309"/>
              <a:chExt cx="843" cy="246"/>
            </a:xfrm>
          </p:grpSpPr>
          <p:sp>
            <p:nvSpPr>
              <p:cNvPr id="129" name="Rectangle 19"/>
              <p:cNvSpPr>
                <a:spLocks noChangeArrowheads="1"/>
              </p:cNvSpPr>
              <p:nvPr/>
            </p:nvSpPr>
            <p:spPr bwMode="auto">
              <a:xfrm>
                <a:off x="2127" y="1309"/>
                <a:ext cx="104" cy="15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0" name="Rectangle 20"/>
              <p:cNvSpPr>
                <a:spLocks noChangeArrowheads="1"/>
              </p:cNvSpPr>
              <p:nvPr/>
            </p:nvSpPr>
            <p:spPr bwMode="auto">
              <a:xfrm>
                <a:off x="1388" y="1365"/>
                <a:ext cx="155" cy="19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28" name="Rectangle 21"/>
            <p:cNvSpPr>
              <a:spLocks noChangeArrowheads="1"/>
            </p:cNvSpPr>
            <p:nvPr/>
          </p:nvSpPr>
          <p:spPr bwMode="auto">
            <a:xfrm>
              <a:off x="3243" y="134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31" name="Rectangle 22"/>
          <p:cNvSpPr>
            <a:spLocks noChangeArrowheads="1"/>
          </p:cNvSpPr>
          <p:nvPr/>
        </p:nvSpPr>
        <p:spPr bwMode="auto">
          <a:xfrm>
            <a:off x="3530160" y="2193431"/>
            <a:ext cx="24161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(1) = (–2)</a:t>
            </a:r>
            <a:r>
              <a:rPr lang="en-US" altLang="en-US" sz="2000">
                <a:latin typeface="Times" panose="02020603050405020304" pitchFamily="18" charset="0"/>
              </a:rPr>
              <a:t> </a:t>
            </a:r>
            <a:r>
              <a:rPr lang="en-US" altLang="en-US" sz="2400" b="1" baseline="40000">
                <a:latin typeface="Times" panose="02020603050405020304" pitchFamily="18" charset="0"/>
              </a:rPr>
              <a:t>1 – 1 </a:t>
            </a:r>
            <a:r>
              <a:rPr lang="en-US" altLang="en-US" sz="2400">
                <a:latin typeface="Times" panose="02020603050405020304" pitchFamily="18" charset="0"/>
              </a:rPr>
              <a:t>= 1</a:t>
            </a:r>
          </a:p>
        </p:txBody>
      </p:sp>
      <p:sp>
        <p:nvSpPr>
          <p:cNvPr id="136" name="Text Box 23"/>
          <p:cNvSpPr txBox="1">
            <a:spLocks noChangeArrowheads="1"/>
          </p:cNvSpPr>
          <p:nvPr/>
        </p:nvSpPr>
        <p:spPr bwMode="auto">
          <a:xfrm>
            <a:off x="6676585" y="2269631"/>
            <a:ext cx="1239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137" name="Text Box 24"/>
          <p:cNvSpPr txBox="1">
            <a:spLocks noChangeArrowheads="1"/>
          </p:cNvSpPr>
          <p:nvPr/>
        </p:nvSpPr>
        <p:spPr bwMode="auto">
          <a:xfrm>
            <a:off x="6676585" y="2893518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138" name="Rectangle 25"/>
          <p:cNvSpPr>
            <a:spLocks noChangeArrowheads="1"/>
          </p:cNvSpPr>
          <p:nvPr/>
        </p:nvSpPr>
        <p:spPr bwMode="auto">
          <a:xfrm>
            <a:off x="6621023" y="3536456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39" name="Group 26"/>
          <p:cNvGrpSpPr>
            <a:grpSpLocks/>
          </p:cNvGrpSpPr>
          <p:nvPr/>
        </p:nvGrpSpPr>
        <p:grpSpPr bwMode="auto">
          <a:xfrm>
            <a:off x="3790510" y="3523756"/>
            <a:ext cx="3465513" cy="390525"/>
            <a:chOff x="1388" y="2127"/>
            <a:chExt cx="2183" cy="246"/>
          </a:xfrm>
        </p:grpSpPr>
        <p:grpSp>
          <p:nvGrpSpPr>
            <p:cNvPr id="140" name="Group 27"/>
            <p:cNvGrpSpPr>
              <a:grpSpLocks/>
            </p:cNvGrpSpPr>
            <p:nvPr/>
          </p:nvGrpSpPr>
          <p:grpSpPr bwMode="auto">
            <a:xfrm>
              <a:off x="1388" y="2127"/>
              <a:ext cx="843" cy="246"/>
              <a:chOff x="1388" y="1309"/>
              <a:chExt cx="843" cy="246"/>
            </a:xfrm>
          </p:grpSpPr>
          <p:sp>
            <p:nvSpPr>
              <p:cNvPr id="142" name="Rectangle 28"/>
              <p:cNvSpPr>
                <a:spLocks noChangeArrowheads="1"/>
              </p:cNvSpPr>
              <p:nvPr/>
            </p:nvSpPr>
            <p:spPr bwMode="auto">
              <a:xfrm>
                <a:off x="2127" y="1309"/>
                <a:ext cx="104" cy="15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" name="Rectangle 29"/>
              <p:cNvSpPr>
                <a:spLocks noChangeArrowheads="1"/>
              </p:cNvSpPr>
              <p:nvPr/>
            </p:nvSpPr>
            <p:spPr bwMode="auto">
              <a:xfrm>
                <a:off x="1388" y="1365"/>
                <a:ext cx="155" cy="19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41" name="Rectangle 30"/>
            <p:cNvSpPr>
              <a:spLocks noChangeArrowheads="1"/>
            </p:cNvSpPr>
            <p:nvPr/>
          </p:nvSpPr>
          <p:spPr bwMode="auto">
            <a:xfrm>
              <a:off x="3243" y="217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44" name="Text Box 31"/>
          <p:cNvSpPr txBox="1">
            <a:spLocks noChangeArrowheads="1"/>
          </p:cNvSpPr>
          <p:nvPr/>
        </p:nvSpPr>
        <p:spPr bwMode="auto">
          <a:xfrm>
            <a:off x="6676585" y="3531693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145" name="Rectangle 32"/>
          <p:cNvSpPr>
            <a:spLocks noChangeArrowheads="1"/>
          </p:cNvSpPr>
          <p:nvPr/>
        </p:nvSpPr>
        <p:spPr bwMode="auto">
          <a:xfrm>
            <a:off x="6621023" y="4196856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46" name="Group 33"/>
          <p:cNvGrpSpPr>
            <a:grpSpLocks/>
          </p:cNvGrpSpPr>
          <p:nvPr/>
        </p:nvGrpSpPr>
        <p:grpSpPr bwMode="auto">
          <a:xfrm>
            <a:off x="3790510" y="4173043"/>
            <a:ext cx="3465513" cy="392113"/>
            <a:chOff x="1388" y="2536"/>
            <a:chExt cx="2183" cy="247"/>
          </a:xfrm>
        </p:grpSpPr>
        <p:grpSp>
          <p:nvGrpSpPr>
            <p:cNvPr id="147" name="Group 34"/>
            <p:cNvGrpSpPr>
              <a:grpSpLocks/>
            </p:cNvGrpSpPr>
            <p:nvPr/>
          </p:nvGrpSpPr>
          <p:grpSpPr bwMode="auto">
            <a:xfrm>
              <a:off x="1388" y="2536"/>
              <a:ext cx="843" cy="246"/>
              <a:chOff x="1388" y="1309"/>
              <a:chExt cx="843" cy="246"/>
            </a:xfrm>
          </p:grpSpPr>
          <p:sp>
            <p:nvSpPr>
              <p:cNvPr id="149" name="Rectangle 35"/>
              <p:cNvSpPr>
                <a:spLocks noChangeArrowheads="1"/>
              </p:cNvSpPr>
              <p:nvPr/>
            </p:nvSpPr>
            <p:spPr bwMode="auto">
              <a:xfrm>
                <a:off x="2127" y="1309"/>
                <a:ext cx="104" cy="15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0" name="Rectangle 36"/>
              <p:cNvSpPr>
                <a:spLocks noChangeArrowheads="1"/>
              </p:cNvSpPr>
              <p:nvPr/>
            </p:nvSpPr>
            <p:spPr bwMode="auto">
              <a:xfrm>
                <a:off x="1388" y="1365"/>
                <a:ext cx="155" cy="19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48" name="Rectangle 37"/>
            <p:cNvSpPr>
              <a:spLocks noChangeArrowheads="1"/>
            </p:cNvSpPr>
            <p:nvPr/>
          </p:nvSpPr>
          <p:spPr bwMode="auto">
            <a:xfrm>
              <a:off x="3243" y="2589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51" name="Text Box 38"/>
          <p:cNvSpPr txBox="1">
            <a:spLocks noChangeArrowheads="1"/>
          </p:cNvSpPr>
          <p:nvPr/>
        </p:nvSpPr>
        <p:spPr bwMode="auto">
          <a:xfrm>
            <a:off x="6676585" y="4193681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152" name="Rectangle 39"/>
          <p:cNvSpPr>
            <a:spLocks noChangeArrowheads="1"/>
          </p:cNvSpPr>
          <p:nvPr/>
        </p:nvSpPr>
        <p:spPr bwMode="auto">
          <a:xfrm>
            <a:off x="6621023" y="486201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153" name="Rectangle 47"/>
          <p:cNvSpPr>
            <a:spLocks noChangeArrowheads="1"/>
          </p:cNvSpPr>
          <p:nvPr/>
        </p:nvSpPr>
        <p:spPr bwMode="auto">
          <a:xfrm>
            <a:off x="3530160" y="2847481"/>
            <a:ext cx="25685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(2) = (–2)</a:t>
            </a:r>
            <a:r>
              <a:rPr lang="en-US" altLang="en-US" sz="2000">
                <a:latin typeface="Times" panose="02020603050405020304" pitchFamily="18" charset="0"/>
              </a:rPr>
              <a:t> </a:t>
            </a:r>
            <a:r>
              <a:rPr lang="en-US" altLang="en-US" sz="2400" b="1" baseline="40000">
                <a:latin typeface="Times" panose="02020603050405020304" pitchFamily="18" charset="0"/>
              </a:rPr>
              <a:t>2 – 1 </a:t>
            </a:r>
            <a:r>
              <a:rPr lang="en-US" altLang="en-US" sz="2400">
                <a:latin typeface="Times" panose="02020603050405020304" pitchFamily="18" charset="0"/>
              </a:rPr>
              <a:t>= –2</a:t>
            </a:r>
          </a:p>
        </p:txBody>
      </p:sp>
      <p:sp>
        <p:nvSpPr>
          <p:cNvPr id="154" name="Rectangle 48"/>
          <p:cNvSpPr>
            <a:spLocks noChangeArrowheads="1"/>
          </p:cNvSpPr>
          <p:nvPr/>
        </p:nvSpPr>
        <p:spPr bwMode="auto">
          <a:xfrm>
            <a:off x="3530160" y="3501531"/>
            <a:ext cx="24161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(3) = (–2)</a:t>
            </a:r>
            <a:r>
              <a:rPr lang="en-US" altLang="en-US" sz="2000">
                <a:latin typeface="Times" panose="02020603050405020304" pitchFamily="18" charset="0"/>
              </a:rPr>
              <a:t> </a:t>
            </a:r>
            <a:r>
              <a:rPr lang="en-US" altLang="en-US" sz="2400" b="1" baseline="40000">
                <a:latin typeface="Times" panose="02020603050405020304" pitchFamily="18" charset="0"/>
              </a:rPr>
              <a:t>3 – 1 </a:t>
            </a:r>
            <a:r>
              <a:rPr lang="en-US" altLang="en-US" sz="2400">
                <a:latin typeface="Times" panose="02020603050405020304" pitchFamily="18" charset="0"/>
              </a:rPr>
              <a:t>= 4</a:t>
            </a:r>
          </a:p>
        </p:txBody>
      </p:sp>
      <p:sp>
        <p:nvSpPr>
          <p:cNvPr id="155" name="Rectangle 49"/>
          <p:cNvSpPr>
            <a:spLocks noChangeArrowheads="1"/>
          </p:cNvSpPr>
          <p:nvPr/>
        </p:nvSpPr>
        <p:spPr bwMode="auto">
          <a:xfrm>
            <a:off x="3530160" y="4155581"/>
            <a:ext cx="26447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(4) = (–2)</a:t>
            </a:r>
            <a:r>
              <a:rPr lang="en-US" altLang="en-US" sz="2000">
                <a:latin typeface="Times" panose="02020603050405020304" pitchFamily="18" charset="0"/>
              </a:rPr>
              <a:t> </a:t>
            </a:r>
            <a:r>
              <a:rPr lang="en-US" altLang="en-US" sz="2400" b="1" baseline="40000">
                <a:latin typeface="Times" panose="02020603050405020304" pitchFamily="18" charset="0"/>
              </a:rPr>
              <a:t>4 – 1 </a:t>
            </a:r>
            <a:r>
              <a:rPr lang="en-US" altLang="en-US" sz="2400">
                <a:latin typeface="Times" panose="02020603050405020304" pitchFamily="18" charset="0"/>
              </a:rPr>
              <a:t>= – 8</a:t>
            </a:r>
          </a:p>
        </p:txBody>
      </p:sp>
      <p:grpSp>
        <p:nvGrpSpPr>
          <p:cNvPr id="156" name="Group 50"/>
          <p:cNvGrpSpPr>
            <a:grpSpLocks/>
          </p:cNvGrpSpPr>
          <p:nvPr/>
        </p:nvGrpSpPr>
        <p:grpSpPr bwMode="auto">
          <a:xfrm>
            <a:off x="3790510" y="4822331"/>
            <a:ext cx="3465513" cy="407987"/>
            <a:chOff x="1388" y="2945"/>
            <a:chExt cx="2183" cy="257"/>
          </a:xfrm>
        </p:grpSpPr>
        <p:grpSp>
          <p:nvGrpSpPr>
            <p:cNvPr id="157" name="Group 51"/>
            <p:cNvGrpSpPr>
              <a:grpSpLocks/>
            </p:cNvGrpSpPr>
            <p:nvPr/>
          </p:nvGrpSpPr>
          <p:grpSpPr bwMode="auto">
            <a:xfrm>
              <a:off x="1388" y="2945"/>
              <a:ext cx="843" cy="246"/>
              <a:chOff x="1388" y="1309"/>
              <a:chExt cx="843" cy="246"/>
            </a:xfrm>
          </p:grpSpPr>
          <p:sp>
            <p:nvSpPr>
              <p:cNvPr id="159" name="Rectangle 52"/>
              <p:cNvSpPr>
                <a:spLocks noChangeArrowheads="1"/>
              </p:cNvSpPr>
              <p:nvPr/>
            </p:nvSpPr>
            <p:spPr bwMode="auto">
              <a:xfrm>
                <a:off x="2127" y="1309"/>
                <a:ext cx="104" cy="15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0" name="Rectangle 53"/>
              <p:cNvSpPr>
                <a:spLocks noChangeArrowheads="1"/>
              </p:cNvSpPr>
              <p:nvPr/>
            </p:nvSpPr>
            <p:spPr bwMode="auto">
              <a:xfrm>
                <a:off x="1388" y="1365"/>
                <a:ext cx="155" cy="190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CC0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58" name="Rectangle 54"/>
            <p:cNvSpPr>
              <a:spLocks noChangeArrowheads="1"/>
            </p:cNvSpPr>
            <p:nvPr/>
          </p:nvSpPr>
          <p:spPr bwMode="auto">
            <a:xfrm>
              <a:off x="3243" y="3008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61" name="Rectangle 55"/>
          <p:cNvSpPr>
            <a:spLocks noChangeArrowheads="1"/>
          </p:cNvSpPr>
          <p:nvPr/>
        </p:nvSpPr>
        <p:spPr bwMode="auto">
          <a:xfrm>
            <a:off x="3530160" y="4809631"/>
            <a:ext cx="25685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(5) = (–2)</a:t>
            </a:r>
            <a:r>
              <a:rPr lang="en-US" altLang="en-US" sz="2000">
                <a:latin typeface="Times" panose="02020603050405020304" pitchFamily="18" charset="0"/>
              </a:rPr>
              <a:t> </a:t>
            </a:r>
            <a:r>
              <a:rPr lang="en-US" altLang="en-US" sz="2400" b="1" baseline="40000">
                <a:latin typeface="Times" panose="02020603050405020304" pitchFamily="18" charset="0"/>
              </a:rPr>
              <a:t>5 – 1 </a:t>
            </a:r>
            <a:r>
              <a:rPr lang="en-US" altLang="en-US" sz="2400">
                <a:latin typeface="Times" panose="02020603050405020304" pitchFamily="18" charset="0"/>
              </a:rPr>
              <a:t>= 16</a:t>
            </a:r>
          </a:p>
        </p:txBody>
      </p:sp>
      <p:sp>
        <p:nvSpPr>
          <p:cNvPr id="162" name="Text Box 57"/>
          <p:cNvSpPr txBox="1">
            <a:spLocks noChangeArrowheads="1"/>
          </p:cNvSpPr>
          <p:nvPr/>
        </p:nvSpPr>
        <p:spPr bwMode="auto">
          <a:xfrm>
            <a:off x="6676585" y="4852493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Using and Writing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224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utoUpdateAnimBg="0"/>
      <p:bldP spid="119" grpId="0" animBg="1"/>
      <p:bldP spid="125" grpId="0" animBg="1"/>
      <p:bldP spid="131" grpId="0" autoUpdateAnimBg="0"/>
      <p:bldP spid="136" grpId="0" autoUpdateAnimBg="0"/>
      <p:bldP spid="137" grpId="0" autoUpdateAnimBg="0"/>
      <p:bldP spid="138" grpId="0" animBg="1"/>
      <p:bldP spid="144" grpId="0" autoUpdateAnimBg="0"/>
      <p:bldP spid="145" grpId="0" animBg="1"/>
      <p:bldP spid="151" grpId="0" autoUpdateAnimBg="0"/>
      <p:bldP spid="152" grpId="0" animBg="1" autoUpdateAnimBg="0"/>
      <p:bldP spid="153" grpId="0" autoUpdateAnimBg="0"/>
      <p:bldP spid="154" grpId="0" autoUpdateAnimBg="0"/>
      <p:bldP spid="155" grpId="0" autoUpdateAnimBg="0"/>
      <p:bldP spid="161" grpId="0" autoUpdateAnimBg="0"/>
      <p:bldP spid="16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259724" y="1628673"/>
            <a:ext cx="8408276" cy="406793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defRPr/>
            </a:pPr>
            <a:r>
              <a:rPr lang="en-US" altLang="en-US" b="1" dirty="0" smtClean="0">
                <a:solidFill>
                  <a:srgbClr val="B5016C"/>
                </a:solidFill>
                <a:latin typeface="+mj-lt"/>
              </a:rPr>
              <a:t>Arithmetic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Sequence:  </a:t>
            </a:r>
            <a:r>
              <a:rPr lang="en-US" altLang="en-US" b="1" i="1" dirty="0" smtClean="0">
                <a:latin typeface="+mj-lt"/>
              </a:rPr>
              <a:t>sequence whose consecutive terms have a common difference.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</a:t>
            </a:r>
            <a:r>
              <a:rPr lang="en-US" altLang="en-US" dirty="0" smtClean="0">
                <a:latin typeface="+mj-lt"/>
              </a:rPr>
              <a:t>	  </a:t>
            </a:r>
            <a:r>
              <a:rPr lang="en-US" altLang="en-US" b="1" dirty="0" smtClean="0">
                <a:latin typeface="+mj-lt"/>
              </a:rPr>
              <a:t>3, 5, 7, 9, 11, 13, ...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terms have a common difference of  </a:t>
            </a:r>
            <a:r>
              <a:rPr lang="en-US" altLang="en-US" b="1" dirty="0" smtClean="0">
                <a:solidFill>
                  <a:srgbClr val="063DE8"/>
                </a:solidFill>
                <a:latin typeface="+mj-lt"/>
              </a:rPr>
              <a:t>2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common difference is the number </a:t>
            </a:r>
            <a:r>
              <a:rPr lang="en-US" altLang="en-US" b="1" i="1" dirty="0" smtClean="0">
                <a:solidFill>
                  <a:srgbClr val="063DE8"/>
                </a:solidFill>
                <a:latin typeface="+mj-lt"/>
              </a:rPr>
              <a:t>d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To find the common difference you use 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n+1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 – 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</a:t>
            </a:r>
            <a:r>
              <a:rPr lang="en-US" altLang="en-US" b="1" dirty="0" smtClean="0">
                <a:latin typeface="+mj-lt"/>
              </a:rPr>
              <a:t> 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  Is the sequence arithmetic?				         </a:t>
            </a:r>
            <a:r>
              <a:rPr lang="en-US" altLang="en-US" dirty="0" smtClean="0">
                <a:latin typeface="+mj-lt"/>
              </a:rPr>
              <a:t>–45, –30, –15, 0, 15, 30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	      Yes, </a:t>
            </a:r>
            <a:r>
              <a:rPr lang="en-US" altLang="en-US" b="1" i="1" dirty="0" smtClean="0">
                <a:latin typeface="+mj-lt"/>
              </a:rPr>
              <a:t>the common difference is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15</a:t>
            </a:r>
            <a:endParaRPr lang="en-US" altLang="en-US" b="1" dirty="0">
              <a:solidFill>
                <a:srgbClr val="B50069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2837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838010" y="1695392"/>
            <a:ext cx="50546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–9, -2, 5, …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333310" y="2247842"/>
            <a:ext cx="277018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380935" y="3267017"/>
            <a:ext cx="56769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is referred to as the common difference (d)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3361885" y="3743267"/>
            <a:ext cx="72342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Common Difference (d) – what we ADD to get next term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3380935" y="4533842"/>
            <a:ext cx="44402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Next four terms……</a:t>
            </a: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12, 19, 26, 33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380935" y="2800292"/>
            <a:ext cx="44402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(-9)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 and 5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(-2)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</a:t>
            </a:r>
          </a:p>
        </p:txBody>
      </p:sp>
    </p:spTree>
    <p:extLst>
      <p:ext uri="{BB962C8B-B14F-4D97-AF65-F5344CB8AC3E}">
        <p14:creationId xmlns:p14="http://schemas.microsoft.com/office/powerpoint/2010/main" val="96276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2" grpId="0" autoUpdateAnimBg="0"/>
      <p:bldP spid="13" grpId="0" autoUpdateAnimBg="0"/>
      <p:bldP spid="14" grpId="0" autoUpdateAnimBg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49514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0, 7, 14, …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5591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7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80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21, 28, 35, 42</a:t>
            </a:r>
          </a:p>
        </p:txBody>
      </p:sp>
    </p:spTree>
    <p:extLst>
      <p:ext uri="{BB962C8B-B14F-4D97-AF65-F5344CB8AC3E}">
        <p14:creationId xmlns:p14="http://schemas.microsoft.com/office/powerpoint/2010/main" val="1986921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440788" y="1884402"/>
            <a:ext cx="54133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-3x, -2x, -x, …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367887" y="2574664"/>
            <a:ext cx="35591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x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491208" y="3454861"/>
            <a:ext cx="15700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 x, 2x, 3x</a:t>
            </a:r>
          </a:p>
        </p:txBody>
      </p:sp>
    </p:spTree>
    <p:extLst>
      <p:ext uri="{BB962C8B-B14F-4D97-AF65-F5344CB8AC3E}">
        <p14:creationId xmlns:p14="http://schemas.microsoft.com/office/powerpoint/2010/main" val="82794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1" grpId="0" autoUpdateAnimBg="0"/>
      <p:bldP spid="1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824162" y="1937530"/>
            <a:ext cx="53117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5k, -k, -7k, …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3438744" y="2708349"/>
            <a:ext cx="381476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-6k</a:t>
            </a: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013548" y="3559589"/>
            <a:ext cx="287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-13k, -19k, -25k, -31k</a:t>
            </a:r>
          </a:p>
        </p:txBody>
      </p:sp>
    </p:spTree>
    <p:extLst>
      <p:ext uri="{BB962C8B-B14F-4D97-AF65-F5344CB8AC3E}">
        <p14:creationId xmlns:p14="http://schemas.microsoft.com/office/powerpoint/2010/main" val="33500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1" grpId="0" autoUpdateAnimBg="0"/>
      <p:bldP spid="1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859918" y="1925812"/>
            <a:ext cx="1094320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 do you find any term in this sequence?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any term in an arithmetic sequence, use the formula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(n – 1)d	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063D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common difference.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94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3464030" y="1304214"/>
            <a:ext cx="47656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Vocabulary of Sequences (Universal)</a:t>
            </a: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498243"/>
              </p:ext>
            </p:extLst>
          </p:nvPr>
        </p:nvGraphicFramePr>
        <p:xfrm>
          <a:off x="4835630" y="1937626"/>
          <a:ext cx="20320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2" name="Equation" r:id="rId7" imgW="2032000" imgH="368300" progId="Equation.DSMT4">
                  <p:embed/>
                </p:oleObj>
              </mc:Choice>
              <mc:Fallback>
                <p:oleObj name="Equation" r:id="rId7" imgW="2032000" imgH="368300" progId="Equation.DSMT4">
                  <p:embed/>
                  <p:pic>
                    <p:nvPicPr>
                      <p:cNvPr id="717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5630" y="1937626"/>
                        <a:ext cx="20320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8632341"/>
              </p:ext>
            </p:extLst>
          </p:nvPr>
        </p:nvGraphicFramePr>
        <p:xfrm>
          <a:off x="4832455" y="2471026"/>
          <a:ext cx="18669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3" name="Equation" r:id="rId9" imgW="1866900" imgH="368300" progId="Equation.DSMT4">
                  <p:embed/>
                </p:oleObj>
              </mc:Choice>
              <mc:Fallback>
                <p:oleObj name="Equation" r:id="rId9" imgW="1866900" imgH="368300" progId="Equation.DSMT4">
                  <p:embed/>
                  <p:pic>
                    <p:nvPicPr>
                      <p:cNvPr id="717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2455" y="2471026"/>
                        <a:ext cx="18669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8804040"/>
              </p:ext>
            </p:extLst>
          </p:nvPr>
        </p:nvGraphicFramePr>
        <p:xfrm>
          <a:off x="4803880" y="3471151"/>
          <a:ext cx="27813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4" name="Equation" r:id="rId11" imgW="2781300" imgH="368300" progId="Equation.DSMT4">
                  <p:embed/>
                </p:oleObj>
              </mc:Choice>
              <mc:Fallback>
                <p:oleObj name="Equation" r:id="rId11" imgW="2781300" imgH="368300" progId="Equation.DSMT4">
                  <p:embed/>
                  <p:pic>
                    <p:nvPicPr>
                      <p:cNvPr id="717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880" y="3471151"/>
                        <a:ext cx="27813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7283008"/>
              </p:ext>
            </p:extLst>
          </p:nvPr>
        </p:nvGraphicFramePr>
        <p:xfrm>
          <a:off x="4953105" y="2991726"/>
          <a:ext cx="28448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5" name="Equation" r:id="rId13" imgW="2844800" imgH="355600" progId="Equation.DSMT4">
                  <p:embed/>
                </p:oleObj>
              </mc:Choice>
              <mc:Fallback>
                <p:oleObj name="Equation" r:id="rId13" imgW="2844800" imgH="355600" progId="Equation.DSMT4">
                  <p:embed/>
                  <p:pic>
                    <p:nvPicPr>
                      <p:cNvPr id="717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105" y="2991726"/>
                        <a:ext cx="28448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7245515"/>
              </p:ext>
            </p:extLst>
          </p:nvPr>
        </p:nvGraphicFramePr>
        <p:xfrm>
          <a:off x="4940405" y="3972801"/>
          <a:ext cx="32131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6" name="Equation" r:id="rId15" imgW="3213100" imgH="355600" progId="Equation.DSMT4">
                  <p:embed/>
                </p:oleObj>
              </mc:Choice>
              <mc:Fallback>
                <p:oleObj name="Equation" r:id="rId15" imgW="3213100" imgH="355600" progId="Equation.DSMT4">
                  <p:embed/>
                  <p:pic>
                    <p:nvPicPr>
                      <p:cNvPr id="717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0405" y="3972801"/>
                        <a:ext cx="32131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157518" y="4709401"/>
            <a:ext cx="6959600" cy="465138"/>
          </a:xfrm>
          <a:prstGeom prst="rect">
            <a:avLst/>
          </a:prstGeom>
          <a:solidFill>
            <a:srgbClr val="FFFF66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aphicFrame>
        <p:nvGraphicFramePr>
          <p:cNvPr id="1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4723575"/>
              </p:ext>
            </p:extLst>
          </p:nvPr>
        </p:nvGraphicFramePr>
        <p:xfrm>
          <a:off x="2289605" y="4562261"/>
          <a:ext cx="75819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7" name="Equation" r:id="rId17" imgW="7581900" imgH="1270000" progId="Equation.DSMT4">
                  <p:embed/>
                </p:oleObj>
              </mc:Choice>
              <mc:Fallback>
                <p:oleObj name="Equation" r:id="rId17" imgW="7581900" imgH="1270000" progId="Equation.DSMT4">
                  <p:embed/>
                  <p:pic>
                    <p:nvPicPr>
                      <p:cNvPr id="717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9605" y="4562261"/>
                        <a:ext cx="7581900" cy="1270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489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3494688" y="2577357"/>
            <a:ext cx="69525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Find the 14</a:t>
            </a:r>
            <a:r>
              <a:rPr lang="en-US" altLang="en-US" baseline="30000" dirty="0">
                <a:latin typeface="+mn-lt"/>
              </a:rPr>
              <a:t>th</a:t>
            </a:r>
            <a:r>
              <a:rPr lang="en-US" altLang="en-US" dirty="0">
                <a:latin typeface="+mn-lt"/>
              </a:rPr>
              <a:t> term of the arithmetic sequence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788380" y="3789705"/>
            <a:ext cx="2819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4, 7, 10, 13,……</a:t>
            </a: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3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1" grpId="0" autoUpdateAnimBg="0"/>
      <p:bldP spid="19" grpId="0" animBg="1"/>
      <p:bldP spid="2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0171918"/>
              </p:ext>
            </p:extLst>
          </p:nvPr>
        </p:nvGraphicFramePr>
        <p:xfrm>
          <a:off x="3962400" y="1915805"/>
          <a:ext cx="4267200" cy="903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14" name="Equation" r:id="rId7" imgW="1079500" imgH="228600" progId="Equation.DSMT4">
                  <p:embed/>
                </p:oleObj>
              </mc:Choice>
              <mc:Fallback>
                <p:oleObj name="Equation" r:id="rId7" imgW="1079500" imgH="228600" progId="Equation.DSMT4">
                  <p:embed/>
                  <p:pic>
                    <p:nvPicPr>
                      <p:cNvPr id="92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1915805"/>
                        <a:ext cx="4267200" cy="9035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/>
        </p:nvGraphicFramePr>
        <p:xfrm>
          <a:off x="4002088" y="2743200"/>
          <a:ext cx="1331912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15" name="Equation" r:id="rId9" imgW="342603" imgH="215713" progId="Equation.DSMT4">
                  <p:embed/>
                </p:oleObj>
              </mc:Choice>
              <mc:Fallback>
                <p:oleObj name="Equation" r:id="rId9" imgW="342603" imgH="215713" progId="Equation.DSMT4">
                  <p:embed/>
                  <p:pic>
                    <p:nvPicPr>
                      <p:cNvPr id="922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088" y="2743200"/>
                        <a:ext cx="1331912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/>
        </p:nvGraphicFramePr>
        <p:xfrm>
          <a:off x="5715000" y="2957513"/>
          <a:ext cx="2438400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16" name="Equation" r:id="rId11" imgW="571252" imgH="203112" progId="Equation.DSMT4">
                  <p:embed/>
                </p:oleObj>
              </mc:Choice>
              <mc:Fallback>
                <p:oleObj name="Equation" r:id="rId11" imgW="571252" imgH="203112" progId="Equation.DSMT4">
                  <p:embed/>
                  <p:pic>
                    <p:nvPicPr>
                      <p:cNvPr id="922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2957513"/>
                        <a:ext cx="2438400" cy="700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/>
        </p:nvGraphicFramePr>
        <p:xfrm>
          <a:off x="5334000" y="2911475"/>
          <a:ext cx="5746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17" name="Equation" r:id="rId13" imgW="126780" imgH="164814" progId="Equation.DSMT4">
                  <p:embed/>
                </p:oleObj>
              </mc:Choice>
              <mc:Fallback>
                <p:oleObj name="Equation" r:id="rId13" imgW="126780" imgH="164814" progId="Equation.DSMT4">
                  <p:embed/>
                  <p:pic>
                    <p:nvPicPr>
                      <p:cNvPr id="922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2911475"/>
                        <a:ext cx="5746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0"/>
          <p:cNvGraphicFramePr>
            <a:graphicFrameLocks noChangeAspect="1"/>
          </p:cNvGraphicFramePr>
          <p:nvPr/>
        </p:nvGraphicFramePr>
        <p:xfrm>
          <a:off x="4800600" y="3630613"/>
          <a:ext cx="2711450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18" name="Equation" r:id="rId15" imgW="698197" imgH="203112" progId="Equation.DSMT4">
                  <p:embed/>
                </p:oleObj>
              </mc:Choice>
              <mc:Fallback>
                <p:oleObj name="Equation" r:id="rId15" imgW="698197" imgH="203112" progId="Equation.DSMT4">
                  <p:embed/>
                  <p:pic>
                    <p:nvPicPr>
                      <p:cNvPr id="922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3630613"/>
                        <a:ext cx="2711450" cy="788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1"/>
          <p:cNvGraphicFramePr>
            <a:graphicFrameLocks noChangeAspect="1"/>
          </p:cNvGraphicFramePr>
          <p:nvPr/>
        </p:nvGraphicFramePr>
        <p:xfrm>
          <a:off x="4800600" y="4495800"/>
          <a:ext cx="220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19" name="Equation" r:id="rId17" imgW="532937" imgH="177646" progId="Equation.DSMT4">
                  <p:embed/>
                </p:oleObj>
              </mc:Choice>
              <mc:Fallback>
                <p:oleObj name="Equation" r:id="rId17" imgW="532937" imgH="177646" progId="Equation.DSMT4">
                  <p:embed/>
                  <p:pic>
                    <p:nvPicPr>
                      <p:cNvPr id="9227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495800"/>
                        <a:ext cx="2209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1982317"/>
              </p:ext>
            </p:extLst>
          </p:nvPr>
        </p:nvGraphicFramePr>
        <p:xfrm>
          <a:off x="4800600" y="5273570"/>
          <a:ext cx="1295400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20" name="Equation" r:id="rId19" imgW="317087" imgH="177569" progId="Equation.DSMT4">
                  <p:embed/>
                </p:oleObj>
              </mc:Choice>
              <mc:Fallback>
                <p:oleObj name="Equation" r:id="rId19" imgW="317087" imgH="177569" progId="Equation.DSMT4">
                  <p:embed/>
                  <p:pic>
                    <p:nvPicPr>
                      <p:cNvPr id="922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5273570"/>
                        <a:ext cx="1295400" cy="725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</p:spTree>
    <p:extLst>
      <p:ext uri="{BB962C8B-B14F-4D97-AF65-F5344CB8AC3E}">
        <p14:creationId xmlns:p14="http://schemas.microsoft.com/office/powerpoint/2010/main" val="221414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6068264"/>
              </p:ext>
            </p:extLst>
          </p:nvPr>
        </p:nvGraphicFramePr>
        <p:xfrm>
          <a:off x="3965050" y="3187826"/>
          <a:ext cx="3924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4" name="Equation" r:id="rId7" imgW="3924300" imgH="381000" progId="Equation.DSMT4">
                  <p:embed/>
                </p:oleObj>
              </mc:Choice>
              <mc:Fallback>
                <p:oleObj name="Equation" r:id="rId7" imgW="3924300" imgH="381000" progId="Equation.DSMT4">
                  <p:embed/>
                  <p:pic>
                    <p:nvPicPr>
                      <p:cNvPr id="1945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050" y="3187826"/>
                        <a:ext cx="3924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226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4781550" y="2893404"/>
            <a:ext cx="3349625" cy="2390775"/>
            <a:chOff x="192" y="592"/>
            <a:chExt cx="2110" cy="1506"/>
          </a:xfrm>
        </p:grpSpPr>
        <p:graphicFrame>
          <p:nvGraphicFramePr>
            <p:cNvPr id="11" name="Object 6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138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1742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7"/>
            <p:cNvGraphicFramePr>
              <a:graphicFrameLocks noChangeAspect="1"/>
            </p:cNvGraphicFramePr>
            <p:nvPr/>
          </p:nvGraphicFramePr>
          <p:xfrm>
            <a:off x="210" y="937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139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17421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37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8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140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17422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9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141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17423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0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142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17424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4041775" y="3850667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16</a:t>
            </a: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4156075" y="3345842"/>
            <a:ext cx="5842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en-US" altLang="en-US" sz="2400" baseline="-25000">
                <a:solidFill>
                  <a:srgbClr val="FF0000"/>
                </a:solidFill>
                <a:latin typeface="Arial" panose="020B0604020202020204" pitchFamily="34" charset="0"/>
              </a:rPr>
              <a:t>16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4022725" y="4326917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NA</a:t>
            </a: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4032250" y="4850792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0.5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3670132"/>
              </p:ext>
            </p:extLst>
          </p:nvPr>
        </p:nvGraphicFramePr>
        <p:xfrm>
          <a:off x="3965050" y="1663828"/>
          <a:ext cx="3924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43" name="Equation" r:id="rId17" imgW="3924300" imgH="381000" progId="Equation.DSMT4">
                  <p:embed/>
                </p:oleObj>
              </mc:Choice>
              <mc:Fallback>
                <p:oleObj name="Equation" r:id="rId17" imgW="3924300" imgH="3810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050" y="1663828"/>
                        <a:ext cx="3924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4022725" y="2874517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1.5</a:t>
            </a:r>
          </a:p>
        </p:txBody>
      </p:sp>
    </p:spTree>
    <p:extLst>
      <p:ext uri="{BB962C8B-B14F-4D97-AF65-F5344CB8AC3E}">
        <p14:creationId xmlns:p14="http://schemas.microsoft.com/office/powerpoint/2010/main" val="76640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5565738"/>
              </p:ext>
            </p:extLst>
          </p:nvPr>
        </p:nvGraphicFramePr>
        <p:xfrm>
          <a:off x="4752975" y="2256001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42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10256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975" y="2256001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578225" y="2895981"/>
            <a:ext cx="485775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- 1)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(0.5)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1.5 + (15)(0.5)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1.5+7.5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55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129876" y="146635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220364" y="149017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900113" y="2108480"/>
            <a:ext cx="10345737" cy="181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shows typical costs for a construction company to rent a crane for one, two, three, or four months.  Assuming that the arithmetic sequence continues, how much would it cost to rent the crane for twelve months?</a:t>
            </a:r>
          </a:p>
        </p:txBody>
      </p:sp>
      <p:graphicFrame>
        <p:nvGraphicFramePr>
          <p:cNvPr id="14" name="Content Placeholder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3774967"/>
              </p:ext>
            </p:extLst>
          </p:nvPr>
        </p:nvGraphicFramePr>
        <p:xfrm>
          <a:off x="5451823" y="3653337"/>
          <a:ext cx="2085975" cy="194786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32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Months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Cost ($)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189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Content Placeholder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4871354"/>
              </p:ext>
            </p:extLst>
          </p:nvPr>
        </p:nvGraphicFramePr>
        <p:xfrm>
          <a:off x="2029671" y="2732283"/>
          <a:ext cx="2085975" cy="194786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32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Months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Cost ($)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4791128" y="2549525"/>
            <a:ext cx="11271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75,000</a:t>
            </a: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453115" y="3568700"/>
            <a:ext cx="52705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5372153" y="3068638"/>
            <a:ext cx="5842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en-US" altLang="en-US" sz="2400" baseline="-25000">
                <a:solidFill>
                  <a:srgbClr val="FF0000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25" name="Text Box 13"/>
          <p:cNvSpPr txBox="1">
            <a:spLocks noChangeArrowheads="1"/>
          </p:cNvSpPr>
          <p:nvPr/>
        </p:nvSpPr>
        <p:spPr bwMode="auto">
          <a:xfrm>
            <a:off x="5334053" y="4030663"/>
            <a:ext cx="608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NA</a:t>
            </a:r>
          </a:p>
        </p:txBody>
      </p:sp>
      <p:sp>
        <p:nvSpPr>
          <p:cNvPr id="26" name="Text Box 14"/>
          <p:cNvSpPr txBox="1">
            <a:spLocks noChangeArrowheads="1"/>
          </p:cNvSpPr>
          <p:nvPr/>
        </p:nvSpPr>
        <p:spPr bwMode="auto">
          <a:xfrm>
            <a:off x="4824465" y="4551363"/>
            <a:ext cx="112712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15,000</a:t>
            </a:r>
          </a:p>
        </p:txBody>
      </p:sp>
      <p:grpSp>
        <p:nvGrpSpPr>
          <p:cNvPr id="28" name="Group 4"/>
          <p:cNvGrpSpPr>
            <a:grpSpLocks/>
          </p:cNvGrpSpPr>
          <p:nvPr/>
        </p:nvGrpSpPr>
        <p:grpSpPr bwMode="auto">
          <a:xfrm>
            <a:off x="5923016" y="2621405"/>
            <a:ext cx="3349757" cy="2390333"/>
            <a:chOff x="481" y="592"/>
            <a:chExt cx="2110" cy="1506"/>
          </a:xfrm>
        </p:grpSpPr>
        <p:graphicFrame>
          <p:nvGraphicFramePr>
            <p:cNvPr id="30" name="Object 5"/>
            <p:cNvGraphicFramePr>
              <a:graphicFrameLocks noChangeAspect="1"/>
            </p:cNvGraphicFramePr>
            <p:nvPr/>
          </p:nvGraphicFramePr>
          <p:xfrm>
            <a:off x="501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181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18464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1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Object 6"/>
            <p:cNvGraphicFramePr>
              <a:graphicFrameLocks noChangeAspect="1"/>
            </p:cNvGraphicFramePr>
            <p:nvPr/>
          </p:nvGraphicFramePr>
          <p:xfrm>
            <a:off x="499" y="928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182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18465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9" y="928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" name="Object 7"/>
            <p:cNvGraphicFramePr>
              <a:graphicFrameLocks noChangeAspect="1"/>
            </p:cNvGraphicFramePr>
            <p:nvPr/>
          </p:nvGraphicFramePr>
          <p:xfrm>
            <a:off x="481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183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18466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1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" name="Object 8"/>
            <p:cNvGraphicFramePr>
              <a:graphicFrameLocks noChangeAspect="1"/>
            </p:cNvGraphicFramePr>
            <p:nvPr/>
          </p:nvGraphicFramePr>
          <p:xfrm>
            <a:off x="575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184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18467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5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9"/>
            <p:cNvGraphicFramePr>
              <a:graphicFrameLocks noChangeAspect="1"/>
            </p:cNvGraphicFramePr>
            <p:nvPr/>
          </p:nvGraphicFramePr>
          <p:xfrm>
            <a:off x="567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8185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18468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7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89642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  <p:bldP spid="22" grpId="0"/>
      <p:bldP spid="23" grpId="0"/>
      <p:bldP spid="24" grpId="0"/>
      <p:bldP spid="25" grpId="0"/>
      <p:bldP spid="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525576" y="2585821"/>
            <a:ext cx="4857750" cy="2795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75,000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- 1)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(15,000)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75,000 + (11)(15,000)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75,000+165,000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$240,000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1588176"/>
              </p:ext>
            </p:extLst>
          </p:nvPr>
        </p:nvGraphicFramePr>
        <p:xfrm>
          <a:off x="4849508" y="1963614"/>
          <a:ext cx="2209886" cy="431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13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18463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9508" y="1963614"/>
                        <a:ext cx="2209886" cy="4317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7352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874165" y="2871640"/>
            <a:ext cx="960313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In the arithmetic sequence 4,7,10,13,…, which term has a value of 301?</a:t>
            </a:r>
          </a:p>
        </p:txBody>
      </p:sp>
    </p:spTree>
    <p:extLst>
      <p:ext uri="{BB962C8B-B14F-4D97-AF65-F5344CB8AC3E}">
        <p14:creationId xmlns:p14="http://schemas.microsoft.com/office/powerpoint/2010/main" val="327797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  <p:bldP spid="13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1608011"/>
              </p:ext>
            </p:extLst>
          </p:nvPr>
        </p:nvGraphicFramePr>
        <p:xfrm>
          <a:off x="3962400" y="1705604"/>
          <a:ext cx="4267200" cy="903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7" name="Equation" r:id="rId7" imgW="1079500" imgH="228600" progId="Equation.DSMT4">
                  <p:embed/>
                </p:oleObj>
              </mc:Choice>
              <mc:Fallback>
                <p:oleObj name="Equation" r:id="rId7" imgW="107950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1705604"/>
                        <a:ext cx="4267200" cy="9035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469849"/>
              </p:ext>
            </p:extLst>
          </p:nvPr>
        </p:nvGraphicFramePr>
        <p:xfrm>
          <a:off x="3505200" y="2613872"/>
          <a:ext cx="4093779" cy="7717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8" name="Equation" r:id="rId9" imgW="1079032" imgH="203112" progId="Equation.DSMT4">
                  <p:embed/>
                </p:oleObj>
              </mc:Choice>
              <mc:Fallback>
                <p:oleObj name="Equation" r:id="rId9" imgW="1079032" imgH="203112" progId="Equation.DSMT4">
                  <p:embed/>
                  <p:pic>
                    <p:nvPicPr>
                      <p:cNvPr id="1024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2613872"/>
                        <a:ext cx="4093779" cy="7717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3789101"/>
              </p:ext>
            </p:extLst>
          </p:nvPr>
        </p:nvGraphicFramePr>
        <p:xfrm>
          <a:off x="3578770" y="3288122"/>
          <a:ext cx="3825334" cy="6864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9" name="Equation" r:id="rId11" imgW="990170" imgH="177723" progId="Equation.DSMT4">
                  <p:embed/>
                </p:oleObj>
              </mc:Choice>
              <mc:Fallback>
                <p:oleObj name="Equation" r:id="rId11" imgW="990170" imgH="177723" progId="Equation.DSMT4">
                  <p:embed/>
                  <p:pic>
                    <p:nvPicPr>
                      <p:cNvPr id="10247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8770" y="3288122"/>
                        <a:ext cx="3825334" cy="6864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7510497"/>
              </p:ext>
            </p:extLst>
          </p:nvPr>
        </p:nvGraphicFramePr>
        <p:xfrm>
          <a:off x="4075644" y="3929945"/>
          <a:ext cx="2952890" cy="731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0" name="Equation" r:id="rId13" imgW="748975" imgH="177723" progId="Equation.DSMT4">
                  <p:embed/>
                </p:oleObj>
              </mc:Choice>
              <mc:Fallback>
                <p:oleObj name="Equation" r:id="rId13" imgW="748975" imgH="177723" progId="Equation.DSMT4">
                  <p:embed/>
                  <p:pic>
                    <p:nvPicPr>
                      <p:cNvPr id="10248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5644" y="3929945"/>
                        <a:ext cx="2952890" cy="7312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017641"/>
              </p:ext>
            </p:extLst>
          </p:nvPr>
        </p:nvGraphicFramePr>
        <p:xfrm>
          <a:off x="4359163" y="4733838"/>
          <a:ext cx="2013334" cy="6711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1" name="Equation" r:id="rId15" imgW="571004" imgH="177646" progId="Equation.DSMT4">
                  <p:embed/>
                </p:oleObj>
              </mc:Choice>
              <mc:Fallback>
                <p:oleObj name="Equation" r:id="rId15" imgW="571004" imgH="177646" progId="Equation.DSMT4">
                  <p:embed/>
                  <p:pic>
                    <p:nvPicPr>
                      <p:cNvPr id="1024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163" y="4733838"/>
                        <a:ext cx="2013334" cy="6711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7590371"/>
              </p:ext>
            </p:extLst>
          </p:nvPr>
        </p:nvGraphicFramePr>
        <p:xfrm>
          <a:off x="4484996" y="5338830"/>
          <a:ext cx="1761667" cy="63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92" name="Equation" r:id="rId17" imgW="494870" imgH="177646" progId="Equation.DSMT4">
                  <p:embed/>
                </p:oleObj>
              </mc:Choice>
              <mc:Fallback>
                <p:oleObj name="Equation" r:id="rId17" imgW="494870" imgH="177646" progId="Equation.DSMT4">
                  <p:embed/>
                  <p:pic>
                    <p:nvPicPr>
                      <p:cNvPr id="1025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4996" y="5338830"/>
                        <a:ext cx="1761667" cy="63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690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7132332"/>
              </p:ext>
            </p:extLst>
          </p:nvPr>
        </p:nvGraphicFramePr>
        <p:xfrm>
          <a:off x="3498850" y="3355525"/>
          <a:ext cx="46609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36" name="Equation" r:id="rId7" imgW="4660900" imgH="368300" progId="Equation.DSMT4">
                  <p:embed/>
                </p:oleObj>
              </mc:Choice>
              <mc:Fallback>
                <p:oleObj name="Equation" r:id="rId7" imgW="4660900" imgH="368300" progId="Equation.DSMT4">
                  <p:embed/>
                  <p:pic>
                    <p:nvPicPr>
                      <p:cNvPr id="2048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8850" y="3355525"/>
                        <a:ext cx="46609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805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4781550" y="2893404"/>
            <a:ext cx="3349625" cy="2390775"/>
            <a:chOff x="192" y="592"/>
            <a:chExt cx="2110" cy="1506"/>
          </a:xfrm>
        </p:grpSpPr>
        <p:graphicFrame>
          <p:nvGraphicFramePr>
            <p:cNvPr id="11" name="Object 6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270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1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7"/>
            <p:cNvGraphicFramePr>
              <a:graphicFrameLocks noChangeAspect="1"/>
            </p:cNvGraphicFramePr>
            <p:nvPr/>
          </p:nvGraphicFramePr>
          <p:xfrm>
            <a:off x="210" y="937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271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12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37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8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272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13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9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273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14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0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274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15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820727"/>
              </p:ext>
            </p:extLst>
          </p:nvPr>
        </p:nvGraphicFramePr>
        <p:xfrm>
          <a:off x="3498850" y="1652860"/>
          <a:ext cx="46609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75" name="Equation" r:id="rId17" imgW="4660900" imgH="368300" progId="Equation.DSMT4">
                  <p:embed/>
                </p:oleObj>
              </mc:Choice>
              <mc:Fallback>
                <p:oleObj name="Equation" r:id="rId17" imgW="4660900" imgH="368300" progId="Equation.DSMT4">
                  <p:embed/>
                  <p:pic>
                    <p:nvPicPr>
                      <p:cNvPr id="2048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8850" y="1652860"/>
                        <a:ext cx="46609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4060825" y="2847262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24" name="Text Box 11"/>
          <p:cNvSpPr txBox="1">
            <a:spLocks noChangeArrowheads="1"/>
          </p:cNvSpPr>
          <p:nvPr/>
        </p:nvSpPr>
        <p:spPr bwMode="auto">
          <a:xfrm>
            <a:off x="4060825" y="3875962"/>
            <a:ext cx="3556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</a:p>
        </p:txBody>
      </p:sp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3879850" y="3371137"/>
            <a:ext cx="6937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633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3956050" y="4352212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NA</a:t>
            </a:r>
          </a:p>
        </p:txBody>
      </p:sp>
      <p:sp>
        <p:nvSpPr>
          <p:cNvPr id="27" name="Text Box 14"/>
          <p:cNvSpPr txBox="1">
            <a:spLocks noChangeArrowheads="1"/>
          </p:cNvSpPr>
          <p:nvPr/>
        </p:nvSpPr>
        <p:spPr bwMode="auto">
          <a:xfrm>
            <a:off x="3984625" y="4876087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2868306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/>
        </p:nvGraphicFramePr>
        <p:xfrm>
          <a:off x="4752975" y="2256001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4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21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975" y="2256001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498850" y="2740683"/>
            <a:ext cx="485775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633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- 1)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(24)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633 = 9 + 24n - 24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633 = 24n – 15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 = 24n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= </a:t>
            </a:r>
            <a:r>
              <a:rPr lang="en-US" altLang="en-US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en-US" altLang="en-US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246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0012083"/>
              </p:ext>
            </p:extLst>
          </p:nvPr>
        </p:nvGraphicFramePr>
        <p:xfrm>
          <a:off x="4489998" y="3292275"/>
          <a:ext cx="3568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05" name="Equation" r:id="rId7" imgW="3568700" imgH="381000" progId="Equation.DSMT4">
                  <p:embed/>
                </p:oleObj>
              </mc:Choice>
              <mc:Fallback>
                <p:oleObj name="Equation" r:id="rId7" imgW="3568700" imgH="381000" progId="Equation.DSMT4">
                  <p:embed/>
                  <p:pic>
                    <p:nvPicPr>
                      <p:cNvPr id="2150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9998" y="3292275"/>
                        <a:ext cx="35687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2145643" y="2709571"/>
            <a:ext cx="4930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Given an arithmetic sequence with </a:t>
            </a:r>
          </a:p>
        </p:txBody>
      </p:sp>
    </p:spTree>
    <p:extLst>
      <p:ext uri="{BB962C8B-B14F-4D97-AF65-F5344CB8AC3E}">
        <p14:creationId xmlns:p14="http://schemas.microsoft.com/office/powerpoint/2010/main" val="65077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4781550" y="2893404"/>
            <a:ext cx="3349625" cy="2390775"/>
            <a:chOff x="192" y="592"/>
            <a:chExt cx="2110" cy="1506"/>
          </a:xfrm>
        </p:grpSpPr>
        <p:graphicFrame>
          <p:nvGraphicFramePr>
            <p:cNvPr id="11" name="Object 6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24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1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7"/>
            <p:cNvGraphicFramePr>
              <a:graphicFrameLocks noChangeAspect="1"/>
            </p:cNvGraphicFramePr>
            <p:nvPr/>
          </p:nvGraphicFramePr>
          <p:xfrm>
            <a:off x="210" y="937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25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12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37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8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26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13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9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27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14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0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28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15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98239" y="2844303"/>
            <a:ext cx="4699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3793464" y="3873003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15</a:t>
            </a: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3812514" y="3368178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38</a:t>
            </a:r>
          </a:p>
        </p:txBody>
      </p:sp>
      <p:sp>
        <p:nvSpPr>
          <p:cNvPr id="30" name="Text Box 13"/>
          <p:cNvSpPr txBox="1">
            <a:spLocks noChangeArrowheads="1"/>
          </p:cNvSpPr>
          <p:nvPr/>
        </p:nvSpPr>
        <p:spPr bwMode="auto">
          <a:xfrm>
            <a:off x="3783939" y="4349253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NA</a:t>
            </a:r>
          </a:p>
        </p:txBody>
      </p:sp>
      <p:sp>
        <p:nvSpPr>
          <p:cNvPr id="31" name="Text Box 14"/>
          <p:cNvSpPr txBox="1">
            <a:spLocks noChangeArrowheads="1"/>
          </p:cNvSpPr>
          <p:nvPr/>
        </p:nvSpPr>
        <p:spPr bwMode="auto">
          <a:xfrm>
            <a:off x="3802989" y="4873128"/>
            <a:ext cx="455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-3</a:t>
            </a:r>
          </a:p>
        </p:txBody>
      </p:sp>
      <p:graphicFrame>
        <p:nvGraphicFramePr>
          <p:cNvPr id="3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7905897"/>
              </p:ext>
            </p:extLst>
          </p:nvPr>
        </p:nvGraphicFramePr>
        <p:xfrm>
          <a:off x="3994150" y="2103238"/>
          <a:ext cx="3568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29" name="Equation" r:id="rId17" imgW="3568700" imgH="381000" progId="Equation.DSMT4">
                  <p:embed/>
                </p:oleObj>
              </mc:Choice>
              <mc:Fallback>
                <p:oleObj name="Equation" r:id="rId17" imgW="3568700" imgH="381000" progId="Equation.DSMT4">
                  <p:embed/>
                  <p:pic>
                    <p:nvPicPr>
                      <p:cNvPr id="1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4150" y="2103238"/>
                        <a:ext cx="35687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1944232" y="1476250"/>
            <a:ext cx="4930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Given an arithmetic sequence with </a:t>
            </a:r>
          </a:p>
        </p:txBody>
      </p:sp>
    </p:spTree>
    <p:extLst>
      <p:ext uri="{BB962C8B-B14F-4D97-AF65-F5344CB8AC3E}">
        <p14:creationId xmlns:p14="http://schemas.microsoft.com/office/powerpoint/2010/main" val="416969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utoUpdateAnimBg="0"/>
      <p:bldP spid="28" grpId="0" autoUpdateAnimBg="0"/>
      <p:bldP spid="29" grpId="0" autoUpdateAnimBg="0"/>
      <p:bldP spid="30" grpId="0" autoUpdateAnimBg="0"/>
      <p:bldP spid="31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/>
        </p:nvGraphicFramePr>
        <p:xfrm>
          <a:off x="4752975" y="2256001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53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21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975" y="2256001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475038" y="2842939"/>
            <a:ext cx="4859337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- 1)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(-3)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 =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(14)(-3)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 =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- 42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80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102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2196227"/>
              </p:ext>
            </p:extLst>
          </p:nvPr>
        </p:nvGraphicFramePr>
        <p:xfrm>
          <a:off x="3704017" y="2802646"/>
          <a:ext cx="3797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7" name="Equation" r:id="rId7" imgW="3797300" imgH="381000" progId="Equation.DSMT4">
                  <p:embed/>
                </p:oleObj>
              </mc:Choice>
              <mc:Fallback>
                <p:oleObj name="Equation" r:id="rId7" imgW="3797300" imgH="381000" progId="Equation.DSMT4">
                  <p:embed/>
                  <p:pic>
                    <p:nvPicPr>
                      <p:cNvPr id="2150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4017" y="2802646"/>
                        <a:ext cx="3797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9112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4781550" y="2893404"/>
            <a:ext cx="3349625" cy="2390775"/>
            <a:chOff x="192" y="592"/>
            <a:chExt cx="2110" cy="1506"/>
          </a:xfrm>
        </p:grpSpPr>
        <p:graphicFrame>
          <p:nvGraphicFramePr>
            <p:cNvPr id="11" name="Object 6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396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1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7"/>
            <p:cNvGraphicFramePr>
              <a:graphicFrameLocks noChangeAspect="1"/>
            </p:cNvGraphicFramePr>
            <p:nvPr/>
          </p:nvGraphicFramePr>
          <p:xfrm>
            <a:off x="210" y="937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397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12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37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8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398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13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9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399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14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0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400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15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1765711"/>
              </p:ext>
            </p:extLst>
          </p:nvPr>
        </p:nvGraphicFramePr>
        <p:xfrm>
          <a:off x="3294116" y="1688550"/>
          <a:ext cx="3797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01" name="Equation" r:id="rId17" imgW="3797300" imgH="381000" progId="Equation.DSMT4">
                  <p:embed/>
                </p:oleObj>
              </mc:Choice>
              <mc:Fallback>
                <p:oleObj name="Equation" r:id="rId17" imgW="3797300" imgH="381000" progId="Equation.DSMT4">
                  <p:embed/>
                  <p:pic>
                    <p:nvPicPr>
                      <p:cNvPr id="2150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4116" y="1688550"/>
                        <a:ext cx="3797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4060825" y="2826238"/>
            <a:ext cx="455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-6</a:t>
            </a: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4060825" y="3854938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29</a:t>
            </a:r>
          </a:p>
        </p:txBody>
      </p:sp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3879850" y="3350113"/>
            <a:ext cx="692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  20</a:t>
            </a: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3956050" y="4331188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NA</a:t>
            </a:r>
          </a:p>
        </p:txBody>
      </p:sp>
      <p:sp>
        <p:nvSpPr>
          <p:cNvPr id="32" name="Text Box 14"/>
          <p:cNvSpPr txBox="1">
            <a:spLocks noChangeArrowheads="1"/>
          </p:cNvSpPr>
          <p:nvPr/>
        </p:nvSpPr>
        <p:spPr bwMode="auto">
          <a:xfrm>
            <a:off x="3984625" y="4855063"/>
            <a:ext cx="3556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90754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/>
        </p:nvGraphicFramePr>
        <p:xfrm>
          <a:off x="4752975" y="2256001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25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21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975" y="2256001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556000" y="3003115"/>
            <a:ext cx="485775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-6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- 1)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= -6 + (28)(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= 28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1240728"/>
              </p:ext>
            </p:extLst>
          </p:nvPr>
        </p:nvGraphicFramePr>
        <p:xfrm>
          <a:off x="5533090" y="4820612"/>
          <a:ext cx="893653" cy="749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26" name="Equation" r:id="rId9" imgW="469800" imgH="393480" progId="Equation.DSMT4">
                  <p:embed/>
                </p:oleObj>
              </mc:Choice>
              <mc:Fallback>
                <p:oleObj name="Equation" r:id="rId9" imgW="469800" imgH="393480" progId="Equation.DSMT4">
                  <p:embed/>
                  <p:pic>
                    <p:nvPicPr>
                      <p:cNvPr id="25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3090" y="4820612"/>
                        <a:ext cx="893653" cy="74932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1201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38200" y="2835048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extLst>
      <p:ext uri="{BB962C8B-B14F-4D97-AF65-F5344CB8AC3E}">
        <p14:creationId xmlns:p14="http://schemas.microsoft.com/office/powerpoint/2010/main" val="404478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4754563" y="3855814"/>
            <a:ext cx="3222625" cy="873125"/>
            <a:chOff x="212" y="592"/>
            <a:chExt cx="2030" cy="550"/>
          </a:xfrm>
        </p:grpSpPr>
        <p:graphicFrame>
          <p:nvGraphicFramePr>
            <p:cNvPr id="11" name="Object 5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9366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2356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9"/>
            <p:cNvGraphicFramePr>
              <a:graphicFrameLocks noChangeAspect="1"/>
            </p:cNvGraphicFramePr>
            <p:nvPr/>
          </p:nvGraphicFramePr>
          <p:xfrm>
            <a:off x="218" y="918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9367" name="Equation" r:id="rId9" imgW="3213100" imgH="355600" progId="Equation.DSMT4">
                    <p:embed/>
                  </p:oleObj>
                </mc:Choice>
                <mc:Fallback>
                  <p:oleObj name="Equation" r:id="rId9" imgW="3213100" imgH="355600" progId="Equation.DSMT4">
                    <p:embed/>
                    <p:pic>
                      <p:nvPicPr>
                        <p:cNvPr id="23561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" y="918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4386263" y="3766914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4386263" y="4266976"/>
            <a:ext cx="3556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38200" y="1857588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extLst>
      <p:ext uri="{BB962C8B-B14F-4D97-AF65-F5344CB8AC3E}">
        <p14:creationId xmlns:p14="http://schemas.microsoft.com/office/powerpoint/2010/main" val="2918548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4" grpId="0" autoUpdateAnimBg="0"/>
      <p:bldP spid="1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/>
        </p:nvGraphicFramePr>
        <p:xfrm>
          <a:off x="4752975" y="2256001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96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21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975" y="2256001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30650" y="3007055"/>
            <a:ext cx="4857750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baseline="-25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(n - 1)</a:t>
            </a: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baseline="-25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8 + 9n - 9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9n - 1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169329" y="1731798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sz="4000" b="1" u="sng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Mean:</a:t>
            </a:r>
            <a:r>
              <a:rPr lang="en-US" altLang="en-US" sz="400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terms between any two </a:t>
            </a:r>
            <a:r>
              <a:rPr lang="en-US" altLang="en-US" sz="4000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nonconsecutive</a:t>
            </a:r>
            <a:r>
              <a:rPr lang="en-US" alt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terms of an arithmetic sequence.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b="1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Ex.</a:t>
            </a:r>
            <a:r>
              <a:rPr lang="en-US" alt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19, </a:t>
            </a:r>
            <a:r>
              <a:rPr lang="en-US" altLang="en-US" sz="3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30, </a:t>
            </a:r>
            <a:r>
              <a:rPr lang="en-US" altLang="en-US" sz="3600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41, 52, 63,</a:t>
            </a:r>
            <a:r>
              <a:rPr lang="en-US" alt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74, </a:t>
            </a:r>
            <a:r>
              <a:rPr lang="en-US" alt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85, 96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 are the Arithmetic Mean between 30 and 74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579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2330887" y="2971737"/>
            <a:ext cx="6253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two arithmetic means between –4 and 5</a:t>
            </a: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843900" y="3713099"/>
            <a:ext cx="248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Arial" panose="020B0604020202020204" pitchFamily="34" charset="0"/>
              </a:rPr>
              <a:t>-4, ____, ____, 5</a:t>
            </a:r>
          </a:p>
        </p:txBody>
      </p:sp>
    </p:spTree>
    <p:extLst>
      <p:ext uri="{BB962C8B-B14F-4D97-AF65-F5344CB8AC3E}">
        <p14:creationId xmlns:p14="http://schemas.microsoft.com/office/powerpoint/2010/main" val="32364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  <p:bldP spid="14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4781550" y="3051055"/>
            <a:ext cx="3349625" cy="2390775"/>
            <a:chOff x="192" y="592"/>
            <a:chExt cx="2110" cy="1506"/>
          </a:xfrm>
        </p:grpSpPr>
        <p:graphicFrame>
          <p:nvGraphicFramePr>
            <p:cNvPr id="11" name="Object 6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502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1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7"/>
            <p:cNvGraphicFramePr>
              <a:graphicFrameLocks noChangeAspect="1"/>
            </p:cNvGraphicFramePr>
            <p:nvPr/>
          </p:nvGraphicFramePr>
          <p:xfrm>
            <a:off x="210" y="937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503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12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37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8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504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13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9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505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14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0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506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15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44977" y="3035349"/>
            <a:ext cx="455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-4</a:t>
            </a: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3864027" y="4064049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3902127" y="3559224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0" name="Text Box 13"/>
          <p:cNvSpPr txBox="1">
            <a:spLocks noChangeArrowheads="1"/>
          </p:cNvSpPr>
          <p:nvPr/>
        </p:nvSpPr>
        <p:spPr bwMode="auto">
          <a:xfrm>
            <a:off x="3787827" y="4540299"/>
            <a:ext cx="608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NA</a:t>
            </a:r>
          </a:p>
        </p:txBody>
      </p:sp>
      <p:sp>
        <p:nvSpPr>
          <p:cNvPr id="31" name="Text Box 14"/>
          <p:cNvSpPr txBox="1">
            <a:spLocks noChangeArrowheads="1"/>
          </p:cNvSpPr>
          <p:nvPr/>
        </p:nvSpPr>
        <p:spPr bwMode="auto">
          <a:xfrm>
            <a:off x="3902127" y="5064174"/>
            <a:ext cx="3556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2330887" y="1510802"/>
            <a:ext cx="6253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two arithmetic means between –4 and 5</a:t>
            </a: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4843900" y="2084001"/>
            <a:ext cx="248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-4, ____, ____, 5</a:t>
            </a:r>
          </a:p>
        </p:txBody>
      </p:sp>
    </p:spTree>
    <p:extLst>
      <p:ext uri="{BB962C8B-B14F-4D97-AF65-F5344CB8AC3E}">
        <p14:creationId xmlns:p14="http://schemas.microsoft.com/office/powerpoint/2010/main" val="3191294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utoUpdateAnimBg="0"/>
      <p:bldP spid="28" grpId="0" autoUpdateAnimBg="0"/>
      <p:bldP spid="29" grpId="0" autoUpdateAnimBg="0"/>
      <p:bldP spid="30" grpId="0" autoUpdateAnimBg="0"/>
      <p:bldP spid="31" grpId="0" autoUpdateAnimBg="0"/>
      <p:bldP spid="33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003782"/>
              </p:ext>
            </p:extLst>
          </p:nvPr>
        </p:nvGraphicFramePr>
        <p:xfrm>
          <a:off x="5078794" y="1877637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5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21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8794" y="1877637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043037" y="2381205"/>
            <a:ext cx="4405312" cy="2046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- 1)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= -4 + (3)(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= (3)(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=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8"/>
          <p:cNvGrpSpPr>
            <a:grpSpLocks/>
          </p:cNvGrpSpPr>
          <p:nvPr/>
        </p:nvGrpSpPr>
        <p:grpSpPr bwMode="auto">
          <a:xfrm>
            <a:off x="2454715" y="4672785"/>
            <a:ext cx="7893050" cy="981075"/>
            <a:chOff x="242" y="3301"/>
            <a:chExt cx="4972" cy="618"/>
          </a:xfrm>
        </p:grpSpPr>
        <p:sp>
          <p:nvSpPr>
            <p:cNvPr id="22" name="Text Box 19"/>
            <p:cNvSpPr txBox="1">
              <a:spLocks noChangeArrowheads="1"/>
            </p:cNvSpPr>
            <p:nvPr/>
          </p:nvSpPr>
          <p:spPr bwMode="auto">
            <a:xfrm>
              <a:off x="242" y="3301"/>
              <a:ext cx="49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Arial" panose="020B0604020202020204" pitchFamily="34" charset="0"/>
                </a:rPr>
                <a:t>The two arithmetic means are –1 and 2, since –4, </a:t>
              </a:r>
              <a:r>
                <a:rPr lang="en-US" altLang="en-US" sz="2400" dirty="0">
                  <a:solidFill>
                    <a:schemeClr val="accent2"/>
                  </a:solidFill>
                  <a:latin typeface="Arial" panose="020B0604020202020204" pitchFamily="34" charset="0"/>
                </a:rPr>
                <a:t>-1, 2</a:t>
              </a:r>
              <a:r>
                <a:rPr lang="en-US" altLang="en-US" sz="2400" dirty="0">
                  <a:latin typeface="Arial" panose="020B0604020202020204" pitchFamily="34" charset="0"/>
                </a:rPr>
                <a:t>, 5</a:t>
              </a:r>
            </a:p>
          </p:txBody>
        </p:sp>
        <p:sp>
          <p:nvSpPr>
            <p:cNvPr id="23" name="Text Box 20"/>
            <p:cNvSpPr txBox="1">
              <a:spLocks noChangeArrowheads="1"/>
            </p:cNvSpPr>
            <p:nvPr/>
          </p:nvSpPr>
          <p:spPr bwMode="auto">
            <a:xfrm>
              <a:off x="1526" y="3631"/>
              <a:ext cx="26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Arial" panose="020B0604020202020204" pitchFamily="34" charset="0"/>
                </a:rPr>
                <a:t>forms an arithmetic sequence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939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257313" y="2908677"/>
            <a:ext cx="670718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three arithmetic means between 21 and 45</a:t>
            </a: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241800" y="3766035"/>
            <a:ext cx="360838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Arial" panose="020B0604020202020204" pitchFamily="34" charset="0"/>
              </a:rPr>
              <a:t>21, ____, ____, ____, 45</a:t>
            </a:r>
          </a:p>
        </p:txBody>
      </p:sp>
    </p:spTree>
    <p:extLst>
      <p:ext uri="{BB962C8B-B14F-4D97-AF65-F5344CB8AC3E}">
        <p14:creationId xmlns:p14="http://schemas.microsoft.com/office/powerpoint/2010/main" val="388604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  <p:bldP spid="16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4781550" y="3051055"/>
            <a:ext cx="3349625" cy="2390775"/>
            <a:chOff x="192" y="592"/>
            <a:chExt cx="2110" cy="1506"/>
          </a:xfrm>
        </p:grpSpPr>
        <p:graphicFrame>
          <p:nvGraphicFramePr>
            <p:cNvPr id="11" name="Object 6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39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1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7"/>
            <p:cNvGraphicFramePr>
              <a:graphicFrameLocks noChangeAspect="1"/>
            </p:cNvGraphicFramePr>
            <p:nvPr/>
          </p:nvGraphicFramePr>
          <p:xfrm>
            <a:off x="210" y="937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40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12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37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8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41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13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9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42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14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0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43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15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2257313" y="1468765"/>
            <a:ext cx="670718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three arithmetic means between 21 and 45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241800" y="2063366"/>
            <a:ext cx="360838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Arial" panose="020B0604020202020204" pitchFamily="34" charset="0"/>
              </a:rPr>
              <a:t>21, ____, ____, ____, 45</a:t>
            </a:r>
          </a:p>
        </p:txBody>
      </p:sp>
      <p:sp>
        <p:nvSpPr>
          <p:cNvPr id="37" name="Text Box 10"/>
          <p:cNvSpPr txBox="1">
            <a:spLocks noChangeArrowheads="1"/>
          </p:cNvSpPr>
          <p:nvPr/>
        </p:nvSpPr>
        <p:spPr bwMode="auto">
          <a:xfrm>
            <a:off x="3965230" y="3015146"/>
            <a:ext cx="52863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21</a:t>
            </a:r>
          </a:p>
        </p:txBody>
      </p:sp>
      <p:sp>
        <p:nvSpPr>
          <p:cNvPr id="38" name="Text Box 11"/>
          <p:cNvSpPr txBox="1">
            <a:spLocks noChangeArrowheads="1"/>
          </p:cNvSpPr>
          <p:nvPr/>
        </p:nvSpPr>
        <p:spPr bwMode="auto">
          <a:xfrm>
            <a:off x="3984280" y="4043846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9" name="Text Box 12"/>
          <p:cNvSpPr txBox="1">
            <a:spLocks noChangeArrowheads="1"/>
          </p:cNvSpPr>
          <p:nvPr/>
        </p:nvSpPr>
        <p:spPr bwMode="auto">
          <a:xfrm>
            <a:off x="4022380" y="3539021"/>
            <a:ext cx="52863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45</a:t>
            </a:r>
          </a:p>
        </p:txBody>
      </p:sp>
      <p:sp>
        <p:nvSpPr>
          <p:cNvPr id="40" name="Text Box 13"/>
          <p:cNvSpPr txBox="1">
            <a:spLocks noChangeArrowheads="1"/>
          </p:cNvSpPr>
          <p:nvPr/>
        </p:nvSpPr>
        <p:spPr bwMode="auto">
          <a:xfrm>
            <a:off x="3908080" y="4520096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NA</a:t>
            </a:r>
          </a:p>
        </p:txBody>
      </p:sp>
      <p:sp>
        <p:nvSpPr>
          <p:cNvPr id="41" name="Text Box 14"/>
          <p:cNvSpPr txBox="1">
            <a:spLocks noChangeArrowheads="1"/>
          </p:cNvSpPr>
          <p:nvPr/>
        </p:nvSpPr>
        <p:spPr bwMode="auto">
          <a:xfrm>
            <a:off x="4022380" y="5043971"/>
            <a:ext cx="3571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408293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utoUpdateAnimBg="0"/>
      <p:bldP spid="37" grpId="0" autoUpdateAnimBg="0"/>
      <p:bldP spid="38" grpId="0" autoUpdateAnimBg="0"/>
      <p:bldP spid="39" grpId="0" autoUpdateAnimBg="0"/>
      <p:bldP spid="40" grpId="0" autoUpdateAnimBg="0"/>
      <p:bldP spid="41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87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Sequence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/>
        </p:nvGraphicFramePr>
        <p:xfrm>
          <a:off x="5078794" y="1877637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11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21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8794" y="1877637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701447" y="2356151"/>
            <a:ext cx="5192329" cy="2046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- 1)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 = 21 + (4)(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= (4)(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=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Group 18"/>
          <p:cNvGrpSpPr>
            <a:grpSpLocks/>
          </p:cNvGrpSpPr>
          <p:nvPr/>
        </p:nvGrpSpPr>
        <p:grpSpPr bwMode="auto">
          <a:xfrm>
            <a:off x="2863956" y="4690848"/>
            <a:ext cx="7508875" cy="957262"/>
            <a:chOff x="224" y="3391"/>
            <a:chExt cx="4730" cy="603"/>
          </a:xfrm>
        </p:grpSpPr>
        <p:sp>
          <p:nvSpPr>
            <p:cNvPr id="24" name="Text Box 19"/>
            <p:cNvSpPr txBox="1">
              <a:spLocks noChangeArrowheads="1"/>
            </p:cNvSpPr>
            <p:nvPr/>
          </p:nvSpPr>
          <p:spPr bwMode="auto">
            <a:xfrm>
              <a:off x="452" y="3391"/>
              <a:ext cx="410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Arial" panose="020B0604020202020204" pitchFamily="34" charset="0"/>
                </a:rPr>
                <a:t>The three arithmetic means are 27, 33, and 39</a:t>
              </a:r>
            </a:p>
          </p:txBody>
        </p:sp>
        <p:sp>
          <p:nvSpPr>
            <p:cNvPr id="25" name="Text Box 20"/>
            <p:cNvSpPr txBox="1">
              <a:spLocks noChangeArrowheads="1"/>
            </p:cNvSpPr>
            <p:nvPr/>
          </p:nvSpPr>
          <p:spPr bwMode="auto">
            <a:xfrm>
              <a:off x="224" y="3703"/>
              <a:ext cx="473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since 21, </a:t>
              </a:r>
              <a:r>
                <a:rPr lang="en-US" altLang="en-US" sz="2400">
                  <a:solidFill>
                    <a:schemeClr val="accent2"/>
                  </a:solidFill>
                  <a:latin typeface="Arial" panose="020B0604020202020204" pitchFamily="34" charset="0"/>
                </a:rPr>
                <a:t>27, 33, 39</a:t>
              </a:r>
              <a:r>
                <a:rPr lang="en-US" altLang="en-US" sz="2400">
                  <a:latin typeface="Arial" panose="020B0604020202020204" pitchFamily="34" charset="0"/>
                </a:rPr>
                <a:t>, 45 forms an arithmetic sequence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142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920750" y="1846924"/>
            <a:ext cx="10661650" cy="178368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3600" b="1" dirty="0" smtClean="0">
                <a:solidFill>
                  <a:srgbClr val="B5016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Arithmetic</a:t>
            </a:r>
            <a:r>
              <a:rPr lang="en-US" altLang="en-US" sz="3600" b="1" dirty="0" smtClean="0">
                <a:solidFill>
                  <a:srgbClr val="B50069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Series:  </a:t>
            </a:r>
            <a:r>
              <a:rPr lang="en-US" altLang="en-US" sz="3600" b="1" i="1" dirty="0" smtClean="0">
                <a:latin typeface="Times" panose="02020603050405020304" pitchFamily="18" charset="0"/>
                <a:cs typeface="Times" panose="02020603050405020304" pitchFamily="18" charset="0"/>
              </a:rPr>
              <a:t>The sum of terms in an arithmetic sequence.</a:t>
            </a:r>
            <a:endParaRPr lang="en-US" altLang="en-US" sz="3600" b="1" dirty="0" smtClean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920750" y="3630613"/>
            <a:ext cx="433546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imes" panose="02020603050405020304" pitchFamily="18" charset="0"/>
                <a:cs typeface="Times" panose="02020603050405020304" pitchFamily="18" charset="0"/>
              </a:rPr>
              <a:t>Arithmetic </a:t>
            </a:r>
            <a:r>
              <a:rPr lang="en-US" altLang="en-US" sz="3600" b="1">
                <a:solidFill>
                  <a:srgbClr val="B5016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Sequence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 b="1">
              <a:solidFill>
                <a:srgbClr val="B5016C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imes" panose="02020603050405020304" pitchFamily="18" charset="0"/>
                <a:cs typeface="Times" panose="02020603050405020304" pitchFamily="18" charset="0"/>
              </a:rPr>
              <a:t>3, 5, 7, 9, 11, 13 	</a:t>
            </a:r>
            <a:endParaRPr lang="en-US" altLang="en-US" sz="360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096000" y="3671888"/>
            <a:ext cx="574915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Times" panose="02020603050405020304" pitchFamily="18" charset="0"/>
                <a:cs typeface="Times" panose="02020603050405020304" pitchFamily="18" charset="0"/>
              </a:rPr>
              <a:t>VS	      Arithmetic </a:t>
            </a:r>
            <a:r>
              <a:rPr lang="en-US" altLang="en-US" sz="3600" b="1" dirty="0">
                <a:solidFill>
                  <a:srgbClr val="B5016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Series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 b="1" dirty="0">
              <a:solidFill>
                <a:srgbClr val="B5016C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Times" panose="02020603050405020304" pitchFamily="18" charset="0"/>
                <a:cs typeface="Times" panose="02020603050405020304" pitchFamily="18" charset="0"/>
              </a:rPr>
              <a:t>	3 + 5 + 7 + 9 + 11 + 13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Times" panose="02020603050405020304" pitchFamily="18" charset="0"/>
                <a:cs typeface="Times" panose="02020603050405020304" pitchFamily="18" charset="0"/>
              </a:rPr>
              <a:t>	</a:t>
            </a:r>
            <a:endParaRPr lang="en-US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2897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713163" y="1261623"/>
            <a:ext cx="47656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Vocabulary of Sequences (Universal)</a:t>
            </a:r>
          </a:p>
        </p:txBody>
      </p:sp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944611"/>
              </p:ext>
            </p:extLst>
          </p:nvPr>
        </p:nvGraphicFramePr>
        <p:xfrm>
          <a:off x="4700151" y="2010651"/>
          <a:ext cx="20320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72" name="Equation" r:id="rId7" imgW="2032000" imgH="368300" progId="Equation.DSMT4">
                  <p:embed/>
                </p:oleObj>
              </mc:Choice>
              <mc:Fallback>
                <p:oleObj name="Equation" r:id="rId7" imgW="2032000" imgH="368300" progId="Equation.DSMT4">
                  <p:embed/>
                  <p:pic>
                    <p:nvPicPr>
                      <p:cNvPr id="717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0151" y="2010651"/>
                        <a:ext cx="20320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7690956"/>
              </p:ext>
            </p:extLst>
          </p:nvPr>
        </p:nvGraphicFramePr>
        <p:xfrm>
          <a:off x="4700151" y="2544051"/>
          <a:ext cx="18669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73" name="Equation" r:id="rId9" imgW="1866900" imgH="368300" progId="Equation.DSMT4">
                  <p:embed/>
                </p:oleObj>
              </mc:Choice>
              <mc:Fallback>
                <p:oleObj name="Equation" r:id="rId9" imgW="1866900" imgH="368300" progId="Equation.DSMT4">
                  <p:embed/>
                  <p:pic>
                    <p:nvPicPr>
                      <p:cNvPr id="717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0151" y="2544051"/>
                        <a:ext cx="18669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8187965"/>
              </p:ext>
            </p:extLst>
          </p:nvPr>
        </p:nvGraphicFramePr>
        <p:xfrm>
          <a:off x="4700151" y="3544176"/>
          <a:ext cx="27813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74" name="Equation" r:id="rId11" imgW="2781300" imgH="368300" progId="Equation.DSMT4">
                  <p:embed/>
                </p:oleObj>
              </mc:Choice>
              <mc:Fallback>
                <p:oleObj name="Equation" r:id="rId11" imgW="2781300" imgH="368300" progId="Equation.DSMT4">
                  <p:embed/>
                  <p:pic>
                    <p:nvPicPr>
                      <p:cNvPr id="717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0151" y="3544176"/>
                        <a:ext cx="27813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2906546"/>
              </p:ext>
            </p:extLst>
          </p:nvPr>
        </p:nvGraphicFramePr>
        <p:xfrm>
          <a:off x="4700151" y="3064751"/>
          <a:ext cx="28448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75" name="Equation" r:id="rId13" imgW="2844800" imgH="355600" progId="Equation.DSMT4">
                  <p:embed/>
                </p:oleObj>
              </mc:Choice>
              <mc:Fallback>
                <p:oleObj name="Equation" r:id="rId13" imgW="2844800" imgH="355600" progId="Equation.DSMT4">
                  <p:embed/>
                  <p:pic>
                    <p:nvPicPr>
                      <p:cNvPr id="717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0151" y="3064751"/>
                        <a:ext cx="28448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8686450"/>
              </p:ext>
            </p:extLst>
          </p:nvPr>
        </p:nvGraphicFramePr>
        <p:xfrm>
          <a:off x="4700151" y="4045826"/>
          <a:ext cx="32131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76" name="Equation" r:id="rId15" imgW="3213100" imgH="355600" progId="Equation.DSMT4">
                  <p:embed/>
                </p:oleObj>
              </mc:Choice>
              <mc:Fallback>
                <p:oleObj name="Equation" r:id="rId15" imgW="3213100" imgH="355600" progId="Equation.DSMT4">
                  <p:embed/>
                  <p:pic>
                    <p:nvPicPr>
                      <p:cNvPr id="717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0151" y="4045826"/>
                        <a:ext cx="32131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8"/>
          <p:cNvSpPr/>
          <p:nvPr/>
        </p:nvSpPr>
        <p:spPr>
          <a:xfrm>
            <a:off x="2041525" y="5218113"/>
            <a:ext cx="8108950" cy="655637"/>
          </a:xfrm>
          <a:prstGeom prst="rect">
            <a:avLst/>
          </a:prstGeom>
          <a:solidFill>
            <a:srgbClr val="FFFF66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TextBox 2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41685" y="4530443"/>
            <a:ext cx="8108631" cy="1374222"/>
          </a:xfrm>
          <a:prstGeom prst="rect">
            <a:avLst/>
          </a:prstGeom>
          <a:blipFill rotWithShape="0">
            <a:blip r:embed="rId17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8197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2" name="TextBox 1"/>
          <p:cNvSpPr txBox="1">
            <a:spLocks noChangeArrowheads="1"/>
          </p:cNvSpPr>
          <p:nvPr/>
        </p:nvSpPr>
        <p:spPr bwMode="auto">
          <a:xfrm>
            <a:off x="652733" y="3474919"/>
            <a:ext cx="11041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63 terms of the arithmetic sequence -19, -13, -7,…</a:t>
            </a:r>
          </a:p>
        </p:txBody>
      </p:sp>
    </p:spTree>
    <p:extLst>
      <p:ext uri="{BB962C8B-B14F-4D97-AF65-F5344CB8AC3E}">
        <p14:creationId xmlns:p14="http://schemas.microsoft.com/office/powerpoint/2010/main" val="354745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2" name="Group 3"/>
          <p:cNvGrpSpPr>
            <a:grpSpLocks/>
          </p:cNvGrpSpPr>
          <p:nvPr/>
        </p:nvGrpSpPr>
        <p:grpSpPr bwMode="auto">
          <a:xfrm>
            <a:off x="4814722" y="2866145"/>
            <a:ext cx="3349625" cy="2390775"/>
            <a:chOff x="192" y="592"/>
            <a:chExt cx="2110" cy="1506"/>
          </a:xfrm>
        </p:grpSpPr>
        <p:graphicFrame>
          <p:nvGraphicFramePr>
            <p:cNvPr id="23" name="Object 4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601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29714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" name="Object 5"/>
            <p:cNvGraphicFramePr>
              <a:graphicFrameLocks noChangeAspect="1"/>
            </p:cNvGraphicFramePr>
            <p:nvPr/>
          </p:nvGraphicFramePr>
          <p:xfrm>
            <a:off x="210" y="928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602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297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28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" name="Object 6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603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2971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" name="Object 7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604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29717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Object 8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605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29718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4074947" y="3823408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63</a:t>
            </a: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4046372" y="3318583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4151147" y="4299658"/>
            <a:ext cx="5032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S</a:t>
            </a:r>
            <a:r>
              <a:rPr lang="en-US" altLang="en-US" sz="2400" baseline="-2500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4113047" y="482353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3950796" y="2794712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-19</a:t>
            </a:r>
          </a:p>
        </p:txBody>
      </p:sp>
      <p:sp>
        <p:nvSpPr>
          <p:cNvPr id="33" name="TextBox 1"/>
          <p:cNvSpPr txBox="1">
            <a:spLocks noChangeArrowheads="1"/>
          </p:cNvSpPr>
          <p:nvPr/>
        </p:nvSpPr>
        <p:spPr bwMode="auto">
          <a:xfrm>
            <a:off x="652733" y="1751222"/>
            <a:ext cx="11041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63 terms of the arithmetic sequence -19, -13, -7,…</a:t>
            </a:r>
          </a:p>
        </p:txBody>
      </p:sp>
    </p:spTree>
    <p:extLst>
      <p:ext uri="{BB962C8B-B14F-4D97-AF65-F5344CB8AC3E}">
        <p14:creationId xmlns:p14="http://schemas.microsoft.com/office/powerpoint/2010/main" val="353579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utoUpdateAnimBg="0"/>
      <p:bldP spid="29" grpId="0" autoUpdateAnimBg="0"/>
      <p:bldP spid="30" grpId="0" autoUpdateAnimBg="0"/>
      <p:bldP spid="31" grpId="0" autoUpdateAnimBg="0"/>
      <p:bldP spid="32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8674367"/>
              </p:ext>
            </p:extLst>
          </p:nvPr>
        </p:nvGraphicFramePr>
        <p:xfrm>
          <a:off x="4538663" y="2007098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0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923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8663" y="2007098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216400" y="4181533"/>
            <a:ext cx="31908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aseline="-25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</a:t>
            </a:r>
            <a:r>
              <a:rPr lang="en-US" altLang="en-US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353</a:t>
            </a:r>
            <a:endParaRPr lang="en-US" altLang="en-US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6840566"/>
              </p:ext>
            </p:extLst>
          </p:nvPr>
        </p:nvGraphicFramePr>
        <p:xfrm>
          <a:off x="4221163" y="3053147"/>
          <a:ext cx="2959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1" name="Equation" r:id="rId9" imgW="2958840" imgH="431640" progId="Equation.DSMT4">
                  <p:embed/>
                </p:oleObj>
              </mc:Choice>
              <mc:Fallback>
                <p:oleObj name="Equation" r:id="rId9" imgW="2958840" imgH="431640" progId="Equation.DSMT4">
                  <p:embed/>
                  <p:pic>
                    <p:nvPicPr>
                      <p:cNvPr id="9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1163" y="3053147"/>
                        <a:ext cx="2959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033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2" name="Group 3"/>
          <p:cNvGrpSpPr>
            <a:grpSpLocks/>
          </p:cNvGrpSpPr>
          <p:nvPr/>
        </p:nvGrpSpPr>
        <p:grpSpPr bwMode="auto">
          <a:xfrm>
            <a:off x="4814722" y="2866145"/>
            <a:ext cx="3349625" cy="2390775"/>
            <a:chOff x="192" y="592"/>
            <a:chExt cx="2110" cy="1506"/>
          </a:xfrm>
        </p:grpSpPr>
        <p:graphicFrame>
          <p:nvGraphicFramePr>
            <p:cNvPr id="23" name="Object 4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649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23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" name="Object 5"/>
            <p:cNvGraphicFramePr>
              <a:graphicFrameLocks noChangeAspect="1"/>
            </p:cNvGraphicFramePr>
            <p:nvPr/>
          </p:nvGraphicFramePr>
          <p:xfrm>
            <a:off x="210" y="928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650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24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28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" name="Object 6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651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25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" name="Object 7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652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26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Object 8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653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27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4074947" y="3823408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63</a:t>
            </a: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4046372" y="3318583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4151147" y="4299658"/>
            <a:ext cx="5032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S</a:t>
            </a:r>
            <a:r>
              <a:rPr lang="en-US" altLang="en-US" sz="2400" baseline="-2500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4113047" y="482353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3950796" y="2794712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-19</a:t>
            </a:r>
          </a:p>
        </p:txBody>
      </p:sp>
      <p:sp>
        <p:nvSpPr>
          <p:cNvPr id="33" name="TextBox 1"/>
          <p:cNvSpPr txBox="1">
            <a:spLocks noChangeArrowheads="1"/>
          </p:cNvSpPr>
          <p:nvPr/>
        </p:nvSpPr>
        <p:spPr bwMode="auto">
          <a:xfrm>
            <a:off x="652733" y="1751222"/>
            <a:ext cx="11041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63 terms of the arithmetic sequence -19, -13, -7,…</a:t>
            </a: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3077447" y="3303310"/>
            <a:ext cx="6937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6600"/>
                </a:solidFill>
                <a:latin typeface="Arial" panose="020B0604020202020204" pitchFamily="34" charset="0"/>
              </a:rPr>
              <a:t>353</a:t>
            </a:r>
          </a:p>
        </p:txBody>
      </p:sp>
    </p:spTree>
    <p:extLst>
      <p:ext uri="{BB962C8B-B14F-4D97-AF65-F5344CB8AC3E}">
        <p14:creationId xmlns:p14="http://schemas.microsoft.com/office/powerpoint/2010/main" val="786814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utoUpdateAnimBg="0"/>
      <p:bldP spid="29" grpId="0" autoUpdateAnimBg="0"/>
      <p:bldP spid="30" grpId="0" autoUpdateAnimBg="0"/>
      <p:bldP spid="31" grpId="0" autoUpdateAnimBg="0"/>
      <p:bldP spid="32" grpId="0" autoUpdateAnimBg="0"/>
      <p:bldP spid="21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823560" y="1450816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4048" y="1474628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aphicFrame>
        <p:nvGraphicFramePr>
          <p:cNvPr id="13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1508914"/>
              </p:ext>
            </p:extLst>
          </p:nvPr>
        </p:nvGraphicFramePr>
        <p:xfrm>
          <a:off x="4695342" y="2324705"/>
          <a:ext cx="2032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51" name="Equation" r:id="rId7" imgW="2032000" imgH="723900" progId="Equation.DSMT4">
                  <p:embed/>
                </p:oleObj>
              </mc:Choice>
              <mc:Fallback>
                <p:oleObj name="Equation" r:id="rId7" imgW="2032000" imgH="723900" progId="Equation.DSMT4">
                  <p:embed/>
                  <p:pic>
                    <p:nvPicPr>
                      <p:cNvPr id="9233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5342" y="2324705"/>
                        <a:ext cx="20320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6623691"/>
              </p:ext>
            </p:extLst>
          </p:nvPr>
        </p:nvGraphicFramePr>
        <p:xfrm>
          <a:off x="4636002" y="3377411"/>
          <a:ext cx="2755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52" name="Equation" r:id="rId9" imgW="2755900" imgH="723900" progId="Equation.DSMT4">
                  <p:embed/>
                </p:oleObj>
              </mc:Choice>
              <mc:Fallback>
                <p:oleObj name="Equation" r:id="rId9" imgW="2755900" imgH="723900" progId="Equation.DSMT4">
                  <p:embed/>
                  <p:pic>
                    <p:nvPicPr>
                      <p:cNvPr id="9234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6002" y="3377411"/>
                        <a:ext cx="2755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943156"/>
              </p:ext>
            </p:extLst>
          </p:nvPr>
        </p:nvGraphicFramePr>
        <p:xfrm>
          <a:off x="5165242" y="4512174"/>
          <a:ext cx="1562100" cy="40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53" name="Equation" r:id="rId11" imgW="1562100" imgH="381000" progId="Equation.DSMT4">
                  <p:embed/>
                </p:oleObj>
              </mc:Choice>
              <mc:Fallback>
                <p:oleObj name="Equation" r:id="rId11" imgW="1562100" imgH="381000" progId="Equation.DSMT4">
                  <p:embed/>
                  <p:pic>
                    <p:nvPicPr>
                      <p:cNvPr id="9235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5242" y="4512174"/>
                        <a:ext cx="1562100" cy="401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278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821175" y="3420724"/>
            <a:ext cx="1081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</p:spTree>
    <p:extLst>
      <p:ext uri="{BB962C8B-B14F-4D97-AF65-F5344CB8AC3E}">
        <p14:creationId xmlns:p14="http://schemas.microsoft.com/office/powerpoint/2010/main" val="289574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1" name="Group 4"/>
          <p:cNvGrpSpPr>
            <a:grpSpLocks/>
          </p:cNvGrpSpPr>
          <p:nvPr/>
        </p:nvGrpSpPr>
        <p:grpSpPr bwMode="auto">
          <a:xfrm>
            <a:off x="4421188" y="2773848"/>
            <a:ext cx="3349625" cy="2390775"/>
            <a:chOff x="192" y="592"/>
            <a:chExt cx="2110" cy="1506"/>
          </a:xfrm>
        </p:grpSpPr>
        <p:graphicFrame>
          <p:nvGraphicFramePr>
            <p:cNvPr id="34" name="Object 5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97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31767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6"/>
            <p:cNvGraphicFramePr>
              <a:graphicFrameLocks noChangeAspect="1"/>
            </p:cNvGraphicFramePr>
            <p:nvPr/>
          </p:nvGraphicFramePr>
          <p:xfrm>
            <a:off x="210" y="928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98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31768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28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7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99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31769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Object 8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00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3177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9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01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31771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3792538" y="2708761"/>
            <a:ext cx="3571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40" name="Text Box 11"/>
          <p:cNvSpPr txBox="1">
            <a:spLocks noChangeArrowheads="1"/>
          </p:cNvSpPr>
          <p:nvPr/>
        </p:nvSpPr>
        <p:spPr bwMode="auto">
          <a:xfrm>
            <a:off x="3811588" y="3737461"/>
            <a:ext cx="5286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41" name="Text Box 12"/>
          <p:cNvSpPr txBox="1">
            <a:spLocks noChangeArrowheads="1"/>
          </p:cNvSpPr>
          <p:nvPr/>
        </p:nvSpPr>
        <p:spPr bwMode="auto">
          <a:xfrm>
            <a:off x="3702050" y="3232636"/>
            <a:ext cx="6985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105</a:t>
            </a:r>
          </a:p>
        </p:txBody>
      </p:sp>
      <p:sp>
        <p:nvSpPr>
          <p:cNvPr id="42" name="Text Box 13"/>
          <p:cNvSpPr txBox="1">
            <a:spLocks noChangeArrowheads="1"/>
          </p:cNvSpPr>
          <p:nvPr/>
        </p:nvSpPr>
        <p:spPr bwMode="auto">
          <a:xfrm>
            <a:off x="3602038" y="4213711"/>
            <a:ext cx="7000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741</a:t>
            </a:r>
          </a:p>
        </p:txBody>
      </p:sp>
      <p:sp>
        <p:nvSpPr>
          <p:cNvPr id="43" name="Text Box 14"/>
          <p:cNvSpPr txBox="1">
            <a:spLocks noChangeArrowheads="1"/>
          </p:cNvSpPr>
          <p:nvPr/>
        </p:nvSpPr>
        <p:spPr bwMode="auto">
          <a:xfrm>
            <a:off x="3808413" y="4737586"/>
            <a:ext cx="5286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44" name="Text Box 2"/>
          <p:cNvSpPr txBox="1">
            <a:spLocks noChangeArrowheads="1"/>
          </p:cNvSpPr>
          <p:nvPr/>
        </p:nvSpPr>
        <p:spPr bwMode="auto">
          <a:xfrm>
            <a:off x="926276" y="1854685"/>
            <a:ext cx="1081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</p:spTree>
    <p:extLst>
      <p:ext uri="{BB962C8B-B14F-4D97-AF65-F5344CB8AC3E}">
        <p14:creationId xmlns:p14="http://schemas.microsoft.com/office/powerpoint/2010/main" val="3082653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utoUpdateAnimBg="0"/>
      <p:bldP spid="40" grpId="0" autoUpdateAnimBg="0"/>
      <p:bldP spid="41" grpId="0" autoUpdateAnimBg="0"/>
      <p:bldP spid="42" grpId="0" autoUpdateAnimBg="0"/>
      <p:bldP spid="43" grpId="0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1239789"/>
              </p:ext>
            </p:extLst>
          </p:nvPr>
        </p:nvGraphicFramePr>
        <p:xfrm>
          <a:off x="4341703" y="1553745"/>
          <a:ext cx="2032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15" name="Equation" r:id="rId7" imgW="2032000" imgH="723900" progId="Equation.DSMT4">
                  <p:embed/>
                </p:oleObj>
              </mc:Choice>
              <mc:Fallback>
                <p:oleObj name="Equation" r:id="rId7" imgW="2032000" imgH="723900" progId="Equation.DSMT4">
                  <p:embed/>
                  <p:pic>
                    <p:nvPicPr>
                      <p:cNvPr id="15376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1703" y="1553745"/>
                        <a:ext cx="20320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241495"/>
              </p:ext>
            </p:extLst>
          </p:nvPr>
        </p:nvGraphicFramePr>
        <p:xfrm>
          <a:off x="4102100" y="2598738"/>
          <a:ext cx="2247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16" name="Equation" r:id="rId9" imgW="2247840" imgH="723600" progId="Equation.DSMT4">
                  <p:embed/>
                </p:oleObj>
              </mc:Choice>
              <mc:Fallback>
                <p:oleObj name="Equation" r:id="rId9" imgW="2247840" imgH="723600" progId="Equation.DSMT4">
                  <p:embed/>
                  <p:pic>
                    <p:nvPicPr>
                      <p:cNvPr id="12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2100" y="2598738"/>
                        <a:ext cx="2247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3616465"/>
              </p:ext>
            </p:extLst>
          </p:nvPr>
        </p:nvGraphicFramePr>
        <p:xfrm>
          <a:off x="4435475" y="3581400"/>
          <a:ext cx="17907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17" name="Equation" r:id="rId11" imgW="1790640" imgH="723600" progId="Equation.DSMT4">
                  <p:embed/>
                </p:oleObj>
              </mc:Choice>
              <mc:Fallback>
                <p:oleObj name="Equation" r:id="rId11" imgW="1790640" imgH="723600" progId="Equation.DSMT4">
                  <p:embed/>
                  <p:pic>
                    <p:nvPicPr>
                      <p:cNvPr id="18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5475" y="3581400"/>
                        <a:ext cx="17907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8176860"/>
              </p:ext>
            </p:extLst>
          </p:nvPr>
        </p:nvGraphicFramePr>
        <p:xfrm>
          <a:off x="4641850" y="4579938"/>
          <a:ext cx="1346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18" name="Equation" r:id="rId13" imgW="1346040" imgH="355320" progId="Equation.DSMT4">
                  <p:embed/>
                </p:oleObj>
              </mc:Choice>
              <mc:Fallback>
                <p:oleObj name="Equation" r:id="rId13" imgW="1346040" imgH="355320" progId="Equation.DSMT4">
                  <p:embed/>
                  <p:pic>
                    <p:nvPicPr>
                      <p:cNvPr id="19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1850" y="4579938"/>
                        <a:ext cx="1346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4390786"/>
              </p:ext>
            </p:extLst>
          </p:nvPr>
        </p:nvGraphicFramePr>
        <p:xfrm>
          <a:off x="4918075" y="5172956"/>
          <a:ext cx="8255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19" name="Equation" r:id="rId15" imgW="825480" imgH="291960" progId="Equation.DSMT4">
                  <p:embed/>
                </p:oleObj>
              </mc:Choice>
              <mc:Fallback>
                <p:oleObj name="Equation" r:id="rId15" imgW="825480" imgH="291960" progId="Equation.DSMT4">
                  <p:embed/>
                  <p:pic>
                    <p:nvPicPr>
                      <p:cNvPr id="2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5172956"/>
                        <a:ext cx="8255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512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1" name="Group 4"/>
          <p:cNvGrpSpPr>
            <a:grpSpLocks/>
          </p:cNvGrpSpPr>
          <p:nvPr/>
        </p:nvGrpSpPr>
        <p:grpSpPr bwMode="auto">
          <a:xfrm>
            <a:off x="4421188" y="2773848"/>
            <a:ext cx="3349625" cy="2390775"/>
            <a:chOff x="192" y="592"/>
            <a:chExt cx="2110" cy="1506"/>
          </a:xfrm>
        </p:grpSpPr>
        <p:graphicFrame>
          <p:nvGraphicFramePr>
            <p:cNvPr id="34" name="Object 5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783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34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6"/>
            <p:cNvGraphicFramePr>
              <a:graphicFrameLocks noChangeAspect="1"/>
            </p:cNvGraphicFramePr>
            <p:nvPr/>
          </p:nvGraphicFramePr>
          <p:xfrm>
            <a:off x="210" y="928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784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35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28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7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785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36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Object 8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786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37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9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787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38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3792538" y="2708761"/>
            <a:ext cx="3571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40" name="Text Box 11"/>
          <p:cNvSpPr txBox="1">
            <a:spLocks noChangeArrowheads="1"/>
          </p:cNvSpPr>
          <p:nvPr/>
        </p:nvSpPr>
        <p:spPr bwMode="auto">
          <a:xfrm>
            <a:off x="3811588" y="3737461"/>
            <a:ext cx="5286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41" name="Text Box 12"/>
          <p:cNvSpPr txBox="1">
            <a:spLocks noChangeArrowheads="1"/>
          </p:cNvSpPr>
          <p:nvPr/>
        </p:nvSpPr>
        <p:spPr bwMode="auto">
          <a:xfrm>
            <a:off x="3702050" y="3232636"/>
            <a:ext cx="6985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105</a:t>
            </a:r>
          </a:p>
        </p:txBody>
      </p:sp>
      <p:sp>
        <p:nvSpPr>
          <p:cNvPr id="42" name="Text Box 13"/>
          <p:cNvSpPr txBox="1">
            <a:spLocks noChangeArrowheads="1"/>
          </p:cNvSpPr>
          <p:nvPr/>
        </p:nvSpPr>
        <p:spPr bwMode="auto">
          <a:xfrm>
            <a:off x="3602038" y="4213711"/>
            <a:ext cx="7000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741</a:t>
            </a:r>
          </a:p>
        </p:txBody>
      </p:sp>
      <p:sp>
        <p:nvSpPr>
          <p:cNvPr id="43" name="Text Box 14"/>
          <p:cNvSpPr txBox="1">
            <a:spLocks noChangeArrowheads="1"/>
          </p:cNvSpPr>
          <p:nvPr/>
        </p:nvSpPr>
        <p:spPr bwMode="auto">
          <a:xfrm>
            <a:off x="3808413" y="4737586"/>
            <a:ext cx="5286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44" name="Text Box 2"/>
          <p:cNvSpPr txBox="1">
            <a:spLocks noChangeArrowheads="1"/>
          </p:cNvSpPr>
          <p:nvPr/>
        </p:nvSpPr>
        <p:spPr bwMode="auto">
          <a:xfrm>
            <a:off x="926276" y="1854685"/>
            <a:ext cx="1081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2890907" y="3736195"/>
            <a:ext cx="7568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rgbClr val="006600"/>
                </a:solidFill>
                <a:latin typeface="Arial" panose="020B0604020202020204" pitchFamily="34" charset="0"/>
              </a:rPr>
              <a:t>13</a:t>
            </a:r>
            <a:endParaRPr lang="en-US" altLang="en-US" sz="24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62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22" grpId="0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716799"/>
              </p:ext>
            </p:extLst>
          </p:nvPr>
        </p:nvGraphicFramePr>
        <p:xfrm>
          <a:off x="4449557" y="2084773"/>
          <a:ext cx="220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09" name="Equation" r:id="rId7" imgW="2209800" imgH="431800" progId="Equation.DSMT4">
                  <p:embed/>
                </p:oleObj>
              </mc:Choice>
              <mc:Fallback>
                <p:oleObj name="Equation" r:id="rId7" imgW="2209800" imgH="431800" progId="Equation.DSMT4">
                  <p:embed/>
                  <p:pic>
                    <p:nvPicPr>
                      <p:cNvPr id="31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9557" y="2084773"/>
                        <a:ext cx="220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5535939"/>
              </p:ext>
            </p:extLst>
          </p:nvPr>
        </p:nvGraphicFramePr>
        <p:xfrm>
          <a:off x="4341813" y="2759075"/>
          <a:ext cx="2425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10" name="Equation" r:id="rId9" imgW="2425680" imgH="431640" progId="Equation.DSMT4">
                  <p:embed/>
                </p:oleObj>
              </mc:Choice>
              <mc:Fallback>
                <p:oleObj name="Equation" r:id="rId9" imgW="2425680" imgH="431640" progId="Equation.DSMT4">
                  <p:embed/>
                  <p:pic>
                    <p:nvPicPr>
                      <p:cNvPr id="9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1813" y="2759075"/>
                        <a:ext cx="2425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2783578"/>
              </p:ext>
            </p:extLst>
          </p:nvPr>
        </p:nvGraphicFramePr>
        <p:xfrm>
          <a:off x="4538663" y="3508375"/>
          <a:ext cx="2032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11" name="Equation" r:id="rId11" imgW="2031840" imgH="431640" progId="Equation.DSMT4">
                  <p:embed/>
                </p:oleObj>
              </mc:Choice>
              <mc:Fallback>
                <p:oleObj name="Equation" r:id="rId11" imgW="2031840" imgH="431640" progId="Equation.DSMT4">
                  <p:embed/>
                  <p:pic>
                    <p:nvPicPr>
                      <p:cNvPr id="2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8663" y="3508375"/>
                        <a:ext cx="2032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6859727"/>
              </p:ext>
            </p:extLst>
          </p:nvPr>
        </p:nvGraphicFramePr>
        <p:xfrm>
          <a:off x="4992688" y="4351338"/>
          <a:ext cx="11684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12" name="Equation" r:id="rId13" imgW="1168200" imgH="291960" progId="Equation.DSMT4">
                  <p:embed/>
                </p:oleObj>
              </mc:Choice>
              <mc:Fallback>
                <p:oleObj name="Equation" r:id="rId13" imgW="1168200" imgH="291960" progId="Equation.DSMT4">
                  <p:embed/>
                  <p:pic>
                    <p:nvPicPr>
                      <p:cNvPr id="21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2688" y="4351338"/>
                        <a:ext cx="11684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2663659"/>
              </p:ext>
            </p:extLst>
          </p:nvPr>
        </p:nvGraphicFramePr>
        <p:xfrm>
          <a:off x="5211763" y="5054600"/>
          <a:ext cx="6858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13" name="Equation" r:id="rId15" imgW="685800" imgH="291960" progId="Equation.DSMT4">
                  <p:embed/>
                </p:oleObj>
              </mc:Choice>
              <mc:Fallback>
                <p:oleObj name="Equation" r:id="rId15" imgW="685800" imgH="291960" progId="Equation.DSMT4">
                  <p:embed/>
                  <p:pic>
                    <p:nvPicPr>
                      <p:cNvPr id="22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1763" y="5054600"/>
                        <a:ext cx="6858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593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1" name="Group 4"/>
          <p:cNvGrpSpPr>
            <a:grpSpLocks/>
          </p:cNvGrpSpPr>
          <p:nvPr/>
        </p:nvGrpSpPr>
        <p:grpSpPr bwMode="auto">
          <a:xfrm>
            <a:off x="4421188" y="2773848"/>
            <a:ext cx="3349625" cy="2390775"/>
            <a:chOff x="192" y="592"/>
            <a:chExt cx="2110" cy="1506"/>
          </a:xfrm>
        </p:grpSpPr>
        <p:graphicFrame>
          <p:nvGraphicFramePr>
            <p:cNvPr id="34" name="Object 5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26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34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6"/>
            <p:cNvGraphicFramePr>
              <a:graphicFrameLocks noChangeAspect="1"/>
            </p:cNvGraphicFramePr>
            <p:nvPr/>
          </p:nvGraphicFramePr>
          <p:xfrm>
            <a:off x="210" y="928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27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35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28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7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28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36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Object 8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29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37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9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30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38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3792538" y="2708761"/>
            <a:ext cx="3571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40" name="Text Box 11"/>
          <p:cNvSpPr txBox="1">
            <a:spLocks noChangeArrowheads="1"/>
          </p:cNvSpPr>
          <p:nvPr/>
        </p:nvSpPr>
        <p:spPr bwMode="auto">
          <a:xfrm>
            <a:off x="3811588" y="3737461"/>
            <a:ext cx="5286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41" name="Text Box 12"/>
          <p:cNvSpPr txBox="1">
            <a:spLocks noChangeArrowheads="1"/>
          </p:cNvSpPr>
          <p:nvPr/>
        </p:nvSpPr>
        <p:spPr bwMode="auto">
          <a:xfrm>
            <a:off x="3702050" y="3232636"/>
            <a:ext cx="6985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105</a:t>
            </a:r>
          </a:p>
        </p:txBody>
      </p:sp>
      <p:sp>
        <p:nvSpPr>
          <p:cNvPr id="42" name="Text Box 13"/>
          <p:cNvSpPr txBox="1">
            <a:spLocks noChangeArrowheads="1"/>
          </p:cNvSpPr>
          <p:nvPr/>
        </p:nvSpPr>
        <p:spPr bwMode="auto">
          <a:xfrm>
            <a:off x="3602038" y="4213711"/>
            <a:ext cx="7000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741</a:t>
            </a:r>
          </a:p>
        </p:txBody>
      </p:sp>
      <p:sp>
        <p:nvSpPr>
          <p:cNvPr id="43" name="Text Box 14"/>
          <p:cNvSpPr txBox="1">
            <a:spLocks noChangeArrowheads="1"/>
          </p:cNvSpPr>
          <p:nvPr/>
        </p:nvSpPr>
        <p:spPr bwMode="auto">
          <a:xfrm>
            <a:off x="3808413" y="4737586"/>
            <a:ext cx="5286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??</a:t>
            </a:r>
          </a:p>
        </p:txBody>
      </p:sp>
      <p:sp>
        <p:nvSpPr>
          <p:cNvPr id="44" name="Text Box 2"/>
          <p:cNvSpPr txBox="1">
            <a:spLocks noChangeArrowheads="1"/>
          </p:cNvSpPr>
          <p:nvPr/>
        </p:nvSpPr>
        <p:spPr bwMode="auto">
          <a:xfrm>
            <a:off x="926276" y="1854685"/>
            <a:ext cx="1081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2890907" y="3736195"/>
            <a:ext cx="7568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rgbClr val="006600"/>
                </a:solidFill>
                <a:latin typeface="Arial" panose="020B0604020202020204" pitchFamily="34" charset="0"/>
              </a:rPr>
              <a:t>13</a:t>
            </a:r>
            <a:endParaRPr lang="en-US" altLang="en-US" sz="24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2977507" y="4737734"/>
            <a:ext cx="7858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rgbClr val="006600"/>
                </a:solidFill>
                <a:latin typeface="Arial" panose="020B0604020202020204" pitchFamily="34" charset="0"/>
              </a:rPr>
              <a:t>8</a:t>
            </a:r>
            <a:endParaRPr lang="en-US" altLang="en-US" sz="24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393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22" grpId="0" autoUpdateAnimBg="0"/>
      <p:bldP spid="23" grpId="0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381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Series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1" name="Group 4"/>
          <p:cNvGrpSpPr>
            <a:grpSpLocks/>
          </p:cNvGrpSpPr>
          <p:nvPr/>
        </p:nvGrpSpPr>
        <p:grpSpPr bwMode="auto">
          <a:xfrm>
            <a:off x="2466268" y="2773848"/>
            <a:ext cx="3349625" cy="2390775"/>
            <a:chOff x="192" y="592"/>
            <a:chExt cx="2110" cy="1506"/>
          </a:xfrm>
        </p:grpSpPr>
        <p:graphicFrame>
          <p:nvGraphicFramePr>
            <p:cNvPr id="34" name="Object 5"/>
            <p:cNvGraphicFramePr>
              <a:graphicFrameLocks noChangeAspect="1"/>
            </p:cNvGraphicFramePr>
            <p:nvPr/>
          </p:nvGraphicFramePr>
          <p:xfrm>
            <a:off x="212" y="592"/>
            <a:ext cx="1280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850" name="Equation" r:id="rId7" imgW="2032000" imgH="368300" progId="Equation.DSMT4">
                    <p:embed/>
                  </p:oleObj>
                </mc:Choice>
                <mc:Fallback>
                  <p:oleObj name="Equation" r:id="rId7" imgW="2032000" imgH="368300" progId="Equation.DSMT4">
                    <p:embed/>
                    <p:pic>
                      <p:nvPicPr>
                        <p:cNvPr id="34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" y="592"/>
                          <a:ext cx="1280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6"/>
            <p:cNvGraphicFramePr>
              <a:graphicFrameLocks noChangeAspect="1"/>
            </p:cNvGraphicFramePr>
            <p:nvPr/>
          </p:nvGraphicFramePr>
          <p:xfrm>
            <a:off x="210" y="928"/>
            <a:ext cx="1176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851" name="Equation" r:id="rId9" imgW="1866900" imgH="368300" progId="Equation.DSMT4">
                    <p:embed/>
                  </p:oleObj>
                </mc:Choice>
                <mc:Fallback>
                  <p:oleObj name="Equation" r:id="rId9" imgW="1866900" imgH="368300" progId="Equation.DSMT4">
                    <p:embed/>
                    <p:pic>
                      <p:nvPicPr>
                        <p:cNvPr id="35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28"/>
                          <a:ext cx="1176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7"/>
            <p:cNvGraphicFramePr>
              <a:graphicFrameLocks noChangeAspect="1"/>
            </p:cNvGraphicFramePr>
            <p:nvPr/>
          </p:nvGraphicFramePr>
          <p:xfrm>
            <a:off x="192" y="1558"/>
            <a:ext cx="175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852" name="Equation" r:id="rId11" imgW="2781300" imgH="368300" progId="Equation.DSMT4">
                    <p:embed/>
                  </p:oleObj>
                </mc:Choice>
                <mc:Fallback>
                  <p:oleObj name="Equation" r:id="rId11" imgW="2781300" imgH="368300" progId="Equation.DSMT4">
                    <p:embed/>
                    <p:pic>
                      <p:nvPicPr>
                        <p:cNvPr id="36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1558"/>
                          <a:ext cx="175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Object 8"/>
            <p:cNvGraphicFramePr>
              <a:graphicFrameLocks noChangeAspect="1"/>
            </p:cNvGraphicFramePr>
            <p:nvPr/>
          </p:nvGraphicFramePr>
          <p:xfrm>
            <a:off x="286" y="1256"/>
            <a:ext cx="179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853" name="Equation" r:id="rId13" imgW="2844800" imgH="355600" progId="Equation.DSMT4">
                    <p:embed/>
                  </p:oleObj>
                </mc:Choice>
                <mc:Fallback>
                  <p:oleObj name="Equation" r:id="rId13" imgW="2844800" imgH="355600" progId="Equation.DSMT4">
                    <p:embed/>
                    <p:pic>
                      <p:nvPicPr>
                        <p:cNvPr id="37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" y="1256"/>
                          <a:ext cx="1792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9"/>
            <p:cNvGraphicFramePr>
              <a:graphicFrameLocks noChangeAspect="1"/>
            </p:cNvGraphicFramePr>
            <p:nvPr/>
          </p:nvGraphicFramePr>
          <p:xfrm>
            <a:off x="278" y="1874"/>
            <a:ext cx="202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854" name="Equation" r:id="rId15" imgW="3213100" imgH="355600" progId="Equation.DSMT4">
                    <p:embed/>
                  </p:oleObj>
                </mc:Choice>
                <mc:Fallback>
                  <p:oleObj name="Equation" r:id="rId15" imgW="3213100" imgH="355600" progId="Equation.DSMT4">
                    <p:embed/>
                    <p:pic>
                      <p:nvPicPr>
                        <p:cNvPr id="38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" y="1874"/>
                          <a:ext cx="202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1837618" y="2708761"/>
            <a:ext cx="3571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41" name="Text Box 12"/>
          <p:cNvSpPr txBox="1">
            <a:spLocks noChangeArrowheads="1"/>
          </p:cNvSpPr>
          <p:nvPr/>
        </p:nvSpPr>
        <p:spPr bwMode="auto">
          <a:xfrm>
            <a:off x="1747130" y="3232636"/>
            <a:ext cx="6985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105</a:t>
            </a:r>
          </a:p>
        </p:txBody>
      </p:sp>
      <p:sp>
        <p:nvSpPr>
          <p:cNvPr id="42" name="Text Box 13"/>
          <p:cNvSpPr txBox="1">
            <a:spLocks noChangeArrowheads="1"/>
          </p:cNvSpPr>
          <p:nvPr/>
        </p:nvSpPr>
        <p:spPr bwMode="auto">
          <a:xfrm>
            <a:off x="1647118" y="4213711"/>
            <a:ext cx="7000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741</a:t>
            </a:r>
          </a:p>
        </p:txBody>
      </p:sp>
      <p:sp>
        <p:nvSpPr>
          <p:cNvPr id="44" name="Text Box 2"/>
          <p:cNvSpPr txBox="1">
            <a:spLocks noChangeArrowheads="1"/>
          </p:cNvSpPr>
          <p:nvPr/>
        </p:nvSpPr>
        <p:spPr bwMode="auto">
          <a:xfrm>
            <a:off x="926276" y="1854685"/>
            <a:ext cx="1081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1808344" y="3736195"/>
            <a:ext cx="7568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rgbClr val="006600"/>
                </a:solidFill>
                <a:latin typeface="Arial" panose="020B0604020202020204" pitchFamily="34" charset="0"/>
              </a:rPr>
              <a:t>13</a:t>
            </a:r>
            <a:endParaRPr lang="en-US" altLang="en-US" sz="24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821369" y="4737734"/>
            <a:ext cx="7858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rgbClr val="006600"/>
                </a:solidFill>
                <a:latin typeface="Arial" panose="020B0604020202020204" pitchFamily="34" charset="0"/>
              </a:rPr>
              <a:t>8</a:t>
            </a:r>
            <a:endParaRPr lang="en-US" altLang="en-US" sz="24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190613" y="3306211"/>
            <a:ext cx="2401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800" dirty="0">
                <a:solidFill>
                  <a:srgbClr val="009900"/>
                </a:solidFill>
              </a:rPr>
              <a:t>9, 17, 25</a:t>
            </a:r>
          </a:p>
        </p:txBody>
      </p:sp>
    </p:spTree>
    <p:extLst>
      <p:ext uri="{BB962C8B-B14F-4D97-AF65-F5344CB8AC3E}">
        <p14:creationId xmlns:p14="http://schemas.microsoft.com/office/powerpoint/2010/main" val="4194164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utoUpdateAnimBg="0"/>
      <p:bldP spid="41" grpId="0" autoUpdateAnimBg="0"/>
      <p:bldP spid="42" grpId="0" autoUpdateAnimBg="0"/>
      <p:bldP spid="22" grpId="0" autoUpdateAnimBg="0"/>
      <p:bldP spid="23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8506" y="2188937"/>
            <a:ext cx="54987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Using and Writing Sequence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Arithmetic Sequence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</a:t>
            </a:r>
            <a:r>
              <a:rPr lang="en-US" sz="2400" dirty="0"/>
              <a:t>Arithmetic </a:t>
            </a:r>
            <a:r>
              <a:rPr lang="en-US" sz="2400" dirty="0" smtClean="0"/>
              <a:t>Series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692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2397</TotalTime>
  <Words>1867</Words>
  <Application>Microsoft Office PowerPoint</Application>
  <PresentationFormat>Widescreen</PresentationFormat>
  <Paragraphs>507</Paragraphs>
  <Slides>67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67</vt:i4>
      </vt:variant>
    </vt:vector>
  </HeadingPairs>
  <TitlesOfParts>
    <vt:vector size="79" baseType="lpstr">
      <vt:lpstr>Arial</vt:lpstr>
      <vt:lpstr>Calibri</vt:lpstr>
      <vt:lpstr>Calibri Light</vt:lpstr>
      <vt:lpstr>Comic Sans MS</vt:lpstr>
      <vt:lpstr>Helvetica</vt:lpstr>
      <vt:lpstr>Tajawal ExtraBold</vt:lpstr>
      <vt:lpstr>Tajawal Medium</vt:lpstr>
      <vt:lpstr>Times</vt:lpstr>
      <vt:lpstr>Times New Roman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160</cp:revision>
  <dcterms:created xsi:type="dcterms:W3CDTF">2021-08-03T13:03:26Z</dcterms:created>
  <dcterms:modified xsi:type="dcterms:W3CDTF">2023-02-28T13:52:24Z</dcterms:modified>
</cp:coreProperties>
</file>