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slideLayouts/slideLayout2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2"/>
  </p:sldMasterIdLst>
  <p:notesMasterIdLst>
    <p:notesMasterId r:id="rId45"/>
  </p:notesMasterIdLst>
  <p:sldIdLst>
    <p:sldId id="480" r:id="rId3"/>
    <p:sldId id="303" r:id="rId4"/>
    <p:sldId id="313" r:id="rId5"/>
    <p:sldId id="543" r:id="rId6"/>
    <p:sldId id="271" r:id="rId7"/>
    <p:sldId id="483" r:id="rId8"/>
    <p:sldId id="494" r:id="rId9"/>
    <p:sldId id="561" r:id="rId10"/>
    <p:sldId id="276" r:id="rId11"/>
    <p:sldId id="541" r:id="rId12"/>
    <p:sldId id="565" r:id="rId13"/>
    <p:sldId id="562" r:id="rId14"/>
    <p:sldId id="551" r:id="rId15"/>
    <p:sldId id="557" r:id="rId16"/>
    <p:sldId id="558" r:id="rId17"/>
    <p:sldId id="559" r:id="rId18"/>
    <p:sldId id="560" r:id="rId19"/>
    <p:sldId id="496" r:id="rId20"/>
    <p:sldId id="539" r:id="rId21"/>
    <p:sldId id="495" r:id="rId22"/>
    <p:sldId id="542" r:id="rId23"/>
    <p:sldId id="500" r:id="rId24"/>
    <p:sldId id="527" r:id="rId25"/>
    <p:sldId id="498" r:id="rId26"/>
    <p:sldId id="497" r:id="rId27"/>
    <p:sldId id="535" r:id="rId28"/>
    <p:sldId id="550" r:id="rId29"/>
    <p:sldId id="566" r:id="rId30"/>
    <p:sldId id="499" r:id="rId31"/>
    <p:sldId id="534" r:id="rId32"/>
    <p:sldId id="507" r:id="rId33"/>
    <p:sldId id="567" r:id="rId34"/>
    <p:sldId id="568" r:id="rId35"/>
    <p:sldId id="569" r:id="rId36"/>
    <p:sldId id="570" r:id="rId37"/>
    <p:sldId id="571" r:id="rId38"/>
    <p:sldId id="508" r:id="rId39"/>
    <p:sldId id="572" r:id="rId40"/>
    <p:sldId id="573" r:id="rId41"/>
    <p:sldId id="526" r:id="rId42"/>
    <p:sldId id="538" r:id="rId43"/>
    <p:sldId id="52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43"/>
            <p14:sldId id="271"/>
            <p14:sldId id="483"/>
            <p14:sldId id="494"/>
            <p14:sldId id="561"/>
            <p14:sldId id="276"/>
            <p14:sldId id="541"/>
            <p14:sldId id="565"/>
            <p14:sldId id="562"/>
            <p14:sldId id="551"/>
            <p14:sldId id="557"/>
            <p14:sldId id="558"/>
            <p14:sldId id="559"/>
            <p14:sldId id="560"/>
            <p14:sldId id="496"/>
            <p14:sldId id="539"/>
            <p14:sldId id="495"/>
            <p14:sldId id="542"/>
            <p14:sldId id="500"/>
            <p14:sldId id="527"/>
            <p14:sldId id="498"/>
            <p14:sldId id="497"/>
            <p14:sldId id="535"/>
            <p14:sldId id="550"/>
            <p14:sldId id="566"/>
            <p14:sldId id="499"/>
            <p14:sldId id="534"/>
            <p14:sldId id="507"/>
            <p14:sldId id="567"/>
            <p14:sldId id="568"/>
            <p14:sldId id="569"/>
            <p14:sldId id="570"/>
            <p14:sldId id="571"/>
            <p14:sldId id="508"/>
            <p14:sldId id="572"/>
            <p14:sldId id="573"/>
            <p14:sldId id="526"/>
            <p14:sldId id="538"/>
            <p14:sldId id="52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3" d="100"/>
          <a:sy n="73" d="100"/>
        </p:scale>
        <p:origin x="59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3469320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935063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872214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839622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90876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146978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53166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007318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20364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292198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917079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97235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2687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881845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17/2/2024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3597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599260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740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6501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65310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69644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56981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13" Type="http://schemas.openxmlformats.org/officeDocument/2006/relationships/slideLayout" Target="../slideLayouts/slideLayout31.xml"/><Relationship Id="rId18" Type="http://schemas.openxmlformats.org/officeDocument/2006/relationships/theme" Target="../theme/theme2.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slideLayout" Target="../slideLayouts/slideLayout30.xml"/><Relationship Id="rId17" Type="http://schemas.openxmlformats.org/officeDocument/2006/relationships/slideLayout" Target="../slideLayouts/slideLayout35.xml"/><Relationship Id="rId2" Type="http://schemas.openxmlformats.org/officeDocument/2006/relationships/slideLayout" Target="../slideLayouts/slideLayout20.xml"/><Relationship Id="rId16" Type="http://schemas.openxmlformats.org/officeDocument/2006/relationships/slideLayout" Target="../slideLayouts/slideLayout34.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5" Type="http://schemas.openxmlformats.org/officeDocument/2006/relationships/slideLayout" Target="../slideLayouts/slideLayout33.xml"/><Relationship Id="rId10" Type="http://schemas.openxmlformats.org/officeDocument/2006/relationships/slideLayout" Target="../slideLayouts/slideLayout28.xml"/><Relationship Id="rId19" Type="http://schemas.openxmlformats.org/officeDocument/2006/relationships/image" Target="../media/image2.png"/><Relationship Id="rId4" Type="http://schemas.openxmlformats.org/officeDocument/2006/relationships/slideLayout" Target="../slideLayouts/slideLayout22.xml"/><Relationship Id="rId9" Type="http://schemas.openxmlformats.org/officeDocument/2006/relationships/slideLayout" Target="../slideLayouts/slideLayout27.xml"/><Relationship Id="rId1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83132417"/>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eg"/><Relationship Id="rId1" Type="http://schemas.openxmlformats.org/officeDocument/2006/relationships/slideLayout" Target="../slideLayouts/slideLayout19.xml"/></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16.png"/><Relationship Id="rId7" Type="http://schemas.openxmlformats.org/officeDocument/2006/relationships/image" Target="../media/image8.svg"/><Relationship Id="rId2" Type="http://schemas.openxmlformats.org/officeDocument/2006/relationships/image" Target="../media/image15.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18.png"/><Relationship Id="rId4" Type="http://schemas.openxmlformats.org/officeDocument/2006/relationships/image" Target="../media/image17.svg"/><Relationship Id="rId9"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35580" y="2628482"/>
            <a:ext cx="5991660" cy="369332"/>
          </a:xfrm>
          <a:prstGeom prst="rect">
            <a:avLst/>
          </a:prstGeom>
          <a:noFill/>
        </p:spPr>
        <p:txBody>
          <a:bodyPr wrap="square" rtlCol="0">
            <a:spAutoFit/>
          </a:bodyPr>
          <a:lstStyle/>
          <a:p>
            <a:pPr algn="ctr"/>
            <a:r>
              <a:rPr lang="ar-EG" b="1" dirty="0">
                <a:latin typeface="Alexandria" pitchFamily="2" charset="-78"/>
                <a:cs typeface="Alexandria" pitchFamily="2" charset="-78"/>
              </a:rPr>
              <a:t>أ. م. د. السيد عبدالرحمن علي</a:t>
            </a:r>
            <a:endParaRPr lang="en-US" b="1" dirty="0">
              <a:latin typeface="Alexandria" pitchFamily="2" charset="-78"/>
              <a:cs typeface="Alexandria" pitchFamily="2" charset="-78"/>
            </a:endParaRPr>
          </a:p>
        </p:txBody>
      </p:sp>
      <p:sp>
        <p:nvSpPr>
          <p:cNvPr id="31" name="TextBox 30"/>
          <p:cNvSpPr txBox="1"/>
          <p:nvPr/>
        </p:nvSpPr>
        <p:spPr>
          <a:xfrm>
            <a:off x="829283" y="2076304"/>
            <a:ext cx="5471641"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إدارة العلاقات العامة</a:t>
            </a:r>
            <a:endParaRPr lang="en-US" sz="2000" b="1" dirty="0">
              <a:solidFill>
                <a:srgbClr val="00B0F0"/>
              </a:solidFill>
              <a:latin typeface="Alexandria" pitchFamily="2" charset="-78"/>
              <a:cs typeface="Alexandria" pitchFamily="2" charset="-78"/>
            </a:endParaRPr>
          </a:p>
        </p:txBody>
      </p:sp>
      <p:sp>
        <p:nvSpPr>
          <p:cNvPr id="34" name="Rectangle: Rounded Corners 33"/>
          <p:cNvSpPr/>
          <p:nvPr/>
        </p:nvSpPr>
        <p:spPr>
          <a:xfrm>
            <a:off x="-540265" y="588229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المحاضرة الرابعة </a:t>
            </a:r>
            <a:endParaRPr lang="en-US" b="1" dirty="0">
              <a:solidFill>
                <a:schemeClr val="bg1"/>
              </a:solidFill>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صورة 2">
            <a:extLst>
              <a:ext uri="{FF2B5EF4-FFF2-40B4-BE49-F238E27FC236}">
                <a16:creationId xmlns:a16="http://schemas.microsoft.com/office/drawing/2014/main" id="{F473CBCF-ECD8-D045-43E8-16B898347B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30033" y="3145911"/>
            <a:ext cx="1524101" cy="262028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45"/>
    </mc:Choice>
    <mc:Fallback xmlns="">
      <p:transition spd="slow" advTm="45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953"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11953" y="3203723"/>
            <a:ext cx="258275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إدارة العلاقات العامة</a:t>
            </a:r>
          </a:p>
        </p:txBody>
      </p:sp>
      <p:sp>
        <p:nvSpPr>
          <p:cNvPr id="10" name="Rectangle: Rounded Corners 9"/>
          <p:cNvSpPr/>
          <p:nvPr/>
        </p:nvSpPr>
        <p:spPr>
          <a:xfrm>
            <a:off x="5992857" y="418000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1600" b="1" dirty="0">
                <a:solidFill>
                  <a:schemeClr val="tx1"/>
                </a:solidFill>
                <a:latin typeface="Alexandria" pitchFamily="2" charset="-78"/>
                <a:cs typeface="Alexandria" pitchFamily="2" charset="-78"/>
              </a:rPr>
              <a:t>المحاضرة الرابعة</a:t>
            </a:r>
          </a:p>
        </p:txBody>
      </p:sp>
      <p:sp>
        <p:nvSpPr>
          <p:cNvPr id="12" name="TextBox 11"/>
          <p:cNvSpPr txBox="1"/>
          <p:nvPr/>
        </p:nvSpPr>
        <p:spPr>
          <a:xfrm>
            <a:off x="459185" y="6187539"/>
            <a:ext cx="5432164"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 </a:t>
            </a:r>
            <a:r>
              <a:rPr lang="ar-EG" sz="2000" dirty="0">
                <a:solidFill>
                  <a:srgbClr val="00B0F0"/>
                </a:solidFill>
                <a:latin typeface="Alexandria" pitchFamily="2" charset="-78"/>
                <a:cs typeface="Alexandria" pitchFamily="2" charset="-78"/>
              </a:rPr>
              <a:t>أ. م. د. السيد عبدالرحمن علي</a:t>
            </a:r>
            <a:endParaRPr lang="en-US" sz="2000"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00110"/>
          </a:xfrm>
          <a:prstGeom prst="rect">
            <a:avLst/>
          </a:prstGeom>
          <a:noFill/>
        </p:spPr>
        <p:txBody>
          <a:bodyPr wrap="square" rtlCol="0">
            <a:spAutoFit/>
          </a:bodyPr>
          <a:lstStyle/>
          <a:p>
            <a:r>
              <a:rPr lang="en-US" sz="20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956"/>
    </mc:Choice>
    <mc:Fallback xmlns="">
      <p:transition spd="slow" advTm="129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81515" y="1195035"/>
            <a:ext cx="8274015" cy="3743974"/>
          </a:xfrm>
          <a:prstGeom prst="rect">
            <a:avLst/>
          </a:prstGeom>
          <a:noFill/>
        </p:spPr>
        <p:txBody>
          <a:bodyPr wrap="square" rtlCol="0">
            <a:spAutoFit/>
          </a:bodyPr>
          <a:lstStyle/>
          <a:p>
            <a:pPr indent="108000" algn="justLow" rtl="1">
              <a:lnSpc>
                <a:spcPct val="150000"/>
              </a:lnSpc>
              <a:spcAft>
                <a:spcPts val="1800"/>
              </a:spcAft>
              <a:defRPr/>
            </a:pPr>
            <a:r>
              <a:rPr lang="ar-SA" b="1" dirty="0">
                <a:latin typeface="Alexandria" pitchFamily="2" charset="-78"/>
                <a:cs typeface="Alexandria" pitchFamily="2" charset="-78"/>
              </a:rPr>
              <a:t>المحاضرة السابقة؛ تنظيم إدارة العلاقات العامة:</a:t>
            </a:r>
            <a:endParaRPr lang="ar-EG" b="1" dirty="0">
              <a:latin typeface="Alexandria" pitchFamily="2" charset="-78"/>
              <a:cs typeface="Alexandria" pitchFamily="2" charset="-78"/>
            </a:endParaRPr>
          </a:p>
          <a:p>
            <a:pPr algn="justLow" rtl="1">
              <a:lnSpc>
                <a:spcPct val="150000"/>
              </a:lnSpc>
              <a:spcAft>
                <a:spcPts val="600"/>
              </a:spcAft>
            </a:pPr>
            <a:r>
              <a:rPr lang="ar-EG" sz="1600" dirty="0">
                <a:latin typeface="Alexandria" pitchFamily="2" charset="-78"/>
                <a:cs typeface="Alexandria" pitchFamily="2" charset="-78"/>
              </a:rPr>
              <a:t>- مفهوم الإدارة والعملية الإدارية ووظائفها.</a:t>
            </a:r>
          </a:p>
          <a:p>
            <a:pPr algn="justLow" rtl="1">
              <a:lnSpc>
                <a:spcPct val="150000"/>
              </a:lnSpc>
              <a:spcAft>
                <a:spcPts val="600"/>
              </a:spcAft>
            </a:pPr>
            <a:r>
              <a:rPr lang="ar-EG" sz="1600" dirty="0">
                <a:latin typeface="Alexandria" pitchFamily="2" charset="-78"/>
                <a:cs typeface="Alexandria" pitchFamily="2" charset="-78"/>
              </a:rPr>
              <a:t>- العلاقة بين العمليات الإدارية والاتصال.</a:t>
            </a:r>
          </a:p>
          <a:p>
            <a:pPr algn="justLow" rtl="1">
              <a:lnSpc>
                <a:spcPct val="150000"/>
              </a:lnSpc>
              <a:spcAft>
                <a:spcPts val="600"/>
              </a:spcAft>
            </a:pPr>
            <a:r>
              <a:rPr lang="ar-EG" sz="1600" dirty="0">
                <a:latin typeface="Alexandria" pitchFamily="2" charset="-78"/>
                <a:cs typeface="Alexandria" pitchFamily="2" charset="-78"/>
              </a:rPr>
              <a:t>- أساليب إدارة العلاقات العامة.</a:t>
            </a:r>
          </a:p>
          <a:p>
            <a:pPr algn="justLow" rtl="1">
              <a:lnSpc>
                <a:spcPct val="150000"/>
              </a:lnSpc>
              <a:spcAft>
                <a:spcPts val="600"/>
              </a:spcAft>
            </a:pPr>
            <a:r>
              <a:rPr lang="ar-EG" sz="1600" dirty="0">
                <a:latin typeface="Alexandria" pitchFamily="2" charset="-78"/>
                <a:cs typeface="Alexandria" pitchFamily="2" charset="-78"/>
              </a:rPr>
              <a:t>- فوائد الوظيفة التنظيمية لإدارة العلاقات العامة.</a:t>
            </a:r>
          </a:p>
          <a:p>
            <a:pPr algn="justLow" rtl="1">
              <a:lnSpc>
                <a:spcPct val="150000"/>
              </a:lnSpc>
              <a:spcAft>
                <a:spcPts val="600"/>
              </a:spcAft>
            </a:pPr>
            <a:r>
              <a:rPr lang="ar-EG" sz="1600" dirty="0">
                <a:latin typeface="Alexandria" pitchFamily="2" charset="-78"/>
                <a:cs typeface="Alexandria" pitchFamily="2" charset="-78"/>
              </a:rPr>
              <a:t>- أساليب تنظيم العمل في إدارة العلاقات العامة.</a:t>
            </a:r>
          </a:p>
          <a:p>
            <a:pPr algn="justLow" rtl="1">
              <a:lnSpc>
                <a:spcPct val="150000"/>
              </a:lnSpc>
              <a:spcAft>
                <a:spcPts val="600"/>
              </a:spcAft>
            </a:pPr>
            <a:r>
              <a:rPr lang="ar-EG" sz="1600" dirty="0">
                <a:latin typeface="Alexandria" pitchFamily="2" charset="-78"/>
                <a:cs typeface="Alexandria" pitchFamily="2" charset="-78"/>
              </a:rPr>
              <a:t>- إدارة العلاقات العامة والمستشار الخارجي.</a:t>
            </a:r>
          </a:p>
          <a:p>
            <a:pPr algn="justLow" rtl="1">
              <a:lnSpc>
                <a:spcPct val="150000"/>
              </a:lnSpc>
              <a:spcAft>
                <a:spcPts val="600"/>
              </a:spcAft>
            </a:pPr>
            <a:r>
              <a:rPr lang="ar-EG" sz="1600" dirty="0">
                <a:latin typeface="Alexandria" pitchFamily="2" charset="-78"/>
                <a:cs typeface="Alexandria" pitchFamily="2" charset="-78"/>
              </a:rPr>
              <a:t>- مواصفات العاملين في إدارة العلاقات العامة.</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164"/>
    </mc:Choice>
    <mc:Fallback xmlns="">
      <p:transition spd="slow" advTm="3116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12145" y="1178706"/>
            <a:ext cx="8274015" cy="4867358"/>
          </a:xfrm>
          <a:prstGeom prst="rect">
            <a:avLst/>
          </a:prstGeom>
          <a:noFill/>
        </p:spPr>
        <p:txBody>
          <a:bodyPr wrap="square" rtlCol="0">
            <a:spAutoFit/>
          </a:bodyPr>
          <a:lstStyle/>
          <a:p>
            <a:pPr indent="108000" algn="justLow" rtl="1">
              <a:lnSpc>
                <a:spcPct val="150000"/>
              </a:lnSpc>
              <a:spcAft>
                <a:spcPts val="600"/>
              </a:spcAft>
              <a:defRPr/>
            </a:pPr>
            <a:r>
              <a:rPr lang="ar-EG" b="1" dirty="0">
                <a:latin typeface="Alexandria" pitchFamily="2" charset="-78"/>
                <a:cs typeface="Alexandria" pitchFamily="2" charset="-78"/>
              </a:rPr>
              <a:t>أهداف </a:t>
            </a:r>
            <a:r>
              <a:rPr lang="ar-SA" b="1" dirty="0">
                <a:latin typeface="Alexandria" pitchFamily="2" charset="-78"/>
                <a:cs typeface="Alexandria" pitchFamily="2" charset="-78"/>
              </a:rPr>
              <a:t>المحاضرة </a:t>
            </a:r>
            <a:r>
              <a:rPr lang="ar-EG" b="1" dirty="0">
                <a:latin typeface="Alexandria" pitchFamily="2" charset="-78"/>
                <a:cs typeface="Alexandria" pitchFamily="2" charset="-78"/>
              </a:rPr>
              <a:t>الحالية؛</a:t>
            </a:r>
            <a:r>
              <a:rPr lang="ar-SA" b="1" dirty="0">
                <a:latin typeface="Alexandria" pitchFamily="2" charset="-78"/>
                <a:cs typeface="Alexandria" pitchFamily="2" charset="-78"/>
              </a:rPr>
              <a:t> وظائف إدارة العلاقات العامة (1):</a:t>
            </a:r>
            <a:endParaRPr lang="ar-EG" b="1" dirty="0">
              <a:latin typeface="Alexandria" pitchFamily="2" charset="-78"/>
              <a:cs typeface="Alexandria" pitchFamily="2" charset="-78"/>
            </a:endParaRPr>
          </a:p>
          <a:p>
            <a:pPr indent="108000" algn="justLow" rtl="1">
              <a:lnSpc>
                <a:spcPct val="150000"/>
              </a:lnSpc>
              <a:spcAft>
                <a:spcPts val="600"/>
              </a:spcAft>
              <a:defRPr/>
            </a:pPr>
            <a:r>
              <a:rPr lang="ar-SA" b="1" dirty="0">
                <a:latin typeface="Alexandria" pitchFamily="2" charset="-78"/>
                <a:cs typeface="Alexandria" pitchFamily="2" charset="-78"/>
              </a:rPr>
              <a:t> </a:t>
            </a:r>
            <a:r>
              <a:rPr lang="ar-EG" dirty="0">
                <a:latin typeface="Alexandria" pitchFamily="2" charset="-78"/>
                <a:cs typeface="Alexandria" pitchFamily="2" charset="-78"/>
              </a:rPr>
              <a:t>تسعى</a:t>
            </a:r>
            <a:r>
              <a:rPr lang="ar-EG" b="1" dirty="0">
                <a:latin typeface="Alexandria" pitchFamily="2" charset="-78"/>
                <a:cs typeface="Alexandria" pitchFamily="2" charset="-78"/>
              </a:rPr>
              <a:t> </a:t>
            </a:r>
            <a:r>
              <a:rPr lang="ar-SA" sz="1600" dirty="0">
                <a:latin typeface="Alexandria" pitchFamily="2" charset="-78"/>
                <a:cs typeface="Alexandria" pitchFamily="2" charset="-78"/>
              </a:rPr>
              <a:t>المحاضرة الحالية</a:t>
            </a:r>
            <a:r>
              <a:rPr lang="ar-EG" sz="1600" dirty="0">
                <a:latin typeface="Alexandria" pitchFamily="2" charset="-78"/>
                <a:cs typeface="Alexandria" pitchFamily="2" charset="-78"/>
              </a:rPr>
              <a:t> إلى استعراض النقاط الآتية</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indent="108000" algn="justLow" rtl="1">
              <a:defRPr/>
            </a:pPr>
            <a:r>
              <a:rPr lang="ar-SA" sz="1600" b="1" dirty="0">
                <a:latin typeface="Alexandria" pitchFamily="2" charset="-78"/>
                <a:cs typeface="Alexandria" pitchFamily="2" charset="-78"/>
              </a:rPr>
              <a:t>- البحوث.</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أهداف بحوث</a:t>
            </a:r>
            <a:r>
              <a:rPr lang="ar-EG" sz="1600" dirty="0">
                <a:latin typeface="Alexandria" pitchFamily="2" charset="-78"/>
                <a:cs typeface="Alexandria" pitchFamily="2" charset="-78"/>
              </a:rPr>
              <a:t> إدارة</a:t>
            </a:r>
            <a:r>
              <a:rPr lang="ar-SA" sz="1600" dirty="0">
                <a:latin typeface="Alexandria" pitchFamily="2" charset="-78"/>
                <a:cs typeface="Alexandria" pitchFamily="2" charset="-78"/>
              </a:rPr>
              <a:t> العلاقات العامة والإعلان.</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أنواع البحوث</a:t>
            </a:r>
            <a:r>
              <a:rPr lang="ar-EG" sz="1600" dirty="0">
                <a:latin typeface="Alexandria" pitchFamily="2" charset="-78"/>
                <a:cs typeface="Alexandria" pitchFamily="2" charset="-78"/>
              </a:rPr>
              <a:t>.</a:t>
            </a:r>
            <a:endParaRPr lang="ar-SA" sz="1600" dirty="0">
              <a:latin typeface="Alexandria" pitchFamily="2" charset="-78"/>
              <a:cs typeface="Alexandria" pitchFamily="2" charset="-78"/>
            </a:endParaRPr>
          </a:p>
          <a:p>
            <a:pPr indent="108000" algn="justLow" rtl="1">
              <a:lnSpc>
                <a:spcPct val="150000"/>
              </a:lnSpc>
              <a:spcBef>
                <a:spcPts val="600"/>
              </a:spcBef>
              <a:spcAft>
                <a:spcPts val="600"/>
              </a:spcAft>
              <a:defRPr/>
            </a:pPr>
            <a:r>
              <a:rPr lang="ar-SA" sz="1600" b="1" dirty="0">
                <a:latin typeface="Alexandria" pitchFamily="2" charset="-78"/>
                <a:cs typeface="Alexandria" pitchFamily="2" charset="-78"/>
              </a:rPr>
              <a:t>- التخطيط:</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مزايا التخطيط لإدارة العلاقات العامة.</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عقبات التخطيط أمام إدارة العلاقات العامة.</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المكونات الأساسية لعمليات التخطيط.</a:t>
            </a:r>
          </a:p>
          <a:p>
            <a:pPr marL="180000" indent="108000" algn="justLow" rtl="1">
              <a:lnSpc>
                <a:spcPct val="150000"/>
              </a:lnSpc>
              <a:spcBef>
                <a:spcPts val="600"/>
              </a:spcBef>
              <a:spcAft>
                <a:spcPts val="600"/>
              </a:spcAft>
              <a:defRPr/>
            </a:pPr>
            <a:r>
              <a:rPr lang="ar-SA" sz="1600" dirty="0">
                <a:latin typeface="Alexandria" pitchFamily="2" charset="-78"/>
                <a:cs typeface="Alexandria" pitchFamily="2" charset="-78"/>
              </a:rPr>
              <a:t>* مراحل التخطيط وخطواته.</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2401431"/>
      </p:ext>
    </p:extLst>
  </p:cSld>
  <p:clrMapOvr>
    <a:masterClrMapping/>
  </p:clrMapOvr>
  <mc:AlternateContent xmlns:mc="http://schemas.openxmlformats.org/markup-compatibility/2006" xmlns:p14="http://schemas.microsoft.com/office/powerpoint/2010/main">
    <mc:Choice Requires="p14">
      <p:transition spd="slow" p14:dur="2000" advTm="31164"/>
    </mc:Choice>
    <mc:Fallback xmlns="">
      <p:transition spd="slow" advTm="3116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11" name="Rectangle 10"/>
          <p:cNvSpPr/>
          <p:nvPr/>
        </p:nvSpPr>
        <p:spPr>
          <a:xfrm>
            <a:off x="4976853" y="104042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5599" y="4951912"/>
            <a:ext cx="5172901" cy="835485"/>
          </a:xfrm>
          <a:prstGeom prst="rect">
            <a:avLst/>
          </a:prstGeom>
          <a:noFill/>
        </p:spPr>
        <p:txBody>
          <a:bodyPr wrap="square">
            <a:spAutoFit/>
          </a:bodyPr>
          <a:lstStyle/>
          <a:p>
            <a:pPr indent="108000" algn="justLow" rtl="1">
              <a:lnSpc>
                <a:spcPct val="150000"/>
              </a:lnSpc>
            </a:pPr>
            <a:r>
              <a:rPr lang="ar-SA" b="1" dirty="0">
                <a:latin typeface="Alexandria" pitchFamily="2" charset="-78"/>
                <a:cs typeface="Alexandria" pitchFamily="2" charset="-78"/>
              </a:rPr>
              <a:t>البحوث:</a:t>
            </a:r>
            <a:r>
              <a:rPr lang="ar-EG" b="1" dirty="0">
                <a:latin typeface="Alexandria" pitchFamily="2" charset="-78"/>
                <a:cs typeface="Alexandria" pitchFamily="2" charset="-78"/>
              </a:rPr>
              <a:t> </a:t>
            </a:r>
            <a:r>
              <a:rPr lang="ar-SA" sz="1800" dirty="0">
                <a:effectLst/>
                <a:ea typeface="Calibri" panose="020F0502020204030204" pitchFamily="34" charset="0"/>
                <a:cs typeface="Alexandria" pitchFamily="2" charset="-78"/>
              </a:rPr>
              <a:t>البحث وجمع المعلومات</a:t>
            </a:r>
            <a:r>
              <a:rPr lang="ar-EG" sz="1800" dirty="0">
                <a:effectLst/>
                <a:ea typeface="Calibri" panose="020F0502020204030204" pitchFamily="34" charset="0"/>
                <a:cs typeface="Alexandria" pitchFamily="2" charset="-78"/>
              </a:rPr>
              <a:t>.</a:t>
            </a:r>
            <a:endParaRPr lang="ar-EG" b="1" dirty="0">
              <a:latin typeface="Alexandria" pitchFamily="2" charset="-78"/>
              <a:cs typeface="Alexandria" pitchFamily="2" charset="-78"/>
            </a:endParaRPr>
          </a:p>
          <a:p>
            <a:pPr indent="108000" algn="justLow" rtl="1">
              <a:lnSpc>
                <a:spcPct val="150000"/>
              </a:lnSpc>
            </a:pPr>
            <a:endParaRPr lang="ar-SA" sz="1600" dirty="0">
              <a:latin typeface="Alexandria" pitchFamily="2" charset="-78"/>
              <a:cs typeface="Alexandria" pitchFamily="2" charset="-78"/>
            </a:endParaRPr>
          </a:p>
        </p:txBody>
      </p:sp>
      <p:sp>
        <p:nvSpPr>
          <p:cNvPr id="41" name="TextBox 40"/>
          <p:cNvSpPr txBox="1"/>
          <p:nvPr/>
        </p:nvSpPr>
        <p:spPr>
          <a:xfrm>
            <a:off x="6288639" y="1284791"/>
            <a:ext cx="4067139"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وظائف إدارة العلاقات العامة (1)</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4949176" y="1139330"/>
            <a:ext cx="1039219" cy="338554"/>
          </a:xfrm>
          <a:prstGeom prst="rect">
            <a:avLst/>
          </a:prstGeom>
          <a:noFill/>
        </p:spPr>
        <p:txBody>
          <a:bodyPr wrap="square" rtlCol="0">
            <a:spAutoFit/>
          </a:bodyPr>
          <a:lstStyle/>
          <a:p>
            <a:pPr algn="ctr"/>
            <a:r>
              <a:rPr lang="ar-EG" sz="1600" dirty="0">
                <a:solidFill>
                  <a:schemeClr val="bg1"/>
                </a:solidFill>
                <a:latin typeface="Alexandria" pitchFamily="2" charset="-78"/>
                <a:cs typeface="Alexandria" pitchFamily="2" charset="-78"/>
              </a:rPr>
              <a:t>الفصل</a:t>
            </a:r>
            <a:endParaRPr lang="en-US" sz="1600" dirty="0">
              <a:solidFill>
                <a:schemeClr val="bg1"/>
              </a:solidFill>
              <a:latin typeface="Alexandria" pitchFamily="2" charset="-78"/>
              <a:cs typeface="Alexandria" pitchFamily="2" charset="-78"/>
            </a:endParaRPr>
          </a:p>
        </p:txBody>
      </p:sp>
      <p:sp>
        <p:nvSpPr>
          <p:cNvPr id="43" name="TextBox 42"/>
          <p:cNvSpPr txBox="1"/>
          <p:nvPr/>
        </p:nvSpPr>
        <p:spPr>
          <a:xfrm>
            <a:off x="4912458" y="1641597"/>
            <a:ext cx="1171099" cy="338554"/>
          </a:xfrm>
          <a:prstGeom prst="rect">
            <a:avLst/>
          </a:prstGeom>
          <a:noFill/>
        </p:spPr>
        <p:txBody>
          <a:bodyPr wrap="square" rtlCol="0">
            <a:spAutoFit/>
          </a:bodyPr>
          <a:lstStyle/>
          <a:p>
            <a:pPr algn="ctr"/>
            <a:r>
              <a:rPr lang="ar-EG" sz="1600" b="1" dirty="0">
                <a:solidFill>
                  <a:schemeClr val="bg1"/>
                </a:solidFill>
                <a:latin typeface="Alexandria" pitchFamily="2" charset="-78"/>
                <a:cs typeface="Alexandria" pitchFamily="2" charset="-78"/>
              </a:rPr>
              <a:t>04</a:t>
            </a:r>
            <a:endParaRPr lang="en-US" sz="16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956"/>
    </mc:Choice>
    <mc:Fallback xmlns="">
      <p:transition spd="slow" advTm="44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94266" y="1274902"/>
            <a:ext cx="10845801" cy="49276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88900" y="6370078"/>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8" name="TextBox 7"/>
          <p:cNvSpPr txBox="1"/>
          <p:nvPr/>
        </p:nvSpPr>
        <p:spPr>
          <a:xfrm>
            <a:off x="5558589" y="1701562"/>
            <a:ext cx="5558589" cy="3374642"/>
          </a:xfrm>
          <a:prstGeom prst="rect">
            <a:avLst/>
          </a:prstGeom>
          <a:noFill/>
        </p:spPr>
        <p:txBody>
          <a:bodyPr wrap="square" rtlCol="0">
            <a:spAutoFit/>
          </a:bodyPr>
          <a:lstStyle/>
          <a:p>
            <a:pPr indent="108000" algn="justLow" rtl="1">
              <a:lnSpc>
                <a:spcPct val="150000"/>
              </a:lnSpc>
              <a:spcAft>
                <a:spcPts val="600"/>
              </a:spcAft>
            </a:pPr>
            <a:r>
              <a:rPr lang="ar-SA" sz="1600" dirty="0">
                <a:latin typeface="Alexandria" pitchFamily="2" charset="-78"/>
                <a:cs typeface="Alexandria" pitchFamily="2" charset="-78"/>
              </a:rPr>
              <a:t>تقوم العلاقات العامة بعملية البحث وجمع المعلومات المعنية بالمنظمة، وتحليلها وتقديمها للإدارة العليا، للاسترشاد بها عند اتخاذ القرارات المختلفة في المنظمة، وتتبع هذه البحوث المنهج العلمي والخطوات العلمية المتبعة (من تحديد المشكلة البحثية تحديدًا دقيقًا، ووضع الأهداف البحثية، وتحديد أهمية البحث أو الدراسة، ووضع الفروض و/أو التساؤلات العلمية، ورصد وتحليل التراث العلمي (الدراسات السابقة)، والإطار النظري (إن وجد)، وتوضيح مفاهيم الدراسة</a:t>
            </a:r>
            <a:r>
              <a:rPr lang="ar-EG" sz="1600" dirty="0">
                <a:latin typeface="Alexandria" pitchFamily="2" charset="-78"/>
                <a:cs typeface="Alexandria" pitchFamily="2" charset="-78"/>
              </a:rPr>
              <a:t>.</a:t>
            </a:r>
            <a:endParaRPr kumimoji="0" lang="ar-EG" sz="1600" i="0" u="none" strike="noStrike" kern="0" cap="none" spc="0" normalizeH="0" baseline="0" noProof="0" dirty="0">
              <a:ln>
                <a:noFill/>
              </a:ln>
              <a:effectLst/>
              <a:uLnTx/>
              <a:uFill>
                <a:solidFill>
                  <a:srgbClr val="000000"/>
                </a:solidFill>
              </a:uFill>
              <a:latin typeface="Alexandria" pitchFamily="2" charset="-78"/>
              <a:ea typeface="Sakkal Majalla" panose="02000000000000000000" pitchFamily="2" charset="-78"/>
              <a:cs typeface="Alexandria" pitchFamily="2" charset="-78"/>
            </a:endParaRPr>
          </a:p>
        </p:txBody>
      </p:sp>
      <p:pic>
        <p:nvPicPr>
          <p:cNvPr id="5123" name="Picture 3" descr="D:\الفصل الأول 2024\Untitled-1_16669769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496" y="1468191"/>
            <a:ext cx="4195810" cy="4559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6256655"/>
      </p:ext>
    </p:extLst>
  </p:cSld>
  <p:clrMapOvr>
    <a:masterClrMapping/>
  </p:clrMapOvr>
  <mc:AlternateContent xmlns:mc="http://schemas.openxmlformats.org/markup-compatibility/2006" xmlns:p14="http://schemas.microsoft.com/office/powerpoint/2010/main">
    <mc:Choice Requires="p14">
      <p:transition spd="slow" p14:dur="2000" advTm="158798"/>
    </mc:Choice>
    <mc:Fallback xmlns="">
      <p:transition spd="slow" advTm="15879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73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28800" y="1857756"/>
            <a:ext cx="5956300" cy="2541530"/>
          </a:xfrm>
          <a:prstGeom prst="rect">
            <a:avLst/>
          </a:prstGeom>
          <a:noFill/>
        </p:spPr>
        <p:txBody>
          <a:bodyPr wrap="square" rtlCol="0">
            <a:spAutoFit/>
          </a:bodyPr>
          <a:lstStyle/>
          <a:p>
            <a:pPr algn="justLow" rtl="1">
              <a:lnSpc>
                <a:spcPct val="150000"/>
              </a:lnSpc>
              <a:spcAft>
                <a:spcPts val="600"/>
              </a:spcAft>
            </a:pPr>
            <a:r>
              <a:rPr lang="ar-EG" dirty="0">
                <a:latin typeface="Alexandria" pitchFamily="2" charset="-78"/>
                <a:cs typeface="Alexandria" pitchFamily="2" charset="-78"/>
              </a:rPr>
              <a:t>   ثم </a:t>
            </a:r>
            <a:r>
              <a:rPr lang="ar-SA" sz="1800" dirty="0">
                <a:latin typeface="Alexandria" pitchFamily="2" charset="-78"/>
                <a:cs typeface="Alexandria" pitchFamily="2" charset="-78"/>
              </a:rPr>
              <a:t>عرض التصميم المنهجي للدراسة (نوع الدراسة، ومنهجها، وأدواتها البحثية لجمع المعلومات، والمجتمع البحثي، وعينة الدراسة) والإطار الزمني والإطار الموضوعي (قضايا الدراسة)، واختبارات الصدق والثبات، والمعاملات والاختبارات الإحصائية وغيرها، وأخيرًا عرض نتائج الدراسة/البحث وتفسيرها.</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5150458"/>
      </p:ext>
    </p:extLst>
  </p:cSld>
  <p:clrMapOvr>
    <a:masterClrMapping/>
  </p:clrMapOvr>
  <mc:AlternateContent xmlns:mc="http://schemas.openxmlformats.org/markup-compatibility/2006" xmlns:p14="http://schemas.microsoft.com/office/powerpoint/2010/main">
    <mc:Choice Requires="p14">
      <p:transition spd="slow" p14:dur="2000" advTm="297743"/>
    </mc:Choice>
    <mc:Fallback xmlns="">
      <p:transition spd="slow" advTm="2977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1735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41500" y="1972056"/>
            <a:ext cx="7810500" cy="2836033"/>
          </a:xfrm>
          <a:prstGeom prst="rect">
            <a:avLst/>
          </a:prstGeom>
          <a:noFill/>
        </p:spPr>
        <p:txBody>
          <a:bodyPr wrap="square" rtlCol="0">
            <a:spAutoFit/>
          </a:bodyPr>
          <a:lstStyle/>
          <a:p>
            <a:pPr algn="justLow" rtl="1">
              <a:lnSpc>
                <a:spcPct val="150000"/>
              </a:lnSpc>
              <a:spcAft>
                <a:spcPts val="600"/>
              </a:spcAft>
            </a:pPr>
            <a:r>
              <a:rPr lang="ar-EG" b="1" dirty="0">
                <a:effectLst/>
                <a:latin typeface="Calibri" panose="020F0502020204030204" pitchFamily="34" charset="0"/>
                <a:ea typeface="Calibri" panose="020F0502020204030204" pitchFamily="34" charset="0"/>
                <a:cs typeface="Alexandria" pitchFamily="2" charset="-78"/>
              </a:rPr>
              <a:t>أهداف بحوث إدارة العلاقات العامة:</a:t>
            </a:r>
          </a:p>
          <a:p>
            <a:pPr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تتعدد أهداف بحوث العلاقات العامة والإعلان، ومن بين هذه الأهداف:</a:t>
            </a:r>
          </a:p>
          <a:p>
            <a:pPr marL="180000" indent="-216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1- </a:t>
            </a:r>
            <a:r>
              <a:rPr lang="ar-EG" sz="1600" b="1" dirty="0">
                <a:effectLst/>
                <a:latin typeface="Calibri" panose="020F0502020204030204" pitchFamily="34" charset="0"/>
                <a:ea typeface="Calibri" panose="020F0502020204030204" pitchFamily="34" charset="0"/>
                <a:cs typeface="Alexandria" pitchFamily="2" charset="-78"/>
              </a:rPr>
              <a:t>التعرف على الآراء والاتجاهات: </a:t>
            </a:r>
            <a:r>
              <a:rPr lang="ar-EG" sz="1600" dirty="0">
                <a:effectLst/>
                <a:latin typeface="Calibri" panose="020F0502020204030204" pitchFamily="34" charset="0"/>
                <a:ea typeface="Calibri" panose="020F0502020204030204" pitchFamily="34" charset="0"/>
                <a:cs typeface="Alexandria" pitchFamily="2" charset="-78"/>
              </a:rPr>
              <a:t>كي يتحقق التجاوب بين المرسل والمستقبل في مجال الاتصال </a:t>
            </a:r>
            <a:r>
              <a:rPr lang="ar-EG" sz="1600" dirty="0" err="1">
                <a:effectLst/>
                <a:latin typeface="Calibri" panose="020F0502020204030204" pitchFamily="34" charset="0"/>
                <a:ea typeface="Calibri" panose="020F0502020204030204" pitchFamily="34" charset="0"/>
                <a:cs typeface="Alexandria" pitchFamily="2" charset="-78"/>
              </a:rPr>
              <a:t>المواجهي</a:t>
            </a:r>
            <a:r>
              <a:rPr lang="ar-EG" sz="1600" dirty="0">
                <a:effectLst/>
                <a:latin typeface="Calibri" panose="020F0502020204030204" pitchFamily="34" charset="0"/>
                <a:ea typeface="Calibri" panose="020F0502020204030204" pitchFamily="34" charset="0"/>
                <a:cs typeface="Alexandria" pitchFamily="2" charset="-78"/>
              </a:rPr>
              <a:t> لابد أن تكون لدى المرسل القدرة على تخيل نفسه في ظروف هذا المستقبل، وتزداد قدره المرسل على ذلك إذا أتقن دوره كمتحدث وكمستمع في الوقت نفسه. وينمي هذه القدرة ويعمقها، وأن تكون لدى المرسل معلومات كافية عن آراء المستقبل وقيمه ولغته.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9006931"/>
      </p:ext>
    </p:extLst>
  </p:cSld>
  <p:clrMapOvr>
    <a:masterClrMapping/>
  </p:clrMapOvr>
  <mc:AlternateContent xmlns:mc="http://schemas.openxmlformats.org/markup-compatibility/2006" xmlns:p14="http://schemas.microsoft.com/office/powerpoint/2010/main">
    <mc:Choice Requires="p14">
      <p:transition spd="slow" p14:dur="2000" advTm="297743"/>
    </mc:Choice>
    <mc:Fallback xmlns="">
      <p:transition spd="slow" advTm="2977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422400" y="2207182"/>
            <a:ext cx="9194800" cy="3082254"/>
          </a:xfrm>
          <a:prstGeom prst="rect">
            <a:avLst/>
          </a:prstGeom>
          <a:noFill/>
        </p:spPr>
        <p:txBody>
          <a:bodyPr wrap="square" rtlCol="0">
            <a:spAutoFit/>
          </a:bodyPr>
          <a:lstStyle/>
          <a:p>
            <a:pPr marL="216000" indent="-180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2- التعرف على الذات: </a:t>
            </a:r>
            <a:r>
              <a:rPr lang="ar-SA" sz="1600" dirty="0">
                <a:effectLst/>
                <a:latin typeface="Alexandria" pitchFamily="2" charset="-78"/>
                <a:ea typeface="Times New Roman" panose="02020603050405020304" pitchFamily="18" charset="0"/>
                <a:cs typeface="Alexandria" pitchFamily="2" charset="-78"/>
              </a:rPr>
              <a:t>الاتجاهات هي المرآة التي ترى المؤسسة من خلالها صورتها كما يراها الجمهور. ويتوقف وضوح الصورة في هذه المرآة على دقة إجراء البحث </a:t>
            </a:r>
            <a:r>
              <a:rPr lang="ar-SA" sz="1600" dirty="0" err="1">
                <a:effectLst/>
                <a:latin typeface="Alexandria" pitchFamily="2" charset="-78"/>
                <a:ea typeface="Times New Roman" panose="02020603050405020304" pitchFamily="18" charset="0"/>
                <a:cs typeface="Alexandria" pitchFamily="2" charset="-78"/>
              </a:rPr>
              <a:t>وموضوعيته</a:t>
            </a:r>
            <a:r>
              <a:rPr lang="ar-SA" sz="1600" dirty="0">
                <a:effectLst/>
                <a:latin typeface="Alexandria" pitchFamily="2" charset="-78"/>
                <a:ea typeface="Times New Roman" panose="02020603050405020304" pitchFamily="18" charset="0"/>
                <a:cs typeface="Alexandria" pitchFamily="2" charset="-78"/>
              </a:rPr>
              <a:t>، وصدق تحليله وتفسيره لصانعي القرار بالمؤسسة. وتساعد هذه الصورة الموضوعية على إجراء عملية التصحيح الذاتية المبنية على الحقائق والمعلومات الواردة في نتائج البحث. وكثيرًا ما تُتخذ قرارات، وتُرسم سياسات على افتراض خاطئ لمضمون صورة المؤسسة في أذهان الجماهير. </a:t>
            </a:r>
            <a:endParaRPr lang="ar-EG" sz="1600" dirty="0">
              <a:effectLst/>
              <a:latin typeface="Alexandria" pitchFamily="2" charset="-78"/>
              <a:ea typeface="Times New Roman" panose="02020603050405020304" pitchFamily="18" charset="0"/>
              <a:cs typeface="Alexandria" pitchFamily="2" charset="-78"/>
            </a:endParaRPr>
          </a:p>
          <a:p>
            <a:pPr marL="216000" indent="-180000" algn="justLow" rtl="1">
              <a:lnSpc>
                <a:spcPct val="150000"/>
              </a:lnSpc>
              <a:spcAft>
                <a:spcPts val="600"/>
              </a:spcAft>
            </a:pPr>
            <a:r>
              <a:rPr lang="ar-EG" sz="1600" b="1" dirty="0">
                <a:effectLst/>
                <a:latin typeface="Alexandria" pitchFamily="2" charset="-78"/>
                <a:ea typeface="Times New Roman" panose="02020603050405020304" pitchFamily="18" charset="0"/>
                <a:cs typeface="Alexandria" pitchFamily="2" charset="-78"/>
              </a:rPr>
              <a:t>3- منع الأزمات والاضطرابات: </a:t>
            </a:r>
            <a:r>
              <a:rPr lang="ar-EG" sz="1600" dirty="0">
                <a:effectLst/>
                <a:latin typeface="Alexandria" pitchFamily="2" charset="-78"/>
                <a:ea typeface="Times New Roman" panose="02020603050405020304" pitchFamily="18" charset="0"/>
                <a:cs typeface="Alexandria" pitchFamily="2" charset="-78"/>
              </a:rPr>
              <a:t>من الثابت أن الجهد المبذول في محاولة إطفاء الحريق أكبر بكثير من الجهد الذي يُبذل لمنع نشوبه والوقاية منه. وحينما يُمكن التنبؤ بالمشكلة مبكرًا يُصبح من اليسير وضع الحلول المناسبة لمنع انفجارها والتحرك لمواجهتها.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369737"/>
    </mc:Choice>
    <mc:Fallback xmlns="">
      <p:transition advTm="36973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1473199" y="2090443"/>
            <a:ext cx="9461501" cy="3451586"/>
          </a:xfrm>
          <a:prstGeom prst="rect">
            <a:avLst/>
          </a:prstGeom>
          <a:noFill/>
        </p:spPr>
        <p:txBody>
          <a:bodyPr wrap="square" rtlCol="0">
            <a:spAutoFit/>
          </a:bodyPr>
          <a:lstStyle/>
          <a:p>
            <a:pPr marL="216000" lvl="0" indent="-216000" algn="justLow" rtl="1">
              <a:lnSpc>
                <a:spcPct val="150000"/>
              </a:lnSpc>
              <a:spcAft>
                <a:spcPts val="600"/>
              </a:spcAft>
              <a:tabLst>
                <a:tab pos="179705" algn="l"/>
              </a:tabLst>
            </a:pPr>
            <a:r>
              <a:rPr lang="ar-EG" sz="1600" b="1" dirty="0">
                <a:effectLst/>
                <a:latin typeface="Alexandria" pitchFamily="2" charset="-78"/>
                <a:ea typeface="Times New Roman" panose="02020603050405020304" pitchFamily="18" charset="0"/>
                <a:cs typeface="Alexandria" pitchFamily="2" charset="-78"/>
              </a:rPr>
              <a:t>4- </a:t>
            </a:r>
            <a:r>
              <a:rPr lang="ar-SA" sz="1600" b="1" dirty="0">
                <a:effectLst/>
                <a:latin typeface="Alexandria" pitchFamily="2" charset="-78"/>
                <a:ea typeface="Times New Roman" panose="02020603050405020304" pitchFamily="18" charset="0"/>
                <a:cs typeface="Alexandria" pitchFamily="2" charset="-78"/>
              </a:rPr>
              <a:t>زيادة فاعلية الاتصال الخارجي: </a:t>
            </a:r>
            <a:r>
              <a:rPr lang="ar-SA" sz="1600" dirty="0">
                <a:effectLst/>
                <a:latin typeface="Alexandria" pitchFamily="2" charset="-78"/>
                <a:ea typeface="Times New Roman" panose="02020603050405020304" pitchFamily="18" charset="0"/>
                <a:cs typeface="Alexandria" pitchFamily="2" charset="-78"/>
              </a:rPr>
              <a:t>يفتقر الاتصال غير المباشر إلى رجع الصدى الفوري الذي يتميز به الاتصال المباشر؛ ولذلك يُصبح من الضروري إيجاد بديل، للتعرف على صدى الرسالة وفاعليتها في التأثير إذا كان الاتصال يتم باستخدام الوسائل الجماهيرية، كما أن دراسة أنماط الاتصال في المجتمع وعاداته السائدة بين الجمهور يساعدان على تحديد خطة (إستراتيجية) الاتصال، التي تضاعف فرص التعرض له وإدراكه. </a:t>
            </a:r>
            <a:endParaRPr lang="ar-EG" sz="1600" dirty="0">
              <a:effectLst/>
              <a:latin typeface="Alexandria" pitchFamily="2" charset="-78"/>
              <a:ea typeface="Times New Roman" panose="02020603050405020304" pitchFamily="18" charset="0"/>
              <a:cs typeface="Alexandria" pitchFamily="2" charset="-78"/>
            </a:endParaRPr>
          </a:p>
          <a:p>
            <a:pPr marL="216000" indent="-216000" algn="justLow" rtl="1">
              <a:lnSpc>
                <a:spcPct val="150000"/>
              </a:lnSpc>
              <a:spcAft>
                <a:spcPts val="600"/>
              </a:spcAft>
              <a:tabLst>
                <a:tab pos="179705" algn="l"/>
              </a:tabLst>
            </a:pPr>
            <a:r>
              <a:rPr lang="ar-EG" sz="1600" b="1" dirty="0">
                <a:effectLst/>
                <a:latin typeface="Calibri" panose="020F0502020204030204" pitchFamily="34" charset="0"/>
                <a:ea typeface="Calibri" panose="020F0502020204030204" pitchFamily="34" charset="0"/>
                <a:cs typeface="Alexandria" pitchFamily="2" charset="-78"/>
              </a:rPr>
              <a:t>5- تحديد جماهير المنظمة: </a:t>
            </a:r>
            <a:r>
              <a:rPr lang="ar-EG" sz="1600" dirty="0">
                <a:effectLst/>
                <a:latin typeface="Calibri" panose="020F0502020204030204" pitchFamily="34" charset="0"/>
                <a:ea typeface="Calibri" panose="020F0502020204030204" pitchFamily="34" charset="0"/>
                <a:cs typeface="Alexandria" pitchFamily="2" charset="-78"/>
              </a:rPr>
              <a:t>لابد من توافر بعض المعلومات الأساسية عن قطاعات الجماهير المؤثرة في أنشطة المؤسسة، التي تمثلها العلاقات العامة. وهذه المعلومات تتعلق بتحديد أهم هذه القطاعات، وتبيان الخصائص العامة لكل منها، ومعرفة قادة الرأي وناقلي المعلومات، مما يساعد على زيادة فاعلية الاتصال الموجه إلى هذه القطاعات المحددة في ضوء المعلومات المتوافرة عنها.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4562907"/>
      </p:ext>
    </p:extLst>
  </p:cSld>
  <p:clrMapOvr>
    <a:masterClrMapping/>
  </p:clrMapOvr>
  <mc:AlternateContent xmlns:mc="http://schemas.openxmlformats.org/markup-compatibility/2006" xmlns:p14="http://schemas.microsoft.com/office/powerpoint/2010/main">
    <mc:Choice Requires="p14">
      <p:transition p14:dur="10" advTm="255973"/>
    </mc:Choice>
    <mc:Fallback xmlns="">
      <p:transition advTm="2559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99179" y="500900"/>
            <a:ext cx="9553122" cy="1167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1735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51000" y="1982128"/>
            <a:ext cx="8445500" cy="3082254"/>
          </a:xfrm>
          <a:prstGeom prst="rect">
            <a:avLst/>
          </a:prstGeom>
          <a:noFill/>
        </p:spPr>
        <p:txBody>
          <a:bodyPr wrap="square" rtlCol="0">
            <a:spAutoFit/>
          </a:bodyPr>
          <a:lstStyle/>
          <a:p>
            <a:pPr marL="180000" indent="-216000"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6- إمداد الإدارة بالمعلومات: </a:t>
            </a:r>
            <a:r>
              <a:rPr lang="ar-EG" sz="1600" dirty="0">
                <a:effectLst/>
                <a:latin typeface="Calibri" panose="020F0502020204030204" pitchFamily="34" charset="0"/>
                <a:ea typeface="Calibri" panose="020F0502020204030204" pitchFamily="34" charset="0"/>
                <a:cs typeface="Alexandria" pitchFamily="2" charset="-78"/>
              </a:rPr>
              <a:t>تزايد اعتماد الإدارة على أقسام العلاقات العامة في بعض المؤسسات، للحصول على المعلومات التي تتعلق بالمؤسسة نفسها، أو بجماهيرها، أو بالمؤسسات التي تعمل في المجال نفسه، وكذلك بالتيارات والاتجاهات السياسية والاقتصادية والاجتماعية التي تؤثر في أداء المنظمة وعلاقاتها المحلي. فمن أهم الخدمات التي تقدمها العلاقات العامة لرجال الإدارة تفسير التغيرات الاجتماعية والاقتصادية والسياسية التي تحدث في المجتمع، وهذا يتطلب إعداد ملفات خاصة لتجميع المعلومات التي تتصل بهذه المجالات. </a:t>
            </a:r>
          </a:p>
          <a:p>
            <a:pPr marL="180000" indent="-216000"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7- التعرف على المتغيرات الدولية </a:t>
            </a:r>
            <a:r>
              <a:rPr lang="ar-EG" sz="1600" dirty="0">
                <a:effectLst/>
                <a:latin typeface="Calibri" panose="020F0502020204030204" pitchFamily="34" charset="0"/>
                <a:ea typeface="Calibri" panose="020F0502020204030204" pitchFamily="34" charset="0"/>
                <a:cs typeface="Alexandria" pitchFamily="2" charset="-78"/>
              </a:rPr>
              <a:t>ودراسة آثارها المحتملة على المؤسسة.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76287461"/>
      </p:ext>
    </p:extLst>
  </p:cSld>
  <p:clrMapOvr>
    <a:masterClrMapping/>
  </p:clrMapOvr>
  <mc:AlternateContent xmlns:mc="http://schemas.openxmlformats.org/markup-compatibility/2006" xmlns:p14="http://schemas.microsoft.com/office/powerpoint/2010/main">
    <mc:Choice Requires="p14">
      <p:transition spd="slow" p14:dur="2000" advTm="297743"/>
    </mc:Choice>
    <mc:Fallback xmlns="">
      <p:transition spd="slow" advTm="2977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1954392"/>
            <a:ext cx="4937346" cy="362510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66397" y="1074935"/>
            <a:ext cx="4942047" cy="362685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798493" y="1039958"/>
            <a:ext cx="10574844" cy="4539544"/>
          </a:xfrm>
        </p:spPr>
      </p:pic>
      <p:sp>
        <p:nvSpPr>
          <p:cNvPr id="6" name="Rectangle 5"/>
          <p:cNvSpPr/>
          <p:nvPr/>
        </p:nvSpPr>
        <p:spPr>
          <a:xfrm>
            <a:off x="2626178" y="500899"/>
            <a:ext cx="9385391" cy="869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798494" y="4697912"/>
            <a:ext cx="5231170" cy="1204817"/>
          </a:xfrm>
          <a:prstGeom prst="rect">
            <a:avLst/>
          </a:prstGeom>
          <a:noFill/>
        </p:spPr>
        <p:txBody>
          <a:bodyPr wrap="square">
            <a:spAutoFit/>
          </a:bodyPr>
          <a:lstStyle/>
          <a:p>
            <a:pPr indent="108000" algn="justLow" rtl="1">
              <a:lnSpc>
                <a:spcPct val="150000"/>
              </a:lnSpc>
            </a:pPr>
            <a:r>
              <a:rPr lang="ar-SA" b="1" dirty="0">
                <a:latin typeface="Alexandria" pitchFamily="2" charset="-78"/>
                <a:cs typeface="Alexandria" pitchFamily="2" charset="-78"/>
              </a:rPr>
              <a:t>أنواع البحوث:</a:t>
            </a:r>
          </a:p>
          <a:p>
            <a:pPr indent="108000" algn="justLow" rtl="1">
              <a:lnSpc>
                <a:spcPct val="150000"/>
              </a:lnSpc>
            </a:pPr>
            <a:r>
              <a:rPr lang="ar-SA" sz="1600" dirty="0">
                <a:latin typeface="Alexandria" pitchFamily="2" charset="-78"/>
                <a:cs typeface="Alexandria" pitchFamily="2" charset="-78"/>
              </a:rPr>
              <a:t>تتمثل أنواع البحوث والدراسات العلمية التي تستعين بها </a:t>
            </a:r>
            <a:r>
              <a:rPr lang="ar-EG" sz="1600" dirty="0">
                <a:latin typeface="Alexandria" pitchFamily="2" charset="-78"/>
                <a:cs typeface="Alexandria" pitchFamily="2" charset="-78"/>
              </a:rPr>
              <a:t>إدارة </a:t>
            </a:r>
            <a:r>
              <a:rPr lang="ar-SA" sz="1600" dirty="0">
                <a:latin typeface="Alexandria" pitchFamily="2" charset="-78"/>
                <a:cs typeface="Alexandria" pitchFamily="2" charset="-78"/>
              </a:rPr>
              <a:t>العلاقات العامة في الآتي: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16040967"/>
      </p:ext>
    </p:extLst>
  </p:cSld>
  <p:clrMapOvr>
    <a:masterClrMapping/>
  </p:clrMapOvr>
  <mc:AlternateContent xmlns:mc="http://schemas.openxmlformats.org/markup-compatibility/2006" xmlns:p14="http://schemas.microsoft.com/office/powerpoint/2010/main">
    <mc:Choice Requires="p14">
      <p:transition spd="slow" p14:dur="2000" advTm="44956"/>
    </mc:Choice>
    <mc:Fallback xmlns="">
      <p:transition spd="slow" advTm="44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27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889001" y="1645943"/>
            <a:ext cx="10162550" cy="4392997"/>
          </a:xfrm>
          <a:prstGeom prst="rect">
            <a:avLst/>
          </a:prstGeom>
          <a:noFill/>
        </p:spPr>
        <p:txBody>
          <a:bodyPr wrap="square" rtlCol="0">
            <a:spAutoFit/>
          </a:bodyPr>
          <a:lstStyle/>
          <a:p>
            <a:pPr lvl="0" algn="justLow" rtl="1">
              <a:lnSpc>
                <a:spcPct val="150000"/>
              </a:lnSpc>
            </a:pPr>
            <a:r>
              <a:rPr lang="ar-EG" sz="1800" b="1" dirty="0">
                <a:effectLst/>
                <a:latin typeface="Calibri" panose="020F0502020204030204" pitchFamily="34" charset="0"/>
                <a:ea typeface="Times New Roman" panose="02020603050405020304" pitchFamily="18" charset="0"/>
                <a:cs typeface="Alexandria" pitchFamily="2" charset="-78"/>
              </a:rPr>
              <a:t>البحوث الاستطلاعية/الاستكشافية:</a:t>
            </a:r>
            <a:endParaRPr lang="en-US" sz="1800" dirty="0">
              <a:effectLst/>
              <a:latin typeface="Calibri" panose="020F0502020204030204" pitchFamily="34" charset="0"/>
              <a:ea typeface="Times New Roman" panose="02020603050405020304" pitchFamily="18" charset="0"/>
              <a:cs typeface="Simplified Arabic" panose="02020603050405020304" pitchFamily="18" charset="-78"/>
            </a:endParaRPr>
          </a:p>
          <a:p>
            <a:pPr marL="36195"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تُستخدم في مجال العلاقات العامة عند الاستعانة بمستشار خارجي أو عند تعيين خبير جديد للعلاقات العامة بالمؤسسة، ففي ذلك يتطلب من هذا المستشار أو ذلك الخبير أن يقوم ببعض البحوث الاستطلاعية، للتعرف على جوانب المشكلة، وصياغتها في إطار علمي، تمهيدًا لتصميم بحث دقيق لدراسة أبعادها دراسة أكثر دقة وعمقًا. </a:t>
            </a:r>
          </a:p>
          <a:p>
            <a:pPr marL="36195"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وتُسمَّى هذه البحوث أيضًا بالبحوث والدراسات الكشفية أو </a:t>
            </a:r>
            <a:r>
              <a:rPr lang="ar-EG" sz="1600" dirty="0" err="1">
                <a:effectLst/>
                <a:latin typeface="Calibri" panose="020F0502020204030204" pitchFamily="34" charset="0"/>
                <a:ea typeface="Calibri" panose="020F0502020204030204" pitchFamily="34" charset="0"/>
                <a:cs typeface="Alexandria" pitchFamily="2" charset="-78"/>
              </a:rPr>
              <a:t>الصياغية</a:t>
            </a:r>
            <a:r>
              <a:rPr lang="ar-EG" sz="1600" dirty="0">
                <a:effectLst/>
                <a:latin typeface="Calibri" panose="020F0502020204030204" pitchFamily="34" charset="0"/>
                <a:ea typeface="Calibri" panose="020F0502020204030204" pitchFamily="34" charset="0"/>
                <a:cs typeface="Alexandria" pitchFamily="2" charset="-78"/>
              </a:rPr>
              <a:t>، ويلجأ إليها الباحث عندما يكون معرفته بالموضوع ضعيفة، ولا تؤهله إلى تصميم دراسة وصفية، ففي مثل هذه الأحوال من الأفضل إجراء دراسة استطلاعية للموضوع لزيادة معرفته بالموضوع، حتى يتسنى له كتابة بحثه فيما بعد بصورة أعمق. وتهدف الدراسات الاستطلاعية إلى بلورة موضوع البحث وصياغته بطريقة أكثر إحكامًا، بغية دراسته بصورة أعمق، وتحديد المفاهيم الأساسية، وتنمية الفروض... إلخ. </a:t>
            </a:r>
          </a:p>
          <a:p>
            <a:pPr marL="36195"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a:t>
            </a:r>
            <a:r>
              <a:rPr lang="ar-SA" sz="1600" dirty="0">
                <a:effectLst/>
                <a:latin typeface="Calibri" panose="020F0502020204030204" pitchFamily="34" charset="0"/>
                <a:ea typeface="Calibri" panose="020F0502020204030204" pitchFamily="34" charset="0"/>
                <a:cs typeface="Alexandria" pitchFamily="2" charset="-78"/>
              </a:rPr>
              <a:t>تبدأ البحوث الاستطلاعية بمراجعة الدراسات السابقة إن وجدت، وكذلك فحص المعلومات المتاحة عن المنظمة وجماهيرها والظروف الاقتصادية والاجتماعية المؤثرة فيها.</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8894600"/>
      </p:ext>
    </p:extLst>
  </p:cSld>
  <p:clrMapOvr>
    <a:masterClrMapping/>
  </p:clrMapOvr>
  <mc:AlternateContent xmlns:mc="http://schemas.openxmlformats.org/markup-compatibility/2006" xmlns:p14="http://schemas.microsoft.com/office/powerpoint/2010/main">
    <mc:Choice Requires="p14">
      <p:transition p14:dur="10" advTm="255973"/>
    </mc:Choice>
    <mc:Fallback xmlns="">
      <p:transition advTm="25597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1" y="1289836"/>
            <a:ext cx="7772400" cy="4313360"/>
          </a:xfrm>
          <a:prstGeom prst="rect">
            <a:avLst/>
          </a:prstGeom>
          <a:noFill/>
        </p:spPr>
        <p:txBody>
          <a:bodyPr wrap="square" rtlCol="0">
            <a:spAutoFit/>
          </a:bodyPr>
          <a:lstStyle/>
          <a:p>
            <a:pPr lvl="0" algn="justLow" rtl="1">
              <a:lnSpc>
                <a:spcPct val="150000"/>
              </a:lnSpc>
            </a:pPr>
            <a:r>
              <a:rPr lang="ar-EG" b="1" dirty="0">
                <a:effectLst/>
                <a:latin typeface="Alexandria" pitchFamily="2" charset="-78"/>
                <a:ea typeface="Times New Roman" panose="02020603050405020304" pitchFamily="18" charset="0"/>
                <a:cs typeface="Alexandria" pitchFamily="2" charset="-78"/>
              </a:rPr>
              <a:t>البحوث الوصفية</a:t>
            </a:r>
            <a:r>
              <a:rPr lang="ar-EG" dirty="0">
                <a:effectLst/>
                <a:latin typeface="Alexandria" pitchFamily="2" charset="-78"/>
                <a:ea typeface="Times New Roman" panose="02020603050405020304" pitchFamily="18" charset="0"/>
                <a:cs typeface="Alexandria" pitchFamily="2" charset="-78"/>
              </a:rPr>
              <a:t>:</a:t>
            </a:r>
            <a:endParaRPr lang="en-US" dirty="0">
              <a:effectLst/>
              <a:latin typeface="Alexandria" pitchFamily="2" charset="-78"/>
              <a:ea typeface="Times New Roman" panose="02020603050405020304" pitchFamily="18" charset="0"/>
              <a:cs typeface="Alexandria" pitchFamily="2" charset="-78"/>
            </a:endParaRPr>
          </a:p>
          <a:p>
            <a:pPr marL="36195"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من المبادئ التي يتعلمها الراغب في ممارسة مهنة العلاقات العامة أن يضع نصب عينيه دائمًا شعار (اعرف جمهورك)، ولهذا السبب فإن معظم بحوث العلاقات العامة تندرج تحت قائمة البحوث الوصفية، فهناك حاجة مستمرة إلى التعرف على خصائص جماهير أية منظمة تحرص على كسب ثقة جماهيرها وتأييدهم،</a:t>
            </a:r>
            <a:r>
              <a:rPr lang="ar-SA" sz="1600" dirty="0">
                <a:effectLst/>
                <a:latin typeface="Alexandria" pitchFamily="2" charset="-78"/>
                <a:ea typeface="Calibri" panose="020F0502020204030204" pitchFamily="34" charset="0"/>
                <a:cs typeface="Alexandria" pitchFamily="2" charset="-78"/>
              </a:rPr>
              <a:t> وبقدر ما يتوافر لإدارة العلاقات العامة من معلومات عن خصائص الجماهير، من حيث: السن والدخل والمستوى المهني والتعليمي، بقدر ما تستطيع توجيه رسائلها إلى هذه الجماهير بسهولة وفاعلية. </a:t>
            </a:r>
            <a:endParaRPr lang="ar-EG" sz="1600" dirty="0">
              <a:effectLst/>
              <a:latin typeface="Alexandria" pitchFamily="2" charset="-78"/>
              <a:ea typeface="Calibri" panose="020F0502020204030204" pitchFamily="34" charset="0"/>
              <a:cs typeface="Alexandria" pitchFamily="2" charset="-78"/>
            </a:endParaRPr>
          </a:p>
          <a:p>
            <a:pPr marL="36195"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وتزداد كفاءة الاتصال إذا ما عرفت آراء الجماهير واتجاهاتها والقيم السائدة بينها، ولا ينبغي أن تقتصر البحوث الوصفية على مجرد عرض خصائص الأفراد أو الجماعات بل يجب أن تتعدى ذلك إلى مرحلة التفسير كلما كان ذلك ممكنًا، </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30212791"/>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9100" y="1607336"/>
            <a:ext cx="7061200" cy="3084947"/>
          </a:xfrm>
          <a:prstGeom prst="rect">
            <a:avLst/>
          </a:prstGeom>
          <a:noFill/>
        </p:spPr>
        <p:txBody>
          <a:bodyPr wrap="square" rtlCol="0">
            <a:spAutoFit/>
          </a:bodyPr>
          <a:lstStyle/>
          <a:p>
            <a:pPr lvl="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وقد بدأ هذا الاتجاه ينمو في مجال الأبحاث الوصفية بعد أن تقدمت الدراسات الخاصة بالدوافع. وعليه، فإن الهدف الرئيس من البحوث والدراسات الوصفية هو وصف الوضع كما هو قائم في الوقت الحاضر، وتسجيل الملاحظات الدقيقة والنصوص المفصلة حول الظاهرة محل الدراسة، ورصد ماهية الظاهرة وأين ومتى تحدث. </a:t>
            </a:r>
          </a:p>
          <a:p>
            <a:pPr lvl="0" algn="justLow" rtl="1">
              <a:lnSpc>
                <a:spcPct val="150000"/>
              </a:lnSpc>
              <a:spcAft>
                <a:spcPts val="600"/>
              </a:spcAft>
            </a:pPr>
            <a:r>
              <a:rPr lang="ar-EG" sz="1600" dirty="0">
                <a:effectLst/>
                <a:latin typeface="Calibri" panose="020F0502020204030204" pitchFamily="34" charset="0"/>
                <a:ea typeface="Times New Roman" panose="02020603050405020304" pitchFamily="18" charset="0"/>
                <a:cs typeface="Alexandria" pitchFamily="2" charset="-78"/>
              </a:rPr>
              <a:t>ويندرج تحت قائمة البحوث الوصفية كل من: البحث المسحي، وبحث دراسة الحالة، والبحث المكتبي والوثائقي، والبحث التحليلي لأنشطة أو المعلومات، والبحث الوصفي المستمر الذي يغطي موضوعًا معيًنا في فترة محددة.</a:t>
            </a:r>
            <a:endParaRPr lang="en-US" sz="1600" dirty="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12371024"/>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82701" y="1378736"/>
            <a:ext cx="7772400" cy="4192943"/>
          </a:xfrm>
          <a:prstGeom prst="rect">
            <a:avLst/>
          </a:prstGeom>
          <a:noFill/>
        </p:spPr>
        <p:txBody>
          <a:bodyPr wrap="square" rtlCol="0">
            <a:spAutoFit/>
          </a:bodyPr>
          <a:lstStyle/>
          <a:p>
            <a:pPr lvl="0" algn="justLow" rtl="1">
              <a:lnSpc>
                <a:spcPct val="150000"/>
              </a:lnSpc>
            </a:pPr>
            <a:r>
              <a:rPr lang="ar-EG" sz="1600" b="1" dirty="0">
                <a:effectLst/>
                <a:latin typeface="Alexandria" pitchFamily="2" charset="-78"/>
                <a:ea typeface="Times New Roman" panose="02020603050405020304" pitchFamily="18" charset="0"/>
                <a:cs typeface="Alexandria" pitchFamily="2" charset="-78"/>
              </a:rPr>
              <a:t>البحوث التفسيرية:  </a:t>
            </a:r>
            <a:endParaRPr lang="en-US" sz="1600" b="1" dirty="0">
              <a:effectLst/>
              <a:latin typeface="Alexandria" pitchFamily="2" charset="-78"/>
              <a:ea typeface="Times New Roman" panose="02020603050405020304" pitchFamily="18" charset="0"/>
              <a:cs typeface="Alexandria" pitchFamily="2" charset="-78"/>
            </a:endParaRPr>
          </a:p>
          <a:p>
            <a:pPr marL="36195"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تهدف الدراسات التفسيرية إلى تقديم تفسيرات للظواهر أو المشكلات أو السلوكيات قيد الدراسة، وإلى إيجاد إجابات لهذه الأسئلة</a:t>
            </a:r>
            <a:r>
              <a:rPr lang="ar-SA" sz="1600" dirty="0">
                <a:effectLst/>
                <a:latin typeface="Calibri" panose="020F0502020204030204" pitchFamily="34" charset="0"/>
                <a:ea typeface="Calibri" panose="020F0502020204030204" pitchFamily="34" charset="0"/>
                <a:cs typeface="Alexandria" pitchFamily="2" charset="-78"/>
              </a:rPr>
              <a:t>، فهي تستهدف تصوير وتحليل وتقويم خصائص موقف معين تغلب عليه صفة التحديد أو ظاهرة معينة، أو دراسة الحقائق الراهنة المتعلقة بطبيعة ظاهرة أو موقف أو مجموعة من الناس أو مجموعة من الأحداث؛ وذلك للحصول على معلومات كافية ودقيقة عنها، وكذلك تصنيف البيانات والحقائق التي تم تجميعها وتسجيلها وتفسير هذه البيانات وتحليلها تحليلًا شاملًا، واستخلاص نتائج ودلالات مفيدة منها تؤدي إلى إمكانية إصدار تعميمات بشأن الموقف أو الظاهرة التي يقوم الباحث بدراستها</a:t>
            </a:r>
            <a:r>
              <a:rPr lang="ar-EG" sz="1600" dirty="0">
                <a:effectLst/>
                <a:latin typeface="Calibri" panose="020F0502020204030204" pitchFamily="34" charset="0"/>
                <a:ea typeface="Calibri" panose="020F0502020204030204" pitchFamily="34" charset="0"/>
                <a:cs typeface="Alexandria" pitchFamily="2" charset="-78"/>
              </a:rPr>
              <a:t>.</a:t>
            </a:r>
          </a:p>
          <a:p>
            <a:pPr marL="36195" indent="107950" algn="justLow" rtl="1">
              <a:lnSpc>
                <a:spcPct val="150000"/>
              </a:lnSpc>
              <a:spcAft>
                <a:spcPts val="600"/>
              </a:spcAft>
            </a:pPr>
            <a:r>
              <a:rPr lang="ar-SA" sz="1600" dirty="0">
                <a:effectLst/>
                <a:latin typeface="Calibri" panose="020F0502020204030204" pitchFamily="34" charset="0"/>
                <a:ea typeface="Calibri" panose="020F0502020204030204" pitchFamily="34" charset="0"/>
                <a:cs typeface="Alexandria" pitchFamily="2" charset="-78"/>
              </a:rPr>
              <a:t>وتعتمد البحوث التفسيرية أساسًا على الدراسات التجريبية، سواء كانت معملية أو ميدانية.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77226177"/>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867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0801" y="1289836"/>
            <a:ext cx="7594600" cy="4313360"/>
          </a:xfrm>
          <a:prstGeom prst="rect">
            <a:avLst/>
          </a:prstGeom>
          <a:noFill/>
        </p:spPr>
        <p:txBody>
          <a:bodyPr wrap="square" rtlCol="0">
            <a:spAutoFit/>
          </a:bodyPr>
          <a:lstStyle/>
          <a:p>
            <a:pPr lvl="0" algn="justLow" rtl="1">
              <a:lnSpc>
                <a:spcPct val="150000"/>
              </a:lnSpc>
            </a:pPr>
            <a:r>
              <a:rPr lang="ar-EG" b="1" dirty="0">
                <a:effectLst/>
                <a:latin typeface="Alexandria" pitchFamily="2" charset="-78"/>
                <a:ea typeface="Times New Roman" panose="02020603050405020304" pitchFamily="18" charset="0"/>
                <a:cs typeface="Alexandria" pitchFamily="2" charset="-78"/>
              </a:rPr>
              <a:t>البحوث التاريخية:</a:t>
            </a:r>
            <a:endParaRPr lang="en-US" b="1" dirty="0">
              <a:effectLst/>
              <a:latin typeface="Alexandria" pitchFamily="2" charset="-78"/>
              <a:ea typeface="Times New Roman" panose="02020603050405020304" pitchFamily="18" charset="0"/>
              <a:cs typeface="Alexandria" pitchFamily="2" charset="-78"/>
            </a:endParaRPr>
          </a:p>
          <a:p>
            <a:pPr marL="36195"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يقوم البحث التاريخي على سرد الوقائع، والأحداث، والاتجاهات السابقة وتحليلها، بهدف التعرف على الظروف السياسية أو الاقتصادية أو الاجتماعية أو الثقافية لأي مجتمع في الأزمنة المختلفة، وتسجيل هذه الوقائع لكي تكون أساسًا في التخطيط لأي سياسة مستقبلية، وتستفيد العلاقات العامة من البحوث التاريخية في فهم تطور العلاقات الاجتماعية والعوامل التي ساعدت على تدهور هذه العلاقات أو ازدهارها في المجتمعات المختلفة. </a:t>
            </a:r>
            <a:endParaRPr lang="en-US" sz="1600" dirty="0">
              <a:effectLst/>
              <a:latin typeface="Alexandria" pitchFamily="2" charset="-78"/>
              <a:ea typeface="Calibri" panose="020F0502020204030204" pitchFamily="34" charset="0"/>
              <a:cs typeface="Alexandria" pitchFamily="2" charset="-78"/>
            </a:endParaRPr>
          </a:p>
          <a:p>
            <a:pPr marL="36195" indent="107950" algn="justLow" rtl="1">
              <a:lnSpc>
                <a:spcPct val="150000"/>
              </a:lnSpc>
              <a:spcAft>
                <a:spcPts val="600"/>
              </a:spcAft>
            </a:pPr>
            <a:r>
              <a:rPr lang="ar-SA" sz="1600" dirty="0">
                <a:effectLst/>
                <a:latin typeface="Alexandria" pitchFamily="2" charset="-78"/>
                <a:ea typeface="Calibri" panose="020F0502020204030204" pitchFamily="34" charset="0"/>
                <a:cs typeface="Alexandria" pitchFamily="2" charset="-78"/>
              </a:rPr>
              <a:t>وقد قسّم بعض الباحثين بحـوث العلاقات العامة إلى بحوث للتعرف على المنظمة، وثانية لمعرفة الصورة الذهنية، وثالثة لرصد آراء الجماهير واتجاهاتها، ورابعة للوقوف على الدوافع، وأخرى لبرامج العلاقات العامة، وأخيرًا بحوث لتحليل الظروف السياسية والاقتصادية والاجتماعية والثقافية الدولية والمحلية.</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1516004"/>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499179" y="500900"/>
            <a:ext cx="95785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09600" y="4935189"/>
            <a:ext cx="5316283" cy="1281761"/>
          </a:xfrm>
          <a:prstGeom prst="rect">
            <a:avLst/>
          </a:prstGeom>
          <a:noFill/>
        </p:spPr>
        <p:txBody>
          <a:bodyPr wrap="square">
            <a:spAutoFit/>
          </a:bodyPr>
          <a:lstStyle/>
          <a:p>
            <a:pPr indent="108000" algn="justLow" rtl="1">
              <a:lnSpc>
                <a:spcPct val="150000"/>
              </a:lnSpc>
              <a:spcBef>
                <a:spcPts val="600"/>
              </a:spcBef>
            </a:pPr>
            <a:r>
              <a:rPr lang="ar-EG" b="1" dirty="0">
                <a:latin typeface="Alexandria" pitchFamily="2" charset="-78"/>
                <a:cs typeface="Alexandria" pitchFamily="2" charset="-78"/>
              </a:rPr>
              <a:t>التخطيط:</a:t>
            </a:r>
          </a:p>
          <a:p>
            <a:pPr indent="108000" algn="justLow" rtl="1">
              <a:lnSpc>
                <a:spcPct val="150000"/>
              </a:lnSpc>
              <a:spcBef>
                <a:spcPts val="600"/>
              </a:spcBef>
            </a:pPr>
            <a:r>
              <a:rPr lang="ar-EG" sz="1600" dirty="0">
                <a:latin typeface="Alexandria" pitchFamily="2" charset="-78"/>
                <a:cs typeface="Alexandria" pitchFamily="2" charset="-78"/>
              </a:rPr>
              <a:t>التخطيط هو الوظيفة أو المرحلة الرئيسة الثانية لإدارة العلاقات العامة.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62558300"/>
      </p:ext>
    </p:extLst>
  </p:cSld>
  <p:clrMapOvr>
    <a:masterClrMapping/>
  </p:clrMapOvr>
  <mc:AlternateContent xmlns:mc="http://schemas.openxmlformats.org/markup-compatibility/2006" xmlns:p14="http://schemas.microsoft.com/office/powerpoint/2010/main">
    <mc:Choice Requires="p14">
      <p:transition spd="slow" p14:dur="2000" advTm="120241"/>
    </mc:Choice>
    <mc:Fallback xmlns="">
      <p:transition spd="slow" advTm="1202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6400" y="1816778"/>
            <a:ext cx="5072263" cy="302070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478662" y="1486579"/>
            <a:ext cx="5579484" cy="3204801"/>
          </a:xfrm>
        </p:spPr>
      </p:pic>
      <p:sp>
        <p:nvSpPr>
          <p:cNvPr id="6" name="Rectangle 5"/>
          <p:cNvSpPr/>
          <p:nvPr/>
        </p:nvSpPr>
        <p:spPr>
          <a:xfrm>
            <a:off x="546100" y="1829479"/>
            <a:ext cx="4762500" cy="3008003"/>
          </a:xfrm>
          <a:prstGeom prst="rect">
            <a:avLst/>
          </a:prstGeom>
        </p:spPr>
        <p:txBody>
          <a:bodyPr wrap="square">
            <a:spAutoFit/>
          </a:bodyPr>
          <a:lstStyle/>
          <a:p>
            <a:pPr marL="36195" indent="107950" algn="justLow" rtl="1">
              <a:lnSpc>
                <a:spcPct val="150000"/>
              </a:lnSpc>
              <a:spcAft>
                <a:spcPts val="600"/>
              </a:spcAft>
            </a:pPr>
            <a:r>
              <a:rPr lang="ar-EG" sz="1600" dirty="0">
                <a:latin typeface="Calibri" panose="020F0502020204030204" pitchFamily="34" charset="0"/>
                <a:ea typeface="Calibri" panose="020F0502020204030204" pitchFamily="34" charset="0"/>
                <a:cs typeface="Alexandria" pitchFamily="2" charset="-78"/>
              </a:rPr>
              <a:t>يُقصد ب</a:t>
            </a:r>
            <a:r>
              <a:rPr lang="ar-SA" sz="1600" dirty="0">
                <a:latin typeface="Calibri" panose="020F0502020204030204" pitchFamily="34" charset="0"/>
                <a:ea typeface="Calibri" panose="020F0502020204030204" pitchFamily="34" charset="0"/>
                <a:cs typeface="Alexandria" pitchFamily="2" charset="-78"/>
              </a:rPr>
              <a:t>التخطيط</a:t>
            </a:r>
            <a:r>
              <a:rPr lang="ar-EG" sz="1600" dirty="0">
                <a:latin typeface="Calibri" panose="020F0502020204030204" pitchFamily="34" charset="0"/>
                <a:ea typeface="Calibri" panose="020F0502020204030204" pitchFamily="34" charset="0"/>
                <a:cs typeface="Alexandria" pitchFamily="2" charset="-78"/>
              </a:rPr>
              <a:t> بأنه </a:t>
            </a:r>
            <a:r>
              <a:rPr lang="ar-SA" sz="1600" dirty="0">
                <a:effectLst/>
                <a:latin typeface="Calibri" panose="020F0502020204030204" pitchFamily="34" charset="0"/>
                <a:ea typeface="Calibri" panose="020F0502020204030204" pitchFamily="34" charset="0"/>
                <a:cs typeface="Alexandria" pitchFamily="2" charset="-78"/>
              </a:rPr>
              <a:t>التخطيط لبرامج العلاقات العامة والفعاليات والأحداث المختلفة، التي تقوم العلاقات العامة بالتخطيط لها وتنفيذها؛ وعليه فإن التخطيط هو الخطوة الثانية في عملية العلاقات العامة، وهو ذلك النشاط العقلي الإرادي الذي يوجه </a:t>
            </a:r>
            <a:r>
              <a:rPr lang="ar-EG" sz="1600" dirty="0" err="1">
                <a:latin typeface="Calibri" panose="020F0502020204030204" pitchFamily="34" charset="0"/>
                <a:ea typeface="Calibri" panose="020F0502020204030204" pitchFamily="34" charset="0"/>
                <a:cs typeface="Alexandria" pitchFamily="2" charset="-78"/>
              </a:rPr>
              <a:t>لاخت</a:t>
            </a:r>
            <a:r>
              <a:rPr lang="ar-EG" sz="1600" dirty="0" err="1">
                <a:effectLst/>
                <a:latin typeface="Calibri" panose="020F0502020204030204" pitchFamily="34" charset="0"/>
                <a:ea typeface="Calibri" panose="020F0502020204030204" pitchFamily="34" charset="0"/>
                <a:cs typeface="Alexandria" pitchFamily="2" charset="-78"/>
              </a:rPr>
              <a:t>ي</a:t>
            </a:r>
            <a:r>
              <a:rPr lang="ar-SA" sz="1600" dirty="0">
                <a:effectLst/>
                <a:latin typeface="Calibri" panose="020F0502020204030204" pitchFamily="34" charset="0"/>
                <a:ea typeface="Calibri" panose="020F0502020204030204" pitchFamily="34" charset="0"/>
                <a:cs typeface="Alexandria" pitchFamily="2" charset="-78"/>
              </a:rPr>
              <a:t>ار أمثل استخدام ممكن لمجموعة الطاقات المتاحة لتحقيق أغراض معينة في فترة زمنية محددة.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0829067"/>
      </p:ext>
    </p:extLst>
  </p:cSld>
  <p:clrMapOvr>
    <a:masterClrMapping/>
  </p:clrMapOvr>
  <p:transition spd="slow" advTm="84610">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291033" y="1506840"/>
            <a:ext cx="6594681" cy="4621137"/>
          </a:xfrm>
          <a:prstGeom prst="rect">
            <a:avLst/>
          </a:prstGeom>
          <a:noFill/>
        </p:spPr>
        <p:txBody>
          <a:bodyPr wrap="square" rtlCol="0">
            <a:spAutoFit/>
          </a:bodyPr>
          <a:lstStyle/>
          <a:p>
            <a:pPr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a:t>
            </a:r>
            <a:r>
              <a:rPr lang="ar-SA" sz="1800" b="1" dirty="0">
                <a:effectLst/>
                <a:latin typeface="Calibri" panose="020F0502020204030204" pitchFamily="34" charset="0"/>
                <a:ea typeface="Calibri" panose="020F0502020204030204" pitchFamily="34" charset="0"/>
                <a:cs typeface="Alexandria" pitchFamily="2" charset="-78"/>
              </a:rPr>
              <a:t>مزايا التخطيط لإدارة العلاقات العامة: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6195"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SA" sz="1600" dirty="0">
                <a:effectLst/>
                <a:latin typeface="Alexandria" pitchFamily="2" charset="-78"/>
                <a:ea typeface="Calibri" panose="020F0502020204030204" pitchFamily="34" charset="0"/>
                <a:cs typeface="Alexandria" pitchFamily="2" charset="-78"/>
              </a:rPr>
              <a:t>ويحقق التخطيط المزايا الآتية لأنشطة إدارة العلاقات العامة:</a:t>
            </a:r>
            <a:endParaRPr lang="en-US" sz="1600" dirty="0">
              <a:effectLst/>
              <a:latin typeface="Alexandria" pitchFamily="2" charset="-78"/>
              <a:ea typeface="Calibri" panose="020F0502020204030204" pitchFamily="34"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تنفيذ برامج متكاملة توجه من خلالها جميع الجهود المتاحة لإنجاز أهداف محددة. </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كسب تأييد الإدارة العليا لهذه الأنشطة وزيادة مشاركتها فيها. </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التأكيد على الجانب الإيجابي بدلًا من الجانب الدفاعي في ممارسة العلاقات العامة.</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حسن اختيار الموضوعات والأوقات الملائمة، بالإضافة إلى اختيار الأساليب الأكثر فعالية في التنفيذ. </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تحقيق أمثل استخدام ممكن لوسائل الإعلام المتاحة في الوصول إلى الجماهير المستهدفة. </a:t>
            </a:r>
            <a:endParaRPr lang="en-US" sz="1600" dirty="0">
              <a:effectLst/>
              <a:latin typeface="Alexandria" pitchFamily="2" charset="-78"/>
              <a:ea typeface="Times New Roman" panose="02020603050405020304" pitchFamily="18" charset="0"/>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6257548"/>
      </p:ext>
    </p:extLst>
  </p:cSld>
  <p:clrMapOvr>
    <a:masterClrMapping/>
  </p:clrMapOvr>
  <mc:AlternateContent xmlns:mc="http://schemas.openxmlformats.org/markup-compatibility/2006" xmlns:p14="http://schemas.microsoft.com/office/powerpoint/2010/main">
    <mc:Choice Requires="p14">
      <p:transition spd="slow" p14:dur="2000" advTm="164571"/>
    </mc:Choice>
    <mc:Fallback xmlns="">
      <p:transition spd="slow" advTm="16457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761999" y="1719235"/>
            <a:ext cx="10415337" cy="4328749"/>
          </a:xfrm>
          <a:prstGeom prst="rect">
            <a:avLst/>
          </a:prstGeom>
          <a:noFill/>
        </p:spPr>
        <p:txBody>
          <a:bodyPr wrap="square" rtlCol="0">
            <a:spAutoFit/>
          </a:bodyPr>
          <a:lstStyle/>
          <a:p>
            <a:pPr marL="36195" indent="107950" algn="justLow" rtl="1">
              <a:lnSpc>
                <a:spcPct val="150000"/>
              </a:lnSpc>
            </a:pPr>
            <a:r>
              <a:rPr lang="ar-EG" sz="1800" b="1" dirty="0">
                <a:effectLst/>
                <a:latin typeface="Calibri" panose="020F0502020204030204" pitchFamily="34" charset="0"/>
                <a:ea typeface="Calibri" panose="020F0502020204030204" pitchFamily="34" charset="0"/>
                <a:cs typeface="Alexandria" pitchFamily="2" charset="-78"/>
              </a:rPr>
              <a:t>عقبات التخطيط أمام إدارة العلاقات العامة: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6195"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ورغم هذه المزايا فإن هناك بعض العقبات، على رأسها: </a:t>
            </a:r>
            <a:endParaRPr lang="en-US" sz="1600" dirty="0">
              <a:effectLst/>
              <a:latin typeface="Alexandria" pitchFamily="2" charset="-78"/>
              <a:ea typeface="Calibri" panose="020F0502020204030204" pitchFamily="34"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عدم اعتراف الإدارة في بعض المؤسسات بإمكانية الأخذ بالتخطيط في ممارسة أنشطة العلاقات العامة. </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افتقار إدارة العلاقات العامة في بعض المؤسسات إلى الموافقة الصريحة على الأهداف التي تضعها.</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شعور بعض رجال العلاقات العامة بافتقارهم إلى الوقت، الذي يضيع تحت ضغط العمل اليومي بمشكلاته المتجددة. </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الإحباط الذي يتعرض له رجال العلاقات العامة داخل المؤسسات نفسها.</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نظرة بعض رجال العلاقات العامة للنشـر باعتباره الهدف النهائي والقيمة الفعلية لنشاط العلاقات العامة بالمنظمة. </a:t>
            </a:r>
            <a:endParaRPr lang="en-US" sz="1600" dirty="0">
              <a:effectLst/>
              <a:latin typeface="Alexandria" pitchFamily="2" charset="-78"/>
              <a:ea typeface="Times New Roman" panose="02020603050405020304" pitchFamily="18" charset="0"/>
              <a:cs typeface="Alexandria" pitchFamily="2" charset="-78"/>
            </a:endParaRPr>
          </a:p>
          <a:p>
            <a:pPr marL="216000" lvl="0" indent="-216000" algn="justLow" rtl="1">
              <a:lnSpc>
                <a:spcPct val="150000"/>
              </a:lnSpc>
              <a:spcAft>
                <a:spcPts val="600"/>
              </a:spcAft>
              <a:buFont typeface="Simplified Arabic" panose="02020603050405020304" pitchFamily="18" charset="-78"/>
              <a:buChar char="-"/>
            </a:pPr>
            <a:r>
              <a:rPr lang="ar-EG" sz="1600" dirty="0">
                <a:effectLst/>
                <a:latin typeface="Alexandria" pitchFamily="2" charset="-78"/>
                <a:ea typeface="Times New Roman" panose="02020603050405020304" pitchFamily="18" charset="0"/>
                <a:cs typeface="Alexandria" pitchFamily="2" charset="-78"/>
              </a:rPr>
              <a:t>عمليات التخفيض المستمر لميزانيات العلاقات العامة في الكثير من المنظمات</a:t>
            </a:r>
            <a:r>
              <a:rPr lang="ar-EG" sz="1600" dirty="0">
                <a:effectLst/>
                <a:latin typeface="Alexandria" pitchFamily="2" charset="-78"/>
                <a:ea typeface="Calibri" panose="020F0502020204030204" pitchFamily="34" charset="0"/>
                <a:cs typeface="Alexandria" pitchFamily="2" charset="-78"/>
              </a:rPr>
              <a:t>. </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2981189"/>
      </p:ext>
    </p:extLst>
  </p:cSld>
  <p:clrMapOvr>
    <a:masterClrMapping/>
  </p:clrMapOvr>
  <mc:AlternateContent xmlns:mc="http://schemas.openxmlformats.org/markup-compatibility/2006" xmlns:p14="http://schemas.microsoft.com/office/powerpoint/2010/main">
    <mc:Choice Requires="p14">
      <p:transition p14:dur="10" advTm="275043"/>
    </mc:Choice>
    <mc:Fallback xmlns="">
      <p:transition advTm="275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33400" y="4835737"/>
            <a:ext cx="5584094" cy="1576842"/>
          </a:xfrm>
          <a:prstGeom prst="rect">
            <a:avLst/>
          </a:prstGeom>
          <a:noFill/>
        </p:spPr>
        <p:txBody>
          <a:bodyPr wrap="square">
            <a:spAutoFit/>
          </a:bodyPr>
          <a:lstStyle/>
          <a:p>
            <a:pPr algn="justLow" rtl="1">
              <a:lnSpc>
                <a:spcPct val="150000"/>
              </a:lnSpc>
            </a:pPr>
            <a:r>
              <a:rPr lang="ar-EG" b="1" dirty="0">
                <a:latin typeface="Alexandria" pitchFamily="2" charset="-78"/>
                <a:cs typeface="Alexandria" pitchFamily="2" charset="-78"/>
              </a:rPr>
              <a:t>التخطيط في إدارة العلاقات العامة:</a:t>
            </a:r>
          </a:p>
          <a:p>
            <a:pPr algn="justLow" rtl="1">
              <a:lnSpc>
                <a:spcPct val="150000"/>
              </a:lnSpc>
            </a:pPr>
            <a:r>
              <a:rPr lang="ar-EG" sz="1600" dirty="0">
                <a:effectLst/>
                <a:latin typeface="Calibri" panose="020F0502020204030204" pitchFamily="34" charset="0"/>
                <a:ea typeface="Calibri" panose="020F0502020204030204" pitchFamily="34" charset="0"/>
                <a:cs typeface="Alexandria" pitchFamily="2" charset="-78"/>
              </a:rPr>
              <a:t>   يشمل التفكير الاستراتيجي التنبؤ بالحالة المرغوب فيها مستقبلًا، وتحديد القوى الفعالة، التي تساعد في تحقيق هذا الوضع المستقبلي، أو التي قد تحول دون تحقيق هذا الوضع.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81379731"/>
      </p:ext>
    </p:extLst>
  </p:cSld>
  <p:clrMapOvr>
    <a:masterClrMapping/>
  </p:clrMapOvr>
  <mc:AlternateContent xmlns:mc="http://schemas.openxmlformats.org/markup-compatibility/2006" xmlns:p14="http://schemas.microsoft.com/office/powerpoint/2010/main">
    <mc:Choice Requires="p14">
      <p:transition spd="slow" p14:dur="2000" advTm="82181"/>
    </mc:Choice>
    <mc:Fallback xmlns="">
      <p:transition spd="slow" advTm="821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805869"/>
            <a:ext cx="3958845" cy="345194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862798"/>
            <a:ext cx="3857246" cy="3210623"/>
          </a:xfrm>
          <a:prstGeom prst="rect">
            <a:avLst/>
          </a:prstGeom>
        </p:spPr>
        <p:txBody>
          <a:bodyPr wrap="square">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المكونات الأساسية لعمليات التخطيط:</a:t>
            </a:r>
          </a:p>
          <a:p>
            <a:pPr indent="107950" algn="justLow" rtl="1">
              <a:lnSpc>
                <a:spcPct val="150000"/>
              </a:lnSpc>
              <a:spcAft>
                <a:spcPts val="600"/>
              </a:spcAft>
            </a:pPr>
            <a:r>
              <a:rPr lang="ar-EG" sz="1400" dirty="0">
                <a:effectLst/>
                <a:latin typeface="Calibri" panose="020F0502020204030204" pitchFamily="34" charset="0"/>
                <a:ea typeface="Calibri" panose="020F0502020204030204" pitchFamily="34" charset="0"/>
                <a:cs typeface="Alexandria" pitchFamily="2" charset="-78"/>
              </a:rPr>
              <a:t>يمكن القول إن هناك أربعة مكونات أساسية لعملية التخطيط، هي:</a:t>
            </a:r>
          </a:p>
          <a:p>
            <a:pPr indent="107950" algn="justLow" rtl="1">
              <a:lnSpc>
                <a:spcPct val="150000"/>
              </a:lnSpc>
              <a:spcAft>
                <a:spcPts val="600"/>
              </a:spcAft>
            </a:pPr>
            <a:r>
              <a:rPr lang="ar-EG" sz="1400" dirty="0">
                <a:effectLst/>
                <a:latin typeface="Calibri" panose="020F0502020204030204" pitchFamily="34" charset="0"/>
                <a:ea typeface="Calibri" panose="020F0502020204030204" pitchFamily="34" charset="0"/>
                <a:cs typeface="Alexandria" pitchFamily="2" charset="-78"/>
              </a:rPr>
              <a:t>1- الأسباب. </a:t>
            </a:r>
          </a:p>
          <a:p>
            <a:pPr indent="107950" algn="justLow" rtl="1">
              <a:lnSpc>
                <a:spcPct val="150000"/>
              </a:lnSpc>
              <a:spcAft>
                <a:spcPts val="600"/>
              </a:spcAft>
            </a:pPr>
            <a:r>
              <a:rPr lang="ar-EG" sz="1400" dirty="0">
                <a:effectLst/>
                <a:latin typeface="Calibri" panose="020F0502020204030204" pitchFamily="34" charset="0"/>
                <a:ea typeface="Calibri" panose="020F0502020204030204" pitchFamily="34" charset="0"/>
                <a:cs typeface="Alexandria" pitchFamily="2" charset="-78"/>
              </a:rPr>
              <a:t>2- الأهداف.</a:t>
            </a:r>
          </a:p>
          <a:p>
            <a:pPr indent="107950" algn="justLow" rtl="1">
              <a:lnSpc>
                <a:spcPct val="150000"/>
              </a:lnSpc>
              <a:spcAft>
                <a:spcPts val="600"/>
              </a:spcAft>
            </a:pPr>
            <a:r>
              <a:rPr lang="ar-EG" sz="1400" dirty="0">
                <a:effectLst/>
                <a:latin typeface="Calibri" panose="020F0502020204030204" pitchFamily="34" charset="0"/>
                <a:ea typeface="Calibri" panose="020F0502020204030204" pitchFamily="34" charset="0"/>
                <a:cs typeface="Alexandria" pitchFamily="2" charset="-78"/>
              </a:rPr>
              <a:t>3- الوسائل.</a:t>
            </a:r>
          </a:p>
          <a:p>
            <a:pPr indent="107950" algn="justLow" rtl="1">
              <a:lnSpc>
                <a:spcPct val="150000"/>
              </a:lnSpc>
              <a:spcAft>
                <a:spcPts val="600"/>
              </a:spcAft>
            </a:pPr>
            <a:r>
              <a:rPr lang="ar-EG" sz="1400" dirty="0">
                <a:effectLst/>
                <a:latin typeface="Calibri" panose="020F0502020204030204" pitchFamily="34" charset="0"/>
                <a:ea typeface="Calibri" panose="020F0502020204030204" pitchFamily="34" charset="0"/>
                <a:cs typeface="Alexandria" pitchFamily="2" charset="-78"/>
              </a:rPr>
              <a:t>4- التكاليف.</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54413132"/>
      </p:ext>
    </p:extLst>
  </p:cSld>
  <p:clrMapOvr>
    <a:masterClrMapping/>
  </p:clrMapOvr>
  <p:transition spd="slow" advTm="105168">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24579" y="500900"/>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952845"/>
            <a:ext cx="7886739"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854200" y="1542532"/>
            <a:ext cx="6753714" cy="2866810"/>
          </a:xfrm>
          <a:prstGeom prst="rect">
            <a:avLst/>
          </a:prstGeom>
          <a:noFill/>
        </p:spPr>
        <p:txBody>
          <a:bodyPr wrap="square" rtlCol="0">
            <a:spAutoFit/>
          </a:bodyPr>
          <a:lstStyle/>
          <a:p>
            <a:pPr lvl="0" algn="justLow" rtl="1">
              <a:lnSpc>
                <a:spcPct val="150000"/>
              </a:lnSpc>
              <a:spcAft>
                <a:spcPts val="600"/>
              </a:spcAft>
              <a:tabLst>
                <a:tab pos="457200" algn="l"/>
              </a:tabLst>
            </a:pPr>
            <a:r>
              <a:rPr lang="ar-EG" sz="1600" b="1" dirty="0">
                <a:latin typeface="Alexandria" pitchFamily="2" charset="-78"/>
                <a:cs typeface="Alexandria" pitchFamily="2" charset="-78"/>
              </a:rPr>
              <a:t>أولًا: أسباب الخطة </a:t>
            </a:r>
          </a:p>
          <a:p>
            <a:pPr lvl="0" indent="108000" algn="justLow" rtl="1">
              <a:lnSpc>
                <a:spcPct val="150000"/>
              </a:lnSpc>
              <a:spcAft>
                <a:spcPts val="600"/>
              </a:spcAft>
              <a:tabLst>
                <a:tab pos="457200" algn="l"/>
              </a:tabLst>
            </a:pPr>
            <a:r>
              <a:rPr lang="ar-EG" sz="1600" dirty="0">
                <a:latin typeface="Alexandria" pitchFamily="2" charset="-78"/>
                <a:cs typeface="Alexandria" pitchFamily="2" charset="-78"/>
              </a:rPr>
              <a:t>وهي تتعلق بموقف تسعى نحو تغييره أو تحسينه، فقد ترى المنظمة أن مبيعاتها منخفضة أو أن هناك حمالات مغرضة تستهدف النيل من الصور الذهنية لها..، ومن هنا يكون جليًا المبرر أو الهدف الجوهري لوجود الخطة.</a:t>
            </a:r>
          </a:p>
          <a:p>
            <a:pPr lvl="0" indent="108000" algn="justLow" rtl="1">
              <a:lnSpc>
                <a:spcPct val="150000"/>
              </a:lnSpc>
              <a:spcAft>
                <a:spcPts val="600"/>
              </a:spcAft>
              <a:tabLst>
                <a:tab pos="457200" algn="l"/>
              </a:tabLst>
            </a:pPr>
            <a:r>
              <a:rPr lang="ar-EG" sz="1600" b="1" dirty="0">
                <a:latin typeface="Alexandria" pitchFamily="2" charset="-78"/>
                <a:cs typeface="Alexandria" pitchFamily="2" charset="-78"/>
              </a:rPr>
              <a:t>ثانيًا: أهداف أو أغراض الخطة </a:t>
            </a:r>
          </a:p>
          <a:p>
            <a:pPr lvl="0" indent="108000" algn="justLow" rtl="1">
              <a:lnSpc>
                <a:spcPct val="150000"/>
              </a:lnSpc>
              <a:spcAft>
                <a:spcPts val="600"/>
              </a:spcAft>
              <a:tabLst>
                <a:tab pos="457200" algn="l"/>
              </a:tabLst>
            </a:pPr>
            <a:r>
              <a:rPr lang="ar-EG" sz="1600" dirty="0">
                <a:latin typeface="Alexandria" pitchFamily="2" charset="-78"/>
                <a:cs typeface="Alexandria" pitchFamily="2" charset="-78"/>
              </a:rPr>
              <a:t>لا خلاف على أن الأهداف من أهم مكونات الخطة، فلا نجاح بدون أهداف مكتوبة، وقد يكون للخطة هدف أحادي أو تكون ذات أهداف متعددة.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35902196"/>
      </p:ext>
    </p:extLst>
  </p:cSld>
  <p:clrMapOvr>
    <a:masterClrMapping/>
  </p:clrMapOvr>
  <mc:AlternateContent xmlns:mc="http://schemas.openxmlformats.org/markup-compatibility/2006" xmlns:p14="http://schemas.microsoft.com/office/powerpoint/2010/main">
    <mc:Choice Requires="p14">
      <p:transition spd="slow" p14:dur="2000" advTm="130194"/>
    </mc:Choice>
    <mc:Fallback xmlns="">
      <p:transition spd="slow" advTm="13019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6478" y="500900"/>
            <a:ext cx="9525091"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645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7376" y="1303073"/>
            <a:ext cx="7160538" cy="4282583"/>
          </a:xfrm>
          <a:prstGeom prst="rect">
            <a:avLst/>
          </a:prstGeom>
          <a:noFill/>
        </p:spPr>
        <p:txBody>
          <a:bodyPr wrap="square" rtlCol="0">
            <a:spAutoFit/>
          </a:bodyPr>
          <a:lstStyle/>
          <a:p>
            <a:pPr marL="72000" lvl="0" algn="justLow" rtl="1">
              <a:lnSpc>
                <a:spcPct val="150000"/>
              </a:lnSpc>
              <a:spcAft>
                <a:spcPts val="600"/>
              </a:spcAft>
            </a:pPr>
            <a:r>
              <a:rPr lang="ar-SA" sz="1600" b="1" dirty="0">
                <a:effectLst/>
                <a:latin typeface="Alexandria" pitchFamily="2" charset="-78"/>
                <a:ea typeface="Times New Roman" panose="02020603050405020304" pitchFamily="18" charset="0"/>
                <a:cs typeface="Alexandria" pitchFamily="2" charset="-78"/>
              </a:rPr>
              <a:t>ثالثًا: الوسائل </a:t>
            </a:r>
          </a:p>
          <a:p>
            <a:pPr marL="252000" lvl="0" indent="-180000" algn="justLow" rtl="1">
              <a:lnSpc>
                <a:spcPct val="150000"/>
              </a:lnSpc>
              <a:spcAft>
                <a:spcPts val="600"/>
              </a:spcAft>
              <a:buFont typeface="Symbol" panose="05050102010706020507" pitchFamily="18" charset="2"/>
              <a:buChar char=""/>
            </a:pPr>
            <a:r>
              <a:rPr lang="ar-SA" sz="1600" dirty="0">
                <a:effectLst/>
                <a:latin typeface="Alexandria" pitchFamily="2" charset="-78"/>
                <a:ea typeface="Times New Roman" panose="02020603050405020304" pitchFamily="18" charset="0"/>
                <a:cs typeface="Alexandria" pitchFamily="2" charset="-78"/>
              </a:rPr>
              <a:t>يُقصد بها طرق تحقيق الأهداف، ويتضمن ذلك أربعة مكونات فرعية، هي: </a:t>
            </a:r>
          </a:p>
          <a:p>
            <a:pPr marL="252000" lvl="0" indent="-180000" algn="justLow" rtl="1">
              <a:lnSpc>
                <a:spcPct val="150000"/>
              </a:lnSpc>
              <a:spcAft>
                <a:spcPts val="600"/>
              </a:spcAft>
              <a:buFont typeface="Symbol" panose="05050102010706020507" pitchFamily="18" charset="2"/>
              <a:buChar char=""/>
            </a:pPr>
            <a:r>
              <a:rPr lang="ar-SA" sz="1600" dirty="0">
                <a:effectLst/>
                <a:latin typeface="Alexandria" pitchFamily="2" charset="-78"/>
                <a:ea typeface="Times New Roman" panose="02020603050405020304" pitchFamily="18" charset="0"/>
                <a:cs typeface="Alexandria" pitchFamily="2" charset="-78"/>
              </a:rPr>
              <a:t>الى من تصل؟</a:t>
            </a:r>
          </a:p>
          <a:p>
            <a:pPr marL="252000" lvl="0" indent="-180000" algn="justLow" rtl="1">
              <a:lnSpc>
                <a:spcPct val="150000"/>
              </a:lnSpc>
              <a:spcAft>
                <a:spcPts val="600"/>
              </a:spcAft>
              <a:buFont typeface="Symbol" panose="05050102010706020507" pitchFamily="18" charset="2"/>
              <a:buChar char=""/>
            </a:pPr>
            <a:r>
              <a:rPr lang="ar-SA" sz="1600" dirty="0">
                <a:effectLst/>
                <a:latin typeface="Alexandria" pitchFamily="2" charset="-78"/>
                <a:ea typeface="Times New Roman" panose="02020603050405020304" pitchFamily="18" charset="0"/>
                <a:cs typeface="Alexandria" pitchFamily="2" charset="-78"/>
              </a:rPr>
              <a:t>كيف تصل؟</a:t>
            </a:r>
          </a:p>
          <a:p>
            <a:pPr marL="252000" lvl="0" indent="-180000" algn="justLow" rtl="1">
              <a:lnSpc>
                <a:spcPct val="150000"/>
              </a:lnSpc>
              <a:spcAft>
                <a:spcPts val="600"/>
              </a:spcAft>
              <a:buFont typeface="Symbol" panose="05050102010706020507" pitchFamily="18" charset="2"/>
              <a:buChar char=""/>
            </a:pPr>
            <a:r>
              <a:rPr lang="ar-SA" sz="1600" dirty="0">
                <a:effectLst/>
                <a:latin typeface="Alexandria" pitchFamily="2" charset="-78"/>
                <a:ea typeface="Times New Roman" panose="02020603050405020304" pitchFamily="18" charset="0"/>
                <a:cs typeface="Alexandria" pitchFamily="2" charset="-78"/>
              </a:rPr>
              <a:t>ماذا تقول؟</a:t>
            </a:r>
          </a:p>
          <a:p>
            <a:pPr marL="252000" lvl="0" indent="-180000" algn="justLow" rtl="1">
              <a:lnSpc>
                <a:spcPct val="150000"/>
              </a:lnSpc>
              <a:spcAft>
                <a:spcPts val="600"/>
              </a:spcAft>
              <a:buFont typeface="Symbol" panose="05050102010706020507" pitchFamily="18" charset="2"/>
              <a:buChar char=""/>
            </a:pPr>
            <a:r>
              <a:rPr lang="ar-SA" sz="1600" dirty="0">
                <a:effectLst/>
                <a:latin typeface="Alexandria" pitchFamily="2" charset="-78"/>
                <a:ea typeface="Times New Roman" panose="02020603050405020304" pitchFamily="18" charset="0"/>
                <a:cs typeface="Alexandria" pitchFamily="2" charset="-78"/>
              </a:rPr>
              <a:t>متى تقول؟</a:t>
            </a:r>
            <a:endParaRPr lang="ar-EG" sz="1600" dirty="0">
              <a:effectLst/>
              <a:latin typeface="Alexandria" pitchFamily="2" charset="-78"/>
              <a:ea typeface="Times New Roman" panose="02020603050405020304" pitchFamily="18" charset="0"/>
              <a:cs typeface="Alexandria" pitchFamily="2" charset="-78"/>
            </a:endParaRPr>
          </a:p>
          <a:p>
            <a:pPr marL="72000" lvl="0" algn="justLow" rtl="1">
              <a:lnSpc>
                <a:spcPct val="150000"/>
              </a:lnSpc>
              <a:spcAft>
                <a:spcPts val="600"/>
              </a:spcAft>
            </a:pPr>
            <a:r>
              <a:rPr lang="ar-SA" sz="1600" b="1" dirty="0">
                <a:effectLst/>
                <a:latin typeface="Alexandria" pitchFamily="2" charset="-78"/>
                <a:ea typeface="Times New Roman" panose="02020603050405020304" pitchFamily="18" charset="0"/>
                <a:cs typeface="Alexandria" pitchFamily="2" charset="-78"/>
              </a:rPr>
              <a:t>رابعًا: النفقات </a:t>
            </a:r>
          </a:p>
          <a:p>
            <a:pPr marL="72000" lvl="0" algn="justLow" rtl="1">
              <a:lnSpc>
                <a:spcPct val="150000"/>
              </a:lnSpc>
              <a:spcAft>
                <a:spcPts val="600"/>
              </a:spcAft>
            </a:pPr>
            <a:r>
              <a:rPr lang="ar-SA" sz="1600" dirty="0">
                <a:effectLst/>
                <a:latin typeface="Alexandria" pitchFamily="2" charset="-78"/>
                <a:ea typeface="Times New Roman" panose="02020603050405020304" pitchFamily="18" charset="0"/>
                <a:cs typeface="Alexandria" pitchFamily="2" charset="-78"/>
              </a:rPr>
              <a:t>تتبع أهمية هذا المكون من أنه المسئول عن وضع الأهداف موضع التنفيذ، وهذا ما يجعل وجود ميزانية مستقلة لإدارة العلاقات العامة أمرًا مهمًّا،</a:t>
            </a:r>
            <a:r>
              <a:rPr lang="ar-EG" sz="1600" dirty="0">
                <a:effectLst/>
                <a:latin typeface="Alexandria" pitchFamily="2" charset="-78"/>
                <a:ea typeface="Times New Roman" panose="02020603050405020304" pitchFamily="18" charset="0"/>
                <a:cs typeface="Alexandria" pitchFamily="2" charset="-78"/>
              </a:rPr>
              <a:t> </a:t>
            </a:r>
            <a:r>
              <a:rPr lang="ar-SA" sz="1600" dirty="0">
                <a:effectLst/>
                <a:latin typeface="Alexandria" pitchFamily="2" charset="-78"/>
                <a:ea typeface="Times New Roman" panose="02020603050405020304" pitchFamily="18" charset="0"/>
                <a:cs typeface="Alexandria" pitchFamily="2" charset="-78"/>
              </a:rPr>
              <a:t>لتسهيل تنفيذ الخطة.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18513942"/>
      </p:ext>
    </p:extLst>
  </p:cSld>
  <p:clrMapOvr>
    <a:masterClrMapping/>
  </p:clrMapOvr>
  <mc:AlternateContent xmlns:mc="http://schemas.openxmlformats.org/markup-compatibility/2006" xmlns:p14="http://schemas.microsoft.com/office/powerpoint/2010/main">
    <mc:Choice Requires="p14">
      <p:transition spd="slow" p14:dur="2000" advTm="178991"/>
    </mc:Choice>
    <mc:Fallback xmlns="">
      <p:transition spd="slow" advTm="17899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2971799" y="1999974"/>
            <a:ext cx="8067051" cy="3238835"/>
          </a:xfrm>
          <a:prstGeom prst="rect">
            <a:avLst/>
          </a:prstGeom>
          <a:noFill/>
        </p:spPr>
        <p:txBody>
          <a:bodyPr wrap="square" rtlCol="0">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مراحل التخطيط وخطواته:</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يمر التخطيط في العلاقات العامة بمراحل وخطوات محددة، على النحو الآتي:</a:t>
            </a:r>
          </a:p>
          <a:p>
            <a:pPr indent="107950"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1- تحليل الموقف: </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نقاط القوة وعناصر الضعف في المنظمة.</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أهداف المنظمة.</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نتائج البحوث.</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الأوضاع التنافسية المحيطة.. وغيرها.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01992529"/>
      </p:ext>
    </p:extLst>
  </p:cSld>
  <p:clrMapOvr>
    <a:masterClrMapping/>
  </p:clrMapOvr>
  <mc:AlternateContent xmlns:mc="http://schemas.openxmlformats.org/markup-compatibility/2006" xmlns:p14="http://schemas.microsoft.com/office/powerpoint/2010/main">
    <mc:Choice Requires="p14">
      <p:transition p14:dur="10" advTm="161671"/>
    </mc:Choice>
    <mc:Fallback xmlns="">
      <p:transition advTm="16167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1153149" y="1635754"/>
            <a:ext cx="966228" cy="338554"/>
          </a:xfrm>
          <a:prstGeom prst="rect">
            <a:avLst/>
          </a:prstGeom>
          <a:noFill/>
        </p:spPr>
        <p:txBody>
          <a:bodyPr wrap="square" rtlCol="0">
            <a:spAutoFit/>
          </a:bodyPr>
          <a:lstStyle/>
          <a:p>
            <a:pPr algn="ctr"/>
            <a:r>
              <a:rPr lang="en-US" sz="1600" b="1" dirty="0">
                <a:solidFill>
                  <a:schemeClr val="bg1"/>
                </a:solidFill>
                <a:latin typeface="Alexandria" pitchFamily="2" charset="-78"/>
                <a:cs typeface="Alexandria" pitchFamily="2" charset="-78"/>
              </a:rPr>
              <a:t>01</a:t>
            </a:r>
          </a:p>
        </p:txBody>
      </p:sp>
      <p:sp>
        <p:nvSpPr>
          <p:cNvPr id="48" name="TextBox 47"/>
          <p:cNvSpPr txBox="1"/>
          <p:nvPr/>
        </p:nvSpPr>
        <p:spPr>
          <a:xfrm>
            <a:off x="889001" y="1695174"/>
            <a:ext cx="9652000" cy="4205638"/>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2- </a:t>
            </a:r>
            <a:r>
              <a:rPr lang="ar-EG" sz="1600" b="1" dirty="0">
                <a:effectLst/>
                <a:latin typeface="Calibri" panose="020F0502020204030204" pitchFamily="34" charset="0"/>
                <a:ea typeface="Calibri" panose="020F0502020204030204" pitchFamily="34" charset="0"/>
                <a:cs typeface="Alexandria" pitchFamily="2" charset="-78"/>
              </a:rPr>
              <a:t>تحديد الأهداف: </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السمعة الطيبة.</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المساعدة في تسويق وترويج المنتجات؛ من سلع وخدمات وأفكار.</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كسب تأييد الجمهور الداخلي.</a:t>
            </a:r>
          </a:p>
          <a:p>
            <a:pPr marL="360000" indent="-18000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 كسب ثقة المجتمع الخارجي.</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3</a:t>
            </a:r>
            <a:r>
              <a:rPr lang="ar-EG" sz="1600" b="1" dirty="0">
                <a:effectLst/>
                <a:latin typeface="Calibri" panose="020F0502020204030204" pitchFamily="34" charset="0"/>
                <a:ea typeface="Calibri" panose="020F0502020204030204" pitchFamily="34" charset="0"/>
                <a:cs typeface="Alexandria" pitchFamily="2" charset="-78"/>
              </a:rPr>
              <a:t>- تحديد الجماهير:</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القرار التالي هو تحديد أي من الجماهير أكثر أهمية من حيث التأثير على مصالح المنظمة؛ ومن ثم تتجه جهود العلاقات العامة صوبه من خلال برامجها ورسائلها بغية التأثير عليه. ويتعدد جمهور المنظمة، فهناك: الجمهور الداخلي، والجمهور الخارجي، الذي يشمل حملة الأسهم والمساهمين، والعملاء أو المستهلكين، والموردين، ووسائل الإعلام، والهيئات الحكومية، وقادة الرأي، ومنظمات المجتمع المدني... إلخ.</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1781996"/>
      </p:ext>
    </p:extLst>
  </p:cSld>
  <p:clrMapOvr>
    <a:masterClrMapping/>
  </p:clrMapOvr>
  <mc:AlternateContent xmlns:mc="http://schemas.openxmlformats.org/markup-compatibility/2006" xmlns:p14="http://schemas.microsoft.com/office/powerpoint/2010/main">
    <mc:Choice Requires="p14">
      <p:transition p14:dur="10" advTm="161671"/>
    </mc:Choice>
    <mc:Fallback xmlns="">
      <p:transition advTm="16167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32255" y="1805868"/>
            <a:ext cx="3958845" cy="45055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5238953" y="1677079"/>
            <a:ext cx="5819193" cy="3809321"/>
          </a:xfrm>
        </p:spPr>
      </p:pic>
      <p:sp>
        <p:nvSpPr>
          <p:cNvPr id="6" name="Rectangle 5"/>
          <p:cNvSpPr/>
          <p:nvPr/>
        </p:nvSpPr>
        <p:spPr>
          <a:xfrm>
            <a:off x="1133854" y="1862798"/>
            <a:ext cx="3857246" cy="4323620"/>
          </a:xfrm>
          <a:prstGeom prst="rect">
            <a:avLst/>
          </a:prstGeom>
        </p:spPr>
        <p:txBody>
          <a:bodyPr wrap="square">
            <a:spAutoFit/>
          </a:bodyPr>
          <a:lstStyle/>
          <a:p>
            <a:pPr indent="107950" algn="justLow" rtl="1">
              <a:lnSpc>
                <a:spcPct val="150000"/>
              </a:lnSpc>
              <a:spcAft>
                <a:spcPts val="600"/>
              </a:spcAft>
            </a:pPr>
            <a:r>
              <a:rPr lang="ar-EG" sz="1600" b="1" dirty="0">
                <a:effectLst/>
                <a:latin typeface="Calibri" panose="020F0502020204030204" pitchFamily="34" charset="0"/>
                <a:ea typeface="Calibri" panose="020F0502020204030204" pitchFamily="34" charset="0"/>
                <a:cs typeface="Alexandria" pitchFamily="2" charset="-78"/>
              </a:rPr>
              <a:t>4- تحديد الوسائل والإمكانات المتاحة:</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تحتاج إدارة العلاقات العامة لتنفيذ برامجها إلى موارد مالية وبشرية ينبغي أن يحدد ما هو متاح منها، وما هو محتمل. وقد ألقى التقدم التكنولوجي بظلاله على وسائل الاتصال، فقد أضاف الكثير والكثير من وسائل الاتصال الحديثة (الإعلام الجديد)، فلابد من توافر أجهزة الحاسب الآلي وتطبيقاته، وإمكانية الاستفادة من الإنترنت والإيميلات الإلكترونية... إلخ</a:t>
            </a:r>
            <a:r>
              <a:rPr lang="ar-EG" sz="1800" b="1" dirty="0">
                <a:effectLst/>
                <a:latin typeface="Calibri" panose="020F0502020204030204" pitchFamily="34" charset="0"/>
                <a:ea typeface="Calibri" panose="020F0502020204030204" pitchFamily="34" charset="0"/>
                <a:cs typeface="Alexandria" pitchFamily="2" charset="-78"/>
              </a:rPr>
              <a:t>.</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3101986"/>
      </p:ext>
    </p:extLst>
  </p:cSld>
  <p:clrMapOvr>
    <a:masterClrMapping/>
  </p:clrMapOvr>
  <p:transition spd="slow" advTm="105168">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4100" y="1123432"/>
            <a:ext cx="8030432" cy="5093061"/>
          </a:xfrm>
          <a:prstGeom prst="rect">
            <a:avLst/>
          </a:prstGeom>
          <a:noFill/>
        </p:spPr>
        <p:txBody>
          <a:bodyPr wrap="square" rtlCol="0">
            <a:spAutoFit/>
          </a:bodyPr>
          <a:lstStyle/>
          <a:p>
            <a:pPr indent="107950" algn="justLow" rtl="1">
              <a:lnSpc>
                <a:spcPct val="150000"/>
              </a:lnSpc>
              <a:spcAft>
                <a:spcPts val="600"/>
              </a:spcAft>
            </a:pPr>
            <a:r>
              <a:rPr lang="ar-EG" sz="1800" b="1" dirty="0">
                <a:effectLst/>
                <a:latin typeface="Calibri" panose="020F0502020204030204" pitchFamily="34" charset="0"/>
                <a:ea typeface="Calibri" panose="020F0502020204030204" pitchFamily="34" charset="0"/>
                <a:cs typeface="Alexandria" pitchFamily="2" charset="-78"/>
              </a:rPr>
              <a:t>5- </a:t>
            </a:r>
            <a:r>
              <a:rPr lang="ar-EG" sz="1600" b="1" dirty="0">
                <a:effectLst/>
                <a:latin typeface="Calibri" panose="020F0502020204030204" pitchFamily="34" charset="0"/>
                <a:ea typeface="Calibri" panose="020F0502020204030204" pitchFamily="34" charset="0"/>
                <a:cs typeface="Alexandria" pitchFamily="2" charset="-78"/>
              </a:rPr>
              <a:t>تحديد استراتيجية العلاقات العامة (الاستراتيجيات الاتصالية):</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إذا كانت الاستراتيجية هي الخطة العامة التي تواجه مراحل المعركة، فإنها تهدف كذلك إلى تبيان أساليب العمل في العلاقات العامة. ولما كانت طبيعة الأنشطة في هذا المجال متنوعة ومتعددة، فمن الطبيعي أن يكون لكل ميدان استراتيجية خاصة تلائمه وتحقق أهدافه. وقد توصل العلماء والباحثون في هذا الشأن إلى أن هناك عددًا من استراتيجيات الاتصال يمكن استخدامها في العلاقات العامة، خاصة في أوقات إدارة الأزمات، </a:t>
            </a:r>
          </a:p>
          <a:p>
            <a:pPr indent="107950" algn="justLow" rtl="1">
              <a:lnSpc>
                <a:spcPct val="150000"/>
              </a:lnSpc>
              <a:spcAft>
                <a:spcPts val="600"/>
              </a:spcAft>
            </a:pPr>
            <a:r>
              <a:rPr lang="ar-EG" sz="1600" dirty="0">
                <a:effectLst/>
                <a:latin typeface="Calibri" panose="020F0502020204030204" pitchFamily="34" charset="0"/>
                <a:ea typeface="Calibri" panose="020F0502020204030204" pitchFamily="34" charset="0"/>
                <a:cs typeface="Alexandria" pitchFamily="2" charset="-78"/>
              </a:rPr>
              <a:t>وقد أكد علماء الاتصال على أن استراتيجية العلاقات العامة تختلف باختلاف كل موقف وأزمة؛ وبالتالي فلكل موقف أو أزمة استراتيجية تصلح للتطبيق فيها أكثر من غيرها، بل إنه يمكن استخدام أكثر من استراتيجية في إدارة الأزمة الواحدة تبعًا لتطورات الموقف، أي أنهم يؤكدون على أن استراتيجية مواجهة الأزمة هي استراتيجية </a:t>
            </a:r>
            <a:r>
              <a:rPr lang="ar-EG" sz="1600" dirty="0" err="1">
                <a:effectLst/>
                <a:latin typeface="Calibri" panose="020F0502020204030204" pitchFamily="34" charset="0"/>
                <a:ea typeface="Calibri" panose="020F0502020204030204" pitchFamily="34" charset="0"/>
                <a:cs typeface="Alexandria" pitchFamily="2" charset="-78"/>
              </a:rPr>
              <a:t>موقفية</a:t>
            </a:r>
            <a:r>
              <a:rPr lang="en-US" sz="1600" dirty="0">
                <a:effectLst/>
                <a:latin typeface="Calibri" panose="020F0502020204030204" pitchFamily="34" charset="0"/>
                <a:ea typeface="Calibri" panose="020F0502020204030204" pitchFamily="34" charset="0"/>
                <a:cs typeface="Alexandria" pitchFamily="2" charset="-78"/>
              </a:rPr>
              <a:t>، </a:t>
            </a:r>
            <a:r>
              <a:rPr lang="ar-EG" sz="1600" dirty="0">
                <a:effectLst/>
                <a:latin typeface="Calibri" panose="020F0502020204030204" pitchFamily="34" charset="0"/>
                <a:ea typeface="Calibri" panose="020F0502020204030204" pitchFamily="34" charset="0"/>
                <a:cs typeface="Alexandria" pitchFamily="2" charset="-78"/>
              </a:rPr>
              <a:t>فما يصلح لموقف لا يصلح لموقف آخر، وأنه من الضـروري أن تعكس الاستراتيجية فلسفة الإدارة، وبما لا يتعارض مع متطلبات الموقف، ويمكن استعراض هذه الاستراتيجيات الاتصالية المستخدمة في العلاقات العامة على النحو الآتي</a:t>
            </a:r>
            <a:r>
              <a:rPr lang="ar-EG" sz="1800" b="1" dirty="0">
                <a:effectLst/>
                <a:latin typeface="Calibri" panose="020F0502020204030204" pitchFamily="34" charset="0"/>
                <a:ea typeface="Calibri" panose="020F0502020204030204" pitchFamily="34" charset="0"/>
                <a:cs typeface="Alexandria" pitchFamily="2" charset="-78"/>
              </a:rPr>
              <a:t>: </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527119"/>
      </p:ext>
    </p:extLst>
  </p:cSld>
  <p:clrMapOvr>
    <a:masterClrMapping/>
  </p:clrMapOvr>
  <mc:AlternateContent xmlns:mc="http://schemas.openxmlformats.org/markup-compatibility/2006" xmlns:p14="http://schemas.microsoft.com/office/powerpoint/2010/main">
    <mc:Choice Requires="p14">
      <p:transition spd="slow" p14:dur="2000" advTm="147591"/>
    </mc:Choice>
    <mc:Fallback xmlns="">
      <p:transition spd="slow" advTm="14759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218700" y="1554135"/>
            <a:ext cx="9193812" cy="3528530"/>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استراتيجية التحفظ والكتمان: </a:t>
            </a:r>
            <a:r>
              <a:rPr lang="ar-EG" sz="1600" dirty="0">
                <a:effectLst/>
                <a:latin typeface="Alexandria" pitchFamily="2" charset="-78"/>
                <a:ea typeface="Calibri" panose="020F0502020204030204" pitchFamily="34" charset="0"/>
                <a:cs typeface="Alexandria" pitchFamily="2" charset="-78"/>
              </a:rPr>
              <a:t>تقوم هذه الاستراتيجية على صد محاولات الأطراف الخارجية للحصول على معلومات، وهي استراتيجية لا يُنصح باستخدامها إلّا في الأزمات المتعلقة بأمور شخصية أو أخلاقية معروضة أمام المحاكم. ويطلق البعض على هذه الاستراتيجية استراتيجية حائط الصد، </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وفي هذه الاستراتيجية لا تعترف الإدارة بالخطأ، وترفض الاستجابة لضغوط القوى الخارجية، وتحاول صد محاولات الأطراف الخارجية المتعددة للحصول على معلومات عن الموضوع، وفي الوقت نفسه الذي تفسر فيه الجماهير ووسائل الإعلام ذلك بأنه إخفاء لأخطاء كبيرة، </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وبذلك تزداد انتقاداتهم السلبية، والمنظمة التي تستخدم هذه الاستراتيجية تتعرض لخطر تكوين اتجاهات سلبية لدى الرأي العام نحوها، إلّا أن هذه الاستراتيجية غير الفعالة تكون هي الاستراتيجية المطلوبة في بعض الأزمات.</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4822602"/>
      </p:ext>
    </p:extLst>
  </p:cSld>
  <p:clrMapOvr>
    <a:masterClrMapping/>
  </p:clrMapOvr>
  <mc:AlternateContent xmlns:mc="http://schemas.openxmlformats.org/markup-compatibility/2006" xmlns:p14="http://schemas.microsoft.com/office/powerpoint/2010/main">
    <mc:Choice Requires="p14">
      <p:transition spd="slow" p14:dur="2000" advTm="237949"/>
    </mc:Choice>
    <mc:Fallback xmlns="">
      <p:transition spd="slow" advTm="23794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9831" y="1382558"/>
            <a:ext cx="6718300" cy="4190250"/>
          </a:xfrm>
          <a:prstGeom prst="rect">
            <a:avLst/>
          </a:prstGeom>
          <a:noFill/>
        </p:spPr>
        <p:txBody>
          <a:bodyPr wrap="square" rtlCol="0">
            <a:spAutoFit/>
          </a:bodyPr>
          <a:lstStyle/>
          <a:p>
            <a:pPr marL="216000" indent="-216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استراتيجية التريث وعدم التورط: </a:t>
            </a:r>
            <a:r>
              <a:rPr lang="ar-EG" sz="1600" dirty="0">
                <a:effectLst/>
                <a:latin typeface="Alexandria" pitchFamily="2" charset="-78"/>
                <a:ea typeface="Calibri" panose="020F0502020204030204" pitchFamily="34" charset="0"/>
                <a:cs typeface="Alexandria" pitchFamily="2" charset="-78"/>
              </a:rPr>
              <a:t>ينصح خبراء الاتصال والعلاقات العامة بضـرورة دراسة الأزمة بأبعادها المختلفة، وأن تكون هذه الدراسة بشكل مستفيض من حيث أسباب الأزمة وآثارها ونتائجها والإجراءات التي اتُخذت والمتابعة الإعلامية.</a:t>
            </a:r>
          </a:p>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الاستراتيجية القانونية: </a:t>
            </a:r>
            <a:r>
              <a:rPr lang="ar-EG" sz="1600" dirty="0">
                <a:effectLst/>
                <a:latin typeface="Alexandria" pitchFamily="2" charset="-78"/>
                <a:ea typeface="Calibri" panose="020F0502020204030204" pitchFamily="34" charset="0"/>
                <a:cs typeface="Alexandria" pitchFamily="2" charset="-78"/>
              </a:rPr>
              <a:t>تعتمد فيها المعالجة الإعلامية للأزمة على آراء وتوجيهات رئيس الشئون القانونية بالشـركة أو المنظمة، التي عادة ما تؤكد على ما يحفظ الحقوق القانونية لها، وحمايتها من أية مساءلة قانونية، وهي تتمثل في ما يلي: ذكر أقل قدر من المعلومات عن سياسة المنظمة، وعدم الإدلاء بأية آراء شخصية قد يُفهم منها مسئولية المنظمة عن الأزمة، والحذر الشديد في لغة الخطاب الإعلامي المستخدم من جانب المنظمة.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83859756"/>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7131" y="1382558"/>
            <a:ext cx="6718300" cy="4190250"/>
          </a:xfrm>
          <a:prstGeom prst="rect">
            <a:avLst/>
          </a:prstGeom>
          <a:noFill/>
        </p:spPr>
        <p:txBody>
          <a:bodyPr wrap="square" rtlCol="0">
            <a:spAutoFit/>
          </a:bodyPr>
          <a:lstStyle/>
          <a:p>
            <a:pPr marL="216000" indent="-216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استراتيجية الاستجابة والدفاع: </a:t>
            </a:r>
            <a:r>
              <a:rPr lang="ar-EG" sz="1600" dirty="0">
                <a:effectLst/>
                <a:latin typeface="Alexandria" pitchFamily="2" charset="-78"/>
                <a:ea typeface="Calibri" panose="020F0502020204030204" pitchFamily="34" charset="0"/>
                <a:cs typeface="Alexandria" pitchFamily="2" charset="-78"/>
              </a:rPr>
              <a:t>تقوم هذه الاستراتيجية على إعداد دفاع يتضمن معلومات حقيقية يقوم المتحدث الرسمي بتقديمها بأكثر الطرق الاتصالية ملاءمة ولباقة، وتعترف فيها المنظمة بالخطأ، وتعلن تبريراتها له واعتذارها عنه؛ لذا يطلق عليها البعض استراتيجية التبرير والاعتذار. </a:t>
            </a:r>
          </a:p>
          <a:p>
            <a:pPr marL="216000" indent="-216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a:t>
            </a:r>
            <a:r>
              <a:rPr lang="ar-EG" sz="1600" b="1" dirty="0">
                <a:effectLst/>
                <a:latin typeface="Alexandria" pitchFamily="2" charset="-78"/>
                <a:ea typeface="Calibri" panose="020F0502020204030204" pitchFamily="34" charset="0"/>
                <a:cs typeface="Alexandria" pitchFamily="2" charset="-78"/>
              </a:rPr>
              <a:t>استراتيجية الصمت</a:t>
            </a:r>
            <a:r>
              <a:rPr lang="ar-EG" sz="1600" dirty="0">
                <a:effectLst/>
                <a:latin typeface="Alexandria" pitchFamily="2" charset="-78"/>
                <a:ea typeface="Calibri" panose="020F0502020204030204" pitchFamily="34" charset="0"/>
                <a:cs typeface="Alexandria" pitchFamily="2" charset="-78"/>
              </a:rPr>
              <a:t>: تعتقد بعض المنظمات أن الرأي العام لا يعرف شيئًا عن الأزمة، وأن بإمكانها الحفاظ على سريتها من خلال التعتيم على أحداثها؛ وبالتالي لا يقومون بأي رد فعل اتصالي، وهنا تلجأ وسائل الإعلام إلى البحث عن المعلومات من مصادر أخرى، مما قد يؤدي إلى الإضرار بسمعة المنظمة؛ لذا يطلق عليها البعض استراتيجية التجاهل والتعتيم.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5156954"/>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00199" y="2004858"/>
            <a:ext cx="6330931" cy="2343590"/>
          </a:xfrm>
          <a:prstGeom prst="rect">
            <a:avLst/>
          </a:prstGeom>
          <a:noFill/>
        </p:spPr>
        <p:txBody>
          <a:bodyPr wrap="square" rtlCol="0">
            <a:spAutoFit/>
          </a:bodyPr>
          <a:lstStyle/>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استراتيجية الإنكار: </a:t>
            </a:r>
            <a:r>
              <a:rPr lang="ar-EG" sz="1600" dirty="0">
                <a:effectLst/>
                <a:latin typeface="Alexandria" pitchFamily="2" charset="-78"/>
                <a:ea typeface="Calibri" panose="020F0502020204030204" pitchFamily="34" charset="0"/>
                <a:cs typeface="Alexandria" pitchFamily="2" charset="-78"/>
              </a:rPr>
              <a:t>وفقًا لهذه الاستراتيجية تنكر المنظمة وجود أزمة، وتقدم المعلومات التي توضح ذلك.</a:t>
            </a:r>
          </a:p>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التملص من المسئولية: </a:t>
            </a:r>
            <a:r>
              <a:rPr lang="ar-EG" sz="1600" dirty="0">
                <a:effectLst/>
                <a:latin typeface="Alexandria" pitchFamily="2" charset="-78"/>
                <a:ea typeface="Calibri" panose="020F0502020204030204" pitchFamily="34" charset="0"/>
                <a:cs typeface="Alexandria" pitchFamily="2" charset="-78"/>
              </a:rPr>
              <a:t>تحاول المنظمة في هذه الاستراتيجية تحويل المسئولية في وقوع الأزمة إلى جهات أخرى، وإظهار أن المنظمة ضحية هي الأخرى في الموضوع، وأن الأزمة مجرد حادث مؤسف.</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0978155"/>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430234" y="508822"/>
            <a:ext cx="9748704" cy="835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0104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65300" y="1585758"/>
            <a:ext cx="6057900" cy="3451586"/>
          </a:xfrm>
          <a:prstGeom prst="rect">
            <a:avLst/>
          </a:prstGeom>
          <a:noFill/>
        </p:spPr>
        <p:txBody>
          <a:bodyPr wrap="square" rtlCol="0">
            <a:spAutoFit/>
          </a:bodyPr>
          <a:lstStyle/>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استراتيجية التبرير والاعتذار: </a:t>
            </a:r>
            <a:r>
              <a:rPr lang="ar-EG" sz="1600" dirty="0">
                <a:effectLst/>
                <a:latin typeface="Alexandria" pitchFamily="2" charset="-78"/>
                <a:ea typeface="Calibri" panose="020F0502020204030204" pitchFamily="34" charset="0"/>
                <a:cs typeface="Alexandria" pitchFamily="2" charset="-78"/>
              </a:rPr>
              <a:t>تعترف فيها المنظمة بالخطأ، وتعتذر عنه بأكثر الطرق ملاءمة ولباقة، وتعلن تبريراتها وتفسيراتها له من خلال إعداد دفاع يتضمن معلومات حقيقية يقدمها المتحدث الرسمي للمنظمة، وهي من التكتيكات الناجحة والفعالة في إدارة الأزمة.</a:t>
            </a:r>
          </a:p>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استراتيجية الاعتذار الكامل: </a:t>
            </a:r>
            <a:r>
              <a:rPr lang="ar-EG" sz="1600" dirty="0">
                <a:effectLst/>
                <a:latin typeface="Alexandria" pitchFamily="2" charset="-78"/>
                <a:ea typeface="Calibri" panose="020F0502020204030204" pitchFamily="34" charset="0"/>
                <a:cs typeface="Alexandria" pitchFamily="2" charset="-78"/>
              </a:rPr>
              <a:t>وهي تعتمد على إظهار الخزي والعار وطلب الغفران والسماح من الجماهير، والاعتذار عن العمل الخاطئ، وهي بذلك تسعى لاستعادة الصورة الذهنية الإيجابية.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0344780"/>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03300" y="1285192"/>
            <a:ext cx="760461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17600" y="1382558"/>
            <a:ext cx="7490313" cy="4190250"/>
          </a:xfrm>
          <a:prstGeom prst="rect">
            <a:avLst/>
          </a:prstGeom>
          <a:noFill/>
        </p:spPr>
        <p:txBody>
          <a:bodyPr wrap="square" rtlCol="0">
            <a:spAutoFit/>
          </a:bodyPr>
          <a:lstStyle/>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استراتيجية الهجوم المضاد: </a:t>
            </a:r>
            <a:r>
              <a:rPr lang="ar-EG" sz="1600" dirty="0">
                <a:effectLst/>
                <a:latin typeface="Alexandria" pitchFamily="2" charset="-78"/>
                <a:ea typeface="Calibri" panose="020F0502020204030204" pitchFamily="34" charset="0"/>
                <a:cs typeface="Alexandria" pitchFamily="2" charset="-78"/>
              </a:rPr>
              <a:t>اسـتراتيجية تتصـرف فيها المنظمة إعلاميًّا بشكل هجومي، من خلال تجميع وحشد القوى الناقدة، ودفعها داخل مجال الأزمة، كما تعمل على تحطيم المقومات الأساسية التي اعتمدت عليها هذه الأطراف في مهاجمة المنظمة، وهي استراتيجية تصلح للاستخدام في حالة تعرض المنظمة لحملة تشهير، وتناول أحداث الأزمة بشكل غير منصف، أو تناول قائم على اختلاق وقائع غير حقيقية، وذكر قصص وهمية، وقد تستخدم حقها في اللجوء للقضاء. </a:t>
            </a:r>
          </a:p>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استراتيجية ملتقى الطرق: </a:t>
            </a:r>
            <a:r>
              <a:rPr lang="ar-EG" sz="1600" dirty="0">
                <a:effectLst/>
                <a:latin typeface="Alexandria" pitchFamily="2" charset="-78"/>
                <a:ea typeface="Calibri" panose="020F0502020204030204" pitchFamily="34" charset="0"/>
                <a:cs typeface="Alexandria" pitchFamily="2" charset="-78"/>
              </a:rPr>
              <a:t>ووفقًا لهذه الاستراتيجية فإنه يتم التركيز على مختلف الجوانب المتعلقة بالأزمة مع استخدام وسائل الإقناع المناسبة لها، فعلى سبيل المثال يمكن استضافة عالم ديني يتحدث عن القضاء والقدر في وقوع الحادث ووفاة ضحايا، وكذا نستضيف رئيس المؤسسة وأكثر من متخصص من المهتمين بالأزمة.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22008748"/>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01588"/>
            <a:ext cx="7426852" cy="47035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77930" y="1255558"/>
            <a:ext cx="7105669" cy="4636526"/>
          </a:xfrm>
          <a:prstGeom prst="rect">
            <a:avLst/>
          </a:prstGeom>
          <a:noFill/>
        </p:spPr>
        <p:txBody>
          <a:bodyPr wrap="square" rtlCol="0">
            <a:spAutoFit/>
          </a:bodyPr>
          <a:lstStyle/>
          <a:p>
            <a:pPr marL="216000" indent="-216000" algn="justLow" rtl="1">
              <a:lnSpc>
                <a:spcPct val="150000"/>
              </a:lnSpc>
            </a:pPr>
            <a:r>
              <a:rPr lang="ar-EG" sz="1600" b="1" dirty="0">
                <a:effectLst/>
                <a:latin typeface="Alexandria" pitchFamily="2" charset="-78"/>
                <a:ea typeface="Calibri" panose="020F0502020204030204" pitchFamily="34" charset="0"/>
                <a:cs typeface="Alexandria" pitchFamily="2" charset="-78"/>
              </a:rPr>
              <a:t>- استراتيجية الأفعال التصحيحية: </a:t>
            </a:r>
            <a:r>
              <a:rPr lang="ar-EG" sz="1600" dirty="0">
                <a:effectLst/>
                <a:latin typeface="Alexandria" pitchFamily="2" charset="-78"/>
                <a:ea typeface="Calibri" panose="020F0502020204030204" pitchFamily="34" charset="0"/>
                <a:cs typeface="Alexandria" pitchFamily="2" charset="-78"/>
              </a:rPr>
              <a:t>تقوم هذه الاستراتيجية على الاعتراف بالمشكلة، والتأكيد على العمل على منع تكرارها، وذكر الخطوات التي تم اتخاذها لإصلاح الأضرار الناجمة عن الأزمة، وذكر سياسة المنظمة المستقبلية في هذا الشأن، ويتميز أسلوب الخطاب الإعلامي بالصدق والصراحة وتحري الدقة، ويطلق البعض على هذه الاستراتيجية "استراتيجية العلاقات العامة"، وهي استراتيجية تلقى معارضة شديدة من المسئولين القانونيين للمنظمة؛ لأن الاعتراف بالخطأ قد يؤدي إلى استخدام ذلك في رفع دعاوى قضائية ضد المنظمة، وقد يسبب لها خسائر مادية فادحة. </a:t>
            </a:r>
          </a:p>
          <a:p>
            <a:pPr marL="216000" lvl="0" indent="-216000" algn="justLow" rtl="1">
              <a:lnSpc>
                <a:spcPct val="150000"/>
              </a:lnSpc>
            </a:pPr>
            <a:r>
              <a:rPr lang="ar-EG" sz="1600" b="1" dirty="0">
                <a:effectLst/>
                <a:latin typeface="Alexandria" pitchFamily="2" charset="-78"/>
                <a:ea typeface="Calibri" panose="020F0502020204030204" pitchFamily="34" charset="0"/>
                <a:cs typeface="Alexandria" pitchFamily="2" charset="-78"/>
              </a:rPr>
              <a:t>- </a:t>
            </a:r>
            <a:r>
              <a:rPr lang="ar-JO" sz="1600" b="1" dirty="0">
                <a:effectLst/>
                <a:latin typeface="Alexandria" pitchFamily="2" charset="-78"/>
                <a:ea typeface="Calibri" panose="020F0502020204030204" pitchFamily="34" charset="0"/>
                <a:cs typeface="Alexandria" pitchFamily="2" charset="-78"/>
              </a:rPr>
              <a:t>استراتيجية المشاركة والمسئولية: </a:t>
            </a:r>
            <a:r>
              <a:rPr lang="ar-JO" sz="1600" dirty="0">
                <a:effectLst/>
                <a:latin typeface="Alexandria" pitchFamily="2" charset="-78"/>
                <a:ea typeface="Calibri" panose="020F0502020204030204" pitchFamily="34" charset="0"/>
                <a:cs typeface="Alexandria" pitchFamily="2" charset="-78"/>
              </a:rPr>
              <a:t>وهي المشاركة والمسئولية في وضع الخطة المناسبة لإدارة الأزمة.</a:t>
            </a:r>
            <a:endParaRPr lang="en-US" sz="1600" dirty="0">
              <a:effectLst/>
              <a:latin typeface="Alexandria" pitchFamily="2" charset="-78"/>
              <a:ea typeface="Calibri" panose="020F0502020204030204" pitchFamily="34" charset="0"/>
              <a:cs typeface="Alexandria" pitchFamily="2" charset="-78"/>
            </a:endParaRPr>
          </a:p>
          <a:p>
            <a:pPr marL="216000" lvl="0" indent="-216000" algn="justLow" rtl="1">
              <a:lnSpc>
                <a:spcPct val="150000"/>
              </a:lnSpc>
            </a:pPr>
            <a:r>
              <a:rPr lang="ar-EG" sz="1600" b="1" dirty="0">
                <a:effectLst/>
                <a:latin typeface="Alexandria" pitchFamily="2" charset="-78"/>
                <a:ea typeface="Calibri" panose="020F0502020204030204" pitchFamily="34" charset="0"/>
                <a:cs typeface="Alexandria" pitchFamily="2" charset="-78"/>
              </a:rPr>
              <a:t>- </a:t>
            </a:r>
            <a:r>
              <a:rPr lang="ar-JO" sz="1600" b="1" dirty="0">
                <a:effectLst/>
                <a:latin typeface="Alexandria" pitchFamily="2" charset="-78"/>
                <a:ea typeface="Calibri" panose="020F0502020204030204" pitchFamily="34" charset="0"/>
                <a:cs typeface="Alexandria" pitchFamily="2" charset="-78"/>
              </a:rPr>
              <a:t>استراتيجية الاختفاء المؤقت وغير المؤقت: </a:t>
            </a:r>
            <a:r>
              <a:rPr lang="ar-JO" sz="1600" dirty="0">
                <a:effectLst/>
                <a:latin typeface="Alexandria" pitchFamily="2" charset="-78"/>
                <a:ea typeface="Calibri" panose="020F0502020204030204" pitchFamily="34" charset="0"/>
                <a:cs typeface="Alexandria" pitchFamily="2" charset="-78"/>
              </a:rPr>
              <a:t>مثل الإعلان والتركيز على وسائل اتصال جماهيرية</a:t>
            </a:r>
            <a:r>
              <a:rPr lang="ar-EG" sz="1600" dirty="0">
                <a:effectLst/>
                <a:latin typeface="Alexandria" pitchFamily="2" charset="-78"/>
                <a:ea typeface="Calibri" panose="020F0502020204030204" pitchFamily="34" charset="0"/>
                <a:cs typeface="Alexandria" pitchFamily="2" charset="-78"/>
              </a:rPr>
              <a:t>.</a:t>
            </a:r>
            <a:endParaRPr lang="en-US" sz="16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52276972"/>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34391"/>
            <a:ext cx="7607339" cy="4482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2401" y="1327578"/>
            <a:ext cx="7366000" cy="4267194"/>
          </a:xfrm>
          <a:prstGeom prst="rect">
            <a:avLst/>
          </a:prstGeom>
          <a:noFill/>
        </p:spPr>
        <p:txBody>
          <a:bodyPr wrap="square" rtlCol="0">
            <a:spAutoFit/>
          </a:bodyPr>
          <a:lstStyle/>
          <a:p>
            <a:pPr marL="216000" indent="-216000" algn="justLow" rtl="1">
              <a:lnSpc>
                <a:spcPct val="150000"/>
              </a:lnSpc>
              <a:spcAft>
                <a:spcPts val="600"/>
              </a:spcAft>
            </a:pPr>
            <a:r>
              <a:rPr lang="ar-EG" sz="1600" b="1" dirty="0">
                <a:effectLst/>
                <a:latin typeface="Alexandria" pitchFamily="2" charset="-78"/>
                <a:ea typeface="Calibri" panose="020F0502020204030204" pitchFamily="34" charset="0"/>
                <a:cs typeface="Alexandria" pitchFamily="2" charset="-78"/>
              </a:rPr>
              <a:t>- استراتيجية الدفاع الهجومي: </a:t>
            </a:r>
            <a:r>
              <a:rPr lang="ar-EG" sz="1600" dirty="0">
                <a:effectLst/>
                <a:latin typeface="Alexandria" pitchFamily="2" charset="-78"/>
                <a:ea typeface="Calibri" panose="020F0502020204030204" pitchFamily="34" charset="0"/>
                <a:cs typeface="Alexandria" pitchFamily="2" charset="-78"/>
              </a:rPr>
              <a:t>وفقًا لهذه الاستراتيجية فإن القائمين بالاتصال يستخدمون كل أشكال ووسائل الاتصال، خاصة الجماهيرية، والقيام بمجموعة من الحملات الإعلانية أيضًا يتم الاستعانة فيها بقادة الرأي وجماعات الضغط للدفاع عن المنظمة، </a:t>
            </a:r>
          </a:p>
          <a:p>
            <a:pPr marL="216000" indent="-216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وتؤدي هذه الاستراتيجية إلى منع تدهور الموقف، وتقليل مشاعر الغضب من خلال التعامل بذكاء مع أطراف الأزمة، وغالبًا ما تُستخدم في قضايا الرأي العام لوقف نمو الأزمة، </a:t>
            </a:r>
          </a:p>
          <a:p>
            <a:pPr marL="216000" indent="-21600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      كما تُستخدم هذه الاستراتيجية الأزمة كفرصة لخلق رأي عام إيجابي مساند للمنظمة من خلال العمل بما يتجاوز توقعات الجماهير، وذلك بتفسير سياستها على نطاق واسع، وذكر معلومات تفصيلية لم تكن تتوقعها الجماهير؛ لذا يطلق عليها البعض استراتيجية الصالح العام،</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47452906"/>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1" y="1285192"/>
            <a:ext cx="84074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84300" y="1391078"/>
            <a:ext cx="8039100" cy="4020973"/>
          </a:xfrm>
          <a:prstGeom prst="rect">
            <a:avLst/>
          </a:prstGeom>
          <a:noFill/>
        </p:spPr>
        <p:txBody>
          <a:bodyPr wrap="square" rtlCol="0">
            <a:spAutoFit/>
          </a:bodyPr>
          <a:lstStyle/>
          <a:p>
            <a:pPr indent="107950" algn="justLow" rtl="1">
              <a:lnSpc>
                <a:spcPct val="150000"/>
              </a:lnSpc>
              <a:spcAft>
                <a:spcPts val="600"/>
              </a:spcAft>
            </a:pPr>
            <a:r>
              <a:rPr lang="ar-EG" b="1" dirty="0">
                <a:effectLst/>
                <a:latin typeface="Alexandria" pitchFamily="2" charset="-78"/>
                <a:ea typeface="Calibri" panose="020F0502020204030204" pitchFamily="34" charset="0"/>
                <a:cs typeface="Alexandria" pitchFamily="2" charset="-78"/>
              </a:rPr>
              <a:t>6- اختيار الموضوعات وتحديد البرامج:</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عقب تحديد الاستراتيجية المناسبة للعلاقات العامة، ننتقل إلى تفصيل الخطة العامة باختيار الموضوعات والبرامج التي تساعد على تنفيذ هذه الخطة. على أن يكون البرنامج مؤثرًا إلى أقصى مدى، واختيار أفضل الوسائل لنقل الرسالة إلى الجمهور. </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وقد يكون البرنامج إعلاميًّا أو تأثيريًّا أو ترفيهيًّا أو تثقيفيًّا، وقد يجمع أيضا أكثر من وظيفة من هذه الوظائف، وهناك أيضًا برامج الخدمات التي ترمي إلى تذليل العقبات والمساهمة في حل المشكلات التي تواجه الجماهير؛ تحقيقًا للدور الاجتماعي والإنساني للمنظمة. </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ويهدف البرنامج الإعلامي إلى تكوين رأي عام مستنير مدرك للدور الذي تقوم به المنظمة في المجتمع، وذلك عن طريق نقل المعلومات المتعلقة بإنجازاتها، وتفسير سياساتها وأهدافها للجماهير المختلفة.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8874086"/>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8740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97001" y="1568878"/>
            <a:ext cx="7366000" cy="3528530"/>
          </a:xfrm>
          <a:prstGeom prst="rect">
            <a:avLst/>
          </a:prstGeom>
          <a:noFill/>
        </p:spPr>
        <p:txBody>
          <a:bodyPr wrap="square" rtlCol="0">
            <a:spAutoFit/>
          </a:bodyPr>
          <a:lstStyle/>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أما البرنامج التأثيري فيسعى إلى إقناع الجماهير واستمالتها لسياسة المنظمة وكسب السمعة الطيبة والصورة المشرفة لها في أذهان الجماهير. </a:t>
            </a:r>
          </a:p>
          <a:p>
            <a:pPr indent="107950" algn="justLow" rtl="1">
              <a:lnSpc>
                <a:spcPct val="150000"/>
              </a:lnSpc>
              <a:spcAft>
                <a:spcPts val="600"/>
              </a:spcAft>
            </a:pPr>
            <a:r>
              <a:rPr lang="ar-EG" sz="1600" dirty="0">
                <a:effectLst/>
                <a:latin typeface="Alexandria" pitchFamily="2" charset="-78"/>
                <a:ea typeface="Calibri" panose="020F0502020204030204" pitchFamily="34" charset="0"/>
                <a:cs typeface="Alexandria" pitchFamily="2" charset="-78"/>
              </a:rPr>
              <a:t>ويهدف البرنامج الترفيهي إلى توثيق أواصر الود والمحبة بين المنظمة وجماهيرها، وتجديد نشاط العاملين بها، ودفع الملل الذي قد ينشأ عن العمل الجاد المستمر. </a:t>
            </a:r>
          </a:p>
          <a:p>
            <a:pPr indent="107950" algn="justLow" rtl="1">
              <a:lnSpc>
                <a:spcPct val="150000"/>
              </a:lnSpc>
              <a:spcAft>
                <a:spcPts val="600"/>
              </a:spcAft>
            </a:pPr>
            <a:r>
              <a:rPr lang="ar-EG" sz="1600">
                <a:effectLst/>
                <a:latin typeface="Alexandria" pitchFamily="2" charset="-78"/>
                <a:ea typeface="Calibri" panose="020F0502020204030204" pitchFamily="34" charset="0"/>
                <a:cs typeface="Alexandria" pitchFamily="2" charset="-78"/>
              </a:rPr>
              <a:t>أما البرنامج التثقيفي فهو </a:t>
            </a:r>
            <a:r>
              <a:rPr lang="ar-EG" sz="1600" dirty="0">
                <a:effectLst/>
                <a:latin typeface="Alexandria" pitchFamily="2" charset="-78"/>
                <a:ea typeface="Calibri" panose="020F0502020204030204" pitchFamily="34" charset="0"/>
                <a:cs typeface="Alexandria" pitchFamily="2" charset="-78"/>
              </a:rPr>
              <a:t>من أهم البرامج التي ينبغي أن تقوم بها إدارة العلاقات العامة للعاملين بالمؤسسة، وهناك أربعة مجالات رئيسة لهذه البرامج، هي: مجال العمل المباشر، ثم مجال المؤسسة ككل، ومجال التنظيمات الإدارية والنقابية، وأخيرًا مجال العمل السياسي ودوره في النهوض بالمجتمع.</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2244623"/>
      </p:ext>
    </p:extLst>
  </p:cSld>
  <p:clrMapOvr>
    <a:masterClrMapping/>
  </p:clrMapOvr>
  <mc:AlternateContent xmlns:mc="http://schemas.openxmlformats.org/markup-compatibility/2006" xmlns:p14="http://schemas.microsoft.com/office/powerpoint/2010/main">
    <mc:Choice Requires="p14">
      <p:transition spd="slow" p14:dur="2000" advTm="67291"/>
    </mc:Choice>
    <mc:Fallback xmlns="">
      <p:transition spd="slow" advTm="6729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45175" y="111955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56936" y="695206"/>
            <a:ext cx="7095548" cy="5204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127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4576875" y="1803927"/>
            <a:ext cx="6855670" cy="1735732"/>
          </a:xfrm>
          <a:prstGeom prst="rect">
            <a:avLst/>
          </a:prstGeom>
          <a:noFill/>
        </p:spPr>
        <p:txBody>
          <a:bodyPr wrap="square" rtlCol="0">
            <a:spAutoFit/>
          </a:bodyPr>
          <a:lstStyle/>
          <a:p>
            <a:pPr indent="107950" algn="justLow" rtl="1">
              <a:lnSpc>
                <a:spcPct val="150000"/>
              </a:lnSpc>
              <a:spcBef>
                <a:spcPts val="300"/>
              </a:spcBef>
            </a:pPr>
            <a:r>
              <a:rPr lang="ar-SA" b="1" dirty="0">
                <a:latin typeface="Alexandria" pitchFamily="2" charset="-78"/>
                <a:ea typeface="Times New Roman" panose="02020603050405020304" pitchFamily="18" charset="0"/>
                <a:cs typeface="Alexandria" pitchFamily="2" charset="-78"/>
              </a:rPr>
              <a:t>المحاضرة القادمة</a:t>
            </a:r>
            <a:r>
              <a:rPr lang="ar-EG" b="1" dirty="0">
                <a:latin typeface="Alexandria" pitchFamily="2" charset="-78"/>
                <a:ea typeface="Times New Roman" panose="02020603050405020304" pitchFamily="18" charset="0"/>
                <a:cs typeface="Alexandria" pitchFamily="2" charset="-78"/>
              </a:rPr>
              <a:t>:</a:t>
            </a:r>
          </a:p>
          <a:p>
            <a:pPr indent="107950" algn="justLow" rtl="1">
              <a:lnSpc>
                <a:spcPct val="150000"/>
              </a:lnSpc>
              <a:spcBef>
                <a:spcPts val="300"/>
              </a:spcBef>
            </a:pPr>
            <a:r>
              <a:rPr lang="ar-SA" sz="1800" b="1" dirty="0">
                <a:effectLst/>
                <a:latin typeface="Calibri" panose="020F0502020204030204" pitchFamily="34" charset="0"/>
                <a:ea typeface="Calibri" panose="020F0502020204030204" pitchFamily="34" charset="0"/>
                <a:cs typeface="Alexandria" pitchFamily="2" charset="-78"/>
              </a:rPr>
              <a:t>وظائف إدارة العلاقات العامة</a:t>
            </a:r>
            <a:r>
              <a:rPr lang="ar-EG" sz="1800" b="1" dirty="0">
                <a:effectLst/>
                <a:latin typeface="Calibri" panose="020F0502020204030204" pitchFamily="34" charset="0"/>
                <a:ea typeface="Calibri" panose="020F0502020204030204" pitchFamily="34" charset="0"/>
                <a:cs typeface="Alexandria" pitchFamily="2" charset="-78"/>
              </a:rPr>
              <a:t> (2)</a:t>
            </a:r>
            <a:r>
              <a:rPr lang="ar-SA" sz="1800" b="1" dirty="0">
                <a:effectLst/>
                <a:latin typeface="Calibri" panose="020F0502020204030204" pitchFamily="34" charset="0"/>
                <a:ea typeface="Calibri" panose="020F0502020204030204" pitchFamily="34" charset="0"/>
                <a:cs typeface="Alexandria" pitchFamily="2" charset="-78"/>
              </a:rPr>
              <a:t>: </a:t>
            </a:r>
            <a:endParaRPr lang="ar-EG" sz="1800" b="1" dirty="0">
              <a:effectLst/>
              <a:latin typeface="Calibri" panose="020F0502020204030204" pitchFamily="34" charset="0"/>
              <a:ea typeface="Calibri" panose="020F0502020204030204" pitchFamily="34" charset="0"/>
              <a:cs typeface="Alexandria" pitchFamily="2" charset="-78"/>
            </a:endParaRPr>
          </a:p>
          <a:p>
            <a:pPr indent="107950" algn="justLow" rtl="1">
              <a:lnSpc>
                <a:spcPct val="150000"/>
              </a:lnSpc>
              <a:spcBef>
                <a:spcPts val="300"/>
              </a:spcBef>
            </a:pPr>
            <a:r>
              <a:rPr lang="ar-SA" sz="1600" b="1" dirty="0">
                <a:effectLst/>
                <a:latin typeface="Calibri" panose="020F0502020204030204" pitchFamily="34" charset="0"/>
                <a:ea typeface="Calibri" panose="020F0502020204030204" pitchFamily="34" charset="0"/>
                <a:cs typeface="Alexandria" pitchFamily="2" charset="-78"/>
              </a:rPr>
              <a:t>- </a:t>
            </a:r>
            <a:r>
              <a:rPr lang="ar-EG" sz="1600" b="1" dirty="0">
                <a:effectLst/>
                <a:latin typeface="Calibri" panose="020F0502020204030204" pitchFamily="34" charset="0"/>
                <a:ea typeface="Calibri" panose="020F0502020204030204" pitchFamily="34" charset="0"/>
                <a:cs typeface="Alexandria" pitchFamily="2" charset="-78"/>
              </a:rPr>
              <a:t>وظيفة </a:t>
            </a:r>
            <a:r>
              <a:rPr lang="ar-SA" sz="1600" b="1" dirty="0">
                <a:effectLst/>
                <a:latin typeface="Calibri" panose="020F0502020204030204" pitchFamily="34" charset="0"/>
                <a:ea typeface="Calibri" panose="020F0502020204030204" pitchFamily="34" charset="0"/>
                <a:cs typeface="Alexandria" pitchFamily="2" charset="-78"/>
              </a:rPr>
              <a:t>الاتصال.</a:t>
            </a:r>
          </a:p>
          <a:p>
            <a:pPr indent="107950" algn="justLow" rtl="1">
              <a:lnSpc>
                <a:spcPct val="150000"/>
              </a:lnSpc>
              <a:spcBef>
                <a:spcPts val="300"/>
              </a:spcBef>
            </a:pPr>
            <a:r>
              <a:rPr lang="ar-SA" sz="1600" b="1" dirty="0">
                <a:latin typeface="Calibri" panose="020F0502020204030204" pitchFamily="34" charset="0"/>
                <a:ea typeface="Calibri" panose="020F0502020204030204" pitchFamily="34" charset="0"/>
                <a:cs typeface="Alexandria" pitchFamily="2" charset="-78"/>
              </a:rPr>
              <a:t>- </a:t>
            </a:r>
            <a:r>
              <a:rPr lang="ar-EG" sz="1600" b="1" dirty="0">
                <a:latin typeface="Calibri" panose="020F0502020204030204" pitchFamily="34" charset="0"/>
                <a:ea typeface="Calibri" panose="020F0502020204030204" pitchFamily="34" charset="0"/>
                <a:cs typeface="Alexandria" pitchFamily="2" charset="-78"/>
              </a:rPr>
              <a:t>وظيفة </a:t>
            </a:r>
            <a:r>
              <a:rPr lang="ar-SA" sz="1600" b="1" dirty="0">
                <a:latin typeface="Calibri" panose="020F0502020204030204" pitchFamily="34" charset="0"/>
                <a:ea typeface="Calibri" panose="020F0502020204030204" pitchFamily="34" charset="0"/>
                <a:cs typeface="Alexandria" pitchFamily="2" charset="-78"/>
              </a:rPr>
              <a:t>التقييم</a:t>
            </a:r>
            <a:r>
              <a:rPr lang="ar-SA" sz="1600" b="1" dirty="0">
                <a:effectLst/>
                <a:latin typeface="Calibri" panose="020F0502020204030204" pitchFamily="34" charset="0"/>
                <a:ea typeface="Calibri" panose="020F0502020204030204" pitchFamily="34" charset="0"/>
                <a:cs typeface="Alexandria" pitchFamily="2" charset="-78"/>
              </a:rPr>
              <a:t>، </a:t>
            </a:r>
            <a:endParaRPr lang="ar-EG" sz="1600" b="1" dirty="0">
              <a:effectLst/>
              <a:latin typeface="Calibri" panose="020F0502020204030204" pitchFamily="34" charset="0"/>
              <a:ea typeface="Calibri" panose="020F0502020204030204" pitchFamily="34" charset="0"/>
              <a:cs typeface="Alexandria" pitchFamily="2" charset="-78"/>
            </a:endParaRPr>
          </a:p>
        </p:txBody>
      </p:sp>
      <p:pic>
        <p:nvPicPr>
          <p:cNvPr id="4098" name="Picture 2" descr="D:\الفصل الأول 2024\بحث_عن_كيفية_إدارة_الوقت.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6764" y="3817865"/>
            <a:ext cx="4693708" cy="1974998"/>
          </a:xfrm>
          <a:prstGeom prst="rect">
            <a:avLst/>
          </a:prstGeom>
          <a:noFill/>
          <a:extLst>
            <a:ext uri="{909E8E84-426E-40DD-AFC4-6F175D3DCCD1}">
              <a14:hiddenFill xmlns:a14="http://schemas.microsoft.com/office/drawing/2010/main">
                <a:solidFill>
                  <a:srgbClr val="FFFFFF"/>
                </a:solidFill>
              </a14:hiddenFill>
            </a:ext>
          </a:extLst>
        </p:spPr>
      </p:pic>
      <p:pic>
        <p:nvPicPr>
          <p:cNvPr id="8" name="Graphic 21">
            <a:extLst>
              <a:ext uri="{FF2B5EF4-FFF2-40B4-BE49-F238E27FC236}">
                <a16:creationId xmlns:a16="http://schemas.microsoft.com/office/drawing/2014/main" id="{2CAA3D25-80C1-612F-B6DD-6A209BDCC5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4643" y="733929"/>
            <a:ext cx="2305141" cy="1076343"/>
          </a:xfrm>
          <a:prstGeom prst="rect">
            <a:avLst/>
          </a:prstGeom>
        </p:spPr>
      </p:pic>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45688"/>
    </mc:Choice>
    <mc:Fallback xmlns="">
      <p:transition spd="slow" advTm="4568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39000"/>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6012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300527"/>
            <a:ext cx="9601238" cy="4344010"/>
          </a:xfrm>
          <a:prstGeom prst="rect">
            <a:avLst/>
          </a:prstGeom>
          <a:noFill/>
        </p:spPr>
        <p:txBody>
          <a:bodyPr wrap="square" rtlCol="0">
            <a:spAutoFit/>
          </a:bodyPr>
          <a:lstStyle/>
          <a:p>
            <a:pPr algn="justLow" rtl="1">
              <a:lnSpc>
                <a:spcPct val="120000"/>
              </a:lnSpc>
              <a:spcAft>
                <a:spcPts val="600"/>
              </a:spcAft>
            </a:pPr>
            <a:r>
              <a:rPr lang="ar-EG" sz="1600" b="1" dirty="0">
                <a:effectLst/>
                <a:latin typeface="Alexandria" pitchFamily="2" charset="-78"/>
                <a:ea typeface="Times New Roman" panose="02020603050405020304" pitchFamily="18" charset="0"/>
                <a:cs typeface="Alexandria" pitchFamily="2" charset="-78"/>
              </a:rPr>
              <a:t>الهوامش (المراجع):</a:t>
            </a:r>
            <a:r>
              <a:rPr lang="ar-EG" sz="1600" b="1" dirty="0">
                <a:effectLst/>
                <a:latin typeface="Alexandria" pitchFamily="2" charset="-78"/>
                <a:ea typeface="Calibri" panose="020F0502020204030204" pitchFamily="34" charset="0"/>
                <a:cs typeface="Alexandria" pitchFamily="2" charset="-78"/>
              </a:rPr>
              <a:t>	</a:t>
            </a:r>
            <a:endParaRPr lang="ar-EG" sz="1600" dirty="0">
              <a:latin typeface="Alexandria" pitchFamily="2" charset="-78"/>
              <a:cs typeface="Alexandria" pitchFamily="2" charset="-78"/>
            </a:endParaRPr>
          </a:p>
          <a:p>
            <a:pPr marL="216000" lvl="0" indent="-144000" algn="justLow" rtl="1">
              <a:lnSpc>
                <a:spcPct val="120000"/>
              </a:lnSpc>
              <a:spcAft>
                <a:spcPts val="600"/>
              </a:spcAft>
              <a:buFont typeface="Simplified Arabic" panose="02020603050405020304" pitchFamily="18" charset="-78"/>
              <a:buChar char="-"/>
            </a:pPr>
            <a:r>
              <a:rPr lang="ar-SA" sz="1400" dirty="0">
                <a:effectLst/>
                <a:latin typeface="Alexandria" pitchFamily="2" charset="-78"/>
                <a:ea typeface="Times New Roman" panose="02020603050405020304" pitchFamily="18" charset="0"/>
                <a:cs typeface="Alexandria" pitchFamily="2" charset="-78"/>
              </a:rPr>
              <a:t>عاطف عدلي العبد، </a:t>
            </a:r>
            <a:r>
              <a:rPr lang="ar-SA" sz="1400" b="1" dirty="0">
                <a:effectLst/>
                <a:latin typeface="Alexandria" pitchFamily="2" charset="-78"/>
                <a:ea typeface="Times New Roman" panose="02020603050405020304" pitchFamily="18" charset="0"/>
                <a:cs typeface="Alexandria" pitchFamily="2" charset="-78"/>
              </a:rPr>
              <a:t>تصميم وتنفيذ استطلاعات وبحوث الرأي العام والإعلام</a:t>
            </a:r>
            <a:r>
              <a:rPr lang="ar-SA" sz="1400" dirty="0">
                <a:effectLst/>
                <a:latin typeface="Alexandria" pitchFamily="2" charset="-78"/>
                <a:ea typeface="Times New Roman" panose="02020603050405020304" pitchFamily="18" charset="0"/>
                <a:cs typeface="Alexandria" pitchFamily="2" charset="-78"/>
              </a:rPr>
              <a:t>: الأسس النظرية والنماذج التطبيقية (القاهرة: دار الفكر العربي، 2002).</a:t>
            </a:r>
            <a:endParaRPr lang="en-US" sz="1400" dirty="0">
              <a:effectLst/>
              <a:latin typeface="Alexandria" pitchFamily="2" charset="-78"/>
              <a:ea typeface="Times New Roman" panose="02020603050405020304" pitchFamily="18" charset="0"/>
              <a:cs typeface="Alexandria" pitchFamily="2" charset="-78"/>
            </a:endParaRPr>
          </a:p>
          <a:p>
            <a:pPr marL="216000" lvl="0" indent="-144000" algn="justLow" rtl="1">
              <a:lnSpc>
                <a:spcPct val="120000"/>
              </a:lnSpc>
              <a:spcAft>
                <a:spcPts val="600"/>
              </a:spcAft>
              <a:buFont typeface="Simplified Arabic" panose="02020603050405020304" pitchFamily="18" charset="-78"/>
              <a:buChar char="-"/>
            </a:pPr>
            <a:r>
              <a:rPr lang="ar-EG" sz="1400" dirty="0">
                <a:effectLst/>
                <a:latin typeface="Alexandria" pitchFamily="2" charset="-78"/>
                <a:ea typeface="Times New Roman" panose="02020603050405020304" pitchFamily="18" charset="0"/>
                <a:cs typeface="Alexandria" pitchFamily="2" charset="-78"/>
              </a:rPr>
              <a:t>علي عجوة، </a:t>
            </a:r>
            <a:r>
              <a:rPr lang="ar-EG" sz="1400" b="1" dirty="0">
                <a:effectLst/>
                <a:latin typeface="Alexandria" pitchFamily="2" charset="-78"/>
                <a:ea typeface="Times New Roman" panose="02020603050405020304" pitchFamily="18" charset="0"/>
                <a:cs typeface="Alexandria" pitchFamily="2" charset="-78"/>
              </a:rPr>
              <a:t>الأسس العلمية للعلاقات العامة</a:t>
            </a:r>
            <a:r>
              <a:rPr lang="ar-EG" sz="1400" dirty="0">
                <a:effectLst/>
                <a:latin typeface="Alexandria" pitchFamily="2" charset="-78"/>
                <a:ea typeface="Times New Roman" panose="02020603050405020304" pitchFamily="18" charset="0"/>
                <a:cs typeface="Alexandria" pitchFamily="2" charset="-78"/>
              </a:rPr>
              <a:t>، ط5 (القاهرة: عالم الكتب، 2008). </a:t>
            </a:r>
            <a:endParaRPr lang="en-US" sz="1400" dirty="0">
              <a:effectLst/>
              <a:latin typeface="Alexandria" pitchFamily="2" charset="-78"/>
              <a:ea typeface="Times New Roman" panose="02020603050405020304" pitchFamily="18" charset="0"/>
              <a:cs typeface="Alexandria" pitchFamily="2" charset="-78"/>
            </a:endParaRPr>
          </a:p>
          <a:p>
            <a:pPr marL="216000" lvl="0" indent="-144000" algn="justLow" rtl="1">
              <a:lnSpc>
                <a:spcPct val="120000"/>
              </a:lnSpc>
              <a:spcAft>
                <a:spcPts val="600"/>
              </a:spcAft>
              <a:buFont typeface="Simplified Arabic" panose="02020603050405020304" pitchFamily="18" charset="-78"/>
              <a:buChar char="-"/>
            </a:pPr>
            <a:r>
              <a:rPr lang="ar-JO" sz="1400" dirty="0">
                <a:effectLst/>
                <a:latin typeface="Alexandria" pitchFamily="2" charset="-78"/>
                <a:ea typeface="Times New Roman" panose="02020603050405020304" pitchFamily="18" charset="0"/>
                <a:cs typeface="Alexandria" pitchFamily="2" charset="-78"/>
              </a:rPr>
              <a:t>علي عجوة وكريمان فريد، </a:t>
            </a:r>
            <a:r>
              <a:rPr lang="ar-EG" sz="1400" b="1" dirty="0">
                <a:effectLst/>
                <a:latin typeface="Alexandria" pitchFamily="2" charset="-78"/>
                <a:ea typeface="Times New Roman" panose="02020603050405020304" pitchFamily="18" charset="0"/>
                <a:cs typeface="Alexandria" pitchFamily="2" charset="-78"/>
              </a:rPr>
              <a:t>إدارة العلاقات العامة بين الإدارة </a:t>
            </a:r>
            <a:r>
              <a:rPr lang="ar-EG" sz="1400" b="1" dirty="0" err="1">
                <a:effectLst/>
                <a:latin typeface="Alexandria" pitchFamily="2" charset="-78"/>
                <a:ea typeface="Times New Roman" panose="02020603050405020304" pitchFamily="18" charset="0"/>
                <a:cs typeface="Alexandria" pitchFamily="2" charset="-78"/>
              </a:rPr>
              <a:t>الإسترتيجية</a:t>
            </a:r>
            <a:r>
              <a:rPr lang="ar-EG" sz="1400" b="1" dirty="0">
                <a:effectLst/>
                <a:latin typeface="Alexandria" pitchFamily="2" charset="-78"/>
                <a:ea typeface="Times New Roman" panose="02020603050405020304" pitchFamily="18" charset="0"/>
                <a:cs typeface="Alexandria" pitchFamily="2" charset="-78"/>
              </a:rPr>
              <a:t> وإدارة الأزمات</a:t>
            </a:r>
            <a:r>
              <a:rPr lang="ar-EG" sz="1400" dirty="0">
                <a:effectLst/>
                <a:latin typeface="Alexandria" pitchFamily="2" charset="-78"/>
                <a:ea typeface="Times New Roman" panose="02020603050405020304" pitchFamily="18" charset="0"/>
                <a:cs typeface="Alexandria" pitchFamily="2" charset="-78"/>
              </a:rPr>
              <a:t>، ط2 (القاهرة: عالم الكتب، 2008)</a:t>
            </a:r>
            <a:r>
              <a:rPr lang="ar-JO" sz="1400" dirty="0">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marL="216000" lvl="0" indent="-144000" algn="justLow" rtl="1">
              <a:lnSpc>
                <a:spcPct val="120000"/>
              </a:lnSpc>
              <a:spcAft>
                <a:spcPts val="600"/>
              </a:spcAft>
              <a:buFont typeface="Simplified Arabic" panose="02020603050405020304" pitchFamily="18" charset="-78"/>
              <a:buChar char="-"/>
            </a:pPr>
            <a:r>
              <a:rPr lang="ar-SA" sz="1400" dirty="0">
                <a:effectLst/>
                <a:latin typeface="Alexandria" pitchFamily="2" charset="-78"/>
                <a:ea typeface="Times New Roman" panose="02020603050405020304" pitchFamily="18" charset="0"/>
                <a:cs typeface="Alexandria" pitchFamily="2" charset="-78"/>
              </a:rPr>
              <a:t>فرج الكامل، </a:t>
            </a:r>
            <a:r>
              <a:rPr lang="ar-SA" sz="1400" b="1" dirty="0">
                <a:effectLst/>
                <a:latin typeface="Alexandria" pitchFamily="2" charset="-78"/>
                <a:ea typeface="Times New Roman" panose="02020603050405020304" pitchFamily="18" charset="0"/>
                <a:cs typeface="Alexandria" pitchFamily="2" charset="-78"/>
              </a:rPr>
              <a:t>بحوث الإعلام والرأي العام: تصميمها وإجراؤها وتحليلها</a:t>
            </a:r>
            <a:r>
              <a:rPr lang="ar-SA" sz="1400" dirty="0">
                <a:effectLst/>
                <a:latin typeface="Alexandria" pitchFamily="2" charset="-78"/>
                <a:ea typeface="Times New Roman" panose="02020603050405020304" pitchFamily="18" charset="0"/>
                <a:cs typeface="Alexandria" pitchFamily="2" charset="-78"/>
              </a:rPr>
              <a:t> (القاهرة: دار النشر للجامعات المص</a:t>
            </a:r>
            <a:r>
              <a:rPr lang="ar-EG" sz="1400" dirty="0">
                <a:effectLst/>
                <a:latin typeface="Alexandria" pitchFamily="2" charset="-78"/>
                <a:ea typeface="Times New Roman" panose="02020603050405020304" pitchFamily="18" charset="0"/>
                <a:cs typeface="Alexandria" pitchFamily="2" charset="-78"/>
              </a:rPr>
              <a:t>ـري</a:t>
            </a:r>
            <a:r>
              <a:rPr lang="ar-SA" sz="1400" dirty="0">
                <a:effectLst/>
                <a:latin typeface="Alexandria" pitchFamily="2" charset="-78"/>
                <a:ea typeface="Times New Roman" panose="02020603050405020304" pitchFamily="18" charset="0"/>
                <a:cs typeface="Alexandria" pitchFamily="2" charset="-78"/>
              </a:rPr>
              <a:t>ة، 2001).</a:t>
            </a:r>
            <a:endParaRPr lang="en-US" sz="1400" dirty="0">
              <a:effectLst/>
              <a:latin typeface="Alexandria" pitchFamily="2" charset="-78"/>
              <a:ea typeface="Times New Roman" panose="02020603050405020304" pitchFamily="18" charset="0"/>
              <a:cs typeface="Alexandria" pitchFamily="2" charset="-78"/>
            </a:endParaRPr>
          </a:p>
          <a:p>
            <a:pPr marL="216000" lvl="0" indent="-144000" algn="justLow" rtl="1">
              <a:lnSpc>
                <a:spcPct val="120000"/>
              </a:lnSpc>
              <a:spcAft>
                <a:spcPts val="600"/>
              </a:spcAft>
              <a:buFont typeface="Simplified Arabic" panose="02020603050405020304" pitchFamily="18" charset="-78"/>
              <a:buChar char="-"/>
            </a:pPr>
            <a:r>
              <a:rPr lang="ar-JO" sz="1400" dirty="0">
                <a:effectLst/>
                <a:latin typeface="Alexandria" pitchFamily="2" charset="-78"/>
                <a:ea typeface="Times New Roman" panose="02020603050405020304" pitchFamily="18" charset="0"/>
                <a:cs typeface="Alexandria" pitchFamily="2" charset="-78"/>
              </a:rPr>
              <a:t>قدري علي عبدالمجيد، دور الاتصال في إدارة الأزمات: دراسة حالة على حادث </a:t>
            </a:r>
            <a:r>
              <a:rPr lang="ar-JO" sz="1400" dirty="0" err="1">
                <a:effectLst/>
                <a:latin typeface="Alexandria" pitchFamily="2" charset="-78"/>
                <a:ea typeface="Times New Roman" panose="02020603050405020304" pitchFamily="18" charset="0"/>
                <a:cs typeface="Alexandria" pitchFamily="2" charset="-78"/>
              </a:rPr>
              <a:t>الأقص</a:t>
            </a:r>
            <a:r>
              <a:rPr lang="ar-EG" sz="1400" dirty="0">
                <a:effectLst/>
                <a:latin typeface="Alexandria" pitchFamily="2" charset="-78"/>
                <a:ea typeface="Times New Roman" panose="02020603050405020304" pitchFamily="18" charset="0"/>
                <a:cs typeface="Alexandria" pitchFamily="2" charset="-78"/>
              </a:rPr>
              <a:t>ـر</a:t>
            </a:r>
            <a:r>
              <a:rPr lang="ar-JO" sz="1400" dirty="0">
                <a:effectLst/>
                <a:latin typeface="Alexandria" pitchFamily="2" charset="-78"/>
                <a:ea typeface="Times New Roman" panose="02020603050405020304" pitchFamily="18" charset="0"/>
                <a:cs typeface="Alexandria" pitchFamily="2" charset="-78"/>
              </a:rPr>
              <a:t> الإرهابي عام 1997، </a:t>
            </a:r>
            <a:r>
              <a:rPr lang="ar-SA" sz="1400" b="1" dirty="0">
                <a:effectLst/>
                <a:latin typeface="Alexandria" pitchFamily="2" charset="-78"/>
                <a:ea typeface="Times New Roman" panose="02020603050405020304" pitchFamily="18" charset="0"/>
                <a:cs typeface="Alexandria" pitchFamily="2" charset="-78"/>
              </a:rPr>
              <a:t>رسالة ماجستير</a:t>
            </a:r>
            <a:r>
              <a:rPr lang="ar-SA" sz="1400" dirty="0">
                <a:effectLst/>
                <a:latin typeface="Alexandria" pitchFamily="2" charset="-78"/>
                <a:ea typeface="Times New Roman" panose="02020603050405020304" pitchFamily="18" charset="0"/>
                <a:cs typeface="Alexandria" pitchFamily="2" charset="-78"/>
              </a:rPr>
              <a:t>، غير منشورة (</a:t>
            </a:r>
            <a:r>
              <a:rPr lang="ar-JO" sz="1400" dirty="0">
                <a:effectLst/>
                <a:latin typeface="Alexandria" pitchFamily="2" charset="-78"/>
                <a:ea typeface="Times New Roman" panose="02020603050405020304" pitchFamily="18" charset="0"/>
                <a:cs typeface="Alexandria" pitchFamily="2" charset="-78"/>
              </a:rPr>
              <a:t>كلية الإعلام: جامعة القاهرة،</a:t>
            </a:r>
            <a:r>
              <a:rPr lang="ar-SA" sz="1400" dirty="0">
                <a:effectLst/>
                <a:latin typeface="Alexandria" pitchFamily="2" charset="-78"/>
                <a:ea typeface="Times New Roman" panose="02020603050405020304" pitchFamily="18" charset="0"/>
                <a:cs typeface="Alexandria" pitchFamily="2" charset="-78"/>
              </a:rPr>
              <a:t> 2002).</a:t>
            </a:r>
            <a:endParaRPr lang="en-US" sz="1400" dirty="0">
              <a:effectLst/>
              <a:latin typeface="Alexandria" pitchFamily="2" charset="-78"/>
              <a:ea typeface="Times New Roman" panose="02020603050405020304" pitchFamily="18" charset="0"/>
              <a:cs typeface="Alexandria" pitchFamily="2" charset="-78"/>
            </a:endParaRPr>
          </a:p>
          <a:p>
            <a:pPr marL="216000" lvl="0" indent="-144000" algn="justLow" rtl="1">
              <a:lnSpc>
                <a:spcPct val="120000"/>
              </a:lnSpc>
              <a:spcAft>
                <a:spcPts val="600"/>
              </a:spcAft>
              <a:buFont typeface="Simplified Arabic" panose="02020603050405020304" pitchFamily="18" charset="-78"/>
              <a:buChar char="-"/>
            </a:pPr>
            <a:r>
              <a:rPr lang="ar-SA" sz="1400" dirty="0">
                <a:effectLst/>
                <a:latin typeface="Alexandria" pitchFamily="2" charset="-78"/>
                <a:ea typeface="Times New Roman" panose="02020603050405020304" pitchFamily="18" charset="0"/>
                <a:cs typeface="Alexandria" pitchFamily="2" charset="-78"/>
              </a:rPr>
              <a:t>محمد عبد الحميد، </a:t>
            </a:r>
            <a:r>
              <a:rPr lang="ar-SA" sz="1400" b="1" dirty="0">
                <a:effectLst/>
                <a:latin typeface="Alexandria" pitchFamily="2" charset="-78"/>
                <a:ea typeface="Times New Roman" panose="02020603050405020304" pitchFamily="18" charset="0"/>
                <a:cs typeface="Alexandria" pitchFamily="2" charset="-78"/>
              </a:rPr>
              <a:t>البحث العلمي في الدراسات الإعلامية</a:t>
            </a:r>
            <a:r>
              <a:rPr lang="ar-SA" sz="1400" dirty="0">
                <a:effectLst/>
                <a:latin typeface="Alexandria" pitchFamily="2" charset="-78"/>
                <a:ea typeface="Times New Roman" panose="02020603050405020304" pitchFamily="18" charset="0"/>
                <a:cs typeface="Alexandria" pitchFamily="2" charset="-78"/>
              </a:rPr>
              <a:t> (القاهرة: عالم الكتب، 2002).</a:t>
            </a:r>
            <a:endParaRPr lang="en-US" sz="1400" kern="100" dirty="0">
              <a:effectLst/>
              <a:latin typeface="Alexandria" pitchFamily="2" charset="-78"/>
              <a:ea typeface="Calibri" panose="020F0502020204030204" pitchFamily="34" charset="0"/>
              <a:cs typeface="Alexandria" pitchFamily="2" charset="-78"/>
            </a:endParaRPr>
          </a:p>
          <a:p>
            <a:pPr marL="216000" lvl="0" indent="-144000" algn="justLow">
              <a:lnSpc>
                <a:spcPct val="120000"/>
              </a:lnSpc>
              <a:spcAft>
                <a:spcPts val="600"/>
              </a:spcAft>
              <a:buFont typeface="Simplified Arabic" panose="02020603050405020304" pitchFamily="18" charset="-78"/>
              <a:buChar char="-"/>
            </a:pPr>
            <a:r>
              <a:rPr lang="en-US" sz="1400" dirty="0" err="1">
                <a:effectLst/>
                <a:latin typeface="Alexandria" pitchFamily="2" charset="-78"/>
                <a:ea typeface="Times New Roman" panose="02020603050405020304" pitchFamily="18" charset="0"/>
                <a:cs typeface="Alexandria" pitchFamily="2" charset="-78"/>
              </a:rPr>
              <a:t>Anol</a:t>
            </a:r>
            <a:r>
              <a:rPr lang="en-US" sz="1400" dirty="0">
                <a:effectLst/>
                <a:latin typeface="Alexandria" pitchFamily="2" charset="-78"/>
                <a:ea typeface="Times New Roman" panose="02020603050405020304" pitchFamily="18" charset="0"/>
                <a:cs typeface="Alexandria" pitchFamily="2" charset="-78"/>
              </a:rPr>
              <a:t> </a:t>
            </a:r>
            <a:r>
              <a:rPr lang="en-US" sz="1400" dirty="0" err="1">
                <a:effectLst/>
                <a:latin typeface="Alexandria" pitchFamily="2" charset="-78"/>
                <a:ea typeface="Times New Roman" panose="02020603050405020304" pitchFamily="18" charset="0"/>
                <a:cs typeface="Alexandria" pitchFamily="2" charset="-78"/>
              </a:rPr>
              <a:t>Bhattacherjee</a:t>
            </a:r>
            <a:r>
              <a:rPr lang="en-US" sz="1400" dirty="0">
                <a:effectLst/>
                <a:latin typeface="Alexandria" pitchFamily="2" charset="-78"/>
                <a:ea typeface="Times New Roman" panose="02020603050405020304" pitchFamily="18" charset="0"/>
                <a:cs typeface="Alexandria" pitchFamily="2" charset="-78"/>
              </a:rPr>
              <a:t>, </a:t>
            </a:r>
            <a:r>
              <a:rPr lang="en-US" sz="1400" b="1" dirty="0">
                <a:effectLst/>
                <a:latin typeface="Alexandria" pitchFamily="2" charset="-78"/>
                <a:ea typeface="Times New Roman" panose="02020603050405020304" pitchFamily="18" charset="0"/>
                <a:cs typeface="Alexandria" pitchFamily="2" charset="-78"/>
              </a:rPr>
              <a:t>Social Science Research: Principles, Methods, and Practices</a:t>
            </a:r>
            <a:r>
              <a:rPr lang="en-US" sz="1400" dirty="0">
                <a:effectLst/>
                <a:latin typeface="Alexandria" pitchFamily="2" charset="-78"/>
                <a:ea typeface="Times New Roman" panose="02020603050405020304" pitchFamily="18" charset="0"/>
                <a:cs typeface="Alexandria" pitchFamily="2" charset="-78"/>
              </a:rPr>
              <a:t>, 2</a:t>
            </a:r>
            <a:r>
              <a:rPr lang="en-US" sz="1400" baseline="30000" dirty="0">
                <a:effectLst/>
                <a:latin typeface="Alexandria" pitchFamily="2" charset="-78"/>
                <a:ea typeface="Times New Roman" panose="02020603050405020304" pitchFamily="18" charset="0"/>
                <a:cs typeface="Alexandria" pitchFamily="2" charset="-78"/>
              </a:rPr>
              <a:t>nd</a:t>
            </a:r>
            <a:r>
              <a:rPr lang="en-US" sz="1400" dirty="0">
                <a:effectLst/>
                <a:latin typeface="Alexandria" pitchFamily="2" charset="-78"/>
                <a:ea typeface="Times New Roman" panose="02020603050405020304" pitchFamily="18" charset="0"/>
                <a:cs typeface="Alexandria" pitchFamily="2" charset="-78"/>
              </a:rPr>
              <a:t> edition (Florida, USA: University of South Florida, 2012).</a:t>
            </a:r>
          </a:p>
          <a:p>
            <a:pPr marL="216000" lvl="0" indent="-144000" algn="justLow">
              <a:lnSpc>
                <a:spcPct val="120000"/>
              </a:lnSpc>
              <a:spcAft>
                <a:spcPts val="600"/>
              </a:spcAft>
              <a:buFont typeface="Simplified Arabic" panose="02020603050405020304" pitchFamily="18" charset="-78"/>
              <a:buChar char="-"/>
            </a:pPr>
            <a:r>
              <a:rPr lang="en-US" sz="1400" dirty="0">
                <a:effectLst/>
                <a:latin typeface="Alexandria" pitchFamily="2" charset="-78"/>
                <a:ea typeface="Times New Roman" panose="02020603050405020304" pitchFamily="18" charset="0"/>
                <a:cs typeface="Alexandria" pitchFamily="2" charset="-78"/>
              </a:rPr>
              <a:t>C. R. Kothari, </a:t>
            </a:r>
            <a:r>
              <a:rPr lang="en-US" sz="1400" b="1" dirty="0">
                <a:effectLst/>
                <a:latin typeface="Alexandria" pitchFamily="2" charset="-78"/>
                <a:ea typeface="Times New Roman" panose="02020603050405020304" pitchFamily="18" charset="0"/>
                <a:cs typeface="Alexandria" pitchFamily="2" charset="-78"/>
              </a:rPr>
              <a:t>Research Methodology: Methods &amp; Techniques</a:t>
            </a:r>
            <a:r>
              <a:rPr lang="en-US" sz="1400" dirty="0">
                <a:effectLst/>
                <a:latin typeface="Alexandria" pitchFamily="2" charset="-78"/>
                <a:ea typeface="Times New Roman" panose="02020603050405020304" pitchFamily="18" charset="0"/>
                <a:cs typeface="Alexandria" pitchFamily="2" charset="-78"/>
              </a:rPr>
              <a:t>, Second Revised Edition (New Delhi: New Age International (P) Ltd. Publishers, 2004).</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04512450"/>
      </p:ext>
    </p:extLst>
  </p:cSld>
  <p:clrMapOvr>
    <a:masterClrMapping/>
  </p:clrMapOvr>
  <mc:AlternateContent xmlns:mc="http://schemas.openxmlformats.org/markup-compatibility/2006" xmlns:p14="http://schemas.microsoft.com/office/powerpoint/2010/main">
    <mc:Choice Requires="p14">
      <p:transition spd="slow" p14:dur="2000" advTm="21629"/>
    </mc:Choice>
    <mc:Fallback xmlns="">
      <p:transition spd="slow" advTm="21629"/>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4">
            <a:extLst>
              <a:ext uri="{FF2B5EF4-FFF2-40B4-BE49-F238E27FC236}">
                <a16:creationId xmlns:a16="http://schemas.microsoft.com/office/drawing/2014/main" id="{8EB4B225-B3F7-90E6-9ECA-B3236120E842}"/>
              </a:ext>
            </a:extLst>
          </p:cNvPr>
          <p:cNvSpPr/>
          <p:nvPr/>
        </p:nvSpPr>
        <p:spPr>
          <a:xfrm>
            <a:off x="1468709" y="1526062"/>
            <a:ext cx="9473666" cy="4142390"/>
          </a:xfrm>
          <a:prstGeom prst="rect">
            <a:avLst/>
          </a:prstGeom>
          <a:blipFill dpi="0" rotWithShape="1">
            <a:blip r:embed="rId8"/>
            <a:srcRect/>
            <a:tile tx="0" ty="-381000" sx="99000" sy="98000" flip="none" algn="ctr"/>
          </a:bli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b="0" i="0" u="none" strike="noStrike" kern="0" cap="none" spc="0" normalizeH="0" baseline="0" noProof="0" dirty="0">
              <a:ln>
                <a:noFill/>
              </a:ln>
              <a:solidFill>
                <a:prstClr val="white"/>
              </a:solidFill>
              <a:effectLst/>
              <a:uLnTx/>
              <a:uFillTx/>
              <a:latin typeface="Calibri"/>
              <a:ea typeface="+mn-ea"/>
              <a:cs typeface="+mn-cs"/>
            </a:endParaRPr>
          </a:p>
        </p:txBody>
      </p:sp>
      <p:pic>
        <p:nvPicPr>
          <p:cNvPr id="4" name="صورة 3">
            <a:extLst>
              <a:ext uri="{FF2B5EF4-FFF2-40B4-BE49-F238E27FC236}">
                <a16:creationId xmlns:a16="http://schemas.microsoft.com/office/drawing/2014/main" id="{82BF0142-FE55-4E77-B3BA-73DCA50A73F3}"/>
              </a:ext>
            </a:extLst>
          </p:cNvPr>
          <p:cNvPicPr>
            <a:picLocks noChangeAspect="1"/>
          </p:cNvPicPr>
          <p:nvPr/>
        </p:nvPicPr>
        <p:blipFill>
          <a:blip r:embed="rId9"/>
          <a:stretch>
            <a:fillRect/>
          </a:stretch>
        </p:blipFill>
        <p:spPr>
          <a:xfrm>
            <a:off x="6630854" y="4814507"/>
            <a:ext cx="4176122" cy="963251"/>
          </a:xfrm>
          <a:prstGeom prst="rect">
            <a:avLst/>
          </a:prstGeom>
        </p:spPr>
      </p:pic>
    </p:spTree>
    <p:extLst>
      <p:ext uri="{BB962C8B-B14F-4D97-AF65-F5344CB8AC3E}">
        <p14:creationId xmlns:p14="http://schemas.microsoft.com/office/powerpoint/2010/main" val="3535323655"/>
      </p:ext>
    </p:extLst>
  </p:cSld>
  <p:clrMapOvr>
    <a:masterClrMapping/>
  </p:clrMapOvr>
  <mc:AlternateContent xmlns:mc="http://schemas.openxmlformats.org/markup-compatibility/2006" xmlns:p14="http://schemas.microsoft.com/office/powerpoint/2010/main">
    <mc:Choice Requires="p14">
      <p:transition spd="slow" p14:dur="2000" advTm="19173"/>
    </mc:Choice>
    <mc:Fallback xmlns="">
      <p:transition spd="slow" advTm="19173"/>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2218707-3E14-4E6D-8C3A-AC843B3163C3}"/>
</file>

<file path=customXml/itemProps2.xml><?xml version="1.0" encoding="utf-8"?>
<ds:datastoreItem xmlns:ds="http://schemas.openxmlformats.org/officeDocument/2006/customXml" ds:itemID="{A330D5F6-6667-4938-90AE-80EC1E7B2B89}"/>
</file>

<file path=customXml/itemProps3.xml><?xml version="1.0" encoding="utf-8"?>
<ds:datastoreItem xmlns:ds="http://schemas.openxmlformats.org/officeDocument/2006/customXml" ds:itemID="{591FAAB7-0D85-4579-80B2-0DE14C3843D0}"/>
</file>

<file path=docProps/app.xml><?xml version="1.0" encoding="utf-8"?>
<Properties xmlns="http://schemas.openxmlformats.org/officeDocument/2006/extended-properties" xmlns:vt="http://schemas.openxmlformats.org/officeDocument/2006/docPropsVTypes">
  <TotalTime>3939</TotalTime>
  <Words>3638</Words>
  <Application>Microsoft Office PowerPoint</Application>
  <PresentationFormat>شاشة عريضة</PresentationFormat>
  <Paragraphs>206</Paragraphs>
  <Slides>42</Slides>
  <Notes>6</Notes>
  <HiddenSlides>0</HiddenSlides>
  <MMClips>0</MMClips>
  <ScaleCrop>false</ScaleCrop>
  <HeadingPairs>
    <vt:vector size="6" baseType="variant">
      <vt:variant>
        <vt:lpstr>الخطوط المستخدمة</vt:lpstr>
      </vt:variant>
      <vt:variant>
        <vt:i4>8</vt:i4>
      </vt:variant>
      <vt:variant>
        <vt:lpstr>نسق</vt:lpstr>
      </vt:variant>
      <vt:variant>
        <vt:i4>2</vt:i4>
      </vt:variant>
      <vt:variant>
        <vt:lpstr>عناوين الشرائح</vt:lpstr>
      </vt:variant>
      <vt:variant>
        <vt:i4>42</vt:i4>
      </vt:variant>
    </vt:vector>
  </HeadingPairs>
  <TitlesOfParts>
    <vt:vector size="52" baseType="lpstr">
      <vt:lpstr>Alexandria</vt:lpstr>
      <vt:lpstr>Arial</vt:lpstr>
      <vt:lpstr>Calibri</vt:lpstr>
      <vt:lpstr>Calibri Light</vt:lpstr>
      <vt:lpstr>Roboto Light</vt:lpstr>
      <vt:lpstr>Simplified Arabic</vt:lpstr>
      <vt:lpstr>Symbol</vt:lpstr>
      <vt:lpstr>Times New Roman</vt:lpstr>
      <vt:lpstr>Office Theme</vt: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Elsayed Ali</cp:lastModifiedBy>
  <cp:revision>495</cp:revision>
  <dcterms:created xsi:type="dcterms:W3CDTF">2023-04-29T09:08:00Z</dcterms:created>
  <dcterms:modified xsi:type="dcterms:W3CDTF">2024-02-17T11:50:21Z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