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96" r:id="rId5"/>
    <p:sldId id="523" r:id="rId6"/>
    <p:sldId id="276" r:id="rId7"/>
    <p:sldId id="536" r:id="rId8"/>
    <p:sldId id="538" r:id="rId9"/>
    <p:sldId id="556" r:id="rId10"/>
    <p:sldId id="557" r:id="rId11"/>
    <p:sldId id="539" r:id="rId12"/>
    <p:sldId id="568" r:id="rId13"/>
    <p:sldId id="548" r:id="rId14"/>
    <p:sldId id="540" r:id="rId15"/>
    <p:sldId id="541" r:id="rId16"/>
    <p:sldId id="542" r:id="rId17"/>
    <p:sldId id="543" r:id="rId18"/>
    <p:sldId id="555" r:id="rId19"/>
    <p:sldId id="544" r:id="rId20"/>
    <p:sldId id="567" r:id="rId21"/>
    <p:sldId id="545" r:id="rId22"/>
    <p:sldId id="546" r:id="rId23"/>
    <p:sldId id="306" r:id="rId24"/>
    <p:sldId id="547" r:id="rId25"/>
    <p:sldId id="549" r:id="rId26"/>
    <p:sldId id="550" r:id="rId27"/>
    <p:sldId id="551" r:id="rId28"/>
    <p:sldId id="552" r:id="rId29"/>
    <p:sldId id="271" r:id="rId30"/>
    <p:sldId id="525" r:id="rId31"/>
    <p:sldId id="554" r:id="rId32"/>
    <p:sldId id="526" r:id="rId33"/>
    <p:sldId id="535" r:id="rId34"/>
    <p:sldId id="528" r:id="rId35"/>
    <p:sldId id="529" r:id="rId36"/>
    <p:sldId id="530" r:id="rId37"/>
    <p:sldId id="531" r:id="rId38"/>
    <p:sldId id="532" r:id="rId39"/>
    <p:sldId id="533" r:id="rId40"/>
    <p:sldId id="534" r:id="rId41"/>
    <p:sldId id="497" r:id="rId42"/>
    <p:sldId id="553" r:id="rId43"/>
    <p:sldId id="558" r:id="rId44"/>
    <p:sldId id="566" r:id="rId45"/>
    <p:sldId id="527" r:id="rId46"/>
    <p:sldId id="502" r:id="rId47"/>
    <p:sldId id="503" r:id="rId48"/>
    <p:sldId id="498" r:id="rId49"/>
    <p:sldId id="565"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23"/>
            <p14:sldId id="276"/>
            <p14:sldId id="536"/>
            <p14:sldId id="538"/>
            <p14:sldId id="556"/>
            <p14:sldId id="557"/>
            <p14:sldId id="539"/>
            <p14:sldId id="568"/>
            <p14:sldId id="548"/>
            <p14:sldId id="540"/>
            <p14:sldId id="541"/>
            <p14:sldId id="542"/>
            <p14:sldId id="543"/>
            <p14:sldId id="555"/>
            <p14:sldId id="544"/>
            <p14:sldId id="567"/>
            <p14:sldId id="545"/>
            <p14:sldId id="546"/>
            <p14:sldId id="306"/>
            <p14:sldId id="547"/>
            <p14:sldId id="549"/>
            <p14:sldId id="550"/>
            <p14:sldId id="551"/>
            <p14:sldId id="552"/>
            <p14:sldId id="271"/>
            <p14:sldId id="525"/>
            <p14:sldId id="554"/>
            <p14:sldId id="526"/>
            <p14:sldId id="535"/>
            <p14:sldId id="528"/>
            <p14:sldId id="529"/>
            <p14:sldId id="530"/>
            <p14:sldId id="531"/>
            <p14:sldId id="532"/>
            <p14:sldId id="533"/>
            <p14:sldId id="534"/>
            <p14:sldId id="497"/>
            <p14:sldId id="553"/>
            <p14:sldId id="558"/>
            <p14:sldId id="566"/>
            <p14:sldId id="527"/>
            <p14:sldId id="502"/>
            <p14:sldId id="503"/>
            <p14:sldId id="498"/>
            <p14:sldId id="56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90" d="100"/>
          <a:sy n="90" d="100"/>
        </p:scale>
        <p:origin x="30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6/11/relationships/changesInfo" Target="changesInfos/changesInfo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othaina Mahmoud Fouad" userId="6337026b70b72472" providerId="LiveId" clId="{C6707956-A15D-4040-B2EA-885EDE529290}"/>
    <pc:docChg chg="custSel addSld delSld modSld modSection">
      <pc:chgData name="Bothaina Mahmoud Fouad" userId="6337026b70b72472" providerId="LiveId" clId="{C6707956-A15D-4040-B2EA-885EDE529290}" dt="2024-05-18T11:38:16.437" v="347" actId="207"/>
      <pc:docMkLst>
        <pc:docMk/>
      </pc:docMkLst>
      <pc:sldChg chg="del">
        <pc:chgData name="Bothaina Mahmoud Fouad" userId="6337026b70b72472" providerId="LiveId" clId="{C6707956-A15D-4040-B2EA-885EDE529290}" dt="2024-05-18T11:13:22.619" v="79" actId="47"/>
        <pc:sldMkLst>
          <pc:docMk/>
          <pc:sldMk cId="0" sldId="256"/>
        </pc:sldMkLst>
      </pc:sldChg>
      <pc:sldChg chg="del">
        <pc:chgData name="Bothaina Mahmoud Fouad" userId="6337026b70b72472" providerId="LiveId" clId="{C6707956-A15D-4040-B2EA-885EDE529290}" dt="2024-05-18T11:33:32.606" v="315" actId="2696"/>
        <pc:sldMkLst>
          <pc:docMk/>
          <pc:sldMk cId="0" sldId="313"/>
        </pc:sldMkLst>
      </pc:sldChg>
      <pc:sldChg chg="delSp add del">
        <pc:chgData name="Bothaina Mahmoud Fouad" userId="6337026b70b72472" providerId="LiveId" clId="{C6707956-A15D-4040-B2EA-885EDE529290}" dt="2024-05-18T11:34:25.094" v="325" actId="47"/>
        <pc:sldMkLst>
          <pc:docMk/>
          <pc:sldMk cId="1340956155" sldId="313"/>
        </pc:sldMkLst>
        <pc:picChg chg="del">
          <ac:chgData name="Bothaina Mahmoud Fouad" userId="6337026b70b72472" providerId="LiveId" clId="{C6707956-A15D-4040-B2EA-885EDE529290}" dt="2024-05-18T11:34:07.411" v="320" actId="21"/>
          <ac:picMkLst>
            <pc:docMk/>
            <pc:sldMk cId="1340956155" sldId="313"/>
            <ac:picMk id="4100" creationId="{A63C374F-941B-2C92-4CB6-D9A71E3A03F5}"/>
          </ac:picMkLst>
        </pc:picChg>
      </pc:sldChg>
      <pc:sldChg chg="del">
        <pc:chgData name="Bothaina Mahmoud Fouad" userId="6337026b70b72472" providerId="LiveId" clId="{C6707956-A15D-4040-B2EA-885EDE529290}" dt="2024-05-18T11:13:10.768" v="73" actId="47"/>
        <pc:sldMkLst>
          <pc:docMk/>
          <pc:sldMk cId="0" sldId="489"/>
        </pc:sldMkLst>
      </pc:sldChg>
      <pc:sldChg chg="del">
        <pc:chgData name="Bothaina Mahmoud Fouad" userId="6337026b70b72472" providerId="LiveId" clId="{C6707956-A15D-4040-B2EA-885EDE529290}" dt="2024-05-18T11:13:07.964" v="70" actId="47"/>
        <pc:sldMkLst>
          <pc:docMk/>
          <pc:sldMk cId="0" sldId="490"/>
        </pc:sldMkLst>
      </pc:sldChg>
      <pc:sldChg chg="del">
        <pc:chgData name="Bothaina Mahmoud Fouad" userId="6337026b70b72472" providerId="LiveId" clId="{C6707956-A15D-4040-B2EA-885EDE529290}" dt="2024-05-18T11:13:09.099" v="71" actId="47"/>
        <pc:sldMkLst>
          <pc:docMk/>
          <pc:sldMk cId="0" sldId="491"/>
        </pc:sldMkLst>
      </pc:sldChg>
      <pc:sldChg chg="del">
        <pc:chgData name="Bothaina Mahmoud Fouad" userId="6337026b70b72472" providerId="LiveId" clId="{C6707956-A15D-4040-B2EA-885EDE529290}" dt="2024-05-18T11:13:10.029" v="72" actId="47"/>
        <pc:sldMkLst>
          <pc:docMk/>
          <pc:sldMk cId="0" sldId="492"/>
        </pc:sldMkLst>
      </pc:sldChg>
      <pc:sldChg chg="del">
        <pc:chgData name="Bothaina Mahmoud Fouad" userId="6337026b70b72472" providerId="LiveId" clId="{C6707956-A15D-4040-B2EA-885EDE529290}" dt="2024-05-18T11:13:03.842" v="69" actId="47"/>
        <pc:sldMkLst>
          <pc:docMk/>
          <pc:sldMk cId="0" sldId="493"/>
        </pc:sldMkLst>
      </pc:sldChg>
      <pc:sldChg chg="del">
        <pc:chgData name="Bothaina Mahmoud Fouad" userId="6337026b70b72472" providerId="LiveId" clId="{C6707956-A15D-4040-B2EA-885EDE529290}" dt="2024-05-18T11:13:13.305" v="75" actId="47"/>
        <pc:sldMkLst>
          <pc:docMk/>
          <pc:sldMk cId="0" sldId="494"/>
        </pc:sldMkLst>
      </pc:sldChg>
      <pc:sldChg chg="del">
        <pc:chgData name="Bothaina Mahmoud Fouad" userId="6337026b70b72472" providerId="LiveId" clId="{C6707956-A15D-4040-B2EA-885EDE529290}" dt="2024-05-18T11:13:11.510" v="74" actId="47"/>
        <pc:sldMkLst>
          <pc:docMk/>
          <pc:sldMk cId="1389432737" sldId="495"/>
        </pc:sldMkLst>
      </pc:sldChg>
      <pc:sldChg chg="modSp mod">
        <pc:chgData name="Bothaina Mahmoud Fouad" userId="6337026b70b72472" providerId="LiveId" clId="{C6707956-A15D-4040-B2EA-885EDE529290}" dt="2024-05-18T11:38:16.437" v="347" actId="207"/>
        <pc:sldMkLst>
          <pc:docMk/>
          <pc:sldMk cId="0" sldId="496"/>
        </pc:sldMkLst>
        <pc:spChg chg="mod">
          <ac:chgData name="Bothaina Mahmoud Fouad" userId="6337026b70b72472" providerId="LiveId" clId="{C6707956-A15D-4040-B2EA-885EDE529290}" dt="2024-05-18T11:38:16.437" v="347" actId="207"/>
          <ac:spMkLst>
            <pc:docMk/>
            <pc:sldMk cId="0" sldId="496"/>
            <ac:spMk id="7" creationId="{998EB2DE-B590-7199-55D7-22A5E6610F3D}"/>
          </ac:spMkLst>
        </pc:spChg>
        <pc:spChg chg="mod">
          <ac:chgData name="Bothaina Mahmoud Fouad" userId="6337026b70b72472" providerId="LiveId" clId="{C6707956-A15D-4040-B2EA-885EDE529290}" dt="2024-05-18T11:38:03.320" v="346" actId="20577"/>
          <ac:spMkLst>
            <pc:docMk/>
            <pc:sldMk cId="0" sldId="496"/>
            <ac:spMk id="14" creationId="{D98B4495-B9F8-D13F-3419-DC2D7FE24BA4}"/>
          </ac:spMkLst>
        </pc:spChg>
      </pc:sldChg>
      <pc:sldChg chg="del">
        <pc:chgData name="Bothaina Mahmoud Fouad" userId="6337026b70b72472" providerId="LiveId" clId="{C6707956-A15D-4040-B2EA-885EDE529290}" dt="2024-05-18T11:13:23.599" v="80" actId="47"/>
        <pc:sldMkLst>
          <pc:docMk/>
          <pc:sldMk cId="1547365017" sldId="499"/>
        </pc:sldMkLst>
      </pc:sldChg>
      <pc:sldChg chg="del">
        <pc:chgData name="Bothaina Mahmoud Fouad" userId="6337026b70b72472" providerId="LiveId" clId="{C6707956-A15D-4040-B2EA-885EDE529290}" dt="2024-05-18T11:13:24.040" v="81" actId="47"/>
        <pc:sldMkLst>
          <pc:docMk/>
          <pc:sldMk cId="1813729387" sldId="500"/>
        </pc:sldMkLst>
      </pc:sldChg>
      <pc:sldChg chg="del">
        <pc:chgData name="Bothaina Mahmoud Fouad" userId="6337026b70b72472" providerId="LiveId" clId="{C6707956-A15D-4040-B2EA-885EDE529290}" dt="2024-05-18T11:13:24.971" v="82" actId="47"/>
        <pc:sldMkLst>
          <pc:docMk/>
          <pc:sldMk cId="1397729096" sldId="501"/>
        </pc:sldMkLst>
      </pc:sldChg>
      <pc:sldChg chg="addSp delSp modSp mod">
        <pc:chgData name="Bothaina Mahmoud Fouad" userId="6337026b70b72472" providerId="LiveId" clId="{C6707956-A15D-4040-B2EA-885EDE529290}" dt="2024-05-18T10:02:00.498" v="52" actId="478"/>
        <pc:sldMkLst>
          <pc:docMk/>
          <pc:sldMk cId="2654381022" sldId="502"/>
        </pc:sldMkLst>
        <pc:spChg chg="del mod">
          <ac:chgData name="Bothaina Mahmoud Fouad" userId="6337026b70b72472" providerId="LiveId" clId="{C6707956-A15D-4040-B2EA-885EDE529290}" dt="2024-05-18T10:02:00.498" v="52" actId="478"/>
          <ac:spMkLst>
            <pc:docMk/>
            <pc:sldMk cId="2654381022" sldId="502"/>
            <ac:spMk id="2" creationId="{CCE1235F-D2CA-1A47-5F91-63F13EB074F8}"/>
          </ac:spMkLst>
        </pc:spChg>
        <pc:spChg chg="add mod">
          <ac:chgData name="Bothaina Mahmoud Fouad" userId="6337026b70b72472" providerId="LiveId" clId="{C6707956-A15D-4040-B2EA-885EDE529290}" dt="2024-05-18T10:01:58.269" v="51" actId="20577"/>
          <ac:spMkLst>
            <pc:docMk/>
            <pc:sldMk cId="2654381022" sldId="502"/>
            <ac:spMk id="3" creationId="{1A18D575-0B90-5E07-3C6B-194042C6AC40}"/>
          </ac:spMkLst>
        </pc:spChg>
      </pc:sldChg>
      <pc:sldChg chg="modSp mod">
        <pc:chgData name="Bothaina Mahmoud Fouad" userId="6337026b70b72472" providerId="LiveId" clId="{C6707956-A15D-4040-B2EA-885EDE529290}" dt="2024-05-18T10:01:45.513" v="46" actId="1038"/>
        <pc:sldMkLst>
          <pc:docMk/>
          <pc:sldMk cId="1439932110" sldId="503"/>
        </pc:sldMkLst>
        <pc:spChg chg="mod">
          <ac:chgData name="Bothaina Mahmoud Fouad" userId="6337026b70b72472" providerId="LiveId" clId="{C6707956-A15D-4040-B2EA-885EDE529290}" dt="2024-05-18T10:01:45.513" v="46" actId="1038"/>
          <ac:spMkLst>
            <pc:docMk/>
            <pc:sldMk cId="1439932110" sldId="503"/>
            <ac:spMk id="2" creationId="{41DF2897-52AE-BEE4-97AF-B7A1B49BC1AA}"/>
          </ac:spMkLst>
        </pc:spChg>
      </pc:sldChg>
      <pc:sldChg chg="del">
        <pc:chgData name="Bothaina Mahmoud Fouad" userId="6337026b70b72472" providerId="LiveId" clId="{C6707956-A15D-4040-B2EA-885EDE529290}" dt="2024-05-18T11:13:31.269" v="90" actId="47"/>
        <pc:sldMkLst>
          <pc:docMk/>
          <pc:sldMk cId="854712387" sldId="504"/>
        </pc:sldMkLst>
      </pc:sldChg>
      <pc:sldChg chg="del">
        <pc:chgData name="Bothaina Mahmoud Fouad" userId="6337026b70b72472" providerId="LiveId" clId="{C6707956-A15D-4040-B2EA-885EDE529290}" dt="2024-05-18T11:13:22.081" v="76" actId="47"/>
        <pc:sldMkLst>
          <pc:docMk/>
          <pc:sldMk cId="1412484663" sldId="505"/>
        </pc:sldMkLst>
      </pc:sldChg>
      <pc:sldChg chg="del">
        <pc:chgData name="Bothaina Mahmoud Fouad" userId="6337026b70b72472" providerId="LiveId" clId="{C6707956-A15D-4040-B2EA-885EDE529290}" dt="2024-05-18T11:13:22.319" v="77" actId="47"/>
        <pc:sldMkLst>
          <pc:docMk/>
          <pc:sldMk cId="1263720756" sldId="506"/>
        </pc:sldMkLst>
      </pc:sldChg>
      <pc:sldChg chg="del">
        <pc:chgData name="Bothaina Mahmoud Fouad" userId="6337026b70b72472" providerId="LiveId" clId="{C6707956-A15D-4040-B2EA-885EDE529290}" dt="2024-05-18T11:13:22.476" v="78" actId="47"/>
        <pc:sldMkLst>
          <pc:docMk/>
          <pc:sldMk cId="2740795219" sldId="507"/>
        </pc:sldMkLst>
      </pc:sldChg>
      <pc:sldChg chg="del">
        <pc:chgData name="Bothaina Mahmoud Fouad" userId="6337026b70b72472" providerId="LiveId" clId="{C6707956-A15D-4040-B2EA-885EDE529290}" dt="2024-05-18T11:13:29.104" v="84" actId="47"/>
        <pc:sldMkLst>
          <pc:docMk/>
          <pc:sldMk cId="4009423430" sldId="508"/>
        </pc:sldMkLst>
      </pc:sldChg>
      <pc:sldChg chg="del">
        <pc:chgData name="Bothaina Mahmoud Fouad" userId="6337026b70b72472" providerId="LiveId" clId="{C6707956-A15D-4040-B2EA-885EDE529290}" dt="2024-05-18T11:13:29.232" v="85" actId="47"/>
        <pc:sldMkLst>
          <pc:docMk/>
          <pc:sldMk cId="2587545063" sldId="509"/>
        </pc:sldMkLst>
      </pc:sldChg>
      <pc:sldChg chg="del">
        <pc:chgData name="Bothaina Mahmoud Fouad" userId="6337026b70b72472" providerId="LiveId" clId="{C6707956-A15D-4040-B2EA-885EDE529290}" dt="2024-05-18T11:13:29.546" v="86" actId="47"/>
        <pc:sldMkLst>
          <pc:docMk/>
          <pc:sldMk cId="885275685" sldId="510"/>
        </pc:sldMkLst>
      </pc:sldChg>
      <pc:sldChg chg="del">
        <pc:chgData name="Bothaina Mahmoud Fouad" userId="6337026b70b72472" providerId="LiveId" clId="{C6707956-A15D-4040-B2EA-885EDE529290}" dt="2024-05-18T11:13:29.699" v="87" actId="47"/>
        <pc:sldMkLst>
          <pc:docMk/>
          <pc:sldMk cId="3845732900" sldId="511"/>
        </pc:sldMkLst>
      </pc:sldChg>
      <pc:sldChg chg="del">
        <pc:chgData name="Bothaina Mahmoud Fouad" userId="6337026b70b72472" providerId="LiveId" clId="{C6707956-A15D-4040-B2EA-885EDE529290}" dt="2024-05-18T11:13:29.894" v="88" actId="47"/>
        <pc:sldMkLst>
          <pc:docMk/>
          <pc:sldMk cId="2783154043" sldId="512"/>
        </pc:sldMkLst>
      </pc:sldChg>
      <pc:sldChg chg="del">
        <pc:chgData name="Bothaina Mahmoud Fouad" userId="6337026b70b72472" providerId="LiveId" clId="{C6707956-A15D-4040-B2EA-885EDE529290}" dt="2024-05-18T11:13:30.259" v="89" actId="47"/>
        <pc:sldMkLst>
          <pc:docMk/>
          <pc:sldMk cId="3884580631" sldId="513"/>
        </pc:sldMkLst>
      </pc:sldChg>
      <pc:sldChg chg="del">
        <pc:chgData name="Bothaina Mahmoud Fouad" userId="6337026b70b72472" providerId="LiveId" clId="{C6707956-A15D-4040-B2EA-885EDE529290}" dt="2024-05-18T11:13:38.828" v="92" actId="47"/>
        <pc:sldMkLst>
          <pc:docMk/>
          <pc:sldMk cId="655210674" sldId="514"/>
        </pc:sldMkLst>
      </pc:sldChg>
      <pc:sldChg chg="del">
        <pc:chgData name="Bothaina Mahmoud Fouad" userId="6337026b70b72472" providerId="LiveId" clId="{C6707956-A15D-4040-B2EA-885EDE529290}" dt="2024-05-18T11:13:39.460" v="93" actId="47"/>
        <pc:sldMkLst>
          <pc:docMk/>
          <pc:sldMk cId="498169891" sldId="515"/>
        </pc:sldMkLst>
      </pc:sldChg>
      <pc:sldChg chg="del">
        <pc:chgData name="Bothaina Mahmoud Fouad" userId="6337026b70b72472" providerId="LiveId" clId="{C6707956-A15D-4040-B2EA-885EDE529290}" dt="2024-05-18T11:13:40.140" v="94" actId="47"/>
        <pc:sldMkLst>
          <pc:docMk/>
          <pc:sldMk cId="1524948894" sldId="516"/>
        </pc:sldMkLst>
      </pc:sldChg>
      <pc:sldChg chg="del">
        <pc:chgData name="Bothaina Mahmoud Fouad" userId="6337026b70b72472" providerId="LiveId" clId="{C6707956-A15D-4040-B2EA-885EDE529290}" dt="2024-05-18T11:13:40.898" v="95" actId="47"/>
        <pc:sldMkLst>
          <pc:docMk/>
          <pc:sldMk cId="805221143" sldId="517"/>
        </pc:sldMkLst>
      </pc:sldChg>
      <pc:sldChg chg="del">
        <pc:chgData name="Bothaina Mahmoud Fouad" userId="6337026b70b72472" providerId="LiveId" clId="{C6707956-A15D-4040-B2EA-885EDE529290}" dt="2024-05-18T11:13:41.669" v="96" actId="47"/>
        <pc:sldMkLst>
          <pc:docMk/>
          <pc:sldMk cId="3874526897" sldId="518"/>
        </pc:sldMkLst>
      </pc:sldChg>
      <pc:sldChg chg="del">
        <pc:chgData name="Bothaina Mahmoud Fouad" userId="6337026b70b72472" providerId="LiveId" clId="{C6707956-A15D-4040-B2EA-885EDE529290}" dt="2024-05-18T11:13:42.334" v="97" actId="47"/>
        <pc:sldMkLst>
          <pc:docMk/>
          <pc:sldMk cId="793808067" sldId="519"/>
        </pc:sldMkLst>
      </pc:sldChg>
      <pc:sldChg chg="del">
        <pc:chgData name="Bothaina Mahmoud Fouad" userId="6337026b70b72472" providerId="LiveId" clId="{C6707956-A15D-4040-B2EA-885EDE529290}" dt="2024-05-18T11:13:43.105" v="98" actId="47"/>
        <pc:sldMkLst>
          <pc:docMk/>
          <pc:sldMk cId="2919148527" sldId="520"/>
        </pc:sldMkLst>
      </pc:sldChg>
      <pc:sldChg chg="del">
        <pc:chgData name="Bothaina Mahmoud Fouad" userId="6337026b70b72472" providerId="LiveId" clId="{C6707956-A15D-4040-B2EA-885EDE529290}" dt="2024-05-18T11:13:43.700" v="99" actId="47"/>
        <pc:sldMkLst>
          <pc:docMk/>
          <pc:sldMk cId="4237839124" sldId="521"/>
        </pc:sldMkLst>
      </pc:sldChg>
      <pc:sldChg chg="del">
        <pc:chgData name="Bothaina Mahmoud Fouad" userId="6337026b70b72472" providerId="LiveId" clId="{C6707956-A15D-4040-B2EA-885EDE529290}" dt="2024-05-18T11:13:28.678" v="83" actId="47"/>
        <pc:sldMkLst>
          <pc:docMk/>
          <pc:sldMk cId="2703164519" sldId="522"/>
        </pc:sldMkLst>
      </pc:sldChg>
      <pc:sldChg chg="modSp mod">
        <pc:chgData name="Bothaina Mahmoud Fouad" userId="6337026b70b72472" providerId="LiveId" clId="{C6707956-A15D-4040-B2EA-885EDE529290}" dt="2024-05-18T11:36:38.102" v="344" actId="20577"/>
        <pc:sldMkLst>
          <pc:docMk/>
          <pc:sldMk cId="3196725967" sldId="523"/>
        </pc:sldMkLst>
        <pc:spChg chg="mod">
          <ac:chgData name="Bothaina Mahmoud Fouad" userId="6337026b70b72472" providerId="LiveId" clId="{C6707956-A15D-4040-B2EA-885EDE529290}" dt="2024-05-18T11:36:26.516" v="341" actId="14100"/>
          <ac:spMkLst>
            <pc:docMk/>
            <pc:sldMk cId="3196725967" sldId="523"/>
            <ac:spMk id="2" creationId="{00000000-0000-0000-0000-000000000000}"/>
          </ac:spMkLst>
        </pc:spChg>
        <pc:spChg chg="mod">
          <ac:chgData name="Bothaina Mahmoud Fouad" userId="6337026b70b72472" providerId="LiveId" clId="{C6707956-A15D-4040-B2EA-885EDE529290}" dt="2024-05-18T11:36:38.102" v="344" actId="20577"/>
          <ac:spMkLst>
            <pc:docMk/>
            <pc:sldMk cId="3196725967" sldId="523"/>
            <ac:spMk id="6" creationId="{00000000-0000-0000-0000-000000000000}"/>
          </ac:spMkLst>
        </pc:spChg>
      </pc:sldChg>
      <pc:sldChg chg="del">
        <pc:chgData name="Bothaina Mahmoud Fouad" userId="6337026b70b72472" providerId="LiveId" clId="{C6707956-A15D-4040-B2EA-885EDE529290}" dt="2024-05-18T11:13:37.785" v="91" actId="47"/>
        <pc:sldMkLst>
          <pc:docMk/>
          <pc:sldMk cId="932844363" sldId="524"/>
        </pc:sldMkLst>
      </pc:sldChg>
      <pc:sldChg chg="addSp delSp modSp mod">
        <pc:chgData name="Bothaina Mahmoud Fouad" userId="6337026b70b72472" providerId="LiveId" clId="{C6707956-A15D-4040-B2EA-885EDE529290}" dt="2024-05-18T10:12:23.989" v="60" actId="478"/>
        <pc:sldMkLst>
          <pc:docMk/>
          <pc:sldMk cId="3087989614" sldId="527"/>
        </pc:sldMkLst>
        <pc:spChg chg="add del">
          <ac:chgData name="Bothaina Mahmoud Fouad" userId="6337026b70b72472" providerId="LiveId" clId="{C6707956-A15D-4040-B2EA-885EDE529290}" dt="2024-05-18T10:02:08.640" v="54" actId="478"/>
          <ac:spMkLst>
            <pc:docMk/>
            <pc:sldMk cId="3087989614" sldId="527"/>
            <ac:spMk id="5" creationId="{C16F5573-6891-F0F0-91A4-9E40BA44F3A9}"/>
          </ac:spMkLst>
        </pc:spChg>
        <pc:spChg chg="add mod">
          <ac:chgData name="Bothaina Mahmoud Fouad" userId="6337026b70b72472" providerId="LiveId" clId="{C6707956-A15D-4040-B2EA-885EDE529290}" dt="2024-05-18T10:02:29.047" v="59" actId="20577"/>
          <ac:spMkLst>
            <pc:docMk/>
            <pc:sldMk cId="3087989614" sldId="527"/>
            <ac:spMk id="6" creationId="{07DDB909-773B-56D1-ADC2-E3C021E9E85B}"/>
          </ac:spMkLst>
        </pc:spChg>
        <pc:spChg chg="del mod">
          <ac:chgData name="Bothaina Mahmoud Fouad" userId="6337026b70b72472" providerId="LiveId" clId="{C6707956-A15D-4040-B2EA-885EDE529290}" dt="2024-05-18T10:12:23.989" v="60" actId="478"/>
          <ac:spMkLst>
            <pc:docMk/>
            <pc:sldMk cId="3087989614" sldId="527"/>
            <ac:spMk id="8" creationId="{BA679E45-7368-0620-8761-19FC9BBCF5FA}"/>
          </ac:spMkLst>
        </pc:spChg>
      </pc:sldChg>
      <pc:sldChg chg="modSp mod">
        <pc:chgData name="Bothaina Mahmoud Fouad" userId="6337026b70b72472" providerId="LiveId" clId="{C6707956-A15D-4040-B2EA-885EDE529290}" dt="2024-05-18T09:59:36.824" v="0" actId="13900"/>
        <pc:sldMkLst>
          <pc:docMk/>
          <pc:sldMk cId="428445427" sldId="530"/>
        </pc:sldMkLst>
        <pc:spChg chg="mod">
          <ac:chgData name="Bothaina Mahmoud Fouad" userId="6337026b70b72472" providerId="LiveId" clId="{C6707956-A15D-4040-B2EA-885EDE529290}" dt="2024-05-18T09:59:36.824" v="0" actId="13900"/>
          <ac:spMkLst>
            <pc:docMk/>
            <pc:sldMk cId="428445427" sldId="530"/>
            <ac:spMk id="8" creationId="{CDDCD663-1841-EF49-6089-18FE1A2824FA}"/>
          </ac:spMkLst>
        </pc:spChg>
      </pc:sldChg>
      <pc:sldChg chg="modSp mod">
        <pc:chgData name="Bothaina Mahmoud Fouad" userId="6337026b70b72472" providerId="LiveId" clId="{C6707956-A15D-4040-B2EA-885EDE529290}" dt="2024-05-18T09:59:50.878" v="1" actId="13900"/>
        <pc:sldMkLst>
          <pc:docMk/>
          <pc:sldMk cId="4060390750" sldId="531"/>
        </pc:sldMkLst>
        <pc:spChg chg="mod">
          <ac:chgData name="Bothaina Mahmoud Fouad" userId="6337026b70b72472" providerId="LiveId" clId="{C6707956-A15D-4040-B2EA-885EDE529290}" dt="2024-05-18T09:59:50.878" v="1" actId="13900"/>
          <ac:spMkLst>
            <pc:docMk/>
            <pc:sldMk cId="4060390750" sldId="531"/>
            <ac:spMk id="8" creationId="{CDDCD663-1841-EF49-6089-18FE1A2824FA}"/>
          </ac:spMkLst>
        </pc:spChg>
      </pc:sldChg>
      <pc:sldChg chg="modSp mod">
        <pc:chgData name="Bothaina Mahmoud Fouad" userId="6337026b70b72472" providerId="LiveId" clId="{C6707956-A15D-4040-B2EA-885EDE529290}" dt="2024-05-18T10:00:21.310" v="5" actId="1035"/>
        <pc:sldMkLst>
          <pc:docMk/>
          <pc:sldMk cId="1236579247" sldId="532"/>
        </pc:sldMkLst>
        <pc:spChg chg="mod">
          <ac:chgData name="Bothaina Mahmoud Fouad" userId="6337026b70b72472" providerId="LiveId" clId="{C6707956-A15D-4040-B2EA-885EDE529290}" dt="2024-05-18T10:00:21.310" v="5" actId="1035"/>
          <ac:spMkLst>
            <pc:docMk/>
            <pc:sldMk cId="1236579247" sldId="532"/>
            <ac:spMk id="8" creationId="{CDDCD663-1841-EF49-6089-18FE1A2824FA}"/>
          </ac:spMkLst>
        </pc:spChg>
      </pc:sldChg>
      <pc:sldChg chg="modSp mod">
        <pc:chgData name="Bothaina Mahmoud Fouad" userId="6337026b70b72472" providerId="LiveId" clId="{C6707956-A15D-4040-B2EA-885EDE529290}" dt="2024-05-18T10:00:31.166" v="6" actId="113"/>
        <pc:sldMkLst>
          <pc:docMk/>
          <pc:sldMk cId="3485243001" sldId="533"/>
        </pc:sldMkLst>
        <pc:spChg chg="mod">
          <ac:chgData name="Bothaina Mahmoud Fouad" userId="6337026b70b72472" providerId="LiveId" clId="{C6707956-A15D-4040-B2EA-885EDE529290}" dt="2024-05-18T10:00:31.166" v="6" actId="113"/>
          <ac:spMkLst>
            <pc:docMk/>
            <pc:sldMk cId="3485243001" sldId="533"/>
            <ac:spMk id="8" creationId="{CDDCD663-1841-EF49-6089-18FE1A2824FA}"/>
          </ac:spMkLst>
        </pc:spChg>
      </pc:sldChg>
      <pc:sldChg chg="del">
        <pc:chgData name="Bothaina Mahmoud Fouad" userId="6337026b70b72472" providerId="LiveId" clId="{C6707956-A15D-4040-B2EA-885EDE529290}" dt="2024-05-18T11:16:00.529" v="220" actId="47"/>
        <pc:sldMkLst>
          <pc:docMk/>
          <pc:sldMk cId="3736345126" sldId="537"/>
        </pc:sldMkLst>
      </pc:sldChg>
      <pc:sldChg chg="addSp modSp mod">
        <pc:chgData name="Bothaina Mahmoud Fouad" userId="6337026b70b72472" providerId="LiveId" clId="{C6707956-A15D-4040-B2EA-885EDE529290}" dt="2024-05-18T11:34:20.927" v="324" actId="1076"/>
        <pc:sldMkLst>
          <pc:docMk/>
          <pc:sldMk cId="3088961459" sldId="543"/>
        </pc:sldMkLst>
        <pc:spChg chg="mod">
          <ac:chgData name="Bothaina Mahmoud Fouad" userId="6337026b70b72472" providerId="LiveId" clId="{C6707956-A15D-4040-B2EA-885EDE529290}" dt="2024-05-18T11:34:03.383" v="319" actId="14100"/>
          <ac:spMkLst>
            <pc:docMk/>
            <pc:sldMk cId="3088961459" sldId="543"/>
            <ac:spMk id="5" creationId="{B9C0DC5D-6A9C-C310-DDEC-103031405B48}"/>
          </ac:spMkLst>
        </pc:spChg>
        <pc:picChg chg="add mod">
          <ac:chgData name="Bothaina Mahmoud Fouad" userId="6337026b70b72472" providerId="LiveId" clId="{C6707956-A15D-4040-B2EA-885EDE529290}" dt="2024-05-18T11:34:20.927" v="324" actId="1076"/>
          <ac:picMkLst>
            <pc:docMk/>
            <pc:sldMk cId="3088961459" sldId="543"/>
            <ac:picMk id="4100" creationId="{A63C374F-941B-2C92-4CB6-D9A71E3A03F5}"/>
          </ac:picMkLst>
        </pc:picChg>
      </pc:sldChg>
      <pc:sldChg chg="add">
        <pc:chgData name="Bothaina Mahmoud Fouad" userId="6337026b70b72472" providerId="LiveId" clId="{C6707956-A15D-4040-B2EA-885EDE529290}" dt="2024-05-18T11:33:39.207" v="316"/>
        <pc:sldMkLst>
          <pc:docMk/>
          <pc:sldMk cId="684107334" sldId="555"/>
        </pc:sldMkLst>
      </pc:sldChg>
      <pc:sldChg chg="del">
        <pc:chgData name="Bothaina Mahmoud Fouad" userId="6337026b70b72472" providerId="LiveId" clId="{C6707956-A15D-4040-B2EA-885EDE529290}" dt="2024-05-18T11:33:32.606" v="315" actId="2696"/>
        <pc:sldMkLst>
          <pc:docMk/>
          <pc:sldMk cId="2112467404" sldId="555"/>
        </pc:sldMkLst>
      </pc:sldChg>
      <pc:sldChg chg="addSp delSp add del mod">
        <pc:chgData name="Bothaina Mahmoud Fouad" userId="6337026b70b72472" providerId="LiveId" clId="{C6707956-A15D-4040-B2EA-885EDE529290}" dt="2024-05-18T11:13:48.713" v="100" actId="2696"/>
        <pc:sldMkLst>
          <pc:docMk/>
          <pc:sldMk cId="1042600012" sldId="556"/>
        </pc:sldMkLst>
        <pc:spChg chg="del">
          <ac:chgData name="Bothaina Mahmoud Fouad" userId="6337026b70b72472" providerId="LiveId" clId="{C6707956-A15D-4040-B2EA-885EDE529290}" dt="2024-05-18T11:02:55.398" v="66" actId="478"/>
          <ac:spMkLst>
            <pc:docMk/>
            <pc:sldMk cId="1042600012" sldId="556"/>
            <ac:spMk id="2" creationId="{41DF2897-52AE-BEE4-97AF-B7A1B49BC1AA}"/>
          </ac:spMkLst>
        </pc:spChg>
        <pc:spChg chg="add del">
          <ac:chgData name="Bothaina Mahmoud Fouad" userId="6337026b70b72472" providerId="LiveId" clId="{C6707956-A15D-4040-B2EA-885EDE529290}" dt="2024-05-18T11:03:01.800" v="68" actId="478"/>
          <ac:spMkLst>
            <pc:docMk/>
            <pc:sldMk cId="1042600012" sldId="556"/>
            <ac:spMk id="3" creationId="{B9C6D917-E8BF-E626-2D21-43CF6421869D}"/>
          </ac:spMkLst>
        </pc:spChg>
        <pc:spChg chg="del">
          <ac:chgData name="Bothaina Mahmoud Fouad" userId="6337026b70b72472" providerId="LiveId" clId="{C6707956-A15D-4040-B2EA-885EDE529290}" dt="2024-05-18T11:02:54.040" v="65" actId="478"/>
          <ac:spMkLst>
            <pc:docMk/>
            <pc:sldMk cId="1042600012" sldId="556"/>
            <ac:spMk id="8" creationId="{F156C3C6-8022-12CC-D8DB-AA705917B8AD}"/>
          </ac:spMkLst>
        </pc:spChg>
      </pc:sldChg>
      <pc:sldChg chg="delSp add del mod">
        <pc:chgData name="Bothaina Mahmoud Fouad" userId="6337026b70b72472" providerId="LiveId" clId="{C6707956-A15D-4040-B2EA-885EDE529290}" dt="2024-05-18T10:57:50.486" v="63" actId="47"/>
        <pc:sldMkLst>
          <pc:docMk/>
          <pc:sldMk cId="2378832304" sldId="556"/>
        </pc:sldMkLst>
        <pc:spChg chg="del">
          <ac:chgData name="Bothaina Mahmoud Fouad" userId="6337026b70b72472" providerId="LiveId" clId="{C6707956-A15D-4040-B2EA-885EDE529290}" dt="2024-05-18T10:21:03.023" v="62" actId="478"/>
          <ac:spMkLst>
            <pc:docMk/>
            <pc:sldMk cId="2378832304" sldId="556"/>
            <ac:spMk id="8" creationId="{F156C3C6-8022-12CC-D8DB-AA705917B8AD}"/>
          </ac:spMkLst>
        </pc:spChg>
      </pc:sldChg>
      <pc:sldChg chg="modSp add mod">
        <pc:chgData name="Bothaina Mahmoud Fouad" userId="6337026b70b72472" providerId="LiveId" clId="{C6707956-A15D-4040-B2EA-885EDE529290}" dt="2024-05-18T11:19:34.943" v="292" actId="20577"/>
        <pc:sldMkLst>
          <pc:docMk/>
          <pc:sldMk cId="3114102356" sldId="556"/>
        </pc:sldMkLst>
        <pc:spChg chg="mod">
          <ac:chgData name="Bothaina Mahmoud Fouad" userId="6337026b70b72472" providerId="LiveId" clId="{C6707956-A15D-4040-B2EA-885EDE529290}" dt="2024-05-18T11:19:05.436" v="279" actId="14100"/>
          <ac:spMkLst>
            <pc:docMk/>
            <pc:sldMk cId="3114102356" sldId="556"/>
            <ac:spMk id="3" creationId="{00000000-0000-0000-0000-000000000000}"/>
          </ac:spMkLst>
        </pc:spChg>
        <pc:spChg chg="mod">
          <ac:chgData name="Bothaina Mahmoud Fouad" userId="6337026b70b72472" providerId="LiveId" clId="{C6707956-A15D-4040-B2EA-885EDE529290}" dt="2024-05-18T11:19:34.943" v="292" actId="20577"/>
          <ac:spMkLst>
            <pc:docMk/>
            <pc:sldMk cId="3114102356" sldId="556"/>
            <ac:spMk id="5" creationId="{B9C0DC5D-6A9C-C310-DDEC-103031405B48}"/>
          </ac:spMkLst>
        </pc:spChg>
      </pc:sldChg>
      <pc:sldChg chg="addSp delSp modSp add mod">
        <pc:chgData name="Bothaina Mahmoud Fouad" userId="6337026b70b72472" providerId="LiveId" clId="{C6707956-A15D-4040-B2EA-885EDE529290}" dt="2024-05-18T11:22:27.784" v="306" actId="14100"/>
        <pc:sldMkLst>
          <pc:docMk/>
          <pc:sldMk cId="2062062638" sldId="557"/>
        </pc:sldMkLst>
        <pc:spChg chg="add del">
          <ac:chgData name="Bothaina Mahmoud Fouad" userId="6337026b70b72472" providerId="LiveId" clId="{C6707956-A15D-4040-B2EA-885EDE529290}" dt="2024-05-18T11:21:10.388" v="296" actId="478"/>
          <ac:spMkLst>
            <pc:docMk/>
            <pc:sldMk cId="2062062638" sldId="557"/>
            <ac:spMk id="2" creationId="{AE51F48F-6452-B487-125E-82BBA5E8C293}"/>
          </ac:spMkLst>
        </pc:spChg>
        <pc:spChg chg="del">
          <ac:chgData name="Bothaina Mahmoud Fouad" userId="6337026b70b72472" providerId="LiveId" clId="{C6707956-A15D-4040-B2EA-885EDE529290}" dt="2024-05-18T11:21:06.481" v="294" actId="478"/>
          <ac:spMkLst>
            <pc:docMk/>
            <pc:sldMk cId="2062062638" sldId="557"/>
            <ac:spMk id="5" creationId="{B9C0DC5D-6A9C-C310-DDEC-103031405B48}"/>
          </ac:spMkLst>
        </pc:spChg>
        <pc:picChg chg="add mod modCrop">
          <ac:chgData name="Bothaina Mahmoud Fouad" userId="6337026b70b72472" providerId="LiveId" clId="{C6707956-A15D-4040-B2EA-885EDE529290}" dt="2024-05-18T11:22:27.784" v="306" actId="14100"/>
          <ac:picMkLst>
            <pc:docMk/>
            <pc:sldMk cId="2062062638" sldId="557"/>
            <ac:picMk id="8" creationId="{A8822F05-86C0-873E-5A5E-29FCBCC2D8BA}"/>
          </ac:picMkLst>
        </pc:picChg>
      </pc:sldChg>
      <pc:sldMasterChg chg="delSldLayout">
        <pc:chgData name="Bothaina Mahmoud Fouad" userId="6337026b70b72472" providerId="LiveId" clId="{C6707956-A15D-4040-B2EA-885EDE529290}" dt="2024-05-18T11:33:32.606" v="315" actId="2696"/>
        <pc:sldMasterMkLst>
          <pc:docMk/>
          <pc:sldMasterMk cId="0" sldId="2147483648"/>
        </pc:sldMasterMkLst>
        <pc:sldLayoutChg chg="del">
          <pc:chgData name="Bothaina Mahmoud Fouad" userId="6337026b70b72472" providerId="LiveId" clId="{C6707956-A15D-4040-B2EA-885EDE529290}" dt="2024-05-18T11:33:32.606" v="315" actId="2696"/>
          <pc:sldLayoutMkLst>
            <pc:docMk/>
            <pc:sldMasterMk cId="0" sldId="2147483648"/>
            <pc:sldLayoutMk cId="0" sldId="2147483663"/>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6_5">
  <dgm:title val=""/>
  <dgm:desc val=""/>
  <dgm:catLst>
    <dgm:cat type="accent6" pri="11500"/>
  </dgm:catLst>
  <dgm:styleLbl name="node0">
    <dgm:fillClrLst meth="cycle">
      <a:schemeClr val="accent6">
        <a:alpha val="80000"/>
      </a:schemeClr>
    </dgm:fillClrLst>
    <dgm:linClrLst meth="repeat">
      <a:schemeClr val="lt1"/>
    </dgm:linClrLst>
    <dgm:effectClrLst/>
    <dgm:txLinClrLst/>
    <dgm:txFillClrLst/>
    <dgm:txEffectClrLst/>
  </dgm:styleLbl>
  <dgm:styleLbl name="alignNode1">
    <dgm:fillClrLst>
      <a:schemeClr val="accent6">
        <a:alpha val="90000"/>
      </a:schemeClr>
      <a:schemeClr val="accent6">
        <a:alpha val="50000"/>
      </a:schemeClr>
    </dgm:fillClrLst>
    <dgm:linClrLst>
      <a:schemeClr val="accent6">
        <a:alpha val="90000"/>
      </a:schemeClr>
      <a:schemeClr val="accent6">
        <a:alpha val="50000"/>
      </a:schemeClr>
    </dgm:linClrLst>
    <dgm:effectClrLst/>
    <dgm:txLinClrLst/>
    <dgm:txFillClrLst/>
    <dgm:txEffectClrLst/>
  </dgm:styleLbl>
  <dgm:styleLbl name="node1">
    <dgm:fillClrLst>
      <a:schemeClr val="accent6">
        <a:alpha val="90000"/>
      </a:schemeClr>
      <a:schemeClr val="accent6">
        <a:alpha val="50000"/>
      </a:schemeClr>
    </dgm:fillClrLst>
    <dgm:linClrLst meth="repeat">
      <a:schemeClr val="lt1"/>
    </dgm:linClrLst>
    <dgm:effectClrLst/>
    <dgm:txLinClrLst/>
    <dgm:txFillClrLst/>
    <dgm:txEffectClrLst/>
  </dgm:styleLbl>
  <dgm:styleLbl name="lnNode1">
    <dgm:fillClrLst>
      <a:schemeClr val="accent6">
        <a:shade val="90000"/>
      </a:schemeClr>
      <a:schemeClr val="accent6">
        <a:tint val="50000"/>
        <a:alpha val="5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alpha val="80000"/>
      </a:schemeClr>
    </dgm:fillClrLst>
    <dgm:linClrLst meth="repeat">
      <a:schemeClr val="lt1"/>
    </dgm:linClrLst>
    <dgm:effectClrLst/>
    <dgm:txLinClrLst/>
    <dgm:txFillClrLst/>
    <dgm:txEffectClrLst/>
  </dgm:styleLbl>
  <dgm:styleLbl name="node2">
    <dgm:fillClrLst>
      <a:schemeClr val="accent6">
        <a:alpha val="70000"/>
      </a:schemeClr>
    </dgm:fillClrLst>
    <dgm:linClrLst meth="repeat">
      <a:schemeClr val="lt1"/>
    </dgm:linClrLst>
    <dgm:effectClrLst/>
    <dgm:txLinClrLst/>
    <dgm:txFillClrLst/>
    <dgm:txEffectClrLst/>
  </dgm:styleLbl>
  <dgm:styleLbl name="node3">
    <dgm:fillClrLst>
      <a:schemeClr val="accent6">
        <a:alpha val="50000"/>
      </a:schemeClr>
    </dgm:fillClrLst>
    <dgm:linClrLst meth="repeat">
      <a:schemeClr val="lt1"/>
    </dgm:linClrLst>
    <dgm:effectClrLst/>
    <dgm:txLinClrLst/>
    <dgm:txFillClrLst/>
    <dgm:txEffectClrLst/>
  </dgm:styleLbl>
  <dgm:styleLbl name="node4">
    <dgm:fillClrLst>
      <a:schemeClr val="accent6">
        <a:alpha val="30000"/>
      </a:schemeClr>
    </dgm:fillClrLst>
    <dgm:linClrLst meth="repeat">
      <a:schemeClr val="lt1"/>
    </dgm:linClrLst>
    <dgm:effectClrLst/>
    <dgm:txLinClrLst/>
    <dgm:txFillClrLst/>
    <dgm:txEffectClrLst/>
  </dgm:styleLbl>
  <dgm:styleLbl name="fgImgPlace1">
    <dgm:fillClrLst>
      <a:schemeClr val="accent6">
        <a:tint val="50000"/>
        <a:alpha val="90000"/>
      </a:schemeClr>
      <a:schemeClr val="accent6">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f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b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sibTrans1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alpha val="90000"/>
      </a:schemeClr>
    </dgm:fillClrLst>
    <dgm:linClrLst meth="repeat">
      <a:schemeClr val="lt1"/>
    </dgm:linClrLst>
    <dgm:effectClrLst/>
    <dgm:txLinClrLst/>
    <dgm:txFillClrLst/>
    <dgm:txEffectClrLst/>
  </dgm:styleLbl>
  <dgm:styleLbl name="asst1">
    <dgm:fillClrLst meth="repeat">
      <a:schemeClr val="accent6">
        <a:alpha val="90000"/>
      </a:schemeClr>
    </dgm:fillClrLst>
    <dgm:linClrLst meth="repeat">
      <a:schemeClr val="lt1"/>
    </dgm:linClrLst>
    <dgm:effectClrLst/>
    <dgm:txLinClrLst/>
    <dgm:txFillClrLst/>
    <dgm:txEffectClrLst/>
  </dgm:styleLbl>
  <dgm:styleLbl name="asst2">
    <dgm:fillClrLst>
      <a:schemeClr val="accent6">
        <a:alpha val="90000"/>
      </a:schemeClr>
    </dgm:fillClrLst>
    <dgm:linClrLst meth="repeat">
      <a:schemeClr val="lt1"/>
    </dgm:linClrLst>
    <dgm:effectClrLst/>
    <dgm:txLinClrLst/>
    <dgm:txFillClrLst/>
    <dgm:txEffectClrLst/>
  </dgm:styleLbl>
  <dgm:styleLbl name="asst3">
    <dgm:fillClrLst>
      <a:schemeClr val="accent6">
        <a:alpha val="70000"/>
      </a:schemeClr>
    </dgm:fillClrLst>
    <dgm:linClrLst meth="repeat">
      <a:schemeClr val="lt1"/>
    </dgm:linClrLst>
    <dgm:effectClrLst/>
    <dgm:txLinClrLst/>
    <dgm:txFillClrLst/>
    <dgm:txEffectClrLst/>
  </dgm:styleLbl>
  <dgm:styleLbl name="asst4">
    <dgm:fillClrLst>
      <a:schemeClr val="accent6">
        <a:alpha val="50000"/>
      </a:schemeClr>
    </dgm:fillClrLst>
    <dgm:linClrLst meth="repeat">
      <a:schemeClr val="lt1"/>
    </dgm:linClrLst>
    <dgm:effectClrLst/>
    <dgm:txLinClrLst/>
    <dgm:txFillClrLst/>
    <dgm:txEffectClrLst/>
  </dgm:styleLbl>
  <dgm:styleLbl name="parChTrans2D1">
    <dgm:fillClrLst meth="repeat">
      <a:schemeClr val="accent6">
        <a:shade val="8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a:schemeClr val="accent6">
        <a:alpha val="90000"/>
        <a:tint val="40000"/>
      </a:schemeClr>
      <a:schemeClr val="accent6">
        <a:alpha val="5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D9254F7-EA50-4811-9316-483613281AAE}" type="doc">
      <dgm:prSet loTypeId="urn:microsoft.com/office/officeart/2005/8/layout/hierarchy1" loCatId="hierarchy" qsTypeId="urn:microsoft.com/office/officeart/2005/8/quickstyle/simple5" qsCatId="simple" csTypeId="urn:microsoft.com/office/officeart/2005/8/colors/accent6_5" csCatId="accent6" phldr="1"/>
      <dgm:spPr/>
      <dgm:t>
        <a:bodyPr/>
        <a:lstStyle/>
        <a:p>
          <a:endParaRPr lang="en-US"/>
        </a:p>
      </dgm:t>
    </dgm:pt>
    <dgm:pt modelId="{B575AB58-10D9-4BB8-9146-943F805FAEB2}">
      <dgm:prSet custT="1"/>
      <dgm:spPr/>
      <dgm:t>
        <a:bodyPr anchor="t"/>
        <a:lstStyle/>
        <a:p>
          <a:pPr algn="ctr" rtl="0"/>
          <a:r>
            <a:rPr lang="en-US" sz="2200" b="1" dirty="0"/>
            <a:t>• Management is the process of working with people and resources to accomplish organizational goals. </a:t>
          </a:r>
        </a:p>
      </dgm:t>
    </dgm:pt>
    <dgm:pt modelId="{1190E4F5-2328-411B-8FDE-B3A8CBE51D64}" type="parTrans" cxnId="{383795CC-7595-456A-9798-8CA552F78B53}">
      <dgm:prSet/>
      <dgm:spPr/>
      <dgm:t>
        <a:bodyPr/>
        <a:lstStyle/>
        <a:p>
          <a:pPr algn="l"/>
          <a:endParaRPr lang="en-US" sz="2000" b="1">
            <a:solidFill>
              <a:schemeClr val="tx1"/>
            </a:solidFill>
          </a:endParaRPr>
        </a:p>
      </dgm:t>
    </dgm:pt>
    <dgm:pt modelId="{F327C52A-8EAF-481D-94A8-B1E70F1B127D}" type="sibTrans" cxnId="{383795CC-7595-456A-9798-8CA552F78B53}">
      <dgm:prSet/>
      <dgm:spPr/>
      <dgm:t>
        <a:bodyPr/>
        <a:lstStyle/>
        <a:p>
          <a:pPr algn="l"/>
          <a:endParaRPr lang="en-US" sz="2000" b="1">
            <a:solidFill>
              <a:schemeClr val="tx1"/>
            </a:solidFill>
          </a:endParaRPr>
        </a:p>
      </dgm:t>
    </dgm:pt>
    <dgm:pt modelId="{2235196D-3210-44D4-93EF-14AA762122B3}">
      <dgm:prSet custT="1"/>
      <dgm:spPr/>
      <dgm:t>
        <a:bodyPr anchor="t"/>
        <a:lstStyle/>
        <a:p>
          <a:pPr algn="ctr" rtl="0"/>
          <a:r>
            <a:rPr lang="en-US" sz="2200" b="1" dirty="0"/>
            <a:t>• Management is the attainment of organizational goals in an effective and efficient manner through planning, organizing, leading and controlling organizational resources. (Daft,2012) </a:t>
          </a:r>
        </a:p>
      </dgm:t>
    </dgm:pt>
    <dgm:pt modelId="{F6CE6B5A-2187-41E4-BA00-565619126534}" type="parTrans" cxnId="{7B276BCA-D68C-46EB-BC1E-2D2CA1D20DC3}">
      <dgm:prSet/>
      <dgm:spPr/>
      <dgm:t>
        <a:bodyPr/>
        <a:lstStyle/>
        <a:p>
          <a:pPr algn="l"/>
          <a:endParaRPr lang="en-US" sz="2000" b="1">
            <a:solidFill>
              <a:schemeClr val="tx1"/>
            </a:solidFill>
          </a:endParaRPr>
        </a:p>
      </dgm:t>
    </dgm:pt>
    <dgm:pt modelId="{3FE807FE-016C-4F08-B026-FA8174669633}" type="sibTrans" cxnId="{7B276BCA-D68C-46EB-BC1E-2D2CA1D20DC3}">
      <dgm:prSet/>
      <dgm:spPr/>
      <dgm:t>
        <a:bodyPr/>
        <a:lstStyle/>
        <a:p>
          <a:pPr algn="l"/>
          <a:endParaRPr lang="en-US" sz="2000" b="1">
            <a:solidFill>
              <a:schemeClr val="tx1"/>
            </a:solidFill>
          </a:endParaRPr>
        </a:p>
      </dgm:t>
    </dgm:pt>
    <dgm:pt modelId="{E789848C-FD7A-44CD-97B5-2644C69DAC66}">
      <dgm:prSet custT="1"/>
      <dgm:spPr/>
      <dgm:t>
        <a:bodyPr anchor="t"/>
        <a:lstStyle/>
        <a:p>
          <a:pPr algn="ctr" rtl="0"/>
          <a:r>
            <a:rPr lang="en-US" sz="2200" b="1" dirty="0"/>
            <a:t>• Organizational resources include men(human beings), money, machines and materials. </a:t>
          </a:r>
        </a:p>
      </dgm:t>
    </dgm:pt>
    <dgm:pt modelId="{00D3C6AC-CE8A-4B0A-AB2F-F2221ABCB5F7}" type="parTrans" cxnId="{AD971B58-4C28-42C8-B1E4-CBE165C3EE33}">
      <dgm:prSet/>
      <dgm:spPr/>
      <dgm:t>
        <a:bodyPr/>
        <a:lstStyle/>
        <a:p>
          <a:pPr algn="l"/>
          <a:endParaRPr lang="en-US" sz="2000" b="1">
            <a:solidFill>
              <a:schemeClr val="tx1"/>
            </a:solidFill>
          </a:endParaRPr>
        </a:p>
      </dgm:t>
    </dgm:pt>
    <dgm:pt modelId="{B5499E40-F095-4854-97AA-F88CF6699B07}" type="sibTrans" cxnId="{AD971B58-4C28-42C8-B1E4-CBE165C3EE33}">
      <dgm:prSet/>
      <dgm:spPr/>
      <dgm:t>
        <a:bodyPr/>
        <a:lstStyle/>
        <a:p>
          <a:pPr algn="l"/>
          <a:endParaRPr lang="en-US" sz="2000" b="1">
            <a:solidFill>
              <a:schemeClr val="tx1"/>
            </a:solidFill>
          </a:endParaRPr>
        </a:p>
      </dgm:t>
    </dgm:pt>
    <dgm:pt modelId="{DD645D0B-2813-487B-B253-432F0FF8FF08}" type="pres">
      <dgm:prSet presAssocID="{DD9254F7-EA50-4811-9316-483613281AAE}" presName="hierChild1" presStyleCnt="0">
        <dgm:presLayoutVars>
          <dgm:chPref val="1"/>
          <dgm:dir/>
          <dgm:animOne val="branch"/>
          <dgm:animLvl val="lvl"/>
          <dgm:resizeHandles/>
        </dgm:presLayoutVars>
      </dgm:prSet>
      <dgm:spPr/>
    </dgm:pt>
    <dgm:pt modelId="{32C6CC09-1EE4-4250-A7F4-DE1E4CE5219F}" type="pres">
      <dgm:prSet presAssocID="{B575AB58-10D9-4BB8-9146-943F805FAEB2}" presName="hierRoot1" presStyleCnt="0"/>
      <dgm:spPr/>
    </dgm:pt>
    <dgm:pt modelId="{EA398FAF-77B0-4F51-8B43-00EAF5D284B0}" type="pres">
      <dgm:prSet presAssocID="{B575AB58-10D9-4BB8-9146-943F805FAEB2}" presName="composite" presStyleCnt="0"/>
      <dgm:spPr/>
    </dgm:pt>
    <dgm:pt modelId="{AA8C9F21-2A29-45B3-83E2-AA80EEB07B3F}" type="pres">
      <dgm:prSet presAssocID="{B575AB58-10D9-4BB8-9146-943F805FAEB2}" presName="background" presStyleLbl="node0" presStyleIdx="0" presStyleCnt="3"/>
      <dgm:spPr>
        <a:solidFill>
          <a:schemeClr val="accent4">
            <a:lumMod val="20000"/>
            <a:lumOff val="80000"/>
          </a:schemeClr>
        </a:solidFill>
      </dgm:spPr>
    </dgm:pt>
    <dgm:pt modelId="{99B65D2C-B418-4C5E-8C1D-751A2B899C37}" type="pres">
      <dgm:prSet presAssocID="{B575AB58-10D9-4BB8-9146-943F805FAEB2}" presName="text" presStyleLbl="fgAcc0" presStyleIdx="0" presStyleCnt="3" custScaleY="248780">
        <dgm:presLayoutVars>
          <dgm:chPref val="3"/>
        </dgm:presLayoutVars>
      </dgm:prSet>
      <dgm:spPr/>
    </dgm:pt>
    <dgm:pt modelId="{023096ED-6804-41AE-AADE-770308ED6B4A}" type="pres">
      <dgm:prSet presAssocID="{B575AB58-10D9-4BB8-9146-943F805FAEB2}" presName="hierChild2" presStyleCnt="0"/>
      <dgm:spPr/>
    </dgm:pt>
    <dgm:pt modelId="{F2A4E78B-FF28-4726-9AA0-934916F70D07}" type="pres">
      <dgm:prSet presAssocID="{2235196D-3210-44D4-93EF-14AA762122B3}" presName="hierRoot1" presStyleCnt="0"/>
      <dgm:spPr/>
    </dgm:pt>
    <dgm:pt modelId="{F881A3BB-04A4-4CBF-9FCA-5589B82BF1A1}" type="pres">
      <dgm:prSet presAssocID="{2235196D-3210-44D4-93EF-14AA762122B3}" presName="composite" presStyleCnt="0"/>
      <dgm:spPr/>
    </dgm:pt>
    <dgm:pt modelId="{F9B567D8-C8A8-47D7-A2F2-860171D68CED}" type="pres">
      <dgm:prSet presAssocID="{2235196D-3210-44D4-93EF-14AA762122B3}" presName="background" presStyleLbl="node0" presStyleIdx="1" presStyleCnt="3"/>
      <dgm:spPr>
        <a:solidFill>
          <a:schemeClr val="accent4">
            <a:lumMod val="20000"/>
            <a:lumOff val="80000"/>
          </a:schemeClr>
        </a:solidFill>
      </dgm:spPr>
    </dgm:pt>
    <dgm:pt modelId="{4EAD055C-F676-4DFB-9B63-80FE60E28F79}" type="pres">
      <dgm:prSet presAssocID="{2235196D-3210-44D4-93EF-14AA762122B3}" presName="text" presStyleLbl="fgAcc0" presStyleIdx="1" presStyleCnt="3" custScaleX="123227" custScaleY="239729">
        <dgm:presLayoutVars>
          <dgm:chPref val="3"/>
        </dgm:presLayoutVars>
      </dgm:prSet>
      <dgm:spPr/>
    </dgm:pt>
    <dgm:pt modelId="{3F56DF44-C676-4522-932C-B84E7A6ED711}" type="pres">
      <dgm:prSet presAssocID="{2235196D-3210-44D4-93EF-14AA762122B3}" presName="hierChild2" presStyleCnt="0"/>
      <dgm:spPr/>
    </dgm:pt>
    <dgm:pt modelId="{6002D50E-6E81-4873-AB39-DE154E0C08D3}" type="pres">
      <dgm:prSet presAssocID="{E789848C-FD7A-44CD-97B5-2644C69DAC66}" presName="hierRoot1" presStyleCnt="0"/>
      <dgm:spPr/>
    </dgm:pt>
    <dgm:pt modelId="{C6788F65-6612-4AE6-A5D8-35C80C146FF1}" type="pres">
      <dgm:prSet presAssocID="{E789848C-FD7A-44CD-97B5-2644C69DAC66}" presName="composite" presStyleCnt="0"/>
      <dgm:spPr/>
    </dgm:pt>
    <dgm:pt modelId="{B8C0F762-5C8F-4680-8EF1-2C9BB4EBC895}" type="pres">
      <dgm:prSet presAssocID="{E789848C-FD7A-44CD-97B5-2644C69DAC66}" presName="background" presStyleLbl="node0" presStyleIdx="2" presStyleCnt="3"/>
      <dgm:spPr>
        <a:solidFill>
          <a:schemeClr val="accent4">
            <a:lumMod val="20000"/>
            <a:lumOff val="80000"/>
          </a:schemeClr>
        </a:solidFill>
      </dgm:spPr>
    </dgm:pt>
    <dgm:pt modelId="{4E954EA2-8A7A-42A4-9293-2E4F481D5699}" type="pres">
      <dgm:prSet presAssocID="{E789848C-FD7A-44CD-97B5-2644C69DAC66}" presName="text" presStyleLbl="fgAcc0" presStyleIdx="2" presStyleCnt="3" custScaleY="248722">
        <dgm:presLayoutVars>
          <dgm:chPref val="3"/>
        </dgm:presLayoutVars>
      </dgm:prSet>
      <dgm:spPr/>
    </dgm:pt>
    <dgm:pt modelId="{3E839CD4-BC6B-49E2-B3FA-94CB0DBDC5A1}" type="pres">
      <dgm:prSet presAssocID="{E789848C-FD7A-44CD-97B5-2644C69DAC66}" presName="hierChild2" presStyleCnt="0"/>
      <dgm:spPr/>
    </dgm:pt>
  </dgm:ptLst>
  <dgm:cxnLst>
    <dgm:cxn modelId="{F444FF13-AC95-439F-A945-B090175D5237}" type="presOf" srcId="{E789848C-FD7A-44CD-97B5-2644C69DAC66}" destId="{4E954EA2-8A7A-42A4-9293-2E4F481D5699}" srcOrd="0" destOrd="0" presId="urn:microsoft.com/office/officeart/2005/8/layout/hierarchy1"/>
    <dgm:cxn modelId="{84BB116C-AFA7-4523-9E9B-E16038AEF07B}" type="presOf" srcId="{DD9254F7-EA50-4811-9316-483613281AAE}" destId="{DD645D0B-2813-487B-B253-432F0FF8FF08}" srcOrd="0" destOrd="0" presId="urn:microsoft.com/office/officeart/2005/8/layout/hierarchy1"/>
    <dgm:cxn modelId="{05EC9053-0D6C-41F2-9C04-92BA3484E268}" type="presOf" srcId="{B575AB58-10D9-4BB8-9146-943F805FAEB2}" destId="{99B65D2C-B418-4C5E-8C1D-751A2B899C37}" srcOrd="0" destOrd="0" presId="urn:microsoft.com/office/officeart/2005/8/layout/hierarchy1"/>
    <dgm:cxn modelId="{AD971B58-4C28-42C8-B1E4-CBE165C3EE33}" srcId="{DD9254F7-EA50-4811-9316-483613281AAE}" destId="{E789848C-FD7A-44CD-97B5-2644C69DAC66}" srcOrd="2" destOrd="0" parTransId="{00D3C6AC-CE8A-4B0A-AB2F-F2221ABCB5F7}" sibTransId="{B5499E40-F095-4854-97AA-F88CF6699B07}"/>
    <dgm:cxn modelId="{E8AF79C7-0F6B-4B59-BC02-6F824F8CDFA1}" type="presOf" srcId="{2235196D-3210-44D4-93EF-14AA762122B3}" destId="{4EAD055C-F676-4DFB-9B63-80FE60E28F79}" srcOrd="0" destOrd="0" presId="urn:microsoft.com/office/officeart/2005/8/layout/hierarchy1"/>
    <dgm:cxn modelId="{7B276BCA-D68C-46EB-BC1E-2D2CA1D20DC3}" srcId="{DD9254F7-EA50-4811-9316-483613281AAE}" destId="{2235196D-3210-44D4-93EF-14AA762122B3}" srcOrd="1" destOrd="0" parTransId="{F6CE6B5A-2187-41E4-BA00-565619126534}" sibTransId="{3FE807FE-016C-4F08-B026-FA8174669633}"/>
    <dgm:cxn modelId="{383795CC-7595-456A-9798-8CA552F78B53}" srcId="{DD9254F7-EA50-4811-9316-483613281AAE}" destId="{B575AB58-10D9-4BB8-9146-943F805FAEB2}" srcOrd="0" destOrd="0" parTransId="{1190E4F5-2328-411B-8FDE-B3A8CBE51D64}" sibTransId="{F327C52A-8EAF-481D-94A8-B1E70F1B127D}"/>
    <dgm:cxn modelId="{A985AF82-D349-42F3-B3D3-58A478BDB41B}" type="presParOf" srcId="{DD645D0B-2813-487B-B253-432F0FF8FF08}" destId="{32C6CC09-1EE4-4250-A7F4-DE1E4CE5219F}" srcOrd="0" destOrd="0" presId="urn:microsoft.com/office/officeart/2005/8/layout/hierarchy1"/>
    <dgm:cxn modelId="{CB257074-898F-4165-9112-8F3355FA2CB6}" type="presParOf" srcId="{32C6CC09-1EE4-4250-A7F4-DE1E4CE5219F}" destId="{EA398FAF-77B0-4F51-8B43-00EAF5D284B0}" srcOrd="0" destOrd="0" presId="urn:microsoft.com/office/officeart/2005/8/layout/hierarchy1"/>
    <dgm:cxn modelId="{08D4C757-E2E6-4D6F-8D7F-74243E31AF01}" type="presParOf" srcId="{EA398FAF-77B0-4F51-8B43-00EAF5D284B0}" destId="{AA8C9F21-2A29-45B3-83E2-AA80EEB07B3F}" srcOrd="0" destOrd="0" presId="urn:microsoft.com/office/officeart/2005/8/layout/hierarchy1"/>
    <dgm:cxn modelId="{D266CB77-4930-4379-9ED3-D37156314A2E}" type="presParOf" srcId="{EA398FAF-77B0-4F51-8B43-00EAF5D284B0}" destId="{99B65D2C-B418-4C5E-8C1D-751A2B899C37}" srcOrd="1" destOrd="0" presId="urn:microsoft.com/office/officeart/2005/8/layout/hierarchy1"/>
    <dgm:cxn modelId="{8BB6534F-636B-4715-AD3E-79BE8EFB85D3}" type="presParOf" srcId="{32C6CC09-1EE4-4250-A7F4-DE1E4CE5219F}" destId="{023096ED-6804-41AE-AADE-770308ED6B4A}" srcOrd="1" destOrd="0" presId="urn:microsoft.com/office/officeart/2005/8/layout/hierarchy1"/>
    <dgm:cxn modelId="{CC527731-6F7E-4D2B-A1AE-4148AFB3BC5A}" type="presParOf" srcId="{DD645D0B-2813-487B-B253-432F0FF8FF08}" destId="{F2A4E78B-FF28-4726-9AA0-934916F70D07}" srcOrd="1" destOrd="0" presId="urn:microsoft.com/office/officeart/2005/8/layout/hierarchy1"/>
    <dgm:cxn modelId="{AA2577D3-824C-4931-A802-DD8DE80709F6}" type="presParOf" srcId="{F2A4E78B-FF28-4726-9AA0-934916F70D07}" destId="{F881A3BB-04A4-4CBF-9FCA-5589B82BF1A1}" srcOrd="0" destOrd="0" presId="urn:microsoft.com/office/officeart/2005/8/layout/hierarchy1"/>
    <dgm:cxn modelId="{E49AB23D-CEB2-4317-90CF-C94DE55C0341}" type="presParOf" srcId="{F881A3BB-04A4-4CBF-9FCA-5589B82BF1A1}" destId="{F9B567D8-C8A8-47D7-A2F2-860171D68CED}" srcOrd="0" destOrd="0" presId="urn:microsoft.com/office/officeart/2005/8/layout/hierarchy1"/>
    <dgm:cxn modelId="{C16613A8-EF50-425F-99C0-2778B477F5F2}" type="presParOf" srcId="{F881A3BB-04A4-4CBF-9FCA-5589B82BF1A1}" destId="{4EAD055C-F676-4DFB-9B63-80FE60E28F79}" srcOrd="1" destOrd="0" presId="urn:microsoft.com/office/officeart/2005/8/layout/hierarchy1"/>
    <dgm:cxn modelId="{073DED0F-9FE8-4358-9247-BAC28F9FCDF3}" type="presParOf" srcId="{F2A4E78B-FF28-4726-9AA0-934916F70D07}" destId="{3F56DF44-C676-4522-932C-B84E7A6ED711}" srcOrd="1" destOrd="0" presId="urn:microsoft.com/office/officeart/2005/8/layout/hierarchy1"/>
    <dgm:cxn modelId="{BB3C4AC1-03D7-46D4-9C6E-22D89206D67D}" type="presParOf" srcId="{DD645D0B-2813-487B-B253-432F0FF8FF08}" destId="{6002D50E-6E81-4873-AB39-DE154E0C08D3}" srcOrd="2" destOrd="0" presId="urn:microsoft.com/office/officeart/2005/8/layout/hierarchy1"/>
    <dgm:cxn modelId="{8659B485-0F60-463C-8DDF-62227015D3E4}" type="presParOf" srcId="{6002D50E-6E81-4873-AB39-DE154E0C08D3}" destId="{C6788F65-6612-4AE6-A5D8-35C80C146FF1}" srcOrd="0" destOrd="0" presId="urn:microsoft.com/office/officeart/2005/8/layout/hierarchy1"/>
    <dgm:cxn modelId="{7B2C723F-8745-4F1A-AF20-3DCF3B6C5F9D}" type="presParOf" srcId="{C6788F65-6612-4AE6-A5D8-35C80C146FF1}" destId="{B8C0F762-5C8F-4680-8EF1-2C9BB4EBC895}" srcOrd="0" destOrd="0" presId="urn:microsoft.com/office/officeart/2005/8/layout/hierarchy1"/>
    <dgm:cxn modelId="{85B5441A-DC7C-49E1-B0AE-5BDACE637371}" type="presParOf" srcId="{C6788F65-6612-4AE6-A5D8-35C80C146FF1}" destId="{4E954EA2-8A7A-42A4-9293-2E4F481D5699}" srcOrd="1" destOrd="0" presId="urn:microsoft.com/office/officeart/2005/8/layout/hierarchy1"/>
    <dgm:cxn modelId="{93C3E271-D372-4816-8C43-AE1CF96B09F6}" type="presParOf" srcId="{6002D50E-6E81-4873-AB39-DE154E0C08D3}" destId="{3E839CD4-BC6B-49E2-B3FA-94CB0DBDC5A1}"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CD8F094-D08A-4242-B8D2-04614A54046A}" type="doc">
      <dgm:prSet loTypeId="urn:microsoft.com/office/officeart/2005/8/layout/pList2" loCatId="list" qsTypeId="urn:microsoft.com/office/officeart/2005/8/quickstyle/simple1" qsCatId="simple" csTypeId="urn:microsoft.com/office/officeart/2005/8/colors/accent1_2" csCatId="accent1" phldr="1"/>
      <dgm:spPr/>
    </dgm:pt>
    <dgm:pt modelId="{77A0E66F-8E3C-499D-BC6E-B90846854D2B}">
      <dgm:prSet phldrT="[Text]" custT="1"/>
      <dgm:spPr>
        <a:solidFill>
          <a:schemeClr val="bg1">
            <a:lumMod val="85000"/>
          </a:schemeClr>
        </a:solidFill>
      </dgm:spPr>
      <dgm:t>
        <a:bodyPr/>
        <a:lstStyle/>
        <a:p>
          <a:pPr algn="ctr"/>
          <a:r>
            <a:rPr lang="en-US" sz="2000" b="1" i="1" dirty="0">
              <a:solidFill>
                <a:srgbClr val="333333"/>
              </a:solidFill>
            </a:rPr>
            <a:t>“</a:t>
          </a:r>
          <a:r>
            <a:rPr lang="en-US" sz="2000" b="1" i="0" dirty="0">
              <a:solidFill>
                <a:srgbClr val="333333"/>
              </a:solidFill>
            </a:rPr>
            <a:t>Management is the art of knowing what you want to do and then seeing that it is done in the best and cheapest way”.</a:t>
          </a:r>
        </a:p>
        <a:p>
          <a:pPr algn="ctr"/>
          <a:r>
            <a:rPr lang="en-US" sz="2000" b="1" i="0" dirty="0"/>
            <a:t>Frederick Winslow Taylor</a:t>
          </a:r>
          <a:endParaRPr lang="en-US" sz="2000" b="1" i="0" dirty="0">
            <a:solidFill>
              <a:schemeClr val="bg1"/>
            </a:solidFill>
          </a:endParaRPr>
        </a:p>
      </dgm:t>
    </dgm:pt>
    <dgm:pt modelId="{C74847BB-89F7-4ACD-A5F4-D26D370C53E1}" type="parTrans" cxnId="{52C1CF23-3F8C-4501-8AE5-C385DEFAAFCE}">
      <dgm:prSet/>
      <dgm:spPr/>
      <dgm:t>
        <a:bodyPr/>
        <a:lstStyle/>
        <a:p>
          <a:endParaRPr lang="en-US"/>
        </a:p>
      </dgm:t>
    </dgm:pt>
    <dgm:pt modelId="{8B52ED07-C298-4A7D-B4EB-BEEB60867245}" type="sibTrans" cxnId="{52C1CF23-3F8C-4501-8AE5-C385DEFAAFCE}">
      <dgm:prSet/>
      <dgm:spPr/>
      <dgm:t>
        <a:bodyPr/>
        <a:lstStyle/>
        <a:p>
          <a:endParaRPr lang="en-US"/>
        </a:p>
      </dgm:t>
    </dgm:pt>
    <dgm:pt modelId="{CFF099DA-F4C5-4DC3-9D79-8928384CE06F}">
      <dgm:prSet phldrT="[Text]" custT="1"/>
      <dgm:spPr>
        <a:solidFill>
          <a:schemeClr val="bg1">
            <a:lumMod val="85000"/>
          </a:schemeClr>
        </a:solidFill>
      </dgm:spPr>
      <dgm:t>
        <a:bodyPr/>
        <a:lstStyle/>
        <a:p>
          <a:r>
            <a:rPr lang="en-US" sz="2100" b="1" i="0" dirty="0">
              <a:solidFill>
                <a:srgbClr val="333333"/>
              </a:solidFill>
            </a:rPr>
            <a:t>“To manage is to forecast and to plan, to organize, to command, to coordinate and to control”.</a:t>
          </a:r>
        </a:p>
        <a:p>
          <a:r>
            <a:rPr lang="en-US" sz="2400" b="1" i="0" dirty="0">
              <a:solidFill>
                <a:schemeClr val="bg1"/>
              </a:solidFill>
            </a:rPr>
            <a:t>Henri Fayol</a:t>
          </a:r>
          <a:endParaRPr lang="en-US" sz="2400" i="0" dirty="0">
            <a:solidFill>
              <a:schemeClr val="bg1"/>
            </a:solidFill>
          </a:endParaRPr>
        </a:p>
      </dgm:t>
    </dgm:pt>
    <dgm:pt modelId="{F3E127D6-151A-421B-8E7F-7514DFC5F42C}" type="parTrans" cxnId="{2EDE71F9-E5BA-47B0-9C0F-D8C7964FE271}">
      <dgm:prSet/>
      <dgm:spPr/>
      <dgm:t>
        <a:bodyPr/>
        <a:lstStyle/>
        <a:p>
          <a:endParaRPr lang="en-US"/>
        </a:p>
      </dgm:t>
    </dgm:pt>
    <dgm:pt modelId="{BFE41789-C739-41B5-B3CE-B2F6BA2EA900}" type="sibTrans" cxnId="{2EDE71F9-E5BA-47B0-9C0F-D8C7964FE271}">
      <dgm:prSet/>
      <dgm:spPr/>
      <dgm:t>
        <a:bodyPr/>
        <a:lstStyle/>
        <a:p>
          <a:endParaRPr lang="en-US"/>
        </a:p>
      </dgm:t>
    </dgm:pt>
    <dgm:pt modelId="{2C43FB20-5847-4E06-9A07-0CDFE27BD949}">
      <dgm:prSet phldrT="[Text]"/>
      <dgm:spPr>
        <a:solidFill>
          <a:schemeClr val="bg1">
            <a:lumMod val="85000"/>
          </a:schemeClr>
        </a:solidFill>
      </dgm:spPr>
      <dgm:t>
        <a:bodyPr/>
        <a:lstStyle/>
        <a:p>
          <a:r>
            <a:rPr lang="en-US" b="1" dirty="0">
              <a:solidFill>
                <a:schemeClr val="tx1"/>
              </a:solidFill>
            </a:rPr>
            <a:t>Management is the art of getting things done through other people</a:t>
          </a:r>
          <a:endParaRPr lang="en-US" b="1" dirty="0"/>
        </a:p>
        <a:p>
          <a:r>
            <a:rPr lang="en-US" b="1" dirty="0"/>
            <a:t>Mary Parker Follet</a:t>
          </a:r>
          <a:endParaRPr lang="en-US" i="0" dirty="0"/>
        </a:p>
      </dgm:t>
    </dgm:pt>
    <dgm:pt modelId="{8BE951F0-510C-4345-8455-ED9F5A886885}" type="parTrans" cxnId="{43C8ABC8-2AB6-4DAA-B870-E14D2362C1F4}">
      <dgm:prSet/>
      <dgm:spPr/>
      <dgm:t>
        <a:bodyPr/>
        <a:lstStyle/>
        <a:p>
          <a:endParaRPr lang="en-US"/>
        </a:p>
      </dgm:t>
    </dgm:pt>
    <dgm:pt modelId="{E2D2C709-0C74-4427-AE7A-00667D50C76D}" type="sibTrans" cxnId="{43C8ABC8-2AB6-4DAA-B870-E14D2362C1F4}">
      <dgm:prSet/>
      <dgm:spPr/>
      <dgm:t>
        <a:bodyPr/>
        <a:lstStyle/>
        <a:p>
          <a:endParaRPr lang="en-US"/>
        </a:p>
      </dgm:t>
    </dgm:pt>
    <dgm:pt modelId="{85B74D53-6F2F-4B23-ADE5-6160B5BEB030}" type="pres">
      <dgm:prSet presAssocID="{7CD8F094-D08A-4242-B8D2-04614A54046A}" presName="Name0" presStyleCnt="0">
        <dgm:presLayoutVars>
          <dgm:dir/>
          <dgm:resizeHandles val="exact"/>
        </dgm:presLayoutVars>
      </dgm:prSet>
      <dgm:spPr/>
    </dgm:pt>
    <dgm:pt modelId="{76C72322-4EE2-4319-AF12-CAD2A740D4E1}" type="pres">
      <dgm:prSet presAssocID="{7CD8F094-D08A-4242-B8D2-04614A54046A}" presName="bkgdShp" presStyleLbl="alignAccFollowNode1" presStyleIdx="0" presStyleCnt="1"/>
      <dgm:spPr/>
    </dgm:pt>
    <dgm:pt modelId="{7AFFC824-35A2-414C-A4B1-4CCE0020F992}" type="pres">
      <dgm:prSet presAssocID="{7CD8F094-D08A-4242-B8D2-04614A54046A}" presName="linComp" presStyleCnt="0"/>
      <dgm:spPr/>
    </dgm:pt>
    <dgm:pt modelId="{2F43683F-AE96-4AF1-AFC4-66B6D65A8BCC}" type="pres">
      <dgm:prSet presAssocID="{77A0E66F-8E3C-499D-BC6E-B90846854D2B}" presName="compNode" presStyleCnt="0"/>
      <dgm:spPr/>
    </dgm:pt>
    <dgm:pt modelId="{D07E1A62-45EB-4A45-9BAF-F50A9C0AB168}" type="pres">
      <dgm:prSet presAssocID="{77A0E66F-8E3C-499D-BC6E-B90846854D2B}" presName="node" presStyleLbl="node1" presStyleIdx="0" presStyleCnt="3">
        <dgm:presLayoutVars>
          <dgm:bulletEnabled val="1"/>
        </dgm:presLayoutVars>
      </dgm:prSet>
      <dgm:spPr/>
    </dgm:pt>
    <dgm:pt modelId="{3EBFA510-2C8C-4059-AA51-8FDDC05B5C8B}" type="pres">
      <dgm:prSet presAssocID="{77A0E66F-8E3C-499D-BC6E-B90846854D2B}" presName="invisiNode" presStyleLbl="node1" presStyleIdx="0" presStyleCnt="3"/>
      <dgm:spPr/>
    </dgm:pt>
    <dgm:pt modelId="{F2513372-256B-4019-A3F7-2E3D34BFCFA6}" type="pres">
      <dgm:prSet presAssocID="{77A0E66F-8E3C-499D-BC6E-B90846854D2B}" presName="imagNode" presStyleLbl="fgImgPlace1" presStyleIdx="0" presStyleCnt="3"/>
      <dgm:spPr/>
    </dgm:pt>
    <dgm:pt modelId="{E195BB9C-EB78-4F8C-9FB0-999390422BD0}" type="pres">
      <dgm:prSet presAssocID="{8B52ED07-C298-4A7D-B4EB-BEEB60867245}" presName="sibTrans" presStyleLbl="sibTrans2D1" presStyleIdx="0" presStyleCnt="0"/>
      <dgm:spPr/>
    </dgm:pt>
    <dgm:pt modelId="{BE33CB78-383B-4FC6-A8BE-C9CA650FA756}" type="pres">
      <dgm:prSet presAssocID="{CFF099DA-F4C5-4DC3-9D79-8928384CE06F}" presName="compNode" presStyleCnt="0"/>
      <dgm:spPr/>
    </dgm:pt>
    <dgm:pt modelId="{724901AB-8058-4AD8-B40A-8ACA34C620AA}" type="pres">
      <dgm:prSet presAssocID="{CFF099DA-F4C5-4DC3-9D79-8928384CE06F}" presName="node" presStyleLbl="node1" presStyleIdx="1" presStyleCnt="3">
        <dgm:presLayoutVars>
          <dgm:bulletEnabled val="1"/>
        </dgm:presLayoutVars>
      </dgm:prSet>
      <dgm:spPr/>
    </dgm:pt>
    <dgm:pt modelId="{7046569E-0ACE-485A-AC48-03393874B9B6}" type="pres">
      <dgm:prSet presAssocID="{CFF099DA-F4C5-4DC3-9D79-8928384CE06F}" presName="invisiNode" presStyleLbl="node1" presStyleIdx="1" presStyleCnt="3"/>
      <dgm:spPr/>
    </dgm:pt>
    <dgm:pt modelId="{2210A78B-FE6A-4DBF-BE51-F3441DA3CE99}" type="pres">
      <dgm:prSet presAssocID="{CFF099DA-F4C5-4DC3-9D79-8928384CE06F}" presName="imagNode" presStyleLbl="fgImgPlace1" presStyleIdx="1" presStyleCnt="3"/>
      <dgm:spPr/>
    </dgm:pt>
    <dgm:pt modelId="{6297513C-DDC9-49F2-BCC3-9022F4B311C2}" type="pres">
      <dgm:prSet presAssocID="{BFE41789-C739-41B5-B3CE-B2F6BA2EA900}" presName="sibTrans" presStyleLbl="sibTrans2D1" presStyleIdx="0" presStyleCnt="0"/>
      <dgm:spPr/>
    </dgm:pt>
    <dgm:pt modelId="{3E351071-5A57-4EAD-8193-1EFF6B215868}" type="pres">
      <dgm:prSet presAssocID="{2C43FB20-5847-4E06-9A07-0CDFE27BD949}" presName="compNode" presStyleCnt="0"/>
      <dgm:spPr/>
    </dgm:pt>
    <dgm:pt modelId="{58B1C8BF-92C0-41E4-8D03-DC0C2BD5524A}" type="pres">
      <dgm:prSet presAssocID="{2C43FB20-5847-4E06-9A07-0CDFE27BD949}" presName="node" presStyleLbl="node1" presStyleIdx="2" presStyleCnt="3">
        <dgm:presLayoutVars>
          <dgm:bulletEnabled val="1"/>
        </dgm:presLayoutVars>
      </dgm:prSet>
      <dgm:spPr/>
    </dgm:pt>
    <dgm:pt modelId="{2295C30B-09CC-400D-89F3-3F9DFF85AF97}" type="pres">
      <dgm:prSet presAssocID="{2C43FB20-5847-4E06-9A07-0CDFE27BD949}" presName="invisiNode" presStyleLbl="node1" presStyleIdx="2" presStyleCnt="3"/>
      <dgm:spPr/>
    </dgm:pt>
    <dgm:pt modelId="{14FDAF0A-1ABB-43E5-9F5C-FCF592FF467B}" type="pres">
      <dgm:prSet presAssocID="{2C43FB20-5847-4E06-9A07-0CDFE27BD949}" presName="imagNode" presStyleLbl="fgImgPlace1" presStyleIdx="2" presStyleCnt="3"/>
      <dgm:spPr/>
    </dgm:pt>
  </dgm:ptLst>
  <dgm:cxnLst>
    <dgm:cxn modelId="{DD83EE12-6E8E-4A4C-9401-4E313A10955D}" type="presOf" srcId="{77A0E66F-8E3C-499D-BC6E-B90846854D2B}" destId="{D07E1A62-45EB-4A45-9BAF-F50A9C0AB168}" srcOrd="0" destOrd="0" presId="urn:microsoft.com/office/officeart/2005/8/layout/pList2"/>
    <dgm:cxn modelId="{52C1CF23-3F8C-4501-8AE5-C385DEFAAFCE}" srcId="{7CD8F094-D08A-4242-B8D2-04614A54046A}" destId="{77A0E66F-8E3C-499D-BC6E-B90846854D2B}" srcOrd="0" destOrd="0" parTransId="{C74847BB-89F7-4ACD-A5F4-D26D370C53E1}" sibTransId="{8B52ED07-C298-4A7D-B4EB-BEEB60867245}"/>
    <dgm:cxn modelId="{BDF90236-3328-4081-A5C6-D3DD78C4BADD}" type="presOf" srcId="{2C43FB20-5847-4E06-9A07-0CDFE27BD949}" destId="{58B1C8BF-92C0-41E4-8D03-DC0C2BD5524A}" srcOrd="0" destOrd="0" presId="urn:microsoft.com/office/officeart/2005/8/layout/pList2"/>
    <dgm:cxn modelId="{28FE766C-9ED0-4BF1-BBC6-C99F3F672496}" type="presOf" srcId="{8B52ED07-C298-4A7D-B4EB-BEEB60867245}" destId="{E195BB9C-EB78-4F8C-9FB0-999390422BD0}" srcOrd="0" destOrd="0" presId="urn:microsoft.com/office/officeart/2005/8/layout/pList2"/>
    <dgm:cxn modelId="{EEB56470-47DE-4FEC-A18C-D339F5DADF17}" type="presOf" srcId="{BFE41789-C739-41B5-B3CE-B2F6BA2EA900}" destId="{6297513C-DDC9-49F2-BCC3-9022F4B311C2}" srcOrd="0" destOrd="0" presId="urn:microsoft.com/office/officeart/2005/8/layout/pList2"/>
    <dgm:cxn modelId="{6432A6BB-9A5A-4F73-8607-8FEBC4191142}" type="presOf" srcId="{7CD8F094-D08A-4242-B8D2-04614A54046A}" destId="{85B74D53-6F2F-4B23-ADE5-6160B5BEB030}" srcOrd="0" destOrd="0" presId="urn:microsoft.com/office/officeart/2005/8/layout/pList2"/>
    <dgm:cxn modelId="{43C8ABC8-2AB6-4DAA-B870-E14D2362C1F4}" srcId="{7CD8F094-D08A-4242-B8D2-04614A54046A}" destId="{2C43FB20-5847-4E06-9A07-0CDFE27BD949}" srcOrd="2" destOrd="0" parTransId="{8BE951F0-510C-4345-8455-ED9F5A886885}" sibTransId="{E2D2C709-0C74-4427-AE7A-00667D50C76D}"/>
    <dgm:cxn modelId="{7EC91EED-39BB-405F-A9FF-EB85C083FE1A}" type="presOf" srcId="{CFF099DA-F4C5-4DC3-9D79-8928384CE06F}" destId="{724901AB-8058-4AD8-B40A-8ACA34C620AA}" srcOrd="0" destOrd="0" presId="urn:microsoft.com/office/officeart/2005/8/layout/pList2"/>
    <dgm:cxn modelId="{2EDE71F9-E5BA-47B0-9C0F-D8C7964FE271}" srcId="{7CD8F094-D08A-4242-B8D2-04614A54046A}" destId="{CFF099DA-F4C5-4DC3-9D79-8928384CE06F}" srcOrd="1" destOrd="0" parTransId="{F3E127D6-151A-421B-8E7F-7514DFC5F42C}" sibTransId="{BFE41789-C739-41B5-B3CE-B2F6BA2EA900}"/>
    <dgm:cxn modelId="{B94566DB-FE8C-4E58-82F6-5ED82B650030}" type="presParOf" srcId="{85B74D53-6F2F-4B23-ADE5-6160B5BEB030}" destId="{76C72322-4EE2-4319-AF12-CAD2A740D4E1}" srcOrd="0" destOrd="0" presId="urn:microsoft.com/office/officeart/2005/8/layout/pList2"/>
    <dgm:cxn modelId="{824CE744-6C31-4F63-9700-FF5F0983769A}" type="presParOf" srcId="{85B74D53-6F2F-4B23-ADE5-6160B5BEB030}" destId="{7AFFC824-35A2-414C-A4B1-4CCE0020F992}" srcOrd="1" destOrd="0" presId="urn:microsoft.com/office/officeart/2005/8/layout/pList2"/>
    <dgm:cxn modelId="{FAD2CD05-8D00-4D04-B56B-705EED683BB4}" type="presParOf" srcId="{7AFFC824-35A2-414C-A4B1-4CCE0020F992}" destId="{2F43683F-AE96-4AF1-AFC4-66B6D65A8BCC}" srcOrd="0" destOrd="0" presId="urn:microsoft.com/office/officeart/2005/8/layout/pList2"/>
    <dgm:cxn modelId="{615BCE17-D37D-4998-83A2-B82C592FA5DE}" type="presParOf" srcId="{2F43683F-AE96-4AF1-AFC4-66B6D65A8BCC}" destId="{D07E1A62-45EB-4A45-9BAF-F50A9C0AB168}" srcOrd="0" destOrd="0" presId="urn:microsoft.com/office/officeart/2005/8/layout/pList2"/>
    <dgm:cxn modelId="{256F6D20-FB1D-4985-B343-9892F1CC395F}" type="presParOf" srcId="{2F43683F-AE96-4AF1-AFC4-66B6D65A8BCC}" destId="{3EBFA510-2C8C-4059-AA51-8FDDC05B5C8B}" srcOrd="1" destOrd="0" presId="urn:microsoft.com/office/officeart/2005/8/layout/pList2"/>
    <dgm:cxn modelId="{F547CEAA-4C14-4120-81D2-D2277BB289A8}" type="presParOf" srcId="{2F43683F-AE96-4AF1-AFC4-66B6D65A8BCC}" destId="{F2513372-256B-4019-A3F7-2E3D34BFCFA6}" srcOrd="2" destOrd="0" presId="urn:microsoft.com/office/officeart/2005/8/layout/pList2"/>
    <dgm:cxn modelId="{67C27FF9-EC53-412B-92E4-ACE8282FB9B9}" type="presParOf" srcId="{7AFFC824-35A2-414C-A4B1-4CCE0020F992}" destId="{E195BB9C-EB78-4F8C-9FB0-999390422BD0}" srcOrd="1" destOrd="0" presId="urn:microsoft.com/office/officeart/2005/8/layout/pList2"/>
    <dgm:cxn modelId="{DB2BE7E2-A2E8-4726-9BC8-3BCC2FC42E7C}" type="presParOf" srcId="{7AFFC824-35A2-414C-A4B1-4CCE0020F992}" destId="{BE33CB78-383B-4FC6-A8BE-C9CA650FA756}" srcOrd="2" destOrd="0" presId="urn:microsoft.com/office/officeart/2005/8/layout/pList2"/>
    <dgm:cxn modelId="{6A4C2838-B4CE-4DF6-A96E-18CB25D4105F}" type="presParOf" srcId="{BE33CB78-383B-4FC6-A8BE-C9CA650FA756}" destId="{724901AB-8058-4AD8-B40A-8ACA34C620AA}" srcOrd="0" destOrd="0" presId="urn:microsoft.com/office/officeart/2005/8/layout/pList2"/>
    <dgm:cxn modelId="{3DCB3513-A932-4806-A7CF-F403BF31EC0E}" type="presParOf" srcId="{BE33CB78-383B-4FC6-A8BE-C9CA650FA756}" destId="{7046569E-0ACE-485A-AC48-03393874B9B6}" srcOrd="1" destOrd="0" presId="urn:microsoft.com/office/officeart/2005/8/layout/pList2"/>
    <dgm:cxn modelId="{DD275024-8B97-49BC-B318-5A57003C21AA}" type="presParOf" srcId="{BE33CB78-383B-4FC6-A8BE-C9CA650FA756}" destId="{2210A78B-FE6A-4DBF-BE51-F3441DA3CE99}" srcOrd="2" destOrd="0" presId="urn:microsoft.com/office/officeart/2005/8/layout/pList2"/>
    <dgm:cxn modelId="{51896D93-9250-4CAC-9CA3-B1020F7A7D6B}" type="presParOf" srcId="{7AFFC824-35A2-414C-A4B1-4CCE0020F992}" destId="{6297513C-DDC9-49F2-BCC3-9022F4B311C2}" srcOrd="3" destOrd="0" presId="urn:microsoft.com/office/officeart/2005/8/layout/pList2"/>
    <dgm:cxn modelId="{F4C553A7-798B-4EC9-81F4-96F4197BFD49}" type="presParOf" srcId="{7AFFC824-35A2-414C-A4B1-4CCE0020F992}" destId="{3E351071-5A57-4EAD-8193-1EFF6B215868}" srcOrd="4" destOrd="0" presId="urn:microsoft.com/office/officeart/2005/8/layout/pList2"/>
    <dgm:cxn modelId="{F327B195-288F-4E6D-A13D-E612738538D5}" type="presParOf" srcId="{3E351071-5A57-4EAD-8193-1EFF6B215868}" destId="{58B1C8BF-92C0-41E4-8D03-DC0C2BD5524A}" srcOrd="0" destOrd="0" presId="urn:microsoft.com/office/officeart/2005/8/layout/pList2"/>
    <dgm:cxn modelId="{162E8877-F0E5-44E5-BCE1-94BFDA1F1369}" type="presParOf" srcId="{3E351071-5A57-4EAD-8193-1EFF6B215868}" destId="{2295C30B-09CC-400D-89F3-3F9DFF85AF97}" srcOrd="1" destOrd="0" presId="urn:microsoft.com/office/officeart/2005/8/layout/pList2"/>
    <dgm:cxn modelId="{F7CA2531-0227-4597-A630-60A393E9522A}" type="presParOf" srcId="{3E351071-5A57-4EAD-8193-1EFF6B215868}" destId="{14FDAF0A-1ABB-43E5-9F5C-FCF592FF467B}" srcOrd="2" destOrd="0" presId="urn:microsoft.com/office/officeart/2005/8/layout/p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8C9F21-2A29-45B3-83E2-AA80EEB07B3F}">
      <dsp:nvSpPr>
        <dsp:cNvPr id="0" name=""/>
        <dsp:cNvSpPr/>
      </dsp:nvSpPr>
      <dsp:spPr>
        <a:xfrm>
          <a:off x="1042533" y="547"/>
          <a:ext cx="2408638" cy="3805053"/>
        </a:xfrm>
        <a:prstGeom prst="roundRect">
          <a:avLst>
            <a:gd name="adj" fmla="val 10000"/>
          </a:avLst>
        </a:prstGeom>
        <a:solidFill>
          <a:schemeClr val="accent4">
            <a:lumMod val="20000"/>
            <a:lumOff val="8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9B65D2C-B418-4C5E-8C1D-751A2B899C37}">
      <dsp:nvSpPr>
        <dsp:cNvPr id="0" name=""/>
        <dsp:cNvSpPr/>
      </dsp:nvSpPr>
      <dsp:spPr>
        <a:xfrm>
          <a:off x="1310160" y="254792"/>
          <a:ext cx="2408638" cy="3805053"/>
        </a:xfrm>
        <a:prstGeom prst="roundRect">
          <a:avLst>
            <a:gd name="adj" fmla="val 10000"/>
          </a:avLst>
        </a:prstGeom>
        <a:solidFill>
          <a:schemeClr val="lt1">
            <a:alpha val="90000"/>
            <a:hueOff val="0"/>
            <a:satOff val="0"/>
            <a:lumOff val="0"/>
            <a:alphaOff val="0"/>
          </a:schemeClr>
        </a:solidFill>
        <a:ln w="6350" cap="flat" cmpd="sng" algn="ctr">
          <a:solidFill>
            <a:schemeClr val="accent6">
              <a:shade val="8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83820" tIns="83820" rIns="83820" bIns="83820" numCol="1" spcCol="1270" anchor="t" anchorCtr="0">
          <a:noAutofit/>
        </a:bodyPr>
        <a:lstStyle/>
        <a:p>
          <a:pPr marL="0" lvl="0" indent="0" algn="ctr" defTabSz="977900" rtl="0">
            <a:lnSpc>
              <a:spcPct val="90000"/>
            </a:lnSpc>
            <a:spcBef>
              <a:spcPct val="0"/>
            </a:spcBef>
            <a:spcAft>
              <a:spcPct val="35000"/>
            </a:spcAft>
            <a:buNone/>
          </a:pPr>
          <a:r>
            <a:rPr lang="en-US" sz="2200" b="1" kern="1200" dirty="0"/>
            <a:t>• Management is the process of working with people and resources to accomplish organizational goals. </a:t>
          </a:r>
        </a:p>
      </dsp:txBody>
      <dsp:txXfrm>
        <a:off x="1380707" y="325339"/>
        <a:ext cx="2267544" cy="3663959"/>
      </dsp:txXfrm>
    </dsp:sp>
    <dsp:sp modelId="{F9B567D8-C8A8-47D7-A2F2-860171D68CED}">
      <dsp:nvSpPr>
        <dsp:cNvPr id="0" name=""/>
        <dsp:cNvSpPr/>
      </dsp:nvSpPr>
      <dsp:spPr>
        <a:xfrm>
          <a:off x="3986424" y="547"/>
          <a:ext cx="2968092" cy="3666619"/>
        </a:xfrm>
        <a:prstGeom prst="roundRect">
          <a:avLst>
            <a:gd name="adj" fmla="val 10000"/>
          </a:avLst>
        </a:prstGeom>
        <a:solidFill>
          <a:schemeClr val="accent4">
            <a:lumMod val="20000"/>
            <a:lumOff val="8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4EAD055C-F676-4DFB-9B63-80FE60E28F79}">
      <dsp:nvSpPr>
        <dsp:cNvPr id="0" name=""/>
        <dsp:cNvSpPr/>
      </dsp:nvSpPr>
      <dsp:spPr>
        <a:xfrm>
          <a:off x="4254051" y="254792"/>
          <a:ext cx="2968092" cy="3666619"/>
        </a:xfrm>
        <a:prstGeom prst="roundRect">
          <a:avLst>
            <a:gd name="adj" fmla="val 10000"/>
          </a:avLst>
        </a:prstGeom>
        <a:solidFill>
          <a:schemeClr val="lt1">
            <a:alpha val="90000"/>
            <a:hueOff val="0"/>
            <a:satOff val="0"/>
            <a:lumOff val="0"/>
            <a:alphaOff val="0"/>
          </a:schemeClr>
        </a:solidFill>
        <a:ln w="6350" cap="flat" cmpd="sng" algn="ctr">
          <a:solidFill>
            <a:schemeClr val="accent6">
              <a:shade val="8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83820" tIns="83820" rIns="83820" bIns="83820" numCol="1" spcCol="1270" anchor="t" anchorCtr="0">
          <a:noAutofit/>
        </a:bodyPr>
        <a:lstStyle/>
        <a:p>
          <a:pPr marL="0" lvl="0" indent="0" algn="ctr" defTabSz="977900" rtl="0">
            <a:lnSpc>
              <a:spcPct val="90000"/>
            </a:lnSpc>
            <a:spcBef>
              <a:spcPct val="0"/>
            </a:spcBef>
            <a:spcAft>
              <a:spcPct val="35000"/>
            </a:spcAft>
            <a:buNone/>
          </a:pPr>
          <a:r>
            <a:rPr lang="en-US" sz="2200" b="1" kern="1200" dirty="0"/>
            <a:t>• Management is the attainment of organizational goals in an effective and efficient manner through planning, organizing, leading and controlling organizational resources. (Daft,2012) </a:t>
          </a:r>
        </a:p>
      </dsp:txBody>
      <dsp:txXfrm>
        <a:off x="4340983" y="341724"/>
        <a:ext cx="2794228" cy="3492755"/>
      </dsp:txXfrm>
    </dsp:sp>
    <dsp:sp modelId="{B8C0F762-5C8F-4680-8EF1-2C9BB4EBC895}">
      <dsp:nvSpPr>
        <dsp:cNvPr id="0" name=""/>
        <dsp:cNvSpPr/>
      </dsp:nvSpPr>
      <dsp:spPr>
        <a:xfrm>
          <a:off x="7489769" y="547"/>
          <a:ext cx="2408638" cy="3804166"/>
        </a:xfrm>
        <a:prstGeom prst="roundRect">
          <a:avLst>
            <a:gd name="adj" fmla="val 10000"/>
          </a:avLst>
        </a:prstGeom>
        <a:solidFill>
          <a:schemeClr val="accent4">
            <a:lumMod val="20000"/>
            <a:lumOff val="8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4E954EA2-8A7A-42A4-9293-2E4F481D5699}">
      <dsp:nvSpPr>
        <dsp:cNvPr id="0" name=""/>
        <dsp:cNvSpPr/>
      </dsp:nvSpPr>
      <dsp:spPr>
        <a:xfrm>
          <a:off x="7757396" y="254792"/>
          <a:ext cx="2408638" cy="3804166"/>
        </a:xfrm>
        <a:prstGeom prst="roundRect">
          <a:avLst>
            <a:gd name="adj" fmla="val 10000"/>
          </a:avLst>
        </a:prstGeom>
        <a:solidFill>
          <a:schemeClr val="lt1">
            <a:alpha val="90000"/>
            <a:hueOff val="0"/>
            <a:satOff val="0"/>
            <a:lumOff val="0"/>
            <a:alphaOff val="0"/>
          </a:schemeClr>
        </a:solidFill>
        <a:ln w="6350" cap="flat" cmpd="sng" algn="ctr">
          <a:solidFill>
            <a:schemeClr val="accent6">
              <a:shade val="8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83820" tIns="83820" rIns="83820" bIns="83820" numCol="1" spcCol="1270" anchor="t" anchorCtr="0">
          <a:noAutofit/>
        </a:bodyPr>
        <a:lstStyle/>
        <a:p>
          <a:pPr marL="0" lvl="0" indent="0" algn="ctr" defTabSz="977900" rtl="0">
            <a:lnSpc>
              <a:spcPct val="90000"/>
            </a:lnSpc>
            <a:spcBef>
              <a:spcPct val="0"/>
            </a:spcBef>
            <a:spcAft>
              <a:spcPct val="35000"/>
            </a:spcAft>
            <a:buNone/>
          </a:pPr>
          <a:r>
            <a:rPr lang="en-US" sz="2200" b="1" kern="1200" dirty="0"/>
            <a:t>• Organizational resources include men(human beings), money, machines and materials. </a:t>
          </a:r>
        </a:p>
      </dsp:txBody>
      <dsp:txXfrm>
        <a:off x="7827943" y="325339"/>
        <a:ext cx="2267544" cy="36630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C72322-4EE2-4319-AF12-CAD2A740D4E1}">
      <dsp:nvSpPr>
        <dsp:cNvPr id="0" name=""/>
        <dsp:cNvSpPr/>
      </dsp:nvSpPr>
      <dsp:spPr>
        <a:xfrm>
          <a:off x="0" y="0"/>
          <a:ext cx="10487692" cy="1966685"/>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2513372-256B-4019-A3F7-2E3D34BFCFA6}">
      <dsp:nvSpPr>
        <dsp:cNvPr id="0" name=""/>
        <dsp:cNvSpPr/>
      </dsp:nvSpPr>
      <dsp:spPr>
        <a:xfrm>
          <a:off x="314630" y="262224"/>
          <a:ext cx="3080759" cy="1442235"/>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07E1A62-45EB-4A45-9BAF-F50A9C0AB168}">
      <dsp:nvSpPr>
        <dsp:cNvPr id="0" name=""/>
        <dsp:cNvSpPr/>
      </dsp:nvSpPr>
      <dsp:spPr>
        <a:xfrm rot="10800000">
          <a:off x="314630" y="1966685"/>
          <a:ext cx="3080759" cy="2403726"/>
        </a:xfrm>
        <a:prstGeom prst="round2SameRect">
          <a:avLst>
            <a:gd name="adj1" fmla="val 10500"/>
            <a:gd name="adj2" fmla="val 0"/>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t" anchorCtr="0">
          <a:noAutofit/>
        </a:bodyPr>
        <a:lstStyle/>
        <a:p>
          <a:pPr marL="0" lvl="0" indent="0" algn="ctr" defTabSz="889000">
            <a:lnSpc>
              <a:spcPct val="90000"/>
            </a:lnSpc>
            <a:spcBef>
              <a:spcPct val="0"/>
            </a:spcBef>
            <a:spcAft>
              <a:spcPct val="35000"/>
            </a:spcAft>
            <a:buNone/>
          </a:pPr>
          <a:r>
            <a:rPr lang="en-US" sz="2000" b="1" i="1" kern="1200" dirty="0">
              <a:solidFill>
                <a:srgbClr val="333333"/>
              </a:solidFill>
            </a:rPr>
            <a:t>“</a:t>
          </a:r>
          <a:r>
            <a:rPr lang="en-US" sz="2000" b="1" i="0" kern="1200" dirty="0">
              <a:solidFill>
                <a:srgbClr val="333333"/>
              </a:solidFill>
            </a:rPr>
            <a:t>Management is the art of knowing what you want to do and then seeing that it is done in the best and cheapest way”.</a:t>
          </a:r>
        </a:p>
        <a:p>
          <a:pPr marL="0" lvl="0" indent="0" algn="ctr" defTabSz="889000">
            <a:lnSpc>
              <a:spcPct val="90000"/>
            </a:lnSpc>
            <a:spcBef>
              <a:spcPct val="0"/>
            </a:spcBef>
            <a:spcAft>
              <a:spcPct val="35000"/>
            </a:spcAft>
            <a:buNone/>
          </a:pPr>
          <a:r>
            <a:rPr lang="en-US" sz="2000" b="1" i="0" kern="1200" dirty="0"/>
            <a:t>Frederick Winslow Taylor</a:t>
          </a:r>
          <a:endParaRPr lang="en-US" sz="2000" b="1" i="0" kern="1200" dirty="0">
            <a:solidFill>
              <a:schemeClr val="bg1"/>
            </a:solidFill>
          </a:endParaRPr>
        </a:p>
      </dsp:txBody>
      <dsp:txXfrm rot="10800000">
        <a:off x="388553" y="1966685"/>
        <a:ext cx="2932913" cy="2329803"/>
      </dsp:txXfrm>
    </dsp:sp>
    <dsp:sp modelId="{2210A78B-FE6A-4DBF-BE51-F3441DA3CE99}">
      <dsp:nvSpPr>
        <dsp:cNvPr id="0" name=""/>
        <dsp:cNvSpPr/>
      </dsp:nvSpPr>
      <dsp:spPr>
        <a:xfrm>
          <a:off x="3703466" y="262224"/>
          <a:ext cx="3080759" cy="1442235"/>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24901AB-8058-4AD8-B40A-8ACA34C620AA}">
      <dsp:nvSpPr>
        <dsp:cNvPr id="0" name=""/>
        <dsp:cNvSpPr/>
      </dsp:nvSpPr>
      <dsp:spPr>
        <a:xfrm rot="10800000">
          <a:off x="3703466" y="1966685"/>
          <a:ext cx="3080759" cy="2403726"/>
        </a:xfrm>
        <a:prstGeom prst="round2SameRect">
          <a:avLst>
            <a:gd name="adj1" fmla="val 10500"/>
            <a:gd name="adj2" fmla="val 0"/>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t" anchorCtr="0">
          <a:noAutofit/>
        </a:bodyPr>
        <a:lstStyle/>
        <a:p>
          <a:pPr marL="0" lvl="0" indent="0" algn="ctr" defTabSz="933450">
            <a:lnSpc>
              <a:spcPct val="90000"/>
            </a:lnSpc>
            <a:spcBef>
              <a:spcPct val="0"/>
            </a:spcBef>
            <a:spcAft>
              <a:spcPct val="35000"/>
            </a:spcAft>
            <a:buNone/>
          </a:pPr>
          <a:r>
            <a:rPr lang="en-US" sz="2100" b="1" i="0" kern="1200" dirty="0">
              <a:solidFill>
                <a:srgbClr val="333333"/>
              </a:solidFill>
            </a:rPr>
            <a:t>“To manage is to forecast and to plan, to organize, to command, to coordinate and to control”.</a:t>
          </a:r>
        </a:p>
        <a:p>
          <a:pPr marL="0" lvl="0" indent="0" algn="ctr" defTabSz="933450">
            <a:lnSpc>
              <a:spcPct val="90000"/>
            </a:lnSpc>
            <a:spcBef>
              <a:spcPct val="0"/>
            </a:spcBef>
            <a:spcAft>
              <a:spcPct val="35000"/>
            </a:spcAft>
            <a:buNone/>
          </a:pPr>
          <a:r>
            <a:rPr lang="en-US" sz="2400" b="1" i="0" kern="1200" dirty="0">
              <a:solidFill>
                <a:schemeClr val="bg1"/>
              </a:solidFill>
            </a:rPr>
            <a:t>Henri Fayol</a:t>
          </a:r>
          <a:endParaRPr lang="en-US" sz="2400" i="0" kern="1200" dirty="0">
            <a:solidFill>
              <a:schemeClr val="bg1"/>
            </a:solidFill>
          </a:endParaRPr>
        </a:p>
      </dsp:txBody>
      <dsp:txXfrm rot="10800000">
        <a:off x="3777389" y="1966685"/>
        <a:ext cx="2932913" cy="2329803"/>
      </dsp:txXfrm>
    </dsp:sp>
    <dsp:sp modelId="{14FDAF0A-1ABB-43E5-9F5C-FCF592FF467B}">
      <dsp:nvSpPr>
        <dsp:cNvPr id="0" name=""/>
        <dsp:cNvSpPr/>
      </dsp:nvSpPr>
      <dsp:spPr>
        <a:xfrm>
          <a:off x="7092301" y="262224"/>
          <a:ext cx="3080759" cy="1442235"/>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8B1C8BF-92C0-41E4-8D03-DC0C2BD5524A}">
      <dsp:nvSpPr>
        <dsp:cNvPr id="0" name=""/>
        <dsp:cNvSpPr/>
      </dsp:nvSpPr>
      <dsp:spPr>
        <a:xfrm rot="10800000">
          <a:off x="7092301" y="1966685"/>
          <a:ext cx="3080759" cy="2403726"/>
        </a:xfrm>
        <a:prstGeom prst="round2SameRect">
          <a:avLst>
            <a:gd name="adj1" fmla="val 10500"/>
            <a:gd name="adj2" fmla="val 0"/>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en-US" sz="2400" b="1" kern="1200" dirty="0">
              <a:solidFill>
                <a:schemeClr val="tx1"/>
              </a:solidFill>
            </a:rPr>
            <a:t>Management is the art of getting things done through other people</a:t>
          </a:r>
          <a:endParaRPr lang="en-US" sz="2400" b="1" kern="1200" dirty="0"/>
        </a:p>
        <a:p>
          <a:pPr marL="0" lvl="0" indent="0" algn="ctr" defTabSz="1066800">
            <a:lnSpc>
              <a:spcPct val="90000"/>
            </a:lnSpc>
            <a:spcBef>
              <a:spcPct val="0"/>
            </a:spcBef>
            <a:spcAft>
              <a:spcPct val="35000"/>
            </a:spcAft>
            <a:buNone/>
          </a:pPr>
          <a:r>
            <a:rPr lang="en-US" sz="2400" b="1" kern="1200" dirty="0"/>
            <a:t>Mary Parker Follet</a:t>
          </a:r>
          <a:endParaRPr lang="en-US" sz="2400" i="0" kern="1200" dirty="0"/>
        </a:p>
      </dsp:txBody>
      <dsp:txXfrm rot="10800000">
        <a:off x="7166224" y="1966685"/>
        <a:ext cx="2932913" cy="2329803"/>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133736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0884976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926947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3609868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929032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7142511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7992840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1187342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5567910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007694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4648921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6202057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6057162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518688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0823638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0357928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989958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5386257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105226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301332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83727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4.pn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4.png"/><Relationship Id="rId7" Type="http://schemas.openxmlformats.org/officeDocument/2006/relationships/diagramColors" Target="../diagrams/colors2.xml"/><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diagramQuickStyle" Target="../diagrams/quickStyle2.xml"/><Relationship Id="rId11" Type="http://schemas.openxmlformats.org/officeDocument/2006/relationships/image" Target="../media/image8.jpeg"/><Relationship Id="rId5" Type="http://schemas.openxmlformats.org/officeDocument/2006/relationships/diagramLayout" Target="../diagrams/layout2.xml"/><Relationship Id="rId10" Type="http://schemas.openxmlformats.org/officeDocument/2006/relationships/image" Target="../media/image7.jpeg"/><Relationship Id="rId4" Type="http://schemas.openxmlformats.org/officeDocument/2006/relationships/diagramData" Target="../diagrams/data2.xml"/><Relationship Id="rId9"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17.xml"/><Relationship Id="rId5" Type="http://schemas.openxmlformats.org/officeDocument/2006/relationships/image" Target="../media/image13.jpe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e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png"/><Relationship Id="rId1" Type="http://schemas.openxmlformats.org/officeDocument/2006/relationships/slideLayout" Target="../slideLayouts/slideLayout16.xml"/><Relationship Id="rId5" Type="http://schemas.microsoft.com/office/2007/relationships/hdphoto" Target="../media/hdphoto1.wdp"/><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19.jpeg"/></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hyperlink" Target="https://www.shiksha.com/online-courses/articles/difference-between-unity-of-command-and-unity-of-direction/" TargetMode="External"/><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hyperlink" Target="https://www.shiksha.com/online-courses/articles/subordination-of-individual-interest-principle-of-management/" TargetMode="External"/></Relationships>
</file>

<file path=ppt/slides/_rels/slide34.xml.rels><?xml version="1.0" encoding="UTF-8" standalone="yes"?>
<Relationships xmlns="http://schemas.openxmlformats.org/package/2006/relationships"><Relationship Id="rId3" Type="http://schemas.openxmlformats.org/officeDocument/2006/relationships/hyperlink" Target="https://www.shiksha.com/online-courses/articles/understanding-centralization/" TargetMode="External"/><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hyperlink" Target="https://www.shiksha.com/online-courses/articles/scientific-management-theory/" TargetMode="External"/><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hyperlink" Target="https://www.shiksha.com/online-courses/articles/equity-principle-of-management/" TargetMode="External"/><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hyperlink" Target="https://www.shiksha.com/online-courses/articles/initiative-principle-of-management/"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https://www.shiksha.com/online-courses/articles/stability-of-tenure-of-personnel-principle/" TargetMode="External"/><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hyperlink" Target="https://www.shiksha.com/online-courses/articles/esprit-de-corps-for-organizational-success/"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eg"/><Relationship Id="rId1" Type="http://schemas.openxmlformats.org/officeDocument/2006/relationships/slideLayout" Target="../slideLayouts/slideLayout16.xml"/><Relationship Id="rId4" Type="http://schemas.openxmlformats.org/officeDocument/2006/relationships/image" Target="../media/image20.jpeg"/></Relationships>
</file>

<file path=ppt/slides/_rels/slide3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5.xml"/><Relationship Id="rId5" Type="http://schemas.openxmlformats.org/officeDocument/2006/relationships/image" Target="../media/image30.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Bothaina Mahmoud Fouad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998EB2DE-B590-7199-55D7-22A5E6610F3D}"/>
              </a:ext>
            </a:extLst>
          </p:cNvPr>
          <p:cNvSpPr txBox="1"/>
          <p:nvPr/>
        </p:nvSpPr>
        <p:spPr>
          <a:xfrm>
            <a:off x="6815513" y="4613039"/>
            <a:ext cx="3950954" cy="1384995"/>
          </a:xfrm>
          <a:prstGeom prst="rect">
            <a:avLst/>
          </a:prstGeom>
          <a:noFill/>
        </p:spPr>
        <p:txBody>
          <a:bodyPr wrap="none" rtlCol="0">
            <a:spAutoFit/>
          </a:bodyPr>
          <a:lstStyle/>
          <a:p>
            <a:pPr algn="ctr"/>
            <a:r>
              <a:rPr lang="en-US" sz="2800" b="1" dirty="0">
                <a:solidFill>
                  <a:srgbClr val="C00000"/>
                </a:solidFill>
              </a:rPr>
              <a:t>MGM111</a:t>
            </a:r>
          </a:p>
          <a:p>
            <a:pPr algn="ctr"/>
            <a:r>
              <a:rPr lang="en-US" sz="2800" b="1" dirty="0">
                <a:solidFill>
                  <a:srgbClr val="C00000"/>
                </a:solidFill>
              </a:rPr>
              <a:t>Principle of Management</a:t>
            </a:r>
          </a:p>
          <a:p>
            <a:pPr algn="ctr"/>
            <a:endParaRPr lang="en-US" sz="2800" b="1" dirty="0">
              <a:solidFill>
                <a:srgbClr val="C00000"/>
              </a:solidFill>
            </a:endParaRPr>
          </a:p>
        </p:txBody>
      </p:sp>
      <p:sp>
        <p:nvSpPr>
          <p:cNvPr id="8" name="TextBox 7">
            <a:extLst>
              <a:ext uri="{FF2B5EF4-FFF2-40B4-BE49-F238E27FC236}">
                <a16:creationId xmlns:a16="http://schemas.microsoft.com/office/drawing/2014/main" id="{4D0930C4-41F1-11B9-37B7-60F6FABE270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14" name="TextBox 13">
            <a:extLst>
              <a:ext uri="{FF2B5EF4-FFF2-40B4-BE49-F238E27FC236}">
                <a16:creationId xmlns:a16="http://schemas.microsoft.com/office/drawing/2014/main" id="{D98B4495-B9F8-D13F-3419-DC2D7FE24BA4}"/>
              </a:ext>
            </a:extLst>
          </p:cNvPr>
          <p:cNvSpPr txBox="1"/>
          <p:nvPr/>
        </p:nvSpPr>
        <p:spPr>
          <a:xfrm>
            <a:off x="6362319" y="2892988"/>
            <a:ext cx="5804612" cy="1200329"/>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a:r>
              <a:rPr lang="en-US" sz="3600" dirty="0"/>
              <a:t>Overview of Management 1</a:t>
            </a:r>
          </a:p>
          <a:p>
            <a:pPr algn="ctr"/>
            <a:r>
              <a:rPr lang="en-US" sz="3600" dirty="0"/>
              <a:t>Lecture 1 </a:t>
            </a:r>
          </a:p>
        </p:txBody>
      </p:sp>
    </p:spTree>
  </p:cSld>
  <p:clrMapOvr>
    <a:masterClrMapping/>
  </p:clrMapOvr>
  <mc:AlternateContent xmlns:mc="http://schemas.openxmlformats.org/markup-compatibility/2006" xmlns:p14="http://schemas.microsoft.com/office/powerpoint/2010/main">
    <mc:Choice Requires="p14">
      <p:transition spd="slow" p14:dur="2000" advTm="48904"/>
    </mc:Choice>
    <mc:Fallback xmlns="">
      <p:transition spd="slow" advTm="4890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2" y="1397680"/>
            <a:ext cx="5909014" cy="49892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435936" y="1529737"/>
            <a:ext cx="5086914" cy="3785652"/>
          </a:xfrm>
          <a:prstGeom prst="rect">
            <a:avLst/>
          </a:prstGeom>
        </p:spPr>
        <p:txBody>
          <a:bodyPr wrap="square">
            <a:spAutoFit/>
          </a:bodyPr>
          <a:lstStyle/>
          <a:p>
            <a:pPr marL="457200" lvl="0" indent="-457200" algn="just">
              <a:buFont typeface="Wingdings" panose="05000000000000000000" pitchFamily="2" charset="2"/>
              <a:buChar char="q"/>
            </a:pPr>
            <a:r>
              <a:rPr lang="en-US" sz="2400" dirty="0"/>
              <a:t>Explain the main concept and meaning of management </a:t>
            </a:r>
          </a:p>
          <a:p>
            <a:pPr marL="457200" indent="-457200" algn="just">
              <a:buFont typeface="Wingdings" panose="05000000000000000000" pitchFamily="2" charset="2"/>
              <a:buChar char="q"/>
            </a:pPr>
            <a:r>
              <a:rPr lang="en-US" sz="2400" dirty="0"/>
              <a:t>The difference between Management and Entrepreneurship</a:t>
            </a:r>
          </a:p>
          <a:p>
            <a:pPr marL="457200" indent="-457200" algn="just">
              <a:buFont typeface="Wingdings" panose="05000000000000000000" pitchFamily="2" charset="2"/>
              <a:buChar char="q"/>
            </a:pPr>
            <a:r>
              <a:rPr lang="en-US" sz="2400" dirty="0"/>
              <a:t>Nature and Characteristics of Management</a:t>
            </a:r>
          </a:p>
          <a:p>
            <a:pPr marL="457200" indent="-457200" algn="just">
              <a:buFont typeface="Wingdings" panose="05000000000000000000" pitchFamily="2" charset="2"/>
              <a:buChar char="q"/>
            </a:pPr>
            <a:r>
              <a:rPr lang="en-US" sz="2400" dirty="0">
                <a:cs typeface="Aharoni" panose="02010803020104030203" pitchFamily="2" charset="-79"/>
              </a:rPr>
              <a:t>Why study Management?</a:t>
            </a:r>
          </a:p>
          <a:p>
            <a:pPr marL="457200" indent="-457200" algn="just">
              <a:buFont typeface="Wingdings" panose="05000000000000000000" pitchFamily="2" charset="2"/>
              <a:buChar char="q"/>
            </a:pPr>
            <a:r>
              <a:rPr lang="en-US" sz="2400" dirty="0"/>
              <a:t>The Importance of Management </a:t>
            </a:r>
            <a:endParaRPr lang="ar-SA" sz="2400" dirty="0"/>
          </a:p>
          <a:p>
            <a:pPr marL="457200" indent="-457200" algn="just">
              <a:buFont typeface="Wingdings" panose="05000000000000000000" pitchFamily="2" charset="2"/>
              <a:buChar char="q"/>
            </a:pPr>
            <a:r>
              <a:rPr lang="en-US" sz="2400" dirty="0"/>
              <a:t>The 5Ms of Management</a:t>
            </a:r>
            <a:endParaRPr lang="ar-SA" sz="2400" dirty="0"/>
          </a:p>
          <a:p>
            <a:pPr algn="just"/>
            <a:endParaRPr lang="en-US" sz="2400" dirty="0"/>
          </a:p>
        </p:txBody>
      </p:sp>
      <p:sp>
        <p:nvSpPr>
          <p:cNvPr id="17" name="TextBox 16"/>
          <p:cNvSpPr txBox="1"/>
          <p:nvPr/>
        </p:nvSpPr>
        <p:spPr>
          <a:xfrm>
            <a:off x="6944248" y="3996751"/>
            <a:ext cx="4113898" cy="954107"/>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Learning Outcomes of the Lecture</a:t>
            </a:r>
          </a:p>
        </p:txBody>
      </p:sp>
      <p:sp>
        <p:nvSpPr>
          <p:cNvPr id="18" name="Rectangle 17"/>
          <p:cNvSpPr/>
          <p:nvPr/>
        </p:nvSpPr>
        <p:spPr>
          <a:xfrm>
            <a:off x="5641526" y="343693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id="{B54D0DBD-E63A-B421-D88D-65E974C14549}"/>
              </a:ext>
            </a:extLst>
          </p:cNvPr>
          <p:cNvSpPr>
            <a:spLocks noGrp="1"/>
          </p:cNvSpPr>
          <p:nvPr>
            <p:ph type="pic" sz="quarter" idx="10"/>
          </p:nvPr>
        </p:nvSpPr>
        <p:spPr/>
      </p:sp>
      <p:pic>
        <p:nvPicPr>
          <p:cNvPr id="1026" name="Picture 2" descr="14 Principles of Management by Henri Fayol | Simplilearn">
            <a:extLst>
              <a:ext uri="{FF2B5EF4-FFF2-40B4-BE49-F238E27FC236}">
                <a16:creationId xmlns:a16="http://schemas.microsoft.com/office/drawing/2014/main" id="{8507AEAF-82B8-EB7B-8051-A2B8DB3535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44" y="941381"/>
            <a:ext cx="4968701" cy="2495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6725967"/>
      </p:ext>
    </p:extLst>
  </p:cSld>
  <p:clrMapOvr>
    <a:masterClrMapping/>
  </p:clrMapOvr>
  <p:transition spd="slow" advTm="64882">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77007" y="685254"/>
            <a:ext cx="5237985" cy="523220"/>
          </a:xfrm>
          <a:prstGeom prst="rect">
            <a:avLst/>
          </a:prstGeom>
          <a:noFill/>
        </p:spPr>
        <p:txBody>
          <a:bodyPr wrap="square" rtlCol="0">
            <a:spAutoFit/>
          </a:bodyPr>
          <a:lstStyle/>
          <a:p>
            <a:pPr algn="ctr"/>
            <a:r>
              <a:rPr lang="en-US" sz="2800" dirty="0">
                <a:latin typeface="Aharoni" panose="02010803020104030203" pitchFamily="2" charset="-79"/>
                <a:cs typeface="Aharoni" panose="02010803020104030203" pitchFamily="2" charset="-79"/>
              </a:rPr>
              <a:t>What is Management ?</a:t>
            </a:r>
            <a:endParaRPr lang="ar-SA" sz="2800" dirty="0">
              <a:latin typeface="Aharoni" panose="02010803020104030203" pitchFamily="2" charset="-79"/>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aphicFrame>
        <p:nvGraphicFramePr>
          <p:cNvPr id="12" name="Content Placeholder 3">
            <a:extLst>
              <a:ext uri="{FF2B5EF4-FFF2-40B4-BE49-F238E27FC236}">
                <a16:creationId xmlns:a16="http://schemas.microsoft.com/office/drawing/2014/main" id="{03B4C12F-4AE0-8FE9-EF3A-3737128EBDCC}"/>
              </a:ext>
            </a:extLst>
          </p:cNvPr>
          <p:cNvGraphicFramePr>
            <a:graphicFrameLocks/>
          </p:cNvGraphicFramePr>
          <p:nvPr>
            <p:extLst>
              <p:ext uri="{D42A27DB-BD31-4B8C-83A1-F6EECF244321}">
                <p14:modId xmlns:p14="http://schemas.microsoft.com/office/powerpoint/2010/main" val="402762488"/>
              </p:ext>
            </p:extLst>
          </p:nvPr>
        </p:nvGraphicFramePr>
        <p:xfrm>
          <a:off x="775423" y="2095405"/>
          <a:ext cx="11208568" cy="406039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mc:AlternateContent xmlns:mc="http://schemas.openxmlformats.org/markup-compatibility/2006" xmlns:p14="http://schemas.microsoft.com/office/powerpoint/2010/main">
    <mc:Choice Requires="p14">
      <p:transition p14:dur="10" advTm="208325"/>
    </mc:Choice>
    <mc:Fallback xmlns="">
      <p:transition advTm="20832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581693" y="685254"/>
            <a:ext cx="8682932" cy="954107"/>
          </a:xfrm>
          <a:prstGeom prst="rect">
            <a:avLst/>
          </a:prstGeom>
          <a:noFill/>
        </p:spPr>
        <p:txBody>
          <a:bodyPr wrap="square" rtlCol="0">
            <a:spAutoFit/>
          </a:bodyPr>
          <a:lstStyle/>
          <a:p>
            <a:pPr algn="ctr"/>
            <a:r>
              <a:rPr lang="en-US" sz="2800" b="1" dirty="0">
                <a:solidFill>
                  <a:srgbClr val="333333"/>
                </a:solidFill>
              </a:rPr>
              <a:t>A few definitions by some of the prominent writers on Management</a:t>
            </a:r>
            <a:endParaRPr lang="ar-SA" sz="2800" dirty="0">
              <a:latin typeface="Aharoni" panose="02010803020104030203" pitchFamily="2" charset="-79"/>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6" name="Diagram 5">
            <a:extLst>
              <a:ext uri="{FF2B5EF4-FFF2-40B4-BE49-F238E27FC236}">
                <a16:creationId xmlns:a16="http://schemas.microsoft.com/office/drawing/2014/main" id="{5637831A-B279-5281-6F0F-145377C32F27}"/>
              </a:ext>
            </a:extLst>
          </p:cNvPr>
          <p:cNvGraphicFramePr/>
          <p:nvPr>
            <p:extLst>
              <p:ext uri="{D42A27DB-BD31-4B8C-83A1-F6EECF244321}">
                <p14:modId xmlns:p14="http://schemas.microsoft.com/office/powerpoint/2010/main" val="1521302537"/>
              </p:ext>
            </p:extLst>
          </p:nvPr>
        </p:nvGraphicFramePr>
        <p:xfrm>
          <a:off x="762000" y="1702608"/>
          <a:ext cx="10487692" cy="437041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100" name="Picture 4" descr="Frederick Winslow Taylor - Wikipedia">
            <a:extLst>
              <a:ext uri="{FF2B5EF4-FFF2-40B4-BE49-F238E27FC236}">
                <a16:creationId xmlns:a16="http://schemas.microsoft.com/office/drawing/2014/main" id="{723AC5D4-6103-1703-D853-1C244934062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95153" y="2004002"/>
            <a:ext cx="3030280" cy="142499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 name="Picture 2">
            <a:extLst>
              <a:ext uri="{FF2B5EF4-FFF2-40B4-BE49-F238E27FC236}">
                <a16:creationId xmlns:a16="http://schemas.microsoft.com/office/drawing/2014/main" id="{A15E329A-E94B-66C1-13D2-8FBA5B34609A}"/>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l="22436" r="16279"/>
          <a:stretch/>
        </p:blipFill>
        <p:spPr bwMode="auto">
          <a:xfrm>
            <a:off x="4458587" y="2004002"/>
            <a:ext cx="3030280" cy="142499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146" name="Picture 2" descr="Mary Parker Follett - Wikipedia">
            <a:extLst>
              <a:ext uri="{FF2B5EF4-FFF2-40B4-BE49-F238E27FC236}">
                <a16:creationId xmlns:a16="http://schemas.microsoft.com/office/drawing/2014/main" id="{AD6D66DB-3EF2-B724-998D-E4ADF1DC42D8}"/>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854139" y="1979550"/>
            <a:ext cx="3030280" cy="142499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9263345"/>
      </p:ext>
    </p:extLst>
  </p:cSld>
  <p:clrMapOvr>
    <a:masterClrMapping/>
  </p:clrMapOvr>
  <mc:AlternateContent xmlns:mc="http://schemas.openxmlformats.org/markup-compatibility/2006" xmlns:p14="http://schemas.microsoft.com/office/powerpoint/2010/main">
    <mc:Choice Requires="p14">
      <p:transition p14:dur="10" advTm="159086"/>
    </mc:Choice>
    <mc:Fallback xmlns="">
      <p:transition advTm="15908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094" y="1052918"/>
            <a:ext cx="3533107" cy="584775"/>
          </a:xfrm>
          <a:prstGeom prst="rect">
            <a:avLst/>
          </a:prstGeom>
          <a:noFill/>
        </p:spPr>
        <p:txBody>
          <a:bodyPr wrap="square" rtlCol="0">
            <a:spAutoFit/>
          </a:bodyPr>
          <a:lstStyle/>
          <a:p>
            <a:pPr algn="ctr"/>
            <a:r>
              <a:rPr lang="en-US" sz="3200" b="1" dirty="0">
                <a:solidFill>
                  <a:srgbClr val="00AEEF"/>
                </a:solidFill>
              </a:rPr>
              <a:t>General definition</a:t>
            </a:r>
            <a:endParaRPr lang="ar-SA" sz="3200" dirty="0">
              <a:solidFill>
                <a:srgbClr val="00AEEF"/>
              </a:solidFill>
              <a:latin typeface="Aharoni" panose="02010803020104030203" pitchFamily="2" charset="-79"/>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1328057" y="2828836"/>
            <a:ext cx="9383486" cy="1815882"/>
          </a:xfrm>
          <a:prstGeom prst="rect">
            <a:avLst/>
          </a:prstGeom>
          <a:noFill/>
        </p:spPr>
        <p:txBody>
          <a:bodyPr wrap="square">
            <a:spAutoFit/>
          </a:bodyPr>
          <a:lstStyle/>
          <a:p>
            <a:pPr lvl="0" algn="ctr" rtl="0"/>
            <a:r>
              <a:rPr lang="en-US" sz="2800" b="1" dirty="0"/>
              <a:t>Management is the process of planning, organizing, leading and controlling, the efforts of organization members and of using all other organizational resources to achieve organizational goals.</a:t>
            </a:r>
            <a:endParaRPr lang="en-US" sz="2800" dirty="0"/>
          </a:p>
        </p:txBody>
      </p:sp>
    </p:spTree>
    <p:extLst>
      <p:ext uri="{BB962C8B-B14F-4D97-AF65-F5344CB8AC3E}">
        <p14:creationId xmlns:p14="http://schemas.microsoft.com/office/powerpoint/2010/main" val="4039736607"/>
      </p:ext>
    </p:extLst>
  </p:cSld>
  <p:clrMapOvr>
    <a:masterClrMapping/>
  </p:clrMapOvr>
  <mc:AlternateContent xmlns:mc="http://schemas.openxmlformats.org/markup-compatibility/2006" xmlns:p14="http://schemas.microsoft.com/office/powerpoint/2010/main">
    <mc:Choice Requires="p14">
      <p:transition p14:dur="10" advTm="59168"/>
    </mc:Choice>
    <mc:Fallback xmlns="">
      <p:transition advTm="5916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093" y="1052918"/>
            <a:ext cx="10416449" cy="584775"/>
          </a:xfrm>
          <a:prstGeom prst="rect">
            <a:avLst/>
          </a:prstGeom>
          <a:noFill/>
        </p:spPr>
        <p:txBody>
          <a:bodyPr wrap="square" rtlCol="0">
            <a:spAutoFit/>
          </a:bodyPr>
          <a:lstStyle/>
          <a:p>
            <a:r>
              <a:rPr lang="en-US" sz="3200" b="1" dirty="0">
                <a:solidFill>
                  <a:srgbClr val="00AEEF"/>
                </a:solidFill>
              </a:rPr>
              <a:t>Difference between Management and Entrepreneurship</a:t>
            </a:r>
            <a:endParaRPr lang="ar-SA" sz="3200" dirty="0">
              <a:solidFill>
                <a:srgbClr val="00AEEF"/>
              </a:solidFill>
              <a:latin typeface="Aharoni" panose="02010803020104030203" pitchFamily="2" charset="-79"/>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1189239" y="1874417"/>
            <a:ext cx="9383486" cy="3539430"/>
          </a:xfrm>
          <a:prstGeom prst="rect">
            <a:avLst/>
          </a:prstGeom>
          <a:noFill/>
        </p:spPr>
        <p:txBody>
          <a:bodyPr wrap="square">
            <a:spAutoFit/>
          </a:bodyPr>
          <a:lstStyle/>
          <a:p>
            <a:pPr lvl="0" algn="ctr" rtl="0"/>
            <a:r>
              <a:rPr lang="en-US" sz="2800" b="1" i="0" u="sng" dirty="0">
                <a:solidFill>
                  <a:srgbClr val="C00000"/>
                </a:solidFill>
                <a:effectLst>
                  <a:outerShdw blurRad="38100" dist="38100" dir="2700000" algn="tl">
                    <a:srgbClr val="000000">
                      <a:alpha val="43137"/>
                    </a:srgbClr>
                  </a:outerShdw>
                </a:effectLst>
                <a:latin typeface="Noto Sans" panose="020B0502040504020204" pitchFamily="34" charset="0"/>
              </a:rPr>
              <a:t>Entrepreneurship</a:t>
            </a:r>
            <a:r>
              <a:rPr lang="en-US" sz="2800" b="0" i="0" dirty="0">
                <a:solidFill>
                  <a:srgbClr val="2D2D2D"/>
                </a:solidFill>
                <a:effectLst/>
                <a:latin typeface="Noto Sans" panose="020B0502040504020204" pitchFamily="34" charset="0"/>
              </a:rPr>
              <a:t> involves the creation of one's own enterprise</a:t>
            </a:r>
          </a:p>
          <a:p>
            <a:pPr lvl="0" algn="ctr" rtl="0"/>
            <a:endParaRPr lang="en-US" sz="2800" dirty="0">
              <a:solidFill>
                <a:srgbClr val="2D2D2D"/>
              </a:solidFill>
              <a:latin typeface="Noto Sans" panose="020B0502040504020204" pitchFamily="34" charset="0"/>
            </a:endParaRPr>
          </a:p>
          <a:p>
            <a:pPr lvl="0" algn="ctr" rtl="0"/>
            <a:endParaRPr lang="en-US" sz="2800" b="0" i="0" dirty="0">
              <a:solidFill>
                <a:srgbClr val="2D2D2D"/>
              </a:solidFill>
              <a:effectLst/>
              <a:latin typeface="Noto Sans" panose="020B0502040504020204" pitchFamily="34" charset="0"/>
            </a:endParaRPr>
          </a:p>
          <a:p>
            <a:pPr lvl="0" algn="ctr" rtl="0"/>
            <a:r>
              <a:rPr lang="en-US" sz="2800" b="1" u="sng" dirty="0">
                <a:solidFill>
                  <a:srgbClr val="C00000"/>
                </a:solidFill>
                <a:effectLst>
                  <a:outerShdw blurRad="38100" dist="38100" dir="2700000" algn="tl">
                    <a:srgbClr val="000000">
                      <a:alpha val="43137"/>
                    </a:srgbClr>
                  </a:outerShdw>
                </a:effectLst>
                <a:latin typeface="Noto Sans" panose="020B0502040504020204" pitchFamily="34" charset="0"/>
              </a:rPr>
              <a:t>M</a:t>
            </a:r>
            <a:r>
              <a:rPr lang="en-US" sz="2800" b="1" i="0" u="sng" dirty="0">
                <a:solidFill>
                  <a:srgbClr val="C00000"/>
                </a:solidFill>
                <a:effectLst>
                  <a:outerShdw blurRad="38100" dist="38100" dir="2700000" algn="tl">
                    <a:srgbClr val="000000">
                      <a:alpha val="43137"/>
                    </a:srgbClr>
                  </a:outerShdw>
                </a:effectLst>
                <a:latin typeface="Noto Sans" panose="020B0502040504020204" pitchFamily="34" charset="0"/>
              </a:rPr>
              <a:t>anagement</a:t>
            </a:r>
            <a:r>
              <a:rPr lang="en-US" sz="2800" b="0" i="0" dirty="0">
                <a:solidFill>
                  <a:srgbClr val="2D2D2D"/>
                </a:solidFill>
                <a:effectLst/>
                <a:latin typeface="Noto Sans" panose="020B0502040504020204" pitchFamily="34" charset="0"/>
              </a:rPr>
              <a:t> involves helping guide an already-established business. Understanding the differences between these two practices can help you decide which to pursue in your career. </a:t>
            </a:r>
            <a:endParaRPr lang="en-US" sz="2800" dirty="0"/>
          </a:p>
        </p:txBody>
      </p:sp>
    </p:spTree>
    <p:extLst>
      <p:ext uri="{BB962C8B-B14F-4D97-AF65-F5344CB8AC3E}">
        <p14:creationId xmlns:p14="http://schemas.microsoft.com/office/powerpoint/2010/main" val="3114102356"/>
      </p:ext>
    </p:extLst>
  </p:cSld>
  <p:clrMapOvr>
    <a:masterClrMapping/>
  </p:clrMapOvr>
  <mc:AlternateContent xmlns:mc="http://schemas.openxmlformats.org/markup-compatibility/2006" xmlns:p14="http://schemas.microsoft.com/office/powerpoint/2010/main">
    <mc:Choice Requires="p14">
      <p:transition p14:dur="10" advTm="268055"/>
    </mc:Choice>
    <mc:Fallback xmlns="">
      <p:transition advTm="26805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093" y="1052918"/>
            <a:ext cx="10416449" cy="584775"/>
          </a:xfrm>
          <a:prstGeom prst="rect">
            <a:avLst/>
          </a:prstGeom>
          <a:noFill/>
        </p:spPr>
        <p:txBody>
          <a:bodyPr wrap="square" rtlCol="0">
            <a:spAutoFit/>
          </a:bodyPr>
          <a:lstStyle/>
          <a:p>
            <a:r>
              <a:rPr lang="en-US" sz="3200" b="1" dirty="0">
                <a:solidFill>
                  <a:srgbClr val="00AEEF"/>
                </a:solidFill>
              </a:rPr>
              <a:t>Difference between Management and Entrepreneurship</a:t>
            </a:r>
            <a:endParaRPr lang="ar-SA" sz="3200" dirty="0">
              <a:solidFill>
                <a:srgbClr val="00AEEF"/>
              </a:solidFill>
              <a:latin typeface="Aharoni" panose="02010803020104030203" pitchFamily="2" charset="-79"/>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A8822F05-86C0-873E-5A5E-29FCBCC2D8BA}"/>
              </a:ext>
            </a:extLst>
          </p:cNvPr>
          <p:cNvPicPr>
            <a:picLocks noChangeAspect="1"/>
          </p:cNvPicPr>
          <p:nvPr/>
        </p:nvPicPr>
        <p:blipFill rotWithShape="1">
          <a:blip r:embed="rId4"/>
          <a:srcRect l="25986" t="42170" r="31636" b="27752"/>
          <a:stretch/>
        </p:blipFill>
        <p:spPr>
          <a:xfrm>
            <a:off x="956930" y="1850065"/>
            <a:ext cx="10239154" cy="3955017"/>
          </a:xfrm>
          <a:prstGeom prst="rect">
            <a:avLst/>
          </a:prstGeom>
        </p:spPr>
      </p:pic>
    </p:spTree>
    <p:extLst>
      <p:ext uri="{BB962C8B-B14F-4D97-AF65-F5344CB8AC3E}">
        <p14:creationId xmlns:p14="http://schemas.microsoft.com/office/powerpoint/2010/main" val="2062062638"/>
      </p:ext>
    </p:extLst>
  </p:cSld>
  <p:clrMapOvr>
    <a:masterClrMapping/>
  </p:clrMapOvr>
  <mc:AlternateContent xmlns:mc="http://schemas.openxmlformats.org/markup-compatibility/2006" xmlns:p14="http://schemas.microsoft.com/office/powerpoint/2010/main">
    <mc:Choice Requires="p14">
      <p:transition p14:dur="10" advTm="158935"/>
    </mc:Choice>
    <mc:Fallback xmlns="">
      <p:transition advTm="15893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094" y="1052918"/>
            <a:ext cx="4853849" cy="584775"/>
          </a:xfrm>
          <a:prstGeom prst="rect">
            <a:avLst/>
          </a:prstGeom>
          <a:noFill/>
        </p:spPr>
        <p:txBody>
          <a:bodyPr wrap="square" rtlCol="0">
            <a:spAutoFit/>
          </a:bodyPr>
          <a:lstStyle/>
          <a:p>
            <a:pPr algn="ctr"/>
            <a:r>
              <a:rPr lang="en-US" sz="3200" b="1" dirty="0">
                <a:solidFill>
                  <a:srgbClr val="00AEEF"/>
                </a:solidFill>
              </a:rPr>
              <a:t>Nature of Management</a:t>
            </a:r>
            <a:endParaRPr lang="ar-SA" sz="3200" dirty="0">
              <a:solidFill>
                <a:srgbClr val="00AEEF"/>
              </a:solidFill>
              <a:latin typeface="Aharoni" panose="02010803020104030203" pitchFamily="2" charset="-79"/>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617280" y="1691046"/>
            <a:ext cx="10504714" cy="4401205"/>
          </a:xfrm>
          <a:prstGeom prst="rect">
            <a:avLst/>
          </a:prstGeom>
          <a:noFill/>
        </p:spPr>
        <p:txBody>
          <a:bodyPr wrap="square">
            <a:spAutoFit/>
          </a:bodyPr>
          <a:lstStyle/>
          <a:p>
            <a:pPr marL="457200" indent="-457200" algn="just">
              <a:buFont typeface="Arial" panose="020B0604020202020204" pitchFamily="34" charset="0"/>
              <a:buChar char="•"/>
            </a:pPr>
            <a:r>
              <a:rPr lang="en-US" sz="2800" b="1" dirty="0"/>
              <a:t>Management is concerned with using the resources of the organization to reach the organization’s objectives. </a:t>
            </a:r>
          </a:p>
          <a:p>
            <a:pPr marL="457200" indent="-457200" algn="just">
              <a:buFont typeface="Arial" panose="020B0604020202020204" pitchFamily="34" charset="0"/>
              <a:buChar char="•"/>
            </a:pPr>
            <a:r>
              <a:rPr lang="en-US" sz="2800" b="1" dirty="0"/>
              <a:t>Management’s purpose is to use these resources effectively and efficiently so that the objectives of the organization are achieved with a minimum of cost. </a:t>
            </a:r>
          </a:p>
          <a:p>
            <a:pPr marL="457200" indent="-457200" algn="just">
              <a:buFont typeface="Arial" panose="020B0604020202020204" pitchFamily="34" charset="0"/>
              <a:buChar char="•"/>
            </a:pPr>
            <a:r>
              <a:rPr lang="en-US" sz="2800" b="1" dirty="0"/>
              <a:t>Management activities share some common characteristics:</a:t>
            </a:r>
          </a:p>
          <a:p>
            <a:pPr marL="914400" lvl="1" indent="-457200" algn="just">
              <a:buFont typeface="Arial" panose="020B0604020202020204" pitchFamily="34" charset="0"/>
              <a:buChar char="•"/>
            </a:pPr>
            <a:r>
              <a:rPr lang="en-US" sz="2800" dirty="0"/>
              <a:t>All activities occur within the context of an organization.</a:t>
            </a:r>
          </a:p>
          <a:p>
            <a:pPr marL="914400" lvl="1" indent="-457200" algn="just">
              <a:buFont typeface="Arial" panose="020B0604020202020204" pitchFamily="34" charset="0"/>
              <a:buChar char="•"/>
            </a:pPr>
            <a:r>
              <a:rPr lang="en-US" sz="2800" dirty="0"/>
              <a:t>Managers are in charge of the organization’s resources—people, equipment, finances, data—and of using these resources to help the organization reach its objectives. </a:t>
            </a:r>
          </a:p>
        </p:txBody>
      </p:sp>
    </p:spTree>
    <p:extLst>
      <p:ext uri="{BB962C8B-B14F-4D97-AF65-F5344CB8AC3E}">
        <p14:creationId xmlns:p14="http://schemas.microsoft.com/office/powerpoint/2010/main" val="1416434032"/>
      </p:ext>
    </p:extLst>
  </p:cSld>
  <p:clrMapOvr>
    <a:masterClrMapping/>
  </p:clrMapOvr>
  <mc:AlternateContent xmlns:mc="http://schemas.openxmlformats.org/markup-compatibility/2006" xmlns:p14="http://schemas.microsoft.com/office/powerpoint/2010/main">
    <mc:Choice Requires="p14">
      <p:transition p14:dur="10" advTm="149823"/>
    </mc:Choice>
    <mc:Fallback xmlns="">
      <p:transition advTm="14982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4"/>
            <a:ext cx="11131375"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08089" y="363030"/>
            <a:ext cx="1034822" cy="9670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419401" y="769010"/>
            <a:ext cx="8388862" cy="847978"/>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a:solidFill>
                  <a:srgbClr val="00AEEF"/>
                </a:solidFill>
                <a:latin typeface="+mn-lt"/>
                <a:cs typeface="Aharoni" panose="02010803020104030203" pitchFamily="2" charset="-79"/>
              </a:rPr>
              <a:t>Some Management Aspects</a:t>
            </a:r>
            <a:endParaRPr lang="ar-SA" sz="4000" b="1" dirty="0">
              <a:solidFill>
                <a:srgbClr val="00AEEF"/>
              </a:solidFill>
              <a:latin typeface="+mn-lt"/>
            </a:endParaRPr>
          </a:p>
        </p:txBody>
      </p:sp>
      <p:sp>
        <p:nvSpPr>
          <p:cNvPr id="11" name="Content Placeholder 2"/>
          <p:cNvSpPr txBox="1">
            <a:spLocks/>
          </p:cNvSpPr>
          <p:nvPr/>
        </p:nvSpPr>
        <p:spPr>
          <a:xfrm>
            <a:off x="838200" y="1825625"/>
            <a:ext cx="10515600" cy="4351338"/>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b="1" dirty="0">
                <a:solidFill>
                  <a:srgbClr val="FF0000"/>
                </a:solidFill>
              </a:rPr>
              <a:t> Core Competency: </a:t>
            </a:r>
            <a:r>
              <a:rPr lang="en-US" b="1" dirty="0"/>
              <a:t>Specific set of departmental skills, abilities, knowledge and experience that allows one organization to outperform its competitors </a:t>
            </a:r>
          </a:p>
          <a:p>
            <a:pPr>
              <a:buFont typeface="Wingdings" panose="05000000000000000000" pitchFamily="2" charset="2"/>
              <a:buChar char="q"/>
            </a:pPr>
            <a:r>
              <a:rPr lang="en-US" b="1" dirty="0">
                <a:solidFill>
                  <a:srgbClr val="FF0000"/>
                </a:solidFill>
              </a:rPr>
              <a:t> Restructuring: </a:t>
            </a:r>
            <a:r>
              <a:rPr lang="en-US" b="1" dirty="0"/>
              <a:t>Involves simplifying, shrinking, or downsizing an organization’s operations to lower operating costs</a:t>
            </a:r>
          </a:p>
          <a:p>
            <a:pPr>
              <a:buClr>
                <a:srgbClr val="FF0000"/>
              </a:buClr>
              <a:buFont typeface="Wingdings" panose="05000000000000000000" pitchFamily="2" charset="2"/>
              <a:buChar char="q"/>
            </a:pPr>
            <a:r>
              <a:rPr lang="en-US" b="1" dirty="0">
                <a:solidFill>
                  <a:srgbClr val="FF0000"/>
                </a:solidFill>
              </a:rPr>
              <a:t> Outsourcing: </a:t>
            </a:r>
            <a:r>
              <a:rPr lang="en-US" b="1" dirty="0"/>
              <a:t>Contracting with another company, to perform a work activity the company previously performed itself </a:t>
            </a:r>
          </a:p>
          <a:p>
            <a:pPr>
              <a:buFont typeface="Wingdings" panose="05000000000000000000" pitchFamily="2" charset="2"/>
              <a:buChar char="q"/>
            </a:pPr>
            <a:r>
              <a:rPr lang="en-US" b="1" dirty="0">
                <a:solidFill>
                  <a:srgbClr val="FF0000"/>
                </a:solidFill>
              </a:rPr>
              <a:t> Empowerment: </a:t>
            </a:r>
            <a:r>
              <a:rPr lang="en-US" b="1" dirty="0"/>
              <a:t>Involves giving employees more authority and responsibility over the way they perform their work activities</a:t>
            </a:r>
            <a:endParaRPr lang="ar-SA" b="1" dirty="0"/>
          </a:p>
        </p:txBody>
      </p:sp>
      <p:pic>
        <p:nvPicPr>
          <p:cNvPr id="3" name="Graphic 21">
            <a:extLst>
              <a:ext uri="{FF2B5EF4-FFF2-40B4-BE49-F238E27FC236}">
                <a16:creationId xmlns:a16="http://schemas.microsoft.com/office/drawing/2014/main" id="{A6AB5002-1DAB-568E-FC13-E69675F9F5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2811355"/>
      </p:ext>
    </p:extLst>
  </p:cSld>
  <p:clrMapOvr>
    <a:masterClrMapping/>
  </p:clrMapOvr>
  <mc:AlternateContent xmlns:mc="http://schemas.openxmlformats.org/markup-compatibility/2006" xmlns:p14="http://schemas.microsoft.com/office/powerpoint/2010/main">
    <mc:Choice Requires="p14">
      <p:transition p14:dur="10" advTm="266318"/>
    </mc:Choice>
    <mc:Fallback xmlns="">
      <p:transition advTm="26631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094" y="1052918"/>
            <a:ext cx="6562906" cy="584775"/>
          </a:xfrm>
          <a:prstGeom prst="rect">
            <a:avLst/>
          </a:prstGeom>
          <a:noFill/>
        </p:spPr>
        <p:txBody>
          <a:bodyPr wrap="square" rtlCol="0">
            <a:spAutoFit/>
          </a:bodyPr>
          <a:lstStyle/>
          <a:p>
            <a:pPr algn="ctr"/>
            <a:r>
              <a:rPr lang="en-US" sz="3200" b="1" dirty="0">
                <a:solidFill>
                  <a:srgbClr val="00AEEF"/>
                </a:solidFill>
              </a:rPr>
              <a:t>The Characteristics of Management </a:t>
            </a:r>
            <a:endParaRPr lang="ar-SA" sz="3200" dirty="0">
              <a:solidFill>
                <a:srgbClr val="00AEEF"/>
              </a:solidFill>
              <a:latin typeface="Aharoni" panose="02010803020104030203" pitchFamily="2" charset="-79"/>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B8A50BC2-8357-CD10-8C41-B3B86C3C74DF}"/>
              </a:ext>
            </a:extLst>
          </p:cNvPr>
          <p:cNvPicPr>
            <a:picLocks noChangeAspect="1"/>
          </p:cNvPicPr>
          <p:nvPr/>
        </p:nvPicPr>
        <p:blipFill rotWithShape="1">
          <a:blip r:embed="rId4"/>
          <a:srcRect l="14100" t="38915" r="14995" b="13178"/>
          <a:stretch/>
        </p:blipFill>
        <p:spPr>
          <a:xfrm>
            <a:off x="793899" y="1738661"/>
            <a:ext cx="10417629" cy="4268738"/>
          </a:xfrm>
          <a:prstGeom prst="rect">
            <a:avLst/>
          </a:prstGeom>
          <a:ln>
            <a:noFill/>
          </a:ln>
          <a:effectLst>
            <a:softEdge rad="112500"/>
          </a:effectLst>
        </p:spPr>
      </p:pic>
    </p:spTree>
    <p:extLst>
      <p:ext uri="{BB962C8B-B14F-4D97-AF65-F5344CB8AC3E}">
        <p14:creationId xmlns:p14="http://schemas.microsoft.com/office/powerpoint/2010/main" val="1316881279"/>
      </p:ext>
    </p:extLst>
  </p:cSld>
  <p:clrMapOvr>
    <a:masterClrMapping/>
  </p:clrMapOvr>
  <mc:AlternateContent xmlns:mc="http://schemas.openxmlformats.org/markup-compatibility/2006" xmlns:p14="http://schemas.microsoft.com/office/powerpoint/2010/main">
    <mc:Choice Requires="p14">
      <p:transition p14:dur="10" advTm="33330"/>
    </mc:Choice>
    <mc:Fallback xmlns="">
      <p:transition advTm="3333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094" y="1052918"/>
            <a:ext cx="6562906" cy="584775"/>
          </a:xfrm>
          <a:prstGeom prst="rect">
            <a:avLst/>
          </a:prstGeom>
          <a:noFill/>
        </p:spPr>
        <p:txBody>
          <a:bodyPr wrap="square" rtlCol="0">
            <a:spAutoFit/>
          </a:bodyPr>
          <a:lstStyle/>
          <a:p>
            <a:pPr algn="ctr"/>
            <a:r>
              <a:rPr lang="en-US" sz="3200" b="1" dirty="0">
                <a:solidFill>
                  <a:srgbClr val="00AEEF"/>
                </a:solidFill>
              </a:rPr>
              <a:t>The Characteristics of Management </a:t>
            </a:r>
            <a:endParaRPr lang="ar-SA" sz="3200" dirty="0">
              <a:solidFill>
                <a:srgbClr val="00AEEF"/>
              </a:solidFill>
              <a:latin typeface="Aharoni" panose="02010803020104030203" pitchFamily="2" charset="-79"/>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542852" y="1659149"/>
            <a:ext cx="10812720" cy="4659737"/>
          </a:xfrm>
          <a:prstGeom prst="rect">
            <a:avLst/>
          </a:prstGeom>
          <a:noFill/>
        </p:spPr>
        <p:txBody>
          <a:bodyPr wrap="square">
            <a:spAutoFit/>
          </a:bodyPr>
          <a:lstStyle/>
          <a:p>
            <a:pPr marL="342900" indent="-342900" algn="just" fontAlgn="base">
              <a:spcBef>
                <a:spcPct val="20000"/>
              </a:spcBef>
              <a:spcAft>
                <a:spcPct val="0"/>
              </a:spcAft>
            </a:pPr>
            <a:r>
              <a:rPr lang="en-US" sz="2700" b="1" u="sng" dirty="0">
                <a:solidFill>
                  <a:srgbClr val="003300"/>
                </a:solidFill>
              </a:rPr>
              <a:t>1. Management is Universal: </a:t>
            </a:r>
            <a:r>
              <a:rPr lang="en-US" sz="2700" dirty="0">
                <a:solidFill>
                  <a:srgbClr val="000000"/>
                </a:solidFill>
              </a:rPr>
              <a:t>The principles and techniques of management can be applied to all types of organizations business, social, educational and religious.</a:t>
            </a:r>
            <a:endParaRPr lang="en-US" sz="2700" u="sng" dirty="0">
              <a:solidFill>
                <a:srgbClr val="000000"/>
              </a:solidFill>
            </a:endParaRPr>
          </a:p>
          <a:p>
            <a:pPr marL="342900" indent="-342900" algn="just" fontAlgn="base">
              <a:spcBef>
                <a:spcPct val="20000"/>
              </a:spcBef>
              <a:spcAft>
                <a:spcPct val="0"/>
              </a:spcAft>
            </a:pPr>
            <a:r>
              <a:rPr lang="en-US" sz="2700" b="1" u="sng" dirty="0">
                <a:solidFill>
                  <a:srgbClr val="003300"/>
                </a:solidFill>
              </a:rPr>
              <a:t>2. Management is Social Process: </a:t>
            </a:r>
            <a:r>
              <a:rPr lang="en-US" sz="2700" dirty="0">
                <a:solidFill>
                  <a:srgbClr val="000000"/>
                </a:solidFill>
              </a:rPr>
              <a:t>because management is mainly related with the human activities of an enterprise.</a:t>
            </a:r>
            <a:endParaRPr lang="ar-SA" sz="2700" dirty="0">
              <a:solidFill>
                <a:srgbClr val="000000"/>
              </a:solidFill>
            </a:endParaRPr>
          </a:p>
          <a:p>
            <a:pPr marL="342900" indent="-342900" algn="just" fontAlgn="base">
              <a:spcBef>
                <a:spcPct val="20000"/>
              </a:spcBef>
              <a:spcAft>
                <a:spcPct val="0"/>
              </a:spcAft>
            </a:pPr>
            <a:r>
              <a:rPr lang="en-US" sz="2700" b="1" u="sng" dirty="0">
                <a:solidFill>
                  <a:srgbClr val="003300"/>
                </a:solidFill>
              </a:rPr>
              <a:t>3. Management is Goal-Oriented: </a:t>
            </a:r>
            <a:r>
              <a:rPr lang="en-US" sz="2700" dirty="0">
                <a:solidFill>
                  <a:srgbClr val="000000"/>
                </a:solidFill>
              </a:rPr>
              <a:t>The purpose of management is to achieve certain goals. The main objective of management is to maximize efficiency and economy of human efforts.</a:t>
            </a:r>
          </a:p>
          <a:p>
            <a:pPr marL="342900" indent="-342900" algn="just" fontAlgn="base">
              <a:spcBef>
                <a:spcPct val="20000"/>
              </a:spcBef>
              <a:spcAft>
                <a:spcPct val="0"/>
              </a:spcAft>
            </a:pPr>
            <a:r>
              <a:rPr lang="en-US" sz="2700" b="1" u="sng" dirty="0">
                <a:solidFill>
                  <a:srgbClr val="003300"/>
                </a:solidFill>
              </a:rPr>
              <a:t>4.  Management is Activity-Based: </a:t>
            </a:r>
            <a:r>
              <a:rPr lang="en-US" sz="2700" dirty="0">
                <a:solidFill>
                  <a:srgbClr val="000000"/>
                </a:solidFill>
              </a:rPr>
              <a:t>Management refers to a distinct class of activities which could be learnt and put into practice.</a:t>
            </a:r>
            <a:endParaRPr lang="en-US" sz="2700" u="sng" dirty="0">
              <a:solidFill>
                <a:srgbClr val="000000"/>
              </a:solidFill>
            </a:endParaRPr>
          </a:p>
        </p:txBody>
      </p:sp>
    </p:spTree>
    <p:extLst>
      <p:ext uri="{BB962C8B-B14F-4D97-AF65-F5344CB8AC3E}">
        <p14:creationId xmlns:p14="http://schemas.microsoft.com/office/powerpoint/2010/main" val="1208539351"/>
      </p:ext>
    </p:extLst>
  </p:cSld>
  <p:clrMapOvr>
    <a:masterClrMapping/>
  </p:clrMapOvr>
  <mc:AlternateContent xmlns:mc="http://schemas.openxmlformats.org/markup-compatibility/2006" xmlns:p14="http://schemas.microsoft.com/office/powerpoint/2010/main">
    <mc:Choice Requires="p14">
      <p:transition p14:dur="10" advTm="159872"/>
    </mc:Choice>
    <mc:Fallback xmlns="">
      <p:transition advTm="15987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612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094" y="1052918"/>
            <a:ext cx="6562906" cy="584775"/>
          </a:xfrm>
          <a:prstGeom prst="rect">
            <a:avLst/>
          </a:prstGeom>
          <a:noFill/>
        </p:spPr>
        <p:txBody>
          <a:bodyPr wrap="square" rtlCol="0">
            <a:spAutoFit/>
          </a:bodyPr>
          <a:lstStyle/>
          <a:p>
            <a:pPr algn="ctr"/>
            <a:r>
              <a:rPr lang="en-US" sz="3200" b="1" dirty="0">
                <a:solidFill>
                  <a:srgbClr val="00AEEF"/>
                </a:solidFill>
              </a:rPr>
              <a:t>The Characteristics of Management </a:t>
            </a:r>
            <a:endParaRPr lang="ar-SA" sz="3200" dirty="0">
              <a:solidFill>
                <a:srgbClr val="00AEEF"/>
              </a:solidFill>
              <a:latin typeface="Aharoni" panose="02010803020104030203" pitchFamily="2" charset="-79"/>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617280" y="1807064"/>
            <a:ext cx="10674497" cy="3998018"/>
          </a:xfrm>
          <a:prstGeom prst="rect">
            <a:avLst/>
          </a:prstGeom>
          <a:noFill/>
        </p:spPr>
        <p:txBody>
          <a:bodyPr wrap="square">
            <a:spAutoFit/>
          </a:bodyPr>
          <a:lstStyle/>
          <a:p>
            <a:pPr marL="342900" indent="-342900" algn="just" fontAlgn="base">
              <a:spcBef>
                <a:spcPct val="20000"/>
              </a:spcBef>
              <a:spcAft>
                <a:spcPct val="0"/>
              </a:spcAft>
            </a:pPr>
            <a:r>
              <a:rPr lang="en-US" sz="2700" b="1" u="sng" dirty="0">
                <a:solidFill>
                  <a:srgbClr val="003300"/>
                </a:solidFill>
              </a:rPr>
              <a:t>5.  Management is Integrative Process: </a:t>
            </a:r>
            <a:r>
              <a:rPr lang="en-US" sz="2700" dirty="0">
                <a:solidFill>
                  <a:srgbClr val="000000"/>
                </a:solidFill>
              </a:rPr>
              <a:t>The essence of management is integration of human and other resources in a manner that it leads to effective performance.</a:t>
            </a:r>
            <a:endParaRPr lang="en-US" sz="2700" u="sng" dirty="0">
              <a:solidFill>
                <a:srgbClr val="000000"/>
              </a:solidFill>
            </a:endParaRPr>
          </a:p>
          <a:p>
            <a:pPr marL="342900" indent="-342900" algn="just" fontAlgn="base">
              <a:spcBef>
                <a:spcPct val="20000"/>
              </a:spcBef>
              <a:spcAft>
                <a:spcPct val="0"/>
              </a:spcAft>
            </a:pPr>
            <a:r>
              <a:rPr lang="en-US" sz="2700" b="1" u="sng" dirty="0">
                <a:solidFill>
                  <a:srgbClr val="003300"/>
                </a:solidFill>
              </a:rPr>
              <a:t>6.  Management is a Group Activity: </a:t>
            </a:r>
            <a:r>
              <a:rPr lang="en-US" sz="2700" dirty="0">
                <a:solidFill>
                  <a:srgbClr val="000000"/>
                </a:solidFill>
              </a:rPr>
              <a:t>It is concerned with group efforts because it creates effective cooperation among persons working together in a group.</a:t>
            </a:r>
            <a:endParaRPr lang="en-US" sz="2700" u="sng" dirty="0">
              <a:solidFill>
                <a:srgbClr val="000000"/>
              </a:solidFill>
            </a:endParaRPr>
          </a:p>
          <a:p>
            <a:pPr marL="342900" indent="-342900" algn="just" fontAlgn="base">
              <a:spcBef>
                <a:spcPct val="20000"/>
              </a:spcBef>
              <a:spcAft>
                <a:spcPct val="0"/>
              </a:spcAft>
            </a:pPr>
            <a:r>
              <a:rPr lang="en-US" sz="2700" b="1" u="sng" dirty="0">
                <a:solidFill>
                  <a:srgbClr val="003300"/>
                </a:solidFill>
              </a:rPr>
              <a:t>7.  Management is Intangible: </a:t>
            </a:r>
            <a:r>
              <a:rPr lang="en-US" sz="2700" dirty="0">
                <a:solidFill>
                  <a:srgbClr val="000000"/>
                </a:solidFill>
              </a:rPr>
              <a:t>The management is not a tangible activity of business enterprise.  It is the direction and control of the business activity which can be </a:t>
            </a:r>
            <a:r>
              <a:rPr lang="en-US" sz="2700" dirty="0" err="1">
                <a:solidFill>
                  <a:srgbClr val="000000"/>
                </a:solidFill>
              </a:rPr>
              <a:t>feeled</a:t>
            </a:r>
            <a:r>
              <a:rPr lang="en-US" sz="2700" dirty="0">
                <a:solidFill>
                  <a:srgbClr val="000000"/>
                </a:solidFill>
              </a:rPr>
              <a:t> but can not be seen or touched.</a:t>
            </a:r>
          </a:p>
        </p:txBody>
      </p:sp>
    </p:spTree>
    <p:extLst>
      <p:ext uri="{BB962C8B-B14F-4D97-AF65-F5344CB8AC3E}">
        <p14:creationId xmlns:p14="http://schemas.microsoft.com/office/powerpoint/2010/main" val="3504464483"/>
      </p:ext>
    </p:extLst>
  </p:cSld>
  <p:clrMapOvr>
    <a:masterClrMapping/>
  </p:clrMapOvr>
  <mc:AlternateContent xmlns:mc="http://schemas.openxmlformats.org/markup-compatibility/2006" xmlns:p14="http://schemas.microsoft.com/office/powerpoint/2010/main">
    <mc:Choice Requires="p14">
      <p:transition p14:dur="10" advTm="166225"/>
    </mc:Choice>
    <mc:Fallback xmlns="">
      <p:transition advTm="16622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094" y="1052918"/>
            <a:ext cx="6562906" cy="584775"/>
          </a:xfrm>
          <a:prstGeom prst="rect">
            <a:avLst/>
          </a:prstGeom>
          <a:noFill/>
        </p:spPr>
        <p:txBody>
          <a:bodyPr wrap="square" rtlCol="0">
            <a:spAutoFit/>
          </a:bodyPr>
          <a:lstStyle/>
          <a:p>
            <a:pPr algn="ctr"/>
            <a:r>
              <a:rPr lang="en-US" sz="3200" b="1" dirty="0">
                <a:solidFill>
                  <a:srgbClr val="00AEEF"/>
                </a:solidFill>
              </a:rPr>
              <a:t>The Characteristics of Management </a:t>
            </a:r>
            <a:endParaRPr lang="ar-SA" sz="3200" dirty="0">
              <a:solidFill>
                <a:srgbClr val="00AEEF"/>
              </a:solidFill>
              <a:latin typeface="Aharoni" panose="02010803020104030203" pitchFamily="2" charset="-79"/>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617280" y="1817697"/>
            <a:ext cx="10504714" cy="3998018"/>
          </a:xfrm>
          <a:prstGeom prst="rect">
            <a:avLst/>
          </a:prstGeom>
          <a:noFill/>
        </p:spPr>
        <p:txBody>
          <a:bodyPr wrap="square">
            <a:spAutoFit/>
          </a:bodyPr>
          <a:lstStyle/>
          <a:p>
            <a:pPr marL="342900" indent="-342900" algn="just" fontAlgn="base">
              <a:spcBef>
                <a:spcPct val="20000"/>
              </a:spcBef>
              <a:spcAft>
                <a:spcPct val="0"/>
              </a:spcAft>
            </a:pPr>
            <a:r>
              <a:rPr lang="en-US" sz="2700" b="1" u="sng" dirty="0">
                <a:solidFill>
                  <a:srgbClr val="003300"/>
                </a:solidFill>
              </a:rPr>
              <a:t>8.  Management is Dynamic: </a:t>
            </a:r>
            <a:r>
              <a:rPr lang="en-US" sz="2700" dirty="0">
                <a:solidFill>
                  <a:srgbClr val="000000"/>
                </a:solidFill>
              </a:rPr>
              <a:t>Management involves creating an internal environment or conditions, whereby people are able to perform their tasks efficiently.  Management is a continuously growing process.</a:t>
            </a:r>
            <a:endParaRPr lang="en-US" sz="2700" u="sng" dirty="0">
              <a:solidFill>
                <a:srgbClr val="000000"/>
              </a:solidFill>
            </a:endParaRPr>
          </a:p>
          <a:p>
            <a:pPr marL="342900" indent="-342900" algn="just" fontAlgn="base">
              <a:spcBef>
                <a:spcPct val="20000"/>
              </a:spcBef>
              <a:spcAft>
                <a:spcPct val="0"/>
              </a:spcAft>
            </a:pPr>
            <a:r>
              <a:rPr lang="en-US" sz="2700" b="1" u="sng" dirty="0">
                <a:solidFill>
                  <a:srgbClr val="003300"/>
                </a:solidFill>
              </a:rPr>
              <a:t>9.  Management is a Multi-Disciplinary Subject: </a:t>
            </a:r>
            <a:r>
              <a:rPr lang="en-US" sz="2700" dirty="0">
                <a:solidFill>
                  <a:srgbClr val="000000"/>
                </a:solidFill>
              </a:rPr>
              <a:t>Management contains principles drawn from many social sciences like sociology, economics etc.</a:t>
            </a:r>
            <a:endParaRPr lang="en-US" sz="2700" u="sng" dirty="0">
              <a:solidFill>
                <a:srgbClr val="000000"/>
              </a:solidFill>
            </a:endParaRPr>
          </a:p>
          <a:p>
            <a:pPr marL="342900" indent="-342900" algn="just" fontAlgn="base">
              <a:spcBef>
                <a:spcPct val="20000"/>
              </a:spcBef>
              <a:spcAft>
                <a:spcPct val="0"/>
              </a:spcAft>
            </a:pPr>
            <a:r>
              <a:rPr lang="en-US" sz="2700" b="1" u="sng" dirty="0">
                <a:solidFill>
                  <a:srgbClr val="003300"/>
                </a:solidFill>
              </a:rPr>
              <a:t>10. Management Accomplishes Results Through Others: </a:t>
            </a:r>
            <a:r>
              <a:rPr lang="en-US" sz="2700" dirty="0">
                <a:solidFill>
                  <a:srgbClr val="000000"/>
                </a:solidFill>
              </a:rPr>
              <a:t>The essence of management is integration of human and other resources in such a way that it leads to effective performance.</a:t>
            </a:r>
            <a:endParaRPr lang="en-US" sz="2700" u="sng" dirty="0">
              <a:solidFill>
                <a:srgbClr val="000000"/>
              </a:solidFill>
            </a:endParaRPr>
          </a:p>
        </p:txBody>
      </p:sp>
    </p:spTree>
    <p:extLst>
      <p:ext uri="{BB962C8B-B14F-4D97-AF65-F5344CB8AC3E}">
        <p14:creationId xmlns:p14="http://schemas.microsoft.com/office/powerpoint/2010/main" val="1218608670"/>
      </p:ext>
    </p:extLst>
  </p:cSld>
  <p:clrMapOvr>
    <a:masterClrMapping/>
  </p:clrMapOvr>
  <mc:AlternateContent xmlns:mc="http://schemas.openxmlformats.org/markup-compatibility/2006" xmlns:p14="http://schemas.microsoft.com/office/powerpoint/2010/main">
    <mc:Choice Requires="p14">
      <p:transition p14:dur="10" advTm="153695"/>
    </mc:Choice>
    <mc:Fallback xmlns="">
      <p:transition advTm="15369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094" y="1052918"/>
            <a:ext cx="6562906" cy="584775"/>
          </a:xfrm>
          <a:prstGeom prst="rect">
            <a:avLst/>
          </a:prstGeom>
          <a:noFill/>
        </p:spPr>
        <p:txBody>
          <a:bodyPr wrap="square" rtlCol="0">
            <a:spAutoFit/>
          </a:bodyPr>
          <a:lstStyle/>
          <a:p>
            <a:pPr algn="ctr"/>
            <a:r>
              <a:rPr lang="en-US" sz="3200" b="1" dirty="0">
                <a:solidFill>
                  <a:srgbClr val="00AEEF"/>
                </a:solidFill>
              </a:rPr>
              <a:t>The Characteristics of Management </a:t>
            </a:r>
            <a:endParaRPr lang="ar-SA" sz="3200" dirty="0">
              <a:solidFill>
                <a:srgbClr val="00AEEF"/>
              </a:solidFill>
              <a:latin typeface="Aharoni" panose="02010803020104030203" pitchFamily="2" charset="-79"/>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617280" y="1977882"/>
            <a:ext cx="5900478" cy="3831818"/>
          </a:xfrm>
          <a:prstGeom prst="rect">
            <a:avLst/>
          </a:prstGeom>
          <a:noFill/>
        </p:spPr>
        <p:txBody>
          <a:bodyPr wrap="square">
            <a:spAutoFit/>
          </a:bodyPr>
          <a:lstStyle/>
          <a:p>
            <a:pPr marL="342900" indent="-342900" algn="just" fontAlgn="base">
              <a:spcBef>
                <a:spcPct val="20000"/>
              </a:spcBef>
              <a:spcAft>
                <a:spcPct val="0"/>
              </a:spcAft>
            </a:pPr>
            <a:r>
              <a:rPr lang="en-US" sz="2700" b="1" u="sng" dirty="0">
                <a:solidFill>
                  <a:srgbClr val="003300"/>
                </a:solidFill>
              </a:rPr>
              <a:t>11.  Management is Both a Science and an Art: </a:t>
            </a:r>
            <a:r>
              <a:rPr lang="en-US" sz="2700" dirty="0">
                <a:solidFill>
                  <a:srgbClr val="000000"/>
                </a:solidFill>
              </a:rPr>
              <a:t>The management, as a science provides general principles, which can guide the managers in their professional activities.  The management, as an art, provides the best possible solutions of the problems and the best possible exploitation of available resources.</a:t>
            </a:r>
          </a:p>
        </p:txBody>
      </p:sp>
      <p:pic>
        <p:nvPicPr>
          <p:cNvPr id="4100" name="Picture 4" descr="Management as An Art, Science &amp; Profession">
            <a:extLst>
              <a:ext uri="{FF2B5EF4-FFF2-40B4-BE49-F238E27FC236}">
                <a16:creationId xmlns:a16="http://schemas.microsoft.com/office/drawing/2014/main" id="{A63C374F-941B-2C92-4CB6-D9A71E3A03F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52448" y="2184743"/>
            <a:ext cx="4042862" cy="3268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8961459"/>
      </p:ext>
    </p:extLst>
  </p:cSld>
  <p:clrMapOvr>
    <a:masterClrMapping/>
  </p:clrMapOvr>
  <mc:AlternateContent xmlns:mc="http://schemas.openxmlformats.org/markup-compatibility/2006" xmlns:p14="http://schemas.microsoft.com/office/powerpoint/2010/main">
    <mc:Choice Requires="p14">
      <p:transition p14:dur="10" advTm="84349"/>
    </mc:Choice>
    <mc:Fallback xmlns="">
      <p:transition advTm="8434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122" name="Picture 2" descr="Management as an Art, Science &amp; Profession">
            <a:extLst>
              <a:ext uri="{FF2B5EF4-FFF2-40B4-BE49-F238E27FC236}">
                <a16:creationId xmlns:a16="http://schemas.microsoft.com/office/drawing/2014/main" id="{B9403871-19AD-A3C2-D86E-7D9FA3DA336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34959" y="1187840"/>
            <a:ext cx="8068177" cy="48409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19E80E5D-5CA4-873C-1474-CCF640D4E048}"/>
              </a:ext>
            </a:extLst>
          </p:cNvPr>
          <p:cNvSpPr txBox="1"/>
          <p:nvPr/>
        </p:nvSpPr>
        <p:spPr>
          <a:xfrm>
            <a:off x="2305644" y="6548380"/>
            <a:ext cx="6958981" cy="307777"/>
          </a:xfrm>
          <a:prstGeom prst="rect">
            <a:avLst/>
          </a:prstGeom>
          <a:noFill/>
        </p:spPr>
        <p:txBody>
          <a:bodyPr wrap="square">
            <a:spAutoFit/>
          </a:bodyPr>
          <a:lstStyle/>
          <a:p>
            <a:r>
              <a:rPr lang="en-US" sz="1400" dirty="0"/>
              <a:t>https://www.easymanagementnotes.com/management-as-an-art-science-profession/</a:t>
            </a:r>
          </a:p>
        </p:txBody>
      </p:sp>
    </p:spTree>
    <p:extLst>
      <p:ext uri="{BB962C8B-B14F-4D97-AF65-F5344CB8AC3E}">
        <p14:creationId xmlns:p14="http://schemas.microsoft.com/office/powerpoint/2010/main" val="684107334"/>
      </p:ext>
    </p:extLst>
  </p:cSld>
  <p:clrMapOvr>
    <a:masterClrMapping/>
  </p:clrMapOvr>
  <mc:AlternateContent xmlns:mc="http://schemas.openxmlformats.org/markup-compatibility/2006" xmlns:p14="http://schemas.microsoft.com/office/powerpoint/2010/main">
    <mc:Choice Requires="p14">
      <p:transition spd="slow" p14:dur="2000" advTm="97514"/>
    </mc:Choice>
    <mc:Fallback xmlns="">
      <p:transition spd="slow" advTm="9751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7712" y="1397680"/>
            <a:ext cx="5791733" cy="53807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467834" y="1549486"/>
            <a:ext cx="5063004" cy="4708981"/>
          </a:xfrm>
          <a:prstGeom prst="rect">
            <a:avLst/>
          </a:prstGeom>
        </p:spPr>
        <p:txBody>
          <a:bodyPr wrap="square">
            <a:spAutoFit/>
          </a:bodyPr>
          <a:lstStyle/>
          <a:p>
            <a:pPr marL="514350" indent="-514350" algn="just">
              <a:buFont typeface="+mj-lt"/>
              <a:buAutoNum type="arabicPeriod"/>
            </a:pPr>
            <a:r>
              <a:rPr lang="en-US" sz="2000" dirty="0"/>
              <a:t>To maximize the utilization of scarce resources </a:t>
            </a:r>
          </a:p>
          <a:p>
            <a:pPr marL="514350" indent="-514350" algn="just">
              <a:buFont typeface="+mj-lt"/>
              <a:buAutoNum type="arabicPeriod"/>
            </a:pPr>
            <a:r>
              <a:rPr lang="en-US" sz="2000" dirty="0"/>
              <a:t>To face the increasing competition for inputs and outputs</a:t>
            </a:r>
          </a:p>
          <a:p>
            <a:pPr marL="514350" indent="-514350" algn="just">
              <a:buFont typeface="+mj-lt"/>
              <a:buAutoNum type="arabicPeriod"/>
            </a:pPr>
            <a:r>
              <a:rPr lang="en-US" sz="2000" dirty="0"/>
              <a:t> To enhance the quality of the products and services</a:t>
            </a:r>
          </a:p>
          <a:p>
            <a:pPr marL="514350" indent="-514350" algn="just">
              <a:buFont typeface="+mj-lt"/>
              <a:buAutoNum type="arabicPeriod"/>
            </a:pPr>
            <a:r>
              <a:rPr lang="en-US" sz="2000" dirty="0"/>
              <a:t> To adopt/plan for the changes in the business environment</a:t>
            </a:r>
          </a:p>
          <a:p>
            <a:pPr marL="514350" indent="-514350" algn="just">
              <a:buFont typeface="+mj-lt"/>
              <a:buAutoNum type="arabicPeriod"/>
            </a:pPr>
            <a:r>
              <a:rPr lang="en-US" sz="2000" dirty="0"/>
              <a:t> Helps people deal with their bosses and coworkers</a:t>
            </a:r>
          </a:p>
          <a:p>
            <a:pPr marL="514350" indent="-514350" algn="just">
              <a:buFont typeface="+mj-lt"/>
              <a:buAutoNum type="arabicPeriod"/>
            </a:pPr>
            <a:r>
              <a:rPr lang="en-US" sz="2000" dirty="0"/>
              <a:t>  Opens a path to a well-paying job and a satisfying career</a:t>
            </a:r>
          </a:p>
          <a:p>
            <a:pPr marL="514350" indent="-514350" algn="just">
              <a:buFont typeface="+mj-lt"/>
              <a:buAutoNum type="arabicPeriod"/>
            </a:pPr>
            <a:r>
              <a:rPr lang="en-US" sz="2000" dirty="0"/>
              <a:t> Management offers challenging, exciting and creative opportunities for meaningful and fulfilling work.</a:t>
            </a:r>
            <a:endParaRPr lang="ar-SA" sz="2000" dirty="0"/>
          </a:p>
        </p:txBody>
      </p:sp>
      <p:sp>
        <p:nvSpPr>
          <p:cNvPr id="17" name="TextBox 16"/>
          <p:cNvSpPr txBox="1"/>
          <p:nvPr/>
        </p:nvSpPr>
        <p:spPr>
          <a:xfrm>
            <a:off x="6944248" y="3996751"/>
            <a:ext cx="4113898" cy="954107"/>
          </a:xfrm>
          <a:prstGeom prst="rect">
            <a:avLst/>
          </a:prstGeom>
          <a:noFill/>
        </p:spPr>
        <p:txBody>
          <a:bodyPr wrap="square" rtlCol="0">
            <a:spAutoFit/>
          </a:bodyPr>
          <a:lstStyle/>
          <a:p>
            <a:pPr algn="ctr"/>
            <a:r>
              <a:rPr lang="en-US" sz="2800" dirty="0">
                <a:solidFill>
                  <a:srgbClr val="00AEEF"/>
                </a:solidFill>
                <a:latin typeface="Aharoni" panose="02010803020104030203" pitchFamily="2" charset="-79"/>
                <a:cs typeface="Aharoni" panose="02010803020104030203" pitchFamily="2" charset="-79"/>
              </a:rPr>
              <a:t>Why Study Management?</a:t>
            </a:r>
            <a:endParaRPr lang="ar-SA" sz="2800" dirty="0">
              <a:solidFill>
                <a:srgbClr val="00AEEF"/>
              </a:solidFill>
              <a:latin typeface="Aharoni" panose="02010803020104030203" pitchFamily="2" charset="-79"/>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6539223"/>
      </p:ext>
    </p:extLst>
  </p:cSld>
  <p:clrMapOvr>
    <a:masterClrMapping/>
  </p:clrMapOvr>
  <p:transition spd="slow" advTm="230128">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4"/>
            <a:ext cx="11131375"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8480" y="380536"/>
            <a:ext cx="1134431" cy="96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9132454" y="6421994"/>
            <a:ext cx="2616200" cy="400110"/>
          </a:xfrm>
          <a:prstGeom prst="rect">
            <a:avLst/>
          </a:prstGeom>
          <a:noFill/>
        </p:spPr>
        <p:txBody>
          <a:bodyPr wrap="square" rtlCol="0">
            <a:spAutoFit/>
          </a:bodyPr>
          <a:lstStyle/>
          <a:p>
            <a:pPr algn="ctr"/>
            <a:r>
              <a:rPr lang="en-US" sz="2000" b="1" dirty="0"/>
              <a:t>www.midocean.ae</a:t>
            </a:r>
          </a:p>
        </p:txBody>
      </p:sp>
      <p:sp>
        <p:nvSpPr>
          <p:cNvPr id="9" name="Rectangle 2"/>
          <p:cNvSpPr txBox="1">
            <a:spLocks noChangeArrowheads="1"/>
          </p:cNvSpPr>
          <p:nvPr/>
        </p:nvSpPr>
        <p:spPr>
          <a:xfrm>
            <a:off x="1568516" y="412347"/>
            <a:ext cx="5906563" cy="1100718"/>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a:latin typeface="+mn-lt"/>
                <a:cs typeface="Aharoni" panose="02010803020104030203" pitchFamily="2" charset="-79"/>
              </a:rPr>
              <a:t>Universal Need for Management</a:t>
            </a:r>
          </a:p>
        </p:txBody>
      </p:sp>
      <p:pic>
        <p:nvPicPr>
          <p:cNvPr id="1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5500" y="1826032"/>
            <a:ext cx="10739871" cy="443419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pic>
        <p:nvPicPr>
          <p:cNvPr id="3" name="Graphic 21">
            <a:extLst>
              <a:ext uri="{FF2B5EF4-FFF2-40B4-BE49-F238E27FC236}">
                <a16:creationId xmlns:a16="http://schemas.microsoft.com/office/drawing/2014/main" id="{2CE9046F-800D-992C-396A-46E5A85B77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78274793"/>
      </p:ext>
    </p:extLst>
  </p:cSld>
  <p:clrMapOvr>
    <a:masterClrMapping/>
  </p:clrMapOvr>
  <mc:AlternateContent xmlns:mc="http://schemas.openxmlformats.org/markup-compatibility/2006" xmlns:p14="http://schemas.microsoft.com/office/powerpoint/2010/main">
    <mc:Choice Requires="p14">
      <p:transition p14:dur="10" advTm="164452"/>
    </mc:Choice>
    <mc:Fallback xmlns="">
      <p:transition advTm="1644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ox(out)">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094" y="1052918"/>
            <a:ext cx="6562906" cy="584775"/>
          </a:xfrm>
          <a:prstGeom prst="rect">
            <a:avLst/>
          </a:prstGeom>
          <a:noFill/>
        </p:spPr>
        <p:txBody>
          <a:bodyPr wrap="square" rtlCol="0">
            <a:spAutoFit/>
          </a:bodyPr>
          <a:lstStyle/>
          <a:p>
            <a:pPr algn="ctr"/>
            <a:r>
              <a:rPr lang="en-US" sz="3200" b="1" dirty="0">
                <a:solidFill>
                  <a:srgbClr val="00AEEF"/>
                </a:solidFill>
              </a:rPr>
              <a:t>The Importance of Management </a:t>
            </a:r>
            <a:endParaRPr lang="ar-SA" sz="3200" dirty="0">
              <a:solidFill>
                <a:srgbClr val="00AEEF"/>
              </a:solidFill>
              <a:latin typeface="Aharoni" panose="02010803020104030203" pitchFamily="2" charset="-79"/>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762000" y="1685495"/>
            <a:ext cx="10504714" cy="4081117"/>
          </a:xfrm>
          <a:prstGeom prst="rect">
            <a:avLst/>
          </a:prstGeom>
          <a:noFill/>
        </p:spPr>
        <p:txBody>
          <a:bodyPr wrap="square">
            <a:spAutoFit/>
          </a:bodyPr>
          <a:lstStyle/>
          <a:p>
            <a:pPr marL="342900" indent="-342900" algn="just" fontAlgn="base">
              <a:spcBef>
                <a:spcPct val="20000"/>
              </a:spcBef>
              <a:spcAft>
                <a:spcPct val="0"/>
              </a:spcAft>
            </a:pPr>
            <a:r>
              <a:rPr lang="en-US" sz="3200" b="1" u="sng" dirty="0">
                <a:solidFill>
                  <a:srgbClr val="003300"/>
                </a:solidFill>
              </a:rPr>
              <a:t>1.  Higher Efficiency: </a:t>
            </a:r>
            <a:r>
              <a:rPr lang="en-US" sz="2800" dirty="0">
                <a:solidFill>
                  <a:srgbClr val="000000"/>
                </a:solidFill>
              </a:rPr>
              <a:t>Management seeks to obtain maximum output with minimum resources and efforts.</a:t>
            </a:r>
          </a:p>
          <a:p>
            <a:pPr marL="342900" indent="-342900" algn="just" fontAlgn="base">
              <a:spcBef>
                <a:spcPct val="20000"/>
              </a:spcBef>
              <a:spcAft>
                <a:spcPct val="0"/>
              </a:spcAft>
            </a:pPr>
            <a:r>
              <a:rPr lang="en-US" sz="3200" b="1" u="sng" dirty="0">
                <a:solidFill>
                  <a:srgbClr val="003300"/>
                </a:solidFill>
              </a:rPr>
              <a:t>2.  Satisfaction of Customers: </a:t>
            </a:r>
            <a:r>
              <a:rPr lang="en-US" sz="2800" dirty="0">
                <a:solidFill>
                  <a:srgbClr val="000000"/>
                </a:solidFill>
              </a:rPr>
              <a:t>Management attempts to produce products required by the customers.</a:t>
            </a:r>
          </a:p>
          <a:p>
            <a:pPr marL="342900" indent="-342900" algn="just" fontAlgn="base">
              <a:spcBef>
                <a:spcPct val="20000"/>
              </a:spcBef>
              <a:spcAft>
                <a:spcPct val="0"/>
              </a:spcAft>
            </a:pPr>
            <a:r>
              <a:rPr lang="en-US" sz="3200" b="1" u="sng" dirty="0">
                <a:solidFill>
                  <a:srgbClr val="003300"/>
                </a:solidFill>
              </a:rPr>
              <a:t>3.  Adequate Return on Capital: </a:t>
            </a:r>
            <a:r>
              <a:rPr lang="en-US" sz="2800" dirty="0">
                <a:solidFill>
                  <a:srgbClr val="000000"/>
                </a:solidFill>
              </a:rPr>
              <a:t>Management must achieve a reasonable rate of return for the owners of the business.</a:t>
            </a:r>
            <a:endParaRPr lang="ar-SA" sz="2800" dirty="0">
              <a:solidFill>
                <a:srgbClr val="000000"/>
              </a:solidFill>
            </a:endParaRPr>
          </a:p>
          <a:p>
            <a:pPr marL="342900" indent="-342900" algn="just" fontAlgn="base">
              <a:spcBef>
                <a:spcPct val="20000"/>
              </a:spcBef>
              <a:spcAft>
                <a:spcPct val="0"/>
              </a:spcAft>
            </a:pPr>
            <a:r>
              <a:rPr lang="en-US" sz="3200" b="1" u="sng" dirty="0">
                <a:solidFill>
                  <a:srgbClr val="003300"/>
                </a:solidFill>
              </a:rPr>
              <a:t>4.  Satisfied Workforce: </a:t>
            </a:r>
            <a:r>
              <a:rPr lang="en-US" sz="2800" dirty="0">
                <a:solidFill>
                  <a:srgbClr val="000000"/>
                </a:solidFill>
              </a:rPr>
              <a:t>Management attempts to build a team of good workers who are happy and satisfied with the organization.</a:t>
            </a:r>
          </a:p>
        </p:txBody>
      </p:sp>
    </p:spTree>
    <p:extLst>
      <p:ext uri="{BB962C8B-B14F-4D97-AF65-F5344CB8AC3E}">
        <p14:creationId xmlns:p14="http://schemas.microsoft.com/office/powerpoint/2010/main" val="2714836523"/>
      </p:ext>
    </p:extLst>
  </p:cSld>
  <p:clrMapOvr>
    <a:masterClrMapping/>
  </p:clrMapOvr>
  <mc:AlternateContent xmlns:mc="http://schemas.openxmlformats.org/markup-compatibility/2006" xmlns:p14="http://schemas.microsoft.com/office/powerpoint/2010/main">
    <mc:Choice Requires="p14">
      <p:transition p14:dur="10" advTm="174732"/>
    </mc:Choice>
    <mc:Fallback xmlns="">
      <p:transition advTm="17473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094" y="1052918"/>
            <a:ext cx="6562906" cy="584775"/>
          </a:xfrm>
          <a:prstGeom prst="rect">
            <a:avLst/>
          </a:prstGeom>
          <a:noFill/>
        </p:spPr>
        <p:txBody>
          <a:bodyPr wrap="square" rtlCol="0">
            <a:spAutoFit/>
          </a:bodyPr>
          <a:lstStyle/>
          <a:p>
            <a:pPr algn="ctr"/>
            <a:r>
              <a:rPr lang="en-US" sz="3200" b="1" dirty="0">
                <a:solidFill>
                  <a:srgbClr val="00AEEF"/>
                </a:solidFill>
              </a:rPr>
              <a:t>The Importance of Management </a:t>
            </a:r>
            <a:endParaRPr lang="ar-SA" sz="3200" dirty="0">
              <a:solidFill>
                <a:srgbClr val="00AEEF"/>
              </a:solidFill>
              <a:latin typeface="Aharoni" panose="02010803020104030203" pitchFamily="2" charset="-79"/>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762000" y="1685495"/>
            <a:ext cx="10504714" cy="4524315"/>
          </a:xfrm>
          <a:prstGeom prst="rect">
            <a:avLst/>
          </a:prstGeom>
          <a:noFill/>
        </p:spPr>
        <p:txBody>
          <a:bodyPr wrap="square">
            <a:spAutoFit/>
          </a:bodyPr>
          <a:lstStyle/>
          <a:p>
            <a:pPr marL="342900" indent="-342900" algn="just" fontAlgn="base">
              <a:spcBef>
                <a:spcPct val="20000"/>
              </a:spcBef>
              <a:spcAft>
                <a:spcPct val="0"/>
              </a:spcAft>
            </a:pPr>
            <a:r>
              <a:rPr lang="en-US" sz="3200" b="1" u="sng" dirty="0">
                <a:solidFill>
                  <a:srgbClr val="003300"/>
                </a:solidFill>
              </a:rPr>
              <a:t>5.  Better Working Conditions: </a:t>
            </a:r>
            <a:r>
              <a:rPr lang="en-US" sz="2800" dirty="0">
                <a:solidFill>
                  <a:srgbClr val="000000"/>
                </a:solidFill>
              </a:rPr>
              <a:t>Management seeks to achieve a system to ensure fair wages for the work, security of employment and better working conditions for the work force.</a:t>
            </a:r>
            <a:endParaRPr lang="en-US" sz="2800" u="sng" dirty="0">
              <a:solidFill>
                <a:srgbClr val="000000"/>
              </a:solidFill>
            </a:endParaRPr>
          </a:p>
          <a:p>
            <a:pPr marL="342900" indent="-342900" algn="just" fontAlgn="base">
              <a:spcBef>
                <a:spcPct val="20000"/>
              </a:spcBef>
              <a:spcAft>
                <a:spcPct val="0"/>
              </a:spcAft>
            </a:pPr>
            <a:r>
              <a:rPr lang="en-US" sz="3200" b="1" u="sng" dirty="0">
                <a:solidFill>
                  <a:srgbClr val="003300"/>
                </a:solidFill>
              </a:rPr>
              <a:t>6.  Relations with Suppliers: </a:t>
            </a:r>
            <a:r>
              <a:rPr lang="en-US" sz="2800" dirty="0">
                <a:solidFill>
                  <a:srgbClr val="000000"/>
                </a:solidFill>
              </a:rPr>
              <a:t>Management seeks to achieve good relations with the suppliers of raw materials and capital so as to continue in production.</a:t>
            </a:r>
            <a:endParaRPr lang="en-US" sz="2800" u="sng" dirty="0">
              <a:solidFill>
                <a:srgbClr val="000000"/>
              </a:solidFill>
            </a:endParaRPr>
          </a:p>
          <a:p>
            <a:pPr marL="342900" indent="-342900" algn="just" fontAlgn="base">
              <a:spcBef>
                <a:spcPct val="20000"/>
              </a:spcBef>
              <a:spcAft>
                <a:spcPct val="0"/>
              </a:spcAft>
            </a:pPr>
            <a:r>
              <a:rPr lang="en-US" sz="3200" b="1" u="sng" dirty="0">
                <a:solidFill>
                  <a:srgbClr val="003300"/>
                </a:solidFill>
              </a:rPr>
              <a:t>7.  Contribution to Nationals Goals: </a:t>
            </a:r>
            <a:r>
              <a:rPr lang="en-US" sz="2800" dirty="0">
                <a:solidFill>
                  <a:srgbClr val="000000"/>
                </a:solidFill>
              </a:rPr>
              <a:t>The management must contribute to the national goals. It should use the judicious use of scarce resources of the country.</a:t>
            </a:r>
          </a:p>
        </p:txBody>
      </p:sp>
    </p:spTree>
    <p:extLst>
      <p:ext uri="{BB962C8B-B14F-4D97-AF65-F5344CB8AC3E}">
        <p14:creationId xmlns:p14="http://schemas.microsoft.com/office/powerpoint/2010/main" val="2237805591"/>
      </p:ext>
    </p:extLst>
  </p:cSld>
  <p:clrMapOvr>
    <a:masterClrMapping/>
  </p:clrMapOvr>
  <mc:AlternateContent xmlns:mc="http://schemas.openxmlformats.org/markup-compatibility/2006" xmlns:p14="http://schemas.microsoft.com/office/powerpoint/2010/main">
    <mc:Choice Requires="p14">
      <p:transition p14:dur="10" advTm="146972"/>
    </mc:Choice>
    <mc:Fallback xmlns="">
      <p:transition advTm="14697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p:cNvSpPr txBox="1"/>
          <p:nvPr/>
        </p:nvSpPr>
        <p:spPr>
          <a:xfrm>
            <a:off x="6944248" y="3996751"/>
            <a:ext cx="4113898" cy="460375"/>
          </a:xfrm>
          <a:prstGeom prst="rect">
            <a:avLst/>
          </a:prstGeom>
          <a:noFill/>
        </p:spPr>
        <p:txBody>
          <a:bodyPr wrap="square" rtlCol="0">
            <a:spAutoFit/>
          </a:bodyPr>
          <a:lstStyle/>
          <a:p>
            <a:pPr algn="ctr"/>
            <a:r>
              <a:rPr lang="en-US" sz="2400" b="1" dirty="0">
                <a:solidFill>
                  <a:srgbClr val="00B0F0"/>
                </a:solidFill>
                <a:latin typeface="Alexandria" charset="0"/>
                <a:cs typeface="Alexandria" charset="0"/>
              </a:rPr>
              <a:t>The 5Ms of Management</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id="{69E9D15A-3F92-5376-9422-16697808B0D5}"/>
              </a:ext>
            </a:extLst>
          </p:cNvPr>
          <p:cNvSpPr>
            <a:spLocks noGrp="1"/>
          </p:cNvSpPr>
          <p:nvPr>
            <p:ph type="pic" sz="quarter" idx="10"/>
          </p:nvPr>
        </p:nvSpPr>
        <p:spPr/>
      </p:sp>
      <p:pic>
        <p:nvPicPr>
          <p:cNvPr id="1026" name="Picture 2" descr="5 Ms Of Management">
            <a:extLst>
              <a:ext uri="{FF2B5EF4-FFF2-40B4-BE49-F238E27FC236}">
                <a16:creationId xmlns:a16="http://schemas.microsoft.com/office/drawing/2014/main" id="{9ED9C2C5-7CC6-4774-5B39-CA71C4CB647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89445" y="912479"/>
            <a:ext cx="4968701" cy="24955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5Ms of Management Framework (160-slide PPT PowerPoint presentation (PPTX)) Preview Image">
            <a:extLst>
              <a:ext uri="{FF2B5EF4-FFF2-40B4-BE49-F238E27FC236}">
                <a16:creationId xmlns:a16="http://schemas.microsoft.com/office/drawing/2014/main" id="{C16B2A74-0E92-BD3A-CDA3-6348760FC5C7}"/>
              </a:ext>
            </a:extLst>
          </p:cNvPr>
          <p:cNvPicPr>
            <a:picLocks noChangeAspect="1" noChangeArrowheads="1"/>
          </p:cNvPicPr>
          <p:nvPr/>
        </p:nvPicPr>
        <p:blipFill rotWithShape="1">
          <a:blip r:embed="rId4">
            <a:duotone>
              <a:schemeClr val="accent2">
                <a:shade val="45000"/>
                <a:satMod val="135000"/>
              </a:schemeClr>
              <a:prstClr val="white"/>
            </a:duotone>
            <a:extLst>
              <a:ext uri="{BEBA8EAE-BF5A-486C-A8C5-ECC9F3942E4B}">
                <a14:imgProps xmlns:a14="http://schemas.microsoft.com/office/drawing/2010/main">
                  <a14:imgLayer r:embed="rId5">
                    <a14:imgEffect>
                      <a14:colorTemperature colorTemp="5300"/>
                    </a14:imgEffect>
                  </a14:imgLayer>
                </a14:imgProps>
              </a:ext>
              <a:ext uri="{28A0092B-C50C-407E-A947-70E740481C1C}">
                <a14:useLocalDpi xmlns:a14="http://schemas.microsoft.com/office/drawing/2010/main" val="0"/>
              </a:ext>
            </a:extLst>
          </a:blip>
          <a:srcRect l="956" t="9909" r="49507" b="11209"/>
          <a:stretch/>
        </p:blipFill>
        <p:spPr bwMode="auto">
          <a:xfrm>
            <a:off x="414670" y="1397680"/>
            <a:ext cx="5687885" cy="4959420"/>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5753648" y="33990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1" name="TextBox 10">
            <a:extLst>
              <a:ext uri="{FF2B5EF4-FFF2-40B4-BE49-F238E27FC236}">
                <a16:creationId xmlns:a16="http://schemas.microsoft.com/office/drawing/2014/main" id="{869D87C8-805E-F0AE-D112-9A4D5F2F256B}"/>
              </a:ext>
            </a:extLst>
          </p:cNvPr>
          <p:cNvSpPr txBox="1"/>
          <p:nvPr/>
        </p:nvSpPr>
        <p:spPr>
          <a:xfrm>
            <a:off x="490695" y="6423703"/>
            <a:ext cx="10525905" cy="369332"/>
          </a:xfrm>
          <a:prstGeom prst="rect">
            <a:avLst/>
          </a:prstGeom>
          <a:noFill/>
        </p:spPr>
        <p:txBody>
          <a:bodyPr wrap="square">
            <a:spAutoFit/>
          </a:bodyPr>
          <a:lstStyle/>
          <a:p>
            <a:r>
              <a:rPr lang="en-US" dirty="0"/>
              <a:t>https://dutchuncles.in/aspire/the-5-ms-of-management-key-components-of-every-business/</a:t>
            </a:r>
          </a:p>
        </p:txBody>
      </p:sp>
    </p:spTree>
  </p:cSld>
  <p:clrMapOvr>
    <a:masterClrMapping/>
  </p:clrMapOvr>
  <p:transition spd="slow" advTm="44546">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094" y="1052918"/>
            <a:ext cx="6562906" cy="584775"/>
          </a:xfrm>
          <a:prstGeom prst="rect">
            <a:avLst/>
          </a:prstGeom>
          <a:noFill/>
        </p:spPr>
        <p:txBody>
          <a:bodyPr wrap="square" rtlCol="0">
            <a:spAutoFit/>
          </a:bodyPr>
          <a:lstStyle/>
          <a:p>
            <a:pPr algn="ctr"/>
            <a:r>
              <a:rPr lang="en-US" sz="3200" b="1" dirty="0">
                <a:solidFill>
                  <a:srgbClr val="00AEEF"/>
                </a:solidFill>
              </a:rPr>
              <a:t>The 5Ms of Management</a:t>
            </a:r>
            <a:endParaRPr lang="ar-SA" sz="3200" dirty="0">
              <a:solidFill>
                <a:srgbClr val="00AEEF"/>
              </a:solidFill>
              <a:latin typeface="Aharoni" panose="02010803020104030203" pitchFamily="2" charset="-79"/>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762000" y="1685495"/>
            <a:ext cx="10668000" cy="3994940"/>
          </a:xfrm>
          <a:prstGeom prst="rect">
            <a:avLst/>
          </a:prstGeom>
          <a:noFill/>
        </p:spPr>
        <p:txBody>
          <a:bodyPr wrap="square">
            <a:spAutoFit/>
          </a:bodyPr>
          <a:lstStyle/>
          <a:p>
            <a:pPr marL="514350" indent="-514350" algn="just" fontAlgn="base">
              <a:spcBef>
                <a:spcPct val="20000"/>
              </a:spcBef>
              <a:spcAft>
                <a:spcPct val="0"/>
              </a:spcAft>
              <a:buAutoNum type="arabicPeriod"/>
            </a:pPr>
            <a:r>
              <a:rPr lang="en-US" sz="2800" b="1" dirty="0">
                <a:solidFill>
                  <a:srgbClr val="000000"/>
                </a:solidFill>
              </a:rPr>
              <a:t>Manpower</a:t>
            </a:r>
            <a:r>
              <a:rPr lang="en-US" sz="2800" dirty="0">
                <a:solidFill>
                  <a:srgbClr val="000000"/>
                </a:solidFill>
              </a:rPr>
              <a:t>:</a:t>
            </a:r>
          </a:p>
          <a:p>
            <a:pPr marL="342900" indent="-342900" algn="l">
              <a:buFont typeface="Arial" panose="020B0604020202020204" pitchFamily="34" charset="0"/>
              <a:buChar char="•"/>
            </a:pPr>
            <a:r>
              <a:rPr lang="en-US" sz="2400" b="0" i="0" dirty="0">
                <a:solidFill>
                  <a:srgbClr val="000000"/>
                </a:solidFill>
                <a:effectLst/>
                <a:highlight>
                  <a:srgbClr val="FFFFFF"/>
                </a:highlight>
                <a:latin typeface="BwGlennSans-Medium"/>
              </a:rPr>
              <a:t>is a vital component of any organi</a:t>
            </a:r>
            <a:r>
              <a:rPr lang="en-US" sz="2400" dirty="0">
                <a:solidFill>
                  <a:srgbClr val="000000"/>
                </a:solidFill>
                <a:highlight>
                  <a:srgbClr val="FFFFFF"/>
                </a:highlight>
                <a:latin typeface="BwGlennSans-Medium"/>
              </a:rPr>
              <a:t>z</a:t>
            </a:r>
            <a:r>
              <a:rPr lang="en-US" sz="2400" b="0" i="0" dirty="0">
                <a:solidFill>
                  <a:srgbClr val="000000"/>
                </a:solidFill>
                <a:effectLst/>
                <a:highlight>
                  <a:srgbClr val="FFFFFF"/>
                </a:highlight>
                <a:latin typeface="BwGlennSans-Medium"/>
              </a:rPr>
              <a:t>ation as no other resource can function without it. </a:t>
            </a:r>
          </a:p>
          <a:p>
            <a:pPr marL="342900" indent="-342900" algn="l">
              <a:buFont typeface="Arial" panose="020B0604020202020204" pitchFamily="34" charset="0"/>
              <a:buChar char="•"/>
            </a:pPr>
            <a:r>
              <a:rPr lang="en-US" sz="2400" b="0" i="0" dirty="0">
                <a:solidFill>
                  <a:srgbClr val="000000"/>
                </a:solidFill>
                <a:effectLst/>
                <a:highlight>
                  <a:srgbClr val="FFFFFF"/>
                </a:highlight>
                <a:latin typeface="BwGlennSans-Medium"/>
              </a:rPr>
              <a:t>Managerial and non-managerial people who are part of the organization fall under this category. Having a qualified and competent workforce drives the success of any organization.</a:t>
            </a:r>
          </a:p>
          <a:p>
            <a:pPr marL="342900" indent="-342900" algn="l">
              <a:buFont typeface="Arial" panose="020B0604020202020204" pitchFamily="34" charset="0"/>
              <a:buChar char="•"/>
            </a:pPr>
            <a:r>
              <a:rPr lang="en-US" sz="2400" b="0" i="0" dirty="0">
                <a:solidFill>
                  <a:srgbClr val="000000"/>
                </a:solidFill>
                <a:effectLst/>
                <a:highlight>
                  <a:srgbClr val="FFFFFF"/>
                </a:highlight>
                <a:latin typeface="BwGlennSans-Medium"/>
              </a:rPr>
              <a:t>A manager must ensure that his team is functioning smoothly by resolving conflicts promptly.</a:t>
            </a:r>
            <a:r>
              <a:rPr lang="ar-EG" sz="2400" b="0" i="0" dirty="0">
                <a:solidFill>
                  <a:srgbClr val="000000"/>
                </a:solidFill>
                <a:effectLst/>
                <a:highlight>
                  <a:srgbClr val="FFFFFF"/>
                </a:highlight>
                <a:latin typeface="BwGlennSans-Medium"/>
              </a:rPr>
              <a:t> </a:t>
            </a:r>
            <a:r>
              <a:rPr lang="en-US" sz="2400" dirty="0">
                <a:solidFill>
                  <a:srgbClr val="000000"/>
                </a:solidFill>
                <a:highlight>
                  <a:srgbClr val="FFFFFF"/>
                </a:highlight>
                <a:latin typeface="BwGlennSans-Medium"/>
              </a:rPr>
              <a:t>W</a:t>
            </a:r>
            <a:r>
              <a:rPr lang="en-US" sz="2400" b="0" i="0" dirty="0">
                <a:solidFill>
                  <a:srgbClr val="000000"/>
                </a:solidFill>
                <a:effectLst/>
                <a:highlight>
                  <a:srgbClr val="FFFFFF"/>
                </a:highlight>
                <a:latin typeface="BwGlennSans-Medium"/>
              </a:rPr>
              <a:t>ork-life balance, sustainable working environment and adequate resources helps in gaining an employee’s loyalty in the long-run</a:t>
            </a:r>
          </a:p>
          <a:p>
            <a:pPr algn="just" fontAlgn="base">
              <a:spcBef>
                <a:spcPct val="20000"/>
              </a:spcBef>
              <a:spcAft>
                <a:spcPct val="0"/>
              </a:spcAft>
            </a:pPr>
            <a:endParaRPr lang="en-US" sz="2800" dirty="0">
              <a:solidFill>
                <a:srgbClr val="000000"/>
              </a:solidFill>
            </a:endParaRPr>
          </a:p>
        </p:txBody>
      </p:sp>
    </p:spTree>
    <p:extLst>
      <p:ext uri="{BB962C8B-B14F-4D97-AF65-F5344CB8AC3E}">
        <p14:creationId xmlns:p14="http://schemas.microsoft.com/office/powerpoint/2010/main" val="893163807"/>
      </p:ext>
    </p:extLst>
  </p:cSld>
  <p:clrMapOvr>
    <a:masterClrMapping/>
  </p:clrMapOvr>
  <mc:AlternateContent xmlns:mc="http://schemas.openxmlformats.org/markup-compatibility/2006" xmlns:p14="http://schemas.microsoft.com/office/powerpoint/2010/main">
    <mc:Choice Requires="p14">
      <p:transition p14:dur="10" advTm="201681"/>
    </mc:Choice>
    <mc:Fallback xmlns="">
      <p:transition advTm="20168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094" y="1052918"/>
            <a:ext cx="6562906" cy="584775"/>
          </a:xfrm>
          <a:prstGeom prst="rect">
            <a:avLst/>
          </a:prstGeom>
          <a:noFill/>
        </p:spPr>
        <p:txBody>
          <a:bodyPr wrap="square" rtlCol="0">
            <a:spAutoFit/>
          </a:bodyPr>
          <a:lstStyle/>
          <a:p>
            <a:pPr algn="ctr"/>
            <a:r>
              <a:rPr lang="en-US" sz="3200" b="1" dirty="0">
                <a:solidFill>
                  <a:srgbClr val="00AEEF"/>
                </a:solidFill>
              </a:rPr>
              <a:t>The 5Ms of Management</a:t>
            </a:r>
            <a:endParaRPr lang="ar-SA" sz="3200" dirty="0">
              <a:solidFill>
                <a:srgbClr val="00AEEF"/>
              </a:solidFill>
              <a:latin typeface="Aharoni" panose="02010803020104030203" pitchFamily="2" charset="-79"/>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762000" y="1685495"/>
            <a:ext cx="10668000" cy="4111895"/>
          </a:xfrm>
          <a:prstGeom prst="rect">
            <a:avLst/>
          </a:prstGeom>
          <a:noFill/>
        </p:spPr>
        <p:txBody>
          <a:bodyPr wrap="square">
            <a:spAutoFit/>
          </a:bodyPr>
          <a:lstStyle/>
          <a:p>
            <a:pPr algn="just" fontAlgn="base">
              <a:spcBef>
                <a:spcPct val="20000"/>
              </a:spcBef>
              <a:spcAft>
                <a:spcPct val="0"/>
              </a:spcAft>
            </a:pPr>
            <a:r>
              <a:rPr lang="en-US" sz="2800" b="1" dirty="0">
                <a:solidFill>
                  <a:srgbClr val="000000"/>
                </a:solidFill>
              </a:rPr>
              <a:t>2. Money</a:t>
            </a:r>
          </a:p>
          <a:p>
            <a:pPr marL="342900" indent="-342900" algn="just" fontAlgn="base">
              <a:spcBef>
                <a:spcPct val="20000"/>
              </a:spcBef>
              <a:spcAft>
                <a:spcPct val="0"/>
              </a:spcAft>
              <a:buFont typeface="Arial" panose="020B0604020202020204" pitchFamily="34" charset="0"/>
              <a:buChar char="•"/>
            </a:pPr>
            <a:r>
              <a:rPr lang="en-US" sz="2200" dirty="0">
                <a:solidFill>
                  <a:srgbClr val="000000"/>
                </a:solidFill>
              </a:rPr>
              <a:t>Money is an all-purpose resource. A business needs capital to manufacture products or provide services. It is required for procuring raw materials, hiring staff, buying machines and the several other expenses that a business incurs. Availability of funds ensures smooth functioning of a business. A business requires adequate working capital and fixed capital.</a:t>
            </a:r>
          </a:p>
          <a:p>
            <a:pPr marL="342900" indent="-342900" algn="just" fontAlgn="base">
              <a:spcBef>
                <a:spcPct val="20000"/>
              </a:spcBef>
              <a:spcAft>
                <a:spcPct val="0"/>
              </a:spcAft>
              <a:buFont typeface="Arial" panose="020B0604020202020204" pitchFamily="34" charset="0"/>
              <a:buChar char="•"/>
            </a:pPr>
            <a:r>
              <a:rPr lang="en-US" sz="2200" dirty="0">
                <a:solidFill>
                  <a:srgbClr val="000000"/>
                </a:solidFill>
              </a:rPr>
              <a:t>Having inadequate capital can hamper the functioning of a business or in some worst cases, shut it down completely. </a:t>
            </a:r>
          </a:p>
          <a:p>
            <a:pPr marL="342900" indent="-342900" algn="just" fontAlgn="base">
              <a:spcBef>
                <a:spcPct val="20000"/>
              </a:spcBef>
              <a:spcAft>
                <a:spcPct val="0"/>
              </a:spcAft>
              <a:buFont typeface="Arial" panose="020B0604020202020204" pitchFamily="34" charset="0"/>
              <a:buChar char="•"/>
            </a:pPr>
            <a:r>
              <a:rPr lang="en-US" sz="2200" dirty="0">
                <a:solidFill>
                  <a:srgbClr val="000000"/>
                </a:solidFill>
              </a:rPr>
              <a:t>Having enough money ensures that you can hire the best people, the finest quality raw materials and well-functioning machines. This, in turn, will ensure that your end-product or service meets the quality standards and offers value for money.</a:t>
            </a:r>
          </a:p>
        </p:txBody>
      </p:sp>
    </p:spTree>
    <p:extLst>
      <p:ext uri="{BB962C8B-B14F-4D97-AF65-F5344CB8AC3E}">
        <p14:creationId xmlns:p14="http://schemas.microsoft.com/office/powerpoint/2010/main" val="3636493374"/>
      </p:ext>
    </p:extLst>
  </p:cSld>
  <p:clrMapOvr>
    <a:masterClrMapping/>
  </p:clrMapOvr>
  <mc:AlternateContent xmlns:mc="http://schemas.openxmlformats.org/markup-compatibility/2006" xmlns:p14="http://schemas.microsoft.com/office/powerpoint/2010/main">
    <mc:Choice Requires="p14">
      <p:transition p14:dur="10" advTm="152026"/>
    </mc:Choice>
    <mc:Fallback xmlns="">
      <p:transition advTm="15202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094" y="1052918"/>
            <a:ext cx="6562906" cy="584775"/>
          </a:xfrm>
          <a:prstGeom prst="rect">
            <a:avLst/>
          </a:prstGeom>
          <a:noFill/>
        </p:spPr>
        <p:txBody>
          <a:bodyPr wrap="square" rtlCol="0">
            <a:spAutoFit/>
          </a:bodyPr>
          <a:lstStyle/>
          <a:p>
            <a:pPr algn="ctr"/>
            <a:r>
              <a:rPr lang="en-US" sz="3200" b="1" dirty="0">
                <a:solidFill>
                  <a:srgbClr val="00AEEF"/>
                </a:solidFill>
              </a:rPr>
              <a:t>The 5Ms of Management</a:t>
            </a:r>
            <a:endParaRPr lang="ar-SA" sz="3200" dirty="0">
              <a:solidFill>
                <a:srgbClr val="00AEEF"/>
              </a:solidFill>
              <a:latin typeface="Aharoni" panose="02010803020104030203" pitchFamily="2" charset="-79"/>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617280" y="1685495"/>
            <a:ext cx="10812720" cy="4351961"/>
          </a:xfrm>
          <a:prstGeom prst="rect">
            <a:avLst/>
          </a:prstGeom>
          <a:noFill/>
        </p:spPr>
        <p:txBody>
          <a:bodyPr wrap="square">
            <a:spAutoFit/>
          </a:bodyPr>
          <a:lstStyle/>
          <a:p>
            <a:pPr algn="just" fontAlgn="base">
              <a:spcBef>
                <a:spcPct val="20000"/>
              </a:spcBef>
              <a:spcAft>
                <a:spcPct val="0"/>
              </a:spcAft>
            </a:pPr>
            <a:r>
              <a:rPr lang="en-US" sz="2800" b="1" dirty="0">
                <a:solidFill>
                  <a:srgbClr val="000000"/>
                </a:solidFill>
              </a:rPr>
              <a:t>3. Material</a:t>
            </a:r>
          </a:p>
          <a:p>
            <a:pPr marL="342900" indent="-342900" algn="just" fontAlgn="base">
              <a:spcBef>
                <a:spcPct val="20000"/>
              </a:spcBef>
              <a:spcAft>
                <a:spcPct val="0"/>
              </a:spcAft>
              <a:buFont typeface="Arial" panose="020B0604020202020204" pitchFamily="34" charset="0"/>
              <a:buChar char="•"/>
            </a:pPr>
            <a:r>
              <a:rPr lang="en-US" sz="2200" dirty="0">
                <a:solidFill>
                  <a:srgbClr val="000000"/>
                </a:solidFill>
              </a:rPr>
              <a:t>The materials are those products which are utilized for creating the final product. Materials can be raw or even semi-finished products that are used for making the end-product that the company sells.</a:t>
            </a:r>
          </a:p>
          <a:p>
            <a:pPr marL="342900" indent="-342900" algn="just" fontAlgn="base">
              <a:spcBef>
                <a:spcPct val="20000"/>
              </a:spcBef>
              <a:spcAft>
                <a:spcPct val="0"/>
              </a:spcAft>
              <a:buFont typeface="Arial" panose="020B0604020202020204" pitchFamily="34" charset="0"/>
              <a:buChar char="•"/>
            </a:pPr>
            <a:r>
              <a:rPr lang="en-US" sz="2200" dirty="0">
                <a:solidFill>
                  <a:srgbClr val="000000"/>
                </a:solidFill>
              </a:rPr>
              <a:t>Raw materials are the primary building blocks of any production process. The management has to ensure that the quality and quantity is enough to meet the demand. They also have to note the transportation and conversion expenses of these raw materials. </a:t>
            </a:r>
          </a:p>
          <a:p>
            <a:pPr algn="ctr" fontAlgn="base">
              <a:spcBef>
                <a:spcPct val="20000"/>
              </a:spcBef>
              <a:spcAft>
                <a:spcPct val="0"/>
              </a:spcAft>
            </a:pPr>
            <a:endParaRPr lang="en-US" sz="2000" b="1" dirty="0">
              <a:solidFill>
                <a:srgbClr val="000000"/>
              </a:solidFill>
            </a:endParaRPr>
          </a:p>
          <a:p>
            <a:pPr algn="ctr" fontAlgn="base">
              <a:spcBef>
                <a:spcPct val="20000"/>
              </a:spcBef>
              <a:spcAft>
                <a:spcPct val="0"/>
              </a:spcAft>
            </a:pPr>
            <a:r>
              <a:rPr lang="en-US" sz="2000" b="1" dirty="0">
                <a:solidFill>
                  <a:srgbClr val="000000"/>
                </a:solidFill>
              </a:rPr>
              <a:t>EX: In cotton mills, cotton is considered as raw materials. Yarn or cloth sheets derived from these factories are then sent to the clothing factories. These sheets of cotton are viewed as raw materials in the clothing factory. The cotton is sewed, tailored and altered to make a desirable outfit. A final product for one factory can be the raw material for another. </a:t>
            </a:r>
          </a:p>
        </p:txBody>
      </p:sp>
    </p:spTree>
    <p:extLst>
      <p:ext uri="{BB962C8B-B14F-4D97-AF65-F5344CB8AC3E}">
        <p14:creationId xmlns:p14="http://schemas.microsoft.com/office/powerpoint/2010/main" val="1667521493"/>
      </p:ext>
    </p:extLst>
  </p:cSld>
  <p:clrMapOvr>
    <a:masterClrMapping/>
  </p:clrMapOvr>
  <mc:AlternateContent xmlns:mc="http://schemas.openxmlformats.org/markup-compatibility/2006" xmlns:p14="http://schemas.microsoft.com/office/powerpoint/2010/main">
    <mc:Choice Requires="p14">
      <p:transition p14:dur="10" advTm="102578"/>
    </mc:Choice>
    <mc:Fallback xmlns="">
      <p:transition advTm="10257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094" y="1052918"/>
            <a:ext cx="6562906" cy="584775"/>
          </a:xfrm>
          <a:prstGeom prst="rect">
            <a:avLst/>
          </a:prstGeom>
          <a:noFill/>
        </p:spPr>
        <p:txBody>
          <a:bodyPr wrap="square" rtlCol="0">
            <a:spAutoFit/>
          </a:bodyPr>
          <a:lstStyle/>
          <a:p>
            <a:pPr algn="ctr"/>
            <a:r>
              <a:rPr lang="en-US" sz="3200" b="1" dirty="0">
                <a:solidFill>
                  <a:srgbClr val="00AEEF"/>
                </a:solidFill>
              </a:rPr>
              <a:t>The 5Ms of Management</a:t>
            </a:r>
            <a:endParaRPr lang="ar-SA" sz="3200" dirty="0">
              <a:solidFill>
                <a:srgbClr val="00AEEF"/>
              </a:solidFill>
              <a:latin typeface="Aharoni" panose="02010803020104030203" pitchFamily="2" charset="-79"/>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617280" y="1685495"/>
            <a:ext cx="10812720" cy="3231654"/>
          </a:xfrm>
          <a:prstGeom prst="rect">
            <a:avLst/>
          </a:prstGeom>
          <a:noFill/>
        </p:spPr>
        <p:txBody>
          <a:bodyPr wrap="square">
            <a:spAutoFit/>
          </a:bodyPr>
          <a:lstStyle/>
          <a:p>
            <a:pPr algn="l"/>
            <a:r>
              <a:rPr lang="en-US" sz="2800" b="1" i="0" dirty="0">
                <a:solidFill>
                  <a:srgbClr val="000000"/>
                </a:solidFill>
                <a:effectLst/>
                <a:highlight>
                  <a:srgbClr val="FFFFFF"/>
                </a:highlight>
                <a:latin typeface="BwGlennSans-Medium"/>
              </a:rPr>
              <a:t>4. Machines</a:t>
            </a:r>
          </a:p>
          <a:p>
            <a:pPr algn="l"/>
            <a:endParaRPr lang="en-US" sz="2000" b="0" i="0" dirty="0">
              <a:solidFill>
                <a:srgbClr val="000000"/>
              </a:solidFill>
              <a:effectLst/>
              <a:highlight>
                <a:srgbClr val="FFFFFF"/>
              </a:highlight>
              <a:latin typeface="BwGlennSans-Medium"/>
            </a:endParaRPr>
          </a:p>
          <a:p>
            <a:pPr marL="342900" indent="-342900" algn="l">
              <a:buFont typeface="Arial" panose="020B0604020202020204" pitchFamily="34" charset="0"/>
              <a:buChar char="•"/>
            </a:pPr>
            <a:r>
              <a:rPr lang="en-US" sz="2200" b="0" i="0" dirty="0">
                <a:solidFill>
                  <a:srgbClr val="000000"/>
                </a:solidFill>
                <a:effectLst/>
                <a:highlight>
                  <a:srgbClr val="FFFFFF"/>
                </a:highlight>
                <a:latin typeface="BwGlennSans-Medium"/>
              </a:rPr>
              <a:t>Machines are used for converting raw materials into finished goods. There can be several machines involved in the production process depending on the products the company is selling.</a:t>
            </a:r>
          </a:p>
          <a:p>
            <a:pPr marL="342900" indent="-342900" algn="l">
              <a:buFont typeface="Arial" panose="020B0604020202020204" pitchFamily="34" charset="0"/>
              <a:buChar char="•"/>
            </a:pPr>
            <a:r>
              <a:rPr lang="en-US" sz="2200" b="0" i="0" dirty="0">
                <a:solidFill>
                  <a:srgbClr val="000000"/>
                </a:solidFill>
                <a:effectLst/>
                <a:highlight>
                  <a:srgbClr val="FFFFFF"/>
                </a:highlight>
                <a:latin typeface="BwGlennSans-Medium"/>
              </a:rPr>
              <a:t>Purchasing modern machines helps in improving the process of manufacturing. The upcoming technology in machines plays a key role in production. Having well-functioning machines leads to quick production and may offer a competitive advantage over others.</a:t>
            </a:r>
          </a:p>
          <a:p>
            <a:pPr algn="just" fontAlgn="base">
              <a:spcBef>
                <a:spcPct val="20000"/>
              </a:spcBef>
              <a:spcAft>
                <a:spcPct val="0"/>
              </a:spcAft>
            </a:pPr>
            <a:endParaRPr lang="en-US" sz="2000" b="1" dirty="0">
              <a:solidFill>
                <a:srgbClr val="000000"/>
              </a:solidFill>
            </a:endParaRPr>
          </a:p>
        </p:txBody>
      </p:sp>
    </p:spTree>
    <p:extLst>
      <p:ext uri="{BB962C8B-B14F-4D97-AF65-F5344CB8AC3E}">
        <p14:creationId xmlns:p14="http://schemas.microsoft.com/office/powerpoint/2010/main" val="707127576"/>
      </p:ext>
    </p:extLst>
  </p:cSld>
  <p:clrMapOvr>
    <a:masterClrMapping/>
  </p:clrMapOvr>
  <mc:AlternateContent xmlns:mc="http://schemas.openxmlformats.org/markup-compatibility/2006" xmlns:p14="http://schemas.microsoft.com/office/powerpoint/2010/main">
    <mc:Choice Requires="p14">
      <p:transition p14:dur="10" advTm="114429"/>
    </mc:Choice>
    <mc:Fallback xmlns="">
      <p:transition advTm="11442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094" y="1052918"/>
            <a:ext cx="6562906" cy="584775"/>
          </a:xfrm>
          <a:prstGeom prst="rect">
            <a:avLst/>
          </a:prstGeom>
          <a:noFill/>
        </p:spPr>
        <p:txBody>
          <a:bodyPr wrap="square" rtlCol="0">
            <a:spAutoFit/>
          </a:bodyPr>
          <a:lstStyle/>
          <a:p>
            <a:pPr algn="ctr"/>
            <a:r>
              <a:rPr lang="en-US" sz="3200" b="1" dirty="0">
                <a:solidFill>
                  <a:srgbClr val="00AEEF"/>
                </a:solidFill>
              </a:rPr>
              <a:t>The 5Ms of Management</a:t>
            </a:r>
            <a:endParaRPr lang="ar-SA" sz="3200" dirty="0">
              <a:solidFill>
                <a:srgbClr val="00AEEF"/>
              </a:solidFill>
              <a:latin typeface="Aharoni" panose="02010803020104030203" pitchFamily="2" charset="-79"/>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617280" y="1685495"/>
            <a:ext cx="10812720" cy="3724096"/>
          </a:xfrm>
          <a:prstGeom prst="rect">
            <a:avLst/>
          </a:prstGeom>
          <a:noFill/>
        </p:spPr>
        <p:txBody>
          <a:bodyPr wrap="square">
            <a:spAutoFit/>
          </a:bodyPr>
          <a:lstStyle/>
          <a:p>
            <a:pPr algn="l"/>
            <a:r>
              <a:rPr lang="en-US" sz="2800" b="1" i="0" dirty="0">
                <a:solidFill>
                  <a:srgbClr val="000000"/>
                </a:solidFill>
                <a:effectLst/>
                <a:highlight>
                  <a:srgbClr val="FFFFFF"/>
                </a:highlight>
                <a:latin typeface="BwGlennSans-Medium"/>
              </a:rPr>
              <a:t>5. Method</a:t>
            </a:r>
          </a:p>
          <a:p>
            <a:pPr algn="l"/>
            <a:endParaRPr lang="en-US" sz="2800" b="0" i="0" dirty="0">
              <a:solidFill>
                <a:srgbClr val="000000"/>
              </a:solidFill>
              <a:effectLst/>
              <a:highlight>
                <a:srgbClr val="FFFFFF"/>
              </a:highlight>
              <a:latin typeface="BwGlennSans-Medium"/>
            </a:endParaRPr>
          </a:p>
          <a:p>
            <a:pPr algn="l"/>
            <a:r>
              <a:rPr lang="en-US" sz="2000" b="0" i="0" dirty="0">
                <a:solidFill>
                  <a:srgbClr val="000000"/>
                </a:solidFill>
                <a:effectLst/>
                <a:highlight>
                  <a:srgbClr val="FFFFFF"/>
                </a:highlight>
                <a:latin typeface="BwGlennSans-Medium"/>
              </a:rPr>
              <a:t>The method, being a way of getting things done, definitely does revolve around management. Method is all about the time efficiency. There are several methods a manager can use to get the same thing done. Getting from point A to point B may have ten different routes, it is a challenge here for a manager to choose the best one. The best method usually is the one that is cost-efficient while meeting the quality standards.</a:t>
            </a:r>
          </a:p>
          <a:p>
            <a:pPr algn="l"/>
            <a:endParaRPr lang="en-US" sz="2000" b="0" i="0" dirty="0">
              <a:solidFill>
                <a:srgbClr val="000000"/>
              </a:solidFill>
              <a:effectLst/>
              <a:highlight>
                <a:srgbClr val="FFFFFF"/>
              </a:highlight>
              <a:latin typeface="BwGlennSans-Medium"/>
            </a:endParaRPr>
          </a:p>
          <a:p>
            <a:pPr algn="l"/>
            <a:r>
              <a:rPr lang="en-US" sz="2000" b="0" i="0" dirty="0">
                <a:solidFill>
                  <a:srgbClr val="000000"/>
                </a:solidFill>
                <a:effectLst/>
                <a:highlight>
                  <a:srgbClr val="FFFFFF"/>
                </a:highlight>
                <a:latin typeface="BwGlennSans-Medium"/>
              </a:rPr>
              <a:t>Also, different methods require different time for the completion of the same tasks. Two managers can be given the same raw materials, machines, staff and budget but still, the result produced might be different. This is because every manager has his own way of getting things done.</a:t>
            </a:r>
          </a:p>
        </p:txBody>
      </p:sp>
    </p:spTree>
    <p:extLst>
      <p:ext uri="{BB962C8B-B14F-4D97-AF65-F5344CB8AC3E}">
        <p14:creationId xmlns:p14="http://schemas.microsoft.com/office/powerpoint/2010/main" val="960168911"/>
      </p:ext>
    </p:extLst>
  </p:cSld>
  <p:clrMapOvr>
    <a:masterClrMapping/>
  </p:clrMapOvr>
  <mc:AlternateContent xmlns:mc="http://schemas.openxmlformats.org/markup-compatibility/2006" xmlns:p14="http://schemas.microsoft.com/office/powerpoint/2010/main">
    <mc:Choice Requires="p14">
      <p:transition p14:dur="10" advTm="107757"/>
    </mc:Choice>
    <mc:Fallback xmlns="">
      <p:transition advTm="10775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209525" y="1310685"/>
            <a:ext cx="3934923"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Theories of Management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Placeholder 9">
            <a:extLst>
              <a:ext uri="{FF2B5EF4-FFF2-40B4-BE49-F238E27FC236}">
                <a16:creationId xmlns:a16="http://schemas.microsoft.com/office/drawing/2014/main" id="{C39855A6-4D42-F75B-03DD-928333E832A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1990" b="31990"/>
          <a:stretch>
            <a:fillRect/>
          </a:stretch>
        </p:blipFill>
        <p:spPr>
          <a:xfrm>
            <a:off x="1127760" y="1105201"/>
            <a:ext cx="9936480" cy="4628849"/>
          </a:xfrm>
        </p:spPr>
      </p:pic>
      <p:sp>
        <p:nvSpPr>
          <p:cNvPr id="13" name="TextBox 12">
            <a:extLst>
              <a:ext uri="{FF2B5EF4-FFF2-40B4-BE49-F238E27FC236}">
                <a16:creationId xmlns:a16="http://schemas.microsoft.com/office/drawing/2014/main" id="{461BC4E7-5A79-C619-FEAC-8B2FB806068E}"/>
              </a:ext>
            </a:extLst>
          </p:cNvPr>
          <p:cNvSpPr txBox="1"/>
          <p:nvPr/>
        </p:nvSpPr>
        <p:spPr>
          <a:xfrm>
            <a:off x="1966911" y="5270369"/>
            <a:ext cx="2713946" cy="584775"/>
          </a:xfrm>
          <a:prstGeom prst="rect">
            <a:avLst/>
          </a:prstGeom>
          <a:noFill/>
        </p:spPr>
        <p:txBody>
          <a:bodyPr wrap="square">
            <a:spAutoFit/>
          </a:bodyPr>
          <a:lstStyle/>
          <a:p>
            <a:pPr algn="ctr"/>
            <a:r>
              <a:rPr lang="en-US" sz="3200" b="1" dirty="0"/>
              <a:t>Henri Fayol </a:t>
            </a:r>
            <a:endParaRPr lang="en-US"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1" y="1397680"/>
            <a:ext cx="6163715" cy="53087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80431" y="1345834"/>
            <a:ext cx="5578111" cy="5170646"/>
          </a:xfrm>
          <a:prstGeom prst="rect">
            <a:avLst/>
          </a:prstGeom>
        </p:spPr>
        <p:txBody>
          <a:bodyPr wrap="square">
            <a:spAutoFit/>
          </a:bodyPr>
          <a:lstStyle/>
          <a:p>
            <a:pPr marL="342900" lvl="0" indent="-342900" algn="just">
              <a:buFont typeface="Arial" panose="020B0604020202020204" pitchFamily="34" charset="0"/>
              <a:buChar char="•"/>
            </a:pPr>
            <a:r>
              <a:rPr lang="en-US" sz="2200" b="1" dirty="0"/>
              <a:t>Henri Fayol </a:t>
            </a:r>
            <a:r>
              <a:rPr lang="en-US" sz="2200" dirty="0"/>
              <a:t>was a mining engineer who worked for the French mining company </a:t>
            </a:r>
            <a:r>
              <a:rPr lang="en-US" sz="2200" dirty="0" err="1"/>
              <a:t>Commentry-Fourchambault</a:t>
            </a:r>
            <a:r>
              <a:rPr lang="en-US" sz="2200" dirty="0"/>
              <a:t> and </a:t>
            </a:r>
            <a:r>
              <a:rPr lang="en-US" sz="2200" dirty="0" err="1"/>
              <a:t>Decazeville</a:t>
            </a:r>
            <a:r>
              <a:rPr lang="en-US" sz="2200" dirty="0"/>
              <a:t>, first as an engineer.</a:t>
            </a:r>
          </a:p>
          <a:p>
            <a:pPr marL="342900" lvl="0" indent="-342900" algn="just">
              <a:buFont typeface="Arial" panose="020B0604020202020204" pitchFamily="34" charset="0"/>
              <a:buChar char="•"/>
            </a:pPr>
            <a:r>
              <a:rPr lang="en-US" sz="2200" dirty="0"/>
              <a:t>Then promoted to general manager and then director of administration from 1888 to 1918. </a:t>
            </a:r>
          </a:p>
          <a:p>
            <a:pPr marL="342900" lvl="0" indent="-342900" algn="just">
              <a:buFont typeface="Arial" panose="020B0604020202020204" pitchFamily="34" charset="0"/>
              <a:buChar char="•"/>
            </a:pPr>
            <a:r>
              <a:rPr lang="en-US" sz="2200" dirty="0"/>
              <a:t>He wrote his famous “</a:t>
            </a:r>
            <a:r>
              <a:rPr lang="en-US" sz="2200" b="1" dirty="0"/>
              <a:t>General and Industrial Management</a:t>
            </a:r>
            <a:r>
              <a:rPr lang="en-US" sz="2200" dirty="0"/>
              <a:t>” as a director. He developed theories on management and work organization that were widely influential in the early 20th century; </a:t>
            </a:r>
          </a:p>
          <a:p>
            <a:pPr lvl="0" algn="ctr"/>
            <a:endParaRPr lang="en-US" sz="2200" b="1" dirty="0"/>
          </a:p>
          <a:p>
            <a:pPr lvl="0" algn="ctr"/>
            <a:r>
              <a:rPr lang="en-US" sz="2200" b="1" dirty="0"/>
              <a:t>his school of thought is known as the Classical Theory of Management</a:t>
            </a:r>
          </a:p>
        </p:txBody>
      </p:sp>
      <p:sp>
        <p:nvSpPr>
          <p:cNvPr id="17" name="TextBox 16"/>
          <p:cNvSpPr txBox="1"/>
          <p:nvPr/>
        </p:nvSpPr>
        <p:spPr>
          <a:xfrm>
            <a:off x="7374406" y="3964094"/>
            <a:ext cx="4113898" cy="523220"/>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Theories of Management</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id="{B54D0DBD-E63A-B421-D88D-65E974C14549}"/>
              </a:ext>
            </a:extLst>
          </p:cNvPr>
          <p:cNvSpPr>
            <a:spLocks noGrp="1"/>
          </p:cNvSpPr>
          <p:nvPr>
            <p:ph type="pic" sz="quarter" idx="10"/>
          </p:nvPr>
        </p:nvSpPr>
        <p:spPr>
          <a:xfrm>
            <a:off x="6350702" y="933450"/>
            <a:ext cx="4707444" cy="2495550"/>
          </a:xfrm>
        </p:spPr>
      </p:sp>
      <p:pic>
        <p:nvPicPr>
          <p:cNvPr id="2050" name="Picture 2">
            <a:extLst>
              <a:ext uri="{FF2B5EF4-FFF2-40B4-BE49-F238E27FC236}">
                <a16:creationId xmlns:a16="http://schemas.microsoft.com/office/drawing/2014/main" id="{3E315F14-2494-A82D-4AC7-C0419AD6FC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7257" y="923908"/>
            <a:ext cx="4707444" cy="2513023"/>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5884636" y="332953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Tree>
    <p:extLst>
      <p:ext uri="{BB962C8B-B14F-4D97-AF65-F5344CB8AC3E}">
        <p14:creationId xmlns:p14="http://schemas.microsoft.com/office/powerpoint/2010/main" val="3156418665"/>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4C56EAC0-8868-EEF5-0139-093D205D333B}"/>
              </a:ext>
            </a:extLst>
          </p:cNvPr>
          <p:cNvPicPr>
            <a:picLocks noChangeAspect="1"/>
          </p:cNvPicPr>
          <p:nvPr/>
        </p:nvPicPr>
        <p:blipFill rotWithShape="1">
          <a:blip r:embed="rId3"/>
          <a:srcRect l="6720" t="35143" r="9682" b="19142"/>
          <a:stretch/>
        </p:blipFill>
        <p:spPr>
          <a:xfrm>
            <a:off x="631370" y="1155869"/>
            <a:ext cx="11027229" cy="5048988"/>
          </a:xfrm>
          <a:prstGeom prst="rect">
            <a:avLst/>
          </a:prstGeom>
        </p:spPr>
      </p:pic>
    </p:spTree>
    <p:extLst>
      <p:ext uri="{BB962C8B-B14F-4D97-AF65-F5344CB8AC3E}">
        <p14:creationId xmlns:p14="http://schemas.microsoft.com/office/powerpoint/2010/main" val="3858334554"/>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1" y="1397680"/>
            <a:ext cx="6163715" cy="53087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80431" y="1345834"/>
            <a:ext cx="5578111" cy="4893647"/>
          </a:xfrm>
          <a:prstGeom prst="rect">
            <a:avLst/>
          </a:prstGeom>
        </p:spPr>
        <p:txBody>
          <a:bodyPr wrap="square">
            <a:spAutoFit/>
          </a:bodyPr>
          <a:lstStyle/>
          <a:p>
            <a:pPr lvl="0" algn="ctr"/>
            <a:endParaRPr lang="en-US" sz="2400" b="1" i="0" dirty="0">
              <a:effectLst/>
              <a:highlight>
                <a:srgbClr val="FFFFFF"/>
              </a:highlight>
            </a:endParaRPr>
          </a:p>
          <a:p>
            <a:pPr lvl="0" algn="ctr"/>
            <a:endParaRPr lang="en-US" sz="2400" b="1" dirty="0">
              <a:highlight>
                <a:srgbClr val="FFFFFF"/>
              </a:highlight>
            </a:endParaRPr>
          </a:p>
          <a:p>
            <a:pPr lvl="0" algn="ctr"/>
            <a:r>
              <a:rPr lang="en-US" sz="2400" b="1" i="0" dirty="0">
                <a:effectLst/>
                <a:highlight>
                  <a:srgbClr val="FFFFFF"/>
                </a:highlight>
              </a:rPr>
              <a:t>In 1916, Henri Fayol postulated the 14 principles of management for general use that are still followed by businesses and organizations today</a:t>
            </a:r>
          </a:p>
          <a:p>
            <a:pPr lvl="0" algn="ctr"/>
            <a:endParaRPr lang="en-US" sz="2400" b="1" dirty="0">
              <a:highlight>
                <a:srgbClr val="FFFFFF"/>
              </a:highlight>
            </a:endParaRPr>
          </a:p>
          <a:p>
            <a:pPr lvl="0" algn="ctr"/>
            <a:endParaRPr lang="en-US" sz="2400" b="1" i="0" dirty="0">
              <a:effectLst/>
              <a:highlight>
                <a:srgbClr val="FFFFFF"/>
              </a:highlight>
            </a:endParaRPr>
          </a:p>
          <a:p>
            <a:pPr lvl="0" algn="ctr"/>
            <a:endParaRPr lang="en-US" sz="2400" b="1" dirty="0">
              <a:highlight>
                <a:srgbClr val="FFFFFF"/>
              </a:highlight>
            </a:endParaRPr>
          </a:p>
          <a:p>
            <a:pPr lvl="0" algn="ctr"/>
            <a:r>
              <a:rPr lang="en-US" sz="2400" b="1" i="0" dirty="0">
                <a:effectLst/>
                <a:highlight>
                  <a:srgbClr val="FFFFFF"/>
                </a:highlight>
              </a:rPr>
              <a:t>Henri Fayol’s 14 principles of management helped early 20th-century managers manage work and interact with employees efficiently.</a:t>
            </a:r>
            <a:endParaRPr lang="en-US" sz="2200" b="1" dirty="0"/>
          </a:p>
        </p:txBody>
      </p:sp>
      <p:sp>
        <p:nvSpPr>
          <p:cNvPr id="17" name="TextBox 16"/>
          <p:cNvSpPr txBox="1"/>
          <p:nvPr/>
        </p:nvSpPr>
        <p:spPr>
          <a:xfrm>
            <a:off x="7374406" y="3964094"/>
            <a:ext cx="4113898" cy="523220"/>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Theories of Management</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id="{B54D0DBD-E63A-B421-D88D-65E974C14549}"/>
              </a:ext>
            </a:extLst>
          </p:cNvPr>
          <p:cNvSpPr>
            <a:spLocks noGrp="1"/>
          </p:cNvSpPr>
          <p:nvPr>
            <p:ph type="pic" sz="quarter" idx="10"/>
          </p:nvPr>
        </p:nvSpPr>
        <p:spPr>
          <a:xfrm>
            <a:off x="6350702" y="933450"/>
            <a:ext cx="4707444" cy="2495550"/>
          </a:xfrm>
        </p:spPr>
      </p:sp>
      <p:pic>
        <p:nvPicPr>
          <p:cNvPr id="2050" name="Picture 2">
            <a:extLst>
              <a:ext uri="{FF2B5EF4-FFF2-40B4-BE49-F238E27FC236}">
                <a16:creationId xmlns:a16="http://schemas.microsoft.com/office/drawing/2014/main" id="{3E315F14-2494-A82D-4AC7-C0419AD6FC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7257" y="923908"/>
            <a:ext cx="4707444" cy="2513023"/>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5884636" y="332953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Tree>
    <p:extLst>
      <p:ext uri="{BB962C8B-B14F-4D97-AF65-F5344CB8AC3E}">
        <p14:creationId xmlns:p14="http://schemas.microsoft.com/office/powerpoint/2010/main" val="2887047529"/>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77007" y="685254"/>
            <a:ext cx="5237985" cy="954107"/>
          </a:xfrm>
          <a:prstGeom prst="rect">
            <a:avLst/>
          </a:prstGeom>
          <a:noFill/>
        </p:spPr>
        <p:txBody>
          <a:bodyPr wrap="square" rtlCol="0">
            <a:spAutoFit/>
          </a:bodyPr>
          <a:lstStyle/>
          <a:p>
            <a:pPr algn="ctr"/>
            <a:r>
              <a:rPr lang="en-US" sz="2800" b="1" dirty="0">
                <a:latin typeface="Alexandria" charset="0"/>
                <a:cs typeface="Alexandria" charset="0"/>
              </a:rPr>
              <a:t>The principles of Management for the 20st Century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99FA9276-6515-0541-0F84-E950C91EFA2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8001" y="1777763"/>
            <a:ext cx="10307384" cy="4237110"/>
          </a:xfrm>
          <a:prstGeom prst="rect">
            <a:avLst/>
          </a:prstGeom>
        </p:spPr>
      </p:pic>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Tree>
    <p:extLst>
      <p:ext uri="{BB962C8B-B14F-4D97-AF65-F5344CB8AC3E}">
        <p14:creationId xmlns:p14="http://schemas.microsoft.com/office/powerpoint/2010/main" val="16756022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34415" y="1050372"/>
            <a:ext cx="5110394" cy="523220"/>
          </a:xfrm>
          <a:prstGeom prst="rect">
            <a:avLst/>
          </a:prstGeom>
          <a:noFill/>
        </p:spPr>
        <p:txBody>
          <a:bodyPr wrap="square" rtlCol="0">
            <a:spAutoFit/>
          </a:bodyPr>
          <a:lstStyle/>
          <a:p>
            <a:r>
              <a:rPr lang="en-US" sz="2800" b="1" dirty="0">
                <a:latin typeface="Alexandria" charset="0"/>
                <a:cs typeface="Alexandria" charset="0"/>
              </a:rPr>
              <a:t>The principles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DDCD663-1841-EF49-6089-18FE1A2824FA}"/>
              </a:ext>
            </a:extLst>
          </p:cNvPr>
          <p:cNvSpPr txBox="1"/>
          <p:nvPr/>
        </p:nvSpPr>
        <p:spPr>
          <a:xfrm>
            <a:off x="758751" y="2266074"/>
            <a:ext cx="10529777" cy="3416320"/>
          </a:xfrm>
          <a:prstGeom prst="rect">
            <a:avLst/>
          </a:prstGeom>
          <a:noFill/>
        </p:spPr>
        <p:txBody>
          <a:bodyPr wrap="square">
            <a:spAutoFit/>
          </a:bodyPr>
          <a:lstStyle/>
          <a:p>
            <a:pPr algn="just"/>
            <a:r>
              <a:rPr lang="en-US" b="1" i="0" dirty="0">
                <a:effectLst/>
                <a:highlight>
                  <a:srgbClr val="FFFFFF"/>
                </a:highlight>
                <a:latin typeface="arial" panose="020B0604020202020204" pitchFamily="34" charset="0"/>
              </a:rPr>
              <a:t>1. Division of Labor</a:t>
            </a:r>
            <a:r>
              <a:rPr lang="en-US" b="0" i="0" dirty="0">
                <a:effectLst/>
                <a:highlight>
                  <a:srgbClr val="FFFFFF"/>
                </a:highlight>
                <a:latin typeface="arial" panose="020B0604020202020204" pitchFamily="34" charset="0"/>
              </a:rPr>
              <a:t>: involves dividing the tasks within any organization into different teams specialized in those tasks.</a:t>
            </a:r>
          </a:p>
          <a:p>
            <a:pPr algn="just"/>
            <a:r>
              <a:rPr lang="en-US" b="1" i="0" dirty="0">
                <a:effectLst/>
                <a:highlight>
                  <a:srgbClr val="FFFFFF"/>
                </a:highlight>
                <a:latin typeface="arial" panose="020B0604020202020204" pitchFamily="34" charset="0"/>
              </a:rPr>
              <a:t>Ex</a:t>
            </a:r>
            <a:r>
              <a:rPr lang="en-US" dirty="0">
                <a:highlight>
                  <a:srgbClr val="FFFFFF"/>
                </a:highlight>
                <a:latin typeface="arial" panose="020B0604020202020204" pitchFamily="34" charset="0"/>
              </a:rPr>
              <a:t>:</a:t>
            </a:r>
            <a:r>
              <a:rPr lang="en-US" b="0" i="0" dirty="0">
                <a:effectLst/>
                <a:highlight>
                  <a:srgbClr val="FFFFFF"/>
                </a:highlight>
                <a:latin typeface="arial" panose="020B0604020202020204" pitchFamily="34" charset="0"/>
              </a:rPr>
              <a:t> let’s take an example of any fast food joint, one person takes the order, the second person assembles the burger, the third prepares the fries, the fourth person readies the drink, and the first person serves the entire order.</a:t>
            </a:r>
          </a:p>
          <a:p>
            <a:pPr algn="just"/>
            <a:endParaRPr lang="en-US" b="0" i="0" dirty="0">
              <a:effectLst/>
              <a:highlight>
                <a:srgbClr val="FFFFFF"/>
              </a:highlight>
              <a:latin typeface="arial" panose="020B0604020202020204" pitchFamily="34" charset="0"/>
            </a:endParaRPr>
          </a:p>
          <a:p>
            <a:pPr algn="just"/>
            <a:r>
              <a:rPr lang="en-US" b="1" i="0" dirty="0">
                <a:effectLst/>
                <a:highlight>
                  <a:srgbClr val="FFFFFF"/>
                </a:highlight>
                <a:latin typeface="arial" panose="020B0604020202020204" pitchFamily="34" charset="0"/>
              </a:rPr>
              <a:t>2. Authority and Responsibility: </a:t>
            </a:r>
            <a:r>
              <a:rPr lang="en-US" b="0" i="0" dirty="0">
                <a:effectLst/>
                <a:highlight>
                  <a:srgbClr val="FFFFFF"/>
                </a:highlight>
                <a:latin typeface="arial" panose="020B0604020202020204" pitchFamily="34" charset="0"/>
              </a:rPr>
              <a:t>Fayol defines authority as “</a:t>
            </a:r>
            <a:r>
              <a:rPr lang="en-US" b="1" i="0" dirty="0">
                <a:effectLst/>
                <a:highlight>
                  <a:srgbClr val="FFFFFF"/>
                </a:highlight>
                <a:latin typeface="arial" panose="020B0604020202020204" pitchFamily="34" charset="0"/>
              </a:rPr>
              <a:t>the right to give orders and obedience</a:t>
            </a:r>
            <a:r>
              <a:rPr lang="en-US" b="0" i="0" dirty="0">
                <a:effectLst/>
                <a:highlight>
                  <a:srgbClr val="FFFFFF"/>
                </a:highlight>
                <a:latin typeface="arial" panose="020B0604020202020204" pitchFamily="34" charset="0"/>
              </a:rPr>
              <a:t>,” where the worker must be responsible for complying with the order. Both authority and responsibility must be balanced. The managers should be able to ensure their tasks are being done without fail.</a:t>
            </a:r>
          </a:p>
          <a:p>
            <a:pPr algn="just"/>
            <a:r>
              <a:rPr lang="en-US" b="1" i="0" dirty="0">
                <a:effectLst/>
                <a:highlight>
                  <a:srgbClr val="FFFFFF"/>
                </a:highlight>
                <a:latin typeface="arial" panose="020B0604020202020204" pitchFamily="34" charset="0"/>
              </a:rPr>
              <a:t>Ex</a:t>
            </a:r>
            <a:r>
              <a:rPr lang="en-US" b="0" i="0" dirty="0">
                <a:effectLst/>
                <a:highlight>
                  <a:srgbClr val="FFFFFF"/>
                </a:highlight>
                <a:latin typeface="arial" panose="020B0604020202020204" pitchFamily="34" charset="0"/>
              </a:rPr>
              <a:t>: A company manager orders his employees to go to work the next day at an item exhibition. Therefore, they are responsible for complying with the request and showing up on time for the event.</a:t>
            </a:r>
          </a:p>
        </p:txBody>
      </p:sp>
    </p:spTree>
    <p:extLst>
      <p:ext uri="{BB962C8B-B14F-4D97-AF65-F5344CB8AC3E}">
        <p14:creationId xmlns:p14="http://schemas.microsoft.com/office/powerpoint/2010/main" val="1601570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34414" y="1050372"/>
            <a:ext cx="5801511" cy="523220"/>
          </a:xfrm>
          <a:prstGeom prst="rect">
            <a:avLst/>
          </a:prstGeom>
          <a:noFill/>
        </p:spPr>
        <p:txBody>
          <a:bodyPr wrap="square" rtlCol="0">
            <a:spAutoFit/>
          </a:bodyPr>
          <a:lstStyle/>
          <a:p>
            <a:r>
              <a:rPr lang="en-US" sz="2800" b="1" dirty="0">
                <a:latin typeface="Alexandria" charset="0"/>
                <a:cs typeface="Alexandria" charset="0"/>
              </a:rPr>
              <a:t>The principles of Management, </a:t>
            </a:r>
            <a:r>
              <a:rPr lang="en-US" sz="2800" b="1" dirty="0" err="1">
                <a:latin typeface="Alexandria" charset="0"/>
                <a:cs typeface="Alexandria" charset="0"/>
              </a:rPr>
              <a:t>Con’t</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DDCD663-1841-EF49-6089-18FE1A2824FA}"/>
              </a:ext>
            </a:extLst>
          </p:cNvPr>
          <p:cNvSpPr txBox="1"/>
          <p:nvPr/>
        </p:nvSpPr>
        <p:spPr>
          <a:xfrm>
            <a:off x="684987" y="2041429"/>
            <a:ext cx="10745012" cy="4278094"/>
          </a:xfrm>
          <a:prstGeom prst="rect">
            <a:avLst/>
          </a:prstGeom>
          <a:noFill/>
        </p:spPr>
        <p:txBody>
          <a:bodyPr wrap="square">
            <a:spAutoFit/>
          </a:bodyPr>
          <a:lstStyle/>
          <a:p>
            <a:pPr algn="just"/>
            <a:r>
              <a:rPr lang="en-US" sz="1700" b="1" i="0" dirty="0">
                <a:effectLst/>
                <a:highlight>
                  <a:srgbClr val="FFFFFF"/>
                </a:highlight>
                <a:latin typeface="Arial" panose="020B0604020202020204" pitchFamily="34" charset="0"/>
                <a:cs typeface="Arial" panose="020B0604020202020204" pitchFamily="34" charset="0"/>
              </a:rPr>
              <a:t>3. Discipline</a:t>
            </a:r>
            <a:r>
              <a:rPr lang="en-US" sz="1700" b="0" i="0" dirty="0">
                <a:effectLst/>
                <a:highlight>
                  <a:srgbClr val="FFFFFF"/>
                </a:highlight>
                <a:latin typeface="Arial" panose="020B0604020202020204" pitchFamily="34" charset="0"/>
                <a:cs typeface="Arial" panose="020B0604020202020204" pitchFamily="34" charset="0"/>
              </a:rPr>
              <a:t>: The discipline principle of management depends on obedience and compliance with established rules, that is, on behaving correctly. A culture of mutual respect must be created within teams so that discipline doesn’t feel imposed but should be a part of the organizational flow. Good supervision forms the base of the discipline.</a:t>
            </a:r>
          </a:p>
          <a:p>
            <a:pPr algn="just"/>
            <a:r>
              <a:rPr lang="en-US" sz="1700" b="1" i="0" dirty="0">
                <a:effectLst/>
                <a:highlight>
                  <a:srgbClr val="FFFFFF"/>
                </a:highlight>
                <a:latin typeface="Arial" panose="020B0604020202020204" pitchFamily="34" charset="0"/>
                <a:cs typeface="Arial" panose="020B0604020202020204" pitchFamily="34" charset="0"/>
              </a:rPr>
              <a:t>Ex</a:t>
            </a:r>
            <a:r>
              <a:rPr lang="en-US" sz="1700" b="0" i="0" dirty="0">
                <a:effectLst/>
                <a:highlight>
                  <a:srgbClr val="FFFFFF"/>
                </a:highlight>
                <a:latin typeface="Arial" panose="020B0604020202020204" pitchFamily="34" charset="0"/>
                <a:cs typeface="Arial" panose="020B0604020202020204" pitchFamily="34" charset="0"/>
              </a:rPr>
              <a:t>: If the employees mentioned in the previous example arrive late or wear inappropriate clothing to the event, this principle will not be complied with.</a:t>
            </a:r>
          </a:p>
          <a:p>
            <a:pPr algn="just"/>
            <a:endParaRPr lang="en-US" sz="1700" b="0" i="0" dirty="0">
              <a:effectLst/>
              <a:highlight>
                <a:srgbClr val="FFFFFF"/>
              </a:highlight>
              <a:latin typeface="Arial" panose="020B0604020202020204" pitchFamily="34" charset="0"/>
              <a:cs typeface="Arial" panose="020B0604020202020204" pitchFamily="34" charset="0"/>
            </a:endParaRPr>
          </a:p>
          <a:p>
            <a:pPr algn="just"/>
            <a:r>
              <a:rPr lang="en-US" sz="1700" b="1" i="0" dirty="0">
                <a:effectLst/>
                <a:highlight>
                  <a:srgbClr val="FFFFFF"/>
                </a:highlight>
                <a:latin typeface="Arial" panose="020B0604020202020204" pitchFamily="34" charset="0"/>
                <a:cs typeface="Arial" panose="020B0604020202020204" pitchFamily="34" charset="0"/>
              </a:rPr>
              <a:t>4. Unity of Command</a:t>
            </a:r>
            <a:r>
              <a:rPr lang="en-US" sz="1700" b="0" i="0" dirty="0">
                <a:effectLst/>
                <a:highlight>
                  <a:srgbClr val="FFFFFF"/>
                </a:highlight>
                <a:latin typeface="Arial" panose="020B0604020202020204" pitchFamily="34" charset="0"/>
                <a:cs typeface="Arial" panose="020B0604020202020204" pitchFamily="34" charset="0"/>
              </a:rPr>
              <a:t>: The chain of command within the teams needs to be clear. Unity of command means that every worker will always receive orders </a:t>
            </a:r>
            <a:r>
              <a:rPr lang="en-US" sz="1700" b="1" i="0" dirty="0">
                <a:effectLst/>
                <a:highlight>
                  <a:srgbClr val="FFFFFF"/>
                </a:highlight>
                <a:latin typeface="Arial" panose="020B0604020202020204" pitchFamily="34" charset="0"/>
                <a:cs typeface="Arial" panose="020B0604020202020204" pitchFamily="34" charset="0"/>
              </a:rPr>
              <a:t>from a single boss or superior to avoid duality of information</a:t>
            </a:r>
            <a:r>
              <a:rPr lang="en-US" sz="1700" b="0" i="0" dirty="0">
                <a:effectLst/>
                <a:highlight>
                  <a:srgbClr val="FFFFFF"/>
                </a:highlight>
                <a:latin typeface="Arial" panose="020B0604020202020204" pitchFamily="34" charset="0"/>
                <a:cs typeface="Arial" panose="020B0604020202020204" pitchFamily="34" charset="0"/>
              </a:rPr>
              <a:t>, that is, receiving two contradictory orders and not knowing which one to obey. The unity of command will help ensure no conflicts of authority.</a:t>
            </a:r>
          </a:p>
          <a:p>
            <a:pPr algn="just"/>
            <a:r>
              <a:rPr lang="en-US" sz="1700" b="1" i="0" dirty="0">
                <a:effectLst/>
                <a:highlight>
                  <a:srgbClr val="FFFFFF"/>
                </a:highlight>
                <a:latin typeface="Arial" panose="020B0604020202020204" pitchFamily="34" charset="0"/>
                <a:cs typeface="Arial" panose="020B0604020202020204" pitchFamily="34" charset="0"/>
              </a:rPr>
              <a:t>Ex</a:t>
            </a:r>
            <a:r>
              <a:rPr lang="en-US" sz="1700" b="0" i="0" dirty="0">
                <a:effectLst/>
                <a:highlight>
                  <a:srgbClr val="FFFFFF"/>
                </a:highlight>
                <a:latin typeface="Arial" panose="020B0604020202020204" pitchFamily="34" charset="0"/>
                <a:cs typeface="Arial" panose="020B0604020202020204" pitchFamily="34" charset="0"/>
              </a:rPr>
              <a:t>: Priya is a secretary in a small family business with two owners, Raj and Mahesh. Five minutes before the end of his workday, Raj asks her to print some sales reports. Shortly after, Mahesh tells him she must go to the bank to deposit some checks. </a:t>
            </a:r>
          </a:p>
          <a:p>
            <a:pPr algn="ctr"/>
            <a:r>
              <a:rPr lang="en-US" sz="1700" b="1" i="0" dirty="0">
                <a:effectLst/>
                <a:highlight>
                  <a:srgbClr val="FFFFFF"/>
                </a:highlight>
                <a:latin typeface="Arial" panose="020B0604020202020204" pitchFamily="34" charset="0"/>
                <a:cs typeface="Arial" panose="020B0604020202020204" pitchFamily="34" charset="0"/>
              </a:rPr>
              <a:t>Who does Priya listen to? This would be an example of the duality of information, and the “unity of command” principle would not be fulfilled.</a:t>
            </a:r>
          </a:p>
        </p:txBody>
      </p:sp>
    </p:spTree>
    <p:extLst>
      <p:ext uri="{BB962C8B-B14F-4D97-AF65-F5344CB8AC3E}">
        <p14:creationId xmlns:p14="http://schemas.microsoft.com/office/powerpoint/2010/main" val="2338649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34415" y="1050372"/>
            <a:ext cx="5110394" cy="523220"/>
          </a:xfrm>
          <a:prstGeom prst="rect">
            <a:avLst/>
          </a:prstGeom>
          <a:noFill/>
        </p:spPr>
        <p:txBody>
          <a:bodyPr wrap="square" rtlCol="0">
            <a:spAutoFit/>
          </a:bodyPr>
          <a:lstStyle/>
          <a:p>
            <a:r>
              <a:rPr lang="en-US" sz="2800" b="1" dirty="0">
                <a:latin typeface="Alexandria" charset="0"/>
                <a:cs typeface="Alexandria" charset="0"/>
              </a:rPr>
              <a:t>The principles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DDCD663-1841-EF49-6089-18FE1A2824FA}"/>
              </a:ext>
            </a:extLst>
          </p:cNvPr>
          <p:cNvSpPr txBox="1"/>
          <p:nvPr/>
        </p:nvSpPr>
        <p:spPr>
          <a:xfrm>
            <a:off x="758751" y="2266074"/>
            <a:ext cx="10529777" cy="3493264"/>
          </a:xfrm>
          <a:prstGeom prst="rect">
            <a:avLst/>
          </a:prstGeom>
          <a:noFill/>
        </p:spPr>
        <p:txBody>
          <a:bodyPr wrap="square">
            <a:spAutoFit/>
          </a:bodyPr>
          <a:lstStyle/>
          <a:p>
            <a:pPr algn="just"/>
            <a:r>
              <a:rPr lang="en-US" sz="1700" b="1" i="0" dirty="0">
                <a:effectLst/>
                <a:highlight>
                  <a:srgbClr val="FFFFFF"/>
                </a:highlight>
                <a:latin typeface="arial" panose="020B0604020202020204" pitchFamily="34" charset="0"/>
              </a:rPr>
              <a:t>5. Unity of Direction</a:t>
            </a:r>
            <a:r>
              <a:rPr lang="ar-EG" sz="1700" b="1" i="0" dirty="0">
                <a:effectLst/>
                <a:highlight>
                  <a:srgbClr val="FFFFFF"/>
                </a:highlight>
                <a:latin typeface="arial" panose="020B0604020202020204" pitchFamily="34" charset="0"/>
              </a:rPr>
              <a:t>: </a:t>
            </a:r>
            <a:r>
              <a:rPr lang="en-US" sz="1700" b="0" i="0" dirty="0">
                <a:effectLst/>
                <a:highlight>
                  <a:srgbClr val="FFFFFF"/>
                </a:highlight>
                <a:latin typeface="arial" panose="020B0604020202020204" pitchFamily="34" charset="0"/>
              </a:rPr>
              <a:t>suggests that all employees work towards the goal. All activities must be led by a manager responsible for the plan. Unity of direction is dependent on good organizational skills and planning. There cannot be </a:t>
            </a:r>
            <a:r>
              <a:rPr lang="en-US" sz="1700" b="0" i="0" u="none" strike="noStrike" dirty="0">
                <a:effectLst/>
                <a:highlight>
                  <a:srgbClr val="FFFFFF"/>
                </a:highlight>
                <a:latin typeface="arial" panose="020B0604020202020204" pitchFamily="34" charset="0"/>
                <a:hlinkClick r:id="rId3">
                  <a:extLst>
                    <a:ext uri="{A12FA001-AC4F-418D-AE19-62706E023703}">
                      <ahyp:hlinkClr xmlns:ahyp="http://schemas.microsoft.com/office/drawing/2018/hyperlinkcolor" val="tx"/>
                    </a:ext>
                  </a:extLst>
                </a:hlinkClick>
              </a:rPr>
              <a:t>unity of command without unity of direction</a:t>
            </a:r>
            <a:r>
              <a:rPr lang="en-US" sz="1700" b="0" i="0" dirty="0">
                <a:effectLst/>
                <a:highlight>
                  <a:srgbClr val="FFFFFF"/>
                </a:highlight>
                <a:latin typeface="arial" panose="020B0604020202020204" pitchFamily="34" charset="0"/>
              </a:rPr>
              <a:t>. </a:t>
            </a:r>
          </a:p>
          <a:p>
            <a:pPr algn="just"/>
            <a:r>
              <a:rPr lang="en-US" sz="1700" b="1" i="0" dirty="0">
                <a:effectLst/>
                <a:highlight>
                  <a:srgbClr val="FFFFFF"/>
                </a:highlight>
                <a:latin typeface="arial" panose="020B0604020202020204" pitchFamily="34" charset="0"/>
              </a:rPr>
              <a:t>Ex:</a:t>
            </a:r>
            <a:r>
              <a:rPr lang="en-US" sz="1700" b="0" i="0" dirty="0">
                <a:effectLst/>
                <a:highlight>
                  <a:srgbClr val="FFFFFF"/>
                </a:highlight>
                <a:latin typeface="arial" panose="020B0604020202020204" pitchFamily="34" charset="0"/>
              </a:rPr>
              <a:t> Production activities within a production unit should be supervised and managed by one manager, while its marketing activities, such as advertising, pricing, policy, etc., must be directed by only one manager.</a:t>
            </a:r>
          </a:p>
          <a:p>
            <a:pPr algn="just"/>
            <a:endParaRPr lang="ar-EG" sz="1700" b="0" i="0" dirty="0">
              <a:effectLst/>
              <a:highlight>
                <a:srgbClr val="FFFFFF"/>
              </a:highlight>
              <a:latin typeface="arial" panose="020B0604020202020204" pitchFamily="34" charset="0"/>
            </a:endParaRPr>
          </a:p>
          <a:p>
            <a:pPr algn="just"/>
            <a:r>
              <a:rPr lang="en-US" sz="1700" b="1" i="0" dirty="0">
                <a:effectLst/>
                <a:highlight>
                  <a:srgbClr val="FFFFFF"/>
                </a:highlight>
                <a:latin typeface="arial" panose="020B0604020202020204" pitchFamily="34" charset="0"/>
              </a:rPr>
              <a:t>6. Subordination of Individual Interest</a:t>
            </a:r>
            <a:r>
              <a:rPr lang="ar-EG" sz="1700" b="1" i="0" dirty="0">
                <a:effectLst/>
                <a:highlight>
                  <a:srgbClr val="FFFFFF"/>
                </a:highlight>
                <a:latin typeface="arial" panose="020B0604020202020204" pitchFamily="34" charset="0"/>
              </a:rPr>
              <a:t>: </a:t>
            </a:r>
            <a:r>
              <a:rPr lang="en-US" sz="1700" b="0" i="0" dirty="0">
                <a:effectLst/>
                <a:highlight>
                  <a:srgbClr val="FFFFFF"/>
                </a:highlight>
                <a:latin typeface="arial" panose="020B0604020202020204" pitchFamily="34" charset="0"/>
              </a:rPr>
              <a:t>In any organization, the company’s interests must always be privileged over the particular interests of the owners and employees. This is called </a:t>
            </a:r>
            <a:r>
              <a:rPr lang="en-US" sz="1700" b="0" i="0" u="none" strike="noStrike" dirty="0">
                <a:effectLst/>
                <a:highlight>
                  <a:srgbClr val="FFFFFF"/>
                </a:highlight>
                <a:latin typeface="arial" panose="020B0604020202020204" pitchFamily="34" charset="0"/>
                <a:hlinkClick r:id="rId4">
                  <a:extLst>
                    <a:ext uri="{A12FA001-AC4F-418D-AE19-62706E023703}">
                      <ahyp:hlinkClr xmlns:ahyp="http://schemas.microsoft.com/office/drawing/2018/hyperlinkcolor" val="tx"/>
                    </a:ext>
                  </a:extLst>
                </a:hlinkClick>
              </a:rPr>
              <a:t>subordination of individual interest</a:t>
            </a:r>
            <a:r>
              <a:rPr lang="en-US" sz="1700" b="0" i="0" dirty="0">
                <a:effectLst/>
                <a:highlight>
                  <a:srgbClr val="FFFFFF"/>
                </a:highlight>
                <a:latin typeface="arial" panose="020B0604020202020204" pitchFamily="34" charset="0"/>
              </a:rPr>
              <a:t> against the company’s interest. It will always be necessary to give more importance to what happens in the company than personal issues.</a:t>
            </a:r>
          </a:p>
          <a:p>
            <a:pPr algn="just"/>
            <a:r>
              <a:rPr lang="en-US" sz="1700" b="1" i="0" dirty="0">
                <a:effectLst/>
                <a:highlight>
                  <a:srgbClr val="FFFFFF"/>
                </a:highlight>
                <a:latin typeface="arial" panose="020B0604020202020204" pitchFamily="34" charset="0"/>
              </a:rPr>
              <a:t>Ex:</a:t>
            </a:r>
            <a:r>
              <a:rPr lang="en-US" sz="1700" b="0" i="0" dirty="0">
                <a:effectLst/>
                <a:highlight>
                  <a:srgbClr val="FFFFFF"/>
                </a:highlight>
                <a:latin typeface="arial" panose="020B0604020202020204" pitchFamily="34" charset="0"/>
              </a:rPr>
              <a:t> Mini was responsible for meeting with a potential client for an event in a community hall on 10th August. Instead, she used that community hall to celebrate her birthday party. This way, she not only missed out on a potential client for her company but also put her reputation at stake.</a:t>
            </a:r>
          </a:p>
        </p:txBody>
      </p:sp>
    </p:spTree>
    <p:extLst>
      <p:ext uri="{BB962C8B-B14F-4D97-AF65-F5344CB8AC3E}">
        <p14:creationId xmlns:p14="http://schemas.microsoft.com/office/powerpoint/2010/main" val="428445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34415" y="1050372"/>
            <a:ext cx="5110394" cy="523220"/>
          </a:xfrm>
          <a:prstGeom prst="rect">
            <a:avLst/>
          </a:prstGeom>
          <a:noFill/>
        </p:spPr>
        <p:txBody>
          <a:bodyPr wrap="square" rtlCol="0">
            <a:spAutoFit/>
          </a:bodyPr>
          <a:lstStyle/>
          <a:p>
            <a:r>
              <a:rPr lang="en-US" sz="2800" b="1" dirty="0">
                <a:latin typeface="Alexandria" charset="0"/>
                <a:cs typeface="Alexandria" charset="0"/>
              </a:rPr>
              <a:t>The principles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DDCD663-1841-EF49-6089-18FE1A2824FA}"/>
              </a:ext>
            </a:extLst>
          </p:cNvPr>
          <p:cNvSpPr txBox="1"/>
          <p:nvPr/>
        </p:nvSpPr>
        <p:spPr>
          <a:xfrm>
            <a:off x="758751" y="2266074"/>
            <a:ext cx="10529777" cy="3785652"/>
          </a:xfrm>
          <a:prstGeom prst="rect">
            <a:avLst/>
          </a:prstGeom>
          <a:noFill/>
        </p:spPr>
        <p:txBody>
          <a:bodyPr wrap="square">
            <a:spAutoFit/>
          </a:bodyPr>
          <a:lstStyle/>
          <a:p>
            <a:pPr algn="just"/>
            <a:r>
              <a:rPr lang="en-US" sz="2000" b="1" i="0" dirty="0">
                <a:effectLst/>
                <a:highlight>
                  <a:srgbClr val="FFFFFF"/>
                </a:highlight>
              </a:rPr>
              <a:t>7. Remuneration: </a:t>
            </a:r>
            <a:r>
              <a:rPr lang="en-US" sz="2000" b="0" i="0" dirty="0">
                <a:effectLst/>
                <a:highlight>
                  <a:srgbClr val="FFFFFF"/>
                </a:highlight>
              </a:rPr>
              <a:t>The salary paid to staff (remuneration) must be equitable, fair, and guaranteed so that all company employees can perform the same task.</a:t>
            </a:r>
          </a:p>
          <a:p>
            <a:pPr algn="just"/>
            <a:r>
              <a:rPr lang="en-US" sz="2000" b="1" i="0" dirty="0">
                <a:effectLst/>
                <a:highlight>
                  <a:srgbClr val="FFFFFF"/>
                </a:highlight>
              </a:rPr>
              <a:t>Ex:</a:t>
            </a:r>
            <a:r>
              <a:rPr lang="en-US" sz="2000" b="0" i="0" dirty="0">
                <a:effectLst/>
                <a:highlight>
                  <a:srgbClr val="FFFFFF"/>
                </a:highlight>
              </a:rPr>
              <a:t> A company’s salespeople are paid a 3% commission as a sales award, but a newly hired employee is paid only 2%. In other words, this principle would not be fulfilled in this case.</a:t>
            </a:r>
          </a:p>
          <a:p>
            <a:pPr algn="just"/>
            <a:r>
              <a:rPr lang="en-US" sz="2000" b="0" i="0" dirty="0">
                <a:effectLst/>
                <a:highlight>
                  <a:srgbClr val="FFFFFF"/>
                </a:highlight>
              </a:rPr>
              <a:t>It is also good to emphasize that there are still salary inequities due to gender issues, where women often earn less than men for the same positions and responsibilities.</a:t>
            </a:r>
          </a:p>
          <a:p>
            <a:pPr algn="just"/>
            <a:endParaRPr lang="ar-EG" sz="2000" b="0" i="0" dirty="0">
              <a:effectLst/>
              <a:highlight>
                <a:srgbClr val="FFFFFF"/>
              </a:highlight>
            </a:endParaRPr>
          </a:p>
          <a:p>
            <a:pPr algn="just"/>
            <a:r>
              <a:rPr lang="en-US" sz="2000" b="1" i="0" dirty="0">
                <a:effectLst/>
                <a:highlight>
                  <a:srgbClr val="FFFFFF"/>
                </a:highlight>
              </a:rPr>
              <a:t>8. Degree of Centralization: </a:t>
            </a:r>
            <a:r>
              <a:rPr lang="en-US" sz="2000" b="0" i="0" u="none" strike="noStrike" dirty="0">
                <a:effectLst/>
                <a:highlight>
                  <a:srgbClr val="FFFFFF"/>
                </a:highlight>
                <a:hlinkClick r:id="rId3">
                  <a:extLst>
                    <a:ext uri="{A12FA001-AC4F-418D-AE19-62706E023703}">
                      <ahyp:hlinkClr xmlns:ahyp="http://schemas.microsoft.com/office/drawing/2018/hyperlinkcolor" val="tx"/>
                    </a:ext>
                  </a:extLst>
                </a:hlinkClick>
              </a:rPr>
              <a:t>Centralization </a:t>
            </a:r>
            <a:r>
              <a:rPr lang="en-US" sz="2000" b="0" i="0" dirty="0">
                <a:effectLst/>
                <a:highlight>
                  <a:srgbClr val="FFFFFF"/>
                </a:highlight>
              </a:rPr>
              <a:t>is the concentration of power and decision-making in the top hierarchy. In this situation, there is almost no or minor delegation of tasks or decision-making.</a:t>
            </a:r>
          </a:p>
          <a:p>
            <a:pPr algn="just"/>
            <a:r>
              <a:rPr lang="en-US" sz="2000" b="1" i="0" dirty="0">
                <a:effectLst/>
                <a:highlight>
                  <a:srgbClr val="FFFFFF"/>
                </a:highlight>
              </a:rPr>
              <a:t>Ex:</a:t>
            </a:r>
            <a:r>
              <a:rPr lang="en-US" sz="2000" b="0" i="0" dirty="0">
                <a:effectLst/>
                <a:highlight>
                  <a:srgbClr val="FFFFFF"/>
                </a:highlight>
              </a:rPr>
              <a:t> Centralization is very common in SMEs (small and medium-sized enterprises), where the owners generally make most of the decisions. They do not delegate them or involve middle management or other employees.</a:t>
            </a:r>
          </a:p>
        </p:txBody>
      </p:sp>
    </p:spTree>
    <p:extLst>
      <p:ext uri="{BB962C8B-B14F-4D97-AF65-F5344CB8AC3E}">
        <p14:creationId xmlns:p14="http://schemas.microsoft.com/office/powerpoint/2010/main" val="4060390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34415" y="1050372"/>
            <a:ext cx="5110394" cy="523220"/>
          </a:xfrm>
          <a:prstGeom prst="rect">
            <a:avLst/>
          </a:prstGeom>
          <a:noFill/>
        </p:spPr>
        <p:txBody>
          <a:bodyPr wrap="square" rtlCol="0">
            <a:spAutoFit/>
          </a:bodyPr>
          <a:lstStyle/>
          <a:p>
            <a:r>
              <a:rPr lang="en-US" sz="2800" b="1" dirty="0">
                <a:latin typeface="Alexandria" charset="0"/>
                <a:cs typeface="Alexandria" charset="0"/>
              </a:rPr>
              <a:t>The principles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DDCD663-1841-EF49-6089-18FE1A2824FA}"/>
              </a:ext>
            </a:extLst>
          </p:cNvPr>
          <p:cNvSpPr txBox="1"/>
          <p:nvPr/>
        </p:nvSpPr>
        <p:spPr>
          <a:xfrm>
            <a:off x="758751" y="2147585"/>
            <a:ext cx="10529777" cy="3693319"/>
          </a:xfrm>
          <a:prstGeom prst="rect">
            <a:avLst/>
          </a:prstGeom>
          <a:noFill/>
        </p:spPr>
        <p:txBody>
          <a:bodyPr wrap="square">
            <a:spAutoFit/>
          </a:bodyPr>
          <a:lstStyle/>
          <a:p>
            <a:pPr algn="just"/>
            <a:r>
              <a:rPr lang="en-US" b="1" i="0" dirty="0">
                <a:effectLst/>
                <a:highlight>
                  <a:srgbClr val="FFFFFF"/>
                </a:highlight>
              </a:rPr>
              <a:t>9. Scalar Chain: </a:t>
            </a:r>
            <a:r>
              <a:rPr lang="en-US" b="0" i="0" dirty="0">
                <a:effectLst/>
                <a:highlight>
                  <a:srgbClr val="FFFFFF"/>
                </a:highlight>
              </a:rPr>
              <a:t>suggests that hierarchy is the order in the command lines from the highest levels. In this hierarchy, the directors and managers are at the top, the middle managers (bosses and supervisors), and the lower-level employees. Hierarchy defines authority and responsibility.</a:t>
            </a:r>
          </a:p>
          <a:p>
            <a:pPr algn="just"/>
            <a:r>
              <a:rPr lang="en-US" b="1" i="0" dirty="0">
                <a:effectLst/>
                <a:highlight>
                  <a:srgbClr val="FFFFFF"/>
                </a:highlight>
              </a:rPr>
              <a:t>Ex</a:t>
            </a:r>
            <a:r>
              <a:rPr lang="en-US" b="0" i="0" dirty="0">
                <a:effectLst/>
                <a:highlight>
                  <a:srgbClr val="FFFFFF"/>
                </a:highlight>
              </a:rPr>
              <a:t>: The lines of the hierarchy are evident in </a:t>
            </a:r>
            <a:r>
              <a:rPr lang="en-US" b="0" i="0" dirty="0" err="1">
                <a:effectLst/>
                <a:highlight>
                  <a:srgbClr val="FFFFFF"/>
                </a:highlight>
              </a:rPr>
              <a:t>defence</a:t>
            </a:r>
            <a:r>
              <a:rPr lang="en-US" b="0" i="0" dirty="0">
                <a:effectLst/>
                <a:highlight>
                  <a:srgbClr val="FFFFFF"/>
                </a:highlight>
              </a:rPr>
              <a:t> services with different degrees of importance. For instance, in the army, the hierarchy is as follows – Field marshal, General, Lieutenant general, Major general, Brigadier, Colonel, Lieutenant colonel, etc.</a:t>
            </a:r>
          </a:p>
          <a:p>
            <a:pPr algn="just"/>
            <a:endParaRPr lang="ar-EG" b="0" i="0" dirty="0">
              <a:effectLst/>
              <a:highlight>
                <a:srgbClr val="FFFFFF"/>
              </a:highlight>
            </a:endParaRPr>
          </a:p>
          <a:p>
            <a:pPr algn="just"/>
            <a:r>
              <a:rPr lang="en-US" b="1" i="0" dirty="0">
                <a:effectLst/>
                <a:highlight>
                  <a:srgbClr val="FFFFFF"/>
                </a:highlight>
              </a:rPr>
              <a:t>10. Order: </a:t>
            </a:r>
            <a:r>
              <a:rPr lang="en-US" b="0" i="0" dirty="0">
                <a:effectLst/>
                <a:highlight>
                  <a:srgbClr val="FFFFFF"/>
                </a:highlight>
              </a:rPr>
              <a:t>suggests that there should be a fixed place for everything and everyone, and everything and everyone should be in its place. This will lead to improved productivity and efficiency.   </a:t>
            </a:r>
          </a:p>
          <a:p>
            <a:pPr algn="just"/>
            <a:r>
              <a:rPr lang="en-US" b="0" i="0" dirty="0">
                <a:effectLst/>
                <a:highlight>
                  <a:srgbClr val="FFFFFF"/>
                </a:highlight>
              </a:rPr>
              <a:t>This aligns with the </a:t>
            </a:r>
            <a:r>
              <a:rPr lang="en-US" b="0" i="0" u="none" strike="noStrike" dirty="0">
                <a:effectLst/>
                <a:highlight>
                  <a:srgbClr val="FFFFFF"/>
                </a:highlight>
                <a:hlinkClick r:id="rId3">
                  <a:extLst>
                    <a:ext uri="{A12FA001-AC4F-418D-AE19-62706E023703}">
                      <ahyp:hlinkClr xmlns:ahyp="http://schemas.microsoft.com/office/drawing/2018/hyperlinkcolor" val="tx"/>
                    </a:ext>
                  </a:extLst>
                </a:hlinkClick>
              </a:rPr>
              <a:t>scientific management theory</a:t>
            </a:r>
            <a:r>
              <a:rPr lang="en-US" b="0" i="0" dirty="0">
                <a:effectLst/>
                <a:highlight>
                  <a:srgbClr val="FFFFFF"/>
                </a:highlight>
              </a:rPr>
              <a:t>.</a:t>
            </a:r>
          </a:p>
          <a:p>
            <a:pPr algn="just"/>
            <a:r>
              <a:rPr lang="en-US" b="1" i="0" dirty="0">
                <a:effectLst/>
                <a:highlight>
                  <a:srgbClr val="FFFFFF"/>
                </a:highlight>
              </a:rPr>
              <a:t>Ex:</a:t>
            </a:r>
            <a:r>
              <a:rPr lang="en-US" b="0" i="0" dirty="0">
                <a:effectLst/>
                <a:highlight>
                  <a:srgbClr val="FFFFFF"/>
                </a:highlight>
              </a:rPr>
              <a:t> In a company dedicated to manufacturing auto parts in the workshop, tools and equipment are not ordered. The staff also does not have a fixed place of work assigned, and each does different tasks without an assigned role. This example defies all the components of the principle or order.</a:t>
            </a:r>
          </a:p>
        </p:txBody>
      </p:sp>
    </p:spTree>
    <p:extLst>
      <p:ext uri="{BB962C8B-B14F-4D97-AF65-F5344CB8AC3E}">
        <p14:creationId xmlns:p14="http://schemas.microsoft.com/office/powerpoint/2010/main" val="1236579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34415" y="1050372"/>
            <a:ext cx="5110394" cy="523220"/>
          </a:xfrm>
          <a:prstGeom prst="rect">
            <a:avLst/>
          </a:prstGeom>
          <a:noFill/>
        </p:spPr>
        <p:txBody>
          <a:bodyPr wrap="square" rtlCol="0">
            <a:spAutoFit/>
          </a:bodyPr>
          <a:lstStyle/>
          <a:p>
            <a:r>
              <a:rPr lang="en-US" sz="2800" b="1" dirty="0">
                <a:latin typeface="Alexandria" charset="0"/>
                <a:cs typeface="Alexandria" charset="0"/>
              </a:rPr>
              <a:t>The principles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DDCD663-1841-EF49-6089-18FE1A2824FA}"/>
              </a:ext>
            </a:extLst>
          </p:cNvPr>
          <p:cNvSpPr txBox="1"/>
          <p:nvPr/>
        </p:nvSpPr>
        <p:spPr>
          <a:xfrm>
            <a:off x="617280" y="2042251"/>
            <a:ext cx="10812720" cy="3970318"/>
          </a:xfrm>
          <a:prstGeom prst="rect">
            <a:avLst/>
          </a:prstGeom>
          <a:noFill/>
        </p:spPr>
        <p:txBody>
          <a:bodyPr wrap="square">
            <a:spAutoFit/>
          </a:bodyPr>
          <a:lstStyle/>
          <a:p>
            <a:pPr algn="just"/>
            <a:r>
              <a:rPr lang="en-US" b="1" i="0" dirty="0">
                <a:effectLst/>
                <a:highlight>
                  <a:srgbClr val="FFFFFF"/>
                </a:highlight>
              </a:rPr>
              <a:t>11. Equity: </a:t>
            </a:r>
            <a:r>
              <a:rPr lang="en-US" b="0" i="0" dirty="0">
                <a:effectLst/>
                <a:highlight>
                  <a:srgbClr val="FFFFFF"/>
                </a:highlight>
              </a:rPr>
              <a:t>In any company, consistently to achieve the employees’ loyalty, it will be necessary to treat the employees in a friendly manner, without any preferences, and fairly. </a:t>
            </a:r>
            <a:r>
              <a:rPr lang="en-US" b="0" i="0" u="none" strike="noStrike" dirty="0">
                <a:effectLst/>
                <a:highlight>
                  <a:srgbClr val="FFFFFF"/>
                </a:highlight>
                <a:hlinkClick r:id="rId3">
                  <a:extLst>
                    <a:ext uri="{A12FA001-AC4F-418D-AE19-62706E023703}">
                      <ahyp:hlinkClr xmlns:ahyp="http://schemas.microsoft.com/office/drawing/2018/hyperlinkcolor" val="tx"/>
                    </a:ext>
                  </a:extLst>
                </a:hlinkClick>
              </a:rPr>
              <a:t>Equity is a combination of kindness and justice</a:t>
            </a:r>
            <a:r>
              <a:rPr lang="en-US" b="0" i="0" dirty="0">
                <a:effectLst/>
                <a:highlight>
                  <a:srgbClr val="FFFFFF"/>
                </a:highlight>
              </a:rPr>
              <a:t>.</a:t>
            </a:r>
          </a:p>
          <a:p>
            <a:pPr algn="just"/>
            <a:r>
              <a:rPr lang="en-US" b="0" i="0" dirty="0">
                <a:effectLst/>
                <a:highlight>
                  <a:srgbClr val="FFFFFF"/>
                </a:highlight>
              </a:rPr>
              <a:t>Equity also makes it essential to talk about the importance of gender equality. This means men and women can access a position and receive the same salary.</a:t>
            </a:r>
          </a:p>
          <a:p>
            <a:pPr algn="just"/>
            <a:r>
              <a:rPr lang="en-US" b="1" i="0" dirty="0">
                <a:effectLst/>
                <a:highlight>
                  <a:srgbClr val="FFFFFF"/>
                </a:highlight>
              </a:rPr>
              <a:t>Ex:</a:t>
            </a:r>
            <a:r>
              <a:rPr lang="en-US" b="0" i="0" dirty="0">
                <a:effectLst/>
                <a:highlight>
                  <a:srgbClr val="FFFFFF"/>
                </a:highlight>
              </a:rPr>
              <a:t> Maxine is a manager at a production workshop. She allows choosing the simplest job to an employee with whom she plays golf on weekends, and to another colleague with whom she doesn’t get along, she allocates a more challenging job. </a:t>
            </a:r>
          </a:p>
          <a:p>
            <a:pPr algn="just"/>
            <a:endParaRPr lang="en-US" dirty="0">
              <a:highlight>
                <a:srgbClr val="FFFFFF"/>
              </a:highlight>
            </a:endParaRPr>
          </a:p>
          <a:p>
            <a:pPr algn="l"/>
            <a:r>
              <a:rPr lang="en-US" b="1" i="0" dirty="0">
                <a:effectLst/>
                <a:highlight>
                  <a:srgbClr val="FFFFFF"/>
                </a:highlight>
              </a:rPr>
              <a:t>12</a:t>
            </a:r>
            <a:r>
              <a:rPr lang="en-US" b="0" i="0" dirty="0">
                <a:effectLst/>
                <a:highlight>
                  <a:srgbClr val="FFFFFF"/>
                </a:highlight>
              </a:rPr>
              <a:t>. </a:t>
            </a:r>
            <a:r>
              <a:rPr lang="en-US" sz="1800" b="1" i="0" dirty="0">
                <a:effectLst/>
                <a:highlight>
                  <a:srgbClr val="FFFFFF"/>
                </a:highlight>
              </a:rPr>
              <a:t>Initiative: </a:t>
            </a:r>
            <a:r>
              <a:rPr lang="en-US" sz="1800" b="0" i="0" dirty="0">
                <a:effectLst/>
                <a:highlight>
                  <a:srgbClr val="FFFFFF"/>
                </a:highlight>
              </a:rPr>
              <a:t>Fayol defines </a:t>
            </a:r>
            <a:r>
              <a:rPr lang="en-US" sz="1800" b="0" i="0" u="none" strike="noStrike" dirty="0">
                <a:effectLst/>
                <a:highlight>
                  <a:srgbClr val="FFFFFF"/>
                </a:highlight>
                <a:hlinkClick r:id="rId4">
                  <a:extLst>
                    <a:ext uri="{A12FA001-AC4F-418D-AE19-62706E023703}">
                      <ahyp:hlinkClr xmlns:ahyp="http://schemas.microsoft.com/office/drawing/2018/hyperlinkcolor" val="tx"/>
                    </a:ext>
                  </a:extLst>
                </a:hlinkClick>
              </a:rPr>
              <a:t>initiative </a:t>
            </a:r>
            <a:r>
              <a:rPr lang="en-US" sz="1800" b="0" i="0" dirty="0">
                <a:effectLst/>
                <a:highlight>
                  <a:srgbClr val="FFFFFF"/>
                </a:highlight>
              </a:rPr>
              <a:t>as “the ability to see a plan and ensure its success.” Extending this definition, we can add that initiative is linked to people’s ability to propose, develop, or devise projects that improve current situations and the chances of meeting business goals with lesser costs and time.</a:t>
            </a:r>
          </a:p>
          <a:p>
            <a:pPr algn="l"/>
            <a:r>
              <a:rPr lang="en-US" sz="1800" b="1" i="0" dirty="0">
                <a:effectLst/>
                <a:highlight>
                  <a:srgbClr val="FFFFFF"/>
                </a:highlight>
              </a:rPr>
              <a:t>Ex:</a:t>
            </a:r>
            <a:r>
              <a:rPr lang="en-US" sz="1800" b="0" i="0" dirty="0">
                <a:effectLst/>
                <a:highlight>
                  <a:srgbClr val="FFFFFF"/>
                </a:highlight>
              </a:rPr>
              <a:t> Alex is a production manager in a textile factory. He devised a plan to improve the manufacturing process to reduce costs by 2%, thereby making an initiative towards achieving business goals more efficiently.</a:t>
            </a:r>
            <a:endParaRPr lang="ar-EG" sz="1800" b="0" i="0" dirty="0">
              <a:effectLst/>
              <a:highlight>
                <a:srgbClr val="FFFFFF"/>
              </a:highlight>
            </a:endParaRPr>
          </a:p>
        </p:txBody>
      </p:sp>
    </p:spTree>
    <p:extLst>
      <p:ext uri="{BB962C8B-B14F-4D97-AF65-F5344CB8AC3E}">
        <p14:creationId xmlns:p14="http://schemas.microsoft.com/office/powerpoint/2010/main" val="3485243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34415" y="1050372"/>
            <a:ext cx="5110394" cy="523220"/>
          </a:xfrm>
          <a:prstGeom prst="rect">
            <a:avLst/>
          </a:prstGeom>
          <a:noFill/>
        </p:spPr>
        <p:txBody>
          <a:bodyPr wrap="square" rtlCol="0">
            <a:spAutoFit/>
          </a:bodyPr>
          <a:lstStyle/>
          <a:p>
            <a:r>
              <a:rPr lang="en-US" sz="2800" b="1" dirty="0">
                <a:latin typeface="Alexandria" charset="0"/>
                <a:cs typeface="Alexandria" charset="0"/>
              </a:rPr>
              <a:t>The principles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DDCD663-1841-EF49-6089-18FE1A2824FA}"/>
              </a:ext>
            </a:extLst>
          </p:cNvPr>
          <p:cNvSpPr txBox="1"/>
          <p:nvPr/>
        </p:nvSpPr>
        <p:spPr>
          <a:xfrm>
            <a:off x="617280" y="1679921"/>
            <a:ext cx="10529777" cy="4278094"/>
          </a:xfrm>
          <a:prstGeom prst="rect">
            <a:avLst/>
          </a:prstGeom>
          <a:noFill/>
        </p:spPr>
        <p:txBody>
          <a:bodyPr wrap="square">
            <a:spAutoFit/>
          </a:bodyPr>
          <a:lstStyle/>
          <a:p>
            <a:pPr algn="just"/>
            <a:r>
              <a:rPr lang="en-US" sz="1700" b="1" i="0" dirty="0">
                <a:effectLst/>
                <a:highlight>
                  <a:srgbClr val="FFFFFF"/>
                </a:highlight>
              </a:rPr>
              <a:t>13. Stability of Tenure of Personnel: </a:t>
            </a:r>
            <a:r>
              <a:rPr lang="en-US" sz="1700" b="0" i="0" dirty="0">
                <a:effectLst/>
                <a:highlight>
                  <a:srgbClr val="FFFFFF"/>
                </a:highlight>
              </a:rPr>
              <a:t>Fayol argues that it is essential to ensure that employees last a long time in their positions and avoid staff turnover as much as possible. The idea of the </a:t>
            </a:r>
            <a:r>
              <a:rPr lang="en-US" sz="1700" b="0" i="0" u="none" strike="noStrike" dirty="0">
                <a:effectLst/>
                <a:highlight>
                  <a:srgbClr val="FFFFFF"/>
                </a:highlight>
                <a:hlinkClick r:id="rId3">
                  <a:extLst>
                    <a:ext uri="{A12FA001-AC4F-418D-AE19-62706E023703}">
                      <ahyp:hlinkClr xmlns:ahyp="http://schemas.microsoft.com/office/drawing/2018/hyperlinkcolor" val="tx"/>
                    </a:ext>
                  </a:extLst>
                </a:hlinkClick>
              </a:rPr>
              <a:t>stability of tenure of personnel</a:t>
            </a:r>
            <a:r>
              <a:rPr lang="en-US" sz="1700" b="0" i="0" dirty="0">
                <a:effectLst/>
                <a:highlight>
                  <a:srgbClr val="FFFFFF"/>
                </a:highlight>
              </a:rPr>
              <a:t> is to inculcate a sense of job security and loyalty in the teams so they don’t think of leaving the organization. The sense of job insecurity is directly proportional to low </a:t>
            </a:r>
            <a:r>
              <a:rPr lang="en-US" sz="1700" b="0" i="0" dirty="0" err="1">
                <a:effectLst/>
                <a:highlight>
                  <a:srgbClr val="FFFFFF"/>
                </a:highlight>
              </a:rPr>
              <a:t>labour</a:t>
            </a:r>
            <a:r>
              <a:rPr lang="en-US" sz="1700" b="0" i="0" dirty="0">
                <a:effectLst/>
                <a:highlight>
                  <a:srgbClr val="FFFFFF"/>
                </a:highlight>
              </a:rPr>
              <a:t> efficiency and the high cost of training a new person to carry out their tasks. </a:t>
            </a:r>
          </a:p>
          <a:p>
            <a:pPr algn="just"/>
            <a:r>
              <a:rPr lang="en-US" sz="1700" b="1" i="0" dirty="0">
                <a:effectLst/>
                <a:highlight>
                  <a:srgbClr val="FFFFFF"/>
                </a:highlight>
              </a:rPr>
              <a:t>Ex:</a:t>
            </a:r>
            <a:r>
              <a:rPr lang="en-US" sz="1700" b="0" i="0" dirty="0">
                <a:effectLst/>
                <a:highlight>
                  <a:srgbClr val="FFFFFF"/>
                </a:highlight>
              </a:rPr>
              <a:t> Info Edge India Limited awards its employees for their contribution after they achieve a benchmark period (five years, ten years, and so on). This fosters loyalty toward the organization and encourages the employees to contribute their best.</a:t>
            </a:r>
          </a:p>
          <a:p>
            <a:pPr algn="just"/>
            <a:endParaRPr lang="en-US" sz="1700" b="0" i="0" dirty="0">
              <a:effectLst/>
              <a:highlight>
                <a:srgbClr val="FFFFFF"/>
              </a:highlight>
            </a:endParaRPr>
          </a:p>
          <a:p>
            <a:pPr algn="just"/>
            <a:r>
              <a:rPr lang="en-US" sz="1700" b="1" i="0" dirty="0">
                <a:effectLst/>
                <a:highlight>
                  <a:srgbClr val="FFFFFF"/>
                </a:highlight>
              </a:rPr>
              <a:t>14. Esprit de Corps</a:t>
            </a:r>
          </a:p>
          <a:p>
            <a:pPr algn="just"/>
            <a:r>
              <a:rPr lang="en-US" sz="1700" b="0" i="0" u="none" strike="noStrike" dirty="0">
                <a:effectLst/>
                <a:highlight>
                  <a:srgbClr val="FFFFFF"/>
                </a:highlight>
                <a:hlinkClick r:id="rId4">
                  <a:extLst>
                    <a:ext uri="{A12FA001-AC4F-418D-AE19-62706E023703}">
                      <ahyp:hlinkClr xmlns:ahyp="http://schemas.microsoft.com/office/drawing/2018/hyperlinkcolor" val="tx"/>
                    </a:ext>
                  </a:extLst>
                </a:hlinkClick>
              </a:rPr>
              <a:t>Esprit de Corps</a:t>
            </a:r>
            <a:r>
              <a:rPr lang="en-US" sz="1700" b="0" i="0" dirty="0">
                <a:effectLst/>
                <a:highlight>
                  <a:srgbClr val="FFFFFF"/>
                </a:highlight>
              </a:rPr>
              <a:t> is a French term that means “Team Spirit.” Therefore, the management should create unity, cooperation, and team spirit among employees. Managers are responsible for fostering an environment of mutual trust, understanding, and empathy. Working as a team will achieve more meaningful results than independently. Therefore, it will be essential to achieve unity and harmony among employees.</a:t>
            </a:r>
          </a:p>
          <a:p>
            <a:pPr algn="just"/>
            <a:r>
              <a:rPr lang="en-US" sz="1700" b="1" i="0" dirty="0">
                <a:effectLst/>
                <a:highlight>
                  <a:srgbClr val="FFFFFF"/>
                </a:highlight>
              </a:rPr>
              <a:t>Ex:</a:t>
            </a:r>
            <a:r>
              <a:rPr lang="en-US" sz="1700" b="0" i="0" dirty="0">
                <a:effectLst/>
                <a:highlight>
                  <a:srgbClr val="FFFFFF"/>
                </a:highlight>
              </a:rPr>
              <a:t> The best example of Esprit de Corps is in military combat units. These units take pride in inspiring enthusiasm and devotion and working together to defeat their counter units.</a:t>
            </a:r>
          </a:p>
        </p:txBody>
      </p:sp>
    </p:spTree>
    <p:extLst>
      <p:ext uri="{BB962C8B-B14F-4D97-AF65-F5344CB8AC3E}">
        <p14:creationId xmlns:p14="http://schemas.microsoft.com/office/powerpoint/2010/main" val="30401214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8978" y="1397680"/>
            <a:ext cx="5770468" cy="4959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60375"/>
          </a:xfrm>
          <a:prstGeom prst="rect">
            <a:avLst/>
          </a:prstGeom>
          <a:noFill/>
        </p:spPr>
        <p:txBody>
          <a:bodyPr wrap="square" rtlCol="0">
            <a:spAutoFit/>
          </a:bodyPr>
          <a:lstStyle/>
          <a:p>
            <a:pPr algn="ctr"/>
            <a:r>
              <a:rPr lang="en-US" sz="2400" b="1" dirty="0">
                <a:solidFill>
                  <a:srgbClr val="00B0F0"/>
                </a:solidFill>
                <a:latin typeface="Alexandria" charset="0"/>
                <a:cs typeface="Alexandria" charset="0"/>
              </a:rPr>
              <a:t>Levels of Management</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2" name="Picture 4">
            <a:extLst>
              <a:ext uri="{FF2B5EF4-FFF2-40B4-BE49-F238E27FC236}">
                <a16:creationId xmlns:a16="http://schemas.microsoft.com/office/drawing/2014/main" id="{56C44D0F-9C40-0C25-BEC9-2C7EEEA9F3E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8978" y="1397680"/>
            <a:ext cx="5783578" cy="4959420"/>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Tree>
    <p:extLst>
      <p:ext uri="{BB962C8B-B14F-4D97-AF65-F5344CB8AC3E}">
        <p14:creationId xmlns:p14="http://schemas.microsoft.com/office/powerpoint/2010/main" val="507744901"/>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8978" y="1397680"/>
            <a:ext cx="5770468" cy="4959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p:cNvSpPr txBox="1"/>
          <p:nvPr/>
        </p:nvSpPr>
        <p:spPr>
          <a:xfrm>
            <a:off x="7529039" y="3023886"/>
            <a:ext cx="4113898" cy="584775"/>
          </a:xfrm>
          <a:prstGeom prst="rect">
            <a:avLst/>
          </a:prstGeom>
          <a:noFill/>
        </p:spPr>
        <p:txBody>
          <a:bodyPr wrap="square" rtlCol="0">
            <a:spAutoFit/>
          </a:bodyPr>
          <a:lstStyle/>
          <a:p>
            <a:pPr algn="ctr"/>
            <a:r>
              <a:rPr lang="en-US" sz="3200" b="1" dirty="0">
                <a:solidFill>
                  <a:srgbClr val="00B0F0"/>
                </a:solidFill>
                <a:latin typeface="Alexandria" charset="0"/>
                <a:cs typeface="Alexandria" charset="0"/>
              </a:rPr>
              <a:t>Levels of Management</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a:extLst>
              <a:ext uri="{FF2B5EF4-FFF2-40B4-BE49-F238E27FC236}">
                <a16:creationId xmlns:a16="http://schemas.microsoft.com/office/drawing/2014/main" id="{496A88F9-F8E2-7AA7-7217-D4FACC285E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8978" y="1155869"/>
            <a:ext cx="7028120" cy="54575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2621567"/>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386" y="1403246"/>
            <a:ext cx="11087614" cy="4652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1137" y="1833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710559"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1</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442520" y="627436"/>
            <a:ext cx="4935279" cy="680193"/>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latin typeface="+mn-lt"/>
                <a:cs typeface="Aharoni" panose="02010803020104030203" pitchFamily="2" charset="-79"/>
              </a:rPr>
              <a:t>Types of Managers</a:t>
            </a:r>
            <a:endParaRPr lang="ar-SA" sz="3600" b="1" dirty="0">
              <a:latin typeface="+mn-lt"/>
            </a:endParaRPr>
          </a:p>
        </p:txBody>
      </p:sp>
      <p:sp>
        <p:nvSpPr>
          <p:cNvPr id="11" name="Content Placeholder 2"/>
          <p:cNvSpPr txBox="1">
            <a:spLocks/>
          </p:cNvSpPr>
          <p:nvPr/>
        </p:nvSpPr>
        <p:spPr>
          <a:xfrm>
            <a:off x="628393" y="1502472"/>
            <a:ext cx="10515600" cy="4620171"/>
          </a:xfrm>
          <a:prstGeom prst="rect">
            <a:avLst/>
          </a:prstGeom>
          <a:ln>
            <a:noFill/>
          </a:ln>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
            </a:pPr>
            <a:r>
              <a:rPr lang="en-US" b="1" dirty="0">
                <a:solidFill>
                  <a:srgbClr val="FF0000"/>
                </a:solidFill>
              </a:rPr>
              <a:t> The Level of Authority (Levels of Managers) </a:t>
            </a:r>
          </a:p>
          <a:p>
            <a:pPr marL="514350" indent="-514350">
              <a:buFont typeface="+mj-lt"/>
              <a:buAutoNum type="arabicPeriod"/>
            </a:pPr>
            <a:r>
              <a:rPr lang="en-US" b="1" dirty="0"/>
              <a:t>First line managers </a:t>
            </a:r>
          </a:p>
          <a:p>
            <a:pPr marL="514350" indent="-514350">
              <a:buFont typeface="+mj-lt"/>
              <a:buAutoNum type="arabicPeriod"/>
            </a:pPr>
            <a:r>
              <a:rPr lang="en-US" b="1" dirty="0"/>
              <a:t>Middle managers </a:t>
            </a:r>
          </a:p>
          <a:p>
            <a:pPr marL="514350" indent="-514350">
              <a:buFont typeface="+mj-lt"/>
              <a:buAutoNum type="arabicPeriod"/>
            </a:pPr>
            <a:r>
              <a:rPr lang="en-US" b="1" dirty="0"/>
              <a:t>Top managers </a:t>
            </a:r>
          </a:p>
          <a:p>
            <a:pPr>
              <a:buFont typeface="Wingdings" panose="05000000000000000000" pitchFamily="2" charset="2"/>
              <a:buChar char="§"/>
            </a:pPr>
            <a:r>
              <a:rPr lang="en-US" b="1" dirty="0">
                <a:solidFill>
                  <a:srgbClr val="FF0000"/>
                </a:solidFill>
              </a:rPr>
              <a:t> Scope of the Activities </a:t>
            </a:r>
          </a:p>
          <a:p>
            <a:pPr marL="514350" indent="-514350">
              <a:buFont typeface="+mj-lt"/>
              <a:buAutoNum type="arabicPeriod"/>
            </a:pPr>
            <a:r>
              <a:rPr lang="en-US" b="1" dirty="0"/>
              <a:t> Functional managers </a:t>
            </a:r>
          </a:p>
          <a:p>
            <a:pPr marL="514350" indent="-514350">
              <a:buFont typeface="+mj-lt"/>
              <a:buAutoNum type="arabicPeriod"/>
            </a:pPr>
            <a:r>
              <a:rPr lang="en-US" b="1" dirty="0"/>
              <a:t>General managers </a:t>
            </a:r>
          </a:p>
          <a:p>
            <a:pPr>
              <a:buFont typeface="Wingdings" panose="05000000000000000000" pitchFamily="2" charset="2"/>
              <a:buChar char="§"/>
            </a:pPr>
            <a:r>
              <a:rPr lang="en-US" b="1" dirty="0">
                <a:solidFill>
                  <a:srgbClr val="FF0000"/>
                </a:solidFill>
              </a:rPr>
              <a:t> Responsibility of the Activities</a:t>
            </a:r>
          </a:p>
          <a:p>
            <a:pPr marL="514350" indent="-514350">
              <a:buFont typeface="+mj-lt"/>
              <a:buAutoNum type="arabicPeriod"/>
            </a:pPr>
            <a:r>
              <a:rPr lang="en-US" b="1" dirty="0"/>
              <a:t> Line managers</a:t>
            </a:r>
          </a:p>
          <a:p>
            <a:pPr marL="514350" indent="-514350">
              <a:buFont typeface="+mj-lt"/>
              <a:buAutoNum type="arabicPeriod"/>
            </a:pPr>
            <a:r>
              <a:rPr lang="en-US" b="1" dirty="0"/>
              <a:t> Staff managers</a:t>
            </a:r>
            <a:endParaRPr lang="ar-SA" b="1" dirty="0"/>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2592257"/>
            <a:ext cx="4330079" cy="2196766"/>
          </a:xfrm>
          <a:prstGeom prst="rect">
            <a:avLst/>
          </a:prstGeom>
        </p:spPr>
      </p:pic>
    </p:spTree>
    <p:extLst>
      <p:ext uri="{BB962C8B-B14F-4D97-AF65-F5344CB8AC3E}">
        <p14:creationId xmlns:p14="http://schemas.microsoft.com/office/powerpoint/2010/main" val="1638432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385" y="1426476"/>
            <a:ext cx="11683359" cy="46294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1137" y="1833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710559"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1</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010914" y="99609"/>
            <a:ext cx="2181086" cy="102947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4" descr="blueline01"/>
          <p:cNvSpPr txBox="1">
            <a:spLocks noChangeArrowheads="1"/>
          </p:cNvSpPr>
          <p:nvPr/>
        </p:nvSpPr>
        <p:spPr>
          <a:xfrm>
            <a:off x="1593111" y="602546"/>
            <a:ext cx="5257800" cy="647293"/>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a:latin typeface="+mn-lt"/>
                <a:cs typeface="Aharoni" panose="02010803020104030203" pitchFamily="2" charset="-79"/>
              </a:rPr>
              <a:t>Differences Among Managers</a:t>
            </a:r>
          </a:p>
        </p:txBody>
      </p:sp>
      <p:sp>
        <p:nvSpPr>
          <p:cNvPr id="11" name="Rectangle 5"/>
          <p:cNvSpPr txBox="1">
            <a:spLocks noChangeArrowheads="1"/>
          </p:cNvSpPr>
          <p:nvPr/>
        </p:nvSpPr>
        <p:spPr>
          <a:xfrm>
            <a:off x="697665" y="1553907"/>
            <a:ext cx="10515600" cy="4351338"/>
          </a:xfrm>
          <a:prstGeom prst="rect">
            <a:avLst/>
          </a:prstGeom>
          <a:ln>
            <a:no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30000"/>
              </a:spcBef>
            </a:pPr>
            <a:r>
              <a:rPr lang="en-US" sz="3200" b="1" dirty="0"/>
              <a:t>The Three Levels of Management</a:t>
            </a:r>
          </a:p>
          <a:p>
            <a:pPr lvl="1">
              <a:spcBef>
                <a:spcPct val="30000"/>
              </a:spcBef>
            </a:pPr>
            <a:r>
              <a:rPr lang="en-US" sz="2800" b="1" dirty="0">
                <a:solidFill>
                  <a:srgbClr val="FF0000"/>
                </a:solidFill>
              </a:rPr>
              <a:t>Top managers</a:t>
            </a:r>
          </a:p>
          <a:p>
            <a:pPr lvl="2">
              <a:spcBef>
                <a:spcPct val="30000"/>
              </a:spcBef>
            </a:pPr>
            <a:r>
              <a:rPr lang="en-US" sz="2400" b="1" dirty="0"/>
              <a:t>CEO, president, or vice president</a:t>
            </a:r>
          </a:p>
          <a:p>
            <a:pPr lvl="1">
              <a:spcBef>
                <a:spcPct val="30000"/>
              </a:spcBef>
            </a:pPr>
            <a:r>
              <a:rPr lang="en-US" sz="2800" b="1" dirty="0">
                <a:solidFill>
                  <a:srgbClr val="FF0000"/>
                </a:solidFill>
              </a:rPr>
              <a:t>Middle managers</a:t>
            </a:r>
          </a:p>
          <a:p>
            <a:pPr lvl="2">
              <a:spcBef>
                <a:spcPct val="30000"/>
              </a:spcBef>
            </a:pPr>
            <a:r>
              <a:rPr lang="en-US" sz="2400" b="1" dirty="0"/>
              <a:t>Production  manager, marketing  manager, HR manager or financial manager </a:t>
            </a:r>
          </a:p>
          <a:p>
            <a:pPr lvl="1">
              <a:spcBef>
                <a:spcPct val="30000"/>
              </a:spcBef>
            </a:pPr>
            <a:r>
              <a:rPr lang="en-US" sz="2800" b="1" dirty="0">
                <a:solidFill>
                  <a:srgbClr val="FF0000"/>
                </a:solidFill>
              </a:rPr>
              <a:t>First-line managers</a:t>
            </a:r>
          </a:p>
          <a:p>
            <a:pPr lvl="2">
              <a:spcBef>
                <a:spcPct val="30000"/>
              </a:spcBef>
            </a:pPr>
            <a:r>
              <a:rPr lang="en-US" sz="2400" b="1" dirty="0"/>
              <a:t>Crew leader, supervisor, head nurse, or office manager</a:t>
            </a:r>
          </a:p>
          <a:p>
            <a:pPr lvl="1">
              <a:spcBef>
                <a:spcPct val="30000"/>
              </a:spcBef>
            </a:pPr>
            <a:r>
              <a:rPr lang="en-US" sz="2800" b="1" dirty="0">
                <a:solidFill>
                  <a:srgbClr val="FF0000"/>
                </a:solidFill>
              </a:rPr>
              <a:t>Non-management operative employees</a:t>
            </a:r>
          </a:p>
          <a:p>
            <a:pPr lvl="2">
              <a:spcBef>
                <a:spcPct val="30000"/>
              </a:spcBef>
            </a:pPr>
            <a:r>
              <a:rPr lang="en-US" sz="2400" b="1" dirty="0"/>
              <a:t>Workers in the organization who are supervised by first-line managers</a:t>
            </a:r>
          </a:p>
        </p:txBody>
      </p:sp>
    </p:spTree>
    <p:extLst>
      <p:ext uri="{BB962C8B-B14F-4D97-AF65-F5344CB8AC3E}">
        <p14:creationId xmlns:p14="http://schemas.microsoft.com/office/powerpoint/2010/main" val="24693447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3">
            <a:extLst>
              <a:ext uri="{FF2B5EF4-FFF2-40B4-BE49-F238E27FC236}">
                <a16:creationId xmlns:a16="http://schemas.microsoft.com/office/drawing/2014/main" id="{D14A8A5C-FE5F-EB7A-6332-9B8ECE448852}"/>
              </a:ext>
            </a:extLst>
          </p:cNvPr>
          <p:cNvSpPr txBox="1">
            <a:spLocks/>
          </p:cNvSpPr>
          <p:nvPr/>
        </p:nvSpPr>
        <p:spPr>
          <a:xfrm>
            <a:off x="948837" y="1967650"/>
            <a:ext cx="8915599" cy="3951288"/>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b="1" dirty="0"/>
              <a:t>Executives-CEO, CFO, COO, Presidents, Vice Presidents</a:t>
            </a:r>
          </a:p>
          <a:p>
            <a:r>
              <a:rPr lang="en-US" sz="3200" b="1" dirty="0"/>
              <a:t>Manage the entire organization or major parts</a:t>
            </a:r>
          </a:p>
          <a:p>
            <a:r>
              <a:rPr lang="en-US" sz="3200" b="1" dirty="0"/>
              <a:t>Develop the purpose, the goals, strategies, long-term plans</a:t>
            </a:r>
          </a:p>
          <a:p>
            <a:r>
              <a:rPr lang="en-US" sz="3200" b="1" dirty="0"/>
              <a:t>Report to board of directors or other executives</a:t>
            </a:r>
          </a:p>
          <a:p>
            <a:r>
              <a:rPr lang="en-US" sz="3200" b="1" dirty="0"/>
              <a:t>Supervise middle managers</a:t>
            </a:r>
          </a:p>
        </p:txBody>
      </p:sp>
      <p:sp>
        <p:nvSpPr>
          <p:cNvPr id="6" name="Text Placeholder 2">
            <a:extLst>
              <a:ext uri="{FF2B5EF4-FFF2-40B4-BE49-F238E27FC236}">
                <a16:creationId xmlns:a16="http://schemas.microsoft.com/office/drawing/2014/main" id="{07DDB909-773B-56D1-ADC2-E3C021E9E85B}"/>
              </a:ext>
            </a:extLst>
          </p:cNvPr>
          <p:cNvSpPr txBox="1">
            <a:spLocks/>
          </p:cNvSpPr>
          <p:nvPr/>
        </p:nvSpPr>
        <p:spPr>
          <a:xfrm>
            <a:off x="3339220" y="830312"/>
            <a:ext cx="5157787" cy="823912"/>
          </a:xfrm>
          <a:prstGeom prst="rect">
            <a:avLst/>
          </a:prstGeom>
          <a:solidFill>
            <a:schemeClr val="accent4"/>
          </a:solidFill>
          <a:ln>
            <a:solidFill>
              <a:schemeClr val="tx1"/>
            </a:solid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600" b="1" dirty="0"/>
              <a:t>Top Management</a:t>
            </a:r>
          </a:p>
        </p:txBody>
      </p:sp>
    </p:spTree>
    <p:extLst>
      <p:ext uri="{BB962C8B-B14F-4D97-AF65-F5344CB8AC3E}">
        <p14:creationId xmlns:p14="http://schemas.microsoft.com/office/powerpoint/2010/main" val="3087989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Content Placeholder 3">
            <a:extLst>
              <a:ext uri="{FF2B5EF4-FFF2-40B4-BE49-F238E27FC236}">
                <a16:creationId xmlns:a16="http://schemas.microsoft.com/office/drawing/2014/main" id="{D7989794-B07E-6292-3867-B7AF006E75B9}"/>
              </a:ext>
            </a:extLst>
          </p:cNvPr>
          <p:cNvSpPr txBox="1">
            <a:spLocks/>
          </p:cNvSpPr>
          <p:nvPr/>
        </p:nvSpPr>
        <p:spPr>
          <a:xfrm>
            <a:off x="1052945" y="1935149"/>
            <a:ext cx="8229600" cy="3951288"/>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en-US" sz="3200" b="1" dirty="0"/>
              <a:t>Managers and department heads</a:t>
            </a:r>
          </a:p>
          <a:p>
            <a:pPr>
              <a:buFont typeface="Wingdings" panose="05000000000000000000" pitchFamily="2" charset="2"/>
              <a:buChar char="Ø"/>
            </a:pPr>
            <a:r>
              <a:rPr lang="en-US" sz="3200" b="1" dirty="0"/>
              <a:t>Implement top manager’s strategies by developing short-term plans</a:t>
            </a:r>
          </a:p>
          <a:p>
            <a:pPr>
              <a:buFont typeface="Wingdings" panose="05000000000000000000" pitchFamily="2" charset="2"/>
              <a:buChar char="Ø"/>
            </a:pPr>
            <a:r>
              <a:rPr lang="en-US" sz="3200" b="1" dirty="0"/>
              <a:t>Report to executives</a:t>
            </a:r>
          </a:p>
          <a:p>
            <a:pPr>
              <a:buFont typeface="Wingdings" panose="05000000000000000000" pitchFamily="2" charset="2"/>
              <a:buChar char="Ø"/>
            </a:pPr>
            <a:r>
              <a:rPr lang="en-US" sz="3200" b="1" dirty="0"/>
              <a:t>Supervise first-line managers</a:t>
            </a:r>
          </a:p>
        </p:txBody>
      </p:sp>
      <p:sp>
        <p:nvSpPr>
          <p:cNvPr id="3" name="Text Placeholder 2">
            <a:extLst>
              <a:ext uri="{FF2B5EF4-FFF2-40B4-BE49-F238E27FC236}">
                <a16:creationId xmlns:a16="http://schemas.microsoft.com/office/drawing/2014/main" id="{1A18D575-0B90-5E07-3C6B-194042C6AC40}"/>
              </a:ext>
            </a:extLst>
          </p:cNvPr>
          <p:cNvSpPr txBox="1">
            <a:spLocks/>
          </p:cNvSpPr>
          <p:nvPr/>
        </p:nvSpPr>
        <p:spPr>
          <a:xfrm>
            <a:off x="3339220" y="830312"/>
            <a:ext cx="5157787" cy="823912"/>
          </a:xfrm>
          <a:prstGeom prst="rect">
            <a:avLst/>
          </a:prstGeom>
          <a:solidFill>
            <a:schemeClr val="accent4"/>
          </a:solidFill>
          <a:ln>
            <a:solidFill>
              <a:schemeClr val="tx1"/>
            </a:solid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600" b="1" dirty="0"/>
              <a:t>Middle Managers</a:t>
            </a:r>
          </a:p>
        </p:txBody>
      </p:sp>
    </p:spTree>
    <p:extLst>
      <p:ext uri="{BB962C8B-B14F-4D97-AF65-F5344CB8AC3E}">
        <p14:creationId xmlns:p14="http://schemas.microsoft.com/office/powerpoint/2010/main" val="26543810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Placeholder 2">
            <a:extLst>
              <a:ext uri="{FF2B5EF4-FFF2-40B4-BE49-F238E27FC236}">
                <a16:creationId xmlns:a16="http://schemas.microsoft.com/office/drawing/2014/main" id="{41DF2897-52AE-BEE4-97AF-B7A1B49BC1AA}"/>
              </a:ext>
            </a:extLst>
          </p:cNvPr>
          <p:cNvSpPr txBox="1">
            <a:spLocks/>
          </p:cNvSpPr>
          <p:nvPr/>
        </p:nvSpPr>
        <p:spPr>
          <a:xfrm>
            <a:off x="3339220" y="830312"/>
            <a:ext cx="5157787" cy="823912"/>
          </a:xfrm>
          <a:prstGeom prst="rect">
            <a:avLst/>
          </a:prstGeom>
          <a:solidFill>
            <a:schemeClr val="accent4"/>
          </a:solidFill>
          <a:ln>
            <a:solidFill>
              <a:schemeClr val="tx1"/>
            </a:solid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600" b="1" dirty="0"/>
              <a:t>First-Line Managers</a:t>
            </a:r>
          </a:p>
        </p:txBody>
      </p:sp>
      <p:sp>
        <p:nvSpPr>
          <p:cNvPr id="8" name="Content Placeholder 3">
            <a:extLst>
              <a:ext uri="{FF2B5EF4-FFF2-40B4-BE49-F238E27FC236}">
                <a16:creationId xmlns:a16="http://schemas.microsoft.com/office/drawing/2014/main" id="{F156C3C6-8022-12CC-D8DB-AA705917B8AD}"/>
              </a:ext>
            </a:extLst>
          </p:cNvPr>
          <p:cNvSpPr txBox="1">
            <a:spLocks/>
          </p:cNvSpPr>
          <p:nvPr/>
        </p:nvSpPr>
        <p:spPr>
          <a:xfrm>
            <a:off x="1177987" y="1890948"/>
            <a:ext cx="8001000" cy="3951288"/>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sz="3200" b="1" dirty="0"/>
              <a:t>Supervisors, crew leaders, office managers</a:t>
            </a:r>
          </a:p>
          <a:p>
            <a:pPr>
              <a:buFont typeface="Wingdings" panose="05000000000000000000" pitchFamily="2" charset="2"/>
              <a:buChar char="q"/>
            </a:pPr>
            <a:r>
              <a:rPr lang="en-US" sz="3200" b="1" dirty="0"/>
              <a:t>Implement middle manager’s plans</a:t>
            </a:r>
          </a:p>
          <a:p>
            <a:pPr>
              <a:buFont typeface="Wingdings" panose="05000000000000000000" pitchFamily="2" charset="2"/>
              <a:buChar char="q"/>
            </a:pPr>
            <a:r>
              <a:rPr lang="en-US" sz="3200" b="1" dirty="0"/>
              <a:t>Report to middle managers</a:t>
            </a:r>
          </a:p>
          <a:p>
            <a:pPr>
              <a:buFont typeface="Wingdings" panose="05000000000000000000" pitchFamily="2" charset="2"/>
              <a:buChar char="q"/>
            </a:pPr>
            <a:r>
              <a:rPr lang="en-US" sz="3200" b="1" dirty="0"/>
              <a:t>Supervise operative employees</a:t>
            </a:r>
          </a:p>
        </p:txBody>
      </p:sp>
    </p:spTree>
    <p:extLst>
      <p:ext uri="{BB962C8B-B14F-4D97-AF65-F5344CB8AC3E}">
        <p14:creationId xmlns:p14="http://schemas.microsoft.com/office/powerpoint/2010/main" val="1439932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3080656" y="697477"/>
            <a:ext cx="5529943" cy="523220"/>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5 Functions of Great Management</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170" name="Picture 2" descr="5 Principles of Great Management">
            <a:extLst>
              <a:ext uri="{FF2B5EF4-FFF2-40B4-BE49-F238E27FC236}">
                <a16:creationId xmlns:a16="http://schemas.microsoft.com/office/drawing/2014/main" id="{F5AEF161-FE4A-CA43-DD6A-3C673B9B97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2871" y="1382563"/>
            <a:ext cx="9786257" cy="51960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618621"/>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098" name="Picture 2" descr="E:\مدرسة الابطال\lecuters\1\lectuers\Overview of management\IMG_٢٠٢٠١١٠٧_٠٥٥٣٥٨.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281" y="1685496"/>
            <a:ext cx="10631966" cy="4370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5880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78F74BB8-BECF-46E5-B006-84377A22BC3E}"/>
</file>

<file path=docProps/app.xml><?xml version="1.0" encoding="utf-8"?>
<Properties xmlns="http://schemas.openxmlformats.org/officeDocument/2006/extended-properties" xmlns:vt="http://schemas.openxmlformats.org/officeDocument/2006/docPropsVTypes">
  <TotalTime>0</TotalTime>
  <Words>3738</Words>
  <Application>Microsoft Office PowerPoint</Application>
  <PresentationFormat>Widescreen</PresentationFormat>
  <Paragraphs>285</Paragraphs>
  <Slides>47</Slides>
  <Notes>21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47</vt:i4>
      </vt:variant>
    </vt:vector>
  </HeadingPairs>
  <TitlesOfParts>
    <vt:vector size="59" baseType="lpstr">
      <vt:lpstr>Aharoni</vt:lpstr>
      <vt:lpstr>Alexandria</vt:lpstr>
      <vt:lpstr>Arial</vt:lpstr>
      <vt:lpstr>Arial</vt:lpstr>
      <vt:lpstr>BwGlennSans-Medium</vt:lpstr>
      <vt:lpstr>Calibri</vt:lpstr>
      <vt:lpstr>Calibri Light</vt:lpstr>
      <vt:lpstr>Noto Sans</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Bothaina Mahmoud Fouad</cp:lastModifiedBy>
  <cp:revision>92</cp:revision>
  <dcterms:created xsi:type="dcterms:W3CDTF">2023-04-29T09:08:00Z</dcterms:created>
  <dcterms:modified xsi:type="dcterms:W3CDTF">2024-05-25T18:26:14Z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