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5"/>
  </p:notesMasterIdLst>
  <p:sldIdLst>
    <p:sldId id="480" r:id="rId5"/>
    <p:sldId id="303" r:id="rId6"/>
    <p:sldId id="522" r:id="rId7"/>
    <p:sldId id="511" r:id="rId8"/>
    <p:sldId id="523" r:id="rId9"/>
    <p:sldId id="529" r:id="rId10"/>
    <p:sldId id="524" r:id="rId11"/>
    <p:sldId id="531" r:id="rId12"/>
    <p:sldId id="778" r:id="rId13"/>
    <p:sldId id="777" r:id="rId14"/>
    <p:sldId id="525" r:id="rId15"/>
    <p:sldId id="533" r:id="rId16"/>
    <p:sldId id="526" r:id="rId17"/>
    <p:sldId id="535" r:id="rId18"/>
    <p:sldId id="550" r:id="rId19"/>
    <p:sldId id="527" r:id="rId20"/>
    <p:sldId id="537" r:id="rId21"/>
    <p:sldId id="551" r:id="rId22"/>
    <p:sldId id="552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22"/>
            <p14:sldId id="511"/>
            <p14:sldId id="523"/>
            <p14:sldId id="529"/>
            <p14:sldId id="524"/>
            <p14:sldId id="531"/>
            <p14:sldId id="778"/>
            <p14:sldId id="777"/>
            <p14:sldId id="525"/>
            <p14:sldId id="533"/>
            <p14:sldId id="526"/>
            <p14:sldId id="535"/>
            <p14:sldId id="550"/>
            <p14:sldId id="527"/>
            <p14:sldId id="537"/>
            <p14:sldId id="551"/>
            <p14:sldId id="55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CCECFF"/>
    <a:srgbClr val="FFE2C5"/>
    <a:srgbClr val="FFD7AF"/>
    <a:srgbClr val="FBE8C1"/>
    <a:srgbClr val="FAE3B4"/>
    <a:srgbClr val="FAC748"/>
    <a:srgbClr val="00AEEF"/>
    <a:srgbClr val="FFD200"/>
    <a:srgbClr val="203E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5" autoAdjust="0"/>
    <p:restoredTop sz="94660"/>
  </p:normalViewPr>
  <p:slideViewPr>
    <p:cSldViewPr snapToGrid="0">
      <p:cViewPr varScale="1">
        <p:scale>
          <a:sx n="66" d="100"/>
          <a:sy n="66" d="100"/>
        </p:scale>
        <p:origin x="7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B29DD7-4F4F-3A63-8F99-7C97D8822F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ACAC19-CB33-000A-FA06-6BE9DDAC32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9104CE-240B-7BB4-ED43-5DF00F7116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B33C6E-171C-DCA4-5EF0-6D74142AD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9467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FECAB-EC39-0277-654C-595AD935DE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B60BA5-B638-044B-FF5C-0264B68219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537046-ACF8-137C-EA3A-1C8FF728C4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50BB3C-6277-1474-9726-7901EC48FC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168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0362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Panel Discussion </a:t>
            </a:r>
            <a:r>
              <a:rPr lang="ar-SY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40495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REA619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Property and Facilities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70224" y="402231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Panel Discussion </a:t>
            </a:r>
            <a:r>
              <a:rPr lang="ar-SY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7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9555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REA619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Property and Facilities Management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A38A7D-3F99-BF5F-68EE-BF620B7F0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5B6D905-B212-6444-8EB5-C8B8A7DCB6F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CF39FE-AC34-A8E4-A4CB-6A2F638918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BCF3B9-81B1-8F5E-C8CD-8D0820CD62F7}"/>
              </a:ext>
            </a:extLst>
          </p:cNvPr>
          <p:cNvSpPr txBox="1"/>
          <p:nvPr/>
        </p:nvSpPr>
        <p:spPr>
          <a:xfrm>
            <a:off x="196120" y="1155869"/>
            <a:ext cx="11799759" cy="3717171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(1): رخصة وسيط عقاري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DRE 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 وإدارة الممتلكات (صديق بسلطة توكيل مؤقتة)</a:t>
            </a:r>
          </a:p>
          <a:p>
            <a:pPr algn="r" rtl="1">
              <a:spcBef>
                <a:spcPts val="600"/>
              </a:spcBef>
              <a:spcAft>
                <a:spcPts val="1800"/>
              </a:spcAft>
            </a:pPr>
            <a:r>
              <a:rPr lang="ar-SY" sz="2400" b="1" dirty="0">
                <a:latin typeface="Alexandria"/>
              </a:rPr>
              <a:t>الوضع:</a:t>
            </a:r>
            <a:r>
              <a:rPr lang="en-US" sz="2400" b="1" dirty="0">
                <a:latin typeface="Alexandria"/>
              </a:rPr>
              <a:t> </a:t>
            </a:r>
            <a:r>
              <a:rPr lang="ar-SY" sz="2400" b="1" dirty="0">
                <a:latin typeface="Alexandria"/>
              </a:rPr>
              <a:t>مالك عقار مريض يمنح صديقه توكيلًا لإدارة العقار مؤقتًا بدون أجر.</a:t>
            </a:r>
            <a:endParaRPr lang="en-US" sz="2400" b="1" dirty="0">
              <a:latin typeface="Alexandria"/>
            </a:endParaRP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أسئلة النقاش:</a:t>
            </a:r>
            <a:endParaRPr lang="en-US" sz="2400" b="1" dirty="0">
              <a:latin typeface="Alexandria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هل يحتاج الصديق لرخصة </a:t>
            </a:r>
            <a:r>
              <a:rPr lang="en-US" sz="2400" b="1" dirty="0">
                <a:latin typeface="Alexandria"/>
              </a:rPr>
              <a:t>DRE </a:t>
            </a:r>
            <a:r>
              <a:rPr lang="ar-SY" sz="2400" b="1" dirty="0">
                <a:latin typeface="Alexandria"/>
              </a:rPr>
              <a:t>خلال فترة المرض؟</a:t>
            </a:r>
            <a:endParaRPr lang="en-US" sz="2400" b="1" dirty="0">
              <a:latin typeface="Alexandria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ماذا يحدث إذا بدأ الصديق يتقاضى أجرًا مقابل الإدارة؟</a:t>
            </a:r>
            <a:endParaRPr lang="en-US" sz="2400" b="1" dirty="0">
              <a:latin typeface="Alexandria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ما المخاطر القانونية إذا استمر في الإدارة بدون ترخيص؟</a:t>
            </a:r>
          </a:p>
        </p:txBody>
      </p:sp>
    </p:spTree>
    <p:extLst>
      <p:ext uri="{BB962C8B-B14F-4D97-AF65-F5344CB8AC3E}">
        <p14:creationId xmlns:p14="http://schemas.microsoft.com/office/powerpoint/2010/main" val="2904307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FF6D02-13E7-4767-F7F7-CE1D08D4C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4C030F4-E9C4-A8E4-2A49-5DFAB245AAB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3EA2C7-96BE-487C-A128-54F2D017BB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C11B8EB-55FA-71BA-CC4F-16A9A9D9B11C}"/>
              </a:ext>
            </a:extLst>
          </p:cNvPr>
          <p:cNvSpPr txBox="1"/>
          <p:nvPr/>
        </p:nvSpPr>
        <p:spPr>
          <a:xfrm>
            <a:off x="873071" y="1155869"/>
            <a:ext cx="10848814" cy="32401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(1): رخصة وسيط عقاري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 DRE  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وإدارة الممتلكات (صديق بسلطة توكيل مؤقتة)</a:t>
            </a:r>
          </a:p>
          <a:p>
            <a:pPr marL="457200" indent="-457200" algn="r" rtl="1">
              <a:lnSpc>
                <a:spcPct val="150000"/>
              </a:lnSpc>
              <a:buAutoNum type="arabicPeriod"/>
            </a:pPr>
            <a:r>
              <a:rPr lang="ar-SY" sz="2400" b="1" dirty="0"/>
              <a:t>خلال فترة المرض وبدون مقابل مالي، لا يحتاج الصديق لرخصة </a:t>
            </a:r>
            <a:r>
              <a:rPr lang="en-US" sz="2400" b="1" dirty="0"/>
              <a:t>DRE </a:t>
            </a:r>
            <a:r>
              <a:rPr lang="ar-SY" sz="2400" b="1" dirty="0"/>
              <a:t> (استثناء مؤقت).</a:t>
            </a:r>
            <a:endParaRPr lang="en-US" sz="2400" b="1" dirty="0"/>
          </a:p>
          <a:p>
            <a:pPr marL="457200" indent="-457200" algn="r" rtl="1">
              <a:lnSpc>
                <a:spcPct val="150000"/>
              </a:lnSpc>
              <a:buAutoNum type="arabicPeriod"/>
            </a:pPr>
            <a:r>
              <a:rPr lang="ar-SY" sz="2400" b="1" dirty="0"/>
              <a:t>عند تقاضي أجر مقابل الإدارة، تصبح العلاقة مستمرة وبمقابل مالي، لذا يجب الحصول على رخصة </a:t>
            </a:r>
            <a:r>
              <a:rPr lang="en-US" sz="2400" b="1" dirty="0"/>
              <a:t>DRE.</a:t>
            </a:r>
          </a:p>
          <a:p>
            <a:pPr marL="457200" indent="-457200" algn="r" rtl="1">
              <a:lnSpc>
                <a:spcPct val="150000"/>
              </a:lnSpc>
              <a:buAutoNum type="arabicPeriod"/>
            </a:pPr>
            <a:r>
              <a:rPr lang="ar-SY" sz="2400" b="1" dirty="0"/>
              <a:t>عدم الحصول على الترخيص مع تحصيل أجر يعرضه لغرامات قانونية، ويجعل العقود مشكوكًا في قانونيتها، وقد يمنع تحصيل الأجور في حال النزاع.</a:t>
            </a:r>
          </a:p>
        </p:txBody>
      </p:sp>
    </p:spTree>
    <p:extLst>
      <p:ext uri="{BB962C8B-B14F-4D97-AF65-F5344CB8AC3E}">
        <p14:creationId xmlns:p14="http://schemas.microsoft.com/office/powerpoint/2010/main" val="171181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E86B3B-DB71-1C97-2A60-48411022E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49DA5B3-FBC9-5207-A44D-C8280144CD6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00E5441-2622-6EC7-A0DE-2D9CE2F4F8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E2976E-FBE2-0062-1666-278A8A446BFB}"/>
              </a:ext>
            </a:extLst>
          </p:cNvPr>
          <p:cNvSpPr txBox="1"/>
          <p:nvPr/>
        </p:nvSpPr>
        <p:spPr>
          <a:xfrm>
            <a:off x="211810" y="948690"/>
            <a:ext cx="11799759" cy="2554545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2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): رخصة وسيط عقاري 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DRE  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وإدارة الممتلكات (موظف غير مرخّص تحت إشراف وسيط)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موظف يتسلم الإيجارات ويزود المستأجرين بالمعلومات، ولكنه يقوم أيضًا بالتفاوض على العقود.</a:t>
            </a:r>
            <a:endParaRPr lang="en-US" sz="2400" b="1" dirty="0">
              <a:latin typeface="Alexandria"/>
            </a:endParaRP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أسئلة النقاش:</a:t>
            </a:r>
            <a:endParaRPr lang="en-US" sz="2400" b="1" dirty="0">
              <a:latin typeface="Alexandria"/>
            </a:endParaRPr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أي الأنشطة تتطلب ترخيص </a:t>
            </a:r>
            <a:r>
              <a:rPr lang="en-US" sz="2400" b="1" dirty="0">
                <a:latin typeface="Alexandria"/>
              </a:rPr>
              <a:t>DRE؟</a:t>
            </a:r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ما المخاطر القانونية إذا استمر الموظف في التفاوض بدون ترخيص؟</a:t>
            </a:r>
          </a:p>
        </p:txBody>
      </p:sp>
    </p:spTree>
    <p:extLst>
      <p:ext uri="{BB962C8B-B14F-4D97-AF65-F5344CB8AC3E}">
        <p14:creationId xmlns:p14="http://schemas.microsoft.com/office/powerpoint/2010/main" val="1312126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F51E9E-3696-337A-A3C4-44359F3A5F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F88DED0-C460-5BFF-DD57-116448B598C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F59B847-B3D0-272D-84C7-5736D703A8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73C0E88-3F9B-A559-7605-F55337BD4825}"/>
              </a:ext>
            </a:extLst>
          </p:cNvPr>
          <p:cNvSpPr txBox="1"/>
          <p:nvPr/>
        </p:nvSpPr>
        <p:spPr>
          <a:xfrm>
            <a:off x="873071" y="1155869"/>
            <a:ext cx="10848814" cy="265534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(2): رخصة وسيط عقاري 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DRE  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وإدارة الممتلكات (موظف غير مرخّص تحت إشراف وسيط)</a:t>
            </a:r>
          </a:p>
          <a:p>
            <a:pPr marL="457200" indent="-457200" algn="r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ar-SY" sz="2400" b="1" dirty="0"/>
              <a:t>تحصيل الإيجارات وتقديم المعلومات لا يتطلب ترخيصًا إذا كان تحت إشراف مباشر من وسيط مرخّص.</a:t>
            </a:r>
          </a:p>
          <a:p>
            <a:pPr algn="r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ar-SY" sz="2400" b="1" dirty="0"/>
              <a:t>التفاوض على العقود أو توقيع اتفاقيات إدارة يتطلب رخصة </a:t>
            </a:r>
            <a:r>
              <a:rPr lang="en-US" sz="2400" b="1" dirty="0"/>
              <a:t>DRE </a:t>
            </a:r>
            <a:r>
              <a:rPr lang="ar-SY" sz="2400" b="1" dirty="0"/>
              <a:t> </a:t>
            </a:r>
          </a:p>
          <a:p>
            <a:pPr marL="457200" indent="-457200" algn="r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2"/>
            </a:pPr>
            <a:r>
              <a:rPr lang="en-US" sz="2400" b="1" dirty="0"/>
              <a:t> </a:t>
            </a:r>
            <a:r>
              <a:rPr lang="ar-SY" sz="2400" b="1" dirty="0"/>
              <a:t>استمرار الموظف بدون ترخيص يؤدي إلى مسؤولية قانونية للشركة والموظف، وقد يمنع تحصيل الأجور.</a:t>
            </a:r>
          </a:p>
        </p:txBody>
      </p:sp>
    </p:spTree>
    <p:extLst>
      <p:ext uri="{BB962C8B-B14F-4D97-AF65-F5344CB8AC3E}">
        <p14:creationId xmlns:p14="http://schemas.microsoft.com/office/powerpoint/2010/main" val="400699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3814BC-C420-C11E-9A49-C207A7F87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452BEB9-610A-7851-60A5-A056023F16E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1C74E6-092B-C51E-576E-71BC5F2A20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CD8314-F957-78FF-04AE-60F59DC830A7}"/>
              </a:ext>
            </a:extLst>
          </p:cNvPr>
          <p:cNvSpPr txBox="1"/>
          <p:nvPr/>
        </p:nvSpPr>
        <p:spPr>
          <a:xfrm>
            <a:off x="180431" y="1443841"/>
            <a:ext cx="11799759" cy="3077766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(3): شهادة المستأجر 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 TEC 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وبيانات التشغيل السنوي 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APOD 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 (بيع عقار مؤجّر بدون 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TEC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)</a:t>
            </a:r>
          </a:p>
          <a:p>
            <a:pPr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المالك لديه </a:t>
            </a:r>
            <a:r>
              <a:rPr lang="en-US" sz="2400" b="1" dirty="0">
                <a:latin typeface="Alexandria"/>
              </a:rPr>
              <a:t>APOD </a:t>
            </a:r>
            <a:r>
              <a:rPr lang="ar-SY" sz="2400" b="1" dirty="0">
                <a:latin typeface="Alexandria"/>
              </a:rPr>
              <a:t>جاهز لكنه لم يحصل على</a:t>
            </a:r>
            <a:r>
              <a:rPr lang="en-US" sz="2400" b="1" dirty="0">
                <a:latin typeface="Alexandria"/>
              </a:rPr>
              <a:t>TEC </a:t>
            </a:r>
            <a:r>
              <a:rPr lang="ar-SY" sz="2400" b="1" dirty="0">
                <a:latin typeface="Alexandria"/>
              </a:rPr>
              <a:t>من جميع المستأجرين.</a:t>
            </a:r>
            <a:endParaRPr lang="en-US" sz="2400" b="1" dirty="0">
              <a:latin typeface="Alexandria"/>
            </a:endParaRPr>
          </a:p>
          <a:p>
            <a:pPr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أسئلة النقاش:</a:t>
            </a:r>
            <a:endParaRPr lang="en-US" sz="2400" b="1" dirty="0">
              <a:latin typeface="Alexandria"/>
            </a:endParaRPr>
          </a:p>
          <a:p>
            <a:pPr marL="457200" indent="-457200" algn="justLow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latin typeface="Alexandria"/>
              </a:rPr>
              <a:t>ما الفرق بين </a:t>
            </a:r>
            <a:r>
              <a:rPr lang="en-US" sz="2400" b="1" dirty="0">
                <a:latin typeface="Alexandria"/>
              </a:rPr>
              <a:t>APOD </a:t>
            </a:r>
            <a:r>
              <a:rPr lang="ar-SY" sz="2400" b="1" dirty="0">
                <a:latin typeface="Alexandria"/>
              </a:rPr>
              <a:t> و</a:t>
            </a:r>
            <a:r>
              <a:rPr lang="en-US" sz="2400" b="1" dirty="0">
                <a:latin typeface="Alexandria"/>
              </a:rPr>
              <a:t>TEC؟</a:t>
            </a:r>
          </a:p>
          <a:p>
            <a:pPr marL="457200" indent="-457200" algn="justLow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latin typeface="Alexandria"/>
              </a:rPr>
              <a:t>كيف يؤثر عدم وجود </a:t>
            </a:r>
            <a:r>
              <a:rPr lang="en-US" sz="2400" b="1" dirty="0">
                <a:latin typeface="Alexandria"/>
              </a:rPr>
              <a:t>TEC </a:t>
            </a:r>
            <a:r>
              <a:rPr lang="ar-SY" sz="2400" b="1" dirty="0">
                <a:latin typeface="Alexandria"/>
              </a:rPr>
              <a:t>على البيع أو التمويل؟</a:t>
            </a:r>
            <a:endParaRPr lang="en-US" sz="2400" b="1" dirty="0">
              <a:latin typeface="Alexandria"/>
            </a:endParaRPr>
          </a:p>
          <a:p>
            <a:pPr marL="457200" indent="-457200" algn="justLow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latin typeface="Alexandria"/>
              </a:rPr>
              <a:t>من يتحمل المسؤولية القانونية عن المعلومات؟</a:t>
            </a:r>
          </a:p>
        </p:txBody>
      </p:sp>
    </p:spTree>
    <p:extLst>
      <p:ext uri="{BB962C8B-B14F-4D97-AF65-F5344CB8AC3E}">
        <p14:creationId xmlns:p14="http://schemas.microsoft.com/office/powerpoint/2010/main" val="2303316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D2FA80-82DD-525D-02E9-111AD8A6B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FCD145D-55A2-EA0C-B2E5-AB6D9A83B90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B46A718-8C85-1F5A-0B1D-7E37CC7D32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AB8641D-F586-C1CB-774E-657A6F8BFA23}"/>
              </a:ext>
            </a:extLst>
          </p:cNvPr>
          <p:cNvSpPr txBox="1"/>
          <p:nvPr/>
        </p:nvSpPr>
        <p:spPr>
          <a:xfrm>
            <a:off x="873071" y="1155869"/>
            <a:ext cx="10848814" cy="373948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(3): شهادة المستأجر  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TEC 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وبيانات التشغيل السنوي 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 ) APOD 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بيع عقار مؤجّر بدون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TEC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(</a:t>
            </a:r>
          </a:p>
          <a:p>
            <a:pPr marL="457200" indent="-457200" algn="r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sz="2400" b="1" dirty="0"/>
              <a:t>APOD</a:t>
            </a:r>
            <a:r>
              <a:rPr lang="ar-SY" sz="2400" b="1" dirty="0"/>
              <a:t> </a:t>
            </a:r>
            <a:r>
              <a:rPr lang="en-US" sz="2400" b="1" dirty="0"/>
              <a:t> </a:t>
            </a:r>
            <a:r>
              <a:rPr lang="ar-SY" sz="2400" b="1" dirty="0"/>
              <a:t>تقرير مالي سنوي يعطي صورة عامة عن الدخل والمصروفات (غير ملزم قانونيًا).</a:t>
            </a:r>
            <a:r>
              <a:rPr lang="en-US" sz="2400" b="1" dirty="0"/>
              <a:t> </a:t>
            </a:r>
            <a:endParaRPr lang="ar-SY" sz="2400" b="1" dirty="0"/>
          </a:p>
          <a:p>
            <a:pPr algn="r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/>
              <a:t> TEC </a:t>
            </a:r>
            <a:r>
              <a:rPr lang="ar-SY" sz="2400" b="1" dirty="0"/>
              <a:t>شهادة موقعة من المستأجر تؤكد صحة الإيجارات، الودائع، والالتزامات، وتلزم المستأجر قانونيًا.</a:t>
            </a:r>
          </a:p>
          <a:p>
            <a:pPr marL="457200" indent="-457200" algn="r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2"/>
            </a:pPr>
            <a:r>
              <a:rPr lang="ar-SY" sz="2400" b="1" dirty="0"/>
              <a:t>عدم وجود </a:t>
            </a:r>
            <a:r>
              <a:rPr lang="en-US" sz="2400" b="1" dirty="0"/>
              <a:t>TEC </a:t>
            </a:r>
            <a:r>
              <a:rPr lang="ar-SY" sz="2400" b="1" dirty="0"/>
              <a:t> يعرض المشتري والممول لمخاطر عدم التأكد من الالتزامات الفعلية، وقد يمنع التمويل أو يؤدي إلى نزاعات قانونية.</a:t>
            </a:r>
          </a:p>
          <a:p>
            <a:pPr marL="457200" indent="-457200" algn="r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2"/>
            </a:pPr>
            <a:r>
              <a:rPr lang="ar-SY" sz="2400" b="1" dirty="0"/>
              <a:t>البائع مسؤول عن نقل المعلومات بدقة، والمستأجر مسؤول عن صحة </a:t>
            </a:r>
            <a:r>
              <a:rPr lang="en-US" sz="2400" b="1" dirty="0"/>
              <a:t>TEC </a:t>
            </a:r>
            <a:r>
              <a:rPr lang="ar-SY" sz="2400" b="1" dirty="0"/>
              <a:t> إذا وقع عليها.</a:t>
            </a:r>
          </a:p>
          <a:p>
            <a:pPr algn="r" rtl="1"/>
            <a:endParaRPr lang="ar-SY" sz="2400" dirty="0"/>
          </a:p>
        </p:txBody>
      </p:sp>
    </p:spTree>
    <p:extLst>
      <p:ext uri="{BB962C8B-B14F-4D97-AF65-F5344CB8AC3E}">
        <p14:creationId xmlns:p14="http://schemas.microsoft.com/office/powerpoint/2010/main" val="138265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68B231-DA30-A259-5A35-F67E7E056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30F138E-E5D2-EFB9-DB55-EB0F0954FB3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0BAA6-E39C-DD1B-1971-97D2AF5EA4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03616C-E848-93B0-39D0-92EA6DE66CF8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Estoppel Certificate (TEC)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C7AAD8-AAC7-F8D6-468D-FE3E820775CF}"/>
              </a:ext>
            </a:extLst>
          </p:cNvPr>
          <p:cNvSpPr txBox="1"/>
          <p:nvPr/>
        </p:nvSpPr>
        <p:spPr>
          <a:xfrm>
            <a:off x="3545732" y="1096631"/>
            <a:ext cx="609337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APOD vs. TEC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87B91F7-6071-D81C-909A-09CDC74F7A69}"/>
              </a:ext>
            </a:extLst>
          </p:cNvPr>
          <p:cNvGraphicFramePr>
            <a:graphicFrameLocks noGrp="1"/>
          </p:cNvGraphicFramePr>
          <p:nvPr/>
        </p:nvGraphicFramePr>
        <p:xfrm>
          <a:off x="203202" y="1511522"/>
          <a:ext cx="11785596" cy="5066747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436412">
                  <a:extLst>
                    <a:ext uri="{9D8B030D-6E8A-4147-A177-3AD203B41FA5}">
                      <a16:colId xmlns:a16="http://schemas.microsoft.com/office/drawing/2014/main" val="1194472302"/>
                    </a:ext>
                  </a:extLst>
                </a:gridCol>
                <a:gridCol w="4821622">
                  <a:extLst>
                    <a:ext uri="{9D8B030D-6E8A-4147-A177-3AD203B41FA5}">
                      <a16:colId xmlns:a16="http://schemas.microsoft.com/office/drawing/2014/main" val="4278481064"/>
                    </a:ext>
                  </a:extLst>
                </a:gridCol>
                <a:gridCol w="5527562">
                  <a:extLst>
                    <a:ext uri="{9D8B030D-6E8A-4147-A177-3AD203B41FA5}">
                      <a16:colId xmlns:a16="http://schemas.microsoft.com/office/drawing/2014/main" val="1779188717"/>
                    </a:ext>
                  </a:extLst>
                </a:gridCol>
              </a:tblGrid>
              <a:tr h="12039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APOD (Annual Property Operating Data)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TEC (Tenant Estoppel Certificate)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extLst>
                  <a:ext uri="{0D108BD9-81ED-4DB2-BD59-A6C34878D82A}">
                    <a16:rowId xmlns:a16="http://schemas.microsoft.com/office/drawing/2014/main" val="2775809989"/>
                  </a:ext>
                </a:extLst>
              </a:tr>
              <a:tr h="100879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Definition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An annual summary of a property’s operating income and expenses used for financial analysis.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 written and signed statement by the tenant that verifies and summarizes the monetary and possessory terms of the lease.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9253636"/>
                  </a:ext>
                </a:extLst>
              </a:tr>
              <a:tr h="100251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Who Prepares and Signs It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Prepared by the owner or real estate agent; not signed by the tenant.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Prepared by the owner and signed by the tenant (or considered accepted if the tenant does not object).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801220"/>
                  </a:ext>
                </a:extLst>
              </a:tr>
              <a:tr h="116949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Purpose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Provides an initial financial overview of the property’s performance for evaluation and marketing.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Confirms the accuracy of financial and contractual information for legal reliance in a sale or financing transaction.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2842570"/>
                  </a:ext>
                </a:extLst>
              </a:tr>
              <a:tr h="6819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Level of Accuracy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May contain errors or estimates, as it relies solely on the owner’s information.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Highly accurate and legally binding, as it is issued directly by the tenant.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88024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8309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2D502D-0EFF-DEB4-D653-7B96091B0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5141D7D-4414-29EE-9BFC-1E40DF6F679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FEAE2D1-6561-B3D0-0B0A-987C2A503D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EE83363-2100-72EB-DB79-DADFF2B55C6D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Estoppel Certificate (TEC)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39E694-46DE-9B21-650B-841E6F00F484}"/>
              </a:ext>
            </a:extLst>
          </p:cNvPr>
          <p:cNvSpPr txBox="1"/>
          <p:nvPr/>
        </p:nvSpPr>
        <p:spPr>
          <a:xfrm>
            <a:off x="3498434" y="1017801"/>
            <a:ext cx="609337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APOD vs. TEC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2C0AA5C-07F7-4E82-4A2C-661CA6E482C8}"/>
              </a:ext>
            </a:extLst>
          </p:cNvPr>
          <p:cNvGraphicFramePr>
            <a:graphicFrameLocks noGrp="1"/>
          </p:cNvGraphicFramePr>
          <p:nvPr/>
        </p:nvGraphicFramePr>
        <p:xfrm>
          <a:off x="238238" y="1384326"/>
          <a:ext cx="11715523" cy="539361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574796">
                  <a:extLst>
                    <a:ext uri="{9D8B030D-6E8A-4147-A177-3AD203B41FA5}">
                      <a16:colId xmlns:a16="http://schemas.microsoft.com/office/drawing/2014/main" val="1194472302"/>
                    </a:ext>
                  </a:extLst>
                </a:gridCol>
                <a:gridCol w="4745421">
                  <a:extLst>
                    <a:ext uri="{9D8B030D-6E8A-4147-A177-3AD203B41FA5}">
                      <a16:colId xmlns:a16="http://schemas.microsoft.com/office/drawing/2014/main" val="4278481064"/>
                    </a:ext>
                  </a:extLst>
                </a:gridCol>
                <a:gridCol w="5395306">
                  <a:extLst>
                    <a:ext uri="{9D8B030D-6E8A-4147-A177-3AD203B41FA5}">
                      <a16:colId xmlns:a16="http://schemas.microsoft.com/office/drawing/2014/main" val="1779188717"/>
                    </a:ext>
                  </a:extLst>
                </a:gridCol>
              </a:tblGrid>
              <a:tr h="4504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>
                          <a:latin typeface="Alexandria"/>
                        </a:rPr>
                        <a:t>Item</a:t>
                      </a:r>
                      <a:endParaRPr lang="en-US" sz="24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APOD (Annual Property Operating Data)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TEC (Tenant Estoppel Certificate)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extLst>
                  <a:ext uri="{0D108BD9-81ED-4DB2-BD59-A6C34878D82A}">
                    <a16:rowId xmlns:a16="http://schemas.microsoft.com/office/drawing/2014/main" val="2775809989"/>
                  </a:ext>
                </a:extLst>
              </a:tr>
              <a:tr h="9282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Legal Strength / Reliance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Not a legally binding document and may be revised or corrected.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 legally enforceable document that can be used against the tenant under the principle of estoppel.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011114"/>
                  </a:ext>
                </a:extLst>
              </a:tr>
              <a:tr h="9483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Content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Aggregate financial figures: gross income, expenses, and net operating income (NOI).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Tenant-specific details: rent amount, security deposit, lease term, renewal options, and maintenance obligations.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0278428"/>
                  </a:ext>
                </a:extLst>
              </a:tr>
              <a:tr h="100025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Role in Decision-Making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Used as a starting point for feasibility analysis but insufficient for final decisions.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Used as a definitive legal basis for verification before closing a sale or securing financing.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592149"/>
                  </a:ext>
                </a:extLst>
              </a:tr>
              <a:tr h="114491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Relationship to the Tenant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>
                          <a:latin typeface="Alexandria"/>
                        </a:rPr>
                        <a:t>Does not impose any direct obligation on the tenant.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Binds the tenant to the facts they have acknowledged, preventing them from later contradicting the information (estoppel).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2258777"/>
                  </a:ext>
                </a:extLst>
              </a:tr>
              <a:tr h="8855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Risk if Relied Upon Alone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38851" marR="38851" marT="19426" marB="19426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Risk of discrepancies between the owner’s data and actual lease terms or occupancy conditions.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Lower risk, since the information is provided or affirmed by the tenant.</a:t>
                      </a:r>
                    </a:p>
                  </a:txBody>
                  <a:tcPr marL="38851" marR="38851" marT="19426" marB="1942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3905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517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26322-02BA-D448-BE61-58B714EAA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CD612DD-545F-2510-F60C-8F06AA354E9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935E8BD-B9A4-EFDC-F452-AB68BAB46B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D57A2A-3405-16E7-CB01-B2AD410E6268}"/>
              </a:ext>
            </a:extLst>
          </p:cNvPr>
          <p:cNvSpPr txBox="1"/>
          <p:nvPr/>
        </p:nvSpPr>
        <p:spPr>
          <a:xfrm>
            <a:off x="180431" y="1443841"/>
            <a:ext cx="11799759" cy="2554545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(4): : التزامات التمويل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جهة مانحة للقرض تريد التأكد من الالتزامات قبل منح قرض عقاري.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أسئلة النقاش:</a:t>
            </a:r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كيف يساهم </a:t>
            </a:r>
            <a:r>
              <a:rPr lang="en-US" sz="2400" b="1" dirty="0">
                <a:latin typeface="Alexandria"/>
              </a:rPr>
              <a:t>TEC </a:t>
            </a:r>
            <a:r>
              <a:rPr lang="ar-SY" sz="2400" b="1" dirty="0">
                <a:latin typeface="Alexandria"/>
              </a:rPr>
              <a:t> في حماية الجهة المانحة للقرض؟</a:t>
            </a:r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ما هو دور المستأجر في العملية؟</a:t>
            </a:r>
          </a:p>
        </p:txBody>
      </p:sp>
    </p:spTree>
    <p:extLst>
      <p:ext uri="{BB962C8B-B14F-4D97-AF65-F5344CB8AC3E}">
        <p14:creationId xmlns:p14="http://schemas.microsoft.com/office/powerpoint/2010/main" val="364293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BE5783-C7A8-67CB-A414-70B9D3AAD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344544-2ABB-CBD7-B8C4-F2F0934B9A8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C7C6B53-0876-4C97-C19E-6D91D04B6B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AE5439F-184D-307E-45F9-C78C180ADB38}"/>
              </a:ext>
            </a:extLst>
          </p:cNvPr>
          <p:cNvSpPr txBox="1"/>
          <p:nvPr/>
        </p:nvSpPr>
        <p:spPr>
          <a:xfrm>
            <a:off x="873071" y="1155869"/>
            <a:ext cx="10848814" cy="23175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(4): : التزامات التمويل</a:t>
            </a:r>
          </a:p>
          <a:p>
            <a:pPr marL="457200" indent="-457200" algn="justLow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ar-SY" sz="2400" b="1" dirty="0"/>
              <a:t> </a:t>
            </a:r>
            <a:r>
              <a:rPr lang="en-US" sz="2400" b="1" dirty="0"/>
              <a:t> TEC </a:t>
            </a:r>
            <a:r>
              <a:rPr lang="ar-SY" sz="2400" b="1" dirty="0"/>
              <a:t>يثبت التزامات الإيجار والمصروفات والودائع لكل مستأجر، مما يحمي الجهة المانحة للقرض من المخاطر المالية.</a:t>
            </a:r>
          </a:p>
          <a:p>
            <a:pPr algn="justLow" rtl="1">
              <a:buNone/>
            </a:pPr>
            <a:r>
              <a:rPr lang="ar-SY" sz="2400" b="1" dirty="0"/>
              <a:t>2. المستأجر ملزم بما أقرّه في </a:t>
            </a:r>
            <a:r>
              <a:rPr lang="en-US" sz="2400" b="1" dirty="0"/>
              <a:t> TEC </a:t>
            </a:r>
            <a:r>
              <a:rPr lang="ar-SY" sz="2400" b="1" dirty="0"/>
              <a:t>إذا كان شرط </a:t>
            </a:r>
            <a:r>
              <a:rPr lang="en-US" sz="2400" b="1" dirty="0"/>
              <a:t>TEC </a:t>
            </a:r>
            <a:r>
              <a:rPr lang="ar-SY" sz="2400" b="1" dirty="0"/>
              <a:t>موجودًا في عقد الإيجار.</a:t>
            </a:r>
            <a:endParaRPr lang="en-US" sz="2400" b="1" dirty="0"/>
          </a:p>
          <a:p>
            <a:pPr algn="justLow" rtl="1">
              <a:buNone/>
            </a:pPr>
            <a:r>
              <a:rPr lang="ar-SY" sz="2400" b="1" dirty="0"/>
              <a:t> عدم توقيعه قد يعتبر موافقة ضمنية لكنه يظل مخاطرة قانونية.</a:t>
            </a:r>
            <a:endParaRPr lang="ar-SY" sz="2400" dirty="0"/>
          </a:p>
        </p:txBody>
      </p:sp>
    </p:spTree>
    <p:extLst>
      <p:ext uri="{BB962C8B-B14F-4D97-AF65-F5344CB8AC3E}">
        <p14:creationId xmlns:p14="http://schemas.microsoft.com/office/powerpoint/2010/main" val="316459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7A7308-D258-FD2F-29E2-E8703B18A4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AB82E9D-62A4-6C0A-8EE0-F2173BAA4D8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CA3FDE2-4CF8-C4C2-6AA2-FB0A9FE18F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7DBE67F-0DAB-13CE-8E5C-4941478E388B}"/>
              </a:ext>
            </a:extLst>
          </p:cNvPr>
          <p:cNvSpPr txBox="1"/>
          <p:nvPr/>
        </p:nvSpPr>
        <p:spPr>
          <a:xfrm>
            <a:off x="211810" y="1155869"/>
            <a:ext cx="11799759" cy="3077766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(5): إدارة المحافظ العقارية</a:t>
            </a:r>
            <a:endParaRPr lang="en-US" sz="2400" b="1" dirty="0">
              <a:solidFill>
                <a:srgbClr val="C00000"/>
              </a:solidFill>
              <a:latin typeface="Alexandria"/>
            </a:endParaRP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صندوق يملك 5 عمارات سكنية، 3 مراكز تجارية ومستودعين، وأحد العقارات التجارية يعاني ضعف الأداء.</a:t>
            </a:r>
            <a:endParaRPr lang="en-US" sz="2400" b="1" dirty="0">
              <a:latin typeface="Alexandria"/>
            </a:endParaRP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أسئلة النقاش:</a:t>
            </a:r>
            <a:endParaRPr lang="en-US" sz="2400" b="1" dirty="0">
              <a:latin typeface="Alexandria"/>
            </a:endParaRPr>
          </a:p>
          <a:p>
            <a:pPr marL="457200" lvl="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latin typeface="Alexandria"/>
              </a:rPr>
              <a:t>كيف يقرر مدير المحفظة البيع أو إعادة التمويل؟</a:t>
            </a:r>
            <a:endParaRPr lang="en-US" sz="2400" b="1" dirty="0">
              <a:latin typeface="Alexandria"/>
            </a:endParaRPr>
          </a:p>
          <a:p>
            <a:pPr marL="457200" lvl="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latin typeface="Alexandria"/>
              </a:rPr>
              <a:t>ما البيانات المطلوبة لاتخاذ القرار؟</a:t>
            </a:r>
            <a:endParaRPr lang="en-US" sz="2400" b="1" dirty="0">
              <a:latin typeface="Alexandria"/>
            </a:endParaRPr>
          </a:p>
          <a:p>
            <a:pPr marL="457200" lvl="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latin typeface="Alexandria"/>
              </a:rPr>
              <a:t>كيف يمكن تقليل المخاطر الاستثمارية؟</a:t>
            </a:r>
          </a:p>
        </p:txBody>
      </p:sp>
    </p:spTree>
    <p:extLst>
      <p:ext uri="{BB962C8B-B14F-4D97-AF65-F5344CB8AC3E}">
        <p14:creationId xmlns:p14="http://schemas.microsoft.com/office/powerpoint/2010/main" val="243252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5443DD-EC20-3598-9966-45C99AE6C3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4BE9AE2-8BDF-D1E4-4013-F7104383B80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024BA03-25AF-150B-6E38-07C30807DE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76E238F-3A40-F363-E7CE-AD09545F5A14}"/>
              </a:ext>
            </a:extLst>
          </p:cNvPr>
          <p:cNvSpPr txBox="1"/>
          <p:nvPr/>
        </p:nvSpPr>
        <p:spPr>
          <a:xfrm>
            <a:off x="815014" y="1099996"/>
            <a:ext cx="10848814" cy="240065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(5): إدارة المحافظ العقارية</a:t>
            </a:r>
          </a:p>
          <a:p>
            <a:pPr marL="457200" indent="-457200" algn="justLow" rtl="1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ar-SY" sz="2400" b="1" dirty="0"/>
              <a:t>يقيّم</a:t>
            </a:r>
            <a:r>
              <a:rPr lang="en-US" sz="2400" b="1" dirty="0"/>
              <a:t> </a:t>
            </a:r>
            <a:r>
              <a:rPr lang="ar-SY" sz="2400" b="1" dirty="0"/>
              <a:t>مدير المحفظة الأداء باستخدام </a:t>
            </a:r>
            <a:r>
              <a:rPr lang="en-US" sz="2400" b="1" dirty="0"/>
              <a:t>NOI، </a:t>
            </a:r>
            <a:r>
              <a:rPr lang="ar-SY" sz="2400" b="1" dirty="0"/>
              <a:t>نسب الشغور، مصروفات التشغيل، معدلات دوران المستأجرين.</a:t>
            </a:r>
            <a:endParaRPr lang="en-US" sz="2400" b="1" dirty="0"/>
          </a:p>
          <a:p>
            <a:pPr marL="457200" indent="-457200" algn="justLow" rtl="1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ar-SY" sz="2400" b="1" dirty="0"/>
              <a:t>البيانات التشغيلية لكل عقار مطلوبة، وكذلك بيانات المحفظة الكلية لاتخاذ قرار استراتيجي.</a:t>
            </a:r>
            <a:endParaRPr lang="en-US" sz="2400" b="1" dirty="0"/>
          </a:p>
          <a:p>
            <a:pPr marL="457200" indent="-457200" algn="justLow" rtl="1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ar-SY" sz="2400" b="1" dirty="0"/>
              <a:t>تقليل المخاطر يتم من خلال تنويع نوع العقارات والمواقع، وبيع العقارات ذات الأداء الضعيف وشراء أخرى لتعزيز العائد.</a:t>
            </a:r>
            <a:endParaRPr kumimoji="0" lang="ar-SY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390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F471A7-34B7-8890-913C-3079ADFB1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116E35-9615-D540-57F2-EA7CAAEE7FD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16E04EF-C1A4-8689-B91E-64AE4C69A4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16E083-1E23-176D-AA62-BA0B48814B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6522" y="655226"/>
            <a:ext cx="4188850" cy="6080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7963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99381-1D9D-FE15-148A-DA37EF7AE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B12763F-5AA5-A459-17D5-5844F2A7C76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9D4B51A-B438-5828-213B-FB60BFF407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290CD2-D629-2DF8-0882-6EDD3CCF0C66}"/>
              </a:ext>
            </a:extLst>
          </p:cNvPr>
          <p:cNvSpPr txBox="1"/>
          <p:nvPr/>
        </p:nvSpPr>
        <p:spPr>
          <a:xfrm>
            <a:off x="180431" y="1443841"/>
            <a:ext cx="11799759" cy="3077766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(6): إدارة المرافق والتخطيط التشغيلي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 ) 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تخطيط منشأة جديدة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(</a:t>
            </a:r>
            <a:endParaRPr lang="ar-SY" sz="2400" b="1" dirty="0">
              <a:solidFill>
                <a:srgbClr val="C00000"/>
              </a:solidFill>
              <a:latin typeface="Alexandria"/>
            </a:endParaRP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جامعة تخطط لبناء مبنى إداري جديد.</a:t>
            </a:r>
            <a:endParaRPr lang="en-US" sz="2400" b="1" dirty="0">
              <a:latin typeface="Alexandria"/>
            </a:endParaRP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أسئلة النقاش:</a:t>
            </a:r>
            <a:endParaRPr lang="en-US" sz="2400" b="1" dirty="0">
              <a:latin typeface="Alexandria"/>
            </a:endParaRPr>
          </a:p>
          <a:p>
            <a:pPr marL="457200" lvl="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كيف تحدد إدارة المرافق احتياجات المستخدمين والمساحات؟</a:t>
            </a:r>
            <a:endParaRPr lang="en-US" sz="2400" b="1" dirty="0">
              <a:latin typeface="Alexandria"/>
            </a:endParaRPr>
          </a:p>
          <a:p>
            <a:pPr marL="457200" lvl="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ما الوثائق الأساسية المستخدمة في التخطيط؟</a:t>
            </a:r>
            <a:endParaRPr lang="en-US" sz="2400" b="1" dirty="0">
              <a:latin typeface="Alexandria"/>
            </a:endParaRPr>
          </a:p>
          <a:p>
            <a:pPr marL="457200" lvl="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ar-SY" sz="2400" b="1" dirty="0">
                <a:latin typeface="Alexandria"/>
              </a:rPr>
              <a:t>كيف يضمن دمج إدارة المرافق منذ البداية تشغيلًا مستدامًا؟</a:t>
            </a:r>
          </a:p>
        </p:txBody>
      </p:sp>
    </p:spTree>
    <p:extLst>
      <p:ext uri="{BB962C8B-B14F-4D97-AF65-F5344CB8AC3E}">
        <p14:creationId xmlns:p14="http://schemas.microsoft.com/office/powerpoint/2010/main" val="33346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D86CE1-20A6-7FD7-FF3E-CFFD0054A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DB85D1D-8F4F-5366-E4A2-C978651D169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6B00AC-3EF5-BB58-862E-611F206E95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DFEFF50-1D33-CE90-C6E2-DA8377C55F41}"/>
              </a:ext>
            </a:extLst>
          </p:cNvPr>
          <p:cNvSpPr txBox="1"/>
          <p:nvPr/>
        </p:nvSpPr>
        <p:spPr>
          <a:xfrm>
            <a:off x="931129" y="891157"/>
            <a:ext cx="10848814" cy="20313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(6): إدارة المرافق والتخطيط التشغيلي 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)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 تخطيط منشأة جديدة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(</a:t>
            </a:r>
            <a:endParaRPr lang="ar-SY" sz="2400" b="1" dirty="0">
              <a:solidFill>
                <a:srgbClr val="C00000"/>
              </a:solidFill>
              <a:latin typeface="Alexandria"/>
            </a:endParaRPr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/>
              <a:t>تحليل الاحتياجات التشغيلية والوظيفية باستخدام  </a:t>
            </a:r>
            <a:r>
              <a:rPr lang="en-US" sz="2400" b="1" dirty="0"/>
              <a:t> Business Case </a:t>
            </a:r>
            <a:r>
              <a:rPr lang="ar-SY" sz="2400" b="1" dirty="0"/>
              <a:t>و</a:t>
            </a:r>
            <a:r>
              <a:rPr lang="en-US" sz="2400" b="1" dirty="0"/>
              <a:t>Statement of Needs</a:t>
            </a:r>
            <a:endParaRPr lang="ar-SY" sz="2400" b="1" dirty="0"/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/>
              <a:t>الوثائق الأساسية:  </a:t>
            </a:r>
            <a:r>
              <a:rPr lang="en-US" sz="2400" b="1" dirty="0"/>
              <a:t> Design Brief </a:t>
            </a:r>
            <a:r>
              <a:rPr lang="ar-SY" sz="2400" b="1" dirty="0"/>
              <a:t>و</a:t>
            </a:r>
            <a:r>
              <a:rPr lang="en-US" sz="2400" b="1" dirty="0"/>
              <a:t>Facility Management Brief</a:t>
            </a:r>
            <a:endParaRPr lang="ar-SY" sz="2400" b="1" dirty="0"/>
          </a:p>
          <a:p>
            <a:pPr marL="45720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/>
              <a:t>دمج متطلبات التشغيل والصيانة منذ التصميم يقلل المخاطر التشغيلية ويضمن كفاءة الاستدامة.</a:t>
            </a:r>
            <a:endParaRPr kumimoji="0" lang="ar-SY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534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2F8629-3CDD-CC6F-F4A7-457632E4A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305C65C-CC29-162E-8A9E-69343A0BCFC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84AED00-52F4-F354-DD60-BC13C75051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C06D323-9088-BFF9-D84A-7A8E080B95E8}"/>
              </a:ext>
            </a:extLst>
          </p:cNvPr>
          <p:cNvSpPr txBox="1"/>
          <p:nvPr/>
        </p:nvSpPr>
        <p:spPr>
          <a:xfrm>
            <a:off x="196120" y="1155869"/>
            <a:ext cx="11799759" cy="3077766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kumimoji="0" lang="ar-SY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الحالة 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7</a:t>
            </a:r>
            <a:r>
              <a:rPr kumimoji="0" lang="ar-SY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): 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مرحلة التشغيل والإدارة (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(</a:t>
            </a:r>
            <a:r>
              <a:rPr lang="en-US" sz="2400" b="1" dirty="0">
                <a:solidFill>
                  <a:srgbClr val="C00000"/>
                </a:solidFill>
                <a:latin typeface="Alexandria"/>
                <a:cs typeface="Arial" panose="020B0604020202020204" pitchFamily="34" charset="0"/>
              </a:rPr>
              <a:t>FM Operations</a:t>
            </a:r>
            <a:endParaRPr kumimoji="0" lang="ar-SY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بعد تسليم مبنى تجاري جديد، لوحظ أن تكاليف الطاقة مرتفعة مع انخفاض رضا المستخدمين.</a:t>
            </a:r>
            <a:endParaRPr lang="en-US" sz="2400" b="1" dirty="0">
              <a:solidFill>
                <a:prstClr val="black"/>
              </a:solidFill>
              <a:latin typeface="Alexandria"/>
            </a:endParaRP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أسئلة النقاش:</a:t>
            </a:r>
            <a:endParaRPr lang="en-US" sz="2400" b="1" dirty="0">
              <a:solidFill>
                <a:prstClr val="black"/>
              </a:solidFill>
              <a:latin typeface="Alexandria"/>
            </a:endParaRPr>
          </a:p>
          <a:p>
            <a:pPr marL="457200" lvl="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كيف تحدد الأولويات لإصلاح المشاكل؟</a:t>
            </a:r>
            <a:endParaRPr lang="en-US" sz="2400" b="1" dirty="0">
              <a:solidFill>
                <a:prstClr val="black"/>
              </a:solidFill>
              <a:latin typeface="Alexandria"/>
            </a:endParaRPr>
          </a:p>
          <a:p>
            <a:pPr marL="457200" lvl="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ما مؤشرات الأداء </a:t>
            </a:r>
            <a:r>
              <a:rPr lang="en-US" sz="2400" b="1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KPIs </a:t>
            </a:r>
            <a:r>
              <a:rPr lang="ar-SY" sz="2400" b="1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 </a:t>
            </a:r>
            <a:r>
              <a:rPr lang="ar-SY" sz="2400" b="1" dirty="0">
                <a:solidFill>
                  <a:prstClr val="black"/>
                </a:solidFill>
                <a:latin typeface="Alexandria"/>
              </a:rPr>
              <a:t>التي يجب تتبعها؟</a:t>
            </a:r>
            <a:endParaRPr lang="en-US" sz="2400" b="1" dirty="0">
              <a:solidFill>
                <a:prstClr val="black"/>
              </a:solidFill>
              <a:latin typeface="Alexandria"/>
            </a:endParaRPr>
          </a:p>
          <a:p>
            <a:pPr marL="457200" lvl="0" indent="-457200" algn="r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ما دور إدارة المرافق في تحسين الكفاءة وخفض التكاليف؟</a:t>
            </a:r>
            <a:endParaRPr kumimoji="0" lang="ar-SY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695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92EAAF-4C1E-66A8-69E8-9968E10552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02AECFA-C830-0B43-E6E8-69CC3177809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98D06B-9F8A-E1AD-608C-ECBAEEBB16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549C9F3-CF62-64F2-1BC9-229FD3205A46}"/>
              </a:ext>
            </a:extLst>
          </p:cNvPr>
          <p:cNvSpPr txBox="1"/>
          <p:nvPr/>
        </p:nvSpPr>
        <p:spPr>
          <a:xfrm>
            <a:off x="931129" y="891157"/>
            <a:ext cx="10848814" cy="240065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(7): مرحلة التشغيل والإدارة (</a:t>
            </a:r>
            <a:r>
              <a:rPr lang="en-US" sz="2400" b="1" dirty="0">
                <a:solidFill>
                  <a:srgbClr val="C00000"/>
                </a:solidFill>
                <a:latin typeface="Alexandria"/>
                <a:cs typeface="Arial" panose="020B0604020202020204" pitchFamily="34" charset="0"/>
              </a:rPr>
              <a:t> (FM Operations</a:t>
            </a:r>
          </a:p>
          <a:p>
            <a:pPr marL="457200" lvl="0" indent="-457200" algn="justLow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solidFill>
                  <a:prstClr val="black"/>
                </a:solidFill>
              </a:rPr>
              <a:t>تحديد الأولويات عبر تحليل مؤشرات الأداء التشغيلية، تكاليف الطاقة، رضا المستخدمين.</a:t>
            </a:r>
            <a:r>
              <a:rPr lang="en-US" sz="24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endParaRPr lang="ar-SY" sz="24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457200" lvl="0" indent="-457200" algn="justLow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400" b="1" dirty="0">
                <a:solidFill>
                  <a:prstClr val="black"/>
                </a:solidFill>
                <a:cs typeface="Arial" panose="020B0604020202020204" pitchFamily="34" charset="0"/>
              </a:rPr>
              <a:t>:KPIs</a:t>
            </a:r>
            <a:r>
              <a:rPr lang="ar-SY" sz="2400" b="1" dirty="0">
                <a:solidFill>
                  <a:prstClr val="black"/>
                </a:solidFill>
              </a:rPr>
              <a:t>استهلاك الطاقة، تكاليف التشغيل، معدلات استخدام المساحات، رضا المستخدمين .</a:t>
            </a:r>
          </a:p>
          <a:p>
            <a:pPr marL="457200" lvl="0" indent="-457200" algn="justLow" rtl="1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ar-SY" sz="2400" b="1" dirty="0">
                <a:solidFill>
                  <a:prstClr val="black"/>
                </a:solidFill>
              </a:rPr>
              <a:t>إدارة المرافق تنفذ خطط صيانة وقائية وتصحيحية، تحسين نظم الطاقة والخدمات، مما يضمن التشغيل المستدام والكفاءة.</a:t>
            </a:r>
            <a:endParaRPr kumimoji="0" lang="ar-SY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451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1205</Words>
  <Application>Microsoft Office PowerPoint</Application>
  <PresentationFormat>Widescreen</PresentationFormat>
  <Paragraphs>121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Weam Agha</cp:lastModifiedBy>
  <cp:revision>23</cp:revision>
  <dcterms:created xsi:type="dcterms:W3CDTF">2023-04-29T09:08:00Z</dcterms:created>
  <dcterms:modified xsi:type="dcterms:W3CDTF">2025-11-27T07:55:49Z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