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Masters/slideMaster1.xml" ContentType="application/vnd.openxmlformats-officedocument.presentationml.slideMaster+xml"/>
  <Override PartName="/ppt/slideLayouts/slideLayout14.xml" ContentType="application/vnd.openxmlformats-officedocument.presentationml.slideLayout+xml"/>
  <Override PartName="/ppt/slideLayouts/slideLayout12.xml" ContentType="application/vnd.openxmlformats-officedocument.presentationml.slideLayout+xml"/>
  <Override PartName="/ppt/notesSlides/notesSlide1.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3.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480" r:id="rId2"/>
    <p:sldId id="482" r:id="rId3"/>
    <p:sldId id="483" r:id="rId4"/>
    <p:sldId id="484" r:id="rId5"/>
    <p:sldId id="485" r:id="rId6"/>
    <p:sldId id="486" r:id="rId7"/>
    <p:sldId id="487" r:id="rId8"/>
    <p:sldId id="488" r:id="rId9"/>
    <p:sldId id="489" r:id="rId10"/>
    <p:sldId id="490" r:id="rId11"/>
    <p:sldId id="491" r:id="rId12"/>
    <p:sldId id="492" r:id="rId13"/>
    <p:sldId id="493" r:id="rId14"/>
    <p:sldId id="494" r:id="rId15"/>
    <p:sldId id="495" r:id="rId16"/>
    <p:sldId id="496" r:id="rId17"/>
    <p:sldId id="497" r:id="rId18"/>
    <p:sldId id="498" r:id="rId19"/>
    <p:sldId id="499" r:id="rId20"/>
    <p:sldId id="500" r:id="rId21"/>
    <p:sldId id="501" r:id="rId22"/>
    <p:sldId id="502" r:id="rId23"/>
    <p:sldId id="505" r:id="rId24"/>
    <p:sldId id="506" r:id="rId25"/>
    <p:sldId id="507" r:id="rId26"/>
    <p:sldId id="508" r:id="rId27"/>
    <p:sldId id="509" r:id="rId28"/>
    <p:sldId id="510" r:id="rId29"/>
    <p:sldId id="511" r:id="rId30"/>
    <p:sldId id="513" r:id="rId31"/>
    <p:sldId id="514" r:id="rId32"/>
    <p:sldId id="512" r:id="rId33"/>
    <p:sldId id="504" r:id="rId34"/>
    <p:sldId id="34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483"/>
            <p14:sldId id="484"/>
            <p14:sldId id="485"/>
            <p14:sldId id="486"/>
            <p14:sldId id="487"/>
            <p14:sldId id="488"/>
            <p14:sldId id="489"/>
            <p14:sldId id="490"/>
            <p14:sldId id="491"/>
            <p14:sldId id="492"/>
            <p14:sldId id="493"/>
            <p14:sldId id="494"/>
            <p14:sldId id="495"/>
            <p14:sldId id="496"/>
            <p14:sldId id="497"/>
            <p14:sldId id="498"/>
            <p14:sldId id="499"/>
            <p14:sldId id="500"/>
            <p14:sldId id="501"/>
            <p14:sldId id="502"/>
            <p14:sldId id="505"/>
            <p14:sldId id="506"/>
            <p14:sldId id="507"/>
            <p14:sldId id="508"/>
            <p14:sldId id="509"/>
            <p14:sldId id="510"/>
            <p14:sldId id="511"/>
            <p14:sldId id="513"/>
            <p14:sldId id="514"/>
            <p14:sldId id="512"/>
            <p14:sldId id="50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7" d="100"/>
          <a:sy n="77" d="100"/>
        </p:scale>
        <p:origin x="883"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ustomXml" Target="../customXml/item3.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11/26/2024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11/26/2024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11/26/2024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11/26/2024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11/26/2024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11/26/2024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11/26/2024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11/26/2024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11/26/2024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11/26/2024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11/26/2024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11/26/2024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14.xml"/><Relationship Id="rId5" Type="http://schemas.openxmlformats.org/officeDocument/2006/relationships/image" Target="../media/image3.png"/><Relationship Id="rId4"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103953" y="1852888"/>
            <a:ext cx="5831468"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Foundations of Project </a:t>
            </a:r>
          </a:p>
          <a:p>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03953" y="545419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9</a:t>
            </a:r>
          </a:p>
        </p:txBody>
      </p:sp>
      <p:sp>
        <p:nvSpPr>
          <p:cNvPr id="46" name="TextBox 45">
            <a:extLst>
              <a:ext uri="{FF2B5EF4-FFF2-40B4-BE49-F238E27FC236}">
                <a16:creationId xmlns:a16="http://schemas.microsoft.com/office/drawing/2014/main" id="{FA59789B-D841-DB76-25B9-1348B202C2B5}"/>
              </a:ext>
            </a:extLst>
          </p:cNvPr>
          <p:cNvSpPr txBox="1"/>
          <p:nvPr/>
        </p:nvSpPr>
        <p:spPr>
          <a:xfrm>
            <a:off x="194617" y="3839551"/>
            <a:ext cx="4801531" cy="1015663"/>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PMG 101</a:t>
            </a:r>
          </a:p>
          <a:p>
            <a:r>
              <a:rPr lang="en-US" sz="2000" b="1" dirty="0">
                <a:latin typeface="Times New Roman" panose="02020603050405020304" pitchFamily="18" charset="0"/>
                <a:cs typeface="Times New Roman" panose="02020603050405020304" pitchFamily="18" charset="0"/>
              </a:rPr>
              <a:t>Managing Risk</a:t>
            </a:r>
            <a:r>
              <a:rPr lang="ar-EG" sz="2000" b="1" dirty="0">
                <a:latin typeface="Times New Roman" panose="02020603050405020304" pitchFamily="18" charset="0"/>
                <a:cs typeface="Times New Roman" panose="02020603050405020304" pitchFamily="18" charset="0"/>
              </a:rPr>
              <a:t>إدارة الخطر       </a:t>
            </a:r>
            <a:endParaRPr lang="en-US" sz="2000" b="1" dirty="0">
              <a:latin typeface="Times New Roman" panose="02020603050405020304" pitchFamily="18" charset="0"/>
              <a:cs typeface="Times New Roman" panose="02020603050405020304" pitchFamily="18" charset="0"/>
            </a:endParaRPr>
          </a:p>
          <a:p>
            <a:r>
              <a:rPr lang="en-US" sz="2000" b="1" dirty="0">
                <a:latin typeface="Times New Roman" panose="02020603050405020304" pitchFamily="18" charset="0"/>
                <a:cs typeface="Times New Roman" panose="02020603050405020304" pitchFamily="18" charset="0"/>
              </a:rPr>
              <a:t>Part 2</a:t>
            </a:r>
            <a:r>
              <a:rPr lang="ar-EG" sz="2000" b="1" dirty="0">
                <a:latin typeface="Times New Roman" panose="02020603050405020304" pitchFamily="18" charset="0"/>
                <a:cs typeface="Times New Roman" panose="02020603050405020304" pitchFamily="18" charset="0"/>
              </a:rPr>
              <a:t>       الجزء الثاني                      </a:t>
            </a:r>
            <a:endParaRPr lang="en-US" sz="2000" b="1"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872837"/>
    </mc:Choice>
    <mc:Fallback xmlns="">
      <p:transition spd="slow" advTm="87283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9" name="Content Placeholder 3">
            <a:extLst>
              <a:ext uri="{FF2B5EF4-FFF2-40B4-BE49-F238E27FC236}">
                <a16:creationId xmlns:a16="http://schemas.microsoft.com/office/drawing/2014/main" id="{F2D0DFF2-4877-4062-96F4-EF8B5295D0B5}"/>
              </a:ext>
            </a:extLst>
          </p:cNvPr>
          <p:cNvPicPr>
            <a:picLocks noGrp="1" noChangeAspect="1"/>
          </p:cNvPicPr>
          <p:nvPr/>
        </p:nvPicPr>
        <p:blipFill rotWithShape="1">
          <a:blip r:embed="rId3"/>
          <a:srcRect t="19"/>
          <a:stretch/>
        </p:blipFill>
        <p:spPr bwMode="auto">
          <a:xfrm>
            <a:off x="10" y="1280597"/>
            <a:ext cx="12191980" cy="5576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03244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object 171">
            <a:extLst>
              <a:ext uri="{FF2B5EF4-FFF2-40B4-BE49-F238E27FC236}">
                <a16:creationId xmlns:a16="http://schemas.microsoft.com/office/drawing/2014/main" id="{8B2823A4-8ECE-233B-F3B1-DEF7DC22E60B}"/>
              </a:ext>
            </a:extLst>
          </p:cNvPr>
          <p:cNvSpPr txBox="1"/>
          <p:nvPr/>
        </p:nvSpPr>
        <p:spPr>
          <a:xfrm>
            <a:off x="7982270" y="6204202"/>
            <a:ext cx="855980" cy="197490"/>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200" b="1" i="0" u="none" strike="noStrike" kern="1200" cap="none" spc="-5" normalizeH="0" baseline="0" noProof="0" dirty="0">
                <a:ln>
                  <a:noFill/>
                </a:ln>
                <a:solidFill>
                  <a:srgbClr val="006666"/>
                </a:solidFill>
                <a:effectLst/>
                <a:uLnTx/>
                <a:uFillTx/>
                <a:latin typeface="Arial"/>
                <a:ea typeface="+mn-ea"/>
                <a:cs typeface="Arial"/>
              </a:rPr>
              <a:t>FIGURE</a:t>
            </a:r>
            <a:r>
              <a:rPr kumimoji="0" sz="1200" b="1" i="0" u="none" strike="noStrike" kern="1200" cap="none" spc="-50" normalizeH="0" baseline="0" noProof="0" dirty="0">
                <a:ln>
                  <a:noFill/>
                </a:ln>
                <a:solidFill>
                  <a:srgbClr val="006666"/>
                </a:solidFill>
                <a:effectLst/>
                <a:uLnTx/>
                <a:uFillTx/>
                <a:latin typeface="Arial"/>
                <a:ea typeface="+mn-ea"/>
                <a:cs typeface="Arial"/>
              </a:rPr>
              <a:t> </a:t>
            </a:r>
            <a:r>
              <a:rPr kumimoji="0" sz="1200" b="1" i="0" u="none" strike="noStrike" kern="1200" cap="none" spc="-5" normalizeH="0" baseline="0" noProof="0" dirty="0">
                <a:ln>
                  <a:noFill/>
                </a:ln>
                <a:solidFill>
                  <a:srgbClr val="006666"/>
                </a:solidFill>
                <a:effectLst/>
                <a:uLnTx/>
                <a:uFillTx/>
                <a:latin typeface="Arial"/>
                <a:ea typeface="+mn-ea"/>
                <a:cs typeface="Arial"/>
              </a:rPr>
              <a:t>7.2</a:t>
            </a:r>
            <a:endParaRPr kumimoji="0" sz="1200" b="0" i="0" u="none" strike="noStrike" kern="1200" cap="none" spc="0" normalizeH="0" baseline="0" noProof="0" dirty="0">
              <a:ln>
                <a:noFill/>
              </a:ln>
              <a:solidFill>
                <a:prstClr val="black"/>
              </a:solidFill>
              <a:effectLst/>
              <a:uLnTx/>
              <a:uFillTx/>
              <a:latin typeface="Arial"/>
              <a:ea typeface="+mn-ea"/>
              <a:cs typeface="Arial"/>
            </a:endParaRPr>
          </a:p>
        </p:txBody>
      </p:sp>
      <p:pic>
        <p:nvPicPr>
          <p:cNvPr id="3" name="object 172">
            <a:extLst>
              <a:ext uri="{FF2B5EF4-FFF2-40B4-BE49-F238E27FC236}">
                <a16:creationId xmlns:a16="http://schemas.microsoft.com/office/drawing/2014/main" id="{C924F480-CCDD-0168-1CB0-18A700BE1468}"/>
              </a:ext>
            </a:extLst>
          </p:cNvPr>
          <p:cNvPicPr/>
          <p:nvPr/>
        </p:nvPicPr>
        <p:blipFill>
          <a:blip r:embed="rId3" cstate="print"/>
          <a:stretch>
            <a:fillRect/>
          </a:stretch>
        </p:blipFill>
        <p:spPr>
          <a:xfrm>
            <a:off x="2155202" y="456309"/>
            <a:ext cx="3629898" cy="5903214"/>
          </a:xfrm>
          <a:prstGeom prst="rect">
            <a:avLst/>
          </a:prstGeom>
        </p:spPr>
      </p:pic>
      <p:pic>
        <p:nvPicPr>
          <p:cNvPr id="8" name="Picture 7">
            <a:extLst>
              <a:ext uri="{FF2B5EF4-FFF2-40B4-BE49-F238E27FC236}">
                <a16:creationId xmlns:a16="http://schemas.microsoft.com/office/drawing/2014/main" id="{650E7473-FB14-432B-9205-EA35F17511D7}"/>
              </a:ext>
            </a:extLst>
          </p:cNvPr>
          <p:cNvPicPr>
            <a:picLocks noChangeAspect="1"/>
          </p:cNvPicPr>
          <p:nvPr/>
        </p:nvPicPr>
        <p:blipFill>
          <a:blip r:embed="rId4"/>
          <a:stretch>
            <a:fillRect/>
          </a:stretch>
        </p:blipFill>
        <p:spPr>
          <a:xfrm>
            <a:off x="7786372" y="1967902"/>
            <a:ext cx="2250427" cy="1132698"/>
          </a:xfrm>
          <a:prstGeom prst="rect">
            <a:avLst/>
          </a:prstGeom>
        </p:spPr>
      </p:pic>
    </p:spTree>
    <p:extLst>
      <p:ext uri="{BB962C8B-B14F-4D97-AF65-F5344CB8AC3E}">
        <p14:creationId xmlns:p14="http://schemas.microsoft.com/office/powerpoint/2010/main" val="9519555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2">
            <a:extLst>
              <a:ext uri="{FF2B5EF4-FFF2-40B4-BE49-F238E27FC236}">
                <a16:creationId xmlns:a16="http://schemas.microsoft.com/office/drawing/2014/main" id="{93B7AEC7-B931-49DB-3BA6-572E584BC46B}"/>
              </a:ext>
            </a:extLst>
          </p:cNvPr>
          <p:cNvSpPr>
            <a:spLocks noChangeArrowheads="1"/>
          </p:cNvSpPr>
          <p:nvPr/>
        </p:nvSpPr>
        <p:spPr bwMode="auto">
          <a:xfrm>
            <a:off x="1058690" y="138176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210" name="Table 209">
            <a:extLst>
              <a:ext uri="{FF2B5EF4-FFF2-40B4-BE49-F238E27FC236}">
                <a16:creationId xmlns:a16="http://schemas.microsoft.com/office/drawing/2014/main" id="{1B76C9E5-7803-7C50-00F7-C58056447294}"/>
              </a:ext>
            </a:extLst>
          </p:cNvPr>
          <p:cNvGraphicFramePr>
            <a:graphicFrameLocks noGrp="1"/>
          </p:cNvGraphicFramePr>
          <p:nvPr>
            <p:extLst>
              <p:ext uri="{D42A27DB-BD31-4B8C-83A1-F6EECF244321}">
                <p14:modId xmlns:p14="http://schemas.microsoft.com/office/powerpoint/2010/main" val="3928419638"/>
              </p:ext>
            </p:extLst>
          </p:nvPr>
        </p:nvGraphicFramePr>
        <p:xfrm>
          <a:off x="208009" y="1332057"/>
          <a:ext cx="11313992" cy="4671176"/>
        </p:xfrm>
        <a:graphic>
          <a:graphicData uri="http://schemas.openxmlformats.org/drawingml/2006/table">
            <a:tbl>
              <a:tblPr/>
              <a:tblGrid>
                <a:gridCol w="5656996">
                  <a:extLst>
                    <a:ext uri="{9D8B030D-6E8A-4147-A177-3AD203B41FA5}">
                      <a16:colId xmlns:a16="http://schemas.microsoft.com/office/drawing/2014/main" val="1840242033"/>
                    </a:ext>
                  </a:extLst>
                </a:gridCol>
                <a:gridCol w="5656996">
                  <a:extLst>
                    <a:ext uri="{9D8B030D-6E8A-4147-A177-3AD203B41FA5}">
                      <a16:colId xmlns:a16="http://schemas.microsoft.com/office/drawing/2014/main" val="1484094369"/>
                    </a:ext>
                  </a:extLst>
                </a:gridCol>
              </a:tblGrid>
              <a:tr h="373211">
                <a:tc>
                  <a:txBody>
                    <a:bodyPr/>
                    <a:lstStyle/>
                    <a:p>
                      <a:r>
                        <a:rPr lang="en-US" sz="1800" b="1" dirty="0"/>
                        <a:t>Contingency plan</a:t>
                      </a:r>
                      <a:endParaRPr lang="en-US" sz="1800" dirty="0"/>
                    </a:p>
                  </a:txBody>
                  <a:tcPr marL="80580" marR="80580" marT="40290" marB="40290" anchor="ctr">
                    <a:lnL>
                      <a:noFill/>
                    </a:lnL>
                    <a:lnR>
                      <a:noFill/>
                    </a:lnR>
                    <a:lnT>
                      <a:noFill/>
                    </a:lnT>
                    <a:lnB>
                      <a:noFill/>
                    </a:lnB>
                    <a:noFill/>
                  </a:tcPr>
                </a:tc>
                <a:tc>
                  <a:txBody>
                    <a:bodyPr/>
                    <a:lstStyle/>
                    <a:p>
                      <a:pPr algn="r"/>
                      <a:r>
                        <a:rPr lang="ar-EG" sz="1800" b="1" dirty="0"/>
                        <a:t>خطة الطوارئ</a:t>
                      </a:r>
                      <a:endParaRPr lang="ar-EG" sz="1800" dirty="0"/>
                    </a:p>
                  </a:txBody>
                  <a:tcPr marL="80580" marR="80580" marT="40290" marB="40290" anchor="ctr">
                    <a:lnL>
                      <a:noFill/>
                    </a:lnL>
                    <a:lnR>
                      <a:noFill/>
                    </a:lnR>
                    <a:lnT>
                      <a:noFill/>
                    </a:lnT>
                    <a:lnB>
                      <a:noFill/>
                    </a:lnB>
                    <a:noFill/>
                  </a:tcPr>
                </a:tc>
                <a:extLst>
                  <a:ext uri="{0D108BD9-81ED-4DB2-BD59-A6C34878D82A}">
                    <a16:rowId xmlns:a16="http://schemas.microsoft.com/office/drawing/2014/main" val="2724490462"/>
                  </a:ext>
                </a:extLst>
              </a:tr>
              <a:tr h="934235">
                <a:tc>
                  <a:txBody>
                    <a:bodyPr/>
                    <a:lstStyle/>
                    <a:p>
                      <a:r>
                        <a:rPr lang="en-US" sz="1800" dirty="0"/>
                        <a:t>A contingency plan is an alternative plan that will be used if a possible foreseen risk event becomes a reality.</a:t>
                      </a:r>
                    </a:p>
                  </a:txBody>
                  <a:tcPr marL="80580" marR="80580" marT="40290" marB="40290" anchor="ctr">
                    <a:lnL>
                      <a:noFill/>
                    </a:lnL>
                    <a:lnR>
                      <a:noFill/>
                    </a:lnR>
                    <a:lnT>
                      <a:noFill/>
                    </a:lnT>
                    <a:lnB>
                      <a:noFill/>
                    </a:lnB>
                    <a:noFill/>
                  </a:tcPr>
                </a:tc>
                <a:tc>
                  <a:txBody>
                    <a:bodyPr/>
                    <a:lstStyle/>
                    <a:p>
                      <a:pPr algn="r"/>
                      <a:r>
                        <a:rPr lang="ar-EG" sz="1800"/>
                        <a:t>خطة الطوارئ هي خطة بديلة سيتم استخدامها إذا أصبح حدث خطر متوقع واقعًا.</a:t>
                      </a:r>
                    </a:p>
                  </a:txBody>
                  <a:tcPr marL="80580" marR="80580" marT="40290" marB="40290" anchor="ctr">
                    <a:lnL>
                      <a:noFill/>
                    </a:lnL>
                    <a:lnR>
                      <a:noFill/>
                    </a:lnR>
                    <a:lnT>
                      <a:noFill/>
                    </a:lnT>
                    <a:lnB>
                      <a:noFill/>
                    </a:lnB>
                    <a:noFill/>
                  </a:tcPr>
                </a:tc>
                <a:extLst>
                  <a:ext uri="{0D108BD9-81ED-4DB2-BD59-A6C34878D82A}">
                    <a16:rowId xmlns:a16="http://schemas.microsoft.com/office/drawing/2014/main" val="2137965422"/>
                  </a:ext>
                </a:extLst>
              </a:tr>
              <a:tr h="934235">
                <a:tc>
                  <a:txBody>
                    <a:bodyPr/>
                    <a:lstStyle/>
                    <a:p>
                      <a:r>
                        <a:rPr lang="en-US" sz="1800"/>
                        <a:t>The contingency plan represents actions that will reduce or mitigate the negative impact of the risk event.</a:t>
                      </a:r>
                    </a:p>
                  </a:txBody>
                  <a:tcPr marL="80580" marR="80580" marT="40290" marB="40290" anchor="ctr">
                    <a:lnL>
                      <a:noFill/>
                    </a:lnL>
                    <a:lnR>
                      <a:noFill/>
                    </a:lnR>
                    <a:lnT>
                      <a:noFill/>
                    </a:lnT>
                    <a:lnB>
                      <a:noFill/>
                    </a:lnB>
                    <a:noFill/>
                  </a:tcPr>
                </a:tc>
                <a:tc>
                  <a:txBody>
                    <a:bodyPr/>
                    <a:lstStyle/>
                    <a:p>
                      <a:pPr algn="r"/>
                      <a:r>
                        <a:rPr lang="ar-EG" sz="1800" dirty="0"/>
                        <a:t>تمثل خطة الطوارئ الإجراءات التي ستقلل أو تخفف التأثير السلبي لحدث الخطر.</a:t>
                      </a:r>
                    </a:p>
                  </a:txBody>
                  <a:tcPr marL="80580" marR="80580" marT="40290" marB="40290" anchor="ctr">
                    <a:lnL>
                      <a:noFill/>
                    </a:lnL>
                    <a:lnR>
                      <a:noFill/>
                    </a:lnR>
                    <a:lnT>
                      <a:noFill/>
                    </a:lnT>
                    <a:lnB>
                      <a:noFill/>
                    </a:lnB>
                    <a:noFill/>
                  </a:tcPr>
                </a:tc>
                <a:extLst>
                  <a:ext uri="{0D108BD9-81ED-4DB2-BD59-A6C34878D82A}">
                    <a16:rowId xmlns:a16="http://schemas.microsoft.com/office/drawing/2014/main" val="2225995461"/>
                  </a:ext>
                </a:extLst>
              </a:tr>
              <a:tr h="934235">
                <a:tc>
                  <a:txBody>
                    <a:bodyPr/>
                    <a:lstStyle/>
                    <a:p>
                      <a:r>
                        <a:rPr lang="en-US" sz="1800"/>
                        <a:t>Like all plans, the contingency plan answers the questions of what, where, when, and how much action will take place.</a:t>
                      </a:r>
                    </a:p>
                  </a:txBody>
                  <a:tcPr marL="80580" marR="80580" marT="40290" marB="40290" anchor="ctr">
                    <a:lnL>
                      <a:noFill/>
                    </a:lnL>
                    <a:lnR>
                      <a:noFill/>
                    </a:lnR>
                    <a:lnT>
                      <a:noFill/>
                    </a:lnT>
                    <a:lnB>
                      <a:noFill/>
                    </a:lnB>
                    <a:noFill/>
                  </a:tcPr>
                </a:tc>
                <a:tc>
                  <a:txBody>
                    <a:bodyPr/>
                    <a:lstStyle/>
                    <a:p>
                      <a:pPr algn="r"/>
                      <a:r>
                        <a:rPr lang="ar-EG" sz="1800" dirty="0"/>
                        <a:t>مثل جميع الخطط، تجيب خطة الطوارئ على أسئلة ماذا، أين، متى، وكم من الإجراءات ستتم.</a:t>
                      </a:r>
                    </a:p>
                  </a:txBody>
                  <a:tcPr marL="80580" marR="80580" marT="40290" marB="40290" anchor="ctr">
                    <a:lnL>
                      <a:noFill/>
                    </a:lnL>
                    <a:lnR>
                      <a:noFill/>
                    </a:lnR>
                    <a:lnT>
                      <a:noFill/>
                    </a:lnT>
                    <a:lnB>
                      <a:noFill/>
                    </a:lnB>
                    <a:noFill/>
                  </a:tcPr>
                </a:tc>
                <a:extLst>
                  <a:ext uri="{0D108BD9-81ED-4DB2-BD59-A6C34878D82A}">
                    <a16:rowId xmlns:a16="http://schemas.microsoft.com/office/drawing/2014/main" val="1219335336"/>
                  </a:ext>
                </a:extLst>
              </a:tr>
              <a:tr h="1495260">
                <a:tc>
                  <a:txBody>
                    <a:bodyPr/>
                    <a:lstStyle/>
                    <a:p>
                      <a:r>
                        <a:rPr lang="en-US" sz="1800" dirty="0"/>
                        <a:t>A key distinction between a risk response and a contingency plan is that a response is part of the actual implementation plan and action is taken before the risk can materialize, while a contingency plan is not part of the initial implementation plan.</a:t>
                      </a:r>
                    </a:p>
                  </a:txBody>
                  <a:tcPr marL="80580" marR="80580" marT="40290" marB="40290" anchor="ctr">
                    <a:lnL>
                      <a:noFill/>
                    </a:lnL>
                    <a:lnR>
                      <a:noFill/>
                    </a:lnR>
                    <a:lnT>
                      <a:noFill/>
                    </a:lnT>
                    <a:lnB>
                      <a:noFill/>
                    </a:lnB>
                    <a:noFill/>
                  </a:tcPr>
                </a:tc>
                <a:tc>
                  <a:txBody>
                    <a:bodyPr/>
                    <a:lstStyle/>
                    <a:p>
                      <a:pPr algn="r"/>
                      <a:r>
                        <a:rPr lang="ar-EG" sz="1800" dirty="0"/>
                        <a:t>الفرق الرئيسي بين استجابة المخاطر وخطة الطوارئ هو أن الاستجابة هي جزء من خطة التنفيذ الفعلية ويتم اتخاذ الإجراء قبل أن يتحقق الخطر، بينما خطة الطوارئ ليست جزءًا من خطة التنفيذ الأولية وتدخل حيز التنفيذ فقط بعد التعرف على الخطر.</a:t>
                      </a:r>
                    </a:p>
                  </a:txBody>
                  <a:tcPr marL="80580" marR="80580" marT="40290" marB="40290" anchor="ctr">
                    <a:lnL>
                      <a:noFill/>
                    </a:lnL>
                    <a:lnR>
                      <a:noFill/>
                    </a:lnR>
                    <a:lnT>
                      <a:noFill/>
                    </a:lnT>
                    <a:lnB>
                      <a:noFill/>
                    </a:lnB>
                    <a:noFill/>
                  </a:tcPr>
                </a:tc>
                <a:extLst>
                  <a:ext uri="{0D108BD9-81ED-4DB2-BD59-A6C34878D82A}">
                    <a16:rowId xmlns:a16="http://schemas.microsoft.com/office/drawing/2014/main" val="638599423"/>
                  </a:ext>
                </a:extLst>
              </a:tr>
            </a:tbl>
          </a:graphicData>
        </a:graphic>
      </p:graphicFrame>
      <p:sp>
        <p:nvSpPr>
          <p:cNvPr id="211" name="Rectangle 61">
            <a:extLst>
              <a:ext uri="{FF2B5EF4-FFF2-40B4-BE49-F238E27FC236}">
                <a16:creationId xmlns:a16="http://schemas.microsoft.com/office/drawing/2014/main" id="{7CBB253A-5047-7FF3-B7F7-47ADE4EF7AE3}"/>
              </a:ext>
            </a:extLst>
          </p:cNvPr>
          <p:cNvSpPr>
            <a:spLocks noChangeArrowheads="1"/>
          </p:cNvSpPr>
          <p:nvPr/>
        </p:nvSpPr>
        <p:spPr bwMode="auto">
          <a:xfrm>
            <a:off x="1462088" y="18081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876591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623241BA-308D-56AC-8BD8-76BE51750323}"/>
              </a:ext>
            </a:extLst>
          </p:cNvPr>
          <p:cNvGraphicFramePr>
            <a:graphicFrameLocks noGrp="1"/>
          </p:cNvGraphicFramePr>
          <p:nvPr>
            <p:extLst>
              <p:ext uri="{D42A27DB-BD31-4B8C-83A1-F6EECF244321}">
                <p14:modId xmlns:p14="http://schemas.microsoft.com/office/powerpoint/2010/main" val="4068232619"/>
              </p:ext>
            </p:extLst>
          </p:nvPr>
        </p:nvGraphicFramePr>
        <p:xfrm>
          <a:off x="316085" y="1385840"/>
          <a:ext cx="11282880" cy="4676815"/>
        </p:xfrm>
        <a:graphic>
          <a:graphicData uri="http://schemas.openxmlformats.org/drawingml/2006/table">
            <a:tbl>
              <a:tblPr/>
              <a:tblGrid>
                <a:gridCol w="5641440">
                  <a:extLst>
                    <a:ext uri="{9D8B030D-6E8A-4147-A177-3AD203B41FA5}">
                      <a16:colId xmlns:a16="http://schemas.microsoft.com/office/drawing/2014/main" val="3092459609"/>
                    </a:ext>
                  </a:extLst>
                </a:gridCol>
                <a:gridCol w="5641440">
                  <a:extLst>
                    <a:ext uri="{9D8B030D-6E8A-4147-A177-3AD203B41FA5}">
                      <a16:colId xmlns:a16="http://schemas.microsoft.com/office/drawing/2014/main" val="2846269111"/>
                    </a:ext>
                  </a:extLst>
                </a:gridCol>
              </a:tblGrid>
              <a:tr h="367641">
                <a:tc>
                  <a:txBody>
                    <a:bodyPr/>
                    <a:lstStyle/>
                    <a:p>
                      <a:r>
                        <a:rPr lang="en-US" sz="1800" b="1" dirty="0"/>
                        <a:t>Importance of Contingency plan</a:t>
                      </a:r>
                      <a:endParaRPr lang="en-US" sz="1800" dirty="0"/>
                    </a:p>
                  </a:txBody>
                  <a:tcPr marL="79115" marR="79115" marT="39558" marB="39558" anchor="ctr">
                    <a:lnL>
                      <a:noFill/>
                    </a:lnL>
                    <a:lnR>
                      <a:noFill/>
                    </a:lnR>
                    <a:lnT>
                      <a:noFill/>
                    </a:lnT>
                    <a:lnB>
                      <a:noFill/>
                    </a:lnB>
                    <a:noFill/>
                  </a:tcPr>
                </a:tc>
                <a:tc>
                  <a:txBody>
                    <a:bodyPr/>
                    <a:lstStyle/>
                    <a:p>
                      <a:pPr algn="r"/>
                      <a:r>
                        <a:rPr lang="ar-EG" sz="1800" b="1" dirty="0"/>
                        <a:t>أهمية خطة الطوارئ</a:t>
                      </a:r>
                      <a:endParaRPr lang="ar-EG" sz="1800" dirty="0"/>
                    </a:p>
                  </a:txBody>
                  <a:tcPr marL="79115" marR="79115" marT="39558" marB="39558" anchor="ctr">
                    <a:lnL>
                      <a:noFill/>
                    </a:lnL>
                    <a:lnR>
                      <a:noFill/>
                    </a:lnR>
                    <a:lnT>
                      <a:noFill/>
                    </a:lnT>
                    <a:lnB>
                      <a:noFill/>
                    </a:lnB>
                    <a:noFill/>
                  </a:tcPr>
                </a:tc>
                <a:extLst>
                  <a:ext uri="{0D108BD9-81ED-4DB2-BD59-A6C34878D82A}">
                    <a16:rowId xmlns:a16="http://schemas.microsoft.com/office/drawing/2014/main" val="50736601"/>
                  </a:ext>
                </a:extLst>
              </a:tr>
              <a:tr h="1440991">
                <a:tc>
                  <a:txBody>
                    <a:bodyPr/>
                    <a:lstStyle/>
                    <a:p>
                      <a:r>
                        <a:rPr lang="en-US" sz="1800"/>
                        <a:t>The absence of a contingency plan, when a risk event occurs, can cause a manager to delay or postpone the decision to implement a remedy. This postponement can lead to panic, and acceptance of the first remedy suggested.</a:t>
                      </a:r>
                    </a:p>
                  </a:txBody>
                  <a:tcPr marL="79115" marR="79115" marT="39558" marB="39558" anchor="ctr">
                    <a:lnL>
                      <a:noFill/>
                    </a:lnL>
                    <a:lnR>
                      <a:noFill/>
                    </a:lnR>
                    <a:lnT>
                      <a:noFill/>
                    </a:lnT>
                    <a:lnB>
                      <a:noFill/>
                    </a:lnB>
                    <a:noFill/>
                  </a:tcPr>
                </a:tc>
                <a:tc>
                  <a:txBody>
                    <a:bodyPr/>
                    <a:lstStyle/>
                    <a:p>
                      <a:pPr algn="r"/>
                      <a:r>
                        <a:rPr lang="ar-EG" sz="1800" dirty="0"/>
                        <a:t>غياب خطة الطوارئ، عندما يحدث حدث خطر، يمكن أن يدفع المدير إلى تأخير أو تأجيل قرار تنفيذ الحل. هذا التأجيل يمكن أن يؤدي إلى الذعر وقبول أول حل مقترح.</a:t>
                      </a:r>
                    </a:p>
                  </a:txBody>
                  <a:tcPr marL="79115" marR="79115" marT="39558" marB="39558" anchor="ctr">
                    <a:lnL>
                      <a:noFill/>
                    </a:lnL>
                    <a:lnR>
                      <a:noFill/>
                    </a:lnR>
                    <a:lnT>
                      <a:noFill/>
                    </a:lnT>
                    <a:lnB>
                      <a:noFill/>
                    </a:lnB>
                    <a:noFill/>
                  </a:tcPr>
                </a:tc>
                <a:extLst>
                  <a:ext uri="{0D108BD9-81ED-4DB2-BD59-A6C34878D82A}">
                    <a16:rowId xmlns:a16="http://schemas.microsoft.com/office/drawing/2014/main" val="10652921"/>
                  </a:ext>
                </a:extLst>
              </a:tr>
              <a:tr h="645220">
                <a:tc>
                  <a:txBody>
                    <a:bodyPr/>
                    <a:lstStyle/>
                    <a:p>
                      <a:r>
                        <a:rPr lang="en-US" sz="1800"/>
                        <a:t>Such after-the-event decision making under pressure can be potentially dangerous and costly.</a:t>
                      </a:r>
                    </a:p>
                  </a:txBody>
                  <a:tcPr marL="79115" marR="79115" marT="39558" marB="39558" anchor="ctr">
                    <a:lnL>
                      <a:noFill/>
                    </a:lnL>
                    <a:lnR>
                      <a:noFill/>
                    </a:lnR>
                    <a:lnT>
                      <a:noFill/>
                    </a:lnT>
                    <a:lnB>
                      <a:noFill/>
                    </a:lnB>
                    <a:noFill/>
                  </a:tcPr>
                </a:tc>
                <a:tc>
                  <a:txBody>
                    <a:bodyPr/>
                    <a:lstStyle/>
                    <a:p>
                      <a:pPr algn="r"/>
                      <a:r>
                        <a:rPr lang="ar-EG" sz="1800" dirty="0"/>
                        <a:t>مثل هذه القرارات المتخذة بعد الحدث تحت الضغط يمكن أن تكون خطيرة ومكلفة.</a:t>
                      </a:r>
                    </a:p>
                  </a:txBody>
                  <a:tcPr marL="79115" marR="79115" marT="39558" marB="39558" anchor="ctr">
                    <a:lnL>
                      <a:noFill/>
                    </a:lnL>
                    <a:lnR>
                      <a:noFill/>
                    </a:lnR>
                    <a:lnT>
                      <a:noFill/>
                    </a:lnT>
                    <a:lnB>
                      <a:noFill/>
                    </a:lnB>
                    <a:noFill/>
                  </a:tcPr>
                </a:tc>
                <a:extLst>
                  <a:ext uri="{0D108BD9-81ED-4DB2-BD59-A6C34878D82A}">
                    <a16:rowId xmlns:a16="http://schemas.microsoft.com/office/drawing/2014/main" val="421055740"/>
                  </a:ext>
                </a:extLst>
              </a:tr>
              <a:tr h="922798">
                <a:tc>
                  <a:txBody>
                    <a:bodyPr/>
                    <a:lstStyle/>
                    <a:p>
                      <a:r>
                        <a:rPr lang="en-US" sz="1800"/>
                        <a:t>Contingency planning evaluates alternative remedies for possible foreseen events before the risk event occurs and selects the best plan among alternatives.</a:t>
                      </a:r>
                    </a:p>
                  </a:txBody>
                  <a:tcPr marL="79115" marR="79115" marT="39558" marB="39558" anchor="ctr">
                    <a:lnL>
                      <a:noFill/>
                    </a:lnL>
                    <a:lnR>
                      <a:noFill/>
                    </a:lnR>
                    <a:lnT>
                      <a:noFill/>
                    </a:lnT>
                    <a:lnB>
                      <a:noFill/>
                    </a:lnB>
                    <a:noFill/>
                  </a:tcPr>
                </a:tc>
                <a:tc>
                  <a:txBody>
                    <a:bodyPr/>
                    <a:lstStyle/>
                    <a:p>
                      <a:pPr algn="r"/>
                      <a:r>
                        <a:rPr lang="ar-EG" sz="1800" dirty="0"/>
                        <a:t>يقيّم تخطيط الطوارئ الحلول البديلة للأحداث المحتملة المعروفة قبل حدوث حدث الخطر ويختار أفضل خطة من بين البدائل.</a:t>
                      </a:r>
                    </a:p>
                  </a:txBody>
                  <a:tcPr marL="79115" marR="79115" marT="39558" marB="39558" anchor="ctr">
                    <a:lnL>
                      <a:noFill/>
                    </a:lnL>
                    <a:lnR>
                      <a:noFill/>
                    </a:lnR>
                    <a:lnT>
                      <a:noFill/>
                    </a:lnT>
                    <a:lnB>
                      <a:noFill/>
                    </a:lnB>
                    <a:noFill/>
                  </a:tcPr>
                </a:tc>
                <a:extLst>
                  <a:ext uri="{0D108BD9-81ED-4DB2-BD59-A6C34878D82A}">
                    <a16:rowId xmlns:a16="http://schemas.microsoft.com/office/drawing/2014/main" val="813632855"/>
                  </a:ext>
                </a:extLst>
              </a:tr>
              <a:tr h="645220">
                <a:tc>
                  <a:txBody>
                    <a:bodyPr/>
                    <a:lstStyle/>
                    <a:p>
                      <a:r>
                        <a:rPr lang="en-US" sz="1800"/>
                        <a:t>This early contingency planning facilitates a smooth transition to the remedy or work-around plan.</a:t>
                      </a:r>
                    </a:p>
                  </a:txBody>
                  <a:tcPr marL="79115" marR="79115" marT="39558" marB="39558" anchor="ctr">
                    <a:lnL>
                      <a:noFill/>
                    </a:lnL>
                    <a:lnR>
                      <a:noFill/>
                    </a:lnR>
                    <a:lnT>
                      <a:noFill/>
                    </a:lnT>
                    <a:lnB>
                      <a:noFill/>
                    </a:lnB>
                    <a:noFill/>
                  </a:tcPr>
                </a:tc>
                <a:tc>
                  <a:txBody>
                    <a:bodyPr/>
                    <a:lstStyle/>
                    <a:p>
                      <a:pPr algn="r"/>
                      <a:r>
                        <a:rPr lang="ar-EG" sz="1800" dirty="0"/>
                        <a:t>هذا التخطيط المبكر للطوارئ يسهل الانتقال السلس إلى خطة العلاج أو الخطة البديلة.</a:t>
                      </a:r>
                    </a:p>
                  </a:txBody>
                  <a:tcPr marL="79115" marR="79115" marT="39558" marB="39558" anchor="ctr">
                    <a:lnL>
                      <a:noFill/>
                    </a:lnL>
                    <a:lnR>
                      <a:noFill/>
                    </a:lnR>
                    <a:lnT>
                      <a:noFill/>
                    </a:lnT>
                    <a:lnB>
                      <a:noFill/>
                    </a:lnB>
                    <a:noFill/>
                  </a:tcPr>
                </a:tc>
                <a:extLst>
                  <a:ext uri="{0D108BD9-81ED-4DB2-BD59-A6C34878D82A}">
                    <a16:rowId xmlns:a16="http://schemas.microsoft.com/office/drawing/2014/main" val="123091828"/>
                  </a:ext>
                </a:extLst>
              </a:tr>
              <a:tr h="645220">
                <a:tc>
                  <a:txBody>
                    <a:bodyPr/>
                    <a:lstStyle/>
                    <a:p>
                      <a:r>
                        <a:rPr lang="en-US" sz="1800"/>
                        <a:t>The availability of a contingency plan can significantly increase the chances for project success.</a:t>
                      </a:r>
                    </a:p>
                  </a:txBody>
                  <a:tcPr marL="79115" marR="79115" marT="39558" marB="39558" anchor="ctr">
                    <a:lnL>
                      <a:noFill/>
                    </a:lnL>
                    <a:lnR>
                      <a:noFill/>
                    </a:lnR>
                    <a:lnT>
                      <a:noFill/>
                    </a:lnT>
                    <a:lnB>
                      <a:noFill/>
                    </a:lnB>
                    <a:noFill/>
                  </a:tcPr>
                </a:tc>
                <a:tc>
                  <a:txBody>
                    <a:bodyPr/>
                    <a:lstStyle/>
                    <a:p>
                      <a:pPr algn="r"/>
                      <a:r>
                        <a:rPr lang="ar-EG" sz="1800" dirty="0"/>
                        <a:t>توفر خطة الطوارئ يمكن أن يزيد بشكل كبير من فرص نجاح المشروع.</a:t>
                      </a:r>
                    </a:p>
                  </a:txBody>
                  <a:tcPr marL="79115" marR="79115" marT="39558" marB="39558" anchor="ctr">
                    <a:lnL>
                      <a:noFill/>
                    </a:lnL>
                    <a:lnR>
                      <a:noFill/>
                    </a:lnR>
                    <a:lnT>
                      <a:noFill/>
                    </a:lnT>
                    <a:lnB>
                      <a:noFill/>
                    </a:lnB>
                    <a:noFill/>
                  </a:tcPr>
                </a:tc>
                <a:extLst>
                  <a:ext uri="{0D108BD9-81ED-4DB2-BD59-A6C34878D82A}">
                    <a16:rowId xmlns:a16="http://schemas.microsoft.com/office/drawing/2014/main" val="988082736"/>
                  </a:ext>
                </a:extLst>
              </a:tr>
            </a:tbl>
          </a:graphicData>
        </a:graphic>
      </p:graphicFrame>
      <p:sp>
        <p:nvSpPr>
          <p:cNvPr id="4" name="Rectangle 1">
            <a:extLst>
              <a:ext uri="{FF2B5EF4-FFF2-40B4-BE49-F238E27FC236}">
                <a16:creationId xmlns:a16="http://schemas.microsoft.com/office/drawing/2014/main" id="{D4AC2F34-3471-AB96-EA6F-1900AA7491A1}"/>
              </a:ext>
            </a:extLst>
          </p:cNvPr>
          <p:cNvSpPr>
            <a:spLocks noChangeArrowheads="1"/>
          </p:cNvSpPr>
          <p:nvPr/>
        </p:nvSpPr>
        <p:spPr bwMode="auto">
          <a:xfrm>
            <a:off x="1546225" y="17732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409811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21F18267-8ADB-9280-9EEC-AC846BC864B8}"/>
              </a:ext>
            </a:extLst>
          </p:cNvPr>
          <p:cNvGraphicFramePr>
            <a:graphicFrameLocks noGrp="1"/>
          </p:cNvGraphicFramePr>
          <p:nvPr>
            <p:extLst>
              <p:ext uri="{D42A27DB-BD31-4B8C-83A1-F6EECF244321}">
                <p14:modId xmlns:p14="http://schemas.microsoft.com/office/powerpoint/2010/main" val="2631913120"/>
              </p:ext>
            </p:extLst>
          </p:nvPr>
        </p:nvGraphicFramePr>
        <p:xfrm>
          <a:off x="1500808" y="1381767"/>
          <a:ext cx="10177670" cy="4894017"/>
        </p:xfrm>
        <a:graphic>
          <a:graphicData uri="http://schemas.openxmlformats.org/drawingml/2006/table">
            <a:tbl>
              <a:tblPr/>
              <a:tblGrid>
                <a:gridCol w="5088835">
                  <a:extLst>
                    <a:ext uri="{9D8B030D-6E8A-4147-A177-3AD203B41FA5}">
                      <a16:colId xmlns:a16="http://schemas.microsoft.com/office/drawing/2014/main" val="2761805541"/>
                    </a:ext>
                  </a:extLst>
                </a:gridCol>
                <a:gridCol w="5088835">
                  <a:extLst>
                    <a:ext uri="{9D8B030D-6E8A-4147-A177-3AD203B41FA5}">
                      <a16:colId xmlns:a16="http://schemas.microsoft.com/office/drawing/2014/main" val="383088678"/>
                    </a:ext>
                  </a:extLst>
                </a:gridCol>
              </a:tblGrid>
              <a:tr h="235022">
                <a:tc>
                  <a:txBody>
                    <a:bodyPr/>
                    <a:lstStyle/>
                    <a:p>
                      <a:r>
                        <a:rPr lang="en-US" sz="1400" b="1" dirty="0"/>
                        <a:t>An example on contingency plan</a:t>
                      </a:r>
                      <a:endParaRPr lang="en-US" sz="1400" dirty="0"/>
                    </a:p>
                  </a:txBody>
                  <a:tcPr marL="53065" marR="53065" marT="26533" marB="26533" anchor="ctr">
                    <a:lnL>
                      <a:noFill/>
                    </a:lnL>
                    <a:lnR>
                      <a:noFill/>
                    </a:lnR>
                    <a:lnT>
                      <a:noFill/>
                    </a:lnT>
                    <a:lnB>
                      <a:noFill/>
                    </a:lnB>
                    <a:noFill/>
                  </a:tcPr>
                </a:tc>
                <a:tc>
                  <a:txBody>
                    <a:bodyPr/>
                    <a:lstStyle/>
                    <a:p>
                      <a:pPr algn="r" rtl="1"/>
                      <a:r>
                        <a:rPr lang="ar-EG" sz="1400" b="1" dirty="0"/>
                        <a:t>مثال على خطة الطوارئ</a:t>
                      </a:r>
                      <a:endParaRPr lang="ar-EG" sz="1400" dirty="0"/>
                    </a:p>
                  </a:txBody>
                  <a:tcPr marL="53065" marR="53065" marT="26533" marB="26533" anchor="ctr">
                    <a:lnL>
                      <a:noFill/>
                    </a:lnL>
                    <a:lnR>
                      <a:noFill/>
                    </a:lnR>
                    <a:lnT>
                      <a:noFill/>
                    </a:lnT>
                    <a:lnB>
                      <a:noFill/>
                    </a:lnB>
                    <a:noFill/>
                  </a:tcPr>
                </a:tc>
                <a:extLst>
                  <a:ext uri="{0D108BD9-81ED-4DB2-BD59-A6C34878D82A}">
                    <a16:rowId xmlns:a16="http://schemas.microsoft.com/office/drawing/2014/main" val="3430467105"/>
                  </a:ext>
                </a:extLst>
              </a:tr>
              <a:tr h="587556">
                <a:tc>
                  <a:txBody>
                    <a:bodyPr/>
                    <a:lstStyle/>
                    <a:p>
                      <a:r>
                        <a:rPr lang="en-US" sz="1400"/>
                        <a:t>A high-tech niche computer company intends to introduce a new “platform” product at a very specific target date.</a:t>
                      </a:r>
                    </a:p>
                  </a:txBody>
                  <a:tcPr marL="53065" marR="53065" marT="26533" marB="26533" anchor="ctr">
                    <a:lnL>
                      <a:noFill/>
                    </a:lnL>
                    <a:lnR>
                      <a:noFill/>
                    </a:lnR>
                    <a:lnT>
                      <a:noFill/>
                    </a:lnT>
                    <a:lnB>
                      <a:noFill/>
                    </a:lnB>
                    <a:noFill/>
                  </a:tcPr>
                </a:tc>
                <a:tc>
                  <a:txBody>
                    <a:bodyPr/>
                    <a:lstStyle/>
                    <a:p>
                      <a:pPr algn="r" rtl="1"/>
                      <a:r>
                        <a:rPr lang="ar-EG" sz="1400"/>
                        <a:t>شركة حاسوب متخصصة في التكنولوجيا العالية تعتزم تقديم منتج "منصة" جديد في تاريخ محدد جدًا.</a:t>
                      </a:r>
                    </a:p>
                  </a:txBody>
                  <a:tcPr marL="53065" marR="53065" marT="26533" marB="26533" anchor="ctr">
                    <a:lnL>
                      <a:noFill/>
                    </a:lnL>
                    <a:lnR>
                      <a:noFill/>
                    </a:lnR>
                    <a:lnT>
                      <a:noFill/>
                    </a:lnT>
                    <a:lnB>
                      <a:noFill/>
                    </a:lnB>
                    <a:noFill/>
                  </a:tcPr>
                </a:tc>
                <a:extLst>
                  <a:ext uri="{0D108BD9-81ED-4DB2-BD59-A6C34878D82A}">
                    <a16:rowId xmlns:a16="http://schemas.microsoft.com/office/drawing/2014/main" val="1336909438"/>
                  </a:ext>
                </a:extLst>
              </a:tr>
              <a:tr h="411289">
                <a:tc>
                  <a:txBody>
                    <a:bodyPr/>
                    <a:lstStyle/>
                    <a:p>
                      <a:r>
                        <a:rPr lang="en-US" sz="1400" dirty="0"/>
                        <a:t>The project’s 47 teams all agree delays will not be acceptable.</a:t>
                      </a:r>
                    </a:p>
                  </a:txBody>
                  <a:tcPr marL="53065" marR="53065" marT="26533" marB="26533" anchor="ctr">
                    <a:lnL>
                      <a:noFill/>
                    </a:lnL>
                    <a:lnR>
                      <a:noFill/>
                    </a:lnR>
                    <a:lnT>
                      <a:noFill/>
                    </a:lnT>
                    <a:lnB>
                      <a:noFill/>
                    </a:lnB>
                    <a:noFill/>
                  </a:tcPr>
                </a:tc>
                <a:tc>
                  <a:txBody>
                    <a:bodyPr/>
                    <a:lstStyle/>
                    <a:p>
                      <a:pPr algn="r" rtl="1"/>
                      <a:r>
                        <a:rPr lang="ar-EG" sz="1400" dirty="0"/>
                        <a:t>تتفق جميع فرق المشروع البالغ عددها 47 فريقًا على أن التأخيرات لن تكون مقبولة.</a:t>
                      </a:r>
                    </a:p>
                  </a:txBody>
                  <a:tcPr marL="53065" marR="53065" marT="26533" marB="26533" anchor="ctr">
                    <a:lnL>
                      <a:noFill/>
                    </a:lnL>
                    <a:lnR>
                      <a:noFill/>
                    </a:lnR>
                    <a:lnT>
                      <a:noFill/>
                    </a:lnT>
                    <a:lnB>
                      <a:noFill/>
                    </a:lnB>
                    <a:noFill/>
                  </a:tcPr>
                </a:tc>
                <a:extLst>
                  <a:ext uri="{0D108BD9-81ED-4DB2-BD59-A6C34878D82A}">
                    <a16:rowId xmlns:a16="http://schemas.microsoft.com/office/drawing/2014/main" val="1463388748"/>
                  </a:ext>
                </a:extLst>
              </a:tr>
              <a:tr h="587556">
                <a:tc>
                  <a:txBody>
                    <a:bodyPr/>
                    <a:lstStyle/>
                    <a:p>
                      <a:r>
                        <a:rPr lang="en-US" sz="1400" dirty="0"/>
                        <a:t>Their contingency plans for two large component suppliers demonstrate how seriously risk management is viewed.</a:t>
                      </a:r>
                    </a:p>
                  </a:txBody>
                  <a:tcPr marL="53065" marR="53065" marT="26533" marB="26533" anchor="ctr">
                    <a:lnL>
                      <a:noFill/>
                    </a:lnL>
                    <a:lnR>
                      <a:noFill/>
                    </a:lnR>
                    <a:lnT>
                      <a:noFill/>
                    </a:lnT>
                    <a:lnB>
                      <a:noFill/>
                    </a:lnB>
                    <a:noFill/>
                  </a:tcPr>
                </a:tc>
                <a:tc>
                  <a:txBody>
                    <a:bodyPr/>
                    <a:lstStyle/>
                    <a:p>
                      <a:pPr algn="r" rtl="1"/>
                      <a:r>
                        <a:rPr lang="ar-EG" sz="1400" dirty="0"/>
                        <a:t>تظهر خططهم للطوارئ لموردين رئيسيين للمكونات مدى جدية النظر في إدارة المخاطر.</a:t>
                      </a:r>
                    </a:p>
                  </a:txBody>
                  <a:tcPr marL="53065" marR="53065" marT="26533" marB="26533" anchor="ctr">
                    <a:lnL>
                      <a:noFill/>
                    </a:lnL>
                    <a:lnR>
                      <a:noFill/>
                    </a:lnR>
                    <a:lnT>
                      <a:noFill/>
                    </a:lnT>
                    <a:lnB>
                      <a:noFill/>
                    </a:lnB>
                    <a:noFill/>
                  </a:tcPr>
                </a:tc>
                <a:extLst>
                  <a:ext uri="{0D108BD9-81ED-4DB2-BD59-A6C34878D82A}">
                    <a16:rowId xmlns:a16="http://schemas.microsoft.com/office/drawing/2014/main" val="3859715144"/>
                  </a:ext>
                </a:extLst>
              </a:tr>
              <a:tr h="411289">
                <a:tc>
                  <a:txBody>
                    <a:bodyPr/>
                    <a:lstStyle/>
                    <a:p>
                      <a:r>
                        <a:rPr lang="en-US" sz="1400"/>
                        <a:t>One supplier’s plant sits on the San Andreas Fault, which is prone to earthquakes.</a:t>
                      </a:r>
                    </a:p>
                  </a:txBody>
                  <a:tcPr marL="53065" marR="53065" marT="26533" marB="26533" anchor="ctr">
                    <a:lnL>
                      <a:noFill/>
                    </a:lnL>
                    <a:lnR>
                      <a:noFill/>
                    </a:lnR>
                    <a:lnT>
                      <a:noFill/>
                    </a:lnT>
                    <a:lnB>
                      <a:noFill/>
                    </a:lnB>
                    <a:noFill/>
                  </a:tcPr>
                </a:tc>
                <a:tc>
                  <a:txBody>
                    <a:bodyPr/>
                    <a:lstStyle/>
                    <a:p>
                      <a:pPr algn="r" rtl="1"/>
                      <a:r>
                        <a:rPr lang="ar-EG" sz="1400" dirty="0"/>
                        <a:t>يقع مصنع أحد الموردين على صدع سان أندرياس، وهو معرض للزلازل.</a:t>
                      </a:r>
                    </a:p>
                  </a:txBody>
                  <a:tcPr marL="53065" marR="53065" marT="26533" marB="26533" anchor="ctr">
                    <a:lnL>
                      <a:noFill/>
                    </a:lnL>
                    <a:lnR>
                      <a:noFill/>
                    </a:lnR>
                    <a:lnT>
                      <a:noFill/>
                    </a:lnT>
                    <a:lnB>
                      <a:noFill/>
                    </a:lnB>
                    <a:noFill/>
                  </a:tcPr>
                </a:tc>
                <a:extLst>
                  <a:ext uri="{0D108BD9-81ED-4DB2-BD59-A6C34878D82A}">
                    <a16:rowId xmlns:a16="http://schemas.microsoft.com/office/drawing/2014/main" val="835048742"/>
                  </a:ext>
                </a:extLst>
              </a:tr>
              <a:tr h="587556">
                <a:tc>
                  <a:txBody>
                    <a:bodyPr/>
                    <a:lstStyle/>
                    <a:p>
                      <a:r>
                        <a:rPr lang="en-US" sz="1400"/>
                        <a:t>The contingency plan has an alternative supplier, who is constantly updated, producing a replica of the component in another plant.</a:t>
                      </a:r>
                    </a:p>
                  </a:txBody>
                  <a:tcPr marL="53065" marR="53065" marT="26533" marB="26533" anchor="ctr">
                    <a:lnL>
                      <a:noFill/>
                    </a:lnL>
                    <a:lnR>
                      <a:noFill/>
                    </a:lnR>
                    <a:lnT>
                      <a:noFill/>
                    </a:lnT>
                    <a:lnB>
                      <a:noFill/>
                    </a:lnB>
                    <a:noFill/>
                  </a:tcPr>
                </a:tc>
                <a:tc>
                  <a:txBody>
                    <a:bodyPr/>
                    <a:lstStyle/>
                    <a:p>
                      <a:pPr algn="r" rtl="1"/>
                      <a:r>
                        <a:rPr lang="ar-EG" sz="1400"/>
                        <a:t>تتضمن خطة الطوارئ موردًا بديلاً يتم تحديثه باستمرار، ينتج نسخة من المكون في مصنع آخر.</a:t>
                      </a:r>
                    </a:p>
                  </a:txBody>
                  <a:tcPr marL="53065" marR="53065" marT="26533" marB="26533" anchor="ctr">
                    <a:lnL>
                      <a:noFill/>
                    </a:lnL>
                    <a:lnR>
                      <a:noFill/>
                    </a:lnR>
                    <a:lnT>
                      <a:noFill/>
                    </a:lnT>
                    <a:lnB>
                      <a:noFill/>
                    </a:lnB>
                    <a:noFill/>
                  </a:tcPr>
                </a:tc>
                <a:extLst>
                  <a:ext uri="{0D108BD9-81ED-4DB2-BD59-A6C34878D82A}">
                    <a16:rowId xmlns:a16="http://schemas.microsoft.com/office/drawing/2014/main" val="1101225982"/>
                  </a:ext>
                </a:extLst>
              </a:tr>
              <a:tr h="587556">
                <a:tc>
                  <a:txBody>
                    <a:bodyPr/>
                    <a:lstStyle/>
                    <a:p>
                      <a:r>
                        <a:rPr lang="en-US" sz="1400"/>
                        <a:t>Another key supplier in Toronto, Canada, presents a delivery risk on their due date because of potential bad weather.</a:t>
                      </a:r>
                    </a:p>
                  </a:txBody>
                  <a:tcPr marL="53065" marR="53065" marT="26533" marB="26533" anchor="ctr">
                    <a:lnL>
                      <a:noFill/>
                    </a:lnL>
                    <a:lnR>
                      <a:noFill/>
                    </a:lnR>
                    <a:lnT>
                      <a:noFill/>
                    </a:lnT>
                    <a:lnB>
                      <a:noFill/>
                    </a:lnB>
                    <a:noFill/>
                  </a:tcPr>
                </a:tc>
                <a:tc>
                  <a:txBody>
                    <a:bodyPr/>
                    <a:lstStyle/>
                    <a:p>
                      <a:pPr algn="r" rtl="1"/>
                      <a:r>
                        <a:rPr lang="ar-EG" sz="1400" dirty="0"/>
                        <a:t>مورد رئيسي آخر في تورنتو، كندا، يمثل خطرًا في التسليم في تاريخ الاستحقاق بسبب احتمالية سوء الأحوال الجوية.</a:t>
                      </a:r>
                    </a:p>
                  </a:txBody>
                  <a:tcPr marL="53065" marR="53065" marT="26533" marB="26533" anchor="ctr">
                    <a:lnL>
                      <a:noFill/>
                    </a:lnL>
                    <a:lnR>
                      <a:noFill/>
                    </a:lnR>
                    <a:lnT>
                      <a:noFill/>
                    </a:lnT>
                    <a:lnB>
                      <a:noFill/>
                    </a:lnB>
                    <a:noFill/>
                  </a:tcPr>
                </a:tc>
                <a:extLst>
                  <a:ext uri="{0D108BD9-81ED-4DB2-BD59-A6C34878D82A}">
                    <a16:rowId xmlns:a16="http://schemas.microsoft.com/office/drawing/2014/main" val="2841213911"/>
                  </a:ext>
                </a:extLst>
              </a:tr>
              <a:tr h="587556">
                <a:tc>
                  <a:txBody>
                    <a:bodyPr/>
                    <a:lstStyle/>
                    <a:p>
                      <a:r>
                        <a:rPr lang="en-US" sz="1400"/>
                        <a:t>This contingency plan calls for a chartered plane (already contracted to be on standby) if overland transportation presents a delay problem.</a:t>
                      </a:r>
                    </a:p>
                  </a:txBody>
                  <a:tcPr marL="53065" marR="53065" marT="26533" marB="26533" anchor="ctr">
                    <a:lnL>
                      <a:noFill/>
                    </a:lnL>
                    <a:lnR>
                      <a:noFill/>
                    </a:lnR>
                    <a:lnT>
                      <a:noFill/>
                    </a:lnT>
                    <a:lnB>
                      <a:noFill/>
                    </a:lnB>
                    <a:noFill/>
                  </a:tcPr>
                </a:tc>
                <a:tc>
                  <a:txBody>
                    <a:bodyPr/>
                    <a:lstStyle/>
                    <a:p>
                      <a:pPr algn="r" rtl="1"/>
                      <a:r>
                        <a:rPr lang="ar-EG" sz="1400" dirty="0"/>
                        <a:t>تدعو خطة الطوارئ هذه إلى طائرة مستأجرة (تم التعاقد عليها بالفعل لتكون في وضع الاستعداد) إذا كانت النقل البري يمثل مشكلة تأخير.</a:t>
                      </a:r>
                    </a:p>
                  </a:txBody>
                  <a:tcPr marL="53065" marR="53065" marT="26533" marB="26533" anchor="ctr">
                    <a:lnL>
                      <a:noFill/>
                    </a:lnL>
                    <a:lnR>
                      <a:noFill/>
                    </a:lnR>
                    <a:lnT>
                      <a:noFill/>
                    </a:lnT>
                    <a:lnB>
                      <a:noFill/>
                    </a:lnB>
                    <a:noFill/>
                  </a:tcPr>
                </a:tc>
                <a:extLst>
                  <a:ext uri="{0D108BD9-81ED-4DB2-BD59-A6C34878D82A}">
                    <a16:rowId xmlns:a16="http://schemas.microsoft.com/office/drawing/2014/main" val="3028768849"/>
                  </a:ext>
                </a:extLst>
              </a:tr>
              <a:tr h="587556">
                <a:tc>
                  <a:txBody>
                    <a:bodyPr/>
                    <a:lstStyle/>
                    <a:p>
                      <a:r>
                        <a:rPr lang="en-US" sz="1400"/>
                        <a:t>To outsiders, these plans must seem a bit extreme, but in high-tech industries where time to market is king, risks of identified events are taken seriously.</a:t>
                      </a:r>
                    </a:p>
                  </a:txBody>
                  <a:tcPr marL="53065" marR="53065" marT="26533" marB="26533" anchor="ctr">
                    <a:lnL>
                      <a:noFill/>
                    </a:lnL>
                    <a:lnR>
                      <a:noFill/>
                    </a:lnR>
                    <a:lnT>
                      <a:noFill/>
                    </a:lnT>
                    <a:lnB>
                      <a:noFill/>
                    </a:lnB>
                    <a:noFill/>
                  </a:tcPr>
                </a:tc>
                <a:tc>
                  <a:txBody>
                    <a:bodyPr/>
                    <a:lstStyle/>
                    <a:p>
                      <a:pPr algn="r" rtl="1"/>
                      <a:r>
                        <a:rPr lang="ar-EG" sz="1400" dirty="0"/>
                        <a:t>قد تبدو هذه الخطط متطرفة بعض الشيء للغرباء، ولكن في الصناعات التقنية العالية حيث الوقت للوصول إلى السوق هو الملك، يتم أخذ مخاطر الأحداث المحددة على محمل الجد.</a:t>
                      </a:r>
                    </a:p>
                  </a:txBody>
                  <a:tcPr marL="53065" marR="53065" marT="26533" marB="26533" anchor="ctr">
                    <a:lnL>
                      <a:noFill/>
                    </a:lnL>
                    <a:lnR>
                      <a:noFill/>
                    </a:lnR>
                    <a:lnT>
                      <a:noFill/>
                    </a:lnT>
                    <a:lnB>
                      <a:noFill/>
                    </a:lnB>
                    <a:noFill/>
                  </a:tcPr>
                </a:tc>
                <a:extLst>
                  <a:ext uri="{0D108BD9-81ED-4DB2-BD59-A6C34878D82A}">
                    <a16:rowId xmlns:a16="http://schemas.microsoft.com/office/drawing/2014/main" val="3699611007"/>
                  </a:ext>
                </a:extLst>
              </a:tr>
            </a:tbl>
          </a:graphicData>
        </a:graphic>
      </p:graphicFrame>
      <p:sp>
        <p:nvSpPr>
          <p:cNvPr id="4" name="Rectangle 1">
            <a:extLst>
              <a:ext uri="{FF2B5EF4-FFF2-40B4-BE49-F238E27FC236}">
                <a16:creationId xmlns:a16="http://schemas.microsoft.com/office/drawing/2014/main" id="{FD913C25-7051-F79D-3255-1E9ED6345A4D}"/>
              </a:ext>
            </a:extLst>
          </p:cNvPr>
          <p:cNvSpPr>
            <a:spLocks noChangeArrowheads="1"/>
          </p:cNvSpPr>
          <p:nvPr/>
        </p:nvSpPr>
        <p:spPr bwMode="auto">
          <a:xfrm>
            <a:off x="3044825" y="1825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931163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lnSpc>
                <a:spcPct val="150000"/>
              </a:lnSpc>
            </a:pPr>
            <a:endParaRPr lang="en-US" dirty="0"/>
          </a:p>
          <a:p>
            <a:pPr algn="l">
              <a:lnSpc>
                <a:spcPct val="150000"/>
              </a:lnSpc>
            </a:pPr>
            <a:endParaRPr lang="en-US" dirty="0"/>
          </a:p>
          <a:p>
            <a:pPr algn="l">
              <a:lnSpc>
                <a:spcPct val="150000"/>
              </a:lnSpc>
            </a:pPr>
            <a:endParaRPr lang="en-US" dirty="0"/>
          </a:p>
          <a:p>
            <a:pPr algn="l">
              <a:lnSpc>
                <a:spcPct val="150000"/>
              </a:lnSpc>
            </a:pPr>
            <a:endParaRPr lang="en-US" dirty="0"/>
          </a:p>
          <a:p>
            <a:pPr algn="l">
              <a:lnSpc>
                <a:spcPct val="150000"/>
              </a:lnSpc>
            </a:pPr>
            <a:endParaRPr lang="en-US" dirty="0"/>
          </a:p>
          <a:p>
            <a:pPr algn="l">
              <a:lnSpc>
                <a:spcPct val="150000"/>
              </a:lnSpc>
            </a:pPr>
            <a:endParaRPr lang="en-US" dirty="0"/>
          </a:p>
          <a:p>
            <a:pPr algn="l">
              <a:lnSpc>
                <a:spcPct val="150000"/>
              </a:lnSpc>
            </a:pPr>
            <a:endParaRPr lang="en-US" dirty="0"/>
          </a:p>
          <a:p>
            <a:pPr algn="l">
              <a:lnSpc>
                <a:spcPct val="150000"/>
              </a:lnSpc>
            </a:pPr>
            <a:endParaRPr lang="en-US" dirty="0"/>
          </a:p>
          <a:p>
            <a:pPr algn="l">
              <a:lnSpc>
                <a:spcPct val="150000"/>
              </a:lnSpc>
            </a:pP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13B7FEB6-A178-47B4-A4D3-30839159E880}"/>
              </a:ext>
            </a:extLst>
          </p:cNvPr>
          <p:cNvPicPr>
            <a:picLocks noChangeAspect="1"/>
          </p:cNvPicPr>
          <p:nvPr/>
        </p:nvPicPr>
        <p:blipFill>
          <a:blip r:embed="rId3"/>
          <a:stretch>
            <a:fillRect/>
          </a:stretch>
        </p:blipFill>
        <p:spPr>
          <a:xfrm>
            <a:off x="320858" y="2381890"/>
            <a:ext cx="11032942" cy="4135716"/>
          </a:xfrm>
          <a:prstGeom prst="rect">
            <a:avLst/>
          </a:prstGeom>
        </p:spPr>
      </p:pic>
      <p:graphicFrame>
        <p:nvGraphicFramePr>
          <p:cNvPr id="3" name="Table 2">
            <a:extLst>
              <a:ext uri="{FF2B5EF4-FFF2-40B4-BE49-F238E27FC236}">
                <a16:creationId xmlns:a16="http://schemas.microsoft.com/office/drawing/2014/main" id="{9445BE8E-044A-1A7F-1665-7986663287E7}"/>
              </a:ext>
            </a:extLst>
          </p:cNvPr>
          <p:cNvGraphicFramePr>
            <a:graphicFrameLocks noGrp="1"/>
          </p:cNvGraphicFramePr>
          <p:nvPr>
            <p:extLst>
              <p:ext uri="{D42A27DB-BD31-4B8C-83A1-F6EECF244321}">
                <p14:modId xmlns:p14="http://schemas.microsoft.com/office/powerpoint/2010/main" val="3921965249"/>
              </p:ext>
            </p:extLst>
          </p:nvPr>
        </p:nvGraphicFramePr>
        <p:xfrm>
          <a:off x="531697" y="1294339"/>
          <a:ext cx="10515600" cy="1188720"/>
        </p:xfrm>
        <a:graphic>
          <a:graphicData uri="http://schemas.openxmlformats.org/drawingml/2006/table">
            <a:tbl>
              <a:tblPr/>
              <a:tblGrid>
                <a:gridCol w="5257800">
                  <a:extLst>
                    <a:ext uri="{9D8B030D-6E8A-4147-A177-3AD203B41FA5}">
                      <a16:colId xmlns:a16="http://schemas.microsoft.com/office/drawing/2014/main" val="2713465652"/>
                    </a:ext>
                  </a:extLst>
                </a:gridCol>
                <a:gridCol w="5257800">
                  <a:extLst>
                    <a:ext uri="{9D8B030D-6E8A-4147-A177-3AD203B41FA5}">
                      <a16:colId xmlns:a16="http://schemas.microsoft.com/office/drawing/2014/main" val="3937408878"/>
                    </a:ext>
                  </a:extLst>
                </a:gridCol>
              </a:tblGrid>
              <a:tr h="1034355">
                <a:tc>
                  <a:txBody>
                    <a:bodyPr/>
                    <a:lstStyle/>
                    <a:p>
                      <a:r>
                        <a:rPr lang="en-US" b="1" dirty="0"/>
                        <a:t>Risk response matrices such as the one shown in Figure 7.8 are useful for summarizing how the project team plans to manage risks that have been identified.</a:t>
                      </a:r>
                      <a:endParaRPr lang="en-US" dirty="0"/>
                    </a:p>
                  </a:txBody>
                  <a:tcPr anchor="ctr">
                    <a:lnL>
                      <a:noFill/>
                    </a:lnL>
                    <a:lnR>
                      <a:noFill/>
                    </a:lnR>
                    <a:lnT>
                      <a:noFill/>
                    </a:lnT>
                    <a:lnB>
                      <a:noFill/>
                    </a:lnB>
                    <a:noFill/>
                  </a:tcPr>
                </a:tc>
                <a:tc>
                  <a:txBody>
                    <a:bodyPr/>
                    <a:lstStyle/>
                    <a:p>
                      <a:pPr algn="r" rtl="1"/>
                      <a:r>
                        <a:rPr lang="ar-EG" b="1" dirty="0"/>
                        <a:t>مصفوفات استجابة المخاطر مثل تلك الموضحة في الشكل 7.8 مفيدة في تلخيص كيفية تخطيط فريق المشروع لإدارة المخاطر التي تم تحديدها.</a:t>
                      </a:r>
                      <a:endParaRPr lang="ar-EG" dirty="0"/>
                    </a:p>
                  </a:txBody>
                  <a:tcPr anchor="ctr">
                    <a:lnL>
                      <a:noFill/>
                    </a:lnL>
                    <a:lnR>
                      <a:noFill/>
                    </a:lnR>
                    <a:lnT>
                      <a:noFill/>
                    </a:lnT>
                    <a:lnB>
                      <a:noFill/>
                    </a:lnB>
                    <a:noFill/>
                  </a:tcPr>
                </a:tc>
                <a:extLst>
                  <a:ext uri="{0D108BD9-81ED-4DB2-BD59-A6C34878D82A}">
                    <a16:rowId xmlns:a16="http://schemas.microsoft.com/office/drawing/2014/main" val="3043283128"/>
                  </a:ext>
                </a:extLst>
              </a:tr>
            </a:tbl>
          </a:graphicData>
        </a:graphic>
      </p:graphicFrame>
      <p:sp>
        <p:nvSpPr>
          <p:cNvPr id="4" name="Rectangle 1">
            <a:extLst>
              <a:ext uri="{FF2B5EF4-FFF2-40B4-BE49-F238E27FC236}">
                <a16:creationId xmlns:a16="http://schemas.microsoft.com/office/drawing/2014/main" id="{E345C310-7E49-47D6-DD29-6B0C30EBB3AC}"/>
              </a:ext>
            </a:extLst>
          </p:cNvPr>
          <p:cNvSpPr>
            <a:spLocks noChangeArrowheads="1"/>
          </p:cNvSpPr>
          <p:nvPr/>
        </p:nvSpPr>
        <p:spPr bwMode="auto">
          <a:xfrm>
            <a:off x="838200" y="32242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1" u="none" strike="noStrike" cap="none" normalizeH="0" baseline="0">
                <a:ln>
                  <a:noFill/>
                </a:ln>
                <a:solidFill>
                  <a:schemeClr val="tx1"/>
                </a:solidFill>
                <a:effectLst/>
                <a:latin typeface="Arial" panose="020B0604020202020204" pitchFamily="34" charset="0"/>
              </a:rPr>
              <a:t>(</a:t>
            </a:r>
            <a:r>
              <a:rPr kumimoji="0" lang="ar-SA" altLang="en-US" sz="800" b="0" i="1" u="none" strike="noStrike" cap="none" normalizeH="0" baseline="0">
                <a:ln>
                  <a:noFill/>
                </a:ln>
                <a:solidFill>
                  <a:schemeClr val="tx1"/>
                </a:solidFill>
                <a:effectLst/>
                <a:latin typeface="Arial" panose="020B0604020202020204" pitchFamily="34" charset="0"/>
                <a:cs typeface="Arial" panose="020B0604020202020204" pitchFamily="34" charset="0"/>
              </a:rPr>
              <a:t>الشكل 7.8 موضح في الشريحة</a:t>
            </a:r>
            <a:r>
              <a:rPr kumimoji="0" lang="en-US" altLang="en-US" sz="800" b="0" i="1" u="none" strike="noStrike" cap="none" normalizeH="0" baseline="0">
                <a:ln>
                  <a:noFill/>
                </a:ln>
                <a:solidFill>
                  <a:schemeClr val="tx1"/>
                </a:solidFill>
                <a:effectLst/>
                <a:latin typeface="Arial" panose="020B0604020202020204" pitchFamily="34"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814984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68FD5D7C-272D-0850-FE9A-D9F895A7680E}"/>
              </a:ext>
            </a:extLst>
          </p:cNvPr>
          <p:cNvGraphicFramePr>
            <a:graphicFrameLocks noGrp="1"/>
          </p:cNvGraphicFramePr>
          <p:nvPr>
            <p:extLst>
              <p:ext uri="{D42A27DB-BD31-4B8C-83A1-F6EECF244321}">
                <p14:modId xmlns:p14="http://schemas.microsoft.com/office/powerpoint/2010/main" val="2928167167"/>
              </p:ext>
            </p:extLst>
          </p:nvPr>
        </p:nvGraphicFramePr>
        <p:xfrm>
          <a:off x="424161" y="1381767"/>
          <a:ext cx="11244378" cy="4700981"/>
        </p:xfrm>
        <a:graphic>
          <a:graphicData uri="http://schemas.openxmlformats.org/drawingml/2006/table">
            <a:tbl>
              <a:tblPr/>
              <a:tblGrid>
                <a:gridCol w="5622189">
                  <a:extLst>
                    <a:ext uri="{9D8B030D-6E8A-4147-A177-3AD203B41FA5}">
                      <a16:colId xmlns:a16="http://schemas.microsoft.com/office/drawing/2014/main" val="596159527"/>
                    </a:ext>
                  </a:extLst>
                </a:gridCol>
                <a:gridCol w="5622189">
                  <a:extLst>
                    <a:ext uri="{9D8B030D-6E8A-4147-A177-3AD203B41FA5}">
                      <a16:colId xmlns:a16="http://schemas.microsoft.com/office/drawing/2014/main" val="3296553431"/>
                    </a:ext>
                  </a:extLst>
                </a:gridCol>
              </a:tblGrid>
              <a:tr h="417865">
                <a:tc>
                  <a:txBody>
                    <a:bodyPr/>
                    <a:lstStyle/>
                    <a:p>
                      <a:r>
                        <a:rPr lang="en-US" sz="2000" b="1" dirty="0"/>
                        <a:t>Steps to manage risk:</a:t>
                      </a:r>
                      <a:endParaRPr lang="en-US" sz="2000" dirty="0"/>
                    </a:p>
                  </a:txBody>
                  <a:tcPr marL="88803" marR="88803" marT="44401" marB="44401" anchor="ctr">
                    <a:lnL>
                      <a:noFill/>
                    </a:lnL>
                    <a:lnR>
                      <a:noFill/>
                    </a:lnR>
                    <a:lnT>
                      <a:noFill/>
                    </a:lnT>
                    <a:lnB>
                      <a:noFill/>
                    </a:lnB>
                    <a:noFill/>
                  </a:tcPr>
                </a:tc>
                <a:tc>
                  <a:txBody>
                    <a:bodyPr/>
                    <a:lstStyle/>
                    <a:p>
                      <a:pPr algn="r"/>
                      <a:r>
                        <a:rPr lang="ar-EG" sz="2000" b="1" dirty="0"/>
                        <a:t>خطوات إدارة المخاطر:</a:t>
                      </a:r>
                      <a:endParaRPr lang="ar-EG" sz="2000" dirty="0"/>
                    </a:p>
                  </a:txBody>
                  <a:tcPr marL="88803" marR="88803" marT="44401" marB="44401" anchor="ctr">
                    <a:lnL>
                      <a:noFill/>
                    </a:lnL>
                    <a:lnR>
                      <a:noFill/>
                    </a:lnR>
                    <a:lnT>
                      <a:noFill/>
                    </a:lnT>
                    <a:lnB>
                      <a:noFill/>
                    </a:lnB>
                    <a:noFill/>
                  </a:tcPr>
                </a:tc>
                <a:extLst>
                  <a:ext uri="{0D108BD9-81ED-4DB2-BD59-A6C34878D82A}">
                    <a16:rowId xmlns:a16="http://schemas.microsoft.com/office/drawing/2014/main" val="509947195"/>
                  </a:ext>
                </a:extLst>
              </a:tr>
              <a:tr h="731264">
                <a:tc>
                  <a:txBody>
                    <a:bodyPr/>
                    <a:lstStyle/>
                    <a:p>
                      <a:r>
                        <a:rPr lang="en-US" sz="2000" dirty="0"/>
                        <a:t>1- The team has to identify whether to reduce, share, transfer, or accept the risk.</a:t>
                      </a:r>
                    </a:p>
                  </a:txBody>
                  <a:tcPr marL="88803" marR="88803" marT="44401" marB="44401" anchor="ctr">
                    <a:lnL>
                      <a:noFill/>
                    </a:lnL>
                    <a:lnR>
                      <a:noFill/>
                    </a:lnR>
                    <a:lnT>
                      <a:noFill/>
                    </a:lnT>
                    <a:lnB>
                      <a:noFill/>
                    </a:lnB>
                    <a:noFill/>
                  </a:tcPr>
                </a:tc>
                <a:tc>
                  <a:txBody>
                    <a:bodyPr/>
                    <a:lstStyle/>
                    <a:p>
                      <a:pPr algn="r"/>
                      <a:r>
                        <a:rPr lang="ar-EG" sz="2000"/>
                        <a:t>1- يجب على الفريق تحديد ما إذا كان سيتم تقليل الخطر، مشاركته، نقله، أو قبوله.</a:t>
                      </a:r>
                    </a:p>
                  </a:txBody>
                  <a:tcPr marL="88803" marR="88803" marT="44401" marB="44401" anchor="ctr">
                    <a:lnL>
                      <a:noFill/>
                    </a:lnL>
                    <a:lnR>
                      <a:noFill/>
                    </a:lnR>
                    <a:lnT>
                      <a:noFill/>
                    </a:lnT>
                    <a:lnB>
                      <a:noFill/>
                    </a:lnB>
                    <a:noFill/>
                  </a:tcPr>
                </a:tc>
                <a:extLst>
                  <a:ext uri="{0D108BD9-81ED-4DB2-BD59-A6C34878D82A}">
                    <a16:rowId xmlns:a16="http://schemas.microsoft.com/office/drawing/2014/main" val="3491818025"/>
                  </a:ext>
                </a:extLst>
              </a:tr>
              <a:tr h="731264">
                <a:tc>
                  <a:txBody>
                    <a:bodyPr/>
                    <a:lstStyle/>
                    <a:p>
                      <a:r>
                        <a:rPr lang="en-US" sz="2000"/>
                        <a:t>2- The next step is to identify contingency plans in case the risk still occurs.</a:t>
                      </a:r>
                    </a:p>
                  </a:txBody>
                  <a:tcPr marL="88803" marR="88803" marT="44401" marB="44401" anchor="ctr">
                    <a:lnL>
                      <a:noFill/>
                    </a:lnL>
                    <a:lnR>
                      <a:noFill/>
                    </a:lnR>
                    <a:lnT>
                      <a:noFill/>
                    </a:lnT>
                    <a:lnB>
                      <a:noFill/>
                    </a:lnB>
                    <a:noFill/>
                  </a:tcPr>
                </a:tc>
                <a:tc>
                  <a:txBody>
                    <a:bodyPr/>
                    <a:lstStyle/>
                    <a:p>
                      <a:pPr algn="r"/>
                      <a:r>
                        <a:rPr lang="ar-EG" sz="2000"/>
                        <a:t>2- الخطوة التالية هي تحديد خطط الطوارئ في حالة حدوث الخطر على أي حال.</a:t>
                      </a:r>
                    </a:p>
                  </a:txBody>
                  <a:tcPr marL="88803" marR="88803" marT="44401" marB="44401" anchor="ctr">
                    <a:lnL>
                      <a:noFill/>
                    </a:lnL>
                    <a:lnR>
                      <a:noFill/>
                    </a:lnR>
                    <a:lnT>
                      <a:noFill/>
                    </a:lnT>
                    <a:lnB>
                      <a:noFill/>
                    </a:lnB>
                    <a:noFill/>
                  </a:tcPr>
                </a:tc>
                <a:extLst>
                  <a:ext uri="{0D108BD9-81ED-4DB2-BD59-A6C34878D82A}">
                    <a16:rowId xmlns:a16="http://schemas.microsoft.com/office/drawing/2014/main" val="3750494890"/>
                  </a:ext>
                </a:extLst>
              </a:tr>
              <a:tr h="1044662">
                <a:tc>
                  <a:txBody>
                    <a:bodyPr/>
                    <a:lstStyle/>
                    <a:p>
                      <a:r>
                        <a:rPr lang="en-US" sz="2000"/>
                        <a:t>3- The team also needs to discuss and agree what would “trigger” implementation of the contingency plan.</a:t>
                      </a:r>
                    </a:p>
                  </a:txBody>
                  <a:tcPr marL="88803" marR="88803" marT="44401" marB="44401" anchor="ctr">
                    <a:lnL>
                      <a:noFill/>
                    </a:lnL>
                    <a:lnR>
                      <a:noFill/>
                    </a:lnR>
                    <a:lnT>
                      <a:noFill/>
                    </a:lnT>
                    <a:lnB>
                      <a:noFill/>
                    </a:lnB>
                    <a:noFill/>
                  </a:tcPr>
                </a:tc>
                <a:tc>
                  <a:txBody>
                    <a:bodyPr/>
                    <a:lstStyle/>
                    <a:p>
                      <a:pPr algn="r"/>
                      <a:r>
                        <a:rPr lang="ar-EG" sz="2000"/>
                        <a:t>3- يحتاج الفريق أيضًا إلى مناقشة والاتفاق على ما الذي سيُشَغِّل تنفيذ خطة الطوارئ.</a:t>
                      </a:r>
                    </a:p>
                  </a:txBody>
                  <a:tcPr marL="88803" marR="88803" marT="44401" marB="44401" anchor="ctr">
                    <a:lnL>
                      <a:noFill/>
                    </a:lnL>
                    <a:lnR>
                      <a:noFill/>
                    </a:lnR>
                    <a:lnT>
                      <a:noFill/>
                    </a:lnT>
                    <a:lnB>
                      <a:noFill/>
                    </a:lnB>
                    <a:noFill/>
                  </a:tcPr>
                </a:tc>
                <a:extLst>
                  <a:ext uri="{0D108BD9-81ED-4DB2-BD59-A6C34878D82A}">
                    <a16:rowId xmlns:a16="http://schemas.microsoft.com/office/drawing/2014/main" val="1257181949"/>
                  </a:ext>
                </a:extLst>
              </a:tr>
              <a:tr h="1044662">
                <a:tc>
                  <a:txBody>
                    <a:bodyPr/>
                    <a:lstStyle/>
                    <a:p>
                      <a:r>
                        <a:rPr lang="en-US" sz="2000"/>
                        <a:t>4- Finally, the individual responsible for monitoring the potential risk and initiating the contingency plan needs to be assigned.</a:t>
                      </a:r>
                    </a:p>
                  </a:txBody>
                  <a:tcPr marL="88803" marR="88803" marT="44401" marB="44401" anchor="ctr">
                    <a:lnL>
                      <a:noFill/>
                    </a:lnL>
                    <a:lnR>
                      <a:noFill/>
                    </a:lnR>
                    <a:lnT>
                      <a:noFill/>
                    </a:lnT>
                    <a:lnB>
                      <a:noFill/>
                    </a:lnB>
                    <a:noFill/>
                  </a:tcPr>
                </a:tc>
                <a:tc>
                  <a:txBody>
                    <a:bodyPr/>
                    <a:lstStyle/>
                    <a:p>
                      <a:pPr algn="r"/>
                      <a:r>
                        <a:rPr lang="ar-EG" sz="2000"/>
                        <a:t>4- أخيرًا، يجب تعيين الفرد المسؤول عن مراقبة الخطر المحتمل وبدء خطة الطوارئ.</a:t>
                      </a:r>
                    </a:p>
                  </a:txBody>
                  <a:tcPr marL="88803" marR="88803" marT="44401" marB="44401" anchor="ctr">
                    <a:lnL>
                      <a:noFill/>
                    </a:lnL>
                    <a:lnR>
                      <a:noFill/>
                    </a:lnR>
                    <a:lnT>
                      <a:noFill/>
                    </a:lnT>
                    <a:lnB>
                      <a:noFill/>
                    </a:lnB>
                    <a:noFill/>
                  </a:tcPr>
                </a:tc>
                <a:extLst>
                  <a:ext uri="{0D108BD9-81ED-4DB2-BD59-A6C34878D82A}">
                    <a16:rowId xmlns:a16="http://schemas.microsoft.com/office/drawing/2014/main" val="959447864"/>
                  </a:ext>
                </a:extLst>
              </a:tr>
              <a:tr h="731264">
                <a:tc>
                  <a:txBody>
                    <a:bodyPr/>
                    <a:lstStyle/>
                    <a:p>
                      <a:r>
                        <a:rPr lang="en-US" sz="2000"/>
                        <a:t>Smart project managers establish protocols for contingency responses before they are needed.</a:t>
                      </a:r>
                    </a:p>
                  </a:txBody>
                  <a:tcPr marL="88803" marR="88803" marT="44401" marB="44401" anchor="ctr">
                    <a:lnL>
                      <a:noFill/>
                    </a:lnL>
                    <a:lnR>
                      <a:noFill/>
                    </a:lnR>
                    <a:lnT>
                      <a:noFill/>
                    </a:lnT>
                    <a:lnB>
                      <a:noFill/>
                    </a:lnB>
                    <a:noFill/>
                  </a:tcPr>
                </a:tc>
                <a:tc>
                  <a:txBody>
                    <a:bodyPr/>
                    <a:lstStyle/>
                    <a:p>
                      <a:pPr algn="r"/>
                      <a:r>
                        <a:rPr lang="ar-EG" sz="2000" dirty="0"/>
                        <a:t>يقوم مديرو المشاريع الأذكياء بوضع بروتوكولات للاستجابات الطارئة قبل الحاجة إليها.</a:t>
                      </a:r>
                    </a:p>
                  </a:txBody>
                  <a:tcPr marL="88803" marR="88803" marT="44401" marB="44401" anchor="ctr">
                    <a:lnL>
                      <a:noFill/>
                    </a:lnL>
                    <a:lnR>
                      <a:noFill/>
                    </a:lnR>
                    <a:lnT>
                      <a:noFill/>
                    </a:lnT>
                    <a:lnB>
                      <a:noFill/>
                    </a:lnB>
                    <a:noFill/>
                  </a:tcPr>
                </a:tc>
                <a:extLst>
                  <a:ext uri="{0D108BD9-81ED-4DB2-BD59-A6C34878D82A}">
                    <a16:rowId xmlns:a16="http://schemas.microsoft.com/office/drawing/2014/main" val="1729594109"/>
                  </a:ext>
                </a:extLst>
              </a:tr>
            </a:tbl>
          </a:graphicData>
        </a:graphic>
      </p:graphicFrame>
      <p:sp>
        <p:nvSpPr>
          <p:cNvPr id="4" name="Rectangle 1">
            <a:extLst>
              <a:ext uri="{FF2B5EF4-FFF2-40B4-BE49-F238E27FC236}">
                <a16:creationId xmlns:a16="http://schemas.microsoft.com/office/drawing/2014/main" id="{9C8CDE6D-0BB2-5FF9-6B86-00C928021701}"/>
              </a:ext>
            </a:extLst>
          </p:cNvPr>
          <p:cNvSpPr>
            <a:spLocks noChangeArrowheads="1"/>
          </p:cNvSpPr>
          <p:nvPr/>
        </p:nvSpPr>
        <p:spPr bwMode="auto">
          <a:xfrm>
            <a:off x="424923" y="138176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798519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4" name="Table 3">
            <a:extLst>
              <a:ext uri="{FF2B5EF4-FFF2-40B4-BE49-F238E27FC236}">
                <a16:creationId xmlns:a16="http://schemas.microsoft.com/office/drawing/2014/main" id="{2A001533-925D-A8FD-1A67-C484DED22AD7}"/>
              </a:ext>
            </a:extLst>
          </p:cNvPr>
          <p:cNvGraphicFramePr>
            <a:graphicFrameLocks noGrp="1"/>
          </p:cNvGraphicFramePr>
          <p:nvPr>
            <p:extLst>
              <p:ext uri="{D42A27DB-BD31-4B8C-83A1-F6EECF244321}">
                <p14:modId xmlns:p14="http://schemas.microsoft.com/office/powerpoint/2010/main" val="4273705425"/>
              </p:ext>
            </p:extLst>
          </p:nvPr>
        </p:nvGraphicFramePr>
        <p:xfrm>
          <a:off x="725420" y="1988961"/>
          <a:ext cx="10515600" cy="2651760"/>
        </p:xfrm>
        <a:graphic>
          <a:graphicData uri="http://schemas.openxmlformats.org/drawingml/2006/table">
            <a:tbl>
              <a:tblPr/>
              <a:tblGrid>
                <a:gridCol w="5257800">
                  <a:extLst>
                    <a:ext uri="{9D8B030D-6E8A-4147-A177-3AD203B41FA5}">
                      <a16:colId xmlns:a16="http://schemas.microsoft.com/office/drawing/2014/main" val="4244821068"/>
                    </a:ext>
                  </a:extLst>
                </a:gridCol>
                <a:gridCol w="5257800">
                  <a:extLst>
                    <a:ext uri="{9D8B030D-6E8A-4147-A177-3AD203B41FA5}">
                      <a16:colId xmlns:a16="http://schemas.microsoft.com/office/drawing/2014/main" val="1625655842"/>
                    </a:ext>
                  </a:extLst>
                </a:gridCol>
              </a:tblGrid>
              <a:tr h="0">
                <a:tc>
                  <a:txBody>
                    <a:bodyPr/>
                    <a:lstStyle/>
                    <a:p>
                      <a:r>
                        <a:rPr lang="en-US" sz="2400" b="1" dirty="0"/>
                        <a:t>Risks during the project/idea initiation phase:</a:t>
                      </a:r>
                      <a:endParaRPr lang="en-US" sz="2400" dirty="0"/>
                    </a:p>
                  </a:txBody>
                  <a:tcPr anchor="ctr">
                    <a:lnL>
                      <a:noFill/>
                    </a:lnL>
                    <a:lnR>
                      <a:noFill/>
                    </a:lnR>
                    <a:lnT>
                      <a:noFill/>
                    </a:lnT>
                    <a:lnB>
                      <a:noFill/>
                    </a:lnB>
                    <a:noFill/>
                  </a:tcPr>
                </a:tc>
                <a:tc>
                  <a:txBody>
                    <a:bodyPr/>
                    <a:lstStyle/>
                    <a:p>
                      <a:pPr algn="r" rtl="1"/>
                      <a:r>
                        <a:rPr lang="ar-EG" sz="2400" b="1" dirty="0"/>
                        <a:t>المخاطر خلال مرحلة بدء المشروع/الفكرة:</a:t>
                      </a:r>
                      <a:endParaRPr lang="ar-EG" sz="2400" dirty="0"/>
                    </a:p>
                  </a:txBody>
                  <a:tcPr anchor="ctr">
                    <a:lnL>
                      <a:noFill/>
                    </a:lnL>
                    <a:lnR>
                      <a:noFill/>
                    </a:lnR>
                    <a:lnT>
                      <a:noFill/>
                    </a:lnT>
                    <a:lnB>
                      <a:noFill/>
                    </a:lnB>
                    <a:noFill/>
                  </a:tcPr>
                </a:tc>
                <a:extLst>
                  <a:ext uri="{0D108BD9-81ED-4DB2-BD59-A6C34878D82A}">
                    <a16:rowId xmlns:a16="http://schemas.microsoft.com/office/drawing/2014/main" val="838015981"/>
                  </a:ext>
                </a:extLst>
              </a:tr>
              <a:tr h="0">
                <a:tc>
                  <a:txBody>
                    <a:bodyPr/>
                    <a:lstStyle/>
                    <a:p>
                      <a:r>
                        <a:rPr lang="en-US" sz="2400"/>
                        <a:t>- Unavailable subject matter experts</a:t>
                      </a:r>
                    </a:p>
                  </a:txBody>
                  <a:tcPr anchor="ctr">
                    <a:lnL>
                      <a:noFill/>
                    </a:lnL>
                    <a:lnR>
                      <a:noFill/>
                    </a:lnR>
                    <a:lnT>
                      <a:noFill/>
                    </a:lnT>
                    <a:lnB>
                      <a:noFill/>
                    </a:lnB>
                    <a:noFill/>
                  </a:tcPr>
                </a:tc>
                <a:tc>
                  <a:txBody>
                    <a:bodyPr/>
                    <a:lstStyle/>
                    <a:p>
                      <a:pPr algn="r" rtl="1"/>
                      <a:r>
                        <a:rPr lang="ar-EG" sz="2400"/>
                        <a:t>- عدم توفر خبراء في موضوع المشروع</a:t>
                      </a:r>
                    </a:p>
                  </a:txBody>
                  <a:tcPr anchor="ctr">
                    <a:lnL>
                      <a:noFill/>
                    </a:lnL>
                    <a:lnR>
                      <a:noFill/>
                    </a:lnR>
                    <a:lnT>
                      <a:noFill/>
                    </a:lnT>
                    <a:lnB>
                      <a:noFill/>
                    </a:lnB>
                    <a:noFill/>
                  </a:tcPr>
                </a:tc>
                <a:extLst>
                  <a:ext uri="{0D108BD9-81ED-4DB2-BD59-A6C34878D82A}">
                    <a16:rowId xmlns:a16="http://schemas.microsoft.com/office/drawing/2014/main" val="2912425531"/>
                  </a:ext>
                </a:extLst>
              </a:tr>
              <a:tr h="0">
                <a:tc>
                  <a:txBody>
                    <a:bodyPr/>
                    <a:lstStyle/>
                    <a:p>
                      <a:r>
                        <a:rPr lang="en-US" sz="2400"/>
                        <a:t>- Poor definition of problem or project</a:t>
                      </a:r>
                    </a:p>
                  </a:txBody>
                  <a:tcPr anchor="ctr">
                    <a:lnL>
                      <a:noFill/>
                    </a:lnL>
                    <a:lnR>
                      <a:noFill/>
                    </a:lnR>
                    <a:lnT>
                      <a:noFill/>
                    </a:lnT>
                    <a:lnB>
                      <a:noFill/>
                    </a:lnB>
                    <a:noFill/>
                  </a:tcPr>
                </a:tc>
                <a:tc>
                  <a:txBody>
                    <a:bodyPr/>
                    <a:lstStyle/>
                    <a:p>
                      <a:pPr algn="r" rtl="1"/>
                      <a:r>
                        <a:rPr lang="ar-EG" sz="2400"/>
                        <a:t>- تعريف ضعيف للمشكلة أو المشروع</a:t>
                      </a:r>
                    </a:p>
                  </a:txBody>
                  <a:tcPr anchor="ctr">
                    <a:lnL>
                      <a:noFill/>
                    </a:lnL>
                    <a:lnR>
                      <a:noFill/>
                    </a:lnR>
                    <a:lnT>
                      <a:noFill/>
                    </a:lnT>
                    <a:lnB>
                      <a:noFill/>
                    </a:lnB>
                    <a:noFill/>
                  </a:tcPr>
                </a:tc>
                <a:extLst>
                  <a:ext uri="{0D108BD9-81ED-4DB2-BD59-A6C34878D82A}">
                    <a16:rowId xmlns:a16="http://schemas.microsoft.com/office/drawing/2014/main" val="2142923287"/>
                  </a:ext>
                </a:extLst>
              </a:tr>
              <a:tr h="0">
                <a:tc>
                  <a:txBody>
                    <a:bodyPr/>
                    <a:lstStyle/>
                    <a:p>
                      <a:r>
                        <a:rPr lang="en-US" sz="2400"/>
                        <a:t>- No feasibility study</a:t>
                      </a:r>
                    </a:p>
                  </a:txBody>
                  <a:tcPr anchor="ctr">
                    <a:lnL>
                      <a:noFill/>
                    </a:lnL>
                    <a:lnR>
                      <a:noFill/>
                    </a:lnR>
                    <a:lnT>
                      <a:noFill/>
                    </a:lnT>
                    <a:lnB>
                      <a:noFill/>
                    </a:lnB>
                    <a:noFill/>
                  </a:tcPr>
                </a:tc>
                <a:tc>
                  <a:txBody>
                    <a:bodyPr/>
                    <a:lstStyle/>
                    <a:p>
                      <a:pPr algn="r" rtl="1"/>
                      <a:r>
                        <a:rPr lang="ar-EG" sz="2400"/>
                        <a:t>- عدم وجود دراسة جدوى</a:t>
                      </a:r>
                    </a:p>
                  </a:txBody>
                  <a:tcPr anchor="ctr">
                    <a:lnL>
                      <a:noFill/>
                    </a:lnL>
                    <a:lnR>
                      <a:noFill/>
                    </a:lnR>
                    <a:lnT>
                      <a:noFill/>
                    </a:lnT>
                    <a:lnB>
                      <a:noFill/>
                    </a:lnB>
                    <a:noFill/>
                  </a:tcPr>
                </a:tc>
                <a:extLst>
                  <a:ext uri="{0D108BD9-81ED-4DB2-BD59-A6C34878D82A}">
                    <a16:rowId xmlns:a16="http://schemas.microsoft.com/office/drawing/2014/main" val="4017358747"/>
                  </a:ext>
                </a:extLst>
              </a:tr>
              <a:tr h="0">
                <a:tc>
                  <a:txBody>
                    <a:bodyPr/>
                    <a:lstStyle/>
                    <a:p>
                      <a:r>
                        <a:rPr lang="en-US" sz="2400"/>
                        <a:t>- No or unclear objectives</a:t>
                      </a:r>
                    </a:p>
                  </a:txBody>
                  <a:tcPr anchor="ctr">
                    <a:lnL>
                      <a:noFill/>
                    </a:lnL>
                    <a:lnR>
                      <a:noFill/>
                    </a:lnR>
                    <a:lnT>
                      <a:noFill/>
                    </a:lnT>
                    <a:lnB>
                      <a:noFill/>
                    </a:lnB>
                    <a:noFill/>
                  </a:tcPr>
                </a:tc>
                <a:tc>
                  <a:txBody>
                    <a:bodyPr/>
                    <a:lstStyle/>
                    <a:p>
                      <a:pPr algn="r" rtl="1"/>
                      <a:r>
                        <a:rPr lang="ar-EG" sz="2400" dirty="0"/>
                        <a:t>- عدم وجود أهداف أو أهداف غير واضحة</a:t>
                      </a:r>
                    </a:p>
                  </a:txBody>
                  <a:tcPr anchor="ctr">
                    <a:lnL>
                      <a:noFill/>
                    </a:lnL>
                    <a:lnR>
                      <a:noFill/>
                    </a:lnR>
                    <a:lnT>
                      <a:noFill/>
                    </a:lnT>
                    <a:lnB>
                      <a:noFill/>
                    </a:lnB>
                    <a:noFill/>
                  </a:tcPr>
                </a:tc>
                <a:extLst>
                  <a:ext uri="{0D108BD9-81ED-4DB2-BD59-A6C34878D82A}">
                    <a16:rowId xmlns:a16="http://schemas.microsoft.com/office/drawing/2014/main" val="1071764171"/>
                  </a:ext>
                </a:extLst>
              </a:tr>
            </a:tbl>
          </a:graphicData>
        </a:graphic>
      </p:graphicFrame>
      <p:sp>
        <p:nvSpPr>
          <p:cNvPr id="8" name="Rectangle 1">
            <a:extLst>
              <a:ext uri="{FF2B5EF4-FFF2-40B4-BE49-F238E27FC236}">
                <a16:creationId xmlns:a16="http://schemas.microsoft.com/office/drawing/2014/main" id="{E913C82E-E31B-CBC9-516A-13A018900052}"/>
              </a:ext>
            </a:extLst>
          </p:cNvPr>
          <p:cNvSpPr>
            <a:spLocks noChangeArrowheads="1"/>
          </p:cNvSpPr>
          <p:nvPr/>
        </p:nvSpPr>
        <p:spPr bwMode="auto">
          <a:xfrm>
            <a:off x="838200" y="29035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349517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4" name="Table 3">
            <a:extLst>
              <a:ext uri="{FF2B5EF4-FFF2-40B4-BE49-F238E27FC236}">
                <a16:creationId xmlns:a16="http://schemas.microsoft.com/office/drawing/2014/main" id="{3D756278-FBC2-E03C-1637-8DAFD941C351}"/>
              </a:ext>
            </a:extLst>
          </p:cNvPr>
          <p:cNvGraphicFramePr>
            <a:graphicFrameLocks noGrp="1"/>
          </p:cNvGraphicFramePr>
          <p:nvPr>
            <p:extLst>
              <p:ext uri="{D42A27DB-BD31-4B8C-83A1-F6EECF244321}">
                <p14:modId xmlns:p14="http://schemas.microsoft.com/office/powerpoint/2010/main" val="1567818112"/>
              </p:ext>
            </p:extLst>
          </p:nvPr>
        </p:nvGraphicFramePr>
        <p:xfrm>
          <a:off x="424160" y="1381767"/>
          <a:ext cx="11097840" cy="4913264"/>
        </p:xfrm>
        <a:graphic>
          <a:graphicData uri="http://schemas.openxmlformats.org/drawingml/2006/table">
            <a:tbl>
              <a:tblPr/>
              <a:tblGrid>
                <a:gridCol w="5548920">
                  <a:extLst>
                    <a:ext uri="{9D8B030D-6E8A-4147-A177-3AD203B41FA5}">
                      <a16:colId xmlns:a16="http://schemas.microsoft.com/office/drawing/2014/main" val="1140744751"/>
                    </a:ext>
                  </a:extLst>
                </a:gridCol>
                <a:gridCol w="5548920">
                  <a:extLst>
                    <a:ext uri="{9D8B030D-6E8A-4147-A177-3AD203B41FA5}">
                      <a16:colId xmlns:a16="http://schemas.microsoft.com/office/drawing/2014/main" val="979928440"/>
                    </a:ext>
                  </a:extLst>
                </a:gridCol>
              </a:tblGrid>
              <a:tr h="511288">
                <a:tc>
                  <a:txBody>
                    <a:bodyPr/>
                    <a:lstStyle/>
                    <a:p>
                      <a:r>
                        <a:rPr lang="en-US" sz="2400" b="1" dirty="0"/>
                        <a:t>Risks during the project planning phase:</a:t>
                      </a:r>
                      <a:endParaRPr lang="en-US" sz="2400" dirty="0"/>
                    </a:p>
                  </a:txBody>
                  <a:tcPr anchor="ctr">
                    <a:lnL>
                      <a:noFill/>
                    </a:lnL>
                    <a:lnR>
                      <a:noFill/>
                    </a:lnR>
                    <a:lnT>
                      <a:noFill/>
                    </a:lnT>
                    <a:lnB>
                      <a:noFill/>
                    </a:lnB>
                    <a:noFill/>
                  </a:tcPr>
                </a:tc>
                <a:tc>
                  <a:txBody>
                    <a:bodyPr/>
                    <a:lstStyle/>
                    <a:p>
                      <a:pPr algn="r" rtl="1"/>
                      <a:r>
                        <a:rPr lang="ar-EG" sz="2400" b="1" dirty="0"/>
                        <a:t>المخاطر خلال مرحلة تخطيط المشروع:</a:t>
                      </a:r>
                      <a:endParaRPr lang="ar-EG" sz="2400" dirty="0"/>
                    </a:p>
                  </a:txBody>
                  <a:tcPr anchor="ctr">
                    <a:lnL>
                      <a:noFill/>
                    </a:lnL>
                    <a:lnR>
                      <a:noFill/>
                    </a:lnR>
                    <a:lnT>
                      <a:noFill/>
                    </a:lnT>
                    <a:lnB>
                      <a:noFill/>
                    </a:lnB>
                    <a:noFill/>
                  </a:tcPr>
                </a:tc>
                <a:extLst>
                  <a:ext uri="{0D108BD9-81ED-4DB2-BD59-A6C34878D82A}">
                    <a16:rowId xmlns:a16="http://schemas.microsoft.com/office/drawing/2014/main" val="40927161"/>
                  </a:ext>
                </a:extLst>
              </a:tr>
              <a:tr h="511288">
                <a:tc>
                  <a:txBody>
                    <a:bodyPr/>
                    <a:lstStyle/>
                    <a:p>
                      <a:r>
                        <a:rPr lang="en-US" sz="2400"/>
                        <a:t>- No risk management plan</a:t>
                      </a:r>
                    </a:p>
                  </a:txBody>
                  <a:tcPr anchor="ctr">
                    <a:lnL>
                      <a:noFill/>
                    </a:lnL>
                    <a:lnR>
                      <a:noFill/>
                    </a:lnR>
                    <a:lnT>
                      <a:noFill/>
                    </a:lnT>
                    <a:lnB>
                      <a:noFill/>
                    </a:lnB>
                    <a:noFill/>
                  </a:tcPr>
                </a:tc>
                <a:tc>
                  <a:txBody>
                    <a:bodyPr/>
                    <a:lstStyle/>
                    <a:p>
                      <a:pPr algn="r" rtl="1"/>
                      <a:r>
                        <a:rPr lang="ar-EG" sz="2400"/>
                        <a:t>- عدم وجود خطة لإدارة المخاطر</a:t>
                      </a:r>
                    </a:p>
                  </a:txBody>
                  <a:tcPr anchor="ctr">
                    <a:lnL>
                      <a:noFill/>
                    </a:lnL>
                    <a:lnR>
                      <a:noFill/>
                    </a:lnR>
                    <a:lnT>
                      <a:noFill/>
                    </a:lnT>
                    <a:lnB>
                      <a:noFill/>
                    </a:lnB>
                    <a:noFill/>
                  </a:tcPr>
                </a:tc>
                <a:extLst>
                  <a:ext uri="{0D108BD9-81ED-4DB2-BD59-A6C34878D82A}">
                    <a16:rowId xmlns:a16="http://schemas.microsoft.com/office/drawing/2014/main" val="393633193"/>
                  </a:ext>
                </a:extLst>
              </a:tr>
              <a:tr h="511288">
                <a:tc>
                  <a:txBody>
                    <a:bodyPr/>
                    <a:lstStyle/>
                    <a:p>
                      <a:r>
                        <a:rPr lang="en-US" sz="2400"/>
                        <a:t>- Spotty planning</a:t>
                      </a:r>
                    </a:p>
                  </a:txBody>
                  <a:tcPr anchor="ctr">
                    <a:lnL>
                      <a:noFill/>
                    </a:lnL>
                    <a:lnR>
                      <a:noFill/>
                    </a:lnR>
                    <a:lnT>
                      <a:noFill/>
                    </a:lnT>
                    <a:lnB>
                      <a:noFill/>
                    </a:lnB>
                    <a:noFill/>
                  </a:tcPr>
                </a:tc>
                <a:tc>
                  <a:txBody>
                    <a:bodyPr/>
                    <a:lstStyle/>
                    <a:p>
                      <a:pPr algn="r" rtl="1"/>
                      <a:r>
                        <a:rPr lang="ar-EG" sz="2400"/>
                        <a:t>- تخطيط غير مكتمل</a:t>
                      </a:r>
                    </a:p>
                  </a:txBody>
                  <a:tcPr anchor="ctr">
                    <a:lnL>
                      <a:noFill/>
                    </a:lnL>
                    <a:lnR>
                      <a:noFill/>
                    </a:lnR>
                    <a:lnT>
                      <a:noFill/>
                    </a:lnT>
                    <a:lnB>
                      <a:noFill/>
                    </a:lnB>
                    <a:noFill/>
                  </a:tcPr>
                </a:tc>
                <a:extLst>
                  <a:ext uri="{0D108BD9-81ED-4DB2-BD59-A6C34878D82A}">
                    <a16:rowId xmlns:a16="http://schemas.microsoft.com/office/drawing/2014/main" val="930364913"/>
                  </a:ext>
                </a:extLst>
              </a:tr>
              <a:tr h="511288">
                <a:tc>
                  <a:txBody>
                    <a:bodyPr/>
                    <a:lstStyle/>
                    <a:p>
                      <a:r>
                        <a:rPr lang="en-US" sz="2400"/>
                        <a:t>- Underdeveloped requirements and specifications</a:t>
                      </a:r>
                    </a:p>
                  </a:txBody>
                  <a:tcPr anchor="ctr">
                    <a:lnL>
                      <a:noFill/>
                    </a:lnL>
                    <a:lnR>
                      <a:noFill/>
                    </a:lnR>
                    <a:lnT>
                      <a:noFill/>
                    </a:lnT>
                    <a:lnB>
                      <a:noFill/>
                    </a:lnB>
                    <a:noFill/>
                  </a:tcPr>
                </a:tc>
                <a:tc>
                  <a:txBody>
                    <a:bodyPr/>
                    <a:lstStyle/>
                    <a:p>
                      <a:pPr algn="r" rtl="1"/>
                      <a:r>
                        <a:rPr lang="ar-EG" sz="2400"/>
                        <a:t>- متطلبات ومواصفات غير متطورة</a:t>
                      </a:r>
                    </a:p>
                  </a:txBody>
                  <a:tcPr anchor="ctr">
                    <a:lnL>
                      <a:noFill/>
                    </a:lnL>
                    <a:lnR>
                      <a:noFill/>
                    </a:lnR>
                    <a:lnT>
                      <a:noFill/>
                    </a:lnT>
                    <a:lnB>
                      <a:noFill/>
                    </a:lnB>
                    <a:noFill/>
                  </a:tcPr>
                </a:tc>
                <a:extLst>
                  <a:ext uri="{0D108BD9-81ED-4DB2-BD59-A6C34878D82A}">
                    <a16:rowId xmlns:a16="http://schemas.microsoft.com/office/drawing/2014/main" val="1541135451"/>
                  </a:ext>
                </a:extLst>
              </a:tr>
              <a:tr h="511288">
                <a:tc>
                  <a:txBody>
                    <a:bodyPr/>
                    <a:lstStyle/>
                    <a:p>
                      <a:r>
                        <a:rPr lang="en-US" sz="2400"/>
                        <a:t>- Unclear statement of work</a:t>
                      </a:r>
                    </a:p>
                  </a:txBody>
                  <a:tcPr anchor="ctr">
                    <a:lnL>
                      <a:noFill/>
                    </a:lnL>
                    <a:lnR>
                      <a:noFill/>
                    </a:lnR>
                    <a:lnT>
                      <a:noFill/>
                    </a:lnT>
                    <a:lnB>
                      <a:noFill/>
                    </a:lnB>
                    <a:noFill/>
                  </a:tcPr>
                </a:tc>
                <a:tc>
                  <a:txBody>
                    <a:bodyPr/>
                    <a:lstStyle/>
                    <a:p>
                      <a:pPr algn="r" rtl="1"/>
                      <a:r>
                        <a:rPr lang="ar-EG" sz="2400"/>
                        <a:t>- بيان عمل غير واضح</a:t>
                      </a:r>
                    </a:p>
                  </a:txBody>
                  <a:tcPr anchor="ctr">
                    <a:lnL>
                      <a:noFill/>
                    </a:lnL>
                    <a:lnR>
                      <a:noFill/>
                    </a:lnR>
                    <a:lnT>
                      <a:noFill/>
                    </a:lnT>
                    <a:lnB>
                      <a:noFill/>
                    </a:lnB>
                    <a:noFill/>
                  </a:tcPr>
                </a:tc>
                <a:extLst>
                  <a:ext uri="{0D108BD9-81ED-4DB2-BD59-A6C34878D82A}">
                    <a16:rowId xmlns:a16="http://schemas.microsoft.com/office/drawing/2014/main" val="3031872332"/>
                  </a:ext>
                </a:extLst>
              </a:tr>
              <a:tr h="511288">
                <a:tc>
                  <a:txBody>
                    <a:bodyPr/>
                    <a:lstStyle/>
                    <a:p>
                      <a:r>
                        <a:rPr lang="en-US" sz="2400"/>
                        <a:t>- No management or stakeholder support</a:t>
                      </a:r>
                    </a:p>
                  </a:txBody>
                  <a:tcPr anchor="ctr">
                    <a:lnL>
                      <a:noFill/>
                    </a:lnL>
                    <a:lnR>
                      <a:noFill/>
                    </a:lnR>
                    <a:lnT>
                      <a:noFill/>
                    </a:lnT>
                    <a:lnB>
                      <a:noFill/>
                    </a:lnB>
                    <a:noFill/>
                  </a:tcPr>
                </a:tc>
                <a:tc>
                  <a:txBody>
                    <a:bodyPr/>
                    <a:lstStyle/>
                    <a:p>
                      <a:pPr algn="r" rtl="1"/>
                      <a:r>
                        <a:rPr lang="ar-EG" sz="2400"/>
                        <a:t>- عدم وجود دعم من الإدارة أو أصحاب المصلحة</a:t>
                      </a:r>
                    </a:p>
                  </a:txBody>
                  <a:tcPr anchor="ctr">
                    <a:lnL>
                      <a:noFill/>
                    </a:lnL>
                    <a:lnR>
                      <a:noFill/>
                    </a:lnR>
                    <a:lnT>
                      <a:noFill/>
                    </a:lnT>
                    <a:lnB>
                      <a:noFill/>
                    </a:lnB>
                    <a:noFill/>
                  </a:tcPr>
                </a:tc>
                <a:extLst>
                  <a:ext uri="{0D108BD9-81ED-4DB2-BD59-A6C34878D82A}">
                    <a16:rowId xmlns:a16="http://schemas.microsoft.com/office/drawing/2014/main" val="68590350"/>
                  </a:ext>
                </a:extLst>
              </a:tr>
              <a:tr h="511288">
                <a:tc>
                  <a:txBody>
                    <a:bodyPr/>
                    <a:lstStyle/>
                    <a:p>
                      <a:r>
                        <a:rPr lang="en-US" sz="2400"/>
                        <a:t>- Poor role definition</a:t>
                      </a:r>
                    </a:p>
                  </a:txBody>
                  <a:tcPr anchor="ctr">
                    <a:lnL>
                      <a:noFill/>
                    </a:lnL>
                    <a:lnR>
                      <a:noFill/>
                    </a:lnR>
                    <a:lnT>
                      <a:noFill/>
                    </a:lnT>
                    <a:lnB>
                      <a:noFill/>
                    </a:lnB>
                    <a:noFill/>
                  </a:tcPr>
                </a:tc>
                <a:tc>
                  <a:txBody>
                    <a:bodyPr/>
                    <a:lstStyle/>
                    <a:p>
                      <a:pPr algn="r" rtl="1"/>
                      <a:r>
                        <a:rPr lang="ar-EG" sz="2400"/>
                        <a:t>- تعريف ضعيف للأدوار</a:t>
                      </a:r>
                    </a:p>
                  </a:txBody>
                  <a:tcPr anchor="ctr">
                    <a:lnL>
                      <a:noFill/>
                    </a:lnL>
                    <a:lnR>
                      <a:noFill/>
                    </a:lnR>
                    <a:lnT>
                      <a:noFill/>
                    </a:lnT>
                    <a:lnB>
                      <a:noFill/>
                    </a:lnB>
                    <a:noFill/>
                  </a:tcPr>
                </a:tc>
                <a:extLst>
                  <a:ext uri="{0D108BD9-81ED-4DB2-BD59-A6C34878D82A}">
                    <a16:rowId xmlns:a16="http://schemas.microsoft.com/office/drawing/2014/main" val="2970452285"/>
                  </a:ext>
                </a:extLst>
              </a:tr>
              <a:tr h="511288">
                <a:tc>
                  <a:txBody>
                    <a:bodyPr/>
                    <a:lstStyle/>
                    <a:p>
                      <a:r>
                        <a:rPr lang="en-US" sz="2400"/>
                        <a:t>- Inexperienced team</a:t>
                      </a:r>
                    </a:p>
                  </a:txBody>
                  <a:tcPr anchor="ctr">
                    <a:lnL>
                      <a:noFill/>
                    </a:lnL>
                    <a:lnR>
                      <a:noFill/>
                    </a:lnR>
                    <a:lnT>
                      <a:noFill/>
                    </a:lnT>
                    <a:lnB>
                      <a:noFill/>
                    </a:lnB>
                    <a:noFill/>
                  </a:tcPr>
                </a:tc>
                <a:tc>
                  <a:txBody>
                    <a:bodyPr/>
                    <a:lstStyle/>
                    <a:p>
                      <a:pPr algn="r" rtl="1"/>
                      <a:r>
                        <a:rPr lang="ar-EG" sz="2400"/>
                        <a:t>- فريق غير ذو خبرة</a:t>
                      </a:r>
                    </a:p>
                  </a:txBody>
                  <a:tcPr anchor="ctr">
                    <a:lnL>
                      <a:noFill/>
                    </a:lnL>
                    <a:lnR>
                      <a:noFill/>
                    </a:lnR>
                    <a:lnT>
                      <a:noFill/>
                    </a:lnT>
                    <a:lnB>
                      <a:noFill/>
                    </a:lnB>
                    <a:noFill/>
                  </a:tcPr>
                </a:tc>
                <a:extLst>
                  <a:ext uri="{0D108BD9-81ED-4DB2-BD59-A6C34878D82A}">
                    <a16:rowId xmlns:a16="http://schemas.microsoft.com/office/drawing/2014/main" val="3708913091"/>
                  </a:ext>
                </a:extLst>
              </a:tr>
              <a:tr h="511288">
                <a:tc>
                  <a:txBody>
                    <a:bodyPr/>
                    <a:lstStyle/>
                    <a:p>
                      <a:r>
                        <a:rPr lang="en-US" sz="2400"/>
                        <a:t>- Definite lack of skills</a:t>
                      </a:r>
                    </a:p>
                  </a:txBody>
                  <a:tcPr anchor="ctr">
                    <a:lnL>
                      <a:noFill/>
                    </a:lnL>
                    <a:lnR>
                      <a:noFill/>
                    </a:lnR>
                    <a:lnT>
                      <a:noFill/>
                    </a:lnT>
                    <a:lnB>
                      <a:noFill/>
                    </a:lnB>
                    <a:noFill/>
                  </a:tcPr>
                </a:tc>
                <a:tc>
                  <a:txBody>
                    <a:bodyPr/>
                    <a:lstStyle/>
                    <a:p>
                      <a:pPr algn="r" rtl="1"/>
                      <a:r>
                        <a:rPr lang="ar-EG" sz="2400" dirty="0"/>
                        <a:t>- نقص واضح في المهارات</a:t>
                      </a:r>
                    </a:p>
                  </a:txBody>
                  <a:tcPr anchor="ctr">
                    <a:lnL>
                      <a:noFill/>
                    </a:lnL>
                    <a:lnR>
                      <a:noFill/>
                    </a:lnR>
                    <a:lnT>
                      <a:noFill/>
                    </a:lnT>
                    <a:lnB>
                      <a:noFill/>
                    </a:lnB>
                    <a:noFill/>
                  </a:tcPr>
                </a:tc>
                <a:extLst>
                  <a:ext uri="{0D108BD9-81ED-4DB2-BD59-A6C34878D82A}">
                    <a16:rowId xmlns:a16="http://schemas.microsoft.com/office/drawing/2014/main" val="850831145"/>
                  </a:ext>
                </a:extLst>
              </a:tr>
            </a:tbl>
          </a:graphicData>
        </a:graphic>
      </p:graphicFrame>
      <p:sp>
        <p:nvSpPr>
          <p:cNvPr id="8" name="Rectangle 1">
            <a:extLst>
              <a:ext uri="{FF2B5EF4-FFF2-40B4-BE49-F238E27FC236}">
                <a16:creationId xmlns:a16="http://schemas.microsoft.com/office/drawing/2014/main" id="{61567853-45B0-6F33-41B3-80F36FE03112}"/>
              </a:ext>
            </a:extLst>
          </p:cNvPr>
          <p:cNvSpPr>
            <a:spLocks noChangeArrowheads="1"/>
          </p:cNvSpPr>
          <p:nvPr/>
        </p:nvSpPr>
        <p:spPr bwMode="auto">
          <a:xfrm>
            <a:off x="838200" y="21732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977402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4" name="Table 3">
            <a:extLst>
              <a:ext uri="{FF2B5EF4-FFF2-40B4-BE49-F238E27FC236}">
                <a16:creationId xmlns:a16="http://schemas.microsoft.com/office/drawing/2014/main" id="{2C573915-0239-7A3A-1A46-C39C3AA6148C}"/>
              </a:ext>
            </a:extLst>
          </p:cNvPr>
          <p:cNvGraphicFramePr>
            <a:graphicFrameLocks noGrp="1"/>
          </p:cNvGraphicFramePr>
          <p:nvPr>
            <p:extLst>
              <p:ext uri="{D42A27DB-BD31-4B8C-83A1-F6EECF244321}">
                <p14:modId xmlns:p14="http://schemas.microsoft.com/office/powerpoint/2010/main" val="3874783098"/>
              </p:ext>
            </p:extLst>
          </p:nvPr>
        </p:nvGraphicFramePr>
        <p:xfrm>
          <a:off x="316085" y="1356272"/>
          <a:ext cx="11312698" cy="4706600"/>
        </p:xfrm>
        <a:graphic>
          <a:graphicData uri="http://schemas.openxmlformats.org/drawingml/2006/table">
            <a:tbl>
              <a:tblPr/>
              <a:tblGrid>
                <a:gridCol w="5656349">
                  <a:extLst>
                    <a:ext uri="{9D8B030D-6E8A-4147-A177-3AD203B41FA5}">
                      <a16:colId xmlns:a16="http://schemas.microsoft.com/office/drawing/2014/main" val="2504085142"/>
                    </a:ext>
                  </a:extLst>
                </a:gridCol>
                <a:gridCol w="5656349">
                  <a:extLst>
                    <a:ext uri="{9D8B030D-6E8A-4147-A177-3AD203B41FA5}">
                      <a16:colId xmlns:a16="http://schemas.microsoft.com/office/drawing/2014/main" val="3462994539"/>
                    </a:ext>
                  </a:extLst>
                </a:gridCol>
              </a:tblGrid>
              <a:tr h="470660">
                <a:tc>
                  <a:txBody>
                    <a:bodyPr/>
                    <a:lstStyle/>
                    <a:p>
                      <a:r>
                        <a:rPr lang="en-US" sz="2000" b="1" dirty="0"/>
                        <a:t>Risks during the project execution phase:</a:t>
                      </a:r>
                      <a:endParaRPr lang="en-US" sz="2000" dirty="0"/>
                    </a:p>
                  </a:txBody>
                  <a:tcPr anchor="ctr">
                    <a:lnL>
                      <a:noFill/>
                    </a:lnL>
                    <a:lnR>
                      <a:noFill/>
                    </a:lnR>
                    <a:lnT>
                      <a:noFill/>
                    </a:lnT>
                    <a:lnB>
                      <a:noFill/>
                    </a:lnB>
                    <a:noFill/>
                  </a:tcPr>
                </a:tc>
                <a:tc>
                  <a:txBody>
                    <a:bodyPr/>
                    <a:lstStyle/>
                    <a:p>
                      <a:pPr algn="r" rtl="1"/>
                      <a:r>
                        <a:rPr lang="ar-EG" sz="2000" b="1" dirty="0"/>
                        <a:t>المخاطر خلال مرحلة تنفيذ المشروع:</a:t>
                      </a:r>
                      <a:endParaRPr lang="ar-EG" sz="2000" dirty="0"/>
                    </a:p>
                  </a:txBody>
                  <a:tcPr anchor="ctr">
                    <a:lnL>
                      <a:noFill/>
                    </a:lnL>
                    <a:lnR>
                      <a:noFill/>
                    </a:lnR>
                    <a:lnT>
                      <a:noFill/>
                    </a:lnT>
                    <a:lnB>
                      <a:noFill/>
                    </a:lnB>
                    <a:noFill/>
                  </a:tcPr>
                </a:tc>
                <a:extLst>
                  <a:ext uri="{0D108BD9-81ED-4DB2-BD59-A6C34878D82A}">
                    <a16:rowId xmlns:a16="http://schemas.microsoft.com/office/drawing/2014/main" val="1428243767"/>
                  </a:ext>
                </a:extLst>
              </a:tr>
              <a:tr h="470660">
                <a:tc>
                  <a:txBody>
                    <a:bodyPr/>
                    <a:lstStyle/>
                    <a:p>
                      <a:r>
                        <a:rPr lang="en-US" sz="2000"/>
                        <a:t>- Changes in schedule</a:t>
                      </a:r>
                    </a:p>
                  </a:txBody>
                  <a:tcPr anchor="ctr">
                    <a:lnL>
                      <a:noFill/>
                    </a:lnL>
                    <a:lnR>
                      <a:noFill/>
                    </a:lnR>
                    <a:lnT>
                      <a:noFill/>
                    </a:lnT>
                    <a:lnB>
                      <a:noFill/>
                    </a:lnB>
                    <a:noFill/>
                  </a:tcPr>
                </a:tc>
                <a:tc>
                  <a:txBody>
                    <a:bodyPr/>
                    <a:lstStyle/>
                    <a:p>
                      <a:pPr algn="r" rtl="1"/>
                      <a:r>
                        <a:rPr lang="ar-EG" sz="2000"/>
                        <a:t>- تغييرات في الجدول الزمني</a:t>
                      </a:r>
                    </a:p>
                  </a:txBody>
                  <a:tcPr anchor="ctr">
                    <a:lnL>
                      <a:noFill/>
                    </a:lnL>
                    <a:lnR>
                      <a:noFill/>
                    </a:lnR>
                    <a:lnT>
                      <a:noFill/>
                    </a:lnT>
                    <a:lnB>
                      <a:noFill/>
                    </a:lnB>
                    <a:noFill/>
                  </a:tcPr>
                </a:tc>
                <a:extLst>
                  <a:ext uri="{0D108BD9-81ED-4DB2-BD59-A6C34878D82A}">
                    <a16:rowId xmlns:a16="http://schemas.microsoft.com/office/drawing/2014/main" val="523750454"/>
                  </a:ext>
                </a:extLst>
              </a:tr>
              <a:tr h="470660">
                <a:tc>
                  <a:txBody>
                    <a:bodyPr/>
                    <a:lstStyle/>
                    <a:p>
                      <a:r>
                        <a:rPr lang="en-US" sz="2000"/>
                        <a:t>- No control systems in place</a:t>
                      </a:r>
                    </a:p>
                  </a:txBody>
                  <a:tcPr anchor="ctr">
                    <a:lnL>
                      <a:noFill/>
                    </a:lnL>
                    <a:lnR>
                      <a:noFill/>
                    </a:lnR>
                    <a:lnT>
                      <a:noFill/>
                    </a:lnT>
                    <a:lnB>
                      <a:noFill/>
                    </a:lnB>
                    <a:noFill/>
                  </a:tcPr>
                </a:tc>
                <a:tc>
                  <a:txBody>
                    <a:bodyPr/>
                    <a:lstStyle/>
                    <a:p>
                      <a:pPr algn="r" rtl="1"/>
                      <a:r>
                        <a:rPr lang="ar-EG" sz="2000"/>
                        <a:t>- عدم وجود أنظمة رقابة</a:t>
                      </a:r>
                    </a:p>
                  </a:txBody>
                  <a:tcPr anchor="ctr">
                    <a:lnL>
                      <a:noFill/>
                    </a:lnL>
                    <a:lnR>
                      <a:noFill/>
                    </a:lnR>
                    <a:lnT>
                      <a:noFill/>
                    </a:lnT>
                    <a:lnB>
                      <a:noFill/>
                    </a:lnB>
                    <a:noFill/>
                  </a:tcPr>
                </a:tc>
                <a:extLst>
                  <a:ext uri="{0D108BD9-81ED-4DB2-BD59-A6C34878D82A}">
                    <a16:rowId xmlns:a16="http://schemas.microsoft.com/office/drawing/2014/main" val="1301152752"/>
                  </a:ext>
                </a:extLst>
              </a:tr>
              <a:tr h="470660">
                <a:tc>
                  <a:txBody>
                    <a:bodyPr/>
                    <a:lstStyle/>
                    <a:p>
                      <a:r>
                        <a:rPr lang="en-US" sz="2000"/>
                        <a:t>- Unskilled labor</a:t>
                      </a:r>
                    </a:p>
                  </a:txBody>
                  <a:tcPr anchor="ctr">
                    <a:lnL>
                      <a:noFill/>
                    </a:lnL>
                    <a:lnR>
                      <a:noFill/>
                    </a:lnR>
                    <a:lnT>
                      <a:noFill/>
                    </a:lnT>
                    <a:lnB>
                      <a:noFill/>
                    </a:lnB>
                    <a:noFill/>
                  </a:tcPr>
                </a:tc>
                <a:tc>
                  <a:txBody>
                    <a:bodyPr/>
                    <a:lstStyle/>
                    <a:p>
                      <a:pPr algn="r" rtl="1"/>
                      <a:r>
                        <a:rPr lang="ar-EG" sz="2000"/>
                        <a:t>- عمالة غير ماهرة</a:t>
                      </a:r>
                    </a:p>
                  </a:txBody>
                  <a:tcPr anchor="ctr">
                    <a:lnL>
                      <a:noFill/>
                    </a:lnL>
                    <a:lnR>
                      <a:noFill/>
                    </a:lnR>
                    <a:lnT>
                      <a:noFill/>
                    </a:lnT>
                    <a:lnB>
                      <a:noFill/>
                    </a:lnB>
                    <a:noFill/>
                  </a:tcPr>
                </a:tc>
                <a:extLst>
                  <a:ext uri="{0D108BD9-81ED-4DB2-BD59-A6C34878D82A}">
                    <a16:rowId xmlns:a16="http://schemas.microsoft.com/office/drawing/2014/main" val="3385339984"/>
                  </a:ext>
                </a:extLst>
              </a:tr>
              <a:tr h="470660">
                <a:tc>
                  <a:txBody>
                    <a:bodyPr/>
                    <a:lstStyle/>
                    <a:p>
                      <a:r>
                        <a:rPr lang="en-US" sz="2000"/>
                        <a:t>- Material availability or poor quality material</a:t>
                      </a:r>
                    </a:p>
                  </a:txBody>
                  <a:tcPr anchor="ctr">
                    <a:lnL>
                      <a:noFill/>
                    </a:lnL>
                    <a:lnR>
                      <a:noFill/>
                    </a:lnR>
                    <a:lnT>
                      <a:noFill/>
                    </a:lnT>
                    <a:lnB>
                      <a:noFill/>
                    </a:lnB>
                    <a:noFill/>
                  </a:tcPr>
                </a:tc>
                <a:tc>
                  <a:txBody>
                    <a:bodyPr/>
                    <a:lstStyle/>
                    <a:p>
                      <a:pPr algn="r" rtl="1"/>
                      <a:r>
                        <a:rPr lang="ar-EG" sz="2000"/>
                        <a:t>- توفر المواد أو مواد ذات جودة رديئة</a:t>
                      </a:r>
                    </a:p>
                  </a:txBody>
                  <a:tcPr anchor="ctr">
                    <a:lnL>
                      <a:noFill/>
                    </a:lnL>
                    <a:lnR>
                      <a:noFill/>
                    </a:lnR>
                    <a:lnT>
                      <a:noFill/>
                    </a:lnT>
                    <a:lnB>
                      <a:noFill/>
                    </a:lnB>
                    <a:noFill/>
                  </a:tcPr>
                </a:tc>
                <a:extLst>
                  <a:ext uri="{0D108BD9-81ED-4DB2-BD59-A6C34878D82A}">
                    <a16:rowId xmlns:a16="http://schemas.microsoft.com/office/drawing/2014/main" val="1336800705"/>
                  </a:ext>
                </a:extLst>
              </a:tr>
              <a:tr h="470660">
                <a:tc>
                  <a:txBody>
                    <a:bodyPr/>
                    <a:lstStyle/>
                    <a:p>
                      <a:r>
                        <a:rPr lang="en-US" sz="2000"/>
                        <a:t>- Unreliable suppliers</a:t>
                      </a:r>
                    </a:p>
                  </a:txBody>
                  <a:tcPr anchor="ctr">
                    <a:lnL>
                      <a:noFill/>
                    </a:lnL>
                    <a:lnR>
                      <a:noFill/>
                    </a:lnR>
                    <a:lnT>
                      <a:noFill/>
                    </a:lnT>
                    <a:lnB>
                      <a:noFill/>
                    </a:lnB>
                    <a:noFill/>
                  </a:tcPr>
                </a:tc>
                <a:tc>
                  <a:txBody>
                    <a:bodyPr/>
                    <a:lstStyle/>
                    <a:p>
                      <a:pPr algn="r" rtl="1"/>
                      <a:r>
                        <a:rPr lang="ar-EG" sz="2000"/>
                        <a:t>- موردون غير موثوقين</a:t>
                      </a:r>
                    </a:p>
                  </a:txBody>
                  <a:tcPr anchor="ctr">
                    <a:lnL>
                      <a:noFill/>
                    </a:lnL>
                    <a:lnR>
                      <a:noFill/>
                    </a:lnR>
                    <a:lnT>
                      <a:noFill/>
                    </a:lnT>
                    <a:lnB>
                      <a:noFill/>
                    </a:lnB>
                    <a:noFill/>
                  </a:tcPr>
                </a:tc>
                <a:extLst>
                  <a:ext uri="{0D108BD9-81ED-4DB2-BD59-A6C34878D82A}">
                    <a16:rowId xmlns:a16="http://schemas.microsoft.com/office/drawing/2014/main" val="340687056"/>
                  </a:ext>
                </a:extLst>
              </a:tr>
              <a:tr h="470660">
                <a:tc>
                  <a:txBody>
                    <a:bodyPr/>
                    <a:lstStyle/>
                    <a:p>
                      <a:r>
                        <a:rPr lang="en-US" sz="2000"/>
                        <a:t>- Unexpected price increase (not budgeted for it)</a:t>
                      </a:r>
                    </a:p>
                  </a:txBody>
                  <a:tcPr anchor="ctr">
                    <a:lnL>
                      <a:noFill/>
                    </a:lnL>
                    <a:lnR>
                      <a:noFill/>
                    </a:lnR>
                    <a:lnT>
                      <a:noFill/>
                    </a:lnT>
                    <a:lnB>
                      <a:noFill/>
                    </a:lnB>
                    <a:noFill/>
                  </a:tcPr>
                </a:tc>
                <a:tc>
                  <a:txBody>
                    <a:bodyPr/>
                    <a:lstStyle/>
                    <a:p>
                      <a:pPr algn="r" rtl="1"/>
                      <a:r>
                        <a:rPr lang="ar-EG" sz="2000"/>
                        <a:t>- زيادة غير متوقعة في الأسعار (لم يتم تخصيص ميزانية لها)</a:t>
                      </a:r>
                    </a:p>
                  </a:txBody>
                  <a:tcPr anchor="ctr">
                    <a:lnL>
                      <a:noFill/>
                    </a:lnL>
                    <a:lnR>
                      <a:noFill/>
                    </a:lnR>
                    <a:lnT>
                      <a:noFill/>
                    </a:lnT>
                    <a:lnB>
                      <a:noFill/>
                    </a:lnB>
                    <a:noFill/>
                  </a:tcPr>
                </a:tc>
                <a:extLst>
                  <a:ext uri="{0D108BD9-81ED-4DB2-BD59-A6C34878D82A}">
                    <a16:rowId xmlns:a16="http://schemas.microsoft.com/office/drawing/2014/main" val="919744502"/>
                  </a:ext>
                </a:extLst>
              </a:tr>
              <a:tr h="470660">
                <a:tc>
                  <a:txBody>
                    <a:bodyPr/>
                    <a:lstStyle/>
                    <a:p>
                      <a:r>
                        <a:rPr lang="en-US" sz="2000"/>
                        <a:t>- Strikes</a:t>
                      </a:r>
                    </a:p>
                  </a:txBody>
                  <a:tcPr anchor="ctr">
                    <a:lnL>
                      <a:noFill/>
                    </a:lnL>
                    <a:lnR>
                      <a:noFill/>
                    </a:lnR>
                    <a:lnT>
                      <a:noFill/>
                    </a:lnT>
                    <a:lnB>
                      <a:noFill/>
                    </a:lnB>
                    <a:noFill/>
                  </a:tcPr>
                </a:tc>
                <a:tc>
                  <a:txBody>
                    <a:bodyPr/>
                    <a:lstStyle/>
                    <a:p>
                      <a:pPr algn="r" rtl="1"/>
                      <a:r>
                        <a:rPr lang="ar-EG" sz="2000"/>
                        <a:t>- إضرابات</a:t>
                      </a:r>
                    </a:p>
                  </a:txBody>
                  <a:tcPr anchor="ctr">
                    <a:lnL>
                      <a:noFill/>
                    </a:lnL>
                    <a:lnR>
                      <a:noFill/>
                    </a:lnR>
                    <a:lnT>
                      <a:noFill/>
                    </a:lnT>
                    <a:lnB>
                      <a:noFill/>
                    </a:lnB>
                    <a:noFill/>
                  </a:tcPr>
                </a:tc>
                <a:extLst>
                  <a:ext uri="{0D108BD9-81ED-4DB2-BD59-A6C34878D82A}">
                    <a16:rowId xmlns:a16="http://schemas.microsoft.com/office/drawing/2014/main" val="813331017"/>
                  </a:ext>
                </a:extLst>
              </a:tr>
              <a:tr h="470660">
                <a:tc>
                  <a:txBody>
                    <a:bodyPr/>
                    <a:lstStyle/>
                    <a:p>
                      <a:r>
                        <a:rPr lang="en-US" sz="2000"/>
                        <a:t>- Weather</a:t>
                      </a:r>
                    </a:p>
                  </a:txBody>
                  <a:tcPr anchor="ctr">
                    <a:lnL>
                      <a:noFill/>
                    </a:lnL>
                    <a:lnR>
                      <a:noFill/>
                    </a:lnR>
                    <a:lnT>
                      <a:noFill/>
                    </a:lnT>
                    <a:lnB>
                      <a:noFill/>
                    </a:lnB>
                    <a:noFill/>
                  </a:tcPr>
                </a:tc>
                <a:tc>
                  <a:txBody>
                    <a:bodyPr/>
                    <a:lstStyle/>
                    <a:p>
                      <a:pPr algn="r" rtl="1"/>
                      <a:r>
                        <a:rPr lang="ar-EG" sz="2000"/>
                        <a:t>- الأحوال الجوية</a:t>
                      </a:r>
                    </a:p>
                  </a:txBody>
                  <a:tcPr anchor="ctr">
                    <a:lnL>
                      <a:noFill/>
                    </a:lnL>
                    <a:lnR>
                      <a:noFill/>
                    </a:lnR>
                    <a:lnT>
                      <a:noFill/>
                    </a:lnT>
                    <a:lnB>
                      <a:noFill/>
                    </a:lnB>
                    <a:noFill/>
                  </a:tcPr>
                </a:tc>
                <a:extLst>
                  <a:ext uri="{0D108BD9-81ED-4DB2-BD59-A6C34878D82A}">
                    <a16:rowId xmlns:a16="http://schemas.microsoft.com/office/drawing/2014/main" val="282139944"/>
                  </a:ext>
                </a:extLst>
              </a:tr>
              <a:tr h="470660">
                <a:tc>
                  <a:txBody>
                    <a:bodyPr/>
                    <a:lstStyle/>
                    <a:p>
                      <a:r>
                        <a:rPr lang="en-US" sz="2000"/>
                        <a:t>- Regulatory requirements</a:t>
                      </a:r>
                    </a:p>
                  </a:txBody>
                  <a:tcPr anchor="ctr">
                    <a:lnL>
                      <a:noFill/>
                    </a:lnL>
                    <a:lnR>
                      <a:noFill/>
                    </a:lnR>
                    <a:lnT>
                      <a:noFill/>
                    </a:lnT>
                    <a:lnB>
                      <a:noFill/>
                    </a:lnB>
                    <a:noFill/>
                  </a:tcPr>
                </a:tc>
                <a:tc>
                  <a:txBody>
                    <a:bodyPr/>
                    <a:lstStyle/>
                    <a:p>
                      <a:pPr algn="r" rtl="1"/>
                      <a:r>
                        <a:rPr lang="ar-EG" sz="2000" dirty="0"/>
                        <a:t>- المتطلبات التنظيمية</a:t>
                      </a:r>
                    </a:p>
                  </a:txBody>
                  <a:tcPr anchor="ctr">
                    <a:lnL>
                      <a:noFill/>
                    </a:lnL>
                    <a:lnR>
                      <a:noFill/>
                    </a:lnR>
                    <a:lnT>
                      <a:noFill/>
                    </a:lnT>
                    <a:lnB>
                      <a:noFill/>
                    </a:lnB>
                    <a:noFill/>
                  </a:tcPr>
                </a:tc>
                <a:extLst>
                  <a:ext uri="{0D108BD9-81ED-4DB2-BD59-A6C34878D82A}">
                    <a16:rowId xmlns:a16="http://schemas.microsoft.com/office/drawing/2014/main" val="4290820927"/>
                  </a:ext>
                </a:extLst>
              </a:tr>
            </a:tbl>
          </a:graphicData>
        </a:graphic>
      </p:graphicFrame>
      <p:sp>
        <p:nvSpPr>
          <p:cNvPr id="8" name="Rectangle 1">
            <a:extLst>
              <a:ext uri="{FF2B5EF4-FFF2-40B4-BE49-F238E27FC236}">
                <a16:creationId xmlns:a16="http://schemas.microsoft.com/office/drawing/2014/main" id="{E1D31209-2639-6920-96EE-8E4CEC4A4D6D}"/>
              </a:ext>
            </a:extLst>
          </p:cNvPr>
          <p:cNvSpPr>
            <a:spLocks noChangeArrowheads="1"/>
          </p:cNvSpPr>
          <p:nvPr/>
        </p:nvSpPr>
        <p:spPr bwMode="auto">
          <a:xfrm>
            <a:off x="838200" y="19891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723626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4" name="Table 3">
            <a:extLst>
              <a:ext uri="{FF2B5EF4-FFF2-40B4-BE49-F238E27FC236}">
                <a16:creationId xmlns:a16="http://schemas.microsoft.com/office/drawing/2014/main" id="{4041EA3B-F056-6C5F-7037-19F905E83018}"/>
              </a:ext>
            </a:extLst>
          </p:cNvPr>
          <p:cNvGraphicFramePr>
            <a:graphicFrameLocks noGrp="1"/>
          </p:cNvGraphicFramePr>
          <p:nvPr>
            <p:extLst>
              <p:ext uri="{D42A27DB-BD31-4B8C-83A1-F6EECF244321}">
                <p14:modId xmlns:p14="http://schemas.microsoft.com/office/powerpoint/2010/main" val="884874177"/>
              </p:ext>
            </p:extLst>
          </p:nvPr>
        </p:nvGraphicFramePr>
        <p:xfrm>
          <a:off x="377239" y="1356273"/>
          <a:ext cx="11241604" cy="4756291"/>
        </p:xfrm>
        <a:graphic>
          <a:graphicData uri="http://schemas.openxmlformats.org/drawingml/2006/table">
            <a:tbl>
              <a:tblPr/>
              <a:tblGrid>
                <a:gridCol w="5620802">
                  <a:extLst>
                    <a:ext uri="{9D8B030D-6E8A-4147-A177-3AD203B41FA5}">
                      <a16:colId xmlns:a16="http://schemas.microsoft.com/office/drawing/2014/main" val="362742628"/>
                    </a:ext>
                  </a:extLst>
                </a:gridCol>
                <a:gridCol w="5620802">
                  <a:extLst>
                    <a:ext uri="{9D8B030D-6E8A-4147-A177-3AD203B41FA5}">
                      <a16:colId xmlns:a16="http://schemas.microsoft.com/office/drawing/2014/main" val="1730113337"/>
                    </a:ext>
                  </a:extLst>
                </a:gridCol>
              </a:tblGrid>
              <a:tr h="1280540">
                <a:tc>
                  <a:txBody>
                    <a:bodyPr/>
                    <a:lstStyle/>
                    <a:p>
                      <a:r>
                        <a:rPr lang="en-US" sz="2800" b="1" dirty="0"/>
                        <a:t>Risks during the project close-out / termination phase:</a:t>
                      </a:r>
                      <a:endParaRPr lang="en-US" sz="2800" dirty="0"/>
                    </a:p>
                  </a:txBody>
                  <a:tcPr anchor="ctr">
                    <a:lnL>
                      <a:noFill/>
                    </a:lnL>
                    <a:lnR>
                      <a:noFill/>
                    </a:lnR>
                    <a:lnT>
                      <a:noFill/>
                    </a:lnT>
                    <a:lnB>
                      <a:noFill/>
                    </a:lnB>
                    <a:noFill/>
                  </a:tcPr>
                </a:tc>
                <a:tc>
                  <a:txBody>
                    <a:bodyPr/>
                    <a:lstStyle/>
                    <a:p>
                      <a:pPr algn="r"/>
                      <a:r>
                        <a:rPr lang="ar-EG" sz="2800" b="1" dirty="0"/>
                        <a:t>المخاطر خلال مرحلة إغلاق / إنهاء المشروع:</a:t>
                      </a:r>
                      <a:endParaRPr lang="ar-EG" sz="2800" dirty="0"/>
                    </a:p>
                  </a:txBody>
                  <a:tcPr anchor="ctr">
                    <a:lnL>
                      <a:noFill/>
                    </a:lnL>
                    <a:lnR>
                      <a:noFill/>
                    </a:lnR>
                    <a:lnT>
                      <a:noFill/>
                    </a:lnT>
                    <a:lnB>
                      <a:noFill/>
                    </a:lnB>
                    <a:noFill/>
                  </a:tcPr>
                </a:tc>
                <a:extLst>
                  <a:ext uri="{0D108BD9-81ED-4DB2-BD59-A6C34878D82A}">
                    <a16:rowId xmlns:a16="http://schemas.microsoft.com/office/drawing/2014/main" val="2734331917"/>
                  </a:ext>
                </a:extLst>
              </a:tr>
              <a:tr h="731737">
                <a:tc>
                  <a:txBody>
                    <a:bodyPr/>
                    <a:lstStyle/>
                    <a:p>
                      <a:r>
                        <a:rPr lang="en-US" sz="2800"/>
                        <a:t>- Unacceptable to customer</a:t>
                      </a:r>
                    </a:p>
                  </a:txBody>
                  <a:tcPr anchor="ctr">
                    <a:lnL>
                      <a:noFill/>
                    </a:lnL>
                    <a:lnR>
                      <a:noFill/>
                    </a:lnR>
                    <a:lnT>
                      <a:noFill/>
                    </a:lnT>
                    <a:lnB>
                      <a:noFill/>
                    </a:lnB>
                    <a:noFill/>
                  </a:tcPr>
                </a:tc>
                <a:tc>
                  <a:txBody>
                    <a:bodyPr/>
                    <a:lstStyle/>
                    <a:p>
                      <a:pPr algn="r"/>
                      <a:r>
                        <a:rPr lang="ar-EG" sz="2800"/>
                        <a:t>- غير مقبول للعميل</a:t>
                      </a:r>
                    </a:p>
                  </a:txBody>
                  <a:tcPr anchor="ctr">
                    <a:lnL>
                      <a:noFill/>
                    </a:lnL>
                    <a:lnR>
                      <a:noFill/>
                    </a:lnR>
                    <a:lnT>
                      <a:noFill/>
                    </a:lnT>
                    <a:lnB>
                      <a:noFill/>
                    </a:lnB>
                    <a:noFill/>
                  </a:tcPr>
                </a:tc>
                <a:extLst>
                  <a:ext uri="{0D108BD9-81ED-4DB2-BD59-A6C34878D82A}">
                    <a16:rowId xmlns:a16="http://schemas.microsoft.com/office/drawing/2014/main" val="1402689718"/>
                  </a:ext>
                </a:extLst>
              </a:tr>
              <a:tr h="731737">
                <a:tc>
                  <a:txBody>
                    <a:bodyPr/>
                    <a:lstStyle/>
                    <a:p>
                      <a:r>
                        <a:rPr lang="en-US" sz="2800"/>
                        <a:t>- Poor quality product/project</a:t>
                      </a:r>
                    </a:p>
                  </a:txBody>
                  <a:tcPr anchor="ctr">
                    <a:lnL>
                      <a:noFill/>
                    </a:lnL>
                    <a:lnR>
                      <a:noFill/>
                    </a:lnR>
                    <a:lnT>
                      <a:noFill/>
                    </a:lnT>
                    <a:lnB>
                      <a:noFill/>
                    </a:lnB>
                    <a:noFill/>
                  </a:tcPr>
                </a:tc>
                <a:tc>
                  <a:txBody>
                    <a:bodyPr/>
                    <a:lstStyle/>
                    <a:p>
                      <a:pPr algn="r"/>
                      <a:r>
                        <a:rPr lang="ar-EG" sz="2800"/>
                        <a:t>- منتج/مشروع ذو جودة رديئة</a:t>
                      </a:r>
                    </a:p>
                  </a:txBody>
                  <a:tcPr anchor="ctr">
                    <a:lnL>
                      <a:noFill/>
                    </a:lnL>
                    <a:lnR>
                      <a:noFill/>
                    </a:lnR>
                    <a:lnT>
                      <a:noFill/>
                    </a:lnT>
                    <a:lnB>
                      <a:noFill/>
                    </a:lnB>
                    <a:noFill/>
                  </a:tcPr>
                </a:tc>
                <a:extLst>
                  <a:ext uri="{0D108BD9-81ED-4DB2-BD59-A6C34878D82A}">
                    <a16:rowId xmlns:a16="http://schemas.microsoft.com/office/drawing/2014/main" val="4108188628"/>
                  </a:ext>
                </a:extLst>
              </a:tr>
              <a:tr h="731737">
                <a:tc>
                  <a:txBody>
                    <a:bodyPr/>
                    <a:lstStyle/>
                    <a:p>
                      <a:r>
                        <a:rPr lang="en-US" sz="2800"/>
                        <a:t>- Budget problems</a:t>
                      </a:r>
                    </a:p>
                  </a:txBody>
                  <a:tcPr anchor="ctr">
                    <a:lnL>
                      <a:noFill/>
                    </a:lnL>
                    <a:lnR>
                      <a:noFill/>
                    </a:lnR>
                    <a:lnT>
                      <a:noFill/>
                    </a:lnT>
                    <a:lnB>
                      <a:noFill/>
                    </a:lnB>
                    <a:noFill/>
                  </a:tcPr>
                </a:tc>
                <a:tc>
                  <a:txBody>
                    <a:bodyPr/>
                    <a:lstStyle/>
                    <a:p>
                      <a:pPr algn="r"/>
                      <a:r>
                        <a:rPr lang="ar-EG" sz="2800"/>
                        <a:t>- مشاكل في الميزانية</a:t>
                      </a:r>
                    </a:p>
                  </a:txBody>
                  <a:tcPr anchor="ctr">
                    <a:lnL>
                      <a:noFill/>
                    </a:lnL>
                    <a:lnR>
                      <a:noFill/>
                    </a:lnR>
                    <a:lnT>
                      <a:noFill/>
                    </a:lnT>
                    <a:lnB>
                      <a:noFill/>
                    </a:lnB>
                    <a:noFill/>
                  </a:tcPr>
                </a:tc>
                <a:extLst>
                  <a:ext uri="{0D108BD9-81ED-4DB2-BD59-A6C34878D82A}">
                    <a16:rowId xmlns:a16="http://schemas.microsoft.com/office/drawing/2014/main" val="968851749"/>
                  </a:ext>
                </a:extLst>
              </a:tr>
              <a:tr h="1280540">
                <a:tc>
                  <a:txBody>
                    <a:bodyPr/>
                    <a:lstStyle/>
                    <a:p>
                      <a:r>
                        <a:rPr lang="en-US" sz="2800"/>
                        <a:t>- Penalties to be paid for exceeding the time parameter of the project</a:t>
                      </a:r>
                    </a:p>
                  </a:txBody>
                  <a:tcPr anchor="ctr">
                    <a:lnL>
                      <a:noFill/>
                    </a:lnL>
                    <a:lnR>
                      <a:noFill/>
                    </a:lnR>
                    <a:lnT>
                      <a:noFill/>
                    </a:lnT>
                    <a:lnB>
                      <a:noFill/>
                    </a:lnB>
                    <a:noFill/>
                  </a:tcPr>
                </a:tc>
                <a:tc>
                  <a:txBody>
                    <a:bodyPr/>
                    <a:lstStyle/>
                    <a:p>
                      <a:pPr algn="r"/>
                      <a:r>
                        <a:rPr lang="ar-EG" sz="2800" dirty="0"/>
                        <a:t>- غرامات يجب دفعها لتجاوز البعد الزمني للمشروع</a:t>
                      </a:r>
                    </a:p>
                  </a:txBody>
                  <a:tcPr anchor="ctr">
                    <a:lnL>
                      <a:noFill/>
                    </a:lnL>
                    <a:lnR>
                      <a:noFill/>
                    </a:lnR>
                    <a:lnT>
                      <a:noFill/>
                    </a:lnT>
                    <a:lnB>
                      <a:noFill/>
                    </a:lnB>
                    <a:noFill/>
                  </a:tcPr>
                </a:tc>
                <a:extLst>
                  <a:ext uri="{0D108BD9-81ED-4DB2-BD59-A6C34878D82A}">
                    <a16:rowId xmlns:a16="http://schemas.microsoft.com/office/drawing/2014/main" val="3111016988"/>
                  </a:ext>
                </a:extLst>
              </a:tr>
            </a:tbl>
          </a:graphicData>
        </a:graphic>
      </p:graphicFrame>
      <p:sp>
        <p:nvSpPr>
          <p:cNvPr id="8" name="Rectangle 1">
            <a:extLst>
              <a:ext uri="{FF2B5EF4-FFF2-40B4-BE49-F238E27FC236}">
                <a16:creationId xmlns:a16="http://schemas.microsoft.com/office/drawing/2014/main" id="{918405BE-12F6-68FF-C0A7-E3C753D94B11}"/>
              </a:ext>
            </a:extLst>
          </p:cNvPr>
          <p:cNvSpPr>
            <a:spLocks noChangeArrowheads="1"/>
          </p:cNvSpPr>
          <p:nvPr/>
        </p:nvSpPr>
        <p:spPr bwMode="auto">
          <a:xfrm>
            <a:off x="838200" y="26304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607398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C5C97171-A9E6-5A12-6A8F-0689EBB9DC53}"/>
              </a:ext>
            </a:extLst>
          </p:cNvPr>
          <p:cNvGraphicFramePr>
            <a:graphicFrameLocks noGrp="1"/>
          </p:cNvGraphicFramePr>
          <p:nvPr>
            <p:extLst>
              <p:ext uri="{D42A27DB-BD31-4B8C-83A1-F6EECF244321}">
                <p14:modId xmlns:p14="http://schemas.microsoft.com/office/powerpoint/2010/main" val="2934384854"/>
              </p:ext>
            </p:extLst>
          </p:nvPr>
        </p:nvGraphicFramePr>
        <p:xfrm>
          <a:off x="316084" y="1317058"/>
          <a:ext cx="11322638" cy="4805446"/>
        </p:xfrm>
        <a:graphic>
          <a:graphicData uri="http://schemas.openxmlformats.org/drawingml/2006/table">
            <a:tbl>
              <a:tblPr/>
              <a:tblGrid>
                <a:gridCol w="5661319">
                  <a:extLst>
                    <a:ext uri="{9D8B030D-6E8A-4147-A177-3AD203B41FA5}">
                      <a16:colId xmlns:a16="http://schemas.microsoft.com/office/drawing/2014/main" val="820362629"/>
                    </a:ext>
                  </a:extLst>
                </a:gridCol>
                <a:gridCol w="5661319">
                  <a:extLst>
                    <a:ext uri="{9D8B030D-6E8A-4147-A177-3AD203B41FA5}">
                      <a16:colId xmlns:a16="http://schemas.microsoft.com/office/drawing/2014/main" val="666113850"/>
                    </a:ext>
                  </a:extLst>
                </a:gridCol>
              </a:tblGrid>
              <a:tr h="427151">
                <a:tc>
                  <a:txBody>
                    <a:bodyPr/>
                    <a:lstStyle/>
                    <a:p>
                      <a:r>
                        <a:rPr lang="en-US" sz="2000" b="1" dirty="0"/>
                        <a:t>Opportunity management</a:t>
                      </a:r>
                      <a:endParaRPr lang="en-US" sz="2000" dirty="0"/>
                    </a:p>
                  </a:txBody>
                  <a:tcPr marL="88803" marR="88803" marT="44401" marB="44401" anchor="ctr">
                    <a:lnL>
                      <a:noFill/>
                    </a:lnL>
                    <a:lnR>
                      <a:noFill/>
                    </a:lnR>
                    <a:lnT>
                      <a:noFill/>
                    </a:lnT>
                    <a:lnB>
                      <a:noFill/>
                    </a:lnB>
                    <a:noFill/>
                  </a:tcPr>
                </a:tc>
                <a:tc>
                  <a:txBody>
                    <a:bodyPr/>
                    <a:lstStyle/>
                    <a:p>
                      <a:pPr algn="r" rtl="1"/>
                      <a:r>
                        <a:rPr lang="ar-EG" sz="2000" b="1" dirty="0"/>
                        <a:t>إدارة الفرص</a:t>
                      </a:r>
                      <a:endParaRPr lang="ar-EG" sz="2000" dirty="0"/>
                    </a:p>
                  </a:txBody>
                  <a:tcPr marL="88803" marR="88803" marT="44401" marB="44401" anchor="ctr">
                    <a:lnL>
                      <a:noFill/>
                    </a:lnL>
                    <a:lnR>
                      <a:noFill/>
                    </a:lnR>
                    <a:lnT>
                      <a:noFill/>
                    </a:lnT>
                    <a:lnB>
                      <a:noFill/>
                    </a:lnB>
                    <a:noFill/>
                  </a:tcPr>
                </a:tc>
                <a:extLst>
                  <a:ext uri="{0D108BD9-81ED-4DB2-BD59-A6C34878D82A}">
                    <a16:rowId xmlns:a16="http://schemas.microsoft.com/office/drawing/2014/main" val="836798590"/>
                  </a:ext>
                </a:extLst>
              </a:tr>
              <a:tr h="1708603">
                <a:tc>
                  <a:txBody>
                    <a:bodyPr/>
                    <a:lstStyle/>
                    <a:p>
                      <a:r>
                        <a:rPr lang="en-US" sz="2000" dirty="0"/>
                        <a:t>An opportunity is an event that can have a positive impact on project objectives. For example, unusually favorable weather can accelerate construction work, or a drop in fuel prices may create savings that could be used to add value to a project.</a:t>
                      </a:r>
                    </a:p>
                  </a:txBody>
                  <a:tcPr marL="88803" marR="88803" marT="44401" marB="44401" anchor="ctr">
                    <a:lnL>
                      <a:noFill/>
                    </a:lnL>
                    <a:lnR>
                      <a:noFill/>
                    </a:lnR>
                    <a:lnT>
                      <a:noFill/>
                    </a:lnT>
                    <a:lnB>
                      <a:noFill/>
                    </a:lnB>
                    <a:noFill/>
                  </a:tcPr>
                </a:tc>
                <a:tc>
                  <a:txBody>
                    <a:bodyPr/>
                    <a:lstStyle/>
                    <a:p>
                      <a:pPr algn="r" rtl="1"/>
                      <a:r>
                        <a:rPr lang="ar-EG" sz="2000"/>
                        <a:t>الفرصة هي حدث يمكن أن يكون له تأثير إيجابي على أهداف المشروع. على سبيل المثال، يمكن للطقس المواتي بشكل غير عادي أن يسرع من أعمال البناء، أو قد يؤدي انخفاض أسعار الوقود إلى توفيرات يمكن استخدامها لإضافة قيمة إلى المشروع.</a:t>
                      </a:r>
                    </a:p>
                  </a:txBody>
                  <a:tcPr marL="88803" marR="88803" marT="44401" marB="44401" anchor="ctr">
                    <a:lnL>
                      <a:noFill/>
                    </a:lnL>
                    <a:lnR>
                      <a:noFill/>
                    </a:lnR>
                    <a:lnT>
                      <a:noFill/>
                    </a:lnT>
                    <a:lnB>
                      <a:noFill/>
                    </a:lnB>
                    <a:noFill/>
                  </a:tcPr>
                </a:tc>
                <a:extLst>
                  <a:ext uri="{0D108BD9-81ED-4DB2-BD59-A6C34878D82A}">
                    <a16:rowId xmlns:a16="http://schemas.microsoft.com/office/drawing/2014/main" val="1950836323"/>
                  </a:ext>
                </a:extLst>
              </a:tr>
              <a:tr h="2669692">
                <a:tc>
                  <a:txBody>
                    <a:bodyPr/>
                    <a:lstStyle/>
                    <a:p>
                      <a:r>
                        <a:rPr lang="en-US" sz="2000" dirty="0"/>
                        <a:t>Essentially the same process that is used to manage negative risks is applied to positive risks. Opportunities are identified, assessed in terms of likelihood and impact, responses are determined, and even contingency plans and funds can be established to take advantage of the opportunity if it occurs. The major exception between managing negative risks and opportunity is in the responses.</a:t>
                      </a:r>
                    </a:p>
                  </a:txBody>
                  <a:tcPr marL="88803" marR="88803" marT="44401" marB="44401" anchor="ctr">
                    <a:lnL>
                      <a:noFill/>
                    </a:lnL>
                    <a:lnR>
                      <a:noFill/>
                    </a:lnR>
                    <a:lnT>
                      <a:noFill/>
                    </a:lnT>
                    <a:lnB>
                      <a:noFill/>
                    </a:lnB>
                    <a:noFill/>
                  </a:tcPr>
                </a:tc>
                <a:tc>
                  <a:txBody>
                    <a:bodyPr/>
                    <a:lstStyle/>
                    <a:p>
                      <a:pPr algn="r" rtl="1"/>
                      <a:r>
                        <a:rPr lang="ar-EG" sz="2000" dirty="0"/>
                        <a:t>في الأساس، يتم تطبيق نفس العملية المستخدمة في إدارة المخاطر السلبية على المخاطر الإيجابية. يتم تحديد الفرص، وتقييمها من حيث الاحتمالية والتأثير، وتحديد الاستجابات، وحتى وضع خطط وأموال طوارئ للاستفادة من الفرصة إذا حدثت. الفرق الرئيسي بين إدارة المخاطر السلبية والفرص يكمن في الاستجابات.</a:t>
                      </a:r>
                    </a:p>
                  </a:txBody>
                  <a:tcPr marL="88803" marR="88803" marT="44401" marB="44401" anchor="ctr">
                    <a:lnL>
                      <a:noFill/>
                    </a:lnL>
                    <a:lnR>
                      <a:noFill/>
                    </a:lnR>
                    <a:lnT>
                      <a:noFill/>
                    </a:lnT>
                    <a:lnB>
                      <a:noFill/>
                    </a:lnB>
                    <a:noFill/>
                  </a:tcPr>
                </a:tc>
                <a:extLst>
                  <a:ext uri="{0D108BD9-81ED-4DB2-BD59-A6C34878D82A}">
                    <a16:rowId xmlns:a16="http://schemas.microsoft.com/office/drawing/2014/main" val="1904964107"/>
                  </a:ext>
                </a:extLst>
              </a:tr>
            </a:tbl>
          </a:graphicData>
        </a:graphic>
      </p:graphicFrame>
      <p:sp>
        <p:nvSpPr>
          <p:cNvPr id="4" name="Rectangle 1">
            <a:extLst>
              <a:ext uri="{FF2B5EF4-FFF2-40B4-BE49-F238E27FC236}">
                <a16:creationId xmlns:a16="http://schemas.microsoft.com/office/drawing/2014/main" id="{4BA1DB7D-0CB7-39E7-DB83-2DD1975FB054}"/>
              </a:ext>
            </a:extLst>
          </p:cNvPr>
          <p:cNvSpPr>
            <a:spLocks noChangeArrowheads="1"/>
          </p:cNvSpPr>
          <p:nvPr/>
        </p:nvSpPr>
        <p:spPr bwMode="auto">
          <a:xfrm>
            <a:off x="990600" y="1825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538229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16085" y="1215890"/>
            <a:ext cx="11451754" cy="50767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760095" algn="just">
              <a:lnSpc>
                <a:spcPct val="160000"/>
              </a:lnSpc>
              <a:spcBef>
                <a:spcPts val="760"/>
              </a:spcBef>
              <a:spcAft>
                <a:spcPts val="0"/>
              </a:spcAft>
            </a:pPr>
            <a:endParaRPr lang="en-US" b="1" dirty="0">
              <a:effectLst/>
              <a:highlight>
                <a:srgbClr val="FFFF00"/>
              </a:highlight>
              <a:latin typeface="Georgia" panose="02040502050405020303" pitchFamily="18" charset="0"/>
              <a:ea typeface="Georgia" panose="02040502050405020303" pitchFamily="18" charset="0"/>
              <a:cs typeface="Georgia" panose="02040502050405020303"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214DAF1C-B242-E0C0-0F1C-25017704F858}"/>
              </a:ext>
            </a:extLst>
          </p:cNvPr>
          <p:cNvGraphicFramePr>
            <a:graphicFrameLocks noGrp="1"/>
          </p:cNvGraphicFramePr>
          <p:nvPr>
            <p:extLst>
              <p:ext uri="{D42A27DB-BD31-4B8C-83A1-F6EECF244321}">
                <p14:modId xmlns:p14="http://schemas.microsoft.com/office/powerpoint/2010/main" val="3449919069"/>
              </p:ext>
            </p:extLst>
          </p:nvPr>
        </p:nvGraphicFramePr>
        <p:xfrm>
          <a:off x="412112" y="1280597"/>
          <a:ext cx="11196792" cy="4792211"/>
        </p:xfrm>
        <a:graphic>
          <a:graphicData uri="http://schemas.openxmlformats.org/drawingml/2006/table">
            <a:tbl>
              <a:tblPr/>
              <a:tblGrid>
                <a:gridCol w="5598396">
                  <a:extLst>
                    <a:ext uri="{9D8B030D-6E8A-4147-A177-3AD203B41FA5}">
                      <a16:colId xmlns:a16="http://schemas.microsoft.com/office/drawing/2014/main" val="1691151709"/>
                    </a:ext>
                  </a:extLst>
                </a:gridCol>
                <a:gridCol w="5598396">
                  <a:extLst>
                    <a:ext uri="{9D8B030D-6E8A-4147-A177-3AD203B41FA5}">
                      <a16:colId xmlns:a16="http://schemas.microsoft.com/office/drawing/2014/main" val="1486813613"/>
                    </a:ext>
                  </a:extLst>
                </a:gridCol>
              </a:tblGrid>
              <a:tr h="382881">
                <a:tc>
                  <a:txBody>
                    <a:bodyPr/>
                    <a:lstStyle/>
                    <a:p>
                      <a:r>
                        <a:rPr lang="en-US" sz="1800" b="1" dirty="0"/>
                        <a:t>Four different types of response to an opportunity:</a:t>
                      </a:r>
                      <a:endParaRPr lang="en-US" sz="1800" dirty="0"/>
                    </a:p>
                  </a:txBody>
                  <a:tcPr marL="80580" marR="80580" marT="40290" marB="40290" anchor="ctr">
                    <a:lnL>
                      <a:noFill/>
                    </a:lnL>
                    <a:lnR>
                      <a:noFill/>
                    </a:lnR>
                    <a:lnT>
                      <a:noFill/>
                    </a:lnT>
                    <a:lnB>
                      <a:noFill/>
                    </a:lnB>
                    <a:noFill/>
                  </a:tcPr>
                </a:tc>
                <a:tc>
                  <a:txBody>
                    <a:bodyPr/>
                    <a:lstStyle/>
                    <a:p>
                      <a:pPr algn="r"/>
                      <a:r>
                        <a:rPr lang="ar-EG" sz="1800" b="1" dirty="0"/>
                        <a:t>أربعة أنواع مختلفة من الاستجابة للفرصة:</a:t>
                      </a:r>
                      <a:endParaRPr lang="ar-EG" sz="1800" dirty="0"/>
                    </a:p>
                  </a:txBody>
                  <a:tcPr marL="80580" marR="80580" marT="40290" marB="40290" anchor="ctr">
                    <a:lnL>
                      <a:noFill/>
                    </a:lnL>
                    <a:lnR>
                      <a:noFill/>
                    </a:lnR>
                    <a:lnT>
                      <a:noFill/>
                    </a:lnT>
                    <a:lnB>
                      <a:noFill/>
                    </a:lnB>
                    <a:noFill/>
                  </a:tcPr>
                </a:tc>
                <a:extLst>
                  <a:ext uri="{0D108BD9-81ED-4DB2-BD59-A6C34878D82A}">
                    <a16:rowId xmlns:a16="http://schemas.microsoft.com/office/drawing/2014/main" val="2815527339"/>
                  </a:ext>
                </a:extLst>
              </a:tr>
              <a:tr h="1246223">
                <a:tc>
                  <a:txBody>
                    <a:bodyPr/>
                    <a:lstStyle/>
                    <a:p>
                      <a:r>
                        <a:rPr lang="en-US" sz="1800" b="1" dirty="0"/>
                        <a:t>Exploit.</a:t>
                      </a:r>
                      <a:r>
                        <a:rPr lang="en-US" sz="1800" dirty="0"/>
                        <a:t> This tactic seeks to eliminate the uncertainty associated with an opportunity to ensure that it definitely happens. Examples include assigning your best personnel to a critical burst activity.</a:t>
                      </a:r>
                    </a:p>
                  </a:txBody>
                  <a:tcPr marL="80580" marR="80580" marT="40290" marB="40290" anchor="ctr">
                    <a:lnL>
                      <a:noFill/>
                    </a:lnL>
                    <a:lnR>
                      <a:noFill/>
                    </a:lnR>
                    <a:lnT>
                      <a:noFill/>
                    </a:lnT>
                    <a:lnB>
                      <a:noFill/>
                    </a:lnB>
                    <a:noFill/>
                  </a:tcPr>
                </a:tc>
                <a:tc>
                  <a:txBody>
                    <a:bodyPr/>
                    <a:lstStyle/>
                    <a:p>
                      <a:pPr algn="r"/>
                      <a:r>
                        <a:rPr lang="ar-EG" sz="1800" b="1"/>
                        <a:t>الاستغلال:</a:t>
                      </a:r>
                      <a:r>
                        <a:rPr lang="ar-EG" sz="1800"/>
                        <a:t> تسعى هذه التكتيك إلى القضاء على عدم اليقين المرتبط بالفرصة لضمان حدوثها بالتأكيد. تشمل الأمثلة تعيين أفضل موظفيك لنشاط حرج لتقليل وقت الإنجاز.</a:t>
                      </a:r>
                    </a:p>
                  </a:txBody>
                  <a:tcPr marL="80580" marR="80580" marT="40290" marB="40290" anchor="ctr">
                    <a:lnL>
                      <a:noFill/>
                    </a:lnL>
                    <a:lnR>
                      <a:noFill/>
                    </a:lnR>
                    <a:lnT>
                      <a:noFill/>
                    </a:lnT>
                    <a:lnB>
                      <a:noFill/>
                    </a:lnB>
                    <a:noFill/>
                  </a:tcPr>
                </a:tc>
                <a:extLst>
                  <a:ext uri="{0D108BD9-81ED-4DB2-BD59-A6C34878D82A}">
                    <a16:rowId xmlns:a16="http://schemas.microsoft.com/office/drawing/2014/main" val="3421090045"/>
                  </a:ext>
                </a:extLst>
              </a:tr>
              <a:tr h="1246223">
                <a:tc>
                  <a:txBody>
                    <a:bodyPr/>
                    <a:lstStyle/>
                    <a:p>
                      <a:r>
                        <a:rPr lang="en-US" sz="1800" b="1"/>
                        <a:t>Share.</a:t>
                      </a:r>
                      <a:r>
                        <a:rPr lang="en-US" sz="1800"/>
                        <a:t> This strategy involves allocating some or all of the ownership of an opportunity to another party who is best able to capture the opportunity for the benefit of the project.</a:t>
                      </a:r>
                    </a:p>
                  </a:txBody>
                  <a:tcPr marL="80580" marR="80580" marT="40290" marB="40290" anchor="ctr">
                    <a:lnL>
                      <a:noFill/>
                    </a:lnL>
                    <a:lnR>
                      <a:noFill/>
                    </a:lnR>
                    <a:lnT>
                      <a:noFill/>
                    </a:lnT>
                    <a:lnB>
                      <a:noFill/>
                    </a:lnB>
                    <a:noFill/>
                  </a:tcPr>
                </a:tc>
                <a:tc>
                  <a:txBody>
                    <a:bodyPr/>
                    <a:lstStyle/>
                    <a:p>
                      <a:pPr algn="r"/>
                      <a:r>
                        <a:rPr lang="ar-EG" sz="1800" b="1"/>
                        <a:t>المشاركة:</a:t>
                      </a:r>
                      <a:r>
                        <a:rPr lang="ar-EG" sz="1800"/>
                        <a:t> تتضمن هذه الاستراتيجية تخصيص بعض أو كل ملكية الفرصة لطرف آخر يكون أفضل قدرة على استغلال الفرصة لصالح المشروع.</a:t>
                      </a:r>
                    </a:p>
                  </a:txBody>
                  <a:tcPr marL="80580" marR="80580" marT="40290" marB="40290" anchor="ctr">
                    <a:lnL>
                      <a:noFill/>
                    </a:lnL>
                    <a:lnR>
                      <a:noFill/>
                    </a:lnR>
                    <a:lnT>
                      <a:noFill/>
                    </a:lnT>
                    <a:lnB>
                      <a:noFill/>
                    </a:lnB>
                    <a:noFill/>
                  </a:tcPr>
                </a:tc>
                <a:extLst>
                  <a:ext uri="{0D108BD9-81ED-4DB2-BD59-A6C34878D82A}">
                    <a16:rowId xmlns:a16="http://schemas.microsoft.com/office/drawing/2014/main" val="3767028712"/>
                  </a:ext>
                </a:extLst>
              </a:tr>
              <a:tr h="958442">
                <a:tc>
                  <a:txBody>
                    <a:bodyPr/>
                    <a:lstStyle/>
                    <a:p>
                      <a:r>
                        <a:rPr lang="en-US" sz="1800" b="1"/>
                        <a:t>Enhance.</a:t>
                      </a:r>
                      <a:r>
                        <a:rPr lang="en-US" sz="1800"/>
                        <a:t> Enhance is the opposite of mitigation in that action is taken to increase the probability and/or the positive impact of an opportunity.</a:t>
                      </a:r>
                    </a:p>
                  </a:txBody>
                  <a:tcPr marL="80580" marR="80580" marT="40290" marB="40290" anchor="ctr">
                    <a:lnL>
                      <a:noFill/>
                    </a:lnL>
                    <a:lnR>
                      <a:noFill/>
                    </a:lnR>
                    <a:lnT>
                      <a:noFill/>
                    </a:lnT>
                    <a:lnB>
                      <a:noFill/>
                    </a:lnB>
                    <a:noFill/>
                  </a:tcPr>
                </a:tc>
                <a:tc>
                  <a:txBody>
                    <a:bodyPr/>
                    <a:lstStyle/>
                    <a:p>
                      <a:pPr algn="r"/>
                      <a:r>
                        <a:rPr lang="ar-EG" sz="1800" b="1"/>
                        <a:t>التعزيز:</a:t>
                      </a:r>
                      <a:r>
                        <a:rPr lang="ar-EG" sz="1800"/>
                        <a:t> التعزيز هو عكس التخفيف حيث يتم اتخاذ إجراء لزيادة الاحتمالية و/أو التأثير الإيجابي للفرصة.</a:t>
                      </a:r>
                    </a:p>
                  </a:txBody>
                  <a:tcPr marL="80580" marR="80580" marT="40290" marB="40290" anchor="ctr">
                    <a:lnL>
                      <a:noFill/>
                    </a:lnL>
                    <a:lnR>
                      <a:noFill/>
                    </a:lnR>
                    <a:lnT>
                      <a:noFill/>
                    </a:lnT>
                    <a:lnB>
                      <a:noFill/>
                    </a:lnB>
                    <a:noFill/>
                  </a:tcPr>
                </a:tc>
                <a:extLst>
                  <a:ext uri="{0D108BD9-81ED-4DB2-BD59-A6C34878D82A}">
                    <a16:rowId xmlns:a16="http://schemas.microsoft.com/office/drawing/2014/main" val="44084575"/>
                  </a:ext>
                </a:extLst>
              </a:tr>
              <a:tr h="958442">
                <a:tc>
                  <a:txBody>
                    <a:bodyPr/>
                    <a:lstStyle/>
                    <a:p>
                      <a:r>
                        <a:rPr lang="en-US" sz="1800" b="1"/>
                        <a:t>Accept.</a:t>
                      </a:r>
                      <a:r>
                        <a:rPr lang="en-US" sz="1800"/>
                        <a:t> Accepting an opportunity is being willing to take advantage of it if it occurs, but not taking action to pursue it.</a:t>
                      </a:r>
                    </a:p>
                  </a:txBody>
                  <a:tcPr marL="80580" marR="80580" marT="40290" marB="40290" anchor="ctr">
                    <a:lnL>
                      <a:noFill/>
                    </a:lnL>
                    <a:lnR>
                      <a:noFill/>
                    </a:lnR>
                    <a:lnT>
                      <a:noFill/>
                    </a:lnT>
                    <a:lnB>
                      <a:noFill/>
                    </a:lnB>
                    <a:noFill/>
                  </a:tcPr>
                </a:tc>
                <a:tc>
                  <a:txBody>
                    <a:bodyPr/>
                    <a:lstStyle/>
                    <a:p>
                      <a:pPr algn="r"/>
                      <a:r>
                        <a:rPr lang="ar-EG" sz="1800" b="1" dirty="0"/>
                        <a:t>القبول:</a:t>
                      </a:r>
                      <a:r>
                        <a:rPr lang="ar-EG" sz="1800" dirty="0"/>
                        <a:t> قبول الفرصة يعني الاستعداد للاستفادة منها إذا حدثت، ولكن دون اتخاذ إجراء لملاحقتها.</a:t>
                      </a:r>
                    </a:p>
                  </a:txBody>
                  <a:tcPr marL="80580" marR="80580" marT="40290" marB="40290" anchor="ctr">
                    <a:lnL>
                      <a:noFill/>
                    </a:lnL>
                    <a:lnR>
                      <a:noFill/>
                    </a:lnR>
                    <a:lnT>
                      <a:noFill/>
                    </a:lnT>
                    <a:lnB>
                      <a:noFill/>
                    </a:lnB>
                    <a:noFill/>
                  </a:tcPr>
                </a:tc>
                <a:extLst>
                  <a:ext uri="{0D108BD9-81ED-4DB2-BD59-A6C34878D82A}">
                    <a16:rowId xmlns:a16="http://schemas.microsoft.com/office/drawing/2014/main" val="136989511"/>
                  </a:ext>
                </a:extLst>
              </a:tr>
            </a:tbl>
          </a:graphicData>
        </a:graphic>
      </p:graphicFrame>
    </p:spTree>
    <p:extLst>
      <p:ext uri="{BB962C8B-B14F-4D97-AF65-F5344CB8AC3E}">
        <p14:creationId xmlns:p14="http://schemas.microsoft.com/office/powerpoint/2010/main" val="6560482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pSp>
        <p:nvGrpSpPr>
          <p:cNvPr id="32" name="object 2">
            <a:extLst>
              <a:ext uri="{FF2B5EF4-FFF2-40B4-BE49-F238E27FC236}">
                <a16:creationId xmlns:a16="http://schemas.microsoft.com/office/drawing/2014/main" id="{C9915EDB-986D-667D-208D-E2B3F18995F2}"/>
              </a:ext>
            </a:extLst>
          </p:cNvPr>
          <p:cNvGrpSpPr/>
          <p:nvPr/>
        </p:nvGrpSpPr>
        <p:grpSpPr>
          <a:xfrm>
            <a:off x="2244851" y="15240"/>
            <a:ext cx="7423403" cy="4253483"/>
            <a:chOff x="720851" y="15240"/>
            <a:chExt cx="7423403" cy="4253483"/>
          </a:xfrm>
        </p:grpSpPr>
        <p:pic>
          <p:nvPicPr>
            <p:cNvPr id="35" name="object 3">
              <a:extLst>
                <a:ext uri="{FF2B5EF4-FFF2-40B4-BE49-F238E27FC236}">
                  <a16:creationId xmlns:a16="http://schemas.microsoft.com/office/drawing/2014/main" id="{41E37FB4-ABE5-C3A0-C211-0A72B8E1EA2F}"/>
                </a:ext>
              </a:extLst>
            </p:cNvPr>
            <p:cNvPicPr/>
            <p:nvPr/>
          </p:nvPicPr>
          <p:blipFill>
            <a:blip r:embed="rId3" cstate="print"/>
            <a:stretch>
              <a:fillRect/>
            </a:stretch>
          </p:blipFill>
          <p:spPr>
            <a:xfrm>
              <a:off x="1028700" y="15240"/>
              <a:ext cx="4402836" cy="810767"/>
            </a:xfrm>
            <a:prstGeom prst="rect">
              <a:avLst/>
            </a:prstGeom>
          </p:spPr>
        </p:pic>
        <p:pic>
          <p:nvPicPr>
            <p:cNvPr id="36" name="object 4">
              <a:extLst>
                <a:ext uri="{FF2B5EF4-FFF2-40B4-BE49-F238E27FC236}">
                  <a16:creationId xmlns:a16="http://schemas.microsoft.com/office/drawing/2014/main" id="{1E679B30-F7D4-B933-49C3-D7F01A7C4257}"/>
                </a:ext>
              </a:extLst>
            </p:cNvPr>
            <p:cNvPicPr/>
            <p:nvPr/>
          </p:nvPicPr>
          <p:blipFill>
            <a:blip r:embed="rId4" cstate="print"/>
            <a:stretch>
              <a:fillRect/>
            </a:stretch>
          </p:blipFill>
          <p:spPr>
            <a:xfrm>
              <a:off x="4765547" y="15240"/>
              <a:ext cx="1121664" cy="810767"/>
            </a:xfrm>
            <a:prstGeom prst="rect">
              <a:avLst/>
            </a:prstGeom>
          </p:spPr>
        </p:pic>
        <p:pic>
          <p:nvPicPr>
            <p:cNvPr id="37" name="object 5">
              <a:extLst>
                <a:ext uri="{FF2B5EF4-FFF2-40B4-BE49-F238E27FC236}">
                  <a16:creationId xmlns:a16="http://schemas.microsoft.com/office/drawing/2014/main" id="{FB774E8F-88D5-0382-8F79-4BC277080D97}"/>
                </a:ext>
              </a:extLst>
            </p:cNvPr>
            <p:cNvPicPr/>
            <p:nvPr/>
          </p:nvPicPr>
          <p:blipFill>
            <a:blip r:embed="rId5" cstate="print"/>
            <a:stretch>
              <a:fillRect/>
            </a:stretch>
          </p:blipFill>
          <p:spPr>
            <a:xfrm>
              <a:off x="5221223" y="15240"/>
              <a:ext cx="2923031" cy="810767"/>
            </a:xfrm>
            <a:prstGeom prst="rect">
              <a:avLst/>
            </a:prstGeom>
          </p:spPr>
        </p:pic>
        <p:pic>
          <p:nvPicPr>
            <p:cNvPr id="38" name="object 6">
              <a:extLst>
                <a:ext uri="{FF2B5EF4-FFF2-40B4-BE49-F238E27FC236}">
                  <a16:creationId xmlns:a16="http://schemas.microsoft.com/office/drawing/2014/main" id="{3D9B5E4D-332F-76D4-AF39-9F389C586F5F}"/>
                </a:ext>
              </a:extLst>
            </p:cNvPr>
            <p:cNvPicPr/>
            <p:nvPr/>
          </p:nvPicPr>
          <p:blipFill>
            <a:blip r:embed="rId6" cstate="print"/>
            <a:stretch>
              <a:fillRect/>
            </a:stretch>
          </p:blipFill>
          <p:spPr>
            <a:xfrm>
              <a:off x="1375283" y="327913"/>
              <a:ext cx="3616198" cy="449961"/>
            </a:xfrm>
            <a:prstGeom prst="rect">
              <a:avLst/>
            </a:prstGeom>
          </p:spPr>
        </p:pic>
        <p:pic>
          <p:nvPicPr>
            <p:cNvPr id="39" name="object 7">
              <a:extLst>
                <a:ext uri="{FF2B5EF4-FFF2-40B4-BE49-F238E27FC236}">
                  <a16:creationId xmlns:a16="http://schemas.microsoft.com/office/drawing/2014/main" id="{0ED247D0-33E2-8BBE-AD65-300B5084E04E}"/>
                </a:ext>
              </a:extLst>
            </p:cNvPr>
            <p:cNvPicPr/>
            <p:nvPr/>
          </p:nvPicPr>
          <p:blipFill>
            <a:blip r:embed="rId7" cstate="print"/>
            <a:stretch>
              <a:fillRect/>
            </a:stretch>
          </p:blipFill>
          <p:spPr>
            <a:xfrm>
              <a:off x="5096764" y="335406"/>
              <a:ext cx="2716022" cy="442468"/>
            </a:xfrm>
            <a:prstGeom prst="rect">
              <a:avLst/>
            </a:prstGeom>
          </p:spPr>
        </p:pic>
        <p:pic>
          <p:nvPicPr>
            <p:cNvPr id="40" name="object 8">
              <a:extLst>
                <a:ext uri="{FF2B5EF4-FFF2-40B4-BE49-F238E27FC236}">
                  <a16:creationId xmlns:a16="http://schemas.microsoft.com/office/drawing/2014/main" id="{E938FC81-179D-C97E-AF5E-18D83A464498}"/>
                </a:ext>
              </a:extLst>
            </p:cNvPr>
            <p:cNvPicPr/>
            <p:nvPr/>
          </p:nvPicPr>
          <p:blipFill>
            <a:blip r:embed="rId8" cstate="print"/>
            <a:stretch>
              <a:fillRect/>
            </a:stretch>
          </p:blipFill>
          <p:spPr>
            <a:xfrm>
              <a:off x="720851" y="1583436"/>
              <a:ext cx="445008" cy="406908"/>
            </a:xfrm>
            <a:prstGeom prst="rect">
              <a:avLst/>
            </a:prstGeom>
          </p:spPr>
        </p:pic>
        <p:pic>
          <p:nvPicPr>
            <p:cNvPr id="41" name="object 9">
              <a:extLst>
                <a:ext uri="{FF2B5EF4-FFF2-40B4-BE49-F238E27FC236}">
                  <a16:creationId xmlns:a16="http://schemas.microsoft.com/office/drawing/2014/main" id="{FB09CAA5-9BB3-295F-0D76-983F6DB46E91}"/>
                </a:ext>
              </a:extLst>
            </p:cNvPr>
            <p:cNvPicPr/>
            <p:nvPr/>
          </p:nvPicPr>
          <p:blipFill>
            <a:blip r:embed="rId9" cstate="print"/>
            <a:stretch>
              <a:fillRect/>
            </a:stretch>
          </p:blipFill>
          <p:spPr>
            <a:xfrm>
              <a:off x="894588" y="1415795"/>
              <a:ext cx="6297168" cy="582167"/>
            </a:xfrm>
            <a:prstGeom prst="rect">
              <a:avLst/>
            </a:prstGeom>
          </p:spPr>
        </p:pic>
        <p:pic>
          <p:nvPicPr>
            <p:cNvPr id="42" name="object 10">
              <a:extLst>
                <a:ext uri="{FF2B5EF4-FFF2-40B4-BE49-F238E27FC236}">
                  <a16:creationId xmlns:a16="http://schemas.microsoft.com/office/drawing/2014/main" id="{27300CF0-B594-9F9D-EE02-2E92225C0694}"/>
                </a:ext>
              </a:extLst>
            </p:cNvPr>
            <p:cNvPicPr/>
            <p:nvPr/>
          </p:nvPicPr>
          <p:blipFill>
            <a:blip r:embed="rId8" cstate="print"/>
            <a:stretch>
              <a:fillRect/>
            </a:stretch>
          </p:blipFill>
          <p:spPr>
            <a:xfrm>
              <a:off x="720851" y="3854196"/>
              <a:ext cx="445008" cy="406907"/>
            </a:xfrm>
            <a:prstGeom prst="rect">
              <a:avLst/>
            </a:prstGeom>
          </p:spPr>
        </p:pic>
        <p:pic>
          <p:nvPicPr>
            <p:cNvPr id="43" name="object 11">
              <a:extLst>
                <a:ext uri="{FF2B5EF4-FFF2-40B4-BE49-F238E27FC236}">
                  <a16:creationId xmlns:a16="http://schemas.microsoft.com/office/drawing/2014/main" id="{B87BB245-9CDE-8531-FB40-9B42E2742668}"/>
                </a:ext>
              </a:extLst>
            </p:cNvPr>
            <p:cNvPicPr/>
            <p:nvPr/>
          </p:nvPicPr>
          <p:blipFill>
            <a:blip r:embed="rId10" cstate="print"/>
            <a:stretch>
              <a:fillRect/>
            </a:stretch>
          </p:blipFill>
          <p:spPr>
            <a:xfrm>
              <a:off x="894588" y="3686555"/>
              <a:ext cx="5216652" cy="582168"/>
            </a:xfrm>
            <a:prstGeom prst="rect">
              <a:avLst/>
            </a:prstGeom>
          </p:spPr>
        </p:pic>
        <p:pic>
          <p:nvPicPr>
            <p:cNvPr id="44" name="object 12">
              <a:extLst>
                <a:ext uri="{FF2B5EF4-FFF2-40B4-BE49-F238E27FC236}">
                  <a16:creationId xmlns:a16="http://schemas.microsoft.com/office/drawing/2014/main" id="{FF03324B-1BA2-E14D-C810-577328948717}"/>
                </a:ext>
              </a:extLst>
            </p:cNvPr>
            <p:cNvPicPr/>
            <p:nvPr/>
          </p:nvPicPr>
          <p:blipFill>
            <a:blip r:embed="rId11" cstate="print"/>
            <a:stretch>
              <a:fillRect/>
            </a:stretch>
          </p:blipFill>
          <p:spPr>
            <a:xfrm>
              <a:off x="895248" y="1676018"/>
              <a:ext cx="116992" cy="234060"/>
            </a:xfrm>
            <a:prstGeom prst="rect">
              <a:avLst/>
            </a:prstGeom>
          </p:spPr>
        </p:pic>
        <p:pic>
          <p:nvPicPr>
            <p:cNvPr id="45" name="object 13">
              <a:extLst>
                <a:ext uri="{FF2B5EF4-FFF2-40B4-BE49-F238E27FC236}">
                  <a16:creationId xmlns:a16="http://schemas.microsoft.com/office/drawing/2014/main" id="{AB0DCF41-A8C7-CC85-192F-A8E6F6CD58CA}"/>
                </a:ext>
              </a:extLst>
            </p:cNvPr>
            <p:cNvPicPr/>
            <p:nvPr/>
          </p:nvPicPr>
          <p:blipFill>
            <a:blip r:embed="rId12" cstate="print"/>
            <a:stretch>
              <a:fillRect/>
            </a:stretch>
          </p:blipFill>
          <p:spPr>
            <a:xfrm>
              <a:off x="1157566" y="1598675"/>
              <a:ext cx="5799692" cy="365506"/>
            </a:xfrm>
            <a:prstGeom prst="rect">
              <a:avLst/>
            </a:prstGeom>
          </p:spPr>
        </p:pic>
      </p:grpSp>
      <p:sp>
        <p:nvSpPr>
          <p:cNvPr id="33" name="object 14">
            <a:extLst>
              <a:ext uri="{FF2B5EF4-FFF2-40B4-BE49-F238E27FC236}">
                <a16:creationId xmlns:a16="http://schemas.microsoft.com/office/drawing/2014/main" id="{E5998E7C-F63C-6D6A-C9D6-EB9CCB207D84}"/>
              </a:ext>
            </a:extLst>
          </p:cNvPr>
          <p:cNvSpPr txBox="1"/>
          <p:nvPr/>
        </p:nvSpPr>
        <p:spPr>
          <a:xfrm>
            <a:off x="2682036" y="1941321"/>
            <a:ext cx="1778000" cy="1493520"/>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0665" indent="-228600">
              <a:spcBef>
                <a:spcPts val="100"/>
              </a:spcBef>
              <a:buClr>
                <a:srgbClr val="FFFFCC"/>
              </a:buClr>
              <a:buFont typeface="Verdana"/>
              <a:buChar char="◦"/>
              <a:tabLst>
                <a:tab pos="241300" algn="l"/>
              </a:tabLst>
            </a:pPr>
            <a:r>
              <a:rPr sz="2400" spc="-5" dirty="0">
                <a:solidFill>
                  <a:prstClr val="black"/>
                </a:solidFill>
                <a:latin typeface="Tahoma"/>
                <a:cs typeface="Tahoma"/>
              </a:rPr>
              <a:t>Exploit</a:t>
            </a:r>
            <a:endParaRPr sz="2400">
              <a:solidFill>
                <a:prstClr val="black"/>
              </a:solidFill>
              <a:latin typeface="Tahoma"/>
              <a:cs typeface="Tahoma"/>
            </a:endParaRPr>
          </a:p>
          <a:p>
            <a:pPr marL="240665" indent="-228600">
              <a:spcBef>
                <a:spcPts val="15"/>
              </a:spcBef>
              <a:buClr>
                <a:srgbClr val="FFFFCC"/>
              </a:buClr>
              <a:buFont typeface="Verdana"/>
              <a:buChar char="◦"/>
              <a:tabLst>
                <a:tab pos="241300" algn="l"/>
              </a:tabLst>
            </a:pPr>
            <a:r>
              <a:rPr sz="2400" spc="-10" dirty="0">
                <a:solidFill>
                  <a:prstClr val="black"/>
                </a:solidFill>
                <a:latin typeface="Tahoma"/>
                <a:cs typeface="Tahoma"/>
              </a:rPr>
              <a:t>Share</a:t>
            </a:r>
            <a:endParaRPr sz="2400">
              <a:solidFill>
                <a:prstClr val="black"/>
              </a:solidFill>
              <a:latin typeface="Tahoma"/>
              <a:cs typeface="Tahoma"/>
            </a:endParaRPr>
          </a:p>
          <a:p>
            <a:pPr marL="240665" indent="-228600">
              <a:spcBef>
                <a:spcPts val="10"/>
              </a:spcBef>
              <a:buClr>
                <a:srgbClr val="FFFFCC"/>
              </a:buClr>
              <a:buFont typeface="Verdana"/>
              <a:buChar char="◦"/>
              <a:tabLst>
                <a:tab pos="241300" algn="l"/>
              </a:tabLst>
            </a:pPr>
            <a:r>
              <a:rPr sz="2400" spc="-5" dirty="0">
                <a:solidFill>
                  <a:prstClr val="black"/>
                </a:solidFill>
                <a:latin typeface="Tahoma"/>
                <a:cs typeface="Tahoma"/>
              </a:rPr>
              <a:t>Enhance</a:t>
            </a:r>
            <a:endParaRPr sz="2400">
              <a:solidFill>
                <a:prstClr val="black"/>
              </a:solidFill>
              <a:latin typeface="Tahoma"/>
              <a:cs typeface="Tahoma"/>
            </a:endParaRPr>
          </a:p>
          <a:p>
            <a:pPr marL="240665" indent="-228600">
              <a:spcBef>
                <a:spcPts val="15"/>
              </a:spcBef>
              <a:buClr>
                <a:srgbClr val="FFFFCC"/>
              </a:buClr>
              <a:buFont typeface="Verdana"/>
              <a:buChar char="◦"/>
              <a:tabLst>
                <a:tab pos="241300" algn="l"/>
              </a:tabLst>
            </a:pPr>
            <a:r>
              <a:rPr sz="2400" dirty="0">
                <a:solidFill>
                  <a:prstClr val="black"/>
                </a:solidFill>
                <a:latin typeface="Tahoma"/>
                <a:cs typeface="Tahoma"/>
              </a:rPr>
              <a:t>A</a:t>
            </a:r>
            <a:r>
              <a:rPr sz="2400" spc="-15" dirty="0">
                <a:solidFill>
                  <a:prstClr val="black"/>
                </a:solidFill>
                <a:latin typeface="Tahoma"/>
                <a:cs typeface="Tahoma"/>
              </a:rPr>
              <a:t>c</a:t>
            </a:r>
            <a:r>
              <a:rPr sz="2400" spc="-5" dirty="0">
                <a:solidFill>
                  <a:prstClr val="black"/>
                </a:solidFill>
                <a:latin typeface="Tahoma"/>
                <a:cs typeface="Tahoma"/>
              </a:rPr>
              <a:t>cepta</a:t>
            </a:r>
            <a:r>
              <a:rPr sz="2400" dirty="0">
                <a:solidFill>
                  <a:prstClr val="black"/>
                </a:solidFill>
                <a:latin typeface="Tahoma"/>
                <a:cs typeface="Tahoma"/>
              </a:rPr>
              <a:t>n</a:t>
            </a:r>
            <a:r>
              <a:rPr sz="2400" spc="-5" dirty="0">
                <a:solidFill>
                  <a:prstClr val="black"/>
                </a:solidFill>
                <a:latin typeface="Tahoma"/>
                <a:cs typeface="Tahoma"/>
              </a:rPr>
              <a:t>ce</a:t>
            </a:r>
            <a:endParaRPr sz="2400">
              <a:solidFill>
                <a:prstClr val="black"/>
              </a:solidFill>
              <a:latin typeface="Tahoma"/>
              <a:cs typeface="Tahoma"/>
            </a:endParaRPr>
          </a:p>
        </p:txBody>
      </p:sp>
      <p:sp>
        <p:nvSpPr>
          <p:cNvPr id="34" name="object 19">
            <a:extLst>
              <a:ext uri="{FF2B5EF4-FFF2-40B4-BE49-F238E27FC236}">
                <a16:creationId xmlns:a16="http://schemas.microsoft.com/office/drawing/2014/main" id="{40EBD235-84D4-5D2D-94D2-3664A32FACED}"/>
              </a:ext>
            </a:extLst>
          </p:cNvPr>
          <p:cNvSpPr txBox="1"/>
          <p:nvPr/>
        </p:nvSpPr>
        <p:spPr>
          <a:xfrm>
            <a:off x="2682037" y="4212717"/>
            <a:ext cx="3607510" cy="1493520"/>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0665" indent="-228600">
              <a:spcBef>
                <a:spcPts val="100"/>
              </a:spcBef>
              <a:buClr>
                <a:srgbClr val="FFFFCC"/>
              </a:buClr>
              <a:buFont typeface="Verdana"/>
              <a:buChar char="◦"/>
              <a:tabLst>
                <a:tab pos="241300" algn="l"/>
              </a:tabLst>
            </a:pPr>
            <a:r>
              <a:rPr sz="2400" spc="-15" dirty="0">
                <a:solidFill>
                  <a:prstClr val="black"/>
                </a:solidFill>
                <a:latin typeface="Tahoma"/>
                <a:cs typeface="Tahoma"/>
              </a:rPr>
              <a:t>Avoid</a:t>
            </a:r>
            <a:endParaRPr sz="2400" dirty="0">
              <a:solidFill>
                <a:prstClr val="black"/>
              </a:solidFill>
              <a:latin typeface="Tahoma"/>
              <a:cs typeface="Tahoma"/>
            </a:endParaRPr>
          </a:p>
          <a:p>
            <a:pPr marL="240665" indent="-228600">
              <a:spcBef>
                <a:spcPts val="10"/>
              </a:spcBef>
              <a:buClr>
                <a:srgbClr val="FFFFCC"/>
              </a:buClr>
              <a:buFont typeface="Verdana"/>
              <a:buChar char="◦"/>
              <a:tabLst>
                <a:tab pos="241300" algn="l"/>
              </a:tabLst>
            </a:pPr>
            <a:r>
              <a:rPr sz="2400" spc="-40" dirty="0">
                <a:solidFill>
                  <a:prstClr val="black"/>
                </a:solidFill>
                <a:latin typeface="Tahoma"/>
                <a:cs typeface="Tahoma"/>
              </a:rPr>
              <a:t>Transfer</a:t>
            </a:r>
            <a:endParaRPr sz="2400" dirty="0">
              <a:solidFill>
                <a:prstClr val="black"/>
              </a:solidFill>
              <a:latin typeface="Tahoma"/>
              <a:cs typeface="Tahoma"/>
            </a:endParaRPr>
          </a:p>
          <a:p>
            <a:pPr marL="240665" indent="-228600">
              <a:spcBef>
                <a:spcPts val="10"/>
              </a:spcBef>
              <a:buClr>
                <a:srgbClr val="FFFFCC"/>
              </a:buClr>
              <a:buFont typeface="Verdana"/>
              <a:buChar char="◦"/>
              <a:tabLst>
                <a:tab pos="241300" algn="l"/>
              </a:tabLst>
            </a:pPr>
            <a:r>
              <a:rPr sz="2400" dirty="0">
                <a:solidFill>
                  <a:prstClr val="black"/>
                </a:solidFill>
                <a:latin typeface="Tahoma"/>
                <a:cs typeface="Tahoma"/>
              </a:rPr>
              <a:t>Mitigate</a:t>
            </a:r>
          </a:p>
          <a:p>
            <a:pPr marL="240665" indent="-228600">
              <a:spcBef>
                <a:spcPts val="15"/>
              </a:spcBef>
              <a:buClr>
                <a:srgbClr val="FFFFCC"/>
              </a:buClr>
              <a:buFont typeface="Verdana"/>
              <a:buChar char="◦"/>
              <a:tabLst>
                <a:tab pos="241300" algn="l"/>
              </a:tabLst>
            </a:pPr>
            <a:r>
              <a:rPr sz="2400" dirty="0">
                <a:solidFill>
                  <a:prstClr val="black"/>
                </a:solidFill>
                <a:latin typeface="Tahoma"/>
                <a:cs typeface="Tahoma"/>
              </a:rPr>
              <a:t>A</a:t>
            </a:r>
            <a:r>
              <a:rPr sz="2400" spc="-20" dirty="0">
                <a:solidFill>
                  <a:prstClr val="black"/>
                </a:solidFill>
                <a:latin typeface="Tahoma"/>
                <a:cs typeface="Tahoma"/>
              </a:rPr>
              <a:t>c</a:t>
            </a:r>
            <a:r>
              <a:rPr sz="2400" spc="-5" dirty="0">
                <a:solidFill>
                  <a:prstClr val="black"/>
                </a:solidFill>
                <a:latin typeface="Tahoma"/>
                <a:cs typeface="Tahoma"/>
              </a:rPr>
              <a:t>ceptance</a:t>
            </a:r>
            <a:r>
              <a:rPr lang="en-US" sz="2400" spc="-5" dirty="0">
                <a:solidFill>
                  <a:prstClr val="black"/>
                </a:solidFill>
                <a:latin typeface="Tahoma"/>
                <a:cs typeface="Tahoma"/>
              </a:rPr>
              <a:t> (Retain)</a:t>
            </a:r>
            <a:endParaRPr sz="2400" dirty="0">
              <a:solidFill>
                <a:prstClr val="black"/>
              </a:solidFill>
              <a:latin typeface="Tahoma"/>
              <a:cs typeface="Tahoma"/>
            </a:endParaRPr>
          </a:p>
        </p:txBody>
      </p:sp>
    </p:spTree>
    <p:extLst>
      <p:ext uri="{BB962C8B-B14F-4D97-AF65-F5344CB8AC3E}">
        <p14:creationId xmlns:p14="http://schemas.microsoft.com/office/powerpoint/2010/main" val="19857695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object 171">
            <a:extLst>
              <a:ext uri="{FF2B5EF4-FFF2-40B4-BE49-F238E27FC236}">
                <a16:creationId xmlns:a16="http://schemas.microsoft.com/office/drawing/2014/main" id="{C5AAA09D-F310-38DC-200A-E55C8CF1EFAD}"/>
              </a:ext>
            </a:extLst>
          </p:cNvPr>
          <p:cNvSpPr txBox="1"/>
          <p:nvPr/>
        </p:nvSpPr>
        <p:spPr>
          <a:xfrm>
            <a:off x="7982270" y="6204202"/>
            <a:ext cx="855980" cy="197490"/>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200" b="1" i="0" u="none" strike="noStrike" kern="1200" cap="none" spc="-5" normalizeH="0" baseline="0" noProof="0" dirty="0">
                <a:ln>
                  <a:noFill/>
                </a:ln>
                <a:solidFill>
                  <a:srgbClr val="006666"/>
                </a:solidFill>
                <a:effectLst/>
                <a:uLnTx/>
                <a:uFillTx/>
                <a:latin typeface="Arial"/>
                <a:ea typeface="+mn-ea"/>
                <a:cs typeface="Arial"/>
              </a:rPr>
              <a:t>FIGURE</a:t>
            </a:r>
            <a:r>
              <a:rPr kumimoji="0" sz="1200" b="1" i="0" u="none" strike="noStrike" kern="1200" cap="none" spc="-50" normalizeH="0" baseline="0" noProof="0" dirty="0">
                <a:ln>
                  <a:noFill/>
                </a:ln>
                <a:solidFill>
                  <a:srgbClr val="006666"/>
                </a:solidFill>
                <a:effectLst/>
                <a:uLnTx/>
                <a:uFillTx/>
                <a:latin typeface="Arial"/>
                <a:ea typeface="+mn-ea"/>
                <a:cs typeface="Arial"/>
              </a:rPr>
              <a:t> </a:t>
            </a:r>
            <a:r>
              <a:rPr kumimoji="0" sz="1200" b="1" i="0" u="none" strike="noStrike" kern="1200" cap="none" spc="-5" normalizeH="0" baseline="0" noProof="0" dirty="0">
                <a:ln>
                  <a:noFill/>
                </a:ln>
                <a:solidFill>
                  <a:srgbClr val="006666"/>
                </a:solidFill>
                <a:effectLst/>
                <a:uLnTx/>
                <a:uFillTx/>
                <a:latin typeface="Arial"/>
                <a:ea typeface="+mn-ea"/>
                <a:cs typeface="Arial"/>
              </a:rPr>
              <a:t>7.2</a:t>
            </a:r>
            <a:endParaRPr kumimoji="0" sz="1200" b="0" i="0" u="none" strike="noStrike" kern="1200" cap="none" spc="0" normalizeH="0" baseline="0" noProof="0" dirty="0">
              <a:ln>
                <a:noFill/>
              </a:ln>
              <a:solidFill>
                <a:prstClr val="black"/>
              </a:solidFill>
              <a:effectLst/>
              <a:uLnTx/>
              <a:uFillTx/>
              <a:latin typeface="Arial"/>
              <a:ea typeface="+mn-ea"/>
              <a:cs typeface="Arial"/>
            </a:endParaRPr>
          </a:p>
        </p:txBody>
      </p:sp>
      <p:pic>
        <p:nvPicPr>
          <p:cNvPr id="3" name="object 172">
            <a:extLst>
              <a:ext uri="{FF2B5EF4-FFF2-40B4-BE49-F238E27FC236}">
                <a16:creationId xmlns:a16="http://schemas.microsoft.com/office/drawing/2014/main" id="{D712513C-F050-84DA-8D4B-6007563FE6A8}"/>
              </a:ext>
            </a:extLst>
          </p:cNvPr>
          <p:cNvPicPr/>
          <p:nvPr/>
        </p:nvPicPr>
        <p:blipFill>
          <a:blip r:embed="rId3" cstate="print"/>
          <a:stretch>
            <a:fillRect/>
          </a:stretch>
        </p:blipFill>
        <p:spPr>
          <a:xfrm>
            <a:off x="2155202" y="456309"/>
            <a:ext cx="3629898" cy="5903214"/>
          </a:xfrm>
          <a:prstGeom prst="rect">
            <a:avLst/>
          </a:prstGeom>
        </p:spPr>
      </p:pic>
      <p:pic>
        <p:nvPicPr>
          <p:cNvPr id="8" name="Picture 7">
            <a:extLst>
              <a:ext uri="{FF2B5EF4-FFF2-40B4-BE49-F238E27FC236}">
                <a16:creationId xmlns:a16="http://schemas.microsoft.com/office/drawing/2014/main" id="{650E7473-FB14-432B-9205-EA35F17511D7}"/>
              </a:ext>
            </a:extLst>
          </p:cNvPr>
          <p:cNvPicPr>
            <a:picLocks noChangeAspect="1"/>
          </p:cNvPicPr>
          <p:nvPr/>
        </p:nvPicPr>
        <p:blipFill>
          <a:blip r:embed="rId4"/>
          <a:stretch>
            <a:fillRect/>
          </a:stretch>
        </p:blipFill>
        <p:spPr>
          <a:xfrm>
            <a:off x="7786372" y="1967902"/>
            <a:ext cx="2250427" cy="1132698"/>
          </a:xfrm>
          <a:prstGeom prst="rect">
            <a:avLst/>
          </a:prstGeom>
        </p:spPr>
      </p:pic>
    </p:spTree>
    <p:extLst>
      <p:ext uri="{BB962C8B-B14F-4D97-AF65-F5344CB8AC3E}">
        <p14:creationId xmlns:p14="http://schemas.microsoft.com/office/powerpoint/2010/main" val="29435626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EA4638F0-A61C-495B-AB35-58DBC4635889}"/>
              </a:ext>
            </a:extLst>
          </p:cNvPr>
          <p:cNvPicPr>
            <a:picLocks noChangeAspect="1"/>
          </p:cNvPicPr>
          <p:nvPr/>
        </p:nvPicPr>
        <p:blipFill>
          <a:blip r:embed="rId3"/>
          <a:stretch>
            <a:fillRect/>
          </a:stretch>
        </p:blipFill>
        <p:spPr>
          <a:xfrm>
            <a:off x="1" y="1280599"/>
            <a:ext cx="11079126" cy="5078519"/>
          </a:xfrm>
          <a:prstGeom prst="rect">
            <a:avLst/>
          </a:prstGeom>
        </p:spPr>
      </p:pic>
    </p:spTree>
    <p:extLst>
      <p:ext uri="{BB962C8B-B14F-4D97-AF65-F5344CB8AC3E}">
        <p14:creationId xmlns:p14="http://schemas.microsoft.com/office/powerpoint/2010/main" val="1656946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8A983B0D-E27B-3BCA-FC32-9D550F5268B7}"/>
              </a:ext>
            </a:extLst>
          </p:cNvPr>
          <p:cNvGraphicFramePr>
            <a:graphicFrameLocks noGrp="1"/>
          </p:cNvGraphicFramePr>
          <p:nvPr>
            <p:extLst>
              <p:ext uri="{D42A27DB-BD31-4B8C-83A1-F6EECF244321}">
                <p14:modId xmlns:p14="http://schemas.microsoft.com/office/powerpoint/2010/main" val="2071469566"/>
              </p:ext>
            </p:extLst>
          </p:nvPr>
        </p:nvGraphicFramePr>
        <p:xfrm>
          <a:off x="315819" y="1317057"/>
          <a:ext cx="11312964" cy="4787679"/>
        </p:xfrm>
        <a:graphic>
          <a:graphicData uri="http://schemas.openxmlformats.org/drawingml/2006/table">
            <a:tbl>
              <a:tblPr/>
              <a:tblGrid>
                <a:gridCol w="5656482">
                  <a:extLst>
                    <a:ext uri="{9D8B030D-6E8A-4147-A177-3AD203B41FA5}">
                      <a16:colId xmlns:a16="http://schemas.microsoft.com/office/drawing/2014/main" val="3124711662"/>
                    </a:ext>
                  </a:extLst>
                </a:gridCol>
                <a:gridCol w="5656482">
                  <a:extLst>
                    <a:ext uri="{9D8B030D-6E8A-4147-A177-3AD203B41FA5}">
                      <a16:colId xmlns:a16="http://schemas.microsoft.com/office/drawing/2014/main" val="608626175"/>
                    </a:ext>
                  </a:extLst>
                </a:gridCol>
              </a:tblGrid>
              <a:tr h="575834">
                <a:tc>
                  <a:txBody>
                    <a:bodyPr/>
                    <a:lstStyle/>
                    <a:p>
                      <a:r>
                        <a:rPr lang="en-US" sz="2400" b="1" dirty="0"/>
                        <a:t>Contingency Funding</a:t>
                      </a:r>
                      <a:endParaRPr lang="en-US" sz="2400" dirty="0"/>
                    </a:p>
                  </a:txBody>
                  <a:tcPr anchor="ctr">
                    <a:lnL>
                      <a:noFill/>
                    </a:lnL>
                    <a:lnR>
                      <a:noFill/>
                    </a:lnR>
                    <a:lnT>
                      <a:noFill/>
                    </a:lnT>
                    <a:lnB>
                      <a:noFill/>
                    </a:lnB>
                    <a:noFill/>
                  </a:tcPr>
                </a:tc>
                <a:tc>
                  <a:txBody>
                    <a:bodyPr/>
                    <a:lstStyle/>
                    <a:p>
                      <a:pPr algn="r" rtl="1"/>
                      <a:r>
                        <a:rPr lang="ar-EG" sz="2400" b="1" dirty="0"/>
                        <a:t>تمويل الطوارئ</a:t>
                      </a:r>
                      <a:endParaRPr lang="ar-EG" sz="2400" dirty="0"/>
                    </a:p>
                  </a:txBody>
                  <a:tcPr anchor="ctr">
                    <a:lnL>
                      <a:noFill/>
                    </a:lnL>
                    <a:lnR>
                      <a:noFill/>
                    </a:lnR>
                    <a:lnT>
                      <a:noFill/>
                    </a:lnT>
                    <a:lnB>
                      <a:noFill/>
                    </a:lnB>
                    <a:noFill/>
                  </a:tcPr>
                </a:tc>
                <a:extLst>
                  <a:ext uri="{0D108BD9-81ED-4DB2-BD59-A6C34878D82A}">
                    <a16:rowId xmlns:a16="http://schemas.microsoft.com/office/drawing/2014/main" val="873607414"/>
                  </a:ext>
                </a:extLst>
              </a:tr>
              <a:tr h="1007708">
                <a:tc>
                  <a:txBody>
                    <a:bodyPr/>
                    <a:lstStyle/>
                    <a:p>
                      <a:r>
                        <a:rPr lang="en-US" sz="2400"/>
                        <a:t>Contingency funds are established to cover project risks—identified and unknown.</a:t>
                      </a:r>
                    </a:p>
                  </a:txBody>
                  <a:tcPr anchor="ctr">
                    <a:lnL>
                      <a:noFill/>
                    </a:lnL>
                    <a:lnR>
                      <a:noFill/>
                    </a:lnR>
                    <a:lnT>
                      <a:noFill/>
                    </a:lnT>
                    <a:lnB>
                      <a:noFill/>
                    </a:lnB>
                    <a:noFill/>
                  </a:tcPr>
                </a:tc>
                <a:tc>
                  <a:txBody>
                    <a:bodyPr/>
                    <a:lstStyle/>
                    <a:p>
                      <a:pPr algn="r" rtl="1"/>
                      <a:r>
                        <a:rPr lang="ar-EG" sz="2400"/>
                        <a:t>يتم إنشاء أموال الطوارئ لتغطية مخاطر المشروع - المعروفة وغير المعروفة.</a:t>
                      </a:r>
                    </a:p>
                  </a:txBody>
                  <a:tcPr anchor="ctr">
                    <a:lnL>
                      <a:noFill/>
                    </a:lnL>
                    <a:lnR>
                      <a:noFill/>
                    </a:lnR>
                    <a:lnT>
                      <a:noFill/>
                    </a:lnT>
                    <a:lnB>
                      <a:noFill/>
                    </a:lnB>
                    <a:noFill/>
                  </a:tcPr>
                </a:tc>
                <a:extLst>
                  <a:ext uri="{0D108BD9-81ED-4DB2-BD59-A6C34878D82A}">
                    <a16:rowId xmlns:a16="http://schemas.microsoft.com/office/drawing/2014/main" val="2451174230"/>
                  </a:ext>
                </a:extLst>
              </a:tr>
              <a:tr h="575834">
                <a:tc>
                  <a:txBody>
                    <a:bodyPr/>
                    <a:lstStyle/>
                    <a:p>
                      <a:r>
                        <a:rPr lang="en-US" sz="2400"/>
                        <a:t>These funds are divided into two types:</a:t>
                      </a:r>
                    </a:p>
                  </a:txBody>
                  <a:tcPr anchor="ctr">
                    <a:lnL>
                      <a:noFill/>
                    </a:lnL>
                    <a:lnR>
                      <a:noFill/>
                    </a:lnR>
                    <a:lnT>
                      <a:noFill/>
                    </a:lnT>
                    <a:lnB>
                      <a:noFill/>
                    </a:lnB>
                    <a:noFill/>
                  </a:tcPr>
                </a:tc>
                <a:tc>
                  <a:txBody>
                    <a:bodyPr/>
                    <a:lstStyle/>
                    <a:p>
                      <a:pPr algn="r" rtl="1"/>
                      <a:r>
                        <a:rPr lang="ar-EG" sz="2400"/>
                        <a:t>يتم تقسيم هذه الأموال إلى نوعين:</a:t>
                      </a:r>
                    </a:p>
                  </a:txBody>
                  <a:tcPr anchor="ctr">
                    <a:lnL>
                      <a:noFill/>
                    </a:lnL>
                    <a:lnR>
                      <a:noFill/>
                    </a:lnR>
                    <a:lnT>
                      <a:noFill/>
                    </a:lnT>
                    <a:lnB>
                      <a:noFill/>
                    </a:lnB>
                    <a:noFill/>
                  </a:tcPr>
                </a:tc>
                <a:extLst>
                  <a:ext uri="{0D108BD9-81ED-4DB2-BD59-A6C34878D82A}">
                    <a16:rowId xmlns:a16="http://schemas.microsoft.com/office/drawing/2014/main" val="1989939737"/>
                  </a:ext>
                </a:extLst>
              </a:tr>
              <a:tr h="1007708">
                <a:tc>
                  <a:txBody>
                    <a:bodyPr/>
                    <a:lstStyle/>
                    <a:p>
                      <a:r>
                        <a:rPr lang="en-US" sz="2400"/>
                        <a:t>- </a:t>
                      </a:r>
                      <a:r>
                        <a:rPr lang="en-US" sz="2400" b="1"/>
                        <a:t>Budget reserves:</a:t>
                      </a:r>
                      <a:r>
                        <a:rPr lang="en-US" sz="2400"/>
                        <a:t> are set up to cover identified risks and are allocated to specific segments of the project.</a:t>
                      </a:r>
                    </a:p>
                  </a:txBody>
                  <a:tcPr anchor="ctr">
                    <a:lnL>
                      <a:noFill/>
                    </a:lnL>
                    <a:lnR>
                      <a:noFill/>
                    </a:lnR>
                    <a:lnT>
                      <a:noFill/>
                    </a:lnT>
                    <a:lnB>
                      <a:noFill/>
                    </a:lnB>
                    <a:noFill/>
                  </a:tcPr>
                </a:tc>
                <a:tc>
                  <a:txBody>
                    <a:bodyPr/>
                    <a:lstStyle/>
                    <a:p>
                      <a:pPr algn="r" rtl="1"/>
                      <a:r>
                        <a:rPr lang="ar-EG" sz="2400"/>
                        <a:t>- </a:t>
                      </a:r>
                      <a:r>
                        <a:rPr lang="ar-EG" sz="2400" b="1"/>
                        <a:t>احتياطيات الميزانية:</a:t>
                      </a:r>
                      <a:r>
                        <a:rPr lang="ar-EG" sz="2400"/>
                        <a:t> يتم إنشاؤها لتغطية المخاطر المحددة وتخصص لأجزاء معينة من المشروع.</a:t>
                      </a:r>
                    </a:p>
                  </a:txBody>
                  <a:tcPr anchor="ctr">
                    <a:lnL>
                      <a:noFill/>
                    </a:lnL>
                    <a:lnR>
                      <a:noFill/>
                    </a:lnR>
                    <a:lnT>
                      <a:noFill/>
                    </a:lnT>
                    <a:lnB>
                      <a:noFill/>
                    </a:lnB>
                    <a:noFill/>
                  </a:tcPr>
                </a:tc>
                <a:extLst>
                  <a:ext uri="{0D108BD9-81ED-4DB2-BD59-A6C34878D82A}">
                    <a16:rowId xmlns:a16="http://schemas.microsoft.com/office/drawing/2014/main" val="188870920"/>
                  </a:ext>
                </a:extLst>
              </a:tr>
              <a:tr h="1439583">
                <a:tc>
                  <a:txBody>
                    <a:bodyPr/>
                    <a:lstStyle/>
                    <a:p>
                      <a:r>
                        <a:rPr lang="en-US" sz="2400"/>
                        <a:t>- </a:t>
                      </a:r>
                      <a:r>
                        <a:rPr lang="en-US" sz="2400" b="1"/>
                        <a:t>Management reserves:</a:t>
                      </a:r>
                      <a:r>
                        <a:rPr lang="en-US" sz="2400"/>
                        <a:t> are set up to cover unidentified risks and are allocated to the total project.</a:t>
                      </a:r>
                    </a:p>
                  </a:txBody>
                  <a:tcPr anchor="ctr">
                    <a:lnL>
                      <a:noFill/>
                    </a:lnL>
                    <a:lnR>
                      <a:noFill/>
                    </a:lnR>
                    <a:lnT>
                      <a:noFill/>
                    </a:lnT>
                    <a:lnB>
                      <a:noFill/>
                    </a:lnB>
                    <a:noFill/>
                  </a:tcPr>
                </a:tc>
                <a:tc>
                  <a:txBody>
                    <a:bodyPr/>
                    <a:lstStyle/>
                    <a:p>
                      <a:pPr algn="r" rtl="1"/>
                      <a:r>
                        <a:rPr lang="ar-EG" sz="2400" dirty="0"/>
                        <a:t>- </a:t>
                      </a:r>
                      <a:r>
                        <a:rPr lang="ar-EG" sz="2400" b="1" dirty="0"/>
                        <a:t>احتياطيات الإدارة:</a:t>
                      </a:r>
                      <a:r>
                        <a:rPr lang="ar-EG" sz="2400" dirty="0"/>
                        <a:t> يتم إنشاؤها لتغطية المخاطر غير المحددة وتخصص للمشروع ككل.</a:t>
                      </a:r>
                    </a:p>
                  </a:txBody>
                  <a:tcPr anchor="ctr">
                    <a:lnL>
                      <a:noFill/>
                    </a:lnL>
                    <a:lnR>
                      <a:noFill/>
                    </a:lnR>
                    <a:lnT>
                      <a:noFill/>
                    </a:lnT>
                    <a:lnB>
                      <a:noFill/>
                    </a:lnB>
                    <a:noFill/>
                  </a:tcPr>
                </a:tc>
                <a:extLst>
                  <a:ext uri="{0D108BD9-81ED-4DB2-BD59-A6C34878D82A}">
                    <a16:rowId xmlns:a16="http://schemas.microsoft.com/office/drawing/2014/main" val="1035882177"/>
                  </a:ext>
                </a:extLst>
              </a:tr>
            </a:tbl>
          </a:graphicData>
        </a:graphic>
      </p:graphicFrame>
    </p:spTree>
    <p:extLst>
      <p:ext uri="{BB962C8B-B14F-4D97-AF65-F5344CB8AC3E}">
        <p14:creationId xmlns:p14="http://schemas.microsoft.com/office/powerpoint/2010/main" val="37422185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8" name="Table 7">
            <a:extLst>
              <a:ext uri="{FF2B5EF4-FFF2-40B4-BE49-F238E27FC236}">
                <a16:creationId xmlns:a16="http://schemas.microsoft.com/office/drawing/2014/main" id="{285A9B40-F237-63C9-A903-820D7D783939}"/>
              </a:ext>
            </a:extLst>
          </p:cNvPr>
          <p:cNvGraphicFramePr>
            <a:graphicFrameLocks noGrp="1"/>
          </p:cNvGraphicFramePr>
          <p:nvPr>
            <p:extLst>
              <p:ext uri="{D42A27DB-BD31-4B8C-83A1-F6EECF244321}">
                <p14:modId xmlns:p14="http://schemas.microsoft.com/office/powerpoint/2010/main" val="332329176"/>
              </p:ext>
            </p:extLst>
          </p:nvPr>
        </p:nvGraphicFramePr>
        <p:xfrm>
          <a:off x="316085" y="1280598"/>
          <a:ext cx="11451754" cy="4974900"/>
        </p:xfrm>
        <a:graphic>
          <a:graphicData uri="http://schemas.openxmlformats.org/drawingml/2006/table">
            <a:tbl>
              <a:tblPr/>
              <a:tblGrid>
                <a:gridCol w="5725877">
                  <a:extLst>
                    <a:ext uri="{9D8B030D-6E8A-4147-A177-3AD203B41FA5}">
                      <a16:colId xmlns:a16="http://schemas.microsoft.com/office/drawing/2014/main" val="3115493536"/>
                    </a:ext>
                  </a:extLst>
                </a:gridCol>
                <a:gridCol w="5725877">
                  <a:extLst>
                    <a:ext uri="{9D8B030D-6E8A-4147-A177-3AD203B41FA5}">
                      <a16:colId xmlns:a16="http://schemas.microsoft.com/office/drawing/2014/main" val="1345104675"/>
                    </a:ext>
                  </a:extLst>
                </a:gridCol>
              </a:tblGrid>
              <a:tr h="377180">
                <a:tc>
                  <a:txBody>
                    <a:bodyPr/>
                    <a:lstStyle/>
                    <a:p>
                      <a:r>
                        <a:rPr lang="en-US" sz="2000" b="1" dirty="0"/>
                        <a:t>Contingency funding</a:t>
                      </a:r>
                      <a:endParaRPr lang="en-US" sz="2000" dirty="0"/>
                    </a:p>
                  </a:txBody>
                  <a:tcPr marL="80580" marR="80580" marT="40290" marB="40290" anchor="ctr">
                    <a:lnL>
                      <a:noFill/>
                    </a:lnL>
                    <a:lnR>
                      <a:noFill/>
                    </a:lnR>
                    <a:lnT>
                      <a:noFill/>
                    </a:lnT>
                    <a:lnB>
                      <a:noFill/>
                    </a:lnB>
                    <a:noFill/>
                  </a:tcPr>
                </a:tc>
                <a:tc>
                  <a:txBody>
                    <a:bodyPr/>
                    <a:lstStyle/>
                    <a:p>
                      <a:pPr algn="r"/>
                      <a:r>
                        <a:rPr lang="ar-EG" sz="2000" b="1" dirty="0"/>
                        <a:t>تمويل الطوارئ</a:t>
                      </a:r>
                      <a:endParaRPr lang="ar-EG" sz="2000" dirty="0"/>
                    </a:p>
                  </a:txBody>
                  <a:tcPr marL="80580" marR="80580" marT="40290" marB="40290" anchor="ctr">
                    <a:lnL>
                      <a:noFill/>
                    </a:lnL>
                    <a:lnR>
                      <a:noFill/>
                    </a:lnR>
                    <a:lnT>
                      <a:noFill/>
                    </a:lnT>
                    <a:lnB>
                      <a:noFill/>
                    </a:lnB>
                    <a:noFill/>
                  </a:tcPr>
                </a:tc>
                <a:extLst>
                  <a:ext uri="{0D108BD9-81ED-4DB2-BD59-A6C34878D82A}">
                    <a16:rowId xmlns:a16="http://schemas.microsoft.com/office/drawing/2014/main" val="1414576642"/>
                  </a:ext>
                </a:extLst>
              </a:tr>
              <a:tr h="1227667">
                <a:tc>
                  <a:txBody>
                    <a:bodyPr/>
                    <a:lstStyle/>
                    <a:p>
                      <a:r>
                        <a:rPr lang="en-US" sz="2000"/>
                        <a:t>Contingency funds are established to cover project risks that are identified and unknown. When, where, and how much money will be spent is not known until the risk event occurs.</a:t>
                      </a:r>
                    </a:p>
                  </a:txBody>
                  <a:tcPr marL="80580" marR="80580" marT="40290" marB="40290" anchor="ctr">
                    <a:lnL>
                      <a:noFill/>
                    </a:lnL>
                    <a:lnR>
                      <a:noFill/>
                    </a:lnR>
                    <a:lnT>
                      <a:noFill/>
                    </a:lnT>
                    <a:lnB>
                      <a:noFill/>
                    </a:lnB>
                    <a:noFill/>
                  </a:tcPr>
                </a:tc>
                <a:tc>
                  <a:txBody>
                    <a:bodyPr/>
                    <a:lstStyle/>
                    <a:p>
                      <a:pPr algn="r"/>
                      <a:r>
                        <a:rPr lang="ar-EG" sz="2000"/>
                        <a:t>يتم إنشاء أموال الطوارئ لتغطية مخاطر المشروع المحددة وغير المعروفة. متى وأين وكم سيتم إنفاق الأموال لا يُعرف إلا عندما يحدث الحدث الخطير.</a:t>
                      </a:r>
                    </a:p>
                  </a:txBody>
                  <a:tcPr marL="80580" marR="80580" marT="40290" marB="40290" anchor="ctr">
                    <a:lnL>
                      <a:noFill/>
                    </a:lnL>
                    <a:lnR>
                      <a:noFill/>
                    </a:lnR>
                    <a:lnT>
                      <a:noFill/>
                    </a:lnT>
                    <a:lnB>
                      <a:noFill/>
                    </a:lnB>
                    <a:noFill/>
                  </a:tcPr>
                </a:tc>
                <a:extLst>
                  <a:ext uri="{0D108BD9-81ED-4DB2-BD59-A6C34878D82A}">
                    <a16:rowId xmlns:a16="http://schemas.microsoft.com/office/drawing/2014/main" val="552756261"/>
                  </a:ext>
                </a:extLst>
              </a:tr>
              <a:tr h="944172">
                <a:tc>
                  <a:txBody>
                    <a:bodyPr/>
                    <a:lstStyle/>
                    <a:p>
                      <a:r>
                        <a:rPr lang="en-US" sz="2000"/>
                        <a:t>Project “owners” are often reluctant to set up project contingency funds that seem to imply the project plan might be a poor one.</a:t>
                      </a:r>
                    </a:p>
                  </a:txBody>
                  <a:tcPr marL="80580" marR="80580" marT="40290" marB="40290" anchor="ctr">
                    <a:lnL>
                      <a:noFill/>
                    </a:lnL>
                    <a:lnR>
                      <a:noFill/>
                    </a:lnR>
                    <a:lnT>
                      <a:noFill/>
                    </a:lnT>
                    <a:lnB>
                      <a:noFill/>
                    </a:lnB>
                    <a:noFill/>
                  </a:tcPr>
                </a:tc>
                <a:tc>
                  <a:txBody>
                    <a:bodyPr/>
                    <a:lstStyle/>
                    <a:p>
                      <a:pPr algn="r"/>
                      <a:r>
                        <a:rPr lang="ar-EG" sz="2000"/>
                        <a:t>غالبًا ما يتردد "مالكو" المشروع في إنشاء أموال طوارئ للمشروع لأنها تبدو وكأنها توحي بأن خطة المشروع قد تكون ضعيفة.</a:t>
                      </a:r>
                    </a:p>
                  </a:txBody>
                  <a:tcPr marL="80580" marR="80580" marT="40290" marB="40290" anchor="ctr">
                    <a:lnL>
                      <a:noFill/>
                    </a:lnL>
                    <a:lnR>
                      <a:noFill/>
                    </a:lnR>
                    <a:lnT>
                      <a:noFill/>
                    </a:lnT>
                    <a:lnB>
                      <a:noFill/>
                    </a:lnB>
                    <a:noFill/>
                  </a:tcPr>
                </a:tc>
                <a:extLst>
                  <a:ext uri="{0D108BD9-81ED-4DB2-BD59-A6C34878D82A}">
                    <a16:rowId xmlns:a16="http://schemas.microsoft.com/office/drawing/2014/main" val="2636572974"/>
                  </a:ext>
                </a:extLst>
              </a:tr>
              <a:tr h="944172">
                <a:tc>
                  <a:txBody>
                    <a:bodyPr/>
                    <a:lstStyle/>
                    <a:p>
                      <a:r>
                        <a:rPr lang="en-US" sz="2000"/>
                        <a:t>Some perceive the contingency fund as an add-on slush fund. Others say they will face the risk when it materializes.</a:t>
                      </a:r>
                    </a:p>
                  </a:txBody>
                  <a:tcPr marL="80580" marR="80580" marT="40290" marB="40290" anchor="ctr">
                    <a:lnL>
                      <a:noFill/>
                    </a:lnL>
                    <a:lnR>
                      <a:noFill/>
                    </a:lnR>
                    <a:lnT>
                      <a:noFill/>
                    </a:lnT>
                    <a:lnB>
                      <a:noFill/>
                    </a:lnB>
                    <a:noFill/>
                  </a:tcPr>
                </a:tc>
                <a:tc>
                  <a:txBody>
                    <a:bodyPr/>
                    <a:lstStyle/>
                    <a:p>
                      <a:pPr algn="r"/>
                      <a:r>
                        <a:rPr lang="ar-EG" sz="2000"/>
                        <a:t>يرى البعض أن أموال الطوارئ مجرد أموال إضافية لاستخدامات غير محددة. بينما يقول آخرون إنهم سيواجهون المخاطر عند حدوثها.</a:t>
                      </a:r>
                    </a:p>
                  </a:txBody>
                  <a:tcPr marL="80580" marR="80580" marT="40290" marB="40290" anchor="ctr">
                    <a:lnL>
                      <a:noFill/>
                    </a:lnL>
                    <a:lnR>
                      <a:noFill/>
                    </a:lnR>
                    <a:lnT>
                      <a:noFill/>
                    </a:lnT>
                    <a:lnB>
                      <a:noFill/>
                    </a:lnB>
                    <a:noFill/>
                  </a:tcPr>
                </a:tc>
                <a:extLst>
                  <a:ext uri="{0D108BD9-81ED-4DB2-BD59-A6C34878D82A}">
                    <a16:rowId xmlns:a16="http://schemas.microsoft.com/office/drawing/2014/main" val="2873719681"/>
                  </a:ext>
                </a:extLst>
              </a:tr>
              <a:tr h="1227667">
                <a:tc>
                  <a:txBody>
                    <a:bodyPr/>
                    <a:lstStyle/>
                    <a:p>
                      <a:r>
                        <a:rPr lang="en-US" sz="2000"/>
                        <a:t>Usually, such reluctance to establish contingency reserves can be overcome with documented risk identification, assessment, contingency plans, and plans for when and how funds will be disbursed.</a:t>
                      </a:r>
                    </a:p>
                  </a:txBody>
                  <a:tcPr marL="80580" marR="80580" marT="40290" marB="40290" anchor="ctr">
                    <a:lnL>
                      <a:noFill/>
                    </a:lnL>
                    <a:lnR>
                      <a:noFill/>
                    </a:lnR>
                    <a:lnT>
                      <a:noFill/>
                    </a:lnT>
                    <a:lnB>
                      <a:noFill/>
                    </a:lnB>
                    <a:noFill/>
                  </a:tcPr>
                </a:tc>
                <a:tc>
                  <a:txBody>
                    <a:bodyPr/>
                    <a:lstStyle/>
                    <a:p>
                      <a:pPr algn="r"/>
                      <a:r>
                        <a:rPr lang="ar-EG" sz="2000" dirty="0"/>
                        <a:t>عادةً، يمكن التغلب على هذا التردد في إنشاء احتياطيات الطوارئ من خلال تحديد المخاطر الموثق، التقييم، خطط الطوارئ، والخطط التي تحدد متى وكيف سيتم صرف الأموال.</a:t>
                      </a:r>
                    </a:p>
                  </a:txBody>
                  <a:tcPr marL="80580" marR="80580" marT="40290" marB="40290" anchor="ctr">
                    <a:lnL>
                      <a:noFill/>
                    </a:lnL>
                    <a:lnR>
                      <a:noFill/>
                    </a:lnR>
                    <a:lnT>
                      <a:noFill/>
                    </a:lnT>
                    <a:lnB>
                      <a:noFill/>
                    </a:lnB>
                    <a:noFill/>
                  </a:tcPr>
                </a:tc>
                <a:extLst>
                  <a:ext uri="{0D108BD9-81ED-4DB2-BD59-A6C34878D82A}">
                    <a16:rowId xmlns:a16="http://schemas.microsoft.com/office/drawing/2014/main" val="3515084061"/>
                  </a:ext>
                </a:extLst>
              </a:tr>
            </a:tbl>
          </a:graphicData>
        </a:graphic>
      </p:graphicFrame>
    </p:spTree>
    <p:extLst>
      <p:ext uri="{BB962C8B-B14F-4D97-AF65-F5344CB8AC3E}">
        <p14:creationId xmlns:p14="http://schemas.microsoft.com/office/powerpoint/2010/main" val="15396388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800" b="1" dirty="0">
              <a:solidFill>
                <a:srgbClr val="231F21"/>
              </a:solidFill>
              <a:highlight>
                <a:srgbClr val="FFFF00"/>
              </a:highlight>
              <a:latin typeface="Georgia" panose="02040502050405020303" pitchFamily="18" charset="0"/>
              <a:ea typeface="Georgia" panose="02040502050405020303" pitchFamily="18" charset="0"/>
              <a:cs typeface="Georgia" panose="02040502050405020303"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B8C1B20A-C8E0-9F8A-F4B6-487F7F749885}"/>
              </a:ext>
            </a:extLst>
          </p:cNvPr>
          <p:cNvGraphicFramePr>
            <a:graphicFrameLocks noGrp="1"/>
          </p:cNvGraphicFramePr>
          <p:nvPr>
            <p:extLst>
              <p:ext uri="{D42A27DB-BD31-4B8C-83A1-F6EECF244321}">
                <p14:modId xmlns:p14="http://schemas.microsoft.com/office/powerpoint/2010/main" val="2292728428"/>
              </p:ext>
            </p:extLst>
          </p:nvPr>
        </p:nvGraphicFramePr>
        <p:xfrm>
          <a:off x="316084" y="1280598"/>
          <a:ext cx="11292820" cy="4834738"/>
        </p:xfrm>
        <a:graphic>
          <a:graphicData uri="http://schemas.openxmlformats.org/drawingml/2006/table">
            <a:tbl>
              <a:tblPr/>
              <a:tblGrid>
                <a:gridCol w="5646410">
                  <a:extLst>
                    <a:ext uri="{9D8B030D-6E8A-4147-A177-3AD203B41FA5}">
                      <a16:colId xmlns:a16="http://schemas.microsoft.com/office/drawing/2014/main" val="3317746481"/>
                    </a:ext>
                  </a:extLst>
                </a:gridCol>
                <a:gridCol w="5646410">
                  <a:extLst>
                    <a:ext uri="{9D8B030D-6E8A-4147-A177-3AD203B41FA5}">
                      <a16:colId xmlns:a16="http://schemas.microsoft.com/office/drawing/2014/main" val="2593428096"/>
                    </a:ext>
                  </a:extLst>
                </a:gridCol>
              </a:tblGrid>
              <a:tr h="400178">
                <a:tc>
                  <a:txBody>
                    <a:bodyPr/>
                    <a:lstStyle/>
                    <a:p>
                      <a:r>
                        <a:rPr lang="en-US" sz="2000" b="1" dirty="0"/>
                        <a:t>Contingency funding</a:t>
                      </a:r>
                      <a:endParaRPr lang="en-US" sz="2000" dirty="0"/>
                    </a:p>
                  </a:txBody>
                  <a:tcPr marL="83680" marR="83680" marT="41840" marB="41840" anchor="ctr">
                    <a:lnL>
                      <a:noFill/>
                    </a:lnL>
                    <a:lnR>
                      <a:noFill/>
                    </a:lnR>
                    <a:lnT>
                      <a:noFill/>
                    </a:lnT>
                    <a:lnB>
                      <a:noFill/>
                    </a:lnB>
                    <a:noFill/>
                  </a:tcPr>
                </a:tc>
                <a:tc>
                  <a:txBody>
                    <a:bodyPr/>
                    <a:lstStyle/>
                    <a:p>
                      <a:pPr algn="r" rtl="1"/>
                      <a:r>
                        <a:rPr lang="ar-EG" sz="2000" b="1" dirty="0"/>
                        <a:t>تمويل الطوارئ</a:t>
                      </a:r>
                      <a:endParaRPr lang="ar-EG" sz="2000" dirty="0"/>
                    </a:p>
                  </a:txBody>
                  <a:tcPr marL="83680" marR="83680" marT="41840" marB="41840" anchor="ctr">
                    <a:lnL>
                      <a:noFill/>
                    </a:lnL>
                    <a:lnR>
                      <a:noFill/>
                    </a:lnR>
                    <a:lnT>
                      <a:noFill/>
                    </a:lnT>
                    <a:lnB>
                      <a:noFill/>
                    </a:lnB>
                    <a:noFill/>
                  </a:tcPr>
                </a:tc>
                <a:extLst>
                  <a:ext uri="{0D108BD9-81ED-4DB2-BD59-A6C34878D82A}">
                    <a16:rowId xmlns:a16="http://schemas.microsoft.com/office/drawing/2014/main" val="559339273"/>
                  </a:ext>
                </a:extLst>
              </a:tr>
              <a:tr h="1900849">
                <a:tc>
                  <a:txBody>
                    <a:bodyPr/>
                    <a:lstStyle/>
                    <a:p>
                      <a:r>
                        <a:rPr lang="en-US" sz="2000"/>
                        <a:t>In practice, contingencies run from 1 to 10 percent in projects similar to past projects. However, in unique and high-technology projects it is not uncommon to find contingencies running in the 20 to 60 percent range. Use and rate of consumption of reserves must be closely monitored and controlled.</a:t>
                      </a:r>
                    </a:p>
                  </a:txBody>
                  <a:tcPr marL="83680" marR="83680" marT="41840" marB="41840" anchor="ctr">
                    <a:lnL>
                      <a:noFill/>
                    </a:lnL>
                    <a:lnR>
                      <a:noFill/>
                    </a:lnR>
                    <a:lnT>
                      <a:noFill/>
                    </a:lnT>
                    <a:lnB>
                      <a:noFill/>
                    </a:lnB>
                    <a:noFill/>
                  </a:tcPr>
                </a:tc>
                <a:tc>
                  <a:txBody>
                    <a:bodyPr/>
                    <a:lstStyle/>
                    <a:p>
                      <a:pPr algn="r" rtl="1"/>
                      <a:r>
                        <a:rPr lang="ar-EG" sz="2000"/>
                        <a:t>في الواقع، تتراوح النسب الاحتياطية من 1 إلى 10 بالمائة في المشاريع المشابهة للمشاريع السابقة. ومع ذلك، في المشاريع الفريدة وذات التكنولوجيا العالية، ليس من غير المعتاد أن تصل النسب الاحتياطية إلى 20 إلى 60 بالمائة. يجب مراقبة معدل استخدام الاحتياطيات والسيطرة عليه بعناية.</a:t>
                      </a:r>
                    </a:p>
                  </a:txBody>
                  <a:tcPr marL="83680" marR="83680" marT="41840" marB="41840" anchor="ctr">
                    <a:lnL>
                      <a:noFill/>
                    </a:lnL>
                    <a:lnR>
                      <a:noFill/>
                    </a:lnR>
                    <a:lnT>
                      <a:noFill/>
                    </a:lnT>
                    <a:lnB>
                      <a:noFill/>
                    </a:lnB>
                    <a:noFill/>
                  </a:tcPr>
                </a:tc>
                <a:extLst>
                  <a:ext uri="{0D108BD9-81ED-4DB2-BD59-A6C34878D82A}">
                    <a16:rowId xmlns:a16="http://schemas.microsoft.com/office/drawing/2014/main" val="474589879"/>
                  </a:ext>
                </a:extLst>
              </a:tr>
              <a:tr h="2501117">
                <a:tc>
                  <a:txBody>
                    <a:bodyPr/>
                    <a:lstStyle/>
                    <a:p>
                      <a:r>
                        <a:rPr lang="en-US" sz="2000"/>
                        <a:t>In practice, the </a:t>
                      </a:r>
                      <a:r>
                        <a:rPr lang="en-US" sz="2000" b="1"/>
                        <a:t>contingency reserve fund</a:t>
                      </a:r>
                      <a:r>
                        <a:rPr lang="en-US" sz="2000"/>
                        <a:t> is typically </a:t>
                      </a:r>
                      <a:r>
                        <a:rPr lang="en-US" sz="2000" b="1"/>
                        <a:t>divided into budget and management reserve funds</a:t>
                      </a:r>
                      <a:r>
                        <a:rPr lang="en-US" sz="2000"/>
                        <a:t> for control purposes. Budget reserves are set up to cover identified risks; these reserves are those allocated to specific segments or deliverables of the project. Management reserves are set up to cover unidentified risks and are allocated to risks associated with the total project.</a:t>
                      </a:r>
                    </a:p>
                  </a:txBody>
                  <a:tcPr marL="83680" marR="83680" marT="41840" marB="41840" anchor="ctr">
                    <a:lnL>
                      <a:noFill/>
                    </a:lnL>
                    <a:lnR>
                      <a:noFill/>
                    </a:lnR>
                    <a:lnT>
                      <a:noFill/>
                    </a:lnT>
                    <a:lnB>
                      <a:noFill/>
                    </a:lnB>
                    <a:noFill/>
                  </a:tcPr>
                </a:tc>
                <a:tc>
                  <a:txBody>
                    <a:bodyPr/>
                    <a:lstStyle/>
                    <a:p>
                      <a:pPr algn="r" rtl="1"/>
                      <a:r>
                        <a:rPr lang="ar-EG" sz="2000" dirty="0"/>
                        <a:t>في الواقع، يتم عادةً تقسيم </a:t>
                      </a:r>
                      <a:r>
                        <a:rPr lang="ar-EG" sz="2000" b="1" dirty="0"/>
                        <a:t>صندوق الاحتياطي الطارئ</a:t>
                      </a:r>
                      <a:r>
                        <a:rPr lang="ar-EG" sz="2000" dirty="0"/>
                        <a:t> إلى </a:t>
                      </a:r>
                      <a:r>
                        <a:rPr lang="ar-EG" sz="2000" b="1" dirty="0"/>
                        <a:t>احتياطيات الميزانية واحتياطيات الإدارة</a:t>
                      </a:r>
                      <a:r>
                        <a:rPr lang="ar-EG" sz="2000" dirty="0"/>
                        <a:t> لأغراض التحكم. يتم إعداد احتياطيات الميزانية لتغطية المخاطر المحددة؛ وهي مخصصة لقطاعات أو </a:t>
                      </a:r>
                      <a:r>
                        <a:rPr lang="ar-EG" sz="2000" dirty="0" err="1"/>
                        <a:t>تسليمات</a:t>
                      </a:r>
                      <a:r>
                        <a:rPr lang="ar-EG" sz="2000" dirty="0"/>
                        <a:t> معينة من المشروع. بينما يتم إعداد احتياطيات الإدارة لتغطية المخاطر غير المحددة وتُخصص للمخاطر المرتبطة بالمشروع ككل.</a:t>
                      </a:r>
                    </a:p>
                  </a:txBody>
                  <a:tcPr marL="83680" marR="83680" marT="41840" marB="41840" anchor="ctr">
                    <a:lnL>
                      <a:noFill/>
                    </a:lnL>
                    <a:lnR>
                      <a:noFill/>
                    </a:lnR>
                    <a:lnT>
                      <a:noFill/>
                    </a:lnT>
                    <a:lnB>
                      <a:noFill/>
                    </a:lnB>
                    <a:noFill/>
                  </a:tcPr>
                </a:tc>
                <a:extLst>
                  <a:ext uri="{0D108BD9-81ED-4DB2-BD59-A6C34878D82A}">
                    <a16:rowId xmlns:a16="http://schemas.microsoft.com/office/drawing/2014/main" val="1632146895"/>
                  </a:ext>
                </a:extLst>
              </a:tr>
            </a:tbl>
          </a:graphicData>
        </a:graphic>
      </p:graphicFrame>
      <p:sp>
        <p:nvSpPr>
          <p:cNvPr id="3" name="Rectangle 1">
            <a:extLst>
              <a:ext uri="{FF2B5EF4-FFF2-40B4-BE49-F238E27FC236}">
                <a16:creationId xmlns:a16="http://schemas.microsoft.com/office/drawing/2014/main" id="{0E571969-E2C9-05FF-FF61-04A3ED9D9284}"/>
              </a:ext>
            </a:extLst>
          </p:cNvPr>
          <p:cNvSpPr>
            <a:spLocks noChangeArrowheads="1"/>
          </p:cNvSpPr>
          <p:nvPr/>
        </p:nvSpPr>
        <p:spPr bwMode="auto">
          <a:xfrm>
            <a:off x="315949" y="128059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4245195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A6AA6070-4307-A2A8-B2BB-4953A9C99C5A}"/>
              </a:ext>
            </a:extLst>
          </p:cNvPr>
          <p:cNvGraphicFramePr>
            <a:graphicFrameLocks noGrp="1"/>
          </p:cNvGraphicFramePr>
          <p:nvPr>
            <p:extLst>
              <p:ext uri="{D42A27DB-BD31-4B8C-83A1-F6EECF244321}">
                <p14:modId xmlns:p14="http://schemas.microsoft.com/office/powerpoint/2010/main" val="3372700735"/>
              </p:ext>
            </p:extLst>
          </p:nvPr>
        </p:nvGraphicFramePr>
        <p:xfrm>
          <a:off x="316084" y="1381767"/>
          <a:ext cx="11362394" cy="4730154"/>
        </p:xfrm>
        <a:graphic>
          <a:graphicData uri="http://schemas.openxmlformats.org/drawingml/2006/table">
            <a:tbl>
              <a:tblPr/>
              <a:tblGrid>
                <a:gridCol w="5681197">
                  <a:extLst>
                    <a:ext uri="{9D8B030D-6E8A-4147-A177-3AD203B41FA5}">
                      <a16:colId xmlns:a16="http://schemas.microsoft.com/office/drawing/2014/main" val="1347545351"/>
                    </a:ext>
                  </a:extLst>
                </a:gridCol>
                <a:gridCol w="5681197">
                  <a:extLst>
                    <a:ext uri="{9D8B030D-6E8A-4147-A177-3AD203B41FA5}">
                      <a16:colId xmlns:a16="http://schemas.microsoft.com/office/drawing/2014/main" val="4118338321"/>
                    </a:ext>
                  </a:extLst>
                </a:gridCol>
              </a:tblGrid>
              <a:tr h="319395">
                <a:tc>
                  <a:txBody>
                    <a:bodyPr/>
                    <a:lstStyle/>
                    <a:p>
                      <a:pPr algn="ctr"/>
                      <a:r>
                        <a:rPr lang="en-US" sz="1800" b="1" dirty="0"/>
                        <a:t>Contingency funding</a:t>
                      </a:r>
                      <a:endParaRPr lang="en-US" sz="1800" dirty="0"/>
                    </a:p>
                  </a:txBody>
                  <a:tcPr marL="70183" marR="70183" marT="35091" marB="35091" anchor="ctr">
                    <a:lnL>
                      <a:noFill/>
                    </a:lnL>
                    <a:lnR>
                      <a:noFill/>
                    </a:lnR>
                    <a:lnT>
                      <a:noFill/>
                    </a:lnT>
                    <a:lnB>
                      <a:noFill/>
                    </a:lnB>
                    <a:noFill/>
                  </a:tcPr>
                </a:tc>
                <a:tc>
                  <a:txBody>
                    <a:bodyPr/>
                    <a:lstStyle/>
                    <a:p>
                      <a:pPr algn="ctr" rtl="1"/>
                      <a:r>
                        <a:rPr lang="ar-EG" sz="1800" b="1" dirty="0"/>
                        <a:t>تمويل الطوارئ</a:t>
                      </a:r>
                      <a:endParaRPr lang="ar-EG" sz="1800" dirty="0"/>
                    </a:p>
                  </a:txBody>
                  <a:tcPr marL="70183" marR="70183" marT="35091" marB="35091" anchor="ctr">
                    <a:lnL>
                      <a:noFill/>
                    </a:lnL>
                    <a:lnR>
                      <a:noFill/>
                    </a:lnR>
                    <a:lnT>
                      <a:noFill/>
                    </a:lnT>
                    <a:lnB>
                      <a:noFill/>
                    </a:lnB>
                    <a:noFill/>
                  </a:tcPr>
                </a:tc>
                <a:extLst>
                  <a:ext uri="{0D108BD9-81ED-4DB2-BD59-A6C34878D82A}">
                    <a16:rowId xmlns:a16="http://schemas.microsoft.com/office/drawing/2014/main" val="1954229068"/>
                  </a:ext>
                </a:extLst>
              </a:tr>
              <a:tr h="319395">
                <a:tc>
                  <a:txBody>
                    <a:bodyPr/>
                    <a:lstStyle/>
                    <a:p>
                      <a:r>
                        <a:rPr lang="en-US" sz="1800" b="1" dirty="0"/>
                        <a:t>1. Budget reserves</a:t>
                      </a:r>
                      <a:endParaRPr lang="en-US" sz="1800" dirty="0"/>
                    </a:p>
                  </a:txBody>
                  <a:tcPr marL="70183" marR="70183" marT="35091" marB="35091" anchor="ctr">
                    <a:lnL>
                      <a:noFill/>
                    </a:lnL>
                    <a:lnR>
                      <a:noFill/>
                    </a:lnR>
                    <a:lnT>
                      <a:noFill/>
                    </a:lnT>
                    <a:lnB>
                      <a:noFill/>
                    </a:lnB>
                    <a:noFill/>
                  </a:tcPr>
                </a:tc>
                <a:tc>
                  <a:txBody>
                    <a:bodyPr/>
                    <a:lstStyle/>
                    <a:p>
                      <a:pPr algn="r" rtl="1"/>
                      <a:r>
                        <a:rPr lang="ar-EG" sz="1800" b="1" dirty="0"/>
                        <a:t>1. الاحتياطيات المالية</a:t>
                      </a:r>
                      <a:r>
                        <a:rPr lang="en-US" sz="1800" b="1" dirty="0"/>
                        <a:t>)</a:t>
                      </a:r>
                      <a:r>
                        <a:rPr lang="ar-EG" sz="1800" b="1" dirty="0"/>
                        <a:t>احتياطي الميزانية)</a:t>
                      </a:r>
                      <a:endParaRPr lang="ar-EG" sz="1800" dirty="0"/>
                    </a:p>
                  </a:txBody>
                  <a:tcPr marL="70183" marR="70183" marT="35091" marB="35091" anchor="ctr">
                    <a:lnL>
                      <a:noFill/>
                    </a:lnL>
                    <a:lnR>
                      <a:noFill/>
                    </a:lnR>
                    <a:lnT>
                      <a:noFill/>
                    </a:lnT>
                    <a:lnB>
                      <a:noFill/>
                    </a:lnB>
                    <a:noFill/>
                  </a:tcPr>
                </a:tc>
                <a:extLst>
                  <a:ext uri="{0D108BD9-81ED-4DB2-BD59-A6C34878D82A}">
                    <a16:rowId xmlns:a16="http://schemas.microsoft.com/office/drawing/2014/main" val="1630755145"/>
                  </a:ext>
                </a:extLst>
              </a:tr>
              <a:tr h="1502088">
                <a:tc>
                  <a:txBody>
                    <a:bodyPr/>
                    <a:lstStyle/>
                    <a:p>
                      <a:r>
                        <a:rPr lang="en-US" sz="1800"/>
                        <a:t>These reserves are identified for specific work packages or segments of a project found in the baseline budget or work breakdown structure. For example, a reserve amount might be added to “computer coding” to cover the risk of “testing” showing a coding problem.</a:t>
                      </a:r>
                    </a:p>
                  </a:txBody>
                  <a:tcPr marL="70183" marR="70183" marT="35091" marB="35091" anchor="ctr">
                    <a:lnL>
                      <a:noFill/>
                    </a:lnL>
                    <a:lnR>
                      <a:noFill/>
                    </a:lnR>
                    <a:lnT>
                      <a:noFill/>
                    </a:lnT>
                    <a:lnB>
                      <a:noFill/>
                    </a:lnB>
                    <a:noFill/>
                  </a:tcPr>
                </a:tc>
                <a:tc>
                  <a:txBody>
                    <a:bodyPr/>
                    <a:lstStyle/>
                    <a:p>
                      <a:pPr algn="r" rtl="1"/>
                      <a:r>
                        <a:rPr lang="ar-EG" sz="1800"/>
                        <a:t>يتم تحديد هذه الاحتياطيات لحزم عمل معينة أو قطاعات من المشروع الموجودة في الميزانية الأساسية أو هيكل تقسيم العمل. على سبيل المثال، قد يتم إضافة مبلغ احتياطي إلى "برمجة الكمبيوتر" لتغطية خطر أن يُظهر "الاختبار" مشكلة في البرمجة.</a:t>
                      </a:r>
                    </a:p>
                  </a:txBody>
                  <a:tcPr marL="70183" marR="70183" marT="35091" marB="35091" anchor="ctr">
                    <a:lnL>
                      <a:noFill/>
                    </a:lnL>
                    <a:lnR>
                      <a:noFill/>
                    </a:lnR>
                    <a:lnT>
                      <a:noFill/>
                    </a:lnT>
                    <a:lnB>
                      <a:noFill/>
                    </a:lnB>
                    <a:noFill/>
                  </a:tcPr>
                </a:tc>
                <a:extLst>
                  <a:ext uri="{0D108BD9-81ED-4DB2-BD59-A6C34878D82A}">
                    <a16:rowId xmlns:a16="http://schemas.microsoft.com/office/drawing/2014/main" val="3963182274"/>
                  </a:ext>
                </a:extLst>
              </a:tr>
              <a:tr h="2450773">
                <a:tc>
                  <a:txBody>
                    <a:bodyPr/>
                    <a:lstStyle/>
                    <a:p>
                      <a:r>
                        <a:rPr lang="en-US" sz="1800"/>
                        <a:t>The budget reserve should be communicated to the project team. This openness suggests trust and encourages good cost performance. However, distributing budget reserves should be the responsibility of both the project manager and the team members responsible for implementing the specific segment of the project. If the risk does not materialize, the funds are removed from the budget reserve. Thus, budget reserves decrease as the project progresses.</a:t>
                      </a:r>
                    </a:p>
                  </a:txBody>
                  <a:tcPr marL="70183" marR="70183" marT="35091" marB="35091" anchor="ctr">
                    <a:lnL>
                      <a:noFill/>
                    </a:lnL>
                    <a:lnR>
                      <a:noFill/>
                    </a:lnR>
                    <a:lnT>
                      <a:noFill/>
                    </a:lnT>
                    <a:lnB>
                      <a:noFill/>
                    </a:lnB>
                    <a:noFill/>
                  </a:tcPr>
                </a:tc>
                <a:tc>
                  <a:txBody>
                    <a:bodyPr/>
                    <a:lstStyle/>
                    <a:p>
                      <a:pPr algn="r" rtl="1"/>
                      <a:r>
                        <a:rPr lang="ar-EG" sz="1800" dirty="0"/>
                        <a:t>يجب إبلاغ فريق المشروع بالاحتياطي المالي. هذا الانفتاح يشير إلى الثقة ويعزز الأداء الجيد للتكاليف. ومع ذلك، فإن توزيع الاحتياطيات المالية يجب أن يكون مسؤولية كل من مدير المشروع وأعضاء الفريق المسؤولين عن تنفيذ الجزء المحدد من المشروع. إذا لم يتحقق الخطر، يتم إزالة الأموال من الاحتياطي المالي، وبالتالي تقل الاحتياطيات المالية مع تقدم المشروع.</a:t>
                      </a:r>
                    </a:p>
                  </a:txBody>
                  <a:tcPr marL="70183" marR="70183" marT="35091" marB="35091" anchor="ctr">
                    <a:lnL>
                      <a:noFill/>
                    </a:lnL>
                    <a:lnR>
                      <a:noFill/>
                    </a:lnR>
                    <a:lnT>
                      <a:noFill/>
                    </a:lnT>
                    <a:lnB>
                      <a:noFill/>
                    </a:lnB>
                    <a:noFill/>
                  </a:tcPr>
                </a:tc>
                <a:extLst>
                  <a:ext uri="{0D108BD9-81ED-4DB2-BD59-A6C34878D82A}">
                    <a16:rowId xmlns:a16="http://schemas.microsoft.com/office/drawing/2014/main" val="2523513242"/>
                  </a:ext>
                </a:extLst>
              </a:tr>
            </a:tbl>
          </a:graphicData>
        </a:graphic>
      </p:graphicFrame>
    </p:spTree>
    <p:extLst>
      <p:ext uri="{BB962C8B-B14F-4D97-AF65-F5344CB8AC3E}">
        <p14:creationId xmlns:p14="http://schemas.microsoft.com/office/powerpoint/2010/main" val="32144267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7482FA5E-D314-9138-7E75-D359D410C541}"/>
              </a:ext>
            </a:extLst>
          </p:cNvPr>
          <p:cNvGraphicFramePr>
            <a:graphicFrameLocks noGrp="1"/>
          </p:cNvGraphicFramePr>
          <p:nvPr>
            <p:extLst>
              <p:ext uri="{D42A27DB-BD31-4B8C-83A1-F6EECF244321}">
                <p14:modId xmlns:p14="http://schemas.microsoft.com/office/powerpoint/2010/main" val="1969238319"/>
              </p:ext>
            </p:extLst>
          </p:nvPr>
        </p:nvGraphicFramePr>
        <p:xfrm>
          <a:off x="424161" y="1237363"/>
          <a:ext cx="11174804" cy="5087728"/>
        </p:xfrm>
        <a:graphic>
          <a:graphicData uri="http://schemas.openxmlformats.org/drawingml/2006/table">
            <a:tbl>
              <a:tblPr/>
              <a:tblGrid>
                <a:gridCol w="5587402">
                  <a:extLst>
                    <a:ext uri="{9D8B030D-6E8A-4147-A177-3AD203B41FA5}">
                      <a16:colId xmlns:a16="http://schemas.microsoft.com/office/drawing/2014/main" val="980518062"/>
                    </a:ext>
                  </a:extLst>
                </a:gridCol>
                <a:gridCol w="5587402">
                  <a:extLst>
                    <a:ext uri="{9D8B030D-6E8A-4147-A177-3AD203B41FA5}">
                      <a16:colId xmlns:a16="http://schemas.microsoft.com/office/drawing/2014/main" val="3134884454"/>
                    </a:ext>
                  </a:extLst>
                </a:gridCol>
              </a:tblGrid>
              <a:tr h="295405">
                <a:tc>
                  <a:txBody>
                    <a:bodyPr/>
                    <a:lstStyle/>
                    <a:p>
                      <a:pPr algn="ctr"/>
                      <a:r>
                        <a:rPr lang="en-US" sz="1800" b="1" dirty="0"/>
                        <a:t>Contingency funding</a:t>
                      </a:r>
                      <a:endParaRPr lang="en-US" sz="1800" dirty="0"/>
                    </a:p>
                  </a:txBody>
                  <a:tcPr marL="67990" marR="67990" marT="33995" marB="33995" anchor="ctr">
                    <a:lnL>
                      <a:noFill/>
                    </a:lnL>
                    <a:lnR>
                      <a:noFill/>
                    </a:lnR>
                    <a:lnT>
                      <a:noFill/>
                    </a:lnT>
                    <a:lnB>
                      <a:noFill/>
                    </a:lnB>
                    <a:noFill/>
                  </a:tcPr>
                </a:tc>
                <a:tc>
                  <a:txBody>
                    <a:bodyPr/>
                    <a:lstStyle/>
                    <a:p>
                      <a:pPr algn="ctr"/>
                      <a:r>
                        <a:rPr lang="ar-EG" sz="1800" b="1" dirty="0"/>
                        <a:t>تمويل الطوارئ</a:t>
                      </a:r>
                      <a:endParaRPr lang="ar-EG" sz="1800" dirty="0"/>
                    </a:p>
                  </a:txBody>
                  <a:tcPr marL="67990" marR="67990" marT="33995" marB="33995" anchor="ctr">
                    <a:lnL>
                      <a:noFill/>
                    </a:lnL>
                    <a:lnR>
                      <a:noFill/>
                    </a:lnR>
                    <a:lnT>
                      <a:noFill/>
                    </a:lnT>
                    <a:lnB>
                      <a:noFill/>
                    </a:lnB>
                    <a:noFill/>
                  </a:tcPr>
                </a:tc>
                <a:extLst>
                  <a:ext uri="{0D108BD9-81ED-4DB2-BD59-A6C34878D82A}">
                    <a16:rowId xmlns:a16="http://schemas.microsoft.com/office/drawing/2014/main" val="68217031"/>
                  </a:ext>
                </a:extLst>
              </a:tr>
              <a:tr h="295405">
                <a:tc>
                  <a:txBody>
                    <a:bodyPr/>
                    <a:lstStyle/>
                    <a:p>
                      <a:pPr algn="ctr"/>
                      <a:r>
                        <a:rPr lang="en-US" sz="1800" b="1"/>
                        <a:t>2. Management Reserves</a:t>
                      </a:r>
                      <a:endParaRPr lang="en-US" sz="1800"/>
                    </a:p>
                  </a:txBody>
                  <a:tcPr marL="67990" marR="67990" marT="33995" marB="33995" anchor="ctr">
                    <a:lnL>
                      <a:noFill/>
                    </a:lnL>
                    <a:lnR>
                      <a:noFill/>
                    </a:lnR>
                    <a:lnT>
                      <a:noFill/>
                    </a:lnT>
                    <a:lnB>
                      <a:noFill/>
                    </a:lnB>
                    <a:noFill/>
                  </a:tcPr>
                </a:tc>
                <a:tc>
                  <a:txBody>
                    <a:bodyPr/>
                    <a:lstStyle/>
                    <a:p>
                      <a:pPr algn="ctr"/>
                      <a:r>
                        <a:rPr lang="ar-EG" sz="1800" b="1" dirty="0"/>
                        <a:t>2. الاحتياطيات الإدارية</a:t>
                      </a:r>
                      <a:endParaRPr lang="ar-EG" sz="1800" dirty="0"/>
                    </a:p>
                  </a:txBody>
                  <a:tcPr marL="67990" marR="67990" marT="33995" marB="33995" anchor="ctr">
                    <a:lnL>
                      <a:noFill/>
                    </a:lnL>
                    <a:lnR>
                      <a:noFill/>
                    </a:lnR>
                    <a:lnT>
                      <a:noFill/>
                    </a:lnT>
                    <a:lnB>
                      <a:noFill/>
                    </a:lnB>
                    <a:noFill/>
                  </a:tcPr>
                </a:tc>
                <a:extLst>
                  <a:ext uri="{0D108BD9-81ED-4DB2-BD59-A6C34878D82A}">
                    <a16:rowId xmlns:a16="http://schemas.microsoft.com/office/drawing/2014/main" val="652196580"/>
                  </a:ext>
                </a:extLst>
              </a:tr>
              <a:tr h="1403171">
                <a:tc>
                  <a:txBody>
                    <a:bodyPr/>
                    <a:lstStyle/>
                    <a:p>
                      <a:r>
                        <a:rPr lang="en-US" sz="1800"/>
                        <a:t>These reserve funds are needed to cover major unforeseen risks and, hence, are applied to the total project. For example, a major scope change may appear necessary midway in the project. Because this change was not anticipated or identified, it is covered from the management reserve.</a:t>
                      </a:r>
                    </a:p>
                  </a:txBody>
                  <a:tcPr marL="67990" marR="67990" marT="33995" marB="33995" anchor="ctr">
                    <a:lnL>
                      <a:noFill/>
                    </a:lnL>
                    <a:lnR>
                      <a:noFill/>
                    </a:lnR>
                    <a:lnT>
                      <a:noFill/>
                    </a:lnT>
                    <a:lnB>
                      <a:noFill/>
                    </a:lnB>
                    <a:noFill/>
                  </a:tcPr>
                </a:tc>
                <a:tc>
                  <a:txBody>
                    <a:bodyPr/>
                    <a:lstStyle/>
                    <a:p>
                      <a:pPr algn="r"/>
                      <a:r>
                        <a:rPr lang="ar-EG" sz="1800" dirty="0"/>
                        <a:t>هذه الاحتياطيات مطلوبة لتغطية المخاطر الكبيرة غير المتوقعة، وبالتالي تُطبق على المشروع ككل. على سبيل المثال، قد تظهر الحاجة إلى تغيير كبير في النطاق في منتصف المشروع. وبما أن هذا التغيير لم يكن متوقعًا أو محددًا، فإنه يتم تغطيته من الاحتياطي الإداري.</a:t>
                      </a:r>
                    </a:p>
                  </a:txBody>
                  <a:tcPr marL="67990" marR="67990" marT="33995" marB="33995" anchor="ctr">
                    <a:lnL>
                      <a:noFill/>
                    </a:lnL>
                    <a:lnR>
                      <a:noFill/>
                    </a:lnR>
                    <a:lnT>
                      <a:noFill/>
                    </a:lnT>
                    <a:lnB>
                      <a:noFill/>
                    </a:lnB>
                    <a:noFill/>
                  </a:tcPr>
                </a:tc>
                <a:extLst>
                  <a:ext uri="{0D108BD9-81ED-4DB2-BD59-A6C34878D82A}">
                    <a16:rowId xmlns:a16="http://schemas.microsoft.com/office/drawing/2014/main" val="2852986203"/>
                  </a:ext>
                </a:extLst>
              </a:tr>
              <a:tr h="516959">
                <a:tc>
                  <a:txBody>
                    <a:bodyPr/>
                    <a:lstStyle/>
                    <a:p>
                      <a:r>
                        <a:rPr lang="en-US" sz="1800"/>
                        <a:t>Management reserves are established </a:t>
                      </a:r>
                      <a:r>
                        <a:rPr lang="en-US" sz="1800" b="1"/>
                        <a:t>after</a:t>
                      </a:r>
                      <a:r>
                        <a:rPr lang="en-US" sz="1800"/>
                        <a:t> budget reserves are identified and funds established.</a:t>
                      </a:r>
                    </a:p>
                  </a:txBody>
                  <a:tcPr marL="67990" marR="67990" marT="33995" marB="33995" anchor="ctr">
                    <a:lnL>
                      <a:noFill/>
                    </a:lnL>
                    <a:lnR>
                      <a:noFill/>
                    </a:lnR>
                    <a:lnT>
                      <a:noFill/>
                    </a:lnT>
                    <a:lnB>
                      <a:noFill/>
                    </a:lnB>
                    <a:noFill/>
                  </a:tcPr>
                </a:tc>
                <a:tc>
                  <a:txBody>
                    <a:bodyPr/>
                    <a:lstStyle/>
                    <a:p>
                      <a:pPr algn="r"/>
                      <a:r>
                        <a:rPr lang="ar-EG" sz="1800"/>
                        <a:t>يتم إنشاء الاحتياطيات الإدارية </a:t>
                      </a:r>
                      <a:r>
                        <a:rPr lang="ar-EG" sz="1800" b="1"/>
                        <a:t>بعد</a:t>
                      </a:r>
                      <a:r>
                        <a:rPr lang="ar-EG" sz="1800"/>
                        <a:t> تحديد الاحتياطيات المالية وتأسيس الأموال.</a:t>
                      </a:r>
                    </a:p>
                  </a:txBody>
                  <a:tcPr marL="67990" marR="67990" marT="33995" marB="33995" anchor="ctr">
                    <a:lnL>
                      <a:noFill/>
                    </a:lnL>
                    <a:lnR>
                      <a:noFill/>
                    </a:lnR>
                    <a:lnT>
                      <a:noFill/>
                    </a:lnT>
                    <a:lnB>
                      <a:noFill/>
                    </a:lnB>
                    <a:noFill/>
                  </a:tcPr>
                </a:tc>
                <a:extLst>
                  <a:ext uri="{0D108BD9-81ED-4DB2-BD59-A6C34878D82A}">
                    <a16:rowId xmlns:a16="http://schemas.microsoft.com/office/drawing/2014/main" val="624355756"/>
                  </a:ext>
                </a:extLst>
              </a:tr>
              <a:tr h="1181618">
                <a:tc>
                  <a:txBody>
                    <a:bodyPr/>
                    <a:lstStyle/>
                    <a:p>
                      <a:r>
                        <a:rPr lang="en-US" sz="1800"/>
                        <a:t>These reserves are independent of budget reserves and are controlled by the project manager and the “owner” of the project. The “owner” can be internal (top management) or external to the project organization.</a:t>
                      </a:r>
                    </a:p>
                  </a:txBody>
                  <a:tcPr marL="67990" marR="67990" marT="33995" marB="33995" anchor="ctr">
                    <a:lnL>
                      <a:noFill/>
                    </a:lnL>
                    <a:lnR>
                      <a:noFill/>
                    </a:lnR>
                    <a:lnT>
                      <a:noFill/>
                    </a:lnT>
                    <a:lnB>
                      <a:noFill/>
                    </a:lnB>
                    <a:noFill/>
                  </a:tcPr>
                </a:tc>
                <a:tc>
                  <a:txBody>
                    <a:bodyPr/>
                    <a:lstStyle/>
                    <a:p>
                      <a:pPr algn="r"/>
                      <a:r>
                        <a:rPr lang="ar-EG" sz="1800"/>
                        <a:t>هذه الاحتياطيات مستقلة عن الاحتياطيات المالية ويتم التحكم بها بواسطة مدير المشروع و"مالك" المشروع. يمكن أن يكون "المالك" داخليًا (الإدارة العليا) أو خارجيًا بالنسبة إلى منظمة المشروع.</a:t>
                      </a:r>
                    </a:p>
                  </a:txBody>
                  <a:tcPr marL="67990" marR="67990" marT="33995" marB="33995" anchor="ctr">
                    <a:lnL>
                      <a:noFill/>
                    </a:lnL>
                    <a:lnR>
                      <a:noFill/>
                    </a:lnR>
                    <a:lnT>
                      <a:noFill/>
                    </a:lnT>
                    <a:lnB>
                      <a:noFill/>
                    </a:lnB>
                    <a:noFill/>
                  </a:tcPr>
                </a:tc>
                <a:extLst>
                  <a:ext uri="{0D108BD9-81ED-4DB2-BD59-A6C34878D82A}">
                    <a16:rowId xmlns:a16="http://schemas.microsoft.com/office/drawing/2014/main" val="237359998"/>
                  </a:ext>
                </a:extLst>
              </a:tr>
              <a:tr h="738512">
                <a:tc>
                  <a:txBody>
                    <a:bodyPr/>
                    <a:lstStyle/>
                    <a:p>
                      <a:r>
                        <a:rPr lang="en-US" sz="1800"/>
                        <a:t>Most management reserves are set using historical data and judgments concerning the uniqueness and complexity of the project.</a:t>
                      </a:r>
                    </a:p>
                  </a:txBody>
                  <a:tcPr marL="67990" marR="67990" marT="33995" marB="33995" anchor="ctr">
                    <a:lnL>
                      <a:noFill/>
                    </a:lnL>
                    <a:lnR>
                      <a:noFill/>
                    </a:lnR>
                    <a:lnT>
                      <a:noFill/>
                    </a:lnT>
                    <a:lnB>
                      <a:noFill/>
                    </a:lnB>
                    <a:noFill/>
                  </a:tcPr>
                </a:tc>
                <a:tc>
                  <a:txBody>
                    <a:bodyPr/>
                    <a:lstStyle/>
                    <a:p>
                      <a:pPr algn="r"/>
                      <a:r>
                        <a:rPr lang="ar-EG" sz="1800" dirty="0"/>
                        <a:t>يتم تحديد معظم الاحتياطيات الإدارية باستخدام البيانات التاريخية والأحكام المتعلقة بخصوصية وتعقيد المشروع.</a:t>
                      </a:r>
                    </a:p>
                  </a:txBody>
                  <a:tcPr marL="67990" marR="67990" marT="33995" marB="33995" anchor="ctr">
                    <a:lnL>
                      <a:noFill/>
                    </a:lnL>
                    <a:lnR>
                      <a:noFill/>
                    </a:lnR>
                    <a:lnT>
                      <a:noFill/>
                    </a:lnT>
                    <a:lnB>
                      <a:noFill/>
                    </a:lnB>
                    <a:noFill/>
                  </a:tcPr>
                </a:tc>
                <a:extLst>
                  <a:ext uri="{0D108BD9-81ED-4DB2-BD59-A6C34878D82A}">
                    <a16:rowId xmlns:a16="http://schemas.microsoft.com/office/drawing/2014/main" val="1590327841"/>
                  </a:ext>
                </a:extLst>
              </a:tr>
            </a:tbl>
          </a:graphicData>
        </a:graphic>
      </p:graphicFrame>
    </p:spTree>
    <p:extLst>
      <p:ext uri="{BB962C8B-B14F-4D97-AF65-F5344CB8AC3E}">
        <p14:creationId xmlns:p14="http://schemas.microsoft.com/office/powerpoint/2010/main" val="24742669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81A24DFE-D21E-D8F9-D686-B3BC27F30C1F}"/>
              </a:ext>
            </a:extLst>
          </p:cNvPr>
          <p:cNvSpPr txBox="1"/>
          <p:nvPr/>
        </p:nvSpPr>
        <p:spPr>
          <a:xfrm>
            <a:off x="316085" y="1319064"/>
            <a:ext cx="10894915" cy="923330"/>
          </a:xfrm>
          <a:prstGeom prst="rect">
            <a:avLst/>
          </a:prstGeom>
          <a:noFill/>
        </p:spPr>
        <p:txBody>
          <a:bodyPr wrap="square">
            <a:spAutoFit/>
          </a:bodyPr>
          <a:lstStyle/>
          <a:p>
            <a:r>
              <a:rPr lang="en-US" sz="1800"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Table 7.1 shows </a:t>
            </a:r>
            <a:r>
              <a:rPr lang="en-US" sz="1800" dirty="0">
                <a:solidFill>
                  <a:srgbClr val="231F21"/>
                </a:solidFill>
                <a:effectLst/>
                <a:highlight>
                  <a:srgbClr val="00FFFF"/>
                </a:highlight>
                <a:latin typeface="Georgia" panose="02040502050405020303" pitchFamily="18" charset="0"/>
                <a:ea typeface="Georgia" panose="02040502050405020303" pitchFamily="18" charset="0"/>
                <a:cs typeface="Georgia" panose="02040502050405020303" pitchFamily="18" charset="0"/>
              </a:rPr>
              <a:t>the development of a contingency fund estimate </a:t>
            </a:r>
            <a:r>
              <a:rPr lang="en-US" sz="1800"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for a hypothetical project. Note how budget and management reserves are kept separate;</a:t>
            </a:r>
            <a:r>
              <a:rPr lang="en-US" sz="1800" spc="5"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 </a:t>
            </a:r>
            <a:r>
              <a:rPr lang="en-US" sz="1800"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control</a:t>
            </a:r>
            <a:r>
              <a:rPr lang="en-US" sz="1800" spc="-20"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 </a:t>
            </a:r>
            <a:r>
              <a:rPr lang="en-US" sz="1800"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is</a:t>
            </a:r>
            <a:r>
              <a:rPr lang="en-US" sz="1800" spc="15"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 </a:t>
            </a:r>
            <a:r>
              <a:rPr lang="en-US" sz="1800"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easily</a:t>
            </a:r>
            <a:r>
              <a:rPr lang="en-US" sz="1800" spc="5"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 </a:t>
            </a:r>
            <a:r>
              <a:rPr lang="en-US" sz="1800"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tracked</a:t>
            </a:r>
            <a:r>
              <a:rPr lang="en-US" sz="1800" spc="5"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 </a:t>
            </a:r>
            <a:r>
              <a:rPr lang="en-US" sz="1800"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using</a:t>
            </a:r>
            <a:r>
              <a:rPr lang="en-US" sz="1800" spc="5"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 </a:t>
            </a:r>
            <a:r>
              <a:rPr lang="en-US" sz="1800"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this</a:t>
            </a:r>
            <a:r>
              <a:rPr lang="en-US" sz="1800" spc="10"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 </a:t>
            </a:r>
            <a:r>
              <a:rPr lang="en-US" sz="1800" dirty="0">
                <a:solidFill>
                  <a:srgbClr val="231F21"/>
                </a:solidFill>
                <a:effectLst/>
                <a:latin typeface="Georgia" panose="02040502050405020303" pitchFamily="18" charset="0"/>
                <a:ea typeface="Georgia" panose="02040502050405020303" pitchFamily="18" charset="0"/>
                <a:cs typeface="Georgia" panose="02040502050405020303" pitchFamily="18" charset="0"/>
              </a:rPr>
              <a:t>format.</a:t>
            </a:r>
            <a:br>
              <a:rPr lang="en-US" sz="1800" dirty="0">
                <a:effectLst/>
                <a:latin typeface="Georgia" panose="02040502050405020303" pitchFamily="18" charset="0"/>
                <a:ea typeface="Georgia" panose="02040502050405020303" pitchFamily="18" charset="0"/>
                <a:cs typeface="Georgia" panose="02040502050405020303" pitchFamily="18" charset="0"/>
              </a:rPr>
            </a:br>
            <a:endParaRPr lang="en-US" dirty="0"/>
          </a:p>
        </p:txBody>
      </p:sp>
      <p:pic>
        <p:nvPicPr>
          <p:cNvPr id="8" name="Picture 7">
            <a:extLst>
              <a:ext uri="{FF2B5EF4-FFF2-40B4-BE49-F238E27FC236}">
                <a16:creationId xmlns:a16="http://schemas.microsoft.com/office/drawing/2014/main" id="{D47B6167-9446-4BA6-9693-730C29433ABD}"/>
              </a:ext>
            </a:extLst>
          </p:cNvPr>
          <p:cNvPicPr>
            <a:picLocks noChangeAspect="1"/>
          </p:cNvPicPr>
          <p:nvPr/>
        </p:nvPicPr>
        <p:blipFill rotWithShape="1">
          <a:blip r:embed="rId3"/>
          <a:srcRect l="18565" t="32341" r="12500" b="35724"/>
          <a:stretch/>
        </p:blipFill>
        <p:spPr>
          <a:xfrm>
            <a:off x="86194" y="2102759"/>
            <a:ext cx="12019613" cy="3704056"/>
          </a:xfrm>
          <a:prstGeom prst="rect">
            <a:avLst/>
          </a:prstGeom>
        </p:spPr>
      </p:pic>
    </p:spTree>
    <p:extLst>
      <p:ext uri="{BB962C8B-B14F-4D97-AF65-F5344CB8AC3E}">
        <p14:creationId xmlns:p14="http://schemas.microsoft.com/office/powerpoint/2010/main" val="23099214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97412CEE-577C-901B-C2BD-9D064F842657}"/>
              </a:ext>
            </a:extLst>
          </p:cNvPr>
          <p:cNvGraphicFramePr>
            <a:graphicFrameLocks noGrp="1"/>
          </p:cNvGraphicFramePr>
          <p:nvPr>
            <p:extLst>
              <p:ext uri="{D42A27DB-BD31-4B8C-83A1-F6EECF244321}">
                <p14:modId xmlns:p14="http://schemas.microsoft.com/office/powerpoint/2010/main" val="1363670536"/>
              </p:ext>
            </p:extLst>
          </p:nvPr>
        </p:nvGraphicFramePr>
        <p:xfrm>
          <a:off x="316085" y="1287361"/>
          <a:ext cx="11302758" cy="4312649"/>
        </p:xfrm>
        <a:graphic>
          <a:graphicData uri="http://schemas.openxmlformats.org/drawingml/2006/table">
            <a:tbl>
              <a:tblPr/>
              <a:tblGrid>
                <a:gridCol w="5651379">
                  <a:extLst>
                    <a:ext uri="{9D8B030D-6E8A-4147-A177-3AD203B41FA5}">
                      <a16:colId xmlns:a16="http://schemas.microsoft.com/office/drawing/2014/main" val="2373768990"/>
                    </a:ext>
                  </a:extLst>
                </a:gridCol>
                <a:gridCol w="5651379">
                  <a:extLst>
                    <a:ext uri="{9D8B030D-6E8A-4147-A177-3AD203B41FA5}">
                      <a16:colId xmlns:a16="http://schemas.microsoft.com/office/drawing/2014/main" val="1301024735"/>
                    </a:ext>
                  </a:extLst>
                </a:gridCol>
              </a:tblGrid>
              <a:tr h="383346">
                <a:tc>
                  <a:txBody>
                    <a:bodyPr/>
                    <a:lstStyle/>
                    <a:p>
                      <a:pPr algn="ctr"/>
                      <a:r>
                        <a:rPr lang="en-US" sz="1700" b="1" dirty="0"/>
                        <a:t>Time Buffer</a:t>
                      </a:r>
                      <a:endParaRPr lang="en-US" sz="1700" dirty="0"/>
                    </a:p>
                  </a:txBody>
                  <a:tcPr marL="88803" marR="88803" marT="44401" marB="44401" anchor="ctr">
                    <a:lnL>
                      <a:noFill/>
                    </a:lnL>
                    <a:lnR>
                      <a:noFill/>
                    </a:lnR>
                    <a:lnT>
                      <a:noFill/>
                    </a:lnT>
                    <a:lnB>
                      <a:noFill/>
                    </a:lnB>
                    <a:noFill/>
                  </a:tcPr>
                </a:tc>
                <a:tc>
                  <a:txBody>
                    <a:bodyPr/>
                    <a:lstStyle/>
                    <a:p>
                      <a:pPr algn="ctr"/>
                      <a:r>
                        <a:rPr lang="ar-EG" sz="1700" b="1" dirty="0"/>
                        <a:t>المهلة الزمنية الاحتياطية</a:t>
                      </a:r>
                      <a:endParaRPr lang="ar-EG" sz="1700" dirty="0"/>
                    </a:p>
                  </a:txBody>
                  <a:tcPr marL="88803" marR="88803" marT="44401" marB="44401" anchor="ctr">
                    <a:lnL>
                      <a:noFill/>
                    </a:lnL>
                    <a:lnR>
                      <a:noFill/>
                    </a:lnR>
                    <a:lnT>
                      <a:noFill/>
                    </a:lnT>
                    <a:lnB>
                      <a:noFill/>
                    </a:lnB>
                    <a:noFill/>
                  </a:tcPr>
                </a:tc>
                <a:extLst>
                  <a:ext uri="{0D108BD9-81ED-4DB2-BD59-A6C34878D82A}">
                    <a16:rowId xmlns:a16="http://schemas.microsoft.com/office/drawing/2014/main" val="3968858302"/>
                  </a:ext>
                </a:extLst>
              </a:tr>
              <a:tr h="958366">
                <a:tc>
                  <a:txBody>
                    <a:bodyPr/>
                    <a:lstStyle/>
                    <a:p>
                      <a:r>
                        <a:rPr lang="en-US" sz="1700"/>
                        <a:t>Just as contingency funds are established to absorb unplanned costs, managers use time buffers to cushion against potential delays in the project.</a:t>
                      </a:r>
                    </a:p>
                  </a:txBody>
                  <a:tcPr marL="88803" marR="88803" marT="44401" marB="44401" anchor="ctr">
                    <a:lnL>
                      <a:noFill/>
                    </a:lnL>
                    <a:lnR>
                      <a:noFill/>
                    </a:lnR>
                    <a:lnT>
                      <a:noFill/>
                    </a:lnT>
                    <a:lnB>
                      <a:noFill/>
                    </a:lnB>
                    <a:noFill/>
                  </a:tcPr>
                </a:tc>
                <a:tc>
                  <a:txBody>
                    <a:bodyPr/>
                    <a:lstStyle/>
                    <a:p>
                      <a:pPr algn="r" rtl="1"/>
                      <a:r>
                        <a:rPr lang="ar-EG" sz="1700"/>
                        <a:t>تمامًا كما يتم تخصيص أموال الطوارئ لامتصاص التكاليف غير المخططة، يستخدم المديرون المهلة الزمنية الاحتياطية للتخفيف من احتمالية تأخر المشروع.</a:t>
                      </a:r>
                    </a:p>
                  </a:txBody>
                  <a:tcPr marL="88803" marR="88803" marT="44401" marB="44401" anchor="ctr">
                    <a:lnL>
                      <a:noFill/>
                    </a:lnL>
                    <a:lnR>
                      <a:noFill/>
                    </a:lnR>
                    <a:lnT>
                      <a:noFill/>
                    </a:lnT>
                    <a:lnB>
                      <a:noFill/>
                    </a:lnB>
                    <a:noFill/>
                  </a:tcPr>
                </a:tc>
                <a:extLst>
                  <a:ext uri="{0D108BD9-81ED-4DB2-BD59-A6C34878D82A}">
                    <a16:rowId xmlns:a16="http://schemas.microsoft.com/office/drawing/2014/main" val="646304218"/>
                  </a:ext>
                </a:extLst>
              </a:tr>
              <a:tr h="958366">
                <a:tc>
                  <a:txBody>
                    <a:bodyPr/>
                    <a:lstStyle/>
                    <a:p>
                      <a:r>
                        <a:rPr lang="en-US" sz="1700"/>
                        <a:t>And like contingency funds, the amount of time is dependent upon the inherent uncertainty of the project.</a:t>
                      </a:r>
                    </a:p>
                  </a:txBody>
                  <a:tcPr marL="88803" marR="88803" marT="44401" marB="44401" anchor="ctr">
                    <a:lnL>
                      <a:noFill/>
                    </a:lnL>
                    <a:lnR>
                      <a:noFill/>
                    </a:lnR>
                    <a:lnT>
                      <a:noFill/>
                    </a:lnT>
                    <a:lnB>
                      <a:noFill/>
                    </a:lnB>
                    <a:noFill/>
                  </a:tcPr>
                </a:tc>
                <a:tc>
                  <a:txBody>
                    <a:bodyPr/>
                    <a:lstStyle/>
                    <a:p>
                      <a:pPr algn="r" rtl="1"/>
                      <a:r>
                        <a:rPr lang="ar-EG" sz="1700"/>
                        <a:t>وكما هو الحال مع أموال الطوارئ، فإن مقدار الوقت يعتمد على درجة عدم اليقين الملازمة للمشروع.</a:t>
                      </a:r>
                    </a:p>
                  </a:txBody>
                  <a:tcPr marL="88803" marR="88803" marT="44401" marB="44401" anchor="ctr">
                    <a:lnL>
                      <a:noFill/>
                    </a:lnL>
                    <a:lnR>
                      <a:noFill/>
                    </a:lnR>
                    <a:lnT>
                      <a:noFill/>
                    </a:lnT>
                    <a:lnB>
                      <a:noFill/>
                    </a:lnB>
                    <a:noFill/>
                  </a:tcPr>
                </a:tc>
                <a:extLst>
                  <a:ext uri="{0D108BD9-81ED-4DB2-BD59-A6C34878D82A}">
                    <a16:rowId xmlns:a16="http://schemas.microsoft.com/office/drawing/2014/main" val="4089952683"/>
                  </a:ext>
                </a:extLst>
              </a:tr>
              <a:tr h="670857">
                <a:tc>
                  <a:txBody>
                    <a:bodyPr/>
                    <a:lstStyle/>
                    <a:p>
                      <a:r>
                        <a:rPr lang="en-US" sz="1700"/>
                        <a:t>The more uncertain the project the more time should be reserved for the schedule.</a:t>
                      </a:r>
                    </a:p>
                  </a:txBody>
                  <a:tcPr marL="88803" marR="88803" marT="44401" marB="44401" anchor="ctr">
                    <a:lnL>
                      <a:noFill/>
                    </a:lnL>
                    <a:lnR>
                      <a:noFill/>
                    </a:lnR>
                    <a:lnT>
                      <a:noFill/>
                    </a:lnT>
                    <a:lnB>
                      <a:noFill/>
                    </a:lnB>
                    <a:noFill/>
                  </a:tcPr>
                </a:tc>
                <a:tc>
                  <a:txBody>
                    <a:bodyPr/>
                    <a:lstStyle/>
                    <a:p>
                      <a:pPr algn="r" rtl="1"/>
                      <a:r>
                        <a:rPr lang="ar-EG" sz="1700"/>
                        <a:t>كلما زاد عدم اليقين في المشروع، زاد الوقت الذي يجب تخصيصه للجدول الزمني.</a:t>
                      </a:r>
                    </a:p>
                  </a:txBody>
                  <a:tcPr marL="88803" marR="88803" marT="44401" marB="44401" anchor="ctr">
                    <a:lnL>
                      <a:noFill/>
                    </a:lnL>
                    <a:lnR>
                      <a:noFill/>
                    </a:lnR>
                    <a:lnT>
                      <a:noFill/>
                    </a:lnT>
                    <a:lnB>
                      <a:noFill/>
                    </a:lnB>
                    <a:noFill/>
                  </a:tcPr>
                </a:tc>
                <a:extLst>
                  <a:ext uri="{0D108BD9-81ED-4DB2-BD59-A6C34878D82A}">
                    <a16:rowId xmlns:a16="http://schemas.microsoft.com/office/drawing/2014/main" val="2144530384"/>
                  </a:ext>
                </a:extLst>
              </a:tr>
              <a:tr h="670857">
                <a:tc>
                  <a:txBody>
                    <a:bodyPr/>
                    <a:lstStyle/>
                    <a:p>
                      <a:r>
                        <a:rPr lang="en-US" sz="1700"/>
                        <a:t>The strategy is to assign extra time at critical moments in the project.</a:t>
                      </a:r>
                    </a:p>
                  </a:txBody>
                  <a:tcPr marL="88803" marR="88803" marT="44401" marB="44401" anchor="ctr">
                    <a:lnL>
                      <a:noFill/>
                    </a:lnL>
                    <a:lnR>
                      <a:noFill/>
                    </a:lnR>
                    <a:lnT>
                      <a:noFill/>
                    </a:lnT>
                    <a:lnB>
                      <a:noFill/>
                    </a:lnB>
                    <a:noFill/>
                  </a:tcPr>
                </a:tc>
                <a:tc>
                  <a:txBody>
                    <a:bodyPr/>
                    <a:lstStyle/>
                    <a:p>
                      <a:pPr algn="r" rtl="1"/>
                      <a:r>
                        <a:rPr lang="ar-EG" sz="1700"/>
                        <a:t>تتمثل الاستراتيجية في تخصيص وقت إضافي في اللحظات الحرجة خلال المشروع.</a:t>
                      </a:r>
                    </a:p>
                  </a:txBody>
                  <a:tcPr marL="88803" marR="88803" marT="44401" marB="44401" anchor="ctr">
                    <a:lnL>
                      <a:noFill/>
                    </a:lnL>
                    <a:lnR>
                      <a:noFill/>
                    </a:lnR>
                    <a:lnT>
                      <a:noFill/>
                    </a:lnT>
                    <a:lnB>
                      <a:noFill/>
                    </a:lnB>
                    <a:noFill/>
                  </a:tcPr>
                </a:tc>
                <a:extLst>
                  <a:ext uri="{0D108BD9-81ED-4DB2-BD59-A6C34878D82A}">
                    <a16:rowId xmlns:a16="http://schemas.microsoft.com/office/drawing/2014/main" val="220174732"/>
                  </a:ext>
                </a:extLst>
              </a:tr>
              <a:tr h="670857">
                <a:tc>
                  <a:txBody>
                    <a:bodyPr/>
                    <a:lstStyle/>
                    <a:p>
                      <a:r>
                        <a:rPr lang="en-US" sz="1700"/>
                        <a:t>Like management reserves, this buffer typically requires the authorization of top management.</a:t>
                      </a:r>
                    </a:p>
                  </a:txBody>
                  <a:tcPr marL="88803" marR="88803" marT="44401" marB="44401" anchor="ctr">
                    <a:lnL>
                      <a:noFill/>
                    </a:lnL>
                    <a:lnR>
                      <a:noFill/>
                    </a:lnR>
                    <a:lnT>
                      <a:noFill/>
                    </a:lnT>
                    <a:lnB>
                      <a:noFill/>
                    </a:lnB>
                    <a:noFill/>
                  </a:tcPr>
                </a:tc>
                <a:tc>
                  <a:txBody>
                    <a:bodyPr/>
                    <a:lstStyle/>
                    <a:p>
                      <a:pPr algn="r" rtl="1"/>
                      <a:r>
                        <a:rPr lang="ar-EG" sz="1700" dirty="0"/>
                        <a:t>وكما هو الحال مع الاحتياطيات الإدارية، تتطلب هذه المهلة عادةً موافقة الإدارة العليا.</a:t>
                      </a:r>
                    </a:p>
                  </a:txBody>
                  <a:tcPr marL="88803" marR="88803" marT="44401" marB="44401" anchor="ctr">
                    <a:lnL>
                      <a:noFill/>
                    </a:lnL>
                    <a:lnR>
                      <a:noFill/>
                    </a:lnR>
                    <a:lnT>
                      <a:noFill/>
                    </a:lnT>
                    <a:lnB>
                      <a:noFill/>
                    </a:lnB>
                    <a:noFill/>
                  </a:tcPr>
                </a:tc>
                <a:extLst>
                  <a:ext uri="{0D108BD9-81ED-4DB2-BD59-A6C34878D82A}">
                    <a16:rowId xmlns:a16="http://schemas.microsoft.com/office/drawing/2014/main" val="625393376"/>
                  </a:ext>
                </a:extLst>
              </a:tr>
            </a:tbl>
          </a:graphicData>
        </a:graphic>
      </p:graphicFrame>
      <p:sp>
        <p:nvSpPr>
          <p:cNvPr id="4" name="Rectangle 1">
            <a:extLst>
              <a:ext uri="{FF2B5EF4-FFF2-40B4-BE49-F238E27FC236}">
                <a16:creationId xmlns:a16="http://schemas.microsoft.com/office/drawing/2014/main" id="{E7A64624-902E-DB75-3A8E-735EDBDF1AB8}"/>
              </a:ext>
            </a:extLst>
          </p:cNvPr>
          <p:cNvSpPr>
            <a:spLocks noChangeArrowheads="1"/>
          </p:cNvSpPr>
          <p:nvPr/>
        </p:nvSpPr>
        <p:spPr bwMode="auto">
          <a:xfrm>
            <a:off x="990600" y="18256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769420657"/>
      </p:ext>
    </p:extLst>
  </p:cSld>
  <p:clrMapOvr>
    <a:masterClrMapping/>
  </p:clrMapOvr>
  <mc:AlternateContent xmlns:mc="http://schemas.openxmlformats.org/markup-compatibility/2006" xmlns:p14="http://schemas.microsoft.com/office/powerpoint/2010/main">
    <mc:Choice Requires="p14">
      <p:transition p14:dur="10" advTm="1248236"/>
    </mc:Choice>
    <mc:Fallback xmlns="">
      <p:transition advTm="1248236"/>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object 171">
            <a:extLst>
              <a:ext uri="{FF2B5EF4-FFF2-40B4-BE49-F238E27FC236}">
                <a16:creationId xmlns:a16="http://schemas.microsoft.com/office/drawing/2014/main" id="{5DEF8826-C0D7-FE25-58D9-14E84CEBEFFE}"/>
              </a:ext>
            </a:extLst>
          </p:cNvPr>
          <p:cNvSpPr txBox="1"/>
          <p:nvPr/>
        </p:nvSpPr>
        <p:spPr>
          <a:xfrm>
            <a:off x="7982270" y="6204202"/>
            <a:ext cx="855980" cy="197490"/>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200" b="1" i="0" u="none" strike="noStrike" kern="1200" cap="none" spc="-5" normalizeH="0" baseline="0" noProof="0" dirty="0">
                <a:ln>
                  <a:noFill/>
                </a:ln>
                <a:solidFill>
                  <a:srgbClr val="006666"/>
                </a:solidFill>
                <a:effectLst/>
                <a:uLnTx/>
                <a:uFillTx/>
                <a:latin typeface="Arial"/>
                <a:ea typeface="+mn-ea"/>
                <a:cs typeface="Arial"/>
              </a:rPr>
              <a:t>FIGURE</a:t>
            </a:r>
            <a:r>
              <a:rPr kumimoji="0" sz="1200" b="1" i="0" u="none" strike="noStrike" kern="1200" cap="none" spc="-50" normalizeH="0" baseline="0" noProof="0" dirty="0">
                <a:ln>
                  <a:noFill/>
                </a:ln>
                <a:solidFill>
                  <a:srgbClr val="006666"/>
                </a:solidFill>
                <a:effectLst/>
                <a:uLnTx/>
                <a:uFillTx/>
                <a:latin typeface="Arial"/>
                <a:ea typeface="+mn-ea"/>
                <a:cs typeface="Arial"/>
              </a:rPr>
              <a:t> </a:t>
            </a:r>
            <a:r>
              <a:rPr kumimoji="0" sz="1200" b="1" i="0" u="none" strike="noStrike" kern="1200" cap="none" spc="-5" normalizeH="0" baseline="0" noProof="0" dirty="0">
                <a:ln>
                  <a:noFill/>
                </a:ln>
                <a:solidFill>
                  <a:srgbClr val="006666"/>
                </a:solidFill>
                <a:effectLst/>
                <a:uLnTx/>
                <a:uFillTx/>
                <a:latin typeface="Arial"/>
                <a:ea typeface="+mn-ea"/>
                <a:cs typeface="Arial"/>
              </a:rPr>
              <a:t>7.2</a:t>
            </a:r>
            <a:endParaRPr kumimoji="0" sz="1200" b="0" i="0" u="none" strike="noStrike" kern="1200" cap="none" spc="0" normalizeH="0" baseline="0" noProof="0" dirty="0">
              <a:ln>
                <a:noFill/>
              </a:ln>
              <a:solidFill>
                <a:prstClr val="black"/>
              </a:solidFill>
              <a:effectLst/>
              <a:uLnTx/>
              <a:uFillTx/>
              <a:latin typeface="Arial"/>
              <a:ea typeface="+mn-ea"/>
              <a:cs typeface="Arial"/>
            </a:endParaRPr>
          </a:p>
        </p:txBody>
      </p:sp>
      <p:pic>
        <p:nvPicPr>
          <p:cNvPr id="3" name="object 172">
            <a:extLst>
              <a:ext uri="{FF2B5EF4-FFF2-40B4-BE49-F238E27FC236}">
                <a16:creationId xmlns:a16="http://schemas.microsoft.com/office/drawing/2014/main" id="{C7A654DA-2E87-8BD2-61A3-B607F4C97E21}"/>
              </a:ext>
            </a:extLst>
          </p:cNvPr>
          <p:cNvPicPr/>
          <p:nvPr/>
        </p:nvPicPr>
        <p:blipFill>
          <a:blip r:embed="rId3" cstate="print"/>
          <a:stretch>
            <a:fillRect/>
          </a:stretch>
        </p:blipFill>
        <p:spPr>
          <a:xfrm>
            <a:off x="2155202" y="456309"/>
            <a:ext cx="3629898" cy="5903214"/>
          </a:xfrm>
          <a:prstGeom prst="rect">
            <a:avLst/>
          </a:prstGeom>
        </p:spPr>
      </p:pic>
      <p:pic>
        <p:nvPicPr>
          <p:cNvPr id="8" name="Picture 7">
            <a:extLst>
              <a:ext uri="{FF2B5EF4-FFF2-40B4-BE49-F238E27FC236}">
                <a16:creationId xmlns:a16="http://schemas.microsoft.com/office/drawing/2014/main" id="{650E7473-FB14-432B-9205-EA35F17511D7}"/>
              </a:ext>
            </a:extLst>
          </p:cNvPr>
          <p:cNvPicPr>
            <a:picLocks noChangeAspect="1"/>
          </p:cNvPicPr>
          <p:nvPr/>
        </p:nvPicPr>
        <p:blipFill>
          <a:blip r:embed="rId4"/>
          <a:stretch>
            <a:fillRect/>
          </a:stretch>
        </p:blipFill>
        <p:spPr>
          <a:xfrm>
            <a:off x="7786372" y="1967902"/>
            <a:ext cx="2250427" cy="1132698"/>
          </a:xfrm>
          <a:prstGeom prst="rect">
            <a:avLst/>
          </a:prstGeom>
        </p:spPr>
      </p:pic>
    </p:spTree>
    <p:extLst>
      <p:ext uri="{BB962C8B-B14F-4D97-AF65-F5344CB8AC3E}">
        <p14:creationId xmlns:p14="http://schemas.microsoft.com/office/powerpoint/2010/main" val="33467249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2DAB9656-AC59-E272-5925-A95471C86ACD}"/>
              </a:ext>
            </a:extLst>
          </p:cNvPr>
          <p:cNvGraphicFramePr>
            <a:graphicFrameLocks noGrp="1"/>
          </p:cNvGraphicFramePr>
          <p:nvPr>
            <p:extLst>
              <p:ext uri="{D42A27DB-BD31-4B8C-83A1-F6EECF244321}">
                <p14:modId xmlns:p14="http://schemas.microsoft.com/office/powerpoint/2010/main" val="781811758"/>
              </p:ext>
            </p:extLst>
          </p:nvPr>
        </p:nvGraphicFramePr>
        <p:xfrm>
          <a:off x="316085" y="1338395"/>
          <a:ext cx="11451754" cy="4777238"/>
        </p:xfrm>
        <a:graphic>
          <a:graphicData uri="http://schemas.openxmlformats.org/drawingml/2006/table">
            <a:tbl>
              <a:tblPr/>
              <a:tblGrid>
                <a:gridCol w="5725877">
                  <a:extLst>
                    <a:ext uri="{9D8B030D-6E8A-4147-A177-3AD203B41FA5}">
                      <a16:colId xmlns:a16="http://schemas.microsoft.com/office/drawing/2014/main" val="4203417532"/>
                    </a:ext>
                  </a:extLst>
                </a:gridCol>
                <a:gridCol w="5725877">
                  <a:extLst>
                    <a:ext uri="{9D8B030D-6E8A-4147-A177-3AD203B41FA5}">
                      <a16:colId xmlns:a16="http://schemas.microsoft.com/office/drawing/2014/main" val="814732542"/>
                    </a:ext>
                  </a:extLst>
                </a:gridCol>
              </a:tblGrid>
              <a:tr h="343793">
                <a:tc>
                  <a:txBody>
                    <a:bodyPr/>
                    <a:lstStyle/>
                    <a:p>
                      <a:r>
                        <a:rPr lang="en-US" sz="1800" b="1" dirty="0"/>
                        <a:t>Step 4: Risk response control</a:t>
                      </a:r>
                      <a:endParaRPr lang="en-US" sz="1800" dirty="0"/>
                    </a:p>
                  </a:txBody>
                  <a:tcPr marL="73751" marR="73751" marT="36876" marB="36876" anchor="ctr">
                    <a:lnL>
                      <a:noFill/>
                    </a:lnL>
                    <a:lnR>
                      <a:noFill/>
                    </a:lnR>
                    <a:lnT>
                      <a:noFill/>
                    </a:lnT>
                    <a:lnB>
                      <a:noFill/>
                    </a:lnB>
                    <a:noFill/>
                  </a:tcPr>
                </a:tc>
                <a:tc>
                  <a:txBody>
                    <a:bodyPr/>
                    <a:lstStyle/>
                    <a:p>
                      <a:pPr algn="r" rtl="1"/>
                      <a:r>
                        <a:rPr lang="ar-EG" sz="1800" b="1" dirty="0"/>
                        <a:t>الخطوة الرابعة: التحكم في استجابة المخاطر</a:t>
                      </a:r>
                      <a:endParaRPr lang="ar-EG" sz="1800" dirty="0"/>
                    </a:p>
                  </a:txBody>
                  <a:tcPr marL="73751" marR="73751" marT="36876" marB="36876" anchor="ctr">
                    <a:lnL>
                      <a:noFill/>
                    </a:lnL>
                    <a:lnR>
                      <a:noFill/>
                    </a:lnR>
                    <a:lnT>
                      <a:noFill/>
                    </a:lnT>
                    <a:lnB>
                      <a:noFill/>
                    </a:lnB>
                    <a:noFill/>
                  </a:tcPr>
                </a:tc>
                <a:extLst>
                  <a:ext uri="{0D108BD9-81ED-4DB2-BD59-A6C34878D82A}">
                    <a16:rowId xmlns:a16="http://schemas.microsoft.com/office/drawing/2014/main" val="1610408151"/>
                  </a:ext>
                </a:extLst>
              </a:tr>
              <a:tr h="1903387">
                <a:tc>
                  <a:txBody>
                    <a:bodyPr/>
                    <a:lstStyle/>
                    <a:p>
                      <a:r>
                        <a:rPr lang="en-US" sz="1800" dirty="0"/>
                        <a:t>Typically, the results of the first three steps of the risk management process are summarized in a formal document often called the </a:t>
                      </a:r>
                      <a:r>
                        <a:rPr lang="en-US" sz="1800" b="1" dirty="0"/>
                        <a:t>risk register.</a:t>
                      </a:r>
                      <a:r>
                        <a:rPr lang="en-US" sz="1800" dirty="0"/>
                        <a:t> A risk register details all identified risks, including descriptions, category, and probability of occurring, impact, responses, contingency plans, owners, and current status.</a:t>
                      </a:r>
                    </a:p>
                  </a:txBody>
                  <a:tcPr marL="73751" marR="73751" marT="36876" marB="36876" anchor="ctr">
                    <a:lnL>
                      <a:noFill/>
                    </a:lnL>
                    <a:lnR>
                      <a:noFill/>
                    </a:lnR>
                    <a:lnT>
                      <a:noFill/>
                    </a:lnT>
                    <a:lnB>
                      <a:noFill/>
                    </a:lnB>
                    <a:noFill/>
                  </a:tcPr>
                </a:tc>
                <a:tc>
                  <a:txBody>
                    <a:bodyPr/>
                    <a:lstStyle/>
                    <a:p>
                      <a:pPr algn="r" rtl="1"/>
                      <a:r>
                        <a:rPr lang="ar-EG" sz="1800"/>
                        <a:t>عادةً ما يتم تلخيص نتائج الخطوات الثلاث الأولى من عملية إدارة المخاطر في وثيقة رسمية تُسمى </a:t>
                      </a:r>
                      <a:r>
                        <a:rPr lang="ar-EG" sz="1800" b="1"/>
                        <a:t>سجل المخاطر.</a:t>
                      </a:r>
                      <a:r>
                        <a:rPr lang="ar-EG" sz="1800"/>
                        <a:t> يوضح سجل المخاطر جميع المخاطر المحددة، بما في ذلك الأوصاف، التصنيف، واحتمالية الحدوث، التأثير، الاستجابات، خطط الطوارئ، المالكين، والحالة الحالية.</a:t>
                      </a:r>
                    </a:p>
                  </a:txBody>
                  <a:tcPr marL="73751" marR="73751" marT="36876" marB="36876" anchor="ctr">
                    <a:lnL>
                      <a:noFill/>
                    </a:lnL>
                    <a:lnR>
                      <a:noFill/>
                    </a:lnR>
                    <a:lnT>
                      <a:noFill/>
                    </a:lnT>
                    <a:lnB>
                      <a:noFill/>
                    </a:lnB>
                    <a:noFill/>
                  </a:tcPr>
                </a:tc>
                <a:extLst>
                  <a:ext uri="{0D108BD9-81ED-4DB2-BD59-A6C34878D82A}">
                    <a16:rowId xmlns:a16="http://schemas.microsoft.com/office/drawing/2014/main" val="3304922532"/>
                  </a:ext>
                </a:extLst>
              </a:tr>
              <a:tr h="603725">
                <a:tc>
                  <a:txBody>
                    <a:bodyPr/>
                    <a:lstStyle/>
                    <a:p>
                      <a:r>
                        <a:rPr lang="en-US" sz="1800"/>
                        <a:t>The register is the backbone for the last step in the risk management process: risk control.</a:t>
                      </a:r>
                    </a:p>
                  </a:txBody>
                  <a:tcPr marL="73751" marR="73751" marT="36876" marB="36876" anchor="ctr">
                    <a:lnL>
                      <a:noFill/>
                    </a:lnL>
                    <a:lnR>
                      <a:noFill/>
                    </a:lnR>
                    <a:lnT>
                      <a:noFill/>
                    </a:lnT>
                    <a:lnB>
                      <a:noFill/>
                    </a:lnB>
                    <a:noFill/>
                  </a:tcPr>
                </a:tc>
                <a:tc>
                  <a:txBody>
                    <a:bodyPr/>
                    <a:lstStyle/>
                    <a:p>
                      <a:pPr algn="r" rtl="1"/>
                      <a:r>
                        <a:rPr lang="ar-EG" sz="1800"/>
                        <a:t>يُعد السجل العمود الفقري للخطوة الأخيرة في عملية إدارة المخاطر: التحكم في المخاطر.</a:t>
                      </a:r>
                    </a:p>
                  </a:txBody>
                  <a:tcPr marL="73751" marR="73751" marT="36876" marB="36876" anchor="ctr">
                    <a:lnL>
                      <a:noFill/>
                    </a:lnL>
                    <a:lnR>
                      <a:noFill/>
                    </a:lnR>
                    <a:lnT>
                      <a:noFill/>
                    </a:lnT>
                    <a:lnB>
                      <a:noFill/>
                    </a:lnB>
                    <a:noFill/>
                  </a:tcPr>
                </a:tc>
                <a:extLst>
                  <a:ext uri="{0D108BD9-81ED-4DB2-BD59-A6C34878D82A}">
                    <a16:rowId xmlns:a16="http://schemas.microsoft.com/office/drawing/2014/main" val="3273866261"/>
                  </a:ext>
                </a:extLst>
              </a:tr>
              <a:tr h="1903387">
                <a:tc>
                  <a:txBody>
                    <a:bodyPr/>
                    <a:lstStyle/>
                    <a:p>
                      <a:r>
                        <a:rPr lang="en-US" sz="1800" b="1"/>
                        <a:t>Risk control</a:t>
                      </a:r>
                      <a:r>
                        <a:rPr lang="en-US" sz="1800"/>
                        <a:t> involves executing the risk response strategy, monitoring triggering events, initiating contingency plans, and watching for new risks. Establishing a </a:t>
                      </a:r>
                      <a:r>
                        <a:rPr lang="en-US" sz="1800" b="1"/>
                        <a:t>change management system</a:t>
                      </a:r>
                      <a:r>
                        <a:rPr lang="en-US" sz="1800"/>
                        <a:t> to deal with events that require formal changes in the scope, budget, and/or schedule of the project is an essential element of risk control.</a:t>
                      </a:r>
                    </a:p>
                  </a:txBody>
                  <a:tcPr marL="73751" marR="73751" marT="36876" marB="36876" anchor="ctr">
                    <a:lnL>
                      <a:noFill/>
                    </a:lnL>
                    <a:lnR>
                      <a:noFill/>
                    </a:lnR>
                    <a:lnT>
                      <a:noFill/>
                    </a:lnT>
                    <a:lnB>
                      <a:noFill/>
                    </a:lnB>
                    <a:noFill/>
                  </a:tcPr>
                </a:tc>
                <a:tc>
                  <a:txBody>
                    <a:bodyPr/>
                    <a:lstStyle/>
                    <a:p>
                      <a:pPr algn="r" rtl="1"/>
                      <a:r>
                        <a:rPr lang="ar-EG" sz="1800" b="1" dirty="0"/>
                        <a:t>التحكم في المخاطر</a:t>
                      </a:r>
                      <a:r>
                        <a:rPr lang="ar-EG" sz="1800" dirty="0"/>
                        <a:t> يشمل تنفيذ استراتيجية استجابة المخاطر، ومراقبة الأحداث المحفزة، وتنفيذ خطط الطوارئ، ومراقبة المخاطر الجديدة. يُعد إنشاء </a:t>
                      </a:r>
                      <a:r>
                        <a:rPr lang="ar-EG" sz="1800" b="1" dirty="0"/>
                        <a:t>نظام إدارة التغيير</a:t>
                      </a:r>
                      <a:r>
                        <a:rPr lang="ar-EG" sz="1800" dirty="0"/>
                        <a:t> للتعامل مع الأحداث التي تتطلب تغييرات رسمية في نطاق المشروع أو ميزانيته أو جدوله الزمني جزءًا أساسيًا من عملية التحكم في المخاطر.</a:t>
                      </a:r>
                    </a:p>
                  </a:txBody>
                  <a:tcPr marL="73751" marR="73751" marT="36876" marB="36876" anchor="ctr">
                    <a:lnL>
                      <a:noFill/>
                    </a:lnL>
                    <a:lnR>
                      <a:noFill/>
                    </a:lnR>
                    <a:lnT>
                      <a:noFill/>
                    </a:lnT>
                    <a:lnB>
                      <a:noFill/>
                    </a:lnB>
                    <a:noFill/>
                  </a:tcPr>
                </a:tc>
                <a:extLst>
                  <a:ext uri="{0D108BD9-81ED-4DB2-BD59-A6C34878D82A}">
                    <a16:rowId xmlns:a16="http://schemas.microsoft.com/office/drawing/2014/main" val="3424984629"/>
                  </a:ext>
                </a:extLst>
              </a:tr>
            </a:tbl>
          </a:graphicData>
        </a:graphic>
      </p:graphicFrame>
    </p:spTree>
    <p:extLst>
      <p:ext uri="{BB962C8B-B14F-4D97-AF65-F5344CB8AC3E}">
        <p14:creationId xmlns:p14="http://schemas.microsoft.com/office/powerpoint/2010/main" val="4625466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DEF0FBA4-9E00-3D7B-882A-C335A3E1D759}"/>
              </a:ext>
            </a:extLst>
          </p:cNvPr>
          <p:cNvGraphicFramePr>
            <a:graphicFrameLocks noGrp="1"/>
          </p:cNvGraphicFramePr>
          <p:nvPr>
            <p:extLst>
              <p:ext uri="{D42A27DB-BD31-4B8C-83A1-F6EECF244321}">
                <p14:modId xmlns:p14="http://schemas.microsoft.com/office/powerpoint/2010/main" val="961958543"/>
              </p:ext>
            </p:extLst>
          </p:nvPr>
        </p:nvGraphicFramePr>
        <p:xfrm>
          <a:off x="670000" y="1317057"/>
          <a:ext cx="10852000" cy="4937157"/>
        </p:xfrm>
        <a:graphic>
          <a:graphicData uri="http://schemas.openxmlformats.org/drawingml/2006/table">
            <a:tbl>
              <a:tblPr/>
              <a:tblGrid>
                <a:gridCol w="5426000">
                  <a:extLst>
                    <a:ext uri="{9D8B030D-6E8A-4147-A177-3AD203B41FA5}">
                      <a16:colId xmlns:a16="http://schemas.microsoft.com/office/drawing/2014/main" val="657593104"/>
                    </a:ext>
                  </a:extLst>
                </a:gridCol>
                <a:gridCol w="5426000">
                  <a:extLst>
                    <a:ext uri="{9D8B030D-6E8A-4147-A177-3AD203B41FA5}">
                      <a16:colId xmlns:a16="http://schemas.microsoft.com/office/drawing/2014/main" val="659658239"/>
                    </a:ext>
                  </a:extLst>
                </a:gridCol>
              </a:tblGrid>
              <a:tr h="281660">
                <a:tc>
                  <a:txBody>
                    <a:bodyPr/>
                    <a:lstStyle/>
                    <a:p>
                      <a:r>
                        <a:rPr lang="en-US" sz="1600" b="1" dirty="0"/>
                        <a:t>Step 4: Risk response control</a:t>
                      </a:r>
                      <a:endParaRPr lang="en-US" sz="1600" dirty="0"/>
                    </a:p>
                  </a:txBody>
                  <a:tcPr marL="60435" marR="60435" marT="30218" marB="30218" anchor="ctr">
                    <a:lnL>
                      <a:noFill/>
                    </a:lnL>
                    <a:lnR>
                      <a:noFill/>
                    </a:lnR>
                    <a:lnT>
                      <a:noFill/>
                    </a:lnT>
                    <a:lnB>
                      <a:noFill/>
                    </a:lnB>
                    <a:noFill/>
                  </a:tcPr>
                </a:tc>
                <a:tc>
                  <a:txBody>
                    <a:bodyPr/>
                    <a:lstStyle/>
                    <a:p>
                      <a:pPr algn="r" rtl="1"/>
                      <a:r>
                        <a:rPr lang="ar-EG" sz="1600" b="1" dirty="0"/>
                        <a:t>الخطوة الرابعة: التحكم في استجابة المخاطر</a:t>
                      </a:r>
                      <a:endParaRPr lang="ar-EG" sz="1600" dirty="0"/>
                    </a:p>
                  </a:txBody>
                  <a:tcPr marL="60435" marR="60435" marT="30218" marB="30218" anchor="ctr">
                    <a:lnL>
                      <a:noFill/>
                    </a:lnL>
                    <a:lnR>
                      <a:noFill/>
                    </a:lnR>
                    <a:lnT>
                      <a:noFill/>
                    </a:lnT>
                    <a:lnB>
                      <a:noFill/>
                    </a:lnB>
                    <a:noFill/>
                  </a:tcPr>
                </a:tc>
                <a:extLst>
                  <a:ext uri="{0D108BD9-81ED-4DB2-BD59-A6C34878D82A}">
                    <a16:rowId xmlns:a16="http://schemas.microsoft.com/office/drawing/2014/main" val="2434072826"/>
                  </a:ext>
                </a:extLst>
              </a:tr>
              <a:tr h="1340162">
                <a:tc>
                  <a:txBody>
                    <a:bodyPr/>
                    <a:lstStyle/>
                    <a:p>
                      <a:r>
                        <a:rPr lang="en-US" sz="1600" dirty="0"/>
                        <a:t>A key for controlling the cost of risks is documenting responsibility. This can be problematic in projects involving multiple organizations and contractors. Responsibility for risk is frequently passed on to others with the statement, “That is not my worry.” This mentality is dangerous.</a:t>
                      </a:r>
                    </a:p>
                  </a:txBody>
                  <a:tcPr marL="60435" marR="60435" marT="30218" marB="30218" anchor="ctr">
                    <a:lnL>
                      <a:noFill/>
                    </a:lnL>
                    <a:lnR>
                      <a:noFill/>
                    </a:lnR>
                    <a:lnT>
                      <a:noFill/>
                    </a:lnT>
                    <a:lnB>
                      <a:noFill/>
                    </a:lnB>
                    <a:noFill/>
                  </a:tcPr>
                </a:tc>
                <a:tc>
                  <a:txBody>
                    <a:bodyPr/>
                    <a:lstStyle/>
                    <a:p>
                      <a:pPr algn="r" rtl="1"/>
                      <a:r>
                        <a:rPr lang="ar-EG" sz="1600" dirty="0"/>
                        <a:t>العامل الأساسي للتحكم في تكلفة المخاطر هو توثيق المسؤولية. يمكن أن يكون ذلك مشكلة في المشاريع التي تتضمن منظمات ومقاولين متعددين. غالبًا ما يتم تمرير مسؤولية المخاطر إلى الآخرين مع العبارة "هذا ليس من شأني". هذه العقلية خطيرة.</a:t>
                      </a:r>
                    </a:p>
                  </a:txBody>
                  <a:tcPr marL="60435" marR="60435" marT="30218" marB="30218" anchor="ctr">
                    <a:lnL>
                      <a:noFill/>
                    </a:lnL>
                    <a:lnR>
                      <a:noFill/>
                    </a:lnR>
                    <a:lnT>
                      <a:noFill/>
                    </a:lnT>
                    <a:lnB>
                      <a:noFill/>
                    </a:lnB>
                    <a:noFill/>
                  </a:tcPr>
                </a:tc>
                <a:extLst>
                  <a:ext uri="{0D108BD9-81ED-4DB2-BD59-A6C34878D82A}">
                    <a16:rowId xmlns:a16="http://schemas.microsoft.com/office/drawing/2014/main" val="1612361412"/>
                  </a:ext>
                </a:extLst>
              </a:tr>
              <a:tr h="916761">
                <a:tc>
                  <a:txBody>
                    <a:bodyPr/>
                    <a:lstStyle/>
                    <a:p>
                      <a:r>
                        <a:rPr lang="en-US" sz="1600"/>
                        <a:t>Each identified risk should be assigned (or shared) by mutual agreement of the owner, project manager, and the contractor or person having line responsibility for the work package or segment of the project.</a:t>
                      </a:r>
                    </a:p>
                  </a:txBody>
                  <a:tcPr marL="60435" marR="60435" marT="30218" marB="30218" anchor="ctr">
                    <a:lnL>
                      <a:noFill/>
                    </a:lnL>
                    <a:lnR>
                      <a:noFill/>
                    </a:lnR>
                    <a:lnT>
                      <a:noFill/>
                    </a:lnT>
                    <a:lnB>
                      <a:noFill/>
                    </a:lnB>
                    <a:noFill/>
                  </a:tcPr>
                </a:tc>
                <a:tc>
                  <a:txBody>
                    <a:bodyPr/>
                    <a:lstStyle/>
                    <a:p>
                      <a:pPr algn="r" rtl="1"/>
                      <a:r>
                        <a:rPr lang="ar-EG" sz="1600" dirty="0"/>
                        <a:t>يجب تخصيص كل خطر محدد (أو مشاركته) باتفاق متبادل بين المالك، ومدير المشروع، والمقاول أو الشخص الذي يتحمل المسؤولية المباشرة عن الحزمة أو الجزء المحدد من المشروع.</a:t>
                      </a:r>
                    </a:p>
                  </a:txBody>
                  <a:tcPr marL="60435" marR="60435" marT="30218" marB="30218" anchor="ctr">
                    <a:lnL>
                      <a:noFill/>
                    </a:lnL>
                    <a:lnR>
                      <a:noFill/>
                    </a:lnR>
                    <a:lnT>
                      <a:noFill/>
                    </a:lnT>
                    <a:lnB>
                      <a:noFill/>
                    </a:lnB>
                    <a:noFill/>
                  </a:tcPr>
                </a:tc>
                <a:extLst>
                  <a:ext uri="{0D108BD9-81ED-4DB2-BD59-A6C34878D82A}">
                    <a16:rowId xmlns:a16="http://schemas.microsoft.com/office/drawing/2014/main" val="2949293124"/>
                  </a:ext>
                </a:extLst>
              </a:tr>
              <a:tr h="1340162">
                <a:tc>
                  <a:txBody>
                    <a:bodyPr/>
                    <a:lstStyle/>
                    <a:p>
                      <a:r>
                        <a:rPr lang="en-US" sz="1600"/>
                        <a:t>It is best to have the line person responsible approve the use of budget reserve funds and monitor their rate of usage. If management reserve funds are required, the line person should play an active role in estimating additional costs and funds needed to complete the project.</a:t>
                      </a:r>
                    </a:p>
                  </a:txBody>
                  <a:tcPr marL="60435" marR="60435" marT="30218" marB="30218" anchor="ctr">
                    <a:lnL>
                      <a:noFill/>
                    </a:lnL>
                    <a:lnR>
                      <a:noFill/>
                    </a:lnR>
                    <a:lnT>
                      <a:noFill/>
                    </a:lnT>
                    <a:lnB>
                      <a:noFill/>
                    </a:lnB>
                    <a:noFill/>
                  </a:tcPr>
                </a:tc>
                <a:tc>
                  <a:txBody>
                    <a:bodyPr/>
                    <a:lstStyle/>
                    <a:p>
                      <a:pPr algn="r" rtl="1"/>
                      <a:r>
                        <a:rPr lang="ar-EG" sz="1600" dirty="0"/>
                        <a:t>من الأفضل أن يوافق الشخص المسؤول المباشر على استخدام أموال الاحتياطي المالي ويراقب معدل استخدامها. إذا كانت هناك حاجة إلى أموال الاحتياطي الإداري، فيجب على الشخص المباشر أن يلعب دورًا نشطًا في تقدير التكاليف الإضافية والأموال اللازمة لإكمال المشروع.</a:t>
                      </a:r>
                    </a:p>
                  </a:txBody>
                  <a:tcPr marL="60435" marR="60435" marT="30218" marB="30218" anchor="ctr">
                    <a:lnL>
                      <a:noFill/>
                    </a:lnL>
                    <a:lnR>
                      <a:noFill/>
                    </a:lnR>
                    <a:lnT>
                      <a:noFill/>
                    </a:lnT>
                    <a:lnB>
                      <a:noFill/>
                    </a:lnB>
                    <a:noFill/>
                  </a:tcPr>
                </a:tc>
                <a:extLst>
                  <a:ext uri="{0D108BD9-81ED-4DB2-BD59-A6C34878D82A}">
                    <a16:rowId xmlns:a16="http://schemas.microsoft.com/office/drawing/2014/main" val="3178930361"/>
                  </a:ext>
                </a:extLst>
              </a:tr>
              <a:tr h="916761">
                <a:tc>
                  <a:txBody>
                    <a:bodyPr/>
                    <a:lstStyle/>
                    <a:p>
                      <a:r>
                        <a:rPr lang="en-US" sz="1600"/>
                        <a:t>Having line personnel participate in the process focuses attention on the management reserve, control of its rate of usage, and early warning of potential risk events.</a:t>
                      </a:r>
                    </a:p>
                  </a:txBody>
                  <a:tcPr marL="60435" marR="60435" marT="30218" marB="30218" anchor="ctr">
                    <a:lnL>
                      <a:noFill/>
                    </a:lnL>
                    <a:lnR>
                      <a:noFill/>
                    </a:lnR>
                    <a:lnT>
                      <a:noFill/>
                    </a:lnT>
                    <a:lnB>
                      <a:noFill/>
                    </a:lnB>
                    <a:noFill/>
                  </a:tcPr>
                </a:tc>
                <a:tc>
                  <a:txBody>
                    <a:bodyPr/>
                    <a:lstStyle/>
                    <a:p>
                      <a:pPr algn="r" rtl="1"/>
                      <a:r>
                        <a:rPr lang="ar-EG" sz="1600" dirty="0"/>
                        <a:t>إن مشاركة الموظفين المباشرين في العملية تركز الانتباه على الاحتياطي الإداري، والتحكم في معدل استخدامه، والتنبيه المبكر للأحداث التي قد تشكل خطرًا محتملاً.</a:t>
                      </a:r>
                    </a:p>
                  </a:txBody>
                  <a:tcPr marL="60435" marR="60435" marT="30218" marB="30218" anchor="ctr">
                    <a:lnL>
                      <a:noFill/>
                    </a:lnL>
                    <a:lnR>
                      <a:noFill/>
                    </a:lnR>
                    <a:lnT>
                      <a:noFill/>
                    </a:lnT>
                    <a:lnB>
                      <a:noFill/>
                    </a:lnB>
                    <a:noFill/>
                  </a:tcPr>
                </a:tc>
                <a:extLst>
                  <a:ext uri="{0D108BD9-81ED-4DB2-BD59-A6C34878D82A}">
                    <a16:rowId xmlns:a16="http://schemas.microsoft.com/office/drawing/2014/main" val="1924629165"/>
                  </a:ext>
                </a:extLst>
              </a:tr>
            </a:tbl>
          </a:graphicData>
        </a:graphic>
      </p:graphicFrame>
    </p:spTree>
    <p:extLst>
      <p:ext uri="{BB962C8B-B14F-4D97-AF65-F5344CB8AC3E}">
        <p14:creationId xmlns:p14="http://schemas.microsoft.com/office/powerpoint/2010/main" val="27623046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5454CA8D-7FA5-4C21-BFF3-263BF7499C37}"/>
              </a:ext>
            </a:extLst>
          </p:cNvPr>
          <p:cNvPicPr>
            <a:picLocks noChangeAspect="1"/>
          </p:cNvPicPr>
          <p:nvPr/>
        </p:nvPicPr>
        <p:blipFill>
          <a:blip r:embed="rId3"/>
          <a:stretch>
            <a:fillRect/>
          </a:stretch>
        </p:blipFill>
        <p:spPr>
          <a:xfrm>
            <a:off x="9324536" y="1768752"/>
            <a:ext cx="2785403" cy="4839253"/>
          </a:xfrm>
          <a:prstGeom prst="rect">
            <a:avLst/>
          </a:prstGeom>
        </p:spPr>
      </p:pic>
      <p:pic>
        <p:nvPicPr>
          <p:cNvPr id="8" name="Picture 7">
            <a:extLst>
              <a:ext uri="{FF2B5EF4-FFF2-40B4-BE49-F238E27FC236}">
                <a16:creationId xmlns:a16="http://schemas.microsoft.com/office/drawing/2014/main" id="{3FDA9082-58AE-4B76-A983-F6CAB98C359C}"/>
              </a:ext>
            </a:extLst>
          </p:cNvPr>
          <p:cNvPicPr>
            <a:picLocks noChangeAspect="1"/>
          </p:cNvPicPr>
          <p:nvPr/>
        </p:nvPicPr>
        <p:blipFill>
          <a:blip r:embed="rId4"/>
          <a:stretch>
            <a:fillRect/>
          </a:stretch>
        </p:blipFill>
        <p:spPr>
          <a:xfrm>
            <a:off x="9264625" y="1254085"/>
            <a:ext cx="2199323" cy="605888"/>
          </a:xfrm>
          <a:prstGeom prst="rect">
            <a:avLst/>
          </a:prstGeom>
        </p:spPr>
      </p:pic>
      <p:graphicFrame>
        <p:nvGraphicFramePr>
          <p:cNvPr id="9" name="Table 8">
            <a:extLst>
              <a:ext uri="{FF2B5EF4-FFF2-40B4-BE49-F238E27FC236}">
                <a16:creationId xmlns:a16="http://schemas.microsoft.com/office/drawing/2014/main" id="{609A1763-8A72-0E6C-5AF7-477093204FBB}"/>
              </a:ext>
            </a:extLst>
          </p:cNvPr>
          <p:cNvGraphicFramePr>
            <a:graphicFrameLocks noGrp="1"/>
          </p:cNvGraphicFramePr>
          <p:nvPr>
            <p:extLst>
              <p:ext uri="{D42A27DB-BD31-4B8C-83A1-F6EECF244321}">
                <p14:modId xmlns:p14="http://schemas.microsoft.com/office/powerpoint/2010/main" val="477986226"/>
              </p:ext>
            </p:extLst>
          </p:nvPr>
        </p:nvGraphicFramePr>
        <p:xfrm>
          <a:off x="453848" y="1624437"/>
          <a:ext cx="8270184" cy="3657600"/>
        </p:xfrm>
        <a:graphic>
          <a:graphicData uri="http://schemas.openxmlformats.org/drawingml/2006/table">
            <a:tbl>
              <a:tblPr/>
              <a:tblGrid>
                <a:gridCol w="4135092">
                  <a:extLst>
                    <a:ext uri="{9D8B030D-6E8A-4147-A177-3AD203B41FA5}">
                      <a16:colId xmlns:a16="http://schemas.microsoft.com/office/drawing/2014/main" val="4251173748"/>
                    </a:ext>
                  </a:extLst>
                </a:gridCol>
                <a:gridCol w="4135092">
                  <a:extLst>
                    <a:ext uri="{9D8B030D-6E8A-4147-A177-3AD203B41FA5}">
                      <a16:colId xmlns:a16="http://schemas.microsoft.com/office/drawing/2014/main" val="762955822"/>
                    </a:ext>
                  </a:extLst>
                </a:gridCol>
              </a:tblGrid>
              <a:tr h="0">
                <a:tc>
                  <a:txBody>
                    <a:bodyPr/>
                    <a:lstStyle/>
                    <a:p>
                      <a:r>
                        <a:rPr lang="en-US" b="1" dirty="0"/>
                        <a:t>Step 4: Risk response control</a:t>
                      </a:r>
                      <a:endParaRPr lang="en-US" dirty="0"/>
                    </a:p>
                  </a:txBody>
                  <a:tcPr anchor="ctr">
                    <a:lnL>
                      <a:noFill/>
                    </a:lnL>
                    <a:lnR>
                      <a:noFill/>
                    </a:lnR>
                    <a:lnT>
                      <a:noFill/>
                    </a:lnT>
                    <a:lnB>
                      <a:noFill/>
                    </a:lnB>
                    <a:noFill/>
                  </a:tcPr>
                </a:tc>
                <a:tc>
                  <a:txBody>
                    <a:bodyPr/>
                    <a:lstStyle/>
                    <a:p>
                      <a:pPr algn="r" rtl="1"/>
                      <a:r>
                        <a:rPr lang="ar-EG" b="1" dirty="0"/>
                        <a:t>الخطوة الرابعة: التحكم في استجابة المخاطر</a:t>
                      </a:r>
                      <a:endParaRPr lang="ar-EG" dirty="0"/>
                    </a:p>
                  </a:txBody>
                  <a:tcPr anchor="ctr">
                    <a:lnL>
                      <a:noFill/>
                    </a:lnL>
                    <a:lnR>
                      <a:noFill/>
                    </a:lnR>
                    <a:lnT>
                      <a:noFill/>
                    </a:lnT>
                    <a:lnB>
                      <a:noFill/>
                    </a:lnB>
                    <a:noFill/>
                  </a:tcPr>
                </a:tc>
                <a:extLst>
                  <a:ext uri="{0D108BD9-81ED-4DB2-BD59-A6C34878D82A}">
                    <a16:rowId xmlns:a16="http://schemas.microsoft.com/office/drawing/2014/main" val="328603222"/>
                  </a:ext>
                </a:extLst>
              </a:tr>
              <a:tr h="0">
                <a:tc>
                  <a:txBody>
                    <a:bodyPr/>
                    <a:lstStyle/>
                    <a:p>
                      <a:r>
                        <a:rPr lang="en-US" b="1"/>
                        <a:t>Change control management</a:t>
                      </a:r>
                      <a:endParaRPr lang="en-US"/>
                    </a:p>
                  </a:txBody>
                  <a:tcPr anchor="ctr">
                    <a:lnL>
                      <a:noFill/>
                    </a:lnL>
                    <a:lnR>
                      <a:noFill/>
                    </a:lnR>
                    <a:lnT>
                      <a:noFill/>
                    </a:lnT>
                    <a:lnB>
                      <a:noFill/>
                    </a:lnB>
                    <a:noFill/>
                  </a:tcPr>
                </a:tc>
                <a:tc>
                  <a:txBody>
                    <a:bodyPr/>
                    <a:lstStyle/>
                    <a:p>
                      <a:pPr algn="r" rtl="1"/>
                      <a:r>
                        <a:rPr lang="ar-EG" b="1"/>
                        <a:t>إدارة التحكم في التغيير</a:t>
                      </a:r>
                      <a:endParaRPr lang="ar-EG"/>
                    </a:p>
                  </a:txBody>
                  <a:tcPr anchor="ctr">
                    <a:lnL>
                      <a:noFill/>
                    </a:lnL>
                    <a:lnR>
                      <a:noFill/>
                    </a:lnR>
                    <a:lnT>
                      <a:noFill/>
                    </a:lnT>
                    <a:lnB>
                      <a:noFill/>
                    </a:lnB>
                    <a:noFill/>
                  </a:tcPr>
                </a:tc>
                <a:extLst>
                  <a:ext uri="{0D108BD9-81ED-4DB2-BD59-A6C34878D82A}">
                    <a16:rowId xmlns:a16="http://schemas.microsoft.com/office/drawing/2014/main" val="2170055298"/>
                  </a:ext>
                </a:extLst>
              </a:tr>
              <a:tr h="0">
                <a:tc>
                  <a:txBody>
                    <a:bodyPr/>
                    <a:lstStyle/>
                    <a:p>
                      <a:r>
                        <a:rPr lang="en-US" dirty="0"/>
                        <a:t>A major element of the risk control process is change management. Every detail of a project plan will not materialize as expected. Coping with and controlling project changes present a formidable challenge for most project managers.</a:t>
                      </a:r>
                    </a:p>
                  </a:txBody>
                  <a:tcPr anchor="ctr">
                    <a:lnL>
                      <a:noFill/>
                    </a:lnL>
                    <a:lnR>
                      <a:noFill/>
                    </a:lnR>
                    <a:lnT>
                      <a:noFill/>
                    </a:lnT>
                    <a:lnB>
                      <a:noFill/>
                    </a:lnB>
                    <a:noFill/>
                  </a:tcPr>
                </a:tc>
                <a:tc>
                  <a:txBody>
                    <a:bodyPr/>
                    <a:lstStyle/>
                    <a:p>
                      <a:pPr algn="r" rtl="1"/>
                      <a:r>
                        <a:rPr lang="ar-EG"/>
                        <a:t>عنصر رئيسي في عملية التحكم في المخاطر هو إدارة التغيير. لن تتحقق كل تفاصيل خطة المشروع كما هو متوقع. التعامل مع التغييرات في المشروع والتحكم فيها يمثل تحديًا كبيرًا لمعظم مديري المشاريع.</a:t>
                      </a:r>
                    </a:p>
                  </a:txBody>
                  <a:tcPr anchor="ctr">
                    <a:lnL>
                      <a:noFill/>
                    </a:lnL>
                    <a:lnR>
                      <a:noFill/>
                    </a:lnR>
                    <a:lnT>
                      <a:noFill/>
                    </a:lnT>
                    <a:lnB>
                      <a:noFill/>
                    </a:lnB>
                    <a:noFill/>
                  </a:tcPr>
                </a:tc>
                <a:extLst>
                  <a:ext uri="{0D108BD9-81ED-4DB2-BD59-A6C34878D82A}">
                    <a16:rowId xmlns:a16="http://schemas.microsoft.com/office/drawing/2014/main" val="838341299"/>
                  </a:ext>
                </a:extLst>
              </a:tr>
              <a:tr h="0">
                <a:tc>
                  <a:txBody>
                    <a:bodyPr/>
                    <a:lstStyle/>
                    <a:p>
                      <a:r>
                        <a:rPr lang="en-US" b="1"/>
                        <a:t>Changes come from many sources such as the project customer, owner, project manager, team members, and occurrence of risk events.</a:t>
                      </a:r>
                      <a:endParaRPr lang="en-US"/>
                    </a:p>
                  </a:txBody>
                  <a:tcPr anchor="ctr">
                    <a:lnL>
                      <a:noFill/>
                    </a:lnL>
                    <a:lnR>
                      <a:noFill/>
                    </a:lnR>
                    <a:lnT>
                      <a:noFill/>
                    </a:lnT>
                    <a:lnB>
                      <a:noFill/>
                    </a:lnB>
                    <a:noFill/>
                  </a:tcPr>
                </a:tc>
                <a:tc>
                  <a:txBody>
                    <a:bodyPr/>
                    <a:lstStyle/>
                    <a:p>
                      <a:pPr algn="r" rtl="1"/>
                      <a:r>
                        <a:rPr lang="ar-EG" b="1" dirty="0"/>
                        <a:t>التغييرات تأتي من العديد من المصادر مثل العميل الخاص بالمشروع، المالك، مدير المشروع، أعضاء الفريق، ووقوع أحداث المخاطر.</a:t>
                      </a:r>
                      <a:endParaRPr lang="ar-EG" dirty="0"/>
                    </a:p>
                  </a:txBody>
                  <a:tcPr anchor="ctr">
                    <a:lnL>
                      <a:noFill/>
                    </a:lnL>
                    <a:lnR>
                      <a:noFill/>
                    </a:lnR>
                    <a:lnT>
                      <a:noFill/>
                    </a:lnT>
                    <a:lnB>
                      <a:noFill/>
                    </a:lnB>
                    <a:noFill/>
                  </a:tcPr>
                </a:tc>
                <a:extLst>
                  <a:ext uri="{0D108BD9-81ED-4DB2-BD59-A6C34878D82A}">
                    <a16:rowId xmlns:a16="http://schemas.microsoft.com/office/drawing/2014/main" val="365881529"/>
                  </a:ext>
                </a:extLst>
              </a:tr>
            </a:tbl>
          </a:graphicData>
        </a:graphic>
      </p:graphicFrame>
    </p:spTree>
    <p:extLst>
      <p:ext uri="{BB962C8B-B14F-4D97-AF65-F5344CB8AC3E}">
        <p14:creationId xmlns:p14="http://schemas.microsoft.com/office/powerpoint/2010/main" val="40100010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E997B181-6FB2-6466-0D6A-199BB551DB2D}"/>
              </a:ext>
            </a:extLst>
          </p:cNvPr>
          <p:cNvGraphicFramePr>
            <a:graphicFrameLocks noGrp="1"/>
          </p:cNvGraphicFramePr>
          <p:nvPr>
            <p:extLst>
              <p:ext uri="{D42A27DB-BD31-4B8C-83A1-F6EECF244321}">
                <p14:modId xmlns:p14="http://schemas.microsoft.com/office/powerpoint/2010/main" val="2237776380"/>
              </p:ext>
            </p:extLst>
          </p:nvPr>
        </p:nvGraphicFramePr>
        <p:xfrm>
          <a:off x="424160" y="1290771"/>
          <a:ext cx="11097840" cy="4641582"/>
        </p:xfrm>
        <a:graphic>
          <a:graphicData uri="http://schemas.openxmlformats.org/drawingml/2006/table">
            <a:tbl>
              <a:tblPr/>
              <a:tblGrid>
                <a:gridCol w="5548920">
                  <a:extLst>
                    <a:ext uri="{9D8B030D-6E8A-4147-A177-3AD203B41FA5}">
                      <a16:colId xmlns:a16="http://schemas.microsoft.com/office/drawing/2014/main" val="1744842303"/>
                    </a:ext>
                  </a:extLst>
                </a:gridCol>
                <a:gridCol w="5548920">
                  <a:extLst>
                    <a:ext uri="{9D8B030D-6E8A-4147-A177-3AD203B41FA5}">
                      <a16:colId xmlns:a16="http://schemas.microsoft.com/office/drawing/2014/main" val="764943337"/>
                    </a:ext>
                  </a:extLst>
                </a:gridCol>
              </a:tblGrid>
              <a:tr h="352654">
                <a:tc>
                  <a:txBody>
                    <a:bodyPr/>
                    <a:lstStyle/>
                    <a:p>
                      <a:r>
                        <a:rPr lang="en-US" sz="1800" b="1" dirty="0"/>
                        <a:t>Step 4: Risk response control</a:t>
                      </a:r>
                      <a:endParaRPr lang="en-US" sz="1800" dirty="0"/>
                    </a:p>
                  </a:txBody>
                  <a:tcPr marL="77702" marR="77702" marT="38851" marB="38851" anchor="ctr">
                    <a:lnL>
                      <a:noFill/>
                    </a:lnL>
                    <a:lnR>
                      <a:noFill/>
                    </a:lnR>
                    <a:lnT>
                      <a:noFill/>
                    </a:lnT>
                    <a:lnB>
                      <a:noFill/>
                    </a:lnB>
                    <a:noFill/>
                  </a:tcPr>
                </a:tc>
                <a:tc>
                  <a:txBody>
                    <a:bodyPr/>
                    <a:lstStyle/>
                    <a:p>
                      <a:pPr algn="r" rtl="1"/>
                      <a:r>
                        <a:rPr lang="ar-EG" sz="1800" b="1" dirty="0"/>
                        <a:t>الخطوة الرابعة: التحكم في استجابة المخاطر</a:t>
                      </a:r>
                      <a:endParaRPr lang="ar-EG" sz="1800" dirty="0"/>
                    </a:p>
                  </a:txBody>
                  <a:tcPr marL="77702" marR="77702" marT="38851" marB="38851" anchor="ctr">
                    <a:lnL>
                      <a:noFill/>
                    </a:lnL>
                    <a:lnR>
                      <a:noFill/>
                    </a:lnR>
                    <a:lnT>
                      <a:noFill/>
                    </a:lnT>
                    <a:lnB>
                      <a:noFill/>
                    </a:lnB>
                    <a:noFill/>
                  </a:tcPr>
                </a:tc>
                <a:extLst>
                  <a:ext uri="{0D108BD9-81ED-4DB2-BD59-A6C34878D82A}">
                    <a16:rowId xmlns:a16="http://schemas.microsoft.com/office/drawing/2014/main" val="2564291864"/>
                  </a:ext>
                </a:extLst>
              </a:tr>
              <a:tr h="352654">
                <a:tc>
                  <a:txBody>
                    <a:bodyPr/>
                    <a:lstStyle/>
                    <a:p>
                      <a:r>
                        <a:rPr lang="en-US" sz="1800" b="1"/>
                        <a:t>Change control management</a:t>
                      </a:r>
                      <a:endParaRPr lang="en-US" sz="1800"/>
                    </a:p>
                  </a:txBody>
                  <a:tcPr marL="77702" marR="77702" marT="38851" marB="38851" anchor="ctr">
                    <a:lnL>
                      <a:noFill/>
                    </a:lnL>
                    <a:lnR>
                      <a:noFill/>
                    </a:lnR>
                    <a:lnT>
                      <a:noFill/>
                    </a:lnT>
                    <a:lnB>
                      <a:noFill/>
                    </a:lnB>
                    <a:noFill/>
                  </a:tcPr>
                </a:tc>
                <a:tc>
                  <a:txBody>
                    <a:bodyPr/>
                    <a:lstStyle/>
                    <a:p>
                      <a:pPr algn="r" rtl="1"/>
                      <a:r>
                        <a:rPr lang="ar-EG" sz="1800" b="1"/>
                        <a:t>إدارة التحكم في التغيير</a:t>
                      </a:r>
                      <a:endParaRPr lang="ar-EG" sz="1800"/>
                    </a:p>
                  </a:txBody>
                  <a:tcPr marL="77702" marR="77702" marT="38851" marB="38851" anchor="ctr">
                    <a:lnL>
                      <a:noFill/>
                    </a:lnL>
                    <a:lnR>
                      <a:noFill/>
                    </a:lnR>
                    <a:lnT>
                      <a:noFill/>
                    </a:lnT>
                    <a:lnB>
                      <a:noFill/>
                    </a:lnB>
                    <a:noFill/>
                  </a:tcPr>
                </a:tc>
                <a:extLst>
                  <a:ext uri="{0D108BD9-81ED-4DB2-BD59-A6C34878D82A}">
                    <a16:rowId xmlns:a16="http://schemas.microsoft.com/office/drawing/2014/main" val="1696524564"/>
                  </a:ext>
                </a:extLst>
              </a:tr>
              <a:tr h="352654">
                <a:tc>
                  <a:txBody>
                    <a:bodyPr/>
                    <a:lstStyle/>
                    <a:p>
                      <a:r>
                        <a:rPr lang="en-US" sz="1800" b="1"/>
                        <a:t>Most changes easily fall into three categories:</a:t>
                      </a:r>
                      <a:endParaRPr lang="en-US" sz="1800"/>
                    </a:p>
                  </a:txBody>
                  <a:tcPr marL="77702" marR="77702" marT="38851" marB="38851" anchor="ctr">
                    <a:lnL>
                      <a:noFill/>
                    </a:lnL>
                    <a:lnR>
                      <a:noFill/>
                    </a:lnR>
                    <a:lnT>
                      <a:noFill/>
                    </a:lnT>
                    <a:lnB>
                      <a:noFill/>
                    </a:lnB>
                    <a:noFill/>
                  </a:tcPr>
                </a:tc>
                <a:tc>
                  <a:txBody>
                    <a:bodyPr/>
                    <a:lstStyle/>
                    <a:p>
                      <a:pPr algn="r" rtl="1"/>
                      <a:r>
                        <a:rPr lang="ar-EG" sz="1800" b="1"/>
                        <a:t>معظم التغييرات تقع بسهولة ضمن ثلاث فئات:</a:t>
                      </a:r>
                      <a:endParaRPr lang="ar-EG" sz="1800"/>
                    </a:p>
                  </a:txBody>
                  <a:tcPr marL="77702" marR="77702" marT="38851" marB="38851" anchor="ctr">
                    <a:lnL>
                      <a:noFill/>
                    </a:lnL>
                    <a:lnR>
                      <a:noFill/>
                    </a:lnR>
                    <a:lnT>
                      <a:noFill/>
                    </a:lnT>
                    <a:lnB>
                      <a:noFill/>
                    </a:lnB>
                    <a:noFill/>
                  </a:tcPr>
                </a:tc>
                <a:extLst>
                  <a:ext uri="{0D108BD9-81ED-4DB2-BD59-A6C34878D82A}">
                    <a16:rowId xmlns:a16="http://schemas.microsoft.com/office/drawing/2014/main" val="334098545"/>
                  </a:ext>
                </a:extLst>
              </a:tr>
              <a:tr h="1146124">
                <a:tc>
                  <a:txBody>
                    <a:bodyPr/>
                    <a:lstStyle/>
                    <a:p>
                      <a:r>
                        <a:rPr lang="en-US" sz="1800"/>
                        <a:t>1- Scope changes in the form of design or additions represent big changes; for example, customer requests for a new feature or a redesign that will improve the product.</a:t>
                      </a:r>
                    </a:p>
                  </a:txBody>
                  <a:tcPr marL="77702" marR="77702" marT="38851" marB="38851" anchor="ctr">
                    <a:lnL>
                      <a:noFill/>
                    </a:lnL>
                    <a:lnR>
                      <a:noFill/>
                    </a:lnR>
                    <a:lnT>
                      <a:noFill/>
                    </a:lnT>
                    <a:lnB>
                      <a:noFill/>
                    </a:lnB>
                    <a:noFill/>
                  </a:tcPr>
                </a:tc>
                <a:tc>
                  <a:txBody>
                    <a:bodyPr/>
                    <a:lstStyle/>
                    <a:p>
                      <a:pPr algn="r" rtl="1"/>
                      <a:r>
                        <a:rPr lang="ar-EG" sz="1800"/>
                        <a:t>1- تغييرات في النطاق على شكل تصميم أو إضافات تمثل تغييرات كبيرة؛ على سبيل المثال، طلبات العملاء لميزة جديدة أو إعادة تصميم لتحسين المنتج.</a:t>
                      </a:r>
                    </a:p>
                  </a:txBody>
                  <a:tcPr marL="77702" marR="77702" marT="38851" marB="38851" anchor="ctr">
                    <a:lnL>
                      <a:noFill/>
                    </a:lnL>
                    <a:lnR>
                      <a:noFill/>
                    </a:lnR>
                    <a:lnT>
                      <a:noFill/>
                    </a:lnT>
                    <a:lnB>
                      <a:noFill/>
                    </a:lnB>
                    <a:noFill/>
                  </a:tcPr>
                </a:tc>
                <a:extLst>
                  <a:ext uri="{0D108BD9-81ED-4DB2-BD59-A6C34878D82A}">
                    <a16:rowId xmlns:a16="http://schemas.microsoft.com/office/drawing/2014/main" val="2693653856"/>
                  </a:ext>
                </a:extLst>
              </a:tr>
              <a:tr h="881634">
                <a:tc>
                  <a:txBody>
                    <a:bodyPr/>
                    <a:lstStyle/>
                    <a:p>
                      <a:r>
                        <a:rPr lang="en-US" sz="1800"/>
                        <a:t>2- Implementation of contingency plans, when risk events occur, represent changes in baseline costs and schedules.</a:t>
                      </a:r>
                    </a:p>
                  </a:txBody>
                  <a:tcPr marL="77702" marR="77702" marT="38851" marB="38851" anchor="ctr">
                    <a:lnL>
                      <a:noFill/>
                    </a:lnL>
                    <a:lnR>
                      <a:noFill/>
                    </a:lnR>
                    <a:lnT>
                      <a:noFill/>
                    </a:lnT>
                    <a:lnB>
                      <a:noFill/>
                    </a:lnB>
                    <a:noFill/>
                  </a:tcPr>
                </a:tc>
                <a:tc>
                  <a:txBody>
                    <a:bodyPr/>
                    <a:lstStyle/>
                    <a:p>
                      <a:pPr algn="r" rtl="1"/>
                      <a:r>
                        <a:rPr lang="ar-EG" sz="1800"/>
                        <a:t>2- تنفيذ خطط الطوارئ عند وقوع أحداث المخاطر، وتمثل تغييرات في التكاليف والجداول الزمنية الأساسية.</a:t>
                      </a:r>
                    </a:p>
                  </a:txBody>
                  <a:tcPr marL="77702" marR="77702" marT="38851" marB="38851" anchor="ctr">
                    <a:lnL>
                      <a:noFill/>
                    </a:lnL>
                    <a:lnR>
                      <a:noFill/>
                    </a:lnR>
                    <a:lnT>
                      <a:noFill/>
                    </a:lnT>
                    <a:lnB>
                      <a:noFill/>
                    </a:lnB>
                    <a:noFill/>
                  </a:tcPr>
                </a:tc>
                <a:extLst>
                  <a:ext uri="{0D108BD9-81ED-4DB2-BD59-A6C34878D82A}">
                    <a16:rowId xmlns:a16="http://schemas.microsoft.com/office/drawing/2014/main" val="525780522"/>
                  </a:ext>
                </a:extLst>
              </a:tr>
              <a:tr h="617144">
                <a:tc>
                  <a:txBody>
                    <a:bodyPr/>
                    <a:lstStyle/>
                    <a:p>
                      <a:r>
                        <a:rPr lang="en-US" sz="1800"/>
                        <a:t>3- Improvement changes suggested by project team members represent another category.</a:t>
                      </a:r>
                    </a:p>
                  </a:txBody>
                  <a:tcPr marL="77702" marR="77702" marT="38851" marB="38851" anchor="ctr">
                    <a:lnL>
                      <a:noFill/>
                    </a:lnL>
                    <a:lnR>
                      <a:noFill/>
                    </a:lnR>
                    <a:lnT>
                      <a:noFill/>
                    </a:lnT>
                    <a:lnB>
                      <a:noFill/>
                    </a:lnB>
                    <a:noFill/>
                  </a:tcPr>
                </a:tc>
                <a:tc>
                  <a:txBody>
                    <a:bodyPr/>
                    <a:lstStyle/>
                    <a:p>
                      <a:pPr algn="r" rtl="1"/>
                      <a:r>
                        <a:rPr lang="ar-EG" sz="1800"/>
                        <a:t>3- تغييرات تحسين مقترحة من قبل أعضاء فريق المشروع تمثل فئة أخرى.</a:t>
                      </a:r>
                    </a:p>
                  </a:txBody>
                  <a:tcPr marL="77702" marR="77702" marT="38851" marB="38851" anchor="ctr">
                    <a:lnL>
                      <a:noFill/>
                    </a:lnL>
                    <a:lnR>
                      <a:noFill/>
                    </a:lnR>
                    <a:lnT>
                      <a:noFill/>
                    </a:lnT>
                    <a:lnB>
                      <a:noFill/>
                    </a:lnB>
                    <a:noFill/>
                  </a:tcPr>
                </a:tc>
                <a:extLst>
                  <a:ext uri="{0D108BD9-81ED-4DB2-BD59-A6C34878D82A}">
                    <a16:rowId xmlns:a16="http://schemas.microsoft.com/office/drawing/2014/main" val="37211909"/>
                  </a:ext>
                </a:extLst>
              </a:tr>
              <a:tr h="881634">
                <a:tc>
                  <a:txBody>
                    <a:bodyPr/>
                    <a:lstStyle/>
                    <a:p>
                      <a:r>
                        <a:rPr lang="en-US" sz="1800"/>
                        <a:t>Because change is inevitable, a well-defined change review and control process should be set up early in the project planning cycle.</a:t>
                      </a:r>
                    </a:p>
                  </a:txBody>
                  <a:tcPr marL="77702" marR="77702" marT="38851" marB="38851" anchor="ctr">
                    <a:lnL>
                      <a:noFill/>
                    </a:lnL>
                    <a:lnR>
                      <a:noFill/>
                    </a:lnR>
                    <a:lnT>
                      <a:noFill/>
                    </a:lnT>
                    <a:lnB>
                      <a:noFill/>
                    </a:lnB>
                    <a:noFill/>
                  </a:tcPr>
                </a:tc>
                <a:tc>
                  <a:txBody>
                    <a:bodyPr/>
                    <a:lstStyle/>
                    <a:p>
                      <a:pPr algn="r" rtl="1"/>
                      <a:r>
                        <a:rPr lang="ar-EG" sz="1800" dirty="0"/>
                        <a:t>نظرًا لأن التغيير أمر لا مفر منه، يجب إعداد عملية مراجعة وتحكم واضحة التحديد للتغييرات في وقت مبكر من دورة تخطيط المشروع.</a:t>
                      </a:r>
                    </a:p>
                  </a:txBody>
                  <a:tcPr marL="77702" marR="77702" marT="38851" marB="38851" anchor="ctr">
                    <a:lnL>
                      <a:noFill/>
                    </a:lnL>
                    <a:lnR>
                      <a:noFill/>
                    </a:lnR>
                    <a:lnT>
                      <a:noFill/>
                    </a:lnT>
                    <a:lnB>
                      <a:noFill/>
                    </a:lnB>
                    <a:noFill/>
                  </a:tcPr>
                </a:tc>
                <a:extLst>
                  <a:ext uri="{0D108BD9-81ED-4DB2-BD59-A6C34878D82A}">
                    <a16:rowId xmlns:a16="http://schemas.microsoft.com/office/drawing/2014/main" val="2398009642"/>
                  </a:ext>
                </a:extLst>
              </a:tr>
            </a:tbl>
          </a:graphicData>
        </a:graphic>
      </p:graphicFrame>
    </p:spTree>
    <p:extLst>
      <p:ext uri="{BB962C8B-B14F-4D97-AF65-F5344CB8AC3E}">
        <p14:creationId xmlns:p14="http://schemas.microsoft.com/office/powerpoint/2010/main" val="17672785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EBC8473B-C00E-31AB-557E-177A50FEB45A}"/>
              </a:ext>
            </a:extLst>
          </p:cNvPr>
          <p:cNvGraphicFramePr>
            <a:graphicFrameLocks noGrp="1"/>
          </p:cNvGraphicFramePr>
          <p:nvPr>
            <p:extLst>
              <p:ext uri="{D42A27DB-BD31-4B8C-83A1-F6EECF244321}">
                <p14:modId xmlns:p14="http://schemas.microsoft.com/office/powerpoint/2010/main" val="3889754362"/>
              </p:ext>
            </p:extLst>
          </p:nvPr>
        </p:nvGraphicFramePr>
        <p:xfrm>
          <a:off x="283504" y="1256452"/>
          <a:ext cx="11313992" cy="4995618"/>
        </p:xfrm>
        <a:graphic>
          <a:graphicData uri="http://schemas.openxmlformats.org/drawingml/2006/table">
            <a:tbl>
              <a:tblPr/>
              <a:tblGrid>
                <a:gridCol w="5656996">
                  <a:extLst>
                    <a:ext uri="{9D8B030D-6E8A-4147-A177-3AD203B41FA5}">
                      <a16:colId xmlns:a16="http://schemas.microsoft.com/office/drawing/2014/main" val="3682293404"/>
                    </a:ext>
                  </a:extLst>
                </a:gridCol>
                <a:gridCol w="5656996">
                  <a:extLst>
                    <a:ext uri="{9D8B030D-6E8A-4147-A177-3AD203B41FA5}">
                      <a16:colId xmlns:a16="http://schemas.microsoft.com/office/drawing/2014/main" val="2668404015"/>
                    </a:ext>
                  </a:extLst>
                </a:gridCol>
              </a:tblGrid>
              <a:tr h="297594">
                <a:tc>
                  <a:txBody>
                    <a:bodyPr/>
                    <a:lstStyle/>
                    <a:p>
                      <a:r>
                        <a:rPr lang="en-US" sz="1600" b="1" dirty="0"/>
                        <a:t>Step 4: Risk response control</a:t>
                      </a:r>
                      <a:endParaRPr lang="en-US" sz="1600" dirty="0"/>
                    </a:p>
                  </a:txBody>
                  <a:tcPr marL="65929" marR="65929" marT="32965" marB="32965" anchor="ctr">
                    <a:lnL>
                      <a:noFill/>
                    </a:lnL>
                    <a:lnR>
                      <a:noFill/>
                    </a:lnR>
                    <a:lnT>
                      <a:noFill/>
                    </a:lnT>
                    <a:lnB>
                      <a:noFill/>
                    </a:lnB>
                    <a:noFill/>
                  </a:tcPr>
                </a:tc>
                <a:tc>
                  <a:txBody>
                    <a:bodyPr/>
                    <a:lstStyle/>
                    <a:p>
                      <a:pPr algn="r" rtl="1"/>
                      <a:r>
                        <a:rPr lang="ar-EG" sz="1800" b="1" dirty="0"/>
                        <a:t>الخطوة الرابعة: التحكم في استجابة المخاطر</a:t>
                      </a:r>
                      <a:endParaRPr lang="ar-EG" sz="1800" dirty="0"/>
                    </a:p>
                  </a:txBody>
                  <a:tcPr marL="65929" marR="65929" marT="32965" marB="32965" anchor="ctr">
                    <a:lnL>
                      <a:noFill/>
                    </a:lnL>
                    <a:lnR>
                      <a:noFill/>
                    </a:lnR>
                    <a:lnT>
                      <a:noFill/>
                    </a:lnT>
                    <a:lnB>
                      <a:noFill/>
                    </a:lnB>
                    <a:noFill/>
                  </a:tcPr>
                </a:tc>
                <a:extLst>
                  <a:ext uri="{0D108BD9-81ED-4DB2-BD59-A6C34878D82A}">
                    <a16:rowId xmlns:a16="http://schemas.microsoft.com/office/drawing/2014/main" val="1004036369"/>
                  </a:ext>
                </a:extLst>
              </a:tr>
              <a:tr h="744172">
                <a:tc>
                  <a:txBody>
                    <a:bodyPr/>
                    <a:lstStyle/>
                    <a:p>
                      <a:r>
                        <a:rPr lang="en-US" sz="1600" b="1" dirty="0"/>
                        <a:t>Change management systems</a:t>
                      </a:r>
                      <a:r>
                        <a:rPr lang="en-US" sz="1600" dirty="0"/>
                        <a:t> involve reporting, controlling, and recording changes to the project baseline.</a:t>
                      </a:r>
                    </a:p>
                  </a:txBody>
                  <a:tcPr marL="65929" marR="65929" marT="32965" marB="32965" anchor="ctr">
                    <a:lnL>
                      <a:noFill/>
                    </a:lnL>
                    <a:lnR>
                      <a:noFill/>
                    </a:lnR>
                    <a:lnT>
                      <a:noFill/>
                    </a:lnT>
                    <a:lnB>
                      <a:noFill/>
                    </a:lnB>
                    <a:noFill/>
                  </a:tcPr>
                </a:tc>
                <a:tc>
                  <a:txBody>
                    <a:bodyPr/>
                    <a:lstStyle/>
                    <a:p>
                      <a:pPr algn="r" rtl="1"/>
                      <a:r>
                        <a:rPr lang="ar-EG" sz="1800" b="1"/>
                        <a:t>أنظمة إدارة التغيير</a:t>
                      </a:r>
                      <a:r>
                        <a:rPr lang="ar-EG" sz="1800"/>
                        <a:t> تشمل الإبلاغ، التحكم، وتسجيل التغييرات في الأساس المرجعي للمشروع.</a:t>
                      </a:r>
                    </a:p>
                  </a:txBody>
                  <a:tcPr marL="65929" marR="65929" marT="32965" marB="32965" anchor="ctr">
                    <a:lnL>
                      <a:noFill/>
                    </a:lnL>
                    <a:lnR>
                      <a:noFill/>
                    </a:lnR>
                    <a:lnT>
                      <a:noFill/>
                    </a:lnT>
                    <a:lnB>
                      <a:noFill/>
                    </a:lnB>
                    <a:noFill/>
                  </a:tcPr>
                </a:tc>
                <a:extLst>
                  <a:ext uri="{0D108BD9-81ED-4DB2-BD59-A6C34878D82A}">
                    <a16:rowId xmlns:a16="http://schemas.microsoft.com/office/drawing/2014/main" val="2618805756"/>
                  </a:ext>
                </a:extLst>
              </a:tr>
              <a:tr h="520883">
                <a:tc>
                  <a:txBody>
                    <a:bodyPr/>
                    <a:lstStyle/>
                    <a:p>
                      <a:r>
                        <a:rPr lang="en-US" sz="1600"/>
                        <a:t>In practice most change management systems are designed to accomplish the following:</a:t>
                      </a:r>
                    </a:p>
                  </a:txBody>
                  <a:tcPr marL="65929" marR="65929" marT="32965" marB="32965" anchor="ctr">
                    <a:lnL>
                      <a:noFill/>
                    </a:lnL>
                    <a:lnR>
                      <a:noFill/>
                    </a:lnR>
                    <a:lnT>
                      <a:noFill/>
                    </a:lnT>
                    <a:lnB>
                      <a:noFill/>
                    </a:lnB>
                    <a:noFill/>
                  </a:tcPr>
                </a:tc>
                <a:tc>
                  <a:txBody>
                    <a:bodyPr/>
                    <a:lstStyle/>
                    <a:p>
                      <a:pPr algn="r" rtl="1"/>
                      <a:r>
                        <a:rPr lang="ar-EG" sz="1800"/>
                        <a:t>عمليًا، تم تصميم معظم أنظمة إدارة التغيير لتحقيق ما يلي:</a:t>
                      </a:r>
                    </a:p>
                  </a:txBody>
                  <a:tcPr marL="65929" marR="65929" marT="32965" marB="32965" anchor="ctr">
                    <a:lnL>
                      <a:noFill/>
                    </a:lnL>
                    <a:lnR>
                      <a:noFill/>
                    </a:lnR>
                    <a:lnT>
                      <a:noFill/>
                    </a:lnT>
                    <a:lnB>
                      <a:noFill/>
                    </a:lnB>
                    <a:noFill/>
                  </a:tcPr>
                </a:tc>
                <a:extLst>
                  <a:ext uri="{0D108BD9-81ED-4DB2-BD59-A6C34878D82A}">
                    <a16:rowId xmlns:a16="http://schemas.microsoft.com/office/drawing/2014/main" val="1966734667"/>
                  </a:ext>
                </a:extLst>
              </a:tr>
              <a:tr h="297594">
                <a:tc>
                  <a:txBody>
                    <a:bodyPr/>
                    <a:lstStyle/>
                    <a:p>
                      <a:r>
                        <a:rPr lang="en-US" sz="1600"/>
                        <a:t>1. Identify proposed changes.</a:t>
                      </a:r>
                    </a:p>
                  </a:txBody>
                  <a:tcPr marL="65929" marR="65929" marT="32965" marB="32965" anchor="ctr">
                    <a:lnL>
                      <a:noFill/>
                    </a:lnL>
                    <a:lnR>
                      <a:noFill/>
                    </a:lnR>
                    <a:lnT>
                      <a:noFill/>
                    </a:lnT>
                    <a:lnB>
                      <a:noFill/>
                    </a:lnB>
                    <a:noFill/>
                  </a:tcPr>
                </a:tc>
                <a:tc>
                  <a:txBody>
                    <a:bodyPr/>
                    <a:lstStyle/>
                    <a:p>
                      <a:pPr algn="r" rtl="1"/>
                      <a:r>
                        <a:rPr lang="ar-EG" sz="1800"/>
                        <a:t>1. تحديد التغييرات المقترحة.</a:t>
                      </a:r>
                    </a:p>
                  </a:txBody>
                  <a:tcPr marL="65929" marR="65929" marT="32965" marB="32965" anchor="ctr">
                    <a:lnL>
                      <a:noFill/>
                    </a:lnL>
                    <a:lnR>
                      <a:noFill/>
                    </a:lnR>
                    <a:lnT>
                      <a:noFill/>
                    </a:lnT>
                    <a:lnB>
                      <a:noFill/>
                    </a:lnB>
                    <a:noFill/>
                  </a:tcPr>
                </a:tc>
                <a:extLst>
                  <a:ext uri="{0D108BD9-81ED-4DB2-BD59-A6C34878D82A}">
                    <a16:rowId xmlns:a16="http://schemas.microsoft.com/office/drawing/2014/main" val="3460795511"/>
                  </a:ext>
                </a:extLst>
              </a:tr>
              <a:tr h="520883">
                <a:tc>
                  <a:txBody>
                    <a:bodyPr/>
                    <a:lstStyle/>
                    <a:p>
                      <a:r>
                        <a:rPr lang="en-US" sz="1600"/>
                        <a:t>2. List expected effects of proposed change(s) on schedule and budget.</a:t>
                      </a:r>
                    </a:p>
                  </a:txBody>
                  <a:tcPr marL="65929" marR="65929" marT="32965" marB="32965" anchor="ctr">
                    <a:lnL>
                      <a:noFill/>
                    </a:lnL>
                    <a:lnR>
                      <a:noFill/>
                    </a:lnR>
                    <a:lnT>
                      <a:noFill/>
                    </a:lnT>
                    <a:lnB>
                      <a:noFill/>
                    </a:lnB>
                    <a:noFill/>
                  </a:tcPr>
                </a:tc>
                <a:tc>
                  <a:txBody>
                    <a:bodyPr/>
                    <a:lstStyle/>
                    <a:p>
                      <a:pPr algn="r" rtl="1"/>
                      <a:r>
                        <a:rPr lang="ar-EG" sz="1800"/>
                        <a:t>2. سرد التأثيرات المتوقعة للتغييرات المقترحة على الجدول الزمني والميزانية.</a:t>
                      </a:r>
                    </a:p>
                  </a:txBody>
                  <a:tcPr marL="65929" marR="65929" marT="32965" marB="32965" anchor="ctr">
                    <a:lnL>
                      <a:noFill/>
                    </a:lnL>
                    <a:lnR>
                      <a:noFill/>
                    </a:lnR>
                    <a:lnT>
                      <a:noFill/>
                    </a:lnT>
                    <a:lnB>
                      <a:noFill/>
                    </a:lnB>
                    <a:noFill/>
                  </a:tcPr>
                </a:tc>
                <a:extLst>
                  <a:ext uri="{0D108BD9-81ED-4DB2-BD59-A6C34878D82A}">
                    <a16:rowId xmlns:a16="http://schemas.microsoft.com/office/drawing/2014/main" val="952098729"/>
                  </a:ext>
                </a:extLst>
              </a:tr>
              <a:tr h="520883">
                <a:tc>
                  <a:txBody>
                    <a:bodyPr/>
                    <a:lstStyle/>
                    <a:p>
                      <a:r>
                        <a:rPr lang="en-US" sz="1600" dirty="0"/>
                        <a:t>3. Review, evaluate, and approve or disapprove changes formally.</a:t>
                      </a:r>
                    </a:p>
                  </a:txBody>
                  <a:tcPr marL="65929" marR="65929" marT="32965" marB="32965" anchor="ctr">
                    <a:lnL>
                      <a:noFill/>
                    </a:lnL>
                    <a:lnR>
                      <a:noFill/>
                    </a:lnR>
                    <a:lnT>
                      <a:noFill/>
                    </a:lnT>
                    <a:lnB>
                      <a:noFill/>
                    </a:lnB>
                    <a:noFill/>
                  </a:tcPr>
                </a:tc>
                <a:tc>
                  <a:txBody>
                    <a:bodyPr/>
                    <a:lstStyle/>
                    <a:p>
                      <a:pPr algn="r" rtl="1"/>
                      <a:r>
                        <a:rPr lang="ar-EG" sz="1800"/>
                        <a:t>3. مراجعة وتقييم واعتماد أو رفض التغييرات بشكل رسمي.</a:t>
                      </a:r>
                    </a:p>
                  </a:txBody>
                  <a:tcPr marL="65929" marR="65929" marT="32965" marB="32965" anchor="ctr">
                    <a:lnL>
                      <a:noFill/>
                    </a:lnL>
                    <a:lnR>
                      <a:noFill/>
                    </a:lnR>
                    <a:lnT>
                      <a:noFill/>
                    </a:lnT>
                    <a:lnB>
                      <a:noFill/>
                    </a:lnB>
                    <a:noFill/>
                  </a:tcPr>
                </a:tc>
                <a:extLst>
                  <a:ext uri="{0D108BD9-81ED-4DB2-BD59-A6C34878D82A}">
                    <a16:rowId xmlns:a16="http://schemas.microsoft.com/office/drawing/2014/main" val="4193076831"/>
                  </a:ext>
                </a:extLst>
              </a:tr>
              <a:tr h="520883">
                <a:tc>
                  <a:txBody>
                    <a:bodyPr/>
                    <a:lstStyle/>
                    <a:p>
                      <a:r>
                        <a:rPr lang="en-US" sz="1600"/>
                        <a:t>4. Negotiate and resolve conflicts of change, conditions, and cost.</a:t>
                      </a:r>
                    </a:p>
                  </a:txBody>
                  <a:tcPr marL="65929" marR="65929" marT="32965" marB="32965" anchor="ctr">
                    <a:lnL>
                      <a:noFill/>
                    </a:lnL>
                    <a:lnR>
                      <a:noFill/>
                    </a:lnR>
                    <a:lnT>
                      <a:noFill/>
                    </a:lnT>
                    <a:lnB>
                      <a:noFill/>
                    </a:lnB>
                    <a:noFill/>
                  </a:tcPr>
                </a:tc>
                <a:tc>
                  <a:txBody>
                    <a:bodyPr/>
                    <a:lstStyle/>
                    <a:p>
                      <a:pPr algn="r" rtl="1"/>
                      <a:r>
                        <a:rPr lang="ar-EG" sz="1800"/>
                        <a:t>4. التفاوض وحل النزاعات المتعلقة بالتغيير، والشروط، والتكلفة.</a:t>
                      </a:r>
                    </a:p>
                  </a:txBody>
                  <a:tcPr marL="65929" marR="65929" marT="32965" marB="32965" anchor="ctr">
                    <a:lnL>
                      <a:noFill/>
                    </a:lnL>
                    <a:lnR>
                      <a:noFill/>
                    </a:lnR>
                    <a:lnT>
                      <a:noFill/>
                    </a:lnT>
                    <a:lnB>
                      <a:noFill/>
                    </a:lnB>
                    <a:noFill/>
                  </a:tcPr>
                </a:tc>
                <a:extLst>
                  <a:ext uri="{0D108BD9-81ED-4DB2-BD59-A6C34878D82A}">
                    <a16:rowId xmlns:a16="http://schemas.microsoft.com/office/drawing/2014/main" val="3148663604"/>
                  </a:ext>
                </a:extLst>
              </a:tr>
              <a:tr h="297594">
                <a:tc>
                  <a:txBody>
                    <a:bodyPr/>
                    <a:lstStyle/>
                    <a:p>
                      <a:r>
                        <a:rPr lang="en-US" sz="1600"/>
                        <a:t>5. Communicate changes to parties affected.</a:t>
                      </a:r>
                    </a:p>
                  </a:txBody>
                  <a:tcPr marL="65929" marR="65929" marT="32965" marB="32965" anchor="ctr">
                    <a:lnL>
                      <a:noFill/>
                    </a:lnL>
                    <a:lnR>
                      <a:noFill/>
                    </a:lnR>
                    <a:lnT>
                      <a:noFill/>
                    </a:lnT>
                    <a:lnB>
                      <a:noFill/>
                    </a:lnB>
                    <a:noFill/>
                  </a:tcPr>
                </a:tc>
                <a:tc>
                  <a:txBody>
                    <a:bodyPr/>
                    <a:lstStyle/>
                    <a:p>
                      <a:pPr algn="r" rtl="1"/>
                      <a:r>
                        <a:rPr lang="ar-EG" sz="1800"/>
                        <a:t>5. إبلاغ التغييرات للأطراف المتأثرة.</a:t>
                      </a:r>
                    </a:p>
                  </a:txBody>
                  <a:tcPr marL="65929" marR="65929" marT="32965" marB="32965" anchor="ctr">
                    <a:lnL>
                      <a:noFill/>
                    </a:lnL>
                    <a:lnR>
                      <a:noFill/>
                    </a:lnR>
                    <a:lnT>
                      <a:noFill/>
                    </a:lnT>
                    <a:lnB>
                      <a:noFill/>
                    </a:lnB>
                    <a:noFill/>
                  </a:tcPr>
                </a:tc>
                <a:extLst>
                  <a:ext uri="{0D108BD9-81ED-4DB2-BD59-A6C34878D82A}">
                    <a16:rowId xmlns:a16="http://schemas.microsoft.com/office/drawing/2014/main" val="629188975"/>
                  </a:ext>
                </a:extLst>
              </a:tr>
              <a:tr h="297594">
                <a:tc>
                  <a:txBody>
                    <a:bodyPr/>
                    <a:lstStyle/>
                    <a:p>
                      <a:r>
                        <a:rPr lang="en-US" sz="1600"/>
                        <a:t>6. Assign responsibility for implementing change.</a:t>
                      </a:r>
                    </a:p>
                  </a:txBody>
                  <a:tcPr marL="65929" marR="65929" marT="32965" marB="32965" anchor="ctr">
                    <a:lnL>
                      <a:noFill/>
                    </a:lnL>
                    <a:lnR>
                      <a:noFill/>
                    </a:lnR>
                    <a:lnT>
                      <a:noFill/>
                    </a:lnT>
                    <a:lnB>
                      <a:noFill/>
                    </a:lnB>
                    <a:noFill/>
                  </a:tcPr>
                </a:tc>
                <a:tc>
                  <a:txBody>
                    <a:bodyPr/>
                    <a:lstStyle/>
                    <a:p>
                      <a:pPr algn="r" rtl="1"/>
                      <a:r>
                        <a:rPr lang="ar-EG" sz="1800"/>
                        <a:t>6. تعيين المسؤولية عن تنفيذ التغيير.</a:t>
                      </a:r>
                    </a:p>
                  </a:txBody>
                  <a:tcPr marL="65929" marR="65929" marT="32965" marB="32965" anchor="ctr">
                    <a:lnL>
                      <a:noFill/>
                    </a:lnL>
                    <a:lnR>
                      <a:noFill/>
                    </a:lnR>
                    <a:lnT>
                      <a:noFill/>
                    </a:lnT>
                    <a:lnB>
                      <a:noFill/>
                    </a:lnB>
                    <a:noFill/>
                  </a:tcPr>
                </a:tc>
                <a:extLst>
                  <a:ext uri="{0D108BD9-81ED-4DB2-BD59-A6C34878D82A}">
                    <a16:rowId xmlns:a16="http://schemas.microsoft.com/office/drawing/2014/main" val="4085501495"/>
                  </a:ext>
                </a:extLst>
              </a:tr>
              <a:tr h="297594">
                <a:tc>
                  <a:txBody>
                    <a:bodyPr/>
                    <a:lstStyle/>
                    <a:p>
                      <a:r>
                        <a:rPr lang="en-US" sz="1600"/>
                        <a:t>7. Adjust master schedule and budget.</a:t>
                      </a:r>
                    </a:p>
                  </a:txBody>
                  <a:tcPr marL="65929" marR="65929" marT="32965" marB="32965" anchor="ctr">
                    <a:lnL>
                      <a:noFill/>
                    </a:lnL>
                    <a:lnR>
                      <a:noFill/>
                    </a:lnR>
                    <a:lnT>
                      <a:noFill/>
                    </a:lnT>
                    <a:lnB>
                      <a:noFill/>
                    </a:lnB>
                    <a:noFill/>
                  </a:tcPr>
                </a:tc>
                <a:tc>
                  <a:txBody>
                    <a:bodyPr/>
                    <a:lstStyle/>
                    <a:p>
                      <a:pPr algn="r" rtl="1"/>
                      <a:r>
                        <a:rPr lang="ar-EG" sz="1800"/>
                        <a:t>7. تعديل الجدول الزمني الرئيسي والميزانية.</a:t>
                      </a:r>
                    </a:p>
                  </a:txBody>
                  <a:tcPr marL="65929" marR="65929" marT="32965" marB="32965" anchor="ctr">
                    <a:lnL>
                      <a:noFill/>
                    </a:lnL>
                    <a:lnR>
                      <a:noFill/>
                    </a:lnR>
                    <a:lnT>
                      <a:noFill/>
                    </a:lnT>
                    <a:lnB>
                      <a:noFill/>
                    </a:lnB>
                    <a:noFill/>
                  </a:tcPr>
                </a:tc>
                <a:extLst>
                  <a:ext uri="{0D108BD9-81ED-4DB2-BD59-A6C34878D82A}">
                    <a16:rowId xmlns:a16="http://schemas.microsoft.com/office/drawing/2014/main" val="3044558204"/>
                  </a:ext>
                </a:extLst>
              </a:tr>
              <a:tr h="297594">
                <a:tc>
                  <a:txBody>
                    <a:bodyPr/>
                    <a:lstStyle/>
                    <a:p>
                      <a:r>
                        <a:rPr lang="en-US" sz="1600"/>
                        <a:t>8. Track all changes that are to be implemented.</a:t>
                      </a:r>
                    </a:p>
                  </a:txBody>
                  <a:tcPr marL="65929" marR="65929" marT="32965" marB="32965" anchor="ctr">
                    <a:lnL>
                      <a:noFill/>
                    </a:lnL>
                    <a:lnR>
                      <a:noFill/>
                    </a:lnR>
                    <a:lnT>
                      <a:noFill/>
                    </a:lnT>
                    <a:lnB>
                      <a:noFill/>
                    </a:lnB>
                    <a:noFill/>
                  </a:tcPr>
                </a:tc>
                <a:tc>
                  <a:txBody>
                    <a:bodyPr/>
                    <a:lstStyle/>
                    <a:p>
                      <a:pPr algn="r" rtl="1"/>
                      <a:r>
                        <a:rPr lang="ar-EG" sz="1800" dirty="0"/>
                        <a:t>8. تتبع جميع التغييرات التي سيتم تنفيذها.</a:t>
                      </a:r>
                    </a:p>
                  </a:txBody>
                  <a:tcPr marL="65929" marR="65929" marT="32965" marB="32965" anchor="ctr">
                    <a:lnL>
                      <a:noFill/>
                    </a:lnL>
                    <a:lnR>
                      <a:noFill/>
                    </a:lnR>
                    <a:lnT>
                      <a:noFill/>
                    </a:lnT>
                    <a:lnB>
                      <a:noFill/>
                    </a:lnB>
                    <a:noFill/>
                  </a:tcPr>
                </a:tc>
                <a:extLst>
                  <a:ext uri="{0D108BD9-81ED-4DB2-BD59-A6C34878D82A}">
                    <a16:rowId xmlns:a16="http://schemas.microsoft.com/office/drawing/2014/main" val="2881000335"/>
                  </a:ext>
                </a:extLst>
              </a:tr>
            </a:tbl>
          </a:graphicData>
        </a:graphic>
      </p:graphicFrame>
    </p:spTree>
    <p:extLst>
      <p:ext uri="{BB962C8B-B14F-4D97-AF65-F5344CB8AC3E}">
        <p14:creationId xmlns:p14="http://schemas.microsoft.com/office/powerpoint/2010/main" val="13875816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4508B5DD-34FA-1E4A-26BD-17F7CCF8D681}"/>
              </a:ext>
            </a:extLst>
          </p:cNvPr>
          <p:cNvGraphicFramePr>
            <a:graphicFrameLocks noGrp="1"/>
          </p:cNvGraphicFramePr>
          <p:nvPr>
            <p:extLst>
              <p:ext uri="{D42A27DB-BD31-4B8C-83A1-F6EECF244321}">
                <p14:modId xmlns:p14="http://schemas.microsoft.com/office/powerpoint/2010/main" val="1465634587"/>
              </p:ext>
            </p:extLst>
          </p:nvPr>
        </p:nvGraphicFramePr>
        <p:xfrm>
          <a:off x="342995" y="1290771"/>
          <a:ext cx="11424844" cy="4770820"/>
        </p:xfrm>
        <a:graphic>
          <a:graphicData uri="http://schemas.openxmlformats.org/drawingml/2006/table">
            <a:tbl>
              <a:tblPr/>
              <a:tblGrid>
                <a:gridCol w="5712422">
                  <a:extLst>
                    <a:ext uri="{9D8B030D-6E8A-4147-A177-3AD203B41FA5}">
                      <a16:colId xmlns:a16="http://schemas.microsoft.com/office/drawing/2014/main" val="2876043247"/>
                    </a:ext>
                  </a:extLst>
                </a:gridCol>
                <a:gridCol w="5712422">
                  <a:extLst>
                    <a:ext uri="{9D8B030D-6E8A-4147-A177-3AD203B41FA5}">
                      <a16:colId xmlns:a16="http://schemas.microsoft.com/office/drawing/2014/main" val="2741380025"/>
                    </a:ext>
                  </a:extLst>
                </a:gridCol>
              </a:tblGrid>
              <a:tr h="346467">
                <a:tc>
                  <a:txBody>
                    <a:bodyPr/>
                    <a:lstStyle/>
                    <a:p>
                      <a:r>
                        <a:rPr lang="en-US" sz="1800" b="1" dirty="0"/>
                        <a:t>Step 4: Risk response control</a:t>
                      </a:r>
                      <a:endParaRPr lang="en-US" sz="1800" dirty="0"/>
                    </a:p>
                  </a:txBody>
                  <a:tcPr marL="76339" marR="76339" marT="38170" marB="38170" anchor="ctr">
                    <a:lnL>
                      <a:noFill/>
                    </a:lnL>
                    <a:lnR>
                      <a:noFill/>
                    </a:lnR>
                    <a:lnT>
                      <a:noFill/>
                    </a:lnT>
                    <a:lnB>
                      <a:noFill/>
                    </a:lnB>
                    <a:noFill/>
                  </a:tcPr>
                </a:tc>
                <a:tc>
                  <a:txBody>
                    <a:bodyPr/>
                    <a:lstStyle/>
                    <a:p>
                      <a:pPr algn="r" rtl="1"/>
                      <a:r>
                        <a:rPr lang="ar-EG" sz="1800" b="1" dirty="0"/>
                        <a:t>الخطوة الرابعة: التحكم في استجابة المخاطر</a:t>
                      </a:r>
                      <a:endParaRPr lang="ar-EG" sz="1800" dirty="0"/>
                    </a:p>
                  </a:txBody>
                  <a:tcPr marL="76339" marR="76339" marT="38170" marB="38170" anchor="ctr">
                    <a:lnL>
                      <a:noFill/>
                    </a:lnL>
                    <a:lnR>
                      <a:noFill/>
                    </a:lnR>
                    <a:lnT>
                      <a:noFill/>
                    </a:lnT>
                    <a:lnB>
                      <a:noFill/>
                    </a:lnB>
                    <a:noFill/>
                  </a:tcPr>
                </a:tc>
                <a:extLst>
                  <a:ext uri="{0D108BD9-81ED-4DB2-BD59-A6C34878D82A}">
                    <a16:rowId xmlns:a16="http://schemas.microsoft.com/office/drawing/2014/main" val="1737891669"/>
                  </a:ext>
                </a:extLst>
              </a:tr>
              <a:tr h="606317">
                <a:tc>
                  <a:txBody>
                    <a:bodyPr/>
                    <a:lstStyle/>
                    <a:p>
                      <a:r>
                        <a:rPr lang="en-US" sz="1800" dirty="0"/>
                        <a:t>Organizations use </a:t>
                      </a:r>
                      <a:r>
                        <a:rPr lang="en-US" sz="1800" b="1" dirty="0"/>
                        <a:t>change request forms and logs</a:t>
                      </a:r>
                      <a:r>
                        <a:rPr lang="en-US" sz="1800" dirty="0"/>
                        <a:t> to track proposed changes.</a:t>
                      </a:r>
                    </a:p>
                  </a:txBody>
                  <a:tcPr marL="76339" marR="76339" marT="38170" marB="38170" anchor="ctr">
                    <a:lnL>
                      <a:noFill/>
                    </a:lnL>
                    <a:lnR>
                      <a:noFill/>
                    </a:lnR>
                    <a:lnT>
                      <a:noFill/>
                    </a:lnT>
                    <a:lnB>
                      <a:noFill/>
                    </a:lnB>
                    <a:noFill/>
                  </a:tcPr>
                </a:tc>
                <a:tc>
                  <a:txBody>
                    <a:bodyPr/>
                    <a:lstStyle/>
                    <a:p>
                      <a:pPr algn="r" rtl="1"/>
                      <a:r>
                        <a:rPr lang="ar-EG" sz="1800"/>
                        <a:t>تستخدم المنظمات </a:t>
                      </a:r>
                      <a:r>
                        <a:rPr lang="ar-EG" sz="1800" b="1"/>
                        <a:t>نماذج طلبات التغيير والسجلات</a:t>
                      </a:r>
                      <a:r>
                        <a:rPr lang="ar-EG" sz="1800"/>
                        <a:t> لتتبع التغييرات المقترحة.</a:t>
                      </a:r>
                    </a:p>
                  </a:txBody>
                  <a:tcPr marL="76339" marR="76339" marT="38170" marB="38170" anchor="ctr">
                    <a:lnL>
                      <a:noFill/>
                    </a:lnL>
                    <a:lnR>
                      <a:noFill/>
                    </a:lnR>
                    <a:lnT>
                      <a:noFill/>
                    </a:lnT>
                    <a:lnB>
                      <a:noFill/>
                    </a:lnB>
                    <a:noFill/>
                  </a:tcPr>
                </a:tc>
                <a:extLst>
                  <a:ext uri="{0D108BD9-81ED-4DB2-BD59-A6C34878D82A}">
                    <a16:rowId xmlns:a16="http://schemas.microsoft.com/office/drawing/2014/main" val="2736443967"/>
                  </a:ext>
                </a:extLst>
              </a:tr>
              <a:tr h="606317">
                <a:tc>
                  <a:txBody>
                    <a:bodyPr/>
                    <a:lstStyle/>
                    <a:p>
                      <a:r>
                        <a:rPr lang="en-US" sz="1800"/>
                        <a:t>An example of a simplified change request form is depicted in Figure 7.10.</a:t>
                      </a:r>
                    </a:p>
                  </a:txBody>
                  <a:tcPr marL="76339" marR="76339" marT="38170" marB="38170" anchor="ctr">
                    <a:lnL>
                      <a:noFill/>
                    </a:lnL>
                    <a:lnR>
                      <a:noFill/>
                    </a:lnR>
                    <a:lnT>
                      <a:noFill/>
                    </a:lnT>
                    <a:lnB>
                      <a:noFill/>
                    </a:lnB>
                    <a:noFill/>
                  </a:tcPr>
                </a:tc>
                <a:tc>
                  <a:txBody>
                    <a:bodyPr/>
                    <a:lstStyle/>
                    <a:p>
                      <a:pPr algn="r" rtl="1"/>
                      <a:r>
                        <a:rPr lang="ar-EG" sz="1800"/>
                        <a:t>مثال لنموذج طلب تغيير مبسط موضح في الشكل 7.10.</a:t>
                      </a:r>
                    </a:p>
                  </a:txBody>
                  <a:tcPr marL="76339" marR="76339" marT="38170" marB="38170" anchor="ctr">
                    <a:lnL>
                      <a:noFill/>
                    </a:lnL>
                    <a:lnR>
                      <a:noFill/>
                    </a:lnR>
                    <a:lnT>
                      <a:noFill/>
                    </a:lnT>
                    <a:lnB>
                      <a:noFill/>
                    </a:lnB>
                    <a:noFill/>
                  </a:tcPr>
                </a:tc>
                <a:extLst>
                  <a:ext uri="{0D108BD9-81ED-4DB2-BD59-A6C34878D82A}">
                    <a16:rowId xmlns:a16="http://schemas.microsoft.com/office/drawing/2014/main" val="2629103406"/>
                  </a:ext>
                </a:extLst>
              </a:tr>
              <a:tr h="1385867">
                <a:tc>
                  <a:txBody>
                    <a:bodyPr/>
                    <a:lstStyle/>
                    <a:p>
                      <a:r>
                        <a:rPr lang="en-US" sz="1800"/>
                        <a:t>Typically change request forms include a description of the change, the impact of not approving the change, the impact of the change on project scope/schedule/cost, and defined signature paths for review as well as a tracking log number.</a:t>
                      </a:r>
                    </a:p>
                  </a:txBody>
                  <a:tcPr marL="76339" marR="76339" marT="38170" marB="38170" anchor="ctr">
                    <a:lnL>
                      <a:noFill/>
                    </a:lnL>
                    <a:lnR>
                      <a:noFill/>
                    </a:lnR>
                    <a:lnT>
                      <a:noFill/>
                    </a:lnT>
                    <a:lnB>
                      <a:noFill/>
                    </a:lnB>
                    <a:noFill/>
                  </a:tcPr>
                </a:tc>
                <a:tc>
                  <a:txBody>
                    <a:bodyPr/>
                    <a:lstStyle/>
                    <a:p>
                      <a:pPr algn="r" rtl="1"/>
                      <a:r>
                        <a:rPr lang="ar-EG" sz="1800"/>
                        <a:t>تتضمن نماذج طلب التغيير عادة وصفًا للتغيير، تأثير عدم الموافقة على التغيير، تأثير التغيير على نطاق المشروع/الجدول الزمني/التكلفة، ومسارات توقيع محددة للمراجعة بالإضافة إلى رقم سجل للتتبع.</a:t>
                      </a:r>
                    </a:p>
                  </a:txBody>
                  <a:tcPr marL="76339" marR="76339" marT="38170" marB="38170" anchor="ctr">
                    <a:lnL>
                      <a:noFill/>
                    </a:lnL>
                    <a:lnR>
                      <a:noFill/>
                    </a:lnR>
                    <a:lnT>
                      <a:noFill/>
                    </a:lnT>
                    <a:lnB>
                      <a:noFill/>
                    </a:lnB>
                    <a:noFill/>
                  </a:tcPr>
                </a:tc>
                <a:extLst>
                  <a:ext uri="{0D108BD9-81ED-4DB2-BD59-A6C34878D82A}">
                    <a16:rowId xmlns:a16="http://schemas.microsoft.com/office/drawing/2014/main" val="578915889"/>
                  </a:ext>
                </a:extLst>
              </a:tr>
              <a:tr h="1645717">
                <a:tc>
                  <a:txBody>
                    <a:bodyPr/>
                    <a:lstStyle/>
                    <a:p>
                      <a:r>
                        <a:rPr lang="en-US" sz="1800"/>
                        <a:t>These logs are used to monitor change requests. They typically summarize the status of all outstanding change requests and include such useful information as source and date of the change, document codes for related information, cost estimates, and the current status of the request.</a:t>
                      </a:r>
                    </a:p>
                  </a:txBody>
                  <a:tcPr marL="76339" marR="76339" marT="38170" marB="38170" anchor="ctr">
                    <a:lnL>
                      <a:noFill/>
                    </a:lnL>
                    <a:lnR>
                      <a:noFill/>
                    </a:lnR>
                    <a:lnT>
                      <a:noFill/>
                    </a:lnT>
                    <a:lnB>
                      <a:noFill/>
                    </a:lnB>
                    <a:noFill/>
                  </a:tcPr>
                </a:tc>
                <a:tc>
                  <a:txBody>
                    <a:bodyPr/>
                    <a:lstStyle/>
                    <a:p>
                      <a:pPr algn="r" rtl="1"/>
                      <a:r>
                        <a:rPr lang="ar-EG" sz="1800" dirty="0"/>
                        <a:t>تُستخدم هذه السجلات لمراقبة طلبات التغيير. تلخص عادة حالة جميع طلبات التغيير المعلقة وتتضمن معلومات مفيدة مثل مصدر وتاريخ التغيير، رموز المستندات للمعلومات ذات الصلة، تقديرات التكلفة، وحالة الطلب الحالية.</a:t>
                      </a:r>
                    </a:p>
                  </a:txBody>
                  <a:tcPr marL="76339" marR="76339" marT="38170" marB="38170" anchor="ctr">
                    <a:lnL>
                      <a:noFill/>
                    </a:lnL>
                    <a:lnR>
                      <a:noFill/>
                    </a:lnR>
                    <a:lnT>
                      <a:noFill/>
                    </a:lnT>
                    <a:lnB>
                      <a:noFill/>
                    </a:lnB>
                    <a:noFill/>
                  </a:tcPr>
                </a:tc>
                <a:extLst>
                  <a:ext uri="{0D108BD9-81ED-4DB2-BD59-A6C34878D82A}">
                    <a16:rowId xmlns:a16="http://schemas.microsoft.com/office/drawing/2014/main" val="505836839"/>
                  </a:ext>
                </a:extLst>
              </a:tr>
            </a:tbl>
          </a:graphicData>
        </a:graphic>
      </p:graphicFrame>
    </p:spTree>
    <p:extLst>
      <p:ext uri="{BB962C8B-B14F-4D97-AF65-F5344CB8AC3E}">
        <p14:creationId xmlns:p14="http://schemas.microsoft.com/office/powerpoint/2010/main" val="24612382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10395A6E-383A-4C7B-B2C4-653A8C9EE5BE}"/>
              </a:ext>
            </a:extLst>
          </p:cNvPr>
          <p:cNvPicPr>
            <a:picLocks noChangeAspect="1"/>
          </p:cNvPicPr>
          <p:nvPr/>
        </p:nvPicPr>
        <p:blipFill>
          <a:blip r:embed="rId3"/>
          <a:stretch>
            <a:fillRect/>
          </a:stretch>
        </p:blipFill>
        <p:spPr>
          <a:xfrm>
            <a:off x="0" y="1356273"/>
            <a:ext cx="12191999" cy="5442733"/>
          </a:xfrm>
          <a:prstGeom prst="rect">
            <a:avLst/>
          </a:prstGeom>
        </p:spPr>
      </p:pic>
    </p:spTree>
    <p:extLst>
      <p:ext uri="{BB962C8B-B14F-4D97-AF65-F5344CB8AC3E}">
        <p14:creationId xmlns:p14="http://schemas.microsoft.com/office/powerpoint/2010/main" val="5651876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table">
            <a:extLst>
              <a:ext uri="{FF2B5EF4-FFF2-40B4-BE49-F238E27FC236}">
                <a16:creationId xmlns:a16="http://schemas.microsoft.com/office/drawing/2014/main" id="{FB467915-7FCD-F318-7FCD-4F17A293165A}"/>
              </a:ext>
            </a:extLst>
          </p:cNvPr>
          <p:cNvPicPr>
            <a:picLocks noChangeAspect="1"/>
          </p:cNvPicPr>
          <p:nvPr/>
        </p:nvPicPr>
        <p:blipFill>
          <a:blip r:embed="rId3"/>
          <a:stretch>
            <a:fillRect/>
          </a:stretch>
        </p:blipFill>
        <p:spPr>
          <a:xfrm>
            <a:off x="89095" y="1345306"/>
            <a:ext cx="12013810" cy="4882617"/>
          </a:xfrm>
          <a:prstGeom prst="rect">
            <a:avLst/>
          </a:prstGeom>
        </p:spPr>
      </p:pic>
    </p:spTree>
    <p:extLst>
      <p:ext uri="{BB962C8B-B14F-4D97-AF65-F5344CB8AC3E}">
        <p14:creationId xmlns:p14="http://schemas.microsoft.com/office/powerpoint/2010/main" val="38900081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C77BAD8-839F-4C33-9D3A-E725405EF326}"/>
</file>

<file path=customXml/itemProps2.xml><?xml version="1.0" encoding="utf-8"?>
<ds:datastoreItem xmlns:ds="http://schemas.openxmlformats.org/officeDocument/2006/customXml" ds:itemID="{40C933EF-8D71-4F8C-AE0F-9677B57557BC}"/>
</file>

<file path=customXml/itemProps3.xml><?xml version="1.0" encoding="utf-8"?>
<ds:datastoreItem xmlns:ds="http://schemas.openxmlformats.org/officeDocument/2006/customXml" ds:itemID="{1AC3297B-DAD5-44DA-BA64-9AFE68B81878}"/>
</file>

<file path=docProps/app.xml><?xml version="1.0" encoding="utf-8"?>
<Properties xmlns="http://schemas.openxmlformats.org/officeDocument/2006/extended-properties" xmlns:vt="http://schemas.openxmlformats.org/officeDocument/2006/docPropsVTypes">
  <TotalTime>1751</TotalTime>
  <Words>4461</Words>
  <Application>Microsoft Office PowerPoint</Application>
  <PresentationFormat>Widescreen</PresentationFormat>
  <Paragraphs>383</Paragraphs>
  <Slides>34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Arial</vt:lpstr>
      <vt:lpstr>Calibri</vt:lpstr>
      <vt:lpstr>Calibri Light</vt:lpstr>
      <vt:lpstr>Georgia</vt:lpstr>
      <vt:lpstr>Roboto Light</vt:lpstr>
      <vt:lpstr>Tahoma</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Abdel Raheem Nader</cp:lastModifiedBy>
  <cp:revision>32</cp:revision>
  <dcterms:created xsi:type="dcterms:W3CDTF">2023-04-29T09:08:23Z</dcterms:created>
  <dcterms:modified xsi:type="dcterms:W3CDTF">2024-11-26T19:54:11Z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