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ink/ink1.xml" ContentType="application/inkml+xml"/>
  <Override PartName="/ppt/notesSlides/notesSlide39.xml" ContentType="application/vnd.openxmlformats-officedocument.presentationml.notesSlide+xml"/>
  <Override PartName="/ppt/ink/ink2.xml" ContentType="application/inkml+xml"/>
  <Override PartName="/ppt/notesSlides/notesSlide40.xml" ContentType="application/vnd.openxmlformats-officedocument.presentationml.notesSlide+xml"/>
  <Override PartName="/ppt/ink/ink3.xml" ContentType="application/inkml+xml"/>
  <Override PartName="/ppt/notesSlides/notesSlide41.xml" ContentType="application/vnd.openxmlformats-officedocument.presentationml.notesSlide+xml"/>
  <Override PartName="/ppt/ink/ink4.xml" ContentType="application/inkml+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7" r:id="rId2"/>
    <p:sldId id="382" r:id="rId3"/>
    <p:sldId id="259" r:id="rId4"/>
    <p:sldId id="510" r:id="rId5"/>
    <p:sldId id="450" r:id="rId6"/>
    <p:sldId id="511" r:id="rId7"/>
    <p:sldId id="512" r:id="rId8"/>
    <p:sldId id="543" r:id="rId9"/>
    <p:sldId id="514" r:id="rId10"/>
    <p:sldId id="518" r:id="rId11"/>
    <p:sldId id="516" r:id="rId12"/>
    <p:sldId id="544" r:id="rId13"/>
    <p:sldId id="520" r:id="rId14"/>
    <p:sldId id="545" r:id="rId15"/>
    <p:sldId id="519" r:id="rId16"/>
    <p:sldId id="546" r:id="rId17"/>
    <p:sldId id="522" r:id="rId18"/>
    <p:sldId id="489" r:id="rId19"/>
    <p:sldId id="521" r:id="rId20"/>
    <p:sldId id="525" r:id="rId21"/>
    <p:sldId id="526" r:id="rId22"/>
    <p:sldId id="527" r:id="rId23"/>
    <p:sldId id="517" r:id="rId24"/>
    <p:sldId id="531" r:id="rId25"/>
    <p:sldId id="534" r:id="rId26"/>
    <p:sldId id="533" r:id="rId27"/>
    <p:sldId id="532" r:id="rId28"/>
    <p:sldId id="535" r:id="rId29"/>
    <p:sldId id="528" r:id="rId30"/>
    <p:sldId id="536" r:id="rId31"/>
    <p:sldId id="547" r:id="rId32"/>
    <p:sldId id="537" r:id="rId33"/>
    <p:sldId id="538" r:id="rId34"/>
    <p:sldId id="539" r:id="rId35"/>
    <p:sldId id="540" r:id="rId36"/>
    <p:sldId id="541" r:id="rId37"/>
    <p:sldId id="542" r:id="rId38"/>
    <p:sldId id="548" r:id="rId39"/>
    <p:sldId id="549" r:id="rId40"/>
    <p:sldId id="555" r:id="rId41"/>
    <p:sldId id="556" r:id="rId42"/>
    <p:sldId id="557" r:id="rId43"/>
    <p:sldId id="551" r:id="rId44"/>
    <p:sldId id="552" r:id="rId45"/>
    <p:sldId id="558" r:id="rId46"/>
    <p:sldId id="559" r:id="rId47"/>
    <p:sldId id="553" r:id="rId48"/>
    <p:sldId id="554" r:id="rId49"/>
    <p:sldId id="27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896" autoAdjust="0"/>
    <p:restoredTop sz="40825" autoAdjust="0"/>
  </p:normalViewPr>
  <p:slideViewPr>
    <p:cSldViewPr snapToGrid="0">
      <p:cViewPr varScale="1">
        <p:scale>
          <a:sx n="25" d="100"/>
          <a:sy n="25" d="100"/>
        </p:scale>
        <p:origin x="1864"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ink/ink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5T09:52:40.43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22096 11536 0,'27'0'147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2/15/2023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814274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349015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544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6230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416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5234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927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5128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Effective listeners adapt their listening approaches to different situations.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listening is to understand and retain the speaker’s message. You may ask questions, but don’t argue or judge. Just focus on the information.</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critical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listening is to understand and evaluate the meaning of the speaker’s message on several levels: such as the logic of the argument, the strength of the evidence, the validity of the conclusions, the implications of the message for you and your organization, the speaker’s intentions and motives, and the omission of any relevant points. Be on the lookout for speaker bias, and separate opinions from facts.</a:t>
            </a:r>
            <a:endPar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goal of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empathic</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listening is to understand the speaker’s feelings, needs, and wants so that you can appreciate his or her point of view, regardless of whether you share that perspective. By listening in an empathic way, you help the individual vent the emotions that prevent a clear-headed approach to the subject. Avoid the temptation to give advice. Try not to judge the individual’s feelings. Just let the other person talk.</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Effective listeners try to engage in </a:t>
            </a:r>
            <a:r>
              <a:rPr kumimoji="0" lang="en-US" sz="12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active listening</a:t>
            </a:r>
            <a:r>
              <a:rPr kumimoji="0" lang="en-US" sz="12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They make a conscious effort to turn off their own filters and biases to truly hear and understand what the other party is saying. They ask questions, summarize the speaker’s message to verify key points, and encourage the speaker through positive body language and supportive feedback.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27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7632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1437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8436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9640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5708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1488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0006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0465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11567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9825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540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228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0764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07974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952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53538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10359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785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7813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6382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2974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6377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82665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90778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44691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11695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2784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36203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33275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04516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i="0" u="none" strike="noStrike" baseline="0" dirty="0">
                <a:solidFill>
                  <a:srgbClr val="FF8000"/>
                </a:solidFill>
                <a:latin typeface="Arial" panose="020B0604020202020204" pitchFamily="34" charset="0"/>
              </a:rPr>
              <a:t>3</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331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9080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2851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374153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pPr algn="l"/>
            <a:r>
              <a:rPr lang="en-GB" sz="1100" b="0" i="0" u="none" strike="noStrike" baseline="0" dirty="0">
                <a:solidFill>
                  <a:srgbClr val="000000"/>
                </a:solidFill>
                <a:latin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79365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100" b="0" i="0" u="none" strike="noStrike" baseline="0" dirty="0">
              <a:solidFill>
                <a:srgbClr val="000000"/>
              </a:solidFill>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15682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49</a:t>
            </a:fld>
            <a:endParaRPr lang="x-none"/>
          </a:p>
        </p:txBody>
      </p:sp>
    </p:spTree>
    <p:extLst>
      <p:ext uri="{BB962C8B-B14F-4D97-AF65-F5344CB8AC3E}">
        <p14:creationId xmlns:p14="http://schemas.microsoft.com/office/powerpoint/2010/main" val="51104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6.sv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6.sv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9.sv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9.svg"/></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21.sv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21.sv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21.sv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21.svg"/></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23.jpeg"/><Relationship Id="rId13" Type="http://schemas.openxmlformats.org/officeDocument/2006/relationships/image" Target="../media/image19.svg"/><Relationship Id="rId3" Type="http://schemas.openxmlformats.org/officeDocument/2006/relationships/image" Target="../media/image13.emf"/><Relationship Id="rId7" Type="http://schemas.openxmlformats.org/officeDocument/2006/relationships/image" Target="../media/image14.emf"/><Relationship Id="rId12" Type="http://schemas.openxmlformats.org/officeDocument/2006/relationships/image" Target="../media/image18.png"/><Relationship Id="rId17" Type="http://schemas.openxmlformats.org/officeDocument/2006/relationships/image" Target="../media/image25.svg"/><Relationship Id="rId2" Type="http://schemas.openxmlformats.org/officeDocument/2006/relationships/notesSlide" Target="../notesSlides/notesSlide22.xml"/><Relationship Id="rId16"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17.png"/><Relationship Id="rId5" Type="http://schemas.openxmlformats.org/officeDocument/2006/relationships/image" Target="../media/image8.emf"/><Relationship Id="rId15" Type="http://schemas.openxmlformats.org/officeDocument/2006/relationships/image" Target="../media/image21.svg"/><Relationship Id="rId10" Type="http://schemas.openxmlformats.org/officeDocument/2006/relationships/image" Target="../media/image16.svg"/><Relationship Id="rId4" Type="http://schemas.openxmlformats.org/officeDocument/2006/relationships/image" Target="../media/image7.png"/><Relationship Id="rId9" Type="http://schemas.openxmlformats.org/officeDocument/2006/relationships/image" Target="../media/image15.png"/><Relationship Id="rId14"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6.svg"/><Relationship Id="rId4" Type="http://schemas.openxmlformats.org/officeDocument/2006/relationships/image" Target="../media/image7.png"/><Relationship Id="rId9" Type="http://schemas.openxmlformats.org/officeDocument/2006/relationships/image" Target="../media/image15.png"/></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6.svg"/><Relationship Id="rId4" Type="http://schemas.openxmlformats.org/officeDocument/2006/relationships/image" Target="../media/image7.png"/><Relationship Id="rId9" Type="http://schemas.openxmlformats.org/officeDocument/2006/relationships/image" Target="../media/image15.png"/></Relationships>
</file>

<file path=ppt/slides/_rels/slide2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emf"/><Relationship Id="rId7"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svg"/><Relationship Id="rId4" Type="http://schemas.openxmlformats.org/officeDocument/2006/relationships/image" Target="../media/image7.png"/><Relationship Id="rId9" Type="http://schemas.openxmlformats.org/officeDocument/2006/relationships/image" Target="../media/image18.png"/></Relationships>
</file>

<file path=ppt/slides/_rels/slide2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1.svg"/><Relationship Id="rId4" Type="http://schemas.openxmlformats.org/officeDocument/2006/relationships/image" Target="../media/image7.png"/><Relationship Id="rId9" Type="http://schemas.openxmlformats.org/officeDocument/2006/relationships/image" Target="../media/image20.png"/></Relationships>
</file>

<file path=ppt/slides/_rels/slide2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1.svg"/><Relationship Id="rId4" Type="http://schemas.openxmlformats.org/officeDocument/2006/relationships/image" Target="../media/image7.png"/><Relationship Id="rId9" Type="http://schemas.openxmlformats.org/officeDocument/2006/relationships/image" Target="../media/image20.png"/></Relationships>
</file>

<file path=ppt/slides/_rels/slide3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5.svg"/><Relationship Id="rId4" Type="http://schemas.openxmlformats.org/officeDocument/2006/relationships/image" Target="../media/image7.png"/><Relationship Id="rId9" Type="http://schemas.openxmlformats.org/officeDocument/2006/relationships/image" Target="../media/image24.png"/></Relationships>
</file>

<file path=ppt/slides/_rels/slide3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5.svg"/><Relationship Id="rId4" Type="http://schemas.openxmlformats.org/officeDocument/2006/relationships/image" Target="../media/image7.png"/><Relationship Id="rId9"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3.emf"/><Relationship Id="rId7" Type="http://schemas.openxmlformats.org/officeDocument/2006/relationships/image" Target="../media/image14.emf"/><Relationship Id="rId12"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customXml" Target="../ink/ink1.xml"/></Relationships>
</file>

<file path=ppt/slides/_rels/slide4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3.emf"/><Relationship Id="rId7" Type="http://schemas.openxmlformats.org/officeDocument/2006/relationships/image" Target="../media/image14.emf"/><Relationship Id="rId12" Type="http://schemas.openxmlformats.org/officeDocument/2006/relationships/image" Target="../media/image55.png"/><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customXml" Target="../ink/ink2.xml"/></Relationships>
</file>

<file path=ppt/slides/_rels/slide4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3.emf"/><Relationship Id="rId7" Type="http://schemas.openxmlformats.org/officeDocument/2006/relationships/image" Target="../media/image14.emf"/><Relationship Id="rId12" Type="http://schemas.openxmlformats.org/officeDocument/2006/relationships/image" Target="../media/image55.png"/><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customXml" Target="../ink/ink3.xml"/></Relationships>
</file>

<file path=ppt/slides/_rels/slide4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3.emf"/><Relationship Id="rId7" Type="http://schemas.openxmlformats.org/officeDocument/2006/relationships/image" Target="../media/image14.emf"/><Relationship Id="rId12" Type="http://schemas.openxmlformats.org/officeDocument/2006/relationships/image" Target="../media/image55.png"/><Relationship Id="rId2" Type="http://schemas.openxmlformats.org/officeDocument/2006/relationships/notesSlide" Target="../notesSlides/notesSlide4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customXml" Target="../ink/ink4.xml"/></Relationships>
</file>

<file path=ppt/slides/_rels/slide43.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4.emf"/><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notesSlide" Target="../notesSlides/notesSlide43.xml"/><Relationship Id="rId1" Type="http://schemas.openxmlformats.org/officeDocument/2006/relationships/slideLayout" Target="../slideLayouts/slideLayout6.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notesSlide" Target="../notesSlides/notesSlide44.xml"/><Relationship Id="rId1" Type="http://schemas.openxmlformats.org/officeDocument/2006/relationships/slideLayout" Target="../slideLayouts/slideLayout6.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notesSlide" Target="../notesSlides/notesSlide45.xml"/><Relationship Id="rId1" Type="http://schemas.openxmlformats.org/officeDocument/2006/relationships/slideLayout" Target="../slideLayouts/slideLayout6.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47.xml"/><Relationship Id="rId1" Type="http://schemas.openxmlformats.org/officeDocument/2006/relationships/slideLayout" Target="../slideLayouts/slideLayout6.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6080" y="-9313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4"/>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6"/>
          <a:stretch>
            <a:fillRect/>
          </a:stretch>
        </p:blipFill>
        <p:spPr>
          <a:xfrm>
            <a:off x="56389" y="4135117"/>
            <a:ext cx="7651717" cy="2722883"/>
          </a:xfrm>
          <a:prstGeom prst="rect">
            <a:avLst/>
          </a:prstGeom>
        </p:spPr>
      </p:pic>
      <p:pic>
        <p:nvPicPr>
          <p:cNvPr id="13" name="Picture 12"/>
          <p:cNvPicPr>
            <a:picLocks noChangeAspect="1"/>
          </p:cNvPicPr>
          <p:nvPr/>
        </p:nvPicPr>
        <p:blipFill>
          <a:blip r:embed="rId7"/>
          <a:stretch>
            <a:fillRect/>
          </a:stretch>
        </p:blipFill>
        <p:spPr>
          <a:xfrm>
            <a:off x="7708106" y="4818509"/>
            <a:ext cx="4462990" cy="1034667"/>
          </a:xfrm>
          <a:prstGeom prst="rect">
            <a:avLst/>
          </a:prstGeom>
        </p:spPr>
      </p:pic>
      <p:sp>
        <p:nvSpPr>
          <p:cNvPr id="16" name="TextBox 15"/>
          <p:cNvSpPr txBox="1"/>
          <p:nvPr/>
        </p:nvSpPr>
        <p:spPr>
          <a:xfrm>
            <a:off x="7469491" y="4981900"/>
            <a:ext cx="4722509" cy="707886"/>
          </a:xfrm>
          <a:prstGeom prst="rect">
            <a:avLst/>
          </a:prstGeom>
          <a:noFill/>
        </p:spPr>
        <p:txBody>
          <a:bodyPr wrap="square" rtlCol="0">
            <a:spAutoFit/>
          </a:bodyPr>
          <a:lstStyle/>
          <a:p>
            <a:pPr lvl="0" algn="ctr"/>
            <a:r>
              <a:rPr lang="en-US" sz="4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5</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859536"/>
            <a:ext cx="6565900" cy="1985264"/>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784096"/>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2428240" y="2522030"/>
            <a:ext cx="9814560" cy="3732466"/>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5</a:t>
            </a:r>
          </a:p>
          <a:p>
            <a:pPr algn="ctr">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Improving Listening</a:t>
            </a:r>
            <a:r>
              <a:rPr lang="en-GB" sz="5400" b="1">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5400" b="1">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Nonverbal </a:t>
            </a: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Communication and</a:t>
            </a:r>
          </a:p>
          <a:p>
            <a:pPr lvl="0" algn="ctr">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Skills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229486" y="45720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745" y="-170232"/>
            <a:ext cx="9533101" cy="1953688"/>
          </a:xfrm>
          <a:prstGeom prst="rect">
            <a:avLst/>
          </a:prstGeom>
        </p:spPr>
      </p:pic>
      <p:sp>
        <p:nvSpPr>
          <p:cNvPr id="7" name="TextBox 6"/>
          <p:cNvSpPr txBox="1"/>
          <p:nvPr/>
        </p:nvSpPr>
        <p:spPr>
          <a:xfrm>
            <a:off x="3075853" y="759944"/>
            <a:ext cx="5569063" cy="584775"/>
          </a:xfrm>
          <a:prstGeom prst="rect">
            <a:avLst/>
          </a:prstGeom>
          <a:noFill/>
        </p:spPr>
        <p:txBody>
          <a:bodyPr wrap="squar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Lecture 5</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05960" y="1783456"/>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104887" y="1501898"/>
            <a:ext cx="7629241"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how to improve your listening skills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Who are the effective listeners.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Know about the listening process.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Determine the listening process barriers.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Improving </a:t>
            </a:r>
            <a:r>
              <a:rPr lang="en-US" sz="2800" b="0" kern="0" dirty="0">
                <a:solidFill>
                  <a:srgbClr val="000000"/>
                </a:solidFill>
                <a:effectLst>
                  <a:outerShdw blurRad="50800" dist="38100" dir="8100000" algn="tr" rotWithShape="0">
                    <a:srgbClr val="808080">
                      <a:alpha val="40000"/>
                    </a:srgbClr>
                  </a:outerShdw>
                </a:effectLst>
                <a:latin typeface="Arial"/>
              </a:rPr>
              <a:t>nonverbal communication</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nonverbal signals </a:t>
            </a:r>
            <a:endParaRPr kumimoji="0" lang="ar-EG"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Develop your </a:t>
            </a:r>
            <a:r>
              <a:rPr lang="en-GB" sz="2800" b="0" kern="0" dirty="0">
                <a:solidFill>
                  <a:srgbClr val="000000"/>
                </a:solidFill>
                <a:effectLst>
                  <a:outerShdw blurRad="50800" dist="38100" dir="8100000" algn="tr" rotWithShape="0">
                    <a:srgbClr val="808080">
                      <a:alpha val="40000"/>
                    </a:srgbClr>
                  </a:outerShdw>
                </a:effectLst>
                <a:latin typeface="Arial"/>
              </a:rPr>
              <a:t>p</a:t>
            </a:r>
            <a:r>
              <a:rPr kumimoji="0" lang="en-GB" sz="2800" b="0"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resenta</a:t>
            </a:r>
            <a:r>
              <a:rPr lang="en-GB" sz="2800" b="0" kern="0" dirty="0" err="1">
                <a:solidFill>
                  <a:srgbClr val="000000"/>
                </a:solidFill>
                <a:effectLst>
                  <a:outerShdw blurRad="50800" dist="38100" dir="8100000" algn="tr" rotWithShape="0">
                    <a:srgbClr val="808080">
                      <a:alpha val="40000"/>
                    </a:srgbClr>
                  </a:outerShdw>
                </a:effectLst>
                <a:latin typeface="Arial"/>
              </a:rPr>
              <a:t>tion</a:t>
            </a:r>
            <a:r>
              <a:rPr lang="en-GB" sz="2800" b="0" kern="0" dirty="0">
                <a:solidFill>
                  <a:srgbClr val="000000"/>
                </a:solidFill>
                <a:effectLst>
                  <a:outerShdw blurRad="50800" dist="38100" dir="8100000" algn="tr" rotWithShape="0">
                    <a:srgbClr val="808080">
                      <a:alpha val="40000"/>
                    </a:srgbClr>
                  </a:outerShdw>
                </a:effectLst>
                <a:latin typeface="Arial"/>
              </a:rPr>
              <a:t> skills.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800" b="0" kern="0" dirty="0">
                <a:solidFill>
                  <a:srgbClr val="000000"/>
                </a:solidFill>
                <a:effectLst>
                  <a:outerShdw blurRad="50800" dist="38100" dir="8100000" algn="tr" rotWithShape="0">
                    <a:srgbClr val="808080">
                      <a:alpha val="40000"/>
                    </a:srgbClr>
                  </a:outerShdw>
                </a:effectLst>
                <a:latin typeface="Arial"/>
              </a:rPr>
              <a:t>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itle 5">
            <a:extLst>
              <a:ext uri="{FF2B5EF4-FFF2-40B4-BE49-F238E27FC236}">
                <a16:creationId xmlns:a16="http://schemas.microsoft.com/office/drawing/2014/main" id="{411A6D53-38ED-2748-31C7-E09F99623E7E}"/>
              </a:ext>
            </a:extLst>
          </p:cNvPr>
          <p:cNvSpPr txBox="1">
            <a:spLocks/>
          </p:cNvSpPr>
          <p:nvPr/>
        </p:nvSpPr>
        <p:spPr bwMode="auto">
          <a:xfrm>
            <a:off x="2070313"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 Listening </a:t>
            </a:r>
            <a:b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Skills</a:t>
            </a:r>
          </a:p>
        </p:txBody>
      </p:sp>
    </p:spTree>
    <p:extLst>
      <p:ext uri="{BB962C8B-B14F-4D97-AF65-F5344CB8AC3E}">
        <p14:creationId xmlns:p14="http://schemas.microsoft.com/office/powerpoint/2010/main" val="121709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62332" y="1869061"/>
            <a:ext cx="914400" cy="914400"/>
          </a:xfrm>
          <a:prstGeom prst="rect">
            <a:avLst/>
          </a:prstGeom>
        </p:spPr>
      </p:pic>
      <p:grpSp>
        <p:nvGrpSpPr>
          <p:cNvPr id="12" name="Group 11">
            <a:extLst>
              <a:ext uri="{FF2B5EF4-FFF2-40B4-BE49-F238E27FC236}">
                <a16:creationId xmlns:a16="http://schemas.microsoft.com/office/drawing/2014/main" id="{419FB8AA-709E-C9DD-5021-273F42C70F84}"/>
              </a:ext>
            </a:extLst>
          </p:cNvPr>
          <p:cNvGrpSpPr/>
          <p:nvPr/>
        </p:nvGrpSpPr>
        <p:grpSpPr>
          <a:xfrm>
            <a:off x="2230946" y="1011433"/>
            <a:ext cx="8229600" cy="5410026"/>
            <a:chOff x="457200" y="381000"/>
            <a:chExt cx="8229600" cy="579120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55626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Critical</a:t>
              </a:r>
            </a:p>
          </p:txBody>
        </p:sp>
        <p:sp>
          <p:nvSpPr>
            <p:cNvPr id="18" name="Rectangle 5">
              <a:extLst>
                <a:ext uri="{FF2B5EF4-FFF2-40B4-BE49-F238E27FC236}">
                  <a16:creationId xmlns:a16="http://schemas.microsoft.com/office/drawing/2014/main" id="{9304DFE6-B371-5DDF-991A-0FDCDD53CA82}"/>
                </a:ext>
              </a:extLst>
            </p:cNvPr>
            <p:cNvSpPr>
              <a:spLocks noChangeArrowheads="1"/>
            </p:cNvSpPr>
            <p:nvPr/>
          </p:nvSpPr>
          <p:spPr bwMode="auto">
            <a:xfrm>
              <a:off x="4572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Content</a:t>
              </a:r>
            </a:p>
          </p:txBody>
        </p:sp>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4572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Empathic</a:t>
              </a:r>
            </a:p>
          </p:txBody>
        </p:sp>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5626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Active</a:t>
              </a:r>
            </a:p>
          </p:txBody>
        </p:sp>
        <p:sp>
          <p:nvSpPr>
            <p:cNvPr id="22" name="Oval 8">
              <a:extLst>
                <a:ext uri="{FF2B5EF4-FFF2-40B4-BE49-F238E27FC236}">
                  <a16:creationId xmlns:a16="http://schemas.microsoft.com/office/drawing/2014/main" id="{ED425B60-E628-A16B-3952-C8EA55555635}"/>
                </a:ext>
              </a:extLst>
            </p:cNvPr>
            <p:cNvSpPr>
              <a:spLocks noChangeArrowheads="1"/>
            </p:cNvSpPr>
            <p:nvPr/>
          </p:nvSpPr>
          <p:spPr bwMode="auto">
            <a:xfrm>
              <a:off x="2660650" y="1425575"/>
              <a:ext cx="3892550" cy="3775075"/>
            </a:xfrm>
            <a:prstGeom prst="ellipse">
              <a:avLst/>
            </a:prstGeom>
            <a:gradFill rotWithShape="1">
              <a:gsLst>
                <a:gs pos="0">
                  <a:srgbClr val="FFEFD1"/>
                </a:gs>
                <a:gs pos="64999">
                  <a:srgbClr val="F0EBD5"/>
                </a:gs>
                <a:gs pos="100000">
                  <a:srgbClr val="D1C39F"/>
                </a:gs>
              </a:gsLst>
              <a:path path="shape">
                <a:fillToRect l="50000" t="50000" r="50000" b="50000"/>
              </a:path>
            </a:gradFill>
            <a:ln w="12700">
              <a:round/>
              <a:headEnd/>
              <a:tailEnd/>
            </a:ln>
            <a:effectLst>
              <a:glow rad="139700">
                <a:srgbClr val="000000">
                  <a:satMod val="175000"/>
                  <a:alpha val="40000"/>
                </a:srgbClr>
              </a:glow>
              <a:softEdge rad="63500"/>
            </a:effectLst>
            <a:scene3d>
              <a:camera prst="legacyPerspectiveTop"/>
              <a:lightRig rig="legacyFlat3" dir="b"/>
            </a:scene3d>
            <a:sp3d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imes New Roman" pitchFamily="18" charset="0"/>
              </a:endParaRP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2538413" y="2861964"/>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Listening</a:t>
              </a:r>
            </a:p>
          </p:txBody>
        </p:sp>
      </p:grpSp>
    </p:spTree>
    <p:extLst>
      <p:ext uri="{BB962C8B-B14F-4D97-AF65-F5344CB8AC3E}">
        <p14:creationId xmlns:p14="http://schemas.microsoft.com/office/powerpoint/2010/main" val="368305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81968" y="1907606"/>
            <a:ext cx="6409248" cy="4558520"/>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rPr>
              <a:t>The goal is to understand and retain the speaker’s message. Just focus on the information.</a:t>
            </a: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564227" y="1549194"/>
            <a:ext cx="914400" cy="914400"/>
          </a:xfrm>
          <a:prstGeom prst="rect">
            <a:avLst/>
          </a:prstGeom>
        </p:spPr>
      </p:pic>
      <p:sp>
        <p:nvSpPr>
          <p:cNvPr id="18" name="Rectangle 5">
            <a:extLst>
              <a:ext uri="{FF2B5EF4-FFF2-40B4-BE49-F238E27FC236}">
                <a16:creationId xmlns:a16="http://schemas.microsoft.com/office/drawing/2014/main" id="{9304DFE6-B371-5DDF-991A-0FDCDD53CA82}"/>
              </a:ext>
            </a:extLst>
          </p:cNvPr>
          <p:cNvSpPr>
            <a:spLocks noChangeArrowheads="1"/>
          </p:cNvSpPr>
          <p:nvPr/>
        </p:nvSpPr>
        <p:spPr bwMode="auto">
          <a:xfrm>
            <a:off x="7548463" y="1224092"/>
            <a:ext cx="3124200" cy="1637245"/>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Content</a:t>
            </a:r>
          </a:p>
        </p:txBody>
      </p:sp>
      <p:sp>
        <p:nvSpPr>
          <p:cNvPr id="6" name="Rectangle 9">
            <a:extLst>
              <a:ext uri="{FF2B5EF4-FFF2-40B4-BE49-F238E27FC236}">
                <a16:creationId xmlns:a16="http://schemas.microsoft.com/office/drawing/2014/main" id="{81953DE0-229C-48BD-4105-40952EB63F3C}"/>
              </a:ext>
            </a:extLst>
          </p:cNvPr>
          <p:cNvSpPr>
            <a:spLocks noChangeArrowheads="1"/>
          </p:cNvSpPr>
          <p:nvPr/>
        </p:nvSpPr>
        <p:spPr bwMode="auto">
          <a:xfrm>
            <a:off x="7478627" y="3765411"/>
            <a:ext cx="4181475" cy="842909"/>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spTree>
    <p:extLst>
      <p:ext uri="{BB962C8B-B14F-4D97-AF65-F5344CB8AC3E}">
        <p14:creationId xmlns:p14="http://schemas.microsoft.com/office/powerpoint/2010/main" val="1908656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60012" y="612229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900436" y="1211765"/>
            <a:ext cx="4181475" cy="3896131"/>
            <a:chOff x="-873310" y="595447"/>
            <a:chExt cx="4181475" cy="417064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6378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8"/>
          <a:stretch>
            <a:fillRect/>
          </a:stretch>
        </p:blipFill>
        <p:spPr>
          <a:xfrm>
            <a:off x="297266" y="1290343"/>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676883" y="1559190"/>
            <a:ext cx="5363535" cy="3416320"/>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3600" b="1" kern="0" dirty="0">
                <a:solidFill>
                  <a:srgbClr val="000000"/>
                </a:solidFill>
                <a:effectLst>
                  <a:outerShdw blurRad="50800" dist="38100" dir="8100000" algn="tr" rotWithShape="0">
                    <a:srgbClr val="969696">
                      <a:alpha val="40000"/>
                    </a:srgbClr>
                  </a:outerShdw>
                </a:effectLst>
                <a:latin typeface="Tahoma"/>
              </a:rPr>
              <a:t>The goal is to </a:t>
            </a:r>
            <a:r>
              <a:rPr lang="en-US" sz="3600" b="1" u="sng" kern="0" dirty="0">
                <a:solidFill>
                  <a:srgbClr val="FF0000"/>
                </a:solidFill>
                <a:effectLst>
                  <a:outerShdw blurRad="50800" dist="38100" dir="8100000" algn="tr" rotWithShape="0">
                    <a:srgbClr val="969696">
                      <a:alpha val="40000"/>
                    </a:srgbClr>
                  </a:outerShdw>
                </a:effectLst>
                <a:latin typeface="Tahoma"/>
              </a:rPr>
              <a:t>understand and evaluate </a:t>
            </a:r>
            <a:r>
              <a:rPr lang="en-US" sz="3600" b="1" kern="0" dirty="0">
                <a:solidFill>
                  <a:srgbClr val="000000"/>
                </a:solidFill>
                <a:effectLst>
                  <a:outerShdw blurRad="50800" dist="38100" dir="8100000" algn="tr" rotWithShape="0">
                    <a:srgbClr val="969696">
                      <a:alpha val="40000"/>
                    </a:srgbClr>
                  </a:outerShdw>
                </a:effectLst>
                <a:latin typeface="Tahoma"/>
              </a:rPr>
              <a:t>the meaning of the speaker’s message on several levels.  </a:t>
            </a:r>
          </a:p>
        </p:txBody>
      </p:sp>
    </p:spTree>
    <p:extLst>
      <p:ext uri="{BB962C8B-B14F-4D97-AF65-F5344CB8AC3E}">
        <p14:creationId xmlns:p14="http://schemas.microsoft.com/office/powerpoint/2010/main" val="704287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900436" y="1211765"/>
            <a:ext cx="4181475" cy="3896131"/>
            <a:chOff x="-873310" y="595447"/>
            <a:chExt cx="4181475" cy="417064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6378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8"/>
          <a:stretch>
            <a:fillRect/>
          </a:stretch>
        </p:blipFill>
        <p:spPr>
          <a:xfrm>
            <a:off x="197767" y="1377290"/>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472951" y="1175507"/>
            <a:ext cx="6181344" cy="425347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6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These several levels are such as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logic of the argument,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strength of the evidence,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validity of the conclusions,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 the implications of the message for you and your organization,</a:t>
            </a:r>
          </a:p>
        </p:txBody>
      </p:sp>
    </p:spTree>
    <p:extLst>
      <p:ext uri="{BB962C8B-B14F-4D97-AF65-F5344CB8AC3E}">
        <p14:creationId xmlns:p14="http://schemas.microsoft.com/office/powerpoint/2010/main" val="92980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900436" y="1211765"/>
            <a:ext cx="4181475" cy="3896131"/>
            <a:chOff x="-873310" y="595447"/>
            <a:chExt cx="4181475" cy="4170640"/>
          </a:xfrm>
        </p:grpSpPr>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102131" y="595447"/>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Critical</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873310" y="386378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Picture 5">
            <a:extLst>
              <a:ext uri="{FF2B5EF4-FFF2-40B4-BE49-F238E27FC236}">
                <a16:creationId xmlns:a16="http://schemas.microsoft.com/office/drawing/2014/main" id="{E7D2935F-791D-3C09-1C57-9223964ABE34}"/>
              </a:ext>
            </a:extLst>
          </p:cNvPr>
          <p:cNvPicPr>
            <a:picLocks noChangeAspect="1"/>
          </p:cNvPicPr>
          <p:nvPr/>
        </p:nvPicPr>
        <p:blipFill>
          <a:blip r:embed="rId8"/>
          <a:stretch>
            <a:fillRect/>
          </a:stretch>
        </p:blipFill>
        <p:spPr>
          <a:xfrm>
            <a:off x="197767" y="1377290"/>
            <a:ext cx="914479" cy="914479"/>
          </a:xfrm>
          <a:prstGeom prst="rect">
            <a:avLst/>
          </a:prstGeom>
        </p:spPr>
      </p:pic>
      <p:sp>
        <p:nvSpPr>
          <p:cNvPr id="8" name="TextBox 7">
            <a:extLst>
              <a:ext uri="{FF2B5EF4-FFF2-40B4-BE49-F238E27FC236}">
                <a16:creationId xmlns:a16="http://schemas.microsoft.com/office/drawing/2014/main" id="{5A822845-A67E-180E-E91A-535EE0C7664B}"/>
              </a:ext>
            </a:extLst>
          </p:cNvPr>
          <p:cNvSpPr txBox="1"/>
          <p:nvPr/>
        </p:nvSpPr>
        <p:spPr>
          <a:xfrm>
            <a:off x="5081911" y="1175507"/>
            <a:ext cx="6572384" cy="4044184"/>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6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These several levels</a:t>
            </a:r>
            <a:r>
              <a:rPr lang="en-US" sz="36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are </a:t>
            </a:r>
            <a:r>
              <a:rPr kumimoji="0" lang="en-US" sz="36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such as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the speaker’s intentions and motives,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 and the omission of any relevant points.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rPr>
              <a:t>Be on the lookout for speaker bias, and separate opinions from facts.</a:t>
            </a:r>
            <a:endParaRPr kumimoji="0" lang="en-US" sz="3200"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414113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715574" y="1799685"/>
            <a:ext cx="4181475" cy="2806544"/>
            <a:chOff x="5941828" y="1224790"/>
            <a:chExt cx="4181475" cy="3004284"/>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22479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26776"/>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316123" y="903785"/>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448492" y="1246208"/>
            <a:ext cx="7372498" cy="4423903"/>
          </a:xfrm>
          <a:prstGeom prst="rect">
            <a:avLst/>
          </a:prstGeom>
          <a:noFill/>
        </p:spPr>
        <p:txBody>
          <a:bodyPr wrap="square">
            <a:spAutoFit/>
          </a:bodyPr>
          <a:lstStyle/>
          <a:p>
            <a:pPr marL="0" marR="0" lvl="0" indent="0" algn="l" defTabSz="914400" rtl="0" eaLnBrk="0" fontAlgn="base" latinLnBrk="0" hangingPunct="0">
              <a:lnSpc>
                <a:spcPct val="150000"/>
              </a:lnSpc>
              <a:spcBef>
                <a:spcPct val="30000"/>
              </a:spcBef>
              <a:spcAft>
                <a:spcPct val="0"/>
              </a:spcAft>
              <a:buClrTx/>
              <a:buSzTx/>
              <a:buFontTx/>
              <a:buNone/>
              <a:tabLst/>
              <a:defRPr/>
            </a:pPr>
            <a:r>
              <a:rPr lang="en-US" sz="3200" b="1" kern="0" dirty="0">
                <a:solidFill>
                  <a:srgbClr val="000000"/>
                </a:solidFill>
                <a:effectLst>
                  <a:outerShdw blurRad="50800" dist="38100" dir="8100000" algn="tr" rotWithShape="0">
                    <a:srgbClr val="969696">
                      <a:alpha val="40000"/>
                    </a:srgbClr>
                  </a:outerShdw>
                </a:effectLst>
                <a:latin typeface="Tahoma"/>
              </a:rPr>
              <a:t>The goal of empathic listening is to </a:t>
            </a:r>
            <a:r>
              <a:rPr lang="en-US" sz="3200" b="1" kern="0" dirty="0">
                <a:solidFill>
                  <a:srgbClr val="FF0000"/>
                </a:solidFill>
                <a:effectLst>
                  <a:outerShdw blurRad="50800" dist="38100" dir="8100000" algn="tr" rotWithShape="0">
                    <a:srgbClr val="969696">
                      <a:alpha val="40000"/>
                    </a:srgbClr>
                  </a:outerShdw>
                </a:effectLst>
                <a:latin typeface="Tahoma"/>
              </a:rPr>
              <a:t>understand</a:t>
            </a:r>
            <a:r>
              <a:rPr lang="en-US" sz="3200" b="1" kern="0" dirty="0">
                <a:solidFill>
                  <a:srgbClr val="000000"/>
                </a:solidFill>
                <a:effectLst>
                  <a:outerShdw blurRad="50800" dist="38100" dir="8100000" algn="tr" rotWithShape="0">
                    <a:srgbClr val="969696">
                      <a:alpha val="40000"/>
                    </a:srgbClr>
                  </a:outerShdw>
                </a:effectLst>
                <a:latin typeface="Tahoma"/>
              </a:rPr>
              <a:t> the speaker’s </a:t>
            </a:r>
            <a:r>
              <a:rPr lang="en-US" sz="3200" b="1" kern="0" dirty="0">
                <a:solidFill>
                  <a:srgbClr val="FF0000"/>
                </a:solidFill>
                <a:effectLst>
                  <a:outerShdw blurRad="50800" dist="38100" dir="8100000" algn="tr" rotWithShape="0">
                    <a:srgbClr val="969696">
                      <a:alpha val="40000"/>
                    </a:srgbClr>
                  </a:outerShdw>
                </a:effectLst>
                <a:latin typeface="Tahoma"/>
              </a:rPr>
              <a:t>feelings</a:t>
            </a:r>
            <a:r>
              <a:rPr lang="en-US" sz="3200" b="1" kern="0" dirty="0">
                <a:solidFill>
                  <a:srgbClr val="000000"/>
                </a:solidFill>
                <a:effectLst>
                  <a:outerShdw blurRad="50800" dist="38100" dir="8100000" algn="tr" rotWithShape="0">
                    <a:srgbClr val="969696">
                      <a:alpha val="40000"/>
                    </a:srgbClr>
                  </a:outerShdw>
                </a:effectLst>
                <a:latin typeface="Tahoma"/>
              </a:rPr>
              <a:t>, needs, and wants so that you can appreciate his or her point of view, regardless of whether you share that perspective. </a:t>
            </a:r>
          </a:p>
        </p:txBody>
      </p:sp>
    </p:spTree>
    <p:extLst>
      <p:ext uri="{BB962C8B-B14F-4D97-AF65-F5344CB8AC3E}">
        <p14:creationId xmlns:p14="http://schemas.microsoft.com/office/powerpoint/2010/main" val="2920985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845014"/>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715574" y="1799685"/>
            <a:ext cx="4181475" cy="2806544"/>
            <a:chOff x="5941828" y="1224790"/>
            <a:chExt cx="4181475" cy="3004284"/>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22479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26776"/>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030364" y="964969"/>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886364" y="1254033"/>
            <a:ext cx="7041671" cy="4893647"/>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4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rPr>
              <a:t>By listening in an empathic way,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40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help the individual vent the emotions that prevent a clear-headed approach to the subject.</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40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Avoid the temptation to give advice. </a:t>
            </a:r>
          </a:p>
        </p:txBody>
      </p:sp>
    </p:spTree>
    <p:extLst>
      <p:ext uri="{BB962C8B-B14F-4D97-AF65-F5344CB8AC3E}">
        <p14:creationId xmlns:p14="http://schemas.microsoft.com/office/powerpoint/2010/main" val="3980462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7715574" y="1799685"/>
            <a:ext cx="4181475" cy="2806544"/>
            <a:chOff x="5941828" y="1224790"/>
            <a:chExt cx="4181475" cy="3004284"/>
          </a:xfrm>
        </p:grpSpPr>
        <p:sp>
          <p:nvSpPr>
            <p:cNvPr id="20" name="Rectangle 6">
              <a:extLst>
                <a:ext uri="{FF2B5EF4-FFF2-40B4-BE49-F238E27FC236}">
                  <a16:creationId xmlns:a16="http://schemas.microsoft.com/office/drawing/2014/main" id="{C09574C2-C727-7AB4-C631-15FE557981E5}"/>
                </a:ext>
              </a:extLst>
            </p:cNvPr>
            <p:cNvSpPr>
              <a:spLocks noChangeArrowheads="1"/>
            </p:cNvSpPr>
            <p:nvPr/>
          </p:nvSpPr>
          <p:spPr bwMode="auto">
            <a:xfrm>
              <a:off x="6154290" y="122479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Empathic</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5941828" y="3326776"/>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3 with solid fill">
            <a:extLst>
              <a:ext uri="{FF2B5EF4-FFF2-40B4-BE49-F238E27FC236}">
                <a16:creationId xmlns:a16="http://schemas.microsoft.com/office/drawing/2014/main" id="{40D20811-2293-4BBB-BBAE-CCC0EBE708E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030364" y="964969"/>
            <a:ext cx="914400" cy="914400"/>
          </a:xfrm>
          <a:prstGeom prst="rect">
            <a:avLst/>
          </a:prstGeom>
        </p:spPr>
      </p:pic>
      <p:sp>
        <p:nvSpPr>
          <p:cNvPr id="8" name="TextBox 7">
            <a:extLst>
              <a:ext uri="{FF2B5EF4-FFF2-40B4-BE49-F238E27FC236}">
                <a16:creationId xmlns:a16="http://schemas.microsoft.com/office/drawing/2014/main" id="{8270559E-FB24-5C14-3C83-DA9F5F298DCA}"/>
              </a:ext>
            </a:extLst>
          </p:cNvPr>
          <p:cNvSpPr txBox="1"/>
          <p:nvPr/>
        </p:nvSpPr>
        <p:spPr>
          <a:xfrm>
            <a:off x="996597" y="1596096"/>
            <a:ext cx="6235908" cy="3317831"/>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40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Arial" pitchFamily="34" charset="0"/>
              </a:rPr>
              <a:t>By listening in an empathic way, </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Try not to judge the individual’s feelings.</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Just let the other person talk.</a:t>
            </a:r>
            <a:r>
              <a:rPr kumimoji="0" lang="en-US" sz="3600" b="0"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 </a:t>
            </a:r>
          </a:p>
        </p:txBody>
      </p:sp>
    </p:spTree>
    <p:extLst>
      <p:ext uri="{BB962C8B-B14F-4D97-AF65-F5344CB8AC3E}">
        <p14:creationId xmlns:p14="http://schemas.microsoft.com/office/powerpoint/2010/main" val="1747679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437633" y="2425328"/>
            <a:ext cx="4181475" cy="3064248"/>
            <a:chOff x="-1272036" y="1708571"/>
            <a:chExt cx="4181475" cy="3280146"/>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08641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565177" y="1427575"/>
            <a:ext cx="6869260" cy="4462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try to engage in active listening.</a:t>
            </a:r>
          </a:p>
          <a:p>
            <a:pPr marR="0" lvl="0" algn="l" defTabSz="914400" rtl="0" eaLnBrk="1" fontAlgn="auto" latinLnBrk="0" hangingPunct="1">
              <a:lnSpc>
                <a:spcPct val="100000"/>
              </a:lnSpc>
              <a:spcBef>
                <a:spcPts val="0"/>
              </a:spcBef>
              <a:spcAft>
                <a:spcPts val="0"/>
              </a:spcAft>
              <a:buClrTx/>
              <a:buSzTx/>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They make a conscious effort to turn off their own filters and biases to truly hear </a:t>
            </a:r>
          </a:p>
        </p:txBody>
      </p:sp>
    </p:spTree>
    <p:extLst>
      <p:ext uri="{BB962C8B-B14F-4D97-AF65-F5344CB8AC3E}">
        <p14:creationId xmlns:p14="http://schemas.microsoft.com/office/powerpoint/2010/main" val="3047056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437633" y="2425328"/>
            <a:ext cx="4181475" cy="3064248"/>
            <a:chOff x="-1272036" y="1708571"/>
            <a:chExt cx="4181475" cy="3280146"/>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08641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787077" y="1636437"/>
            <a:ext cx="6869260" cy="31266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4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4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understand what the other party is saying. </a:t>
            </a:r>
          </a:p>
        </p:txBody>
      </p:sp>
    </p:spTree>
    <p:extLst>
      <p:ext uri="{BB962C8B-B14F-4D97-AF65-F5344CB8AC3E}">
        <p14:creationId xmlns:p14="http://schemas.microsoft.com/office/powerpoint/2010/main" val="211584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437633" y="2425328"/>
            <a:ext cx="4181475" cy="3064248"/>
            <a:chOff x="-1272036" y="1708571"/>
            <a:chExt cx="4181475" cy="3280146"/>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08641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787077" y="1182377"/>
            <a:ext cx="6183442" cy="42165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ask questions,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 summarize the speaker’s message to verify key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4245730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12" name="Group 11">
            <a:extLst>
              <a:ext uri="{FF2B5EF4-FFF2-40B4-BE49-F238E27FC236}">
                <a16:creationId xmlns:a16="http://schemas.microsoft.com/office/drawing/2014/main" id="{419FB8AA-709E-C9DD-5021-273F42C70F84}"/>
              </a:ext>
            </a:extLst>
          </p:cNvPr>
          <p:cNvGrpSpPr/>
          <p:nvPr/>
        </p:nvGrpSpPr>
        <p:grpSpPr>
          <a:xfrm>
            <a:off x="437633" y="2425328"/>
            <a:ext cx="4181475" cy="3064248"/>
            <a:chOff x="-1272036" y="1708571"/>
            <a:chExt cx="4181475" cy="3280146"/>
          </a:xfrm>
        </p:grpSpPr>
        <p:sp>
          <p:nvSpPr>
            <p:cNvPr id="21" name="Rectangle 7">
              <a:extLst>
                <a:ext uri="{FF2B5EF4-FFF2-40B4-BE49-F238E27FC236}">
                  <a16:creationId xmlns:a16="http://schemas.microsoft.com/office/drawing/2014/main" id="{BBC2D717-EC7B-E8C4-FAE8-453F348D952C}"/>
                </a:ext>
              </a:extLst>
            </p:cNvPr>
            <p:cNvSpPr>
              <a:spLocks noChangeArrowheads="1"/>
            </p:cNvSpPr>
            <p:nvPr/>
          </p:nvSpPr>
          <p:spPr bwMode="auto">
            <a:xfrm>
              <a:off x="-520665" y="1708571"/>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Active</a:t>
              </a:r>
            </a:p>
          </p:txBody>
        </p:sp>
        <p:sp>
          <p:nvSpPr>
            <p:cNvPr id="23" name="Rectangle 9">
              <a:extLst>
                <a:ext uri="{FF2B5EF4-FFF2-40B4-BE49-F238E27FC236}">
                  <a16:creationId xmlns:a16="http://schemas.microsoft.com/office/drawing/2014/main" id="{77448899-8921-3E88-B721-56753D6B4BC7}"/>
                </a:ext>
              </a:extLst>
            </p:cNvPr>
            <p:cNvSpPr>
              <a:spLocks noChangeArrowheads="1"/>
            </p:cNvSpPr>
            <p:nvPr/>
          </p:nvSpPr>
          <p:spPr bwMode="auto">
            <a:xfrm>
              <a:off x="-1272036" y="4086419"/>
              <a:ext cx="4181475" cy="902298"/>
            </a:xfrm>
            <a:prstGeom prst="rect">
              <a:avLst/>
            </a:prstGeom>
            <a:noFill/>
            <a:ln w="12700">
              <a:noFill/>
              <a:miter lim="800000"/>
              <a:headEnd/>
              <a:tailEnd/>
            </a:ln>
            <a:effectLst/>
          </p:spPr>
          <p:txBody>
            <a:bodyPr lIns="90488" tIns="44450" rIns="90488" bIns="44450" anchor="ctr">
              <a:spAutoFit/>
            </a:bodyPr>
            <a:lstStyle/>
            <a:p>
              <a:pPr marL="0" marR="0" lvl="0" indent="0" algn="ctr" defTabSz="914400" rtl="0" eaLnBrk="0" fontAlgn="base" latinLnBrk="0" hangingPunct="0">
                <a:lnSpc>
                  <a:spcPct val="110000"/>
                </a:lnSpc>
                <a:spcBef>
                  <a:spcPct val="0"/>
                </a:spcBef>
                <a:spcAft>
                  <a:spcPct val="0"/>
                </a:spcAft>
                <a:buClrTx/>
                <a:buSzTx/>
                <a:buFontTx/>
                <a:buNone/>
                <a:tabLst/>
                <a:defRPr/>
              </a:pPr>
              <a:r>
                <a:rPr kumimoji="0" lang="en-US" sz="4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a typeface="+mn-ea"/>
                  <a:cs typeface="+mn-cs"/>
                </a:rPr>
                <a:t>Listening</a:t>
              </a:r>
            </a:p>
          </p:txBody>
        </p:sp>
      </p:grpSp>
      <p:pic>
        <p:nvPicPr>
          <p:cNvPr id="6" name="Graphic 5" descr="Badge 4 with solid fill">
            <a:extLst>
              <a:ext uri="{FF2B5EF4-FFF2-40B4-BE49-F238E27FC236}">
                <a16:creationId xmlns:a16="http://schemas.microsoft.com/office/drawing/2014/main" id="{2E12844D-DCB7-07BF-265F-4B98851C5AC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127850" y="1024133"/>
            <a:ext cx="914400" cy="914400"/>
          </a:xfrm>
          <a:prstGeom prst="rect">
            <a:avLst/>
          </a:prstGeom>
        </p:spPr>
      </p:pic>
      <p:sp>
        <p:nvSpPr>
          <p:cNvPr id="19" name="TextBox 18">
            <a:extLst>
              <a:ext uri="{FF2B5EF4-FFF2-40B4-BE49-F238E27FC236}">
                <a16:creationId xmlns:a16="http://schemas.microsoft.com/office/drawing/2014/main" id="{20BE61D0-254D-D03D-E072-A5B4E3A9147D}"/>
              </a:ext>
            </a:extLst>
          </p:cNvPr>
          <p:cNvSpPr txBox="1"/>
          <p:nvPr/>
        </p:nvSpPr>
        <p:spPr>
          <a:xfrm>
            <a:off x="4787076" y="1182377"/>
            <a:ext cx="6661285" cy="443198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Effective listeners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encourage the speaker through positive body language and supportive feedback.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3366451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369384" y="1154432"/>
            <a:ext cx="10215463" cy="50212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8" cstate="print"/>
            <a:srcRect/>
            <a:stretch>
              <a:fillRect/>
            </a:stretch>
          </p:blipFill>
          <p:spPr>
            <a:xfrm>
              <a:off x="582686" y="2022507"/>
              <a:ext cx="2846314" cy="4149693"/>
            </a:xfrm>
            <a:prstGeom prst="rect">
              <a:avLst/>
            </a:prstGeom>
            <a:ln>
              <a:noFill/>
            </a:ln>
          </p:spPr>
        </p:pic>
      </p:grpSp>
      <p:sp>
        <p:nvSpPr>
          <p:cNvPr id="22" name="Content Placeholder 22">
            <a:extLst>
              <a:ext uri="{FF2B5EF4-FFF2-40B4-BE49-F238E27FC236}">
                <a16:creationId xmlns:a16="http://schemas.microsoft.com/office/drawing/2014/main" id="{2F55481B-AF28-9A40-0A2B-A6C4B4E0FB54}"/>
              </a:ext>
            </a:extLst>
          </p:cNvPr>
          <p:cNvSpPr txBox="1">
            <a:spLocks/>
          </p:cNvSpPr>
          <p:nvPr/>
        </p:nvSpPr>
        <p:spPr bwMode="auto">
          <a:xfrm>
            <a:off x="4873964" y="2728474"/>
            <a:ext cx="5434973" cy="27579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6" name="Content Placeholder 22">
            <a:extLst>
              <a:ext uri="{FF2B5EF4-FFF2-40B4-BE49-F238E27FC236}">
                <a16:creationId xmlns:a16="http://schemas.microsoft.com/office/drawing/2014/main" id="{A2D73194-795C-F808-CF43-B00EB9E926F1}"/>
              </a:ext>
            </a:extLst>
          </p:cNvPr>
          <p:cNvSpPr txBox="1">
            <a:spLocks/>
          </p:cNvSpPr>
          <p:nvPr/>
        </p:nvSpPr>
        <p:spPr bwMode="auto">
          <a:xfrm>
            <a:off x="5353374" y="1502189"/>
            <a:ext cx="4343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Receiving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Decoding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Remembering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Evaluating</a:t>
            </a:r>
          </a:p>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Responding</a:t>
            </a:r>
          </a:p>
        </p:txBody>
      </p:sp>
    </p:spTree>
    <p:extLst>
      <p:ext uri="{BB962C8B-B14F-4D97-AF65-F5344CB8AC3E}">
        <p14:creationId xmlns:p14="http://schemas.microsoft.com/office/powerpoint/2010/main" val="651828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j-ea"/>
                <a:cs typeface="+mj-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369384" y="1154432"/>
            <a:ext cx="10215463" cy="50212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8"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ts val="1200"/>
              </a:spcBef>
              <a:spcAft>
                <a:spcPts val="1200"/>
              </a:spcAft>
              <a:buClrTx/>
              <a:buSzTx/>
              <a:buFont typeface="+mj-lt"/>
              <a:buAutoNum type="arabicPeriod"/>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Receiving</a:t>
            </a:r>
          </a:p>
        </p:txBody>
      </p:sp>
      <p:sp>
        <p:nvSpPr>
          <p:cNvPr id="22" name="Content Placeholder 22">
            <a:extLst>
              <a:ext uri="{FF2B5EF4-FFF2-40B4-BE49-F238E27FC236}">
                <a16:creationId xmlns:a16="http://schemas.microsoft.com/office/drawing/2014/main" id="{2F55481B-AF28-9A40-0A2B-A6C4B4E0FB54}"/>
              </a:ext>
            </a:extLst>
          </p:cNvPr>
          <p:cNvSpPr txBox="1">
            <a:spLocks/>
          </p:cNvSpPr>
          <p:nvPr/>
        </p:nvSpPr>
        <p:spPr bwMode="auto">
          <a:xfrm>
            <a:off x="4873964" y="2728474"/>
            <a:ext cx="5434973" cy="27579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Physically hearing the message and recognizing it as incoming information</a:t>
            </a:r>
          </a:p>
        </p:txBody>
      </p:sp>
    </p:spTree>
    <p:extLst>
      <p:ext uri="{BB962C8B-B14F-4D97-AF65-F5344CB8AC3E}">
        <p14:creationId xmlns:p14="http://schemas.microsoft.com/office/powerpoint/2010/main" val="3301162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457199" y="1150907"/>
            <a:ext cx="10215463" cy="50212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8"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2.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Decoding</a:t>
            </a:r>
          </a:p>
        </p:txBody>
      </p:sp>
      <p:sp>
        <p:nvSpPr>
          <p:cNvPr id="8" name="TextBox 7">
            <a:extLst>
              <a:ext uri="{FF2B5EF4-FFF2-40B4-BE49-F238E27FC236}">
                <a16:creationId xmlns:a16="http://schemas.microsoft.com/office/drawing/2014/main" id="{12F1C49D-7403-E521-B5DB-F15C1FA5FCA3}"/>
              </a:ext>
            </a:extLst>
          </p:cNvPr>
          <p:cNvSpPr txBox="1"/>
          <p:nvPr/>
        </p:nvSpPr>
        <p:spPr>
          <a:xfrm>
            <a:off x="4489220" y="2324035"/>
            <a:ext cx="6183442" cy="2862322"/>
          </a:xfrm>
          <a:prstGeom prst="rect">
            <a:avLst/>
          </a:prstGeom>
          <a:noFill/>
        </p:spPr>
        <p:txBody>
          <a:bodyPr wrap="square">
            <a:spAutoFit/>
          </a:bodyPr>
          <a:lstStyle/>
          <a:p>
            <a:r>
              <a:rPr lang="en-US" sz="3600" b="1" kern="0" dirty="0">
                <a:solidFill>
                  <a:srgbClr val="000000"/>
                </a:solidFill>
                <a:effectLst>
                  <a:outerShdw blurRad="50800" dist="38100" dir="8100000" algn="tr" rotWithShape="0">
                    <a:srgbClr val="808080">
                      <a:alpha val="40000"/>
                    </a:srgbClr>
                  </a:outerShdw>
                </a:effectLst>
                <a:latin typeface="Arial"/>
              </a:rPr>
              <a:t>Assigning meaning to sounds according to your own values, beliefs, ideas, expectations, roles, needs, and personal history. </a:t>
            </a:r>
            <a:endParaRPr lang="en-GB" sz="3600" b="1" kern="0" dirty="0">
              <a:solidFill>
                <a:srgbClr val="000000"/>
              </a:solidFill>
              <a:effectLst>
                <a:outerShdw blurRad="50800" dist="38100" dir="8100000" algn="tr" rotWithShape="0">
                  <a:srgbClr val="808080">
                    <a:alpha val="40000"/>
                  </a:srgbClr>
                </a:outerShdw>
              </a:effectLst>
              <a:latin typeface="Arial"/>
            </a:endParaRPr>
          </a:p>
        </p:txBody>
      </p:sp>
    </p:spTree>
    <p:extLst>
      <p:ext uri="{BB962C8B-B14F-4D97-AF65-F5344CB8AC3E}">
        <p14:creationId xmlns:p14="http://schemas.microsoft.com/office/powerpoint/2010/main" val="411399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457199" y="1150907"/>
            <a:ext cx="10215463" cy="50212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8"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3.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Remembering</a:t>
            </a:r>
          </a:p>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4868794" y="2536951"/>
            <a:ext cx="61834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Storing a message for future reference.</a:t>
            </a:r>
          </a:p>
        </p:txBody>
      </p:sp>
    </p:spTree>
    <p:extLst>
      <p:ext uri="{BB962C8B-B14F-4D97-AF65-F5344CB8AC3E}">
        <p14:creationId xmlns:p14="http://schemas.microsoft.com/office/powerpoint/2010/main" val="3136527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457199" y="1150907"/>
            <a:ext cx="10215463" cy="50212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8"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lang="en-US" sz="3600" kern="0" dirty="0">
                <a:solidFill>
                  <a:srgbClr val="FF0000"/>
                </a:solidFill>
                <a:effectLst>
                  <a:outerShdw blurRad="50800" dist="38100" dir="8100000" algn="tr" rotWithShape="0">
                    <a:srgbClr val="808080">
                      <a:alpha val="40000"/>
                    </a:srgbClr>
                  </a:outerShdw>
                </a:effectLst>
                <a:latin typeface="Arial"/>
              </a:rPr>
              <a:t>4. </a:t>
            </a: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Evaluating</a:t>
            </a:r>
          </a:p>
          <a:p>
            <a:pPr marL="0" marR="0" lvl="0" indent="0" algn="l" defTabSz="914400" rtl="0" eaLnBrk="0" fontAlgn="base" latinLnBrk="0" hangingPunct="0">
              <a:lnSpc>
                <a:spcPct val="100000"/>
              </a:lnSpc>
              <a:spcBef>
                <a:spcPts val="1200"/>
              </a:spcBef>
              <a:spcAft>
                <a:spcPts val="1200"/>
              </a:spcAft>
              <a:buClrTx/>
              <a:buSzTx/>
              <a:buFontTx/>
              <a:buNone/>
              <a:tabLst/>
              <a:defRPr/>
            </a:pPr>
            <a:endPar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id="{12F1C49D-7403-E521-B5DB-F15C1FA5FCA3}"/>
              </a:ext>
            </a:extLst>
          </p:cNvPr>
          <p:cNvSpPr txBox="1"/>
          <p:nvPr/>
        </p:nvSpPr>
        <p:spPr>
          <a:xfrm>
            <a:off x="4954165" y="2491980"/>
            <a:ext cx="61834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Evaluate the quality of the information.</a:t>
            </a:r>
          </a:p>
        </p:txBody>
      </p:sp>
    </p:spTree>
    <p:extLst>
      <p:ext uri="{BB962C8B-B14F-4D97-AF65-F5344CB8AC3E}">
        <p14:creationId xmlns:p14="http://schemas.microsoft.com/office/powerpoint/2010/main" val="1091538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0117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n-ea"/>
                <a:cs typeface="+mn-cs"/>
              </a:rPr>
              <a:t>The Listening Process</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A754F800-0F1F-E204-0ED7-ACD87D9DFBA8}"/>
              </a:ext>
            </a:extLst>
          </p:cNvPr>
          <p:cNvGrpSpPr/>
          <p:nvPr/>
        </p:nvGrpSpPr>
        <p:grpSpPr>
          <a:xfrm>
            <a:off x="457199" y="1150907"/>
            <a:ext cx="10215463" cy="5021293"/>
            <a:chOff x="457200" y="1981200"/>
            <a:chExt cx="8229600" cy="4191000"/>
          </a:xfrm>
        </p:grpSpPr>
        <p:sp>
          <p:nvSpPr>
            <p:cNvPr id="18" name="Rectangle 17">
              <a:extLst>
                <a:ext uri="{FF2B5EF4-FFF2-40B4-BE49-F238E27FC236}">
                  <a16:creationId xmlns:a16="http://schemas.microsoft.com/office/drawing/2014/main" id="{DBDC3B0E-7655-D988-4EF2-9B1E20B9AD51}"/>
                </a:ext>
              </a:extLst>
            </p:cNvPr>
            <p:cNvSpPr/>
            <p:nvPr/>
          </p:nvSpPr>
          <p:spPr bwMode="auto">
            <a:xfrm>
              <a:off x="457200" y="1981200"/>
              <a:ext cx="2971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Rectangle 18">
              <a:extLst>
                <a:ext uri="{FF2B5EF4-FFF2-40B4-BE49-F238E27FC236}">
                  <a16:creationId xmlns:a16="http://schemas.microsoft.com/office/drawing/2014/main" id="{6DCF1FEB-577A-CB95-2ADD-72BE11EB03BE}"/>
                </a:ext>
              </a:extLst>
            </p:cNvPr>
            <p:cNvSpPr/>
            <p:nvPr/>
          </p:nvSpPr>
          <p:spPr bwMode="auto">
            <a:xfrm>
              <a:off x="3429000" y="1981200"/>
              <a:ext cx="5257800" cy="4191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pic>
          <p:nvPicPr>
            <p:cNvPr id="20" name="Picture 19"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8" cstate="print"/>
            <a:srcRect/>
            <a:stretch>
              <a:fillRect/>
            </a:stretch>
          </p:blipFill>
          <p:spPr>
            <a:xfrm>
              <a:off x="582686" y="2022507"/>
              <a:ext cx="2846314" cy="4149693"/>
            </a:xfrm>
            <a:prstGeom prst="rect">
              <a:avLst/>
            </a:prstGeom>
            <a:ln>
              <a:noFill/>
            </a:ln>
          </p:spPr>
        </p:pic>
      </p:grpSp>
      <p:sp>
        <p:nvSpPr>
          <p:cNvPr id="21" name="Content Placeholder 22">
            <a:extLst>
              <a:ext uri="{FF2B5EF4-FFF2-40B4-BE49-F238E27FC236}">
                <a16:creationId xmlns:a16="http://schemas.microsoft.com/office/drawing/2014/main" id="{07530DAB-6521-1244-CD22-2B2F7A233C26}"/>
              </a:ext>
            </a:extLst>
          </p:cNvPr>
          <p:cNvSpPr txBox="1">
            <a:spLocks/>
          </p:cNvSpPr>
          <p:nvPr/>
        </p:nvSpPr>
        <p:spPr bwMode="auto">
          <a:xfrm>
            <a:off x="5763861" y="1371600"/>
            <a:ext cx="4343400" cy="73174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1200"/>
              </a:spcBef>
              <a:spcAft>
                <a:spcPts val="1200"/>
              </a:spcAft>
              <a:buClrTx/>
              <a:buSzTx/>
              <a:buNone/>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5. Responding</a:t>
            </a:r>
          </a:p>
        </p:txBody>
      </p:sp>
      <p:sp>
        <p:nvSpPr>
          <p:cNvPr id="8" name="TextBox 7">
            <a:extLst>
              <a:ext uri="{FF2B5EF4-FFF2-40B4-BE49-F238E27FC236}">
                <a16:creationId xmlns:a16="http://schemas.microsoft.com/office/drawing/2014/main" id="{12F1C49D-7403-E521-B5DB-F15C1FA5FCA3}"/>
              </a:ext>
            </a:extLst>
          </p:cNvPr>
          <p:cNvSpPr txBox="1"/>
          <p:nvPr/>
        </p:nvSpPr>
        <p:spPr>
          <a:xfrm>
            <a:off x="4954165" y="2491980"/>
            <a:ext cx="6183442"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 based on the situation and the nature of the information. </a:t>
            </a:r>
            <a:endParaRPr kumimoji="0" lang="en-US" sz="36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2969871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Barriers to Listening</a:t>
            </a:r>
            <a:endParaRPr lang="en-GB" sz="1400" dirty="0"/>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1420192" y="1641780"/>
            <a:ext cx="9042942" cy="4191000"/>
            <a:chOff x="1333500" y="1981200"/>
            <a:chExt cx="6477000" cy="4191000"/>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1333500" y="1981200"/>
              <a:ext cx="6477000" cy="4191000"/>
            </a:xfrm>
            <a:prstGeom prst="rect">
              <a:avLst/>
            </a:prstGeom>
          </p:spPr>
        </p:pic>
        <p:sp>
          <p:nvSpPr>
            <p:cNvPr id="29" name="Rectangle 28">
              <a:extLst>
                <a:ext uri="{FF2B5EF4-FFF2-40B4-BE49-F238E27FC236}">
                  <a16:creationId xmlns:a16="http://schemas.microsoft.com/office/drawing/2014/main" id="{0214560F-5737-D176-1EE5-6980E01297A7}"/>
                </a:ext>
              </a:extLst>
            </p:cNvPr>
            <p:cNvSpPr/>
            <p:nvPr/>
          </p:nvSpPr>
          <p:spPr bwMode="auto">
            <a:xfrm>
              <a:off x="2492188" y="4648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Selective Perception</a:t>
              </a:r>
            </a:p>
          </p:txBody>
        </p:sp>
        <p:sp>
          <p:nvSpPr>
            <p:cNvPr id="30" name="Rectangle 29">
              <a:extLst>
                <a:ext uri="{FF2B5EF4-FFF2-40B4-BE49-F238E27FC236}">
                  <a16:creationId xmlns:a16="http://schemas.microsoft.com/office/drawing/2014/main" id="{14710555-D5BC-79B2-66A7-4938B319772F}"/>
                </a:ext>
              </a:extLst>
            </p:cNvPr>
            <p:cNvSpPr/>
            <p:nvPr/>
          </p:nvSpPr>
          <p:spPr bwMode="auto">
            <a:xfrm>
              <a:off x="2492188" y="3886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Prejudgment</a:t>
              </a:r>
            </a:p>
          </p:txBody>
        </p:sp>
        <p:sp>
          <p:nvSpPr>
            <p:cNvPr id="31" name="Rectangle 30">
              <a:extLst>
                <a:ext uri="{FF2B5EF4-FFF2-40B4-BE49-F238E27FC236}">
                  <a16:creationId xmlns:a16="http://schemas.microsoft.com/office/drawing/2014/main" id="{7675E370-5EBD-7BDB-6D62-F0A612AB3EE1}"/>
                </a:ext>
              </a:extLst>
            </p:cNvPr>
            <p:cNvSpPr/>
            <p:nvPr/>
          </p:nvSpPr>
          <p:spPr bwMode="auto">
            <a:xfrm>
              <a:off x="2492188" y="3124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Selective Listening</a:t>
              </a:r>
            </a:p>
          </p:txBody>
        </p:sp>
        <p:sp>
          <p:nvSpPr>
            <p:cNvPr id="32" name="Rectangle 31">
              <a:extLst>
                <a:ext uri="{FF2B5EF4-FFF2-40B4-BE49-F238E27FC236}">
                  <a16:creationId xmlns:a16="http://schemas.microsoft.com/office/drawing/2014/main" id="{2F6EAD8B-2CF4-8071-47A0-D53C43028818}"/>
                </a:ext>
              </a:extLst>
            </p:cNvPr>
            <p:cNvSpPr/>
            <p:nvPr/>
          </p:nvSpPr>
          <p:spPr bwMode="auto">
            <a:xfrm>
              <a:off x="2507428" y="2362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Potential Barriers</a:t>
              </a:r>
            </a:p>
          </p:txBody>
        </p:sp>
        <p:sp>
          <p:nvSpPr>
            <p:cNvPr id="33" name="Rectangle 32">
              <a:extLst>
                <a:ext uri="{FF2B5EF4-FFF2-40B4-BE49-F238E27FC236}">
                  <a16:creationId xmlns:a16="http://schemas.microsoft.com/office/drawing/2014/main" id="{AEB1FD3E-7087-FD77-A452-1EC1A83A2F20}"/>
                </a:ext>
              </a:extLst>
            </p:cNvPr>
            <p:cNvSpPr/>
            <p:nvPr/>
          </p:nvSpPr>
          <p:spPr bwMode="auto">
            <a:xfrm>
              <a:off x="2492188" y="5410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Common Ground</a:t>
              </a:r>
            </a:p>
          </p:txBody>
        </p:sp>
      </p:grpSp>
      <p:pic>
        <p:nvPicPr>
          <p:cNvPr id="34" name="Graphic 33" descr="Badge 1 with solid fill">
            <a:extLst>
              <a:ext uri="{FF2B5EF4-FFF2-40B4-BE49-F238E27FC236}">
                <a16:creationId xmlns:a16="http://schemas.microsoft.com/office/drawing/2014/main" id="{A62F4DB9-9ABB-383C-4680-F0B28110E14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415591" y="1850716"/>
            <a:ext cx="914400" cy="914400"/>
          </a:xfrm>
          <a:prstGeom prst="rect">
            <a:avLst/>
          </a:prstGeom>
        </p:spPr>
      </p:pic>
      <p:pic>
        <p:nvPicPr>
          <p:cNvPr id="35" name="Picture 34">
            <a:extLst>
              <a:ext uri="{FF2B5EF4-FFF2-40B4-BE49-F238E27FC236}">
                <a16:creationId xmlns:a16="http://schemas.microsoft.com/office/drawing/2014/main" id="{6B451DFD-AB12-2033-0786-061D002E9DF6}"/>
              </a:ext>
            </a:extLst>
          </p:cNvPr>
          <p:cNvPicPr>
            <a:picLocks noChangeAspect="1"/>
          </p:cNvPicPr>
          <p:nvPr/>
        </p:nvPicPr>
        <p:blipFill>
          <a:blip r:embed="rId11"/>
          <a:stretch>
            <a:fillRect/>
          </a:stretch>
        </p:blipFill>
        <p:spPr>
          <a:xfrm>
            <a:off x="3203463" y="2658291"/>
            <a:ext cx="914479" cy="914479"/>
          </a:xfrm>
          <a:prstGeom prst="rect">
            <a:avLst/>
          </a:prstGeom>
        </p:spPr>
      </p:pic>
      <p:pic>
        <p:nvPicPr>
          <p:cNvPr id="36" name="Graphic 35" descr="Badge 3 with solid fill">
            <a:extLst>
              <a:ext uri="{FF2B5EF4-FFF2-40B4-BE49-F238E27FC236}">
                <a16:creationId xmlns:a16="http://schemas.microsoft.com/office/drawing/2014/main" id="{D85E1C95-7547-3193-D9D5-944BDC3591AF}"/>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766767" y="3394380"/>
            <a:ext cx="914400" cy="914400"/>
          </a:xfrm>
          <a:prstGeom prst="rect">
            <a:avLst/>
          </a:prstGeom>
        </p:spPr>
      </p:pic>
      <p:pic>
        <p:nvPicPr>
          <p:cNvPr id="37" name="Graphic 36" descr="Badge 4 with solid fill">
            <a:extLst>
              <a:ext uri="{FF2B5EF4-FFF2-40B4-BE49-F238E27FC236}">
                <a16:creationId xmlns:a16="http://schemas.microsoft.com/office/drawing/2014/main" id="{6100542B-7475-DDB1-384A-B8682672516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995410" y="4208691"/>
            <a:ext cx="914400" cy="914400"/>
          </a:xfrm>
          <a:prstGeom prst="rect">
            <a:avLst/>
          </a:prstGeom>
        </p:spPr>
      </p:pic>
      <p:pic>
        <p:nvPicPr>
          <p:cNvPr id="38" name="Graphic 37" descr="Badge 5 with solid fill">
            <a:extLst>
              <a:ext uri="{FF2B5EF4-FFF2-40B4-BE49-F238E27FC236}">
                <a16:creationId xmlns:a16="http://schemas.microsoft.com/office/drawing/2014/main" id="{7EC88186-847E-1EDB-B1B3-D61387F035ED}"/>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3452610" y="4904711"/>
            <a:ext cx="914400" cy="914400"/>
          </a:xfrm>
          <a:prstGeom prst="rect">
            <a:avLst/>
          </a:prstGeom>
        </p:spPr>
      </p:pic>
    </p:spTree>
    <p:extLst>
      <p:ext uri="{BB962C8B-B14F-4D97-AF65-F5344CB8AC3E}">
        <p14:creationId xmlns:p14="http://schemas.microsoft.com/office/powerpoint/2010/main" val="1002562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539646" y="1458960"/>
            <a:ext cx="11002780" cy="4277796"/>
            <a:chOff x="1333500" y="1894404"/>
            <a:chExt cx="6477000" cy="4277796"/>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1333500" y="1981200"/>
              <a:ext cx="6477000" cy="4191000"/>
            </a:xfrm>
            <a:prstGeom prst="rect">
              <a:avLst/>
            </a:prstGeom>
          </p:spPr>
        </p:pic>
        <p:sp>
          <p:nvSpPr>
            <p:cNvPr id="32" name="Rectangle 31">
              <a:extLst>
                <a:ext uri="{FF2B5EF4-FFF2-40B4-BE49-F238E27FC236}">
                  <a16:creationId xmlns:a16="http://schemas.microsoft.com/office/drawing/2014/main" id="{2F6EAD8B-2CF4-8071-47A0-D53C43028818}"/>
                </a:ext>
              </a:extLst>
            </p:cNvPr>
            <p:cNvSpPr/>
            <p:nvPr/>
          </p:nvSpPr>
          <p:spPr bwMode="auto">
            <a:xfrm>
              <a:off x="2458715" y="1894404"/>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Potential Barriers</a:t>
              </a:r>
            </a:p>
          </p:txBody>
        </p:sp>
      </p:grpSp>
      <p:sp>
        <p:nvSpPr>
          <p:cNvPr id="7" name="TextBox 6">
            <a:extLst>
              <a:ext uri="{FF2B5EF4-FFF2-40B4-BE49-F238E27FC236}">
                <a16:creationId xmlns:a16="http://schemas.microsoft.com/office/drawing/2014/main" id="{85D2375B-5112-3CF6-88BA-2338B95E778C}"/>
              </a:ext>
            </a:extLst>
          </p:cNvPr>
          <p:cNvSpPr txBox="1"/>
          <p:nvPr/>
        </p:nvSpPr>
        <p:spPr>
          <a:xfrm>
            <a:off x="2941820" y="2068560"/>
            <a:ext cx="6575427" cy="3600986"/>
          </a:xfrm>
          <a:prstGeom prst="rect">
            <a:avLst/>
          </a:prstGeom>
          <a:noFill/>
        </p:spPr>
        <p:txBody>
          <a:bodyPr wrap="square">
            <a:spAutoFit/>
          </a:bodyPr>
          <a:lstStyle/>
          <a:p>
            <a:pPr>
              <a:lnSpc>
                <a:spcPct val="150000"/>
              </a:lnSpc>
            </a:pPr>
            <a:r>
              <a:rPr lang="en-US" sz="3200" b="1" u="sng" dirty="0">
                <a:solidFill>
                  <a:srgbClr val="FF0000"/>
                </a:solidFill>
                <a:effectLst>
                  <a:outerShdw blurRad="38100" dist="38100" dir="2700000" algn="tl">
                    <a:srgbClr val="000000">
                      <a:alpha val="43137"/>
                    </a:srgbClr>
                  </a:outerShdw>
                </a:effectLst>
              </a:rPr>
              <a:t>You are unlikely to have control over some barriers to physical reception, such as</a:t>
            </a:r>
            <a:r>
              <a:rPr lang="ar-EG" sz="3200" b="1" u="sng" dirty="0">
                <a:solidFill>
                  <a:srgbClr val="FF0000"/>
                </a:solidFill>
                <a:effectLst>
                  <a:outerShdw blurRad="38100" dist="38100" dir="2700000" algn="tl">
                    <a:srgbClr val="000000">
                      <a:alpha val="43137"/>
                    </a:srgbClr>
                  </a:outerShdw>
                </a:effectLst>
              </a:rPr>
              <a:t>:</a:t>
            </a:r>
          </a:p>
          <a:p>
            <a:pPr marL="457200" indent="-457200">
              <a:buFont typeface="+mj-lt"/>
              <a:buAutoNum type="arabicPeriod"/>
            </a:pPr>
            <a:r>
              <a:rPr lang="en-US" sz="2800" b="1" dirty="0"/>
              <a:t> conference room acoustics </a:t>
            </a:r>
            <a:r>
              <a:rPr lang="ar-EG" sz="2800" b="1" dirty="0"/>
              <a:t>الصوتيات </a:t>
            </a:r>
            <a:r>
              <a:rPr lang="en-US" sz="2800" b="1" dirty="0"/>
              <a:t>,</a:t>
            </a:r>
            <a:endParaRPr lang="ar-EG" sz="2800" b="1" dirty="0"/>
          </a:p>
          <a:p>
            <a:pPr marL="457200" indent="-457200">
              <a:buFont typeface="+mj-lt"/>
              <a:buAutoNum type="arabicPeriod"/>
            </a:pPr>
            <a:r>
              <a:rPr lang="en-US" sz="2800" b="1" dirty="0"/>
              <a:t> poor cell phone reception, </a:t>
            </a:r>
            <a:endParaRPr lang="ar-EG" sz="2800" b="1" dirty="0"/>
          </a:p>
          <a:p>
            <a:pPr marL="457200" indent="-457200">
              <a:buFont typeface="+mj-lt"/>
              <a:buAutoNum type="arabicPeriod"/>
            </a:pPr>
            <a:r>
              <a:rPr lang="en-US" sz="2800" b="1" dirty="0"/>
              <a:t>background music, and so on. </a:t>
            </a:r>
            <a:endParaRPr lang="ar-EG" sz="2800" b="1" dirty="0"/>
          </a:p>
        </p:txBody>
      </p:sp>
      <p:pic>
        <p:nvPicPr>
          <p:cNvPr id="8" name="Graphic 7" descr="Badge 1 with solid fill">
            <a:extLst>
              <a:ext uri="{FF2B5EF4-FFF2-40B4-BE49-F238E27FC236}">
                <a16:creationId xmlns:a16="http://schemas.microsoft.com/office/drawing/2014/main" id="{960D7F18-E63D-D09C-9F9E-F7B7A7F783F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295670" y="1246969"/>
            <a:ext cx="914400" cy="914400"/>
          </a:xfrm>
          <a:prstGeom prst="rect">
            <a:avLst/>
          </a:prstGeom>
        </p:spPr>
      </p:pic>
    </p:spTree>
    <p:extLst>
      <p:ext uri="{BB962C8B-B14F-4D97-AF65-F5344CB8AC3E}">
        <p14:creationId xmlns:p14="http://schemas.microsoft.com/office/powerpoint/2010/main" val="2187198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539646" y="1458960"/>
            <a:ext cx="11002780" cy="4277796"/>
            <a:chOff x="1333500" y="1894404"/>
            <a:chExt cx="6477000" cy="4277796"/>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1333500" y="1981200"/>
              <a:ext cx="6477000" cy="4191000"/>
            </a:xfrm>
            <a:prstGeom prst="rect">
              <a:avLst/>
            </a:prstGeom>
          </p:spPr>
        </p:pic>
        <p:sp>
          <p:nvSpPr>
            <p:cNvPr id="32" name="Rectangle 31">
              <a:extLst>
                <a:ext uri="{FF2B5EF4-FFF2-40B4-BE49-F238E27FC236}">
                  <a16:creationId xmlns:a16="http://schemas.microsoft.com/office/drawing/2014/main" id="{2F6EAD8B-2CF4-8071-47A0-D53C43028818}"/>
                </a:ext>
              </a:extLst>
            </p:cNvPr>
            <p:cNvSpPr/>
            <p:nvPr/>
          </p:nvSpPr>
          <p:spPr bwMode="auto">
            <a:xfrm>
              <a:off x="2458715" y="1894404"/>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Potential Barriers</a:t>
              </a:r>
            </a:p>
          </p:txBody>
        </p:sp>
      </p:grpSp>
      <p:sp>
        <p:nvSpPr>
          <p:cNvPr id="7" name="TextBox 6">
            <a:extLst>
              <a:ext uri="{FF2B5EF4-FFF2-40B4-BE49-F238E27FC236}">
                <a16:creationId xmlns:a16="http://schemas.microsoft.com/office/drawing/2014/main" id="{85D2375B-5112-3CF6-88BA-2338B95E778C}"/>
              </a:ext>
            </a:extLst>
          </p:cNvPr>
          <p:cNvSpPr txBox="1"/>
          <p:nvPr/>
        </p:nvSpPr>
        <p:spPr>
          <a:xfrm>
            <a:off x="2941820" y="2068560"/>
            <a:ext cx="6259005" cy="3046988"/>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However, you can certainly control other barriers, such as</a:t>
            </a:r>
            <a:r>
              <a:rPr kumimoji="0" lang="ar-EG"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a:ea typeface="+mn-ea"/>
                <a:cs typeface="+mn-cs"/>
              </a:rPr>
              <a:t>:</a:t>
            </a:r>
          </a:p>
          <a:p>
            <a:pPr marR="0" lvl="0" algn="l" defTabSz="914400" rtl="0" eaLnBrk="1" fontAlgn="auto" latinLnBrk="0" hangingPunct="1">
              <a:lnSpc>
                <a:spcPct val="100000"/>
              </a:lnSpc>
              <a:spcBef>
                <a:spcPts val="0"/>
              </a:spcBef>
              <a:spcAft>
                <a:spcPts val="0"/>
              </a:spcAft>
              <a:buClrTx/>
              <a:buSzTx/>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 interrupting speakers or creating distractions that make it hard for others to pay attention</a:t>
            </a:r>
            <a:endParaRPr kumimoji="0" lang="en-GB" sz="32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Graphic 5" descr="Badge 1 with solid fill">
            <a:extLst>
              <a:ext uri="{FF2B5EF4-FFF2-40B4-BE49-F238E27FC236}">
                <a16:creationId xmlns:a16="http://schemas.microsoft.com/office/drawing/2014/main" id="{52EAFC59-E00D-D63D-7824-24B32CFBCEA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241971" y="1199853"/>
            <a:ext cx="914400" cy="914400"/>
          </a:xfrm>
          <a:prstGeom prst="rect">
            <a:avLst/>
          </a:prstGeom>
        </p:spPr>
      </p:pic>
    </p:spTree>
    <p:extLst>
      <p:ext uri="{BB962C8B-B14F-4D97-AF65-F5344CB8AC3E}">
        <p14:creationId xmlns:p14="http://schemas.microsoft.com/office/powerpoint/2010/main" val="1307318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46781" y="-157718"/>
            <a:ext cx="2471570" cy="111875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7" cstate="screen"/>
          <a:srcRect/>
          <a:stretch>
            <a:fillRect/>
          </a:stretch>
        </p:blipFill>
        <p:spPr>
          <a:xfrm>
            <a:off x="594610" y="1622240"/>
            <a:ext cx="11002780" cy="4424746"/>
          </a:xfrm>
          <a:prstGeom prst="rect">
            <a:avLst/>
          </a:prstGeom>
        </p:spPr>
      </p:pic>
      <p:sp>
        <p:nvSpPr>
          <p:cNvPr id="6" name="Rectangle 5">
            <a:extLst>
              <a:ext uri="{FF2B5EF4-FFF2-40B4-BE49-F238E27FC236}">
                <a16:creationId xmlns:a16="http://schemas.microsoft.com/office/drawing/2014/main" id="{C43E2787-4936-C9B0-8E57-438A83ABAE72}"/>
              </a:ext>
            </a:extLst>
          </p:cNvPr>
          <p:cNvSpPr/>
          <p:nvPr/>
        </p:nvSpPr>
        <p:spPr bwMode="auto">
          <a:xfrm>
            <a:off x="3068552" y="1210148"/>
            <a:ext cx="5807509" cy="673983"/>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Listening</a:t>
            </a:r>
          </a:p>
        </p:txBody>
      </p:sp>
      <p:sp>
        <p:nvSpPr>
          <p:cNvPr id="9" name="TextBox 8">
            <a:extLst>
              <a:ext uri="{FF2B5EF4-FFF2-40B4-BE49-F238E27FC236}">
                <a16:creationId xmlns:a16="http://schemas.microsoft.com/office/drawing/2014/main" id="{DC8DC228-1294-FA30-7CD7-758DBE5B6323}"/>
              </a:ext>
            </a:extLst>
          </p:cNvPr>
          <p:cNvSpPr txBox="1"/>
          <p:nvPr/>
        </p:nvSpPr>
        <p:spPr>
          <a:xfrm>
            <a:off x="3068552" y="2314757"/>
            <a:ext cx="6259006" cy="3539430"/>
          </a:xfrm>
          <a:prstGeom prst="rect">
            <a:avLst/>
          </a:prstGeom>
          <a:noFill/>
        </p:spPr>
        <p:txBody>
          <a:bodyPr wrap="square">
            <a:spAutoFit/>
          </a:bodyPr>
          <a:lstStyle/>
          <a:p>
            <a:pPr marL="457200" indent="-457200">
              <a:buFont typeface="Wingdings" panose="05000000000000000000" pitchFamily="2" charset="2"/>
              <a:buChar char="q"/>
            </a:pPr>
            <a:r>
              <a:rPr lang="en-US" sz="2800" b="1" dirty="0"/>
              <a:t>you often stay tuned out until you hear a word or phrase that gets your attention once more.</a:t>
            </a:r>
          </a:p>
          <a:p>
            <a:pPr marL="457200" indent="-457200">
              <a:buFont typeface="Wingdings" panose="05000000000000000000" pitchFamily="2" charset="2"/>
              <a:buChar char="q"/>
            </a:pPr>
            <a:endParaRPr lang="ar-EG" sz="2800" b="1" dirty="0"/>
          </a:p>
          <a:p>
            <a:pPr marL="457200" indent="-457200">
              <a:buFont typeface="Wingdings" panose="05000000000000000000" pitchFamily="2" charset="2"/>
              <a:buChar char="q"/>
            </a:pPr>
            <a:r>
              <a:rPr lang="en-US" sz="2800" b="1" dirty="0"/>
              <a:t> By that time, you’re unable to recall what the speaker said; instead, you remember what you think the speaker probably said.</a:t>
            </a:r>
          </a:p>
        </p:txBody>
      </p:sp>
      <p:pic>
        <p:nvPicPr>
          <p:cNvPr id="11" name="Picture 10">
            <a:extLst>
              <a:ext uri="{FF2B5EF4-FFF2-40B4-BE49-F238E27FC236}">
                <a16:creationId xmlns:a16="http://schemas.microsoft.com/office/drawing/2014/main" id="{C670B1E5-DE0A-47C7-F715-CEA3CD2166EB}"/>
              </a:ext>
            </a:extLst>
          </p:cNvPr>
          <p:cNvPicPr>
            <a:picLocks noChangeAspect="1"/>
          </p:cNvPicPr>
          <p:nvPr/>
        </p:nvPicPr>
        <p:blipFill>
          <a:blip r:embed="rId8"/>
          <a:stretch>
            <a:fillRect/>
          </a:stretch>
        </p:blipFill>
        <p:spPr>
          <a:xfrm>
            <a:off x="3068552" y="1081180"/>
            <a:ext cx="914479" cy="914479"/>
          </a:xfrm>
          <a:prstGeom prst="rect">
            <a:avLst/>
          </a:prstGeom>
        </p:spPr>
      </p:pic>
      <p:pic>
        <p:nvPicPr>
          <p:cNvPr id="12" name="Picture 11">
            <a:extLst>
              <a:ext uri="{FF2B5EF4-FFF2-40B4-BE49-F238E27FC236}">
                <a16:creationId xmlns:a16="http://schemas.microsoft.com/office/drawing/2014/main" id="{E9866A87-7465-0B9B-F03E-2A830303C08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2560" y="5370975"/>
            <a:ext cx="1507695" cy="1352021"/>
          </a:xfrm>
          <a:prstGeom prst="rect">
            <a:avLst/>
          </a:prstGeom>
        </p:spPr>
      </p:pic>
    </p:spTree>
    <p:extLst>
      <p:ext uri="{BB962C8B-B14F-4D97-AF65-F5344CB8AC3E}">
        <p14:creationId xmlns:p14="http://schemas.microsoft.com/office/powerpoint/2010/main" val="2072846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532151" y="1641780"/>
            <a:ext cx="11002780" cy="4191000"/>
          </a:xfrm>
          <a:prstGeom prst="rect">
            <a:avLst/>
          </a:prstGeom>
        </p:spPr>
      </p:pic>
      <p:sp>
        <p:nvSpPr>
          <p:cNvPr id="8" name="TextBox 7">
            <a:extLst>
              <a:ext uri="{FF2B5EF4-FFF2-40B4-BE49-F238E27FC236}">
                <a16:creationId xmlns:a16="http://schemas.microsoft.com/office/drawing/2014/main" id="{FDCEEEBF-C243-B1E5-0D79-837B96E00582}"/>
              </a:ext>
            </a:extLst>
          </p:cNvPr>
          <p:cNvSpPr txBox="1"/>
          <p:nvPr/>
        </p:nvSpPr>
        <p:spPr>
          <a:xfrm>
            <a:off x="2941820" y="1485569"/>
            <a:ext cx="6183442" cy="58477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Prejudgment</a:t>
            </a:r>
          </a:p>
        </p:txBody>
      </p:sp>
      <p:pic>
        <p:nvPicPr>
          <p:cNvPr id="9" name="Graphic 8" descr="Badge 3 with solid fill">
            <a:extLst>
              <a:ext uri="{FF2B5EF4-FFF2-40B4-BE49-F238E27FC236}">
                <a16:creationId xmlns:a16="http://schemas.microsoft.com/office/drawing/2014/main" id="{2ECB7EAF-60E9-6ACE-E5A5-83C58836F69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599585" y="1266142"/>
            <a:ext cx="914400" cy="914400"/>
          </a:xfrm>
          <a:prstGeom prst="rect">
            <a:avLst/>
          </a:prstGeom>
        </p:spPr>
      </p:pic>
      <p:sp>
        <p:nvSpPr>
          <p:cNvPr id="12" name="TextBox 11">
            <a:extLst>
              <a:ext uri="{FF2B5EF4-FFF2-40B4-BE49-F238E27FC236}">
                <a16:creationId xmlns:a16="http://schemas.microsoft.com/office/drawing/2014/main" id="{54ECA911-84C1-9AD4-1B85-4690FDB607BB}"/>
              </a:ext>
            </a:extLst>
          </p:cNvPr>
          <p:cNvSpPr txBox="1"/>
          <p:nvPr/>
        </p:nvSpPr>
        <p:spPr>
          <a:xfrm>
            <a:off x="2941820" y="2644170"/>
            <a:ext cx="6183442" cy="1569660"/>
          </a:xfrm>
          <a:prstGeom prst="rect">
            <a:avLst/>
          </a:prstGeom>
          <a:noFill/>
        </p:spPr>
        <p:txBody>
          <a:bodyPr wrap="square">
            <a:spAutoFit/>
          </a:bodyPr>
          <a:lstStyle/>
          <a:p>
            <a:r>
              <a:rPr lang="en-US" altLang="ja-JP" sz="3200" b="1" dirty="0">
                <a:solidFill>
                  <a:prstClr val="black"/>
                </a:solidFill>
                <a:latin typeface="Calibri"/>
              </a:rPr>
              <a:t>making up your mind before truly hearing what another person has to say. </a:t>
            </a:r>
            <a:endParaRPr lang="en-GB" sz="3200" b="1" dirty="0">
              <a:solidFill>
                <a:prstClr val="black"/>
              </a:solidFill>
              <a:latin typeface="Calibri"/>
            </a:endParaRPr>
          </a:p>
        </p:txBody>
      </p:sp>
    </p:spTree>
    <p:extLst>
      <p:ext uri="{BB962C8B-B14F-4D97-AF65-F5344CB8AC3E}">
        <p14:creationId xmlns:p14="http://schemas.microsoft.com/office/powerpoint/2010/main" val="1250608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389744" y="1201137"/>
            <a:ext cx="11467475" cy="4953000"/>
            <a:chOff x="1333500" y="1219200"/>
            <a:chExt cx="6477000" cy="4953000"/>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1333500" y="1981200"/>
              <a:ext cx="6477000" cy="4191000"/>
            </a:xfrm>
            <a:prstGeom prst="rect">
              <a:avLst/>
            </a:prstGeom>
          </p:spPr>
        </p:pic>
        <p:sp>
          <p:nvSpPr>
            <p:cNvPr id="29" name="Rectangle 28">
              <a:extLst>
                <a:ext uri="{FF2B5EF4-FFF2-40B4-BE49-F238E27FC236}">
                  <a16:creationId xmlns:a16="http://schemas.microsoft.com/office/drawing/2014/main" id="{0214560F-5737-D176-1EE5-6980E01297A7}"/>
                </a:ext>
              </a:extLst>
            </p:cNvPr>
            <p:cNvSpPr/>
            <p:nvPr/>
          </p:nvSpPr>
          <p:spPr bwMode="auto">
            <a:xfrm>
              <a:off x="2633527" y="1219200"/>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Perception</a:t>
              </a:r>
            </a:p>
          </p:txBody>
        </p:sp>
      </p:grpSp>
      <p:pic>
        <p:nvPicPr>
          <p:cNvPr id="6" name="Graphic 5" descr="Badge 4 with solid fill">
            <a:extLst>
              <a:ext uri="{FF2B5EF4-FFF2-40B4-BE49-F238E27FC236}">
                <a16:creationId xmlns:a16="http://schemas.microsoft.com/office/drawing/2014/main" id="{6B339602-AF0B-311A-6474-2A46655177D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544105" y="1002827"/>
            <a:ext cx="914400" cy="914400"/>
          </a:xfrm>
          <a:prstGeom prst="rect">
            <a:avLst/>
          </a:prstGeom>
        </p:spPr>
      </p:pic>
      <p:sp>
        <p:nvSpPr>
          <p:cNvPr id="11" name="TextBox 10">
            <a:extLst>
              <a:ext uri="{FF2B5EF4-FFF2-40B4-BE49-F238E27FC236}">
                <a16:creationId xmlns:a16="http://schemas.microsoft.com/office/drawing/2014/main" id="{88EC0B29-E330-D939-A0F3-651DA91427CC}"/>
              </a:ext>
            </a:extLst>
          </p:cNvPr>
          <p:cNvSpPr txBox="1"/>
          <p:nvPr/>
        </p:nvSpPr>
        <p:spPr>
          <a:xfrm>
            <a:off x="2991174" y="2644170"/>
            <a:ext cx="6590044" cy="1569660"/>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leads listeners to </a:t>
            </a:r>
            <a:r>
              <a:rPr kumimoji="0" lang="en-US" altLang="ja-JP" sz="3200" b="1" i="0" u="none"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mold</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 a message to </a:t>
            </a:r>
            <a:r>
              <a:rPr kumimoji="0" lang="en-US" altLang="ja-JP" sz="32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fit</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 what they already believe about a given subject. </a:t>
            </a:r>
          </a:p>
        </p:txBody>
      </p:sp>
    </p:spTree>
    <p:extLst>
      <p:ext uri="{BB962C8B-B14F-4D97-AF65-F5344CB8AC3E}">
        <p14:creationId xmlns:p14="http://schemas.microsoft.com/office/powerpoint/2010/main" val="888562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7" name="Group 26">
            <a:extLst>
              <a:ext uri="{FF2B5EF4-FFF2-40B4-BE49-F238E27FC236}">
                <a16:creationId xmlns:a16="http://schemas.microsoft.com/office/drawing/2014/main" id="{469E260D-2EC5-95F4-0D1B-B9FB9D541ED7}"/>
              </a:ext>
            </a:extLst>
          </p:cNvPr>
          <p:cNvGrpSpPr/>
          <p:nvPr/>
        </p:nvGrpSpPr>
        <p:grpSpPr>
          <a:xfrm>
            <a:off x="389744" y="1604762"/>
            <a:ext cx="11467475" cy="4549375"/>
            <a:chOff x="1333500" y="1622825"/>
            <a:chExt cx="6477000" cy="4549375"/>
          </a:xfrm>
        </p:grpSpPr>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1333500" y="1981200"/>
              <a:ext cx="6477000" cy="4191000"/>
            </a:xfrm>
            <a:prstGeom prst="rect">
              <a:avLst/>
            </a:prstGeom>
          </p:spPr>
        </p:pic>
        <p:sp>
          <p:nvSpPr>
            <p:cNvPr id="29" name="Rectangle 28">
              <a:extLst>
                <a:ext uri="{FF2B5EF4-FFF2-40B4-BE49-F238E27FC236}">
                  <a16:creationId xmlns:a16="http://schemas.microsoft.com/office/drawing/2014/main" id="{0214560F-5737-D176-1EE5-6980E01297A7}"/>
                </a:ext>
              </a:extLst>
            </p:cNvPr>
            <p:cNvSpPr/>
            <p:nvPr/>
          </p:nvSpPr>
          <p:spPr bwMode="auto">
            <a:xfrm>
              <a:off x="2541428" y="1622825"/>
              <a:ext cx="4159624"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Selective Perception</a:t>
              </a:r>
            </a:p>
          </p:txBody>
        </p:sp>
      </p:grpSp>
      <p:pic>
        <p:nvPicPr>
          <p:cNvPr id="6" name="Graphic 5" descr="Badge 4 with solid fill">
            <a:extLst>
              <a:ext uri="{FF2B5EF4-FFF2-40B4-BE49-F238E27FC236}">
                <a16:creationId xmlns:a16="http://schemas.microsoft.com/office/drawing/2014/main" id="{6B339602-AF0B-311A-6474-2A46655177D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458727" y="1427575"/>
            <a:ext cx="914400" cy="914400"/>
          </a:xfrm>
          <a:prstGeom prst="rect">
            <a:avLst/>
          </a:prstGeom>
        </p:spPr>
      </p:pic>
      <p:sp>
        <p:nvSpPr>
          <p:cNvPr id="11" name="TextBox 10">
            <a:extLst>
              <a:ext uri="{FF2B5EF4-FFF2-40B4-BE49-F238E27FC236}">
                <a16:creationId xmlns:a16="http://schemas.microsoft.com/office/drawing/2014/main" id="{88EC0B29-E330-D939-A0F3-651DA91427CC}"/>
              </a:ext>
            </a:extLst>
          </p:cNvPr>
          <p:cNvSpPr txBox="1"/>
          <p:nvPr/>
        </p:nvSpPr>
        <p:spPr>
          <a:xfrm>
            <a:off x="2941820" y="2579145"/>
            <a:ext cx="6590044" cy="2554545"/>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Even with good intentions, miscommunication can happen when </a:t>
            </a:r>
            <a:r>
              <a:rPr kumimoji="0" lang="en-US" altLang="ja-JP" sz="32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you and the speaker </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do </a:t>
            </a:r>
            <a:r>
              <a:rPr kumimoji="0" lang="en-US" altLang="ja-JP" sz="3200" b="1" i="0" u="sng" strike="noStrike" kern="1200" cap="none" spc="0" normalizeH="0" baseline="0" noProof="0" dirty="0">
                <a:ln>
                  <a:noFill/>
                </a:ln>
                <a:solidFill>
                  <a:srgbClr val="FF0000"/>
                </a:solidFill>
                <a:effectLst/>
                <a:uLnTx/>
                <a:uFillTx/>
                <a:latin typeface="Calibri"/>
                <a:ea typeface="游ゴシック" panose="020B0400000000000000" pitchFamily="34" charset="-128"/>
                <a:cs typeface="+mn-cs"/>
              </a:rPr>
              <a:t>not share a common language </a:t>
            </a:r>
            <a:r>
              <a:rPr kumimoji="0" lang="en-US" altLang="ja-JP" sz="3200" b="1" i="0" u="none" strike="noStrike" kern="1200" cap="none" spc="0" normalizeH="0" baseline="0" noProof="0" dirty="0">
                <a:ln>
                  <a:noFill/>
                </a:ln>
                <a:solidFill>
                  <a:prstClr val="black"/>
                </a:solidFill>
                <a:effectLst/>
                <a:uLnTx/>
                <a:uFillTx/>
                <a:latin typeface="Calibri"/>
                <a:ea typeface="游ゴシック" panose="020B0400000000000000" pitchFamily="34" charset="-128"/>
                <a:cs typeface="+mn-cs"/>
              </a:rPr>
              <a:t>or background. </a:t>
            </a:r>
            <a:endParaRPr kumimoji="0" lang="en-GB" sz="32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82459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362262" y="2022873"/>
            <a:ext cx="11467475" cy="4191000"/>
          </a:xfrm>
          <a:prstGeom prst="rect">
            <a:avLst/>
          </a:prstGeom>
        </p:spPr>
      </p:pic>
      <p:sp>
        <p:nvSpPr>
          <p:cNvPr id="15" name="TextBox 14">
            <a:extLst>
              <a:ext uri="{FF2B5EF4-FFF2-40B4-BE49-F238E27FC236}">
                <a16:creationId xmlns:a16="http://schemas.microsoft.com/office/drawing/2014/main" id="{3EEF3C58-7EDA-AE49-4B0C-AD045747C4B2}"/>
              </a:ext>
            </a:extLst>
          </p:cNvPr>
          <p:cNvSpPr txBox="1"/>
          <p:nvPr/>
        </p:nvSpPr>
        <p:spPr>
          <a:xfrm>
            <a:off x="3105976" y="2788885"/>
            <a:ext cx="6183442" cy="2062103"/>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altLang="ja-JP" sz="3200" kern="0" dirty="0">
                <a:solidFill>
                  <a:srgbClr val="000000"/>
                </a:solidFill>
                <a:effectLst>
                  <a:outerShdw blurRad="50800" dist="38100" dir="8100000" algn="tr" rotWithShape="0">
                    <a:srgbClr val="4D4D4D">
                      <a:alpha val="40000"/>
                    </a:srgbClr>
                  </a:outerShdw>
                </a:effectLst>
                <a:latin typeface="Arial"/>
              </a:rPr>
              <a:t>Lack of common ground is why </a:t>
            </a:r>
            <a:r>
              <a:rPr lang="en-US" altLang="ja-JP" sz="3200" kern="0" dirty="0">
                <a:solidFill>
                  <a:srgbClr val="FF0000"/>
                </a:solidFill>
                <a:effectLst>
                  <a:outerShdw blurRad="50800" dist="38100" dir="8100000" algn="tr" rotWithShape="0">
                    <a:srgbClr val="4D4D4D">
                      <a:alpha val="40000"/>
                    </a:srgbClr>
                  </a:outerShdw>
                </a:effectLst>
                <a:latin typeface="Arial"/>
              </a:rPr>
              <a:t>misinterpretation</a:t>
            </a:r>
            <a:r>
              <a:rPr lang="en-US" altLang="ja-JP" sz="3200" kern="0" dirty="0">
                <a:solidFill>
                  <a:srgbClr val="000000"/>
                </a:solidFill>
                <a:effectLst>
                  <a:outerShdw blurRad="50800" dist="38100" dir="8100000" algn="tr" rotWithShape="0">
                    <a:srgbClr val="4D4D4D">
                      <a:alpha val="40000"/>
                    </a:srgbClr>
                  </a:outerShdw>
                </a:effectLst>
                <a:latin typeface="Arial"/>
              </a:rPr>
              <a:t> is so frequent between speakers of different native languages, </a:t>
            </a:r>
          </a:p>
        </p:txBody>
      </p:sp>
      <p:pic>
        <p:nvPicPr>
          <p:cNvPr id="8" name="Graphic 7" descr="Badge 5 with solid fill">
            <a:extLst>
              <a:ext uri="{FF2B5EF4-FFF2-40B4-BE49-F238E27FC236}">
                <a16:creationId xmlns:a16="http://schemas.microsoft.com/office/drawing/2014/main" id="{D321284A-6F9E-8BEC-8C22-D0B55E1B545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691328" y="1336973"/>
            <a:ext cx="914400" cy="914400"/>
          </a:xfrm>
          <a:prstGeom prst="rect">
            <a:avLst/>
          </a:prstGeom>
        </p:spPr>
      </p:pic>
      <p:sp>
        <p:nvSpPr>
          <p:cNvPr id="9" name="Rectangle 8">
            <a:extLst>
              <a:ext uri="{FF2B5EF4-FFF2-40B4-BE49-F238E27FC236}">
                <a16:creationId xmlns:a16="http://schemas.microsoft.com/office/drawing/2014/main" id="{68B9F44D-BCCA-5502-A0A8-A928D040A8BE}"/>
              </a:ext>
            </a:extLst>
          </p:cNvPr>
          <p:cNvSpPr/>
          <p:nvPr/>
        </p:nvSpPr>
        <p:spPr bwMode="auto">
          <a:xfrm>
            <a:off x="3560301" y="1449445"/>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rPr>
              <a:t>Common Ground</a:t>
            </a:r>
          </a:p>
        </p:txBody>
      </p:sp>
    </p:spTree>
    <p:extLst>
      <p:ext uri="{BB962C8B-B14F-4D97-AF65-F5344CB8AC3E}">
        <p14:creationId xmlns:p14="http://schemas.microsoft.com/office/powerpoint/2010/main" val="2747224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id="{08A7A060-DA81-7F5A-4CBF-D7FFE48EB217}"/>
              </a:ext>
            </a:extLst>
          </p:cNvPr>
          <p:cNvSpPr txBox="1"/>
          <p:nvPr/>
        </p:nvSpPr>
        <p:spPr>
          <a:xfrm>
            <a:off x="2941820" y="191596"/>
            <a:ext cx="811041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Barriers to Listening</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8" name="Picture 27"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8" cstate="screen"/>
          <a:srcRect/>
          <a:stretch>
            <a:fillRect/>
          </a:stretch>
        </p:blipFill>
        <p:spPr>
          <a:xfrm>
            <a:off x="362262" y="2022873"/>
            <a:ext cx="11467475" cy="4191000"/>
          </a:xfrm>
          <a:prstGeom prst="rect">
            <a:avLst/>
          </a:prstGeom>
        </p:spPr>
      </p:pic>
      <p:sp>
        <p:nvSpPr>
          <p:cNvPr id="15" name="TextBox 14">
            <a:extLst>
              <a:ext uri="{FF2B5EF4-FFF2-40B4-BE49-F238E27FC236}">
                <a16:creationId xmlns:a16="http://schemas.microsoft.com/office/drawing/2014/main" id="{3EEF3C58-7EDA-AE49-4B0C-AD045747C4B2}"/>
              </a:ext>
            </a:extLst>
          </p:cNvPr>
          <p:cNvSpPr txBox="1"/>
          <p:nvPr/>
        </p:nvSpPr>
        <p:spPr>
          <a:xfrm>
            <a:off x="3184368" y="2425442"/>
            <a:ext cx="6183442" cy="1077218"/>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kumimoji="0" lang="en-US" altLang="ja-JP"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游ゴシック" panose="020B0400000000000000" pitchFamily="34" charset="-128"/>
                <a:cs typeface="+mn-cs"/>
              </a:rPr>
              <a:t>even when they're trying to speak the same language. </a:t>
            </a:r>
            <a:endPar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pic>
        <p:nvPicPr>
          <p:cNvPr id="8" name="Graphic 7" descr="Badge 5 with solid fill">
            <a:extLst>
              <a:ext uri="{FF2B5EF4-FFF2-40B4-BE49-F238E27FC236}">
                <a16:creationId xmlns:a16="http://schemas.microsoft.com/office/drawing/2014/main" id="{D321284A-6F9E-8BEC-8C22-D0B55E1B545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691328" y="1336973"/>
            <a:ext cx="914400" cy="914400"/>
          </a:xfrm>
          <a:prstGeom prst="rect">
            <a:avLst/>
          </a:prstGeom>
        </p:spPr>
      </p:pic>
      <p:sp>
        <p:nvSpPr>
          <p:cNvPr id="9" name="Rectangle 8">
            <a:extLst>
              <a:ext uri="{FF2B5EF4-FFF2-40B4-BE49-F238E27FC236}">
                <a16:creationId xmlns:a16="http://schemas.microsoft.com/office/drawing/2014/main" id="{68B9F44D-BCCA-5502-A0A8-A928D040A8BE}"/>
              </a:ext>
            </a:extLst>
          </p:cNvPr>
          <p:cNvSpPr/>
          <p:nvPr/>
        </p:nvSpPr>
        <p:spPr bwMode="auto">
          <a:xfrm>
            <a:off x="3560301" y="1449445"/>
            <a:ext cx="5807509"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rPr>
              <a:t>Common Ground</a:t>
            </a:r>
          </a:p>
        </p:txBody>
      </p:sp>
    </p:spTree>
    <p:extLst>
      <p:ext uri="{BB962C8B-B14F-4D97-AF65-F5344CB8AC3E}">
        <p14:creationId xmlns:p14="http://schemas.microsoft.com/office/powerpoint/2010/main" val="1367421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FE160530-3E90-1FCE-3EC2-F90515655655}"/>
              </a:ext>
            </a:extLst>
          </p:cNvPr>
          <p:cNvSpPr txBox="1">
            <a:spLocks/>
          </p:cNvSpPr>
          <p:nvPr/>
        </p:nvSpPr>
        <p:spPr bwMode="auto">
          <a:xfrm>
            <a:off x="2070313"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 Nonverbal Communication Skills</a:t>
            </a:r>
          </a:p>
        </p:txBody>
      </p:sp>
    </p:spTree>
    <p:extLst>
      <p:ext uri="{BB962C8B-B14F-4D97-AF65-F5344CB8AC3E}">
        <p14:creationId xmlns:p14="http://schemas.microsoft.com/office/powerpoint/2010/main" val="1758821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2800" b="1" dirty="0">
              <a:solidFill>
                <a:srgbClr val="000000"/>
              </a:solidFill>
              <a:effectLst>
                <a:outerShdw blurRad="38100" dist="38100" dir="2700000" algn="tl">
                  <a:srgbClr val="000000">
                    <a:alpha val="43137"/>
                  </a:srgbClr>
                </a:outerShdw>
              </a:effectLst>
              <a:latin typeface="Times New Roman" pitchFamily="18"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is the process of sending and receiving information, both intentionally and unintentionally, without using written or spoken language.</a:t>
            </a: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communication </a:t>
            </a:r>
          </a:p>
        </p:txBody>
      </p:sp>
    </p:spTree>
    <p:extLst>
      <p:ext uri="{BB962C8B-B14F-4D97-AF65-F5344CB8AC3E}">
        <p14:creationId xmlns:p14="http://schemas.microsoft.com/office/powerpoint/2010/main" val="1664451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2092370" y="2369085"/>
            <a:ext cx="7772400" cy="3593489"/>
            <a:chOff x="685800" y="2273911"/>
            <a:chExt cx="7772400" cy="3593489"/>
          </a:xfrm>
        </p:grpSpPr>
        <p:grpSp>
          <p:nvGrpSpPr>
            <p:cNvPr id="8" name="Group 16">
              <a:extLst>
                <a:ext uri="{FF2B5EF4-FFF2-40B4-BE49-F238E27FC236}">
                  <a16:creationId xmlns:a16="http://schemas.microsoft.com/office/drawing/2014/main" id="{2FFA1EE1-2DF6-D0A8-F05B-B1BF59095699}"/>
                </a:ext>
              </a:extLst>
            </p:cNvPr>
            <p:cNvGrpSpPr/>
            <p:nvPr/>
          </p:nvGrpSpPr>
          <p:grpSpPr>
            <a:xfrm>
              <a:off x="685800" y="3955832"/>
              <a:ext cx="7772400" cy="1911568"/>
              <a:chOff x="685800" y="3921016"/>
              <a:chExt cx="7772400" cy="1911568"/>
            </a:xfrm>
          </p:grpSpPr>
          <p:sp>
            <p:nvSpPr>
              <p:cNvPr id="11" name="Flowchart: Alternate Process 10">
                <a:extLst>
                  <a:ext uri="{FF2B5EF4-FFF2-40B4-BE49-F238E27FC236}">
                    <a16:creationId xmlns:a16="http://schemas.microsoft.com/office/drawing/2014/main" id="{83B183AE-39F8-0227-571A-7EB26E381552}"/>
                  </a:ext>
                </a:extLst>
              </p:cNvPr>
              <p:cNvSpPr/>
              <p:nvPr/>
            </p:nvSpPr>
            <p:spPr bwMode="auto">
              <a:xfrm>
                <a:off x="6858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Enhance</a:t>
                </a:r>
              </a:p>
            </p:txBody>
          </p:sp>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3909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Weaken</a:t>
                </a:r>
              </a:p>
            </p:txBody>
          </p:sp>
          <p:sp>
            <p:nvSpPr>
              <p:cNvPr id="15" name="Flowchart: Alternate Process 14">
                <a:extLst>
                  <a:ext uri="{FF2B5EF4-FFF2-40B4-BE49-F238E27FC236}">
                    <a16:creationId xmlns:a16="http://schemas.microsoft.com/office/drawing/2014/main" id="{9F290AD3-EDB1-45C7-5FF8-639A6F95FBEF}"/>
                  </a:ext>
                </a:extLst>
              </p:cNvPr>
              <p:cNvSpPr/>
              <p:nvPr/>
            </p:nvSpPr>
            <p:spPr bwMode="auto">
              <a:xfrm>
                <a:off x="60960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Replace</a:t>
                </a:r>
              </a:p>
            </p:txBody>
          </p:sp>
        </p:gr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1828800" y="2273911"/>
              <a:ext cx="5486400"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Verbal Messages</a:t>
              </a:r>
            </a:p>
          </p:txBody>
        </p:sp>
      </p:grpSp>
    </p:spTree>
    <p:extLst>
      <p:ext uri="{BB962C8B-B14F-4D97-AF65-F5344CB8AC3E}">
        <p14:creationId xmlns:p14="http://schemas.microsoft.com/office/powerpoint/2010/main" val="27259955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357091" y="2036888"/>
            <a:ext cx="9176359" cy="3627041"/>
            <a:chOff x="367049" y="2189233"/>
            <a:chExt cx="9176359" cy="3627041"/>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3904706"/>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3600" kern="0" dirty="0">
                  <a:solidFill>
                    <a:srgbClr val="000000"/>
                  </a:solidFill>
                  <a:latin typeface="Arial Black" pitchFamily="34" charset="0"/>
                </a:rPr>
                <a:t>they can strengthen a verbal message (when the nonverbal signals match the spoken words)</a:t>
              </a: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708575" y="2189233"/>
              <a:ext cx="7406043"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Enhance Verbal Messages</a:t>
              </a:r>
            </a:p>
          </p:txBody>
        </p:sp>
      </p:grpSp>
    </p:spTree>
    <p:extLst>
      <p:ext uri="{BB962C8B-B14F-4D97-AF65-F5344CB8AC3E}">
        <p14:creationId xmlns:p14="http://schemas.microsoft.com/office/powerpoint/2010/main" val="266361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67127" y="1081576"/>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357091" y="2036888"/>
            <a:ext cx="9176359" cy="3627041"/>
            <a:chOff x="367049" y="2189233"/>
            <a:chExt cx="9176359" cy="3627041"/>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3904706"/>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000000"/>
                </a:solidFill>
                <a:effectLst/>
                <a:uLnTx/>
                <a:uFillTx/>
                <a:latin typeface="Arial Black" pitchFamily="34" charset="0"/>
                <a:ea typeface="+mn-ea"/>
                <a:cs typeface="+mn-cs"/>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708575" y="2189233"/>
              <a:ext cx="7406043"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3600" kern="0" dirty="0">
                  <a:solidFill>
                    <a:srgbClr val="000000"/>
                  </a:solidFill>
                  <a:effectLst>
                    <a:outerShdw blurRad="50800" dist="38100" dir="10800000" algn="r" rotWithShape="0">
                      <a:prstClr val="black">
                        <a:alpha val="40000"/>
                      </a:prstClr>
                    </a:outerShdw>
                  </a:effectLst>
                  <a:latin typeface="Arial Black" pitchFamily="34" charset="0"/>
                </a:rPr>
                <a:t>Weaken </a:t>
              </a: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Verbal Messages</a:t>
              </a:r>
            </a:p>
          </p:txBody>
        </p:sp>
      </p:grpSp>
      <p:sp>
        <p:nvSpPr>
          <p:cNvPr id="11" name="TextBox 10">
            <a:extLst>
              <a:ext uri="{FF2B5EF4-FFF2-40B4-BE49-F238E27FC236}">
                <a16:creationId xmlns:a16="http://schemas.microsoft.com/office/drawing/2014/main" id="{A8264EB8-F75B-9337-BEF5-0B103FAD5E9B}"/>
              </a:ext>
            </a:extLst>
          </p:cNvPr>
          <p:cNvSpPr txBox="1"/>
          <p:nvPr/>
        </p:nvSpPr>
        <p:spPr>
          <a:xfrm>
            <a:off x="1940762" y="3974685"/>
            <a:ext cx="8592688" cy="1200329"/>
          </a:xfrm>
          <a:prstGeom prst="rect">
            <a:avLst/>
          </a:prstGeom>
          <a:noFill/>
        </p:spPr>
        <p:txBody>
          <a:bodyPr wrap="square">
            <a:spAutoFit/>
          </a:bodyPr>
          <a:lstStyle/>
          <a:p>
            <a:r>
              <a:rPr lang="en-US" sz="3600" kern="0" dirty="0">
                <a:solidFill>
                  <a:srgbClr val="000000"/>
                </a:solidFill>
                <a:effectLst>
                  <a:outerShdw blurRad="50800" dist="38100" dir="10800000" algn="r" rotWithShape="0">
                    <a:prstClr val="black">
                      <a:alpha val="40000"/>
                    </a:prstClr>
                  </a:outerShdw>
                </a:effectLst>
                <a:latin typeface="Arial Black" pitchFamily="34" charset="0"/>
              </a:rPr>
              <a:t>when nonverbal signals don’t match the words</a:t>
            </a:r>
            <a:endParaRPr lang="en-GB" sz="3600" kern="0" dirty="0">
              <a:solidFill>
                <a:srgbClr val="000000"/>
              </a:solidFill>
              <a:effectLst>
                <a:outerShdw blurRad="50800" dist="38100" dir="10800000" algn="r" rotWithShape="0">
                  <a:prstClr val="black">
                    <a:alpha val="40000"/>
                  </a:prstClr>
                </a:outerShdw>
              </a:effectLst>
              <a:latin typeface="Arial Black" pitchFamily="34" charset="0"/>
            </a:endParaRPr>
          </a:p>
        </p:txBody>
      </p:sp>
    </p:spTree>
    <p:extLst>
      <p:ext uri="{BB962C8B-B14F-4D97-AF65-F5344CB8AC3E}">
        <p14:creationId xmlns:p14="http://schemas.microsoft.com/office/powerpoint/2010/main" val="1743692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67127" y="1081576"/>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4133087" y="3285959"/>
            <a:ext cx="5522471" cy="2020366"/>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211745" y="1194071"/>
            <a:ext cx="904523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Nonverbal Signals</a:t>
            </a:r>
          </a:p>
        </p:txBody>
      </p:sp>
      <p:grpSp>
        <p:nvGrpSpPr>
          <p:cNvPr id="6" name="Group 17">
            <a:extLst>
              <a:ext uri="{FF2B5EF4-FFF2-40B4-BE49-F238E27FC236}">
                <a16:creationId xmlns:a16="http://schemas.microsoft.com/office/drawing/2014/main" id="{C16DAA20-9E2B-0416-25BC-39C444B475D5}"/>
              </a:ext>
            </a:extLst>
          </p:cNvPr>
          <p:cNvGrpSpPr/>
          <p:nvPr/>
        </p:nvGrpSpPr>
        <p:grpSpPr>
          <a:xfrm>
            <a:off x="1189004" y="2049735"/>
            <a:ext cx="9414391" cy="3614195"/>
            <a:chOff x="367049" y="2824376"/>
            <a:chExt cx="9176359" cy="2991898"/>
          </a:xfrm>
        </p:grpSpPr>
        <p:sp>
          <p:nvSpPr>
            <p:cNvPr id="12" name="Flowchart: Alternate Process 11">
              <a:extLst>
                <a:ext uri="{FF2B5EF4-FFF2-40B4-BE49-F238E27FC236}">
                  <a16:creationId xmlns:a16="http://schemas.microsoft.com/office/drawing/2014/main" id="{ED3AEB87-5231-B08E-36A0-8C633C0FBEB7}"/>
                </a:ext>
              </a:extLst>
            </p:cNvPr>
            <p:cNvSpPr/>
            <p:nvPr/>
          </p:nvSpPr>
          <p:spPr bwMode="auto">
            <a:xfrm>
              <a:off x="367049" y="3904706"/>
              <a:ext cx="9176359"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000000"/>
                </a:solidFill>
                <a:effectLst/>
                <a:uLnTx/>
                <a:uFillTx/>
                <a:latin typeface="Arial Black" pitchFamily="34" charset="0"/>
                <a:ea typeface="+mn-ea"/>
                <a:cs typeface="+mn-cs"/>
              </a:endParaRPr>
            </a:p>
          </p:txBody>
        </p:sp>
        <p:sp>
          <p:nvSpPr>
            <p:cNvPr id="9" name="Flowchart: Alternate Process 8">
              <a:extLst>
                <a:ext uri="{FF2B5EF4-FFF2-40B4-BE49-F238E27FC236}">
                  <a16:creationId xmlns:a16="http://schemas.microsoft.com/office/drawing/2014/main" id="{A79827B0-3E52-75CE-A49D-C90733EEE0E2}"/>
                </a:ext>
              </a:extLst>
            </p:cNvPr>
            <p:cNvSpPr/>
            <p:nvPr/>
          </p:nvSpPr>
          <p:spPr bwMode="auto">
            <a:xfrm>
              <a:off x="1094461" y="2824376"/>
              <a:ext cx="7406043" cy="796009"/>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Replace Verbal Messages</a:t>
              </a:r>
            </a:p>
          </p:txBody>
        </p:sp>
      </p:grpSp>
      <p:sp>
        <p:nvSpPr>
          <p:cNvPr id="11" name="TextBox 10">
            <a:extLst>
              <a:ext uri="{FF2B5EF4-FFF2-40B4-BE49-F238E27FC236}">
                <a16:creationId xmlns:a16="http://schemas.microsoft.com/office/drawing/2014/main" id="{A8264EB8-F75B-9337-BEF5-0B103FAD5E9B}"/>
              </a:ext>
            </a:extLst>
          </p:cNvPr>
          <p:cNvSpPr txBox="1"/>
          <p:nvPr/>
        </p:nvSpPr>
        <p:spPr>
          <a:xfrm>
            <a:off x="1588605" y="3577091"/>
            <a:ext cx="8592688"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a typeface="+mn-ea"/>
                <a:cs typeface="+mn-cs"/>
              </a:rPr>
              <a:t>replace words entirely. For example, you might tell a client that a project is proceeding on time and within budget, but your forced smile and nervous glances send an entirely different message.</a:t>
            </a:r>
          </a:p>
        </p:txBody>
      </p:sp>
    </p:spTree>
    <p:extLst>
      <p:ext uri="{BB962C8B-B14F-4D97-AF65-F5344CB8AC3E}">
        <p14:creationId xmlns:p14="http://schemas.microsoft.com/office/powerpoint/2010/main" val="1541913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FE160530-3E90-1FCE-3EC2-F90515655655}"/>
              </a:ext>
            </a:extLst>
          </p:cNvPr>
          <p:cNvSpPr txBox="1">
            <a:spLocks/>
          </p:cNvSpPr>
          <p:nvPr/>
        </p:nvSpPr>
        <p:spPr bwMode="auto">
          <a:xfrm>
            <a:off x="1044927" y="1995664"/>
            <a:ext cx="10102146"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Improving Your</a:t>
            </a:r>
            <a:r>
              <a:rPr lang="en-GB" kern="0" dirty="0">
                <a:solidFill>
                  <a:srgbClr val="FFFFFF"/>
                </a:solidFill>
                <a:latin typeface="Tahoma"/>
              </a:rPr>
              <a:t> Presentation skills </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4219736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184885" y="523313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solidFill>
                  <a:srgbClr val="FFFFFF"/>
                </a:solidFill>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3919676"/>
            <a:ext cx="7339116" cy="1754326"/>
          </a:xfrm>
          <a:prstGeom prst="rect">
            <a:avLst/>
          </a:prstGeom>
          <a:noFill/>
        </p:spPr>
        <p:txBody>
          <a:bodyPr wrap="square">
            <a:spAutoFit/>
          </a:bodyPr>
          <a:lstStyle/>
          <a:p>
            <a:pPr marL="342900" indent="-342900">
              <a:buAutoNum type="arabicPeriod"/>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Analysing the Situation</a:t>
            </a:r>
            <a:endParaRPr lang="en-GB"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3600" b="1" i="0" u="none" strike="noStrike" baseline="0" dirty="0">
                <a:solidFill>
                  <a:srgbClr val="FF8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a:t>
            </a:r>
            <a:r>
              <a:rPr 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Selecting the Right Medium</a:t>
            </a:r>
            <a:endParaRPr lang="en-GB"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36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3600" b="1" i="0" u="none" strike="noStrike" baseline="0" dirty="0">
                <a:solidFill>
                  <a:srgbClr val="FF8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 Organizing Your Presentation </a:t>
            </a:r>
            <a:endPar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9">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3076335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184885" y="523313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solidFill>
                  <a:srgbClr val="FFFFFF"/>
                </a:solidFill>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3642677"/>
            <a:ext cx="7339116" cy="2308324"/>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Analysing the Situation</a:t>
            </a:r>
            <a:endParaRPr kumimoji="0" lang="en-GB" sz="3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400" dirty="0">
                <a:latin typeface="Arial" panose="020B0604020202020204" pitchFamily="34" charset="0"/>
                <a:cs typeface="Arial" panose="020B0604020202020204" pitchFamily="34" charset="0"/>
              </a:rPr>
              <a:t>Define  the purpose</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i="0" u="none" strike="noStrike" kern="1200" cap="none" spc="0" normalizeH="0" baseline="0" noProof="0" dirty="0">
                <a:ln>
                  <a:noFill/>
                </a:ln>
                <a:uLnTx/>
                <a:uFillTx/>
                <a:latin typeface="Arial" panose="020B0604020202020204" pitchFamily="34" charset="0"/>
                <a:ea typeface="+mn-ea"/>
                <a:cs typeface="Arial" panose="020B0604020202020204" pitchFamily="34" charset="0"/>
              </a:rPr>
              <a:t>Define the audience profile and mind </a:t>
            </a:r>
            <a:r>
              <a:rPr lang="en-US" sz="2400" dirty="0">
                <a:latin typeface="Arial" panose="020B0604020202020204" pitchFamily="34" charset="0"/>
                <a:cs typeface="Arial" panose="020B0604020202020204" pitchFamily="34" charset="0"/>
              </a:rPr>
              <a:t>.</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400" dirty="0">
                <a:latin typeface="Arial" panose="020B0604020202020204" pitchFamily="34" charset="0"/>
                <a:cs typeface="Arial" panose="020B0604020202020204" pitchFamily="34" charset="0"/>
              </a:rPr>
              <a:t>The presentation circumstances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9">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20499101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184885" y="523313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solidFill>
                  <a:srgbClr val="FFFFFF"/>
                </a:solidFill>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3735010"/>
            <a:ext cx="7339116" cy="2123658"/>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2. </a:t>
            </a:r>
            <a:r>
              <a:rPr kumimoji="0" 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Selecting the Right Medium</a:t>
            </a:r>
            <a:endParaRPr kumimoji="0" lang="en-GB" sz="3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3200" i="0" u="none" strike="noStrike" kern="1200" cap="none" spc="0" normalizeH="0" baseline="0" noProof="0" dirty="0">
                <a:ln>
                  <a:noFill/>
                </a:ln>
                <a:solidFill>
                  <a:srgbClr val="000000"/>
                </a:solidFill>
                <a:uLnTx/>
                <a:uFillTx/>
                <a:latin typeface="Arial" panose="020B0604020202020204" pitchFamily="34" charset="0"/>
                <a:ea typeface="+mn-ea"/>
                <a:cs typeface="Arial" panose="020B0604020202020204" pitchFamily="34" charset="0"/>
              </a:rPr>
              <a:t>live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3200" dirty="0">
                <a:solidFill>
                  <a:srgbClr val="000000"/>
                </a:solidFill>
                <a:latin typeface="Arial" panose="020B0604020202020204" pitchFamily="34" charset="0"/>
                <a:cs typeface="Arial" panose="020B0604020202020204" pitchFamily="34" charset="0"/>
              </a:rPr>
              <a:t>In- person presentation.</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3200" i="0" u="none" strike="noStrike" kern="1200" cap="none" spc="0" normalizeH="0" baseline="0" noProof="0" dirty="0">
                <a:ln>
                  <a:noFill/>
                </a:ln>
                <a:solidFill>
                  <a:srgbClr val="000000"/>
                </a:solidFill>
                <a:uLnTx/>
                <a:uFillTx/>
                <a:latin typeface="Arial" panose="020B0604020202020204" pitchFamily="34" charset="0"/>
                <a:ea typeface="+mn-ea"/>
                <a:cs typeface="Arial" panose="020B0604020202020204" pitchFamily="34" charset="0"/>
              </a:rPr>
              <a:t>webcasts</a:t>
            </a:r>
            <a:endParaRPr kumimoji="0" lang="en-GB" sz="3200" i="0" u="none" strike="noStrike" kern="1200" cap="none" spc="0" normalizeH="0" baseline="0" noProof="0" dirty="0">
              <a:ln>
                <a:noFill/>
              </a:ln>
              <a:solidFill>
                <a:prstClr val="black"/>
              </a:solidFill>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9">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38124420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184885" y="523313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Rectangle 6">
            <a:extLst>
              <a:ext uri="{FF2B5EF4-FFF2-40B4-BE49-F238E27FC236}">
                <a16:creationId xmlns:a16="http://schemas.microsoft.com/office/drawing/2014/main" id="{A1E81E05-3B62-0231-9E9D-F715D6AF5987}"/>
              </a:ext>
            </a:extLst>
          </p:cNvPr>
          <p:cNvSpPr/>
          <p:nvPr/>
        </p:nvSpPr>
        <p:spPr bwMode="auto">
          <a:xfrm>
            <a:off x="1917654" y="787124"/>
            <a:ext cx="9045234" cy="22499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solidFill>
                  <a:srgbClr val="FFFFFF"/>
                </a:solidFill>
                <a:effectLst>
                  <a:outerShdw blurRad="38100" dist="38100" dir="2700000" algn="tl">
                    <a:srgbClr val="C0C0C0"/>
                  </a:outerShdw>
                </a:effectLst>
                <a:latin typeface="Tahoma"/>
              </a:rPr>
              <a:t>Planning your presentation </a:t>
            </a:r>
          </a:p>
        </p:txBody>
      </p:sp>
      <p:pic>
        <p:nvPicPr>
          <p:cNvPr id="9" name="Picture 8" descr="Business woman holding sign">
            <a:extLst>
              <a:ext uri="{FF2B5EF4-FFF2-40B4-BE49-F238E27FC236}">
                <a16:creationId xmlns:a16="http://schemas.microsoft.com/office/drawing/2014/main" id="{1F621DB9-7E38-3BAC-3AE2-1A5DC0E9EC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2512" y="765850"/>
            <a:ext cx="9030604" cy="10815999"/>
          </a:xfrm>
          <a:prstGeom prst="rect">
            <a:avLst/>
          </a:prstGeom>
        </p:spPr>
      </p:pic>
      <p:sp>
        <p:nvSpPr>
          <p:cNvPr id="12" name="TextBox 11">
            <a:extLst>
              <a:ext uri="{FF2B5EF4-FFF2-40B4-BE49-F238E27FC236}">
                <a16:creationId xmlns:a16="http://schemas.microsoft.com/office/drawing/2014/main" id="{DD588C98-2FA9-D742-4594-53136F45A9BE}"/>
              </a:ext>
            </a:extLst>
          </p:cNvPr>
          <p:cNvSpPr txBox="1"/>
          <p:nvPr/>
        </p:nvSpPr>
        <p:spPr>
          <a:xfrm rot="21409674">
            <a:off x="2273527" y="4473673"/>
            <a:ext cx="7339116" cy="64633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3600" b="1" i="0" u="none" strike="noStrike" kern="1200" cap="none" spc="0" normalizeH="0" baseline="0" noProof="0" dirty="0">
                <a:ln>
                  <a:noFill/>
                </a:ln>
                <a:solidFill>
                  <a:srgbClr val="FF8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3. Organizing Your Presentation </a:t>
            </a:r>
            <a:endParaRPr kumimoji="0" lang="en-GB"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9">
            <p14:nvContentPartPr>
              <p14:cNvPr id="15" name="Ink 14">
                <a:extLst>
                  <a:ext uri="{FF2B5EF4-FFF2-40B4-BE49-F238E27FC236}">
                    <a16:creationId xmlns:a16="http://schemas.microsoft.com/office/drawing/2014/main" id="{B54AD671-068C-3886-4492-B8E29320050F}"/>
                  </a:ext>
                </a:extLst>
              </p14:cNvPr>
              <p14:cNvContentPartPr/>
              <p14:nvPr/>
            </p14:nvContentPartPr>
            <p14:xfrm>
              <a:off x="7954560" y="4152960"/>
              <a:ext cx="10080" cy="360"/>
            </p14:xfrm>
          </p:contentPart>
        </mc:Choice>
        <mc:Fallback xmlns="">
          <p:pic>
            <p:nvPicPr>
              <p:cNvPr id="15" name="Ink 14">
                <a:extLst>
                  <a:ext uri="{FF2B5EF4-FFF2-40B4-BE49-F238E27FC236}">
                    <a16:creationId xmlns:a16="http://schemas.microsoft.com/office/drawing/2014/main" id="{B54AD671-068C-3886-4492-B8E29320050F}"/>
                  </a:ext>
                </a:extLst>
              </p:cNvPr>
              <p:cNvPicPr/>
              <p:nvPr/>
            </p:nvPicPr>
            <p:blipFill>
              <a:blip r:embed="rId12"/>
              <a:stretch>
                <a:fillRect/>
              </a:stretch>
            </p:blipFill>
            <p:spPr>
              <a:xfrm>
                <a:off x="7938720" y="4089600"/>
                <a:ext cx="41400" cy="127080"/>
              </a:xfrm>
              <a:prstGeom prst="rect">
                <a:avLst/>
              </a:prstGeom>
            </p:spPr>
          </p:pic>
        </mc:Fallback>
      </mc:AlternateContent>
    </p:spTree>
    <p:extLst>
      <p:ext uri="{BB962C8B-B14F-4D97-AF65-F5344CB8AC3E}">
        <p14:creationId xmlns:p14="http://schemas.microsoft.com/office/powerpoint/2010/main" val="39811815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309758" y="657299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528371" y="2168235"/>
            <a:ext cx="7127188" cy="3138090"/>
          </a:xfrm>
          <a:prstGeom prst="rect">
            <a:avLst/>
          </a:prstGeom>
          <a:noFill/>
          <a:ln w="25400" cap="flat" cmpd="sng" algn="ctr">
            <a:noFill/>
            <a:prstDash val="solid"/>
          </a:ln>
          <a:effectLst/>
        </p:spPr>
        <p:txBody>
          <a:bodyPr rtlCol="0" anchor="t"/>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835536" y="216033"/>
            <a:ext cx="7425231" cy="473081"/>
          </a:xfrm>
        </p:spPr>
        <p:txBody>
          <a:bodyPr>
            <a:normAutofit fontScale="90000"/>
          </a:bodyPr>
          <a:lstStyle/>
          <a:p>
            <a:r>
              <a:rPr lang="en-GB" sz="3200" b="1" kern="0" dirty="0">
                <a:solidFill>
                  <a:srgbClr val="FFFFFF"/>
                </a:solidFill>
                <a:effectLst>
                  <a:outerShdw blurRad="38100" dist="38100" dir="2700000" algn="tl">
                    <a:srgbClr val="C0C0C0"/>
                  </a:outerShdw>
                </a:effectLst>
                <a:latin typeface="Tahoma"/>
              </a:rPr>
              <a:t>Organizing Your Presentation</a:t>
            </a:r>
            <a:br>
              <a:rPr lang="en-GB" sz="3200" b="1" kern="0" dirty="0">
                <a:solidFill>
                  <a:srgbClr val="FFFFFF"/>
                </a:solidFill>
                <a:effectLst>
                  <a:outerShdw blurRad="38100" dist="38100" dir="2700000" algn="tl">
                    <a:srgbClr val="C0C0C0"/>
                  </a:outerShdw>
                </a:effectLst>
                <a:latin typeface="Tahoma"/>
              </a:rPr>
            </a:br>
            <a:endParaRPr lang="en-GB" sz="3200" b="1" kern="0" dirty="0">
              <a:solidFill>
                <a:srgbClr val="FFFFFF"/>
              </a:solidFill>
              <a:effectLst>
                <a:outerShdw blurRad="38100" dist="38100" dir="2700000" algn="tl">
                  <a:srgbClr val="C0C0C0"/>
                </a:outerShdw>
              </a:effectLst>
              <a:latin typeface="Tahoma"/>
            </a:endParaRPr>
          </a:p>
        </p:txBody>
      </p:sp>
      <p:sp>
        <p:nvSpPr>
          <p:cNvPr id="11" name="TextBox 10">
            <a:extLst>
              <a:ext uri="{FF2B5EF4-FFF2-40B4-BE49-F238E27FC236}">
                <a16:creationId xmlns:a16="http://schemas.microsoft.com/office/drawing/2014/main" id="{6AB4333F-5646-2441-09D6-98ABFBD22652}"/>
              </a:ext>
            </a:extLst>
          </p:cNvPr>
          <p:cNvSpPr txBox="1"/>
          <p:nvPr/>
        </p:nvSpPr>
        <p:spPr>
          <a:xfrm>
            <a:off x="808979" y="1139709"/>
            <a:ext cx="11332654" cy="4401205"/>
          </a:xfrm>
          <a:prstGeom prst="rect">
            <a:avLst/>
          </a:prstGeom>
          <a:noFill/>
        </p:spPr>
        <p:txBody>
          <a:bodyPr wrap="square">
            <a:spAutoFit/>
          </a:bodyPr>
          <a:lstStyle/>
          <a:p>
            <a:pPr algn="l"/>
            <a:r>
              <a:rPr lang="en-US" sz="2800" b="0" i="0" u="none" strike="noStrike" baseline="0" dirty="0">
                <a:solidFill>
                  <a:srgbClr val="000000"/>
                </a:solidFill>
                <a:latin typeface="Berlin Sans FB Demi" panose="020E0802020502020306" pitchFamily="34" charset="0"/>
              </a:rPr>
              <a:t>Organizing a presentation involves the same tasks as organizing a written message: </a:t>
            </a:r>
          </a:p>
          <a:p>
            <a:r>
              <a:rPr lang="en-GB" sz="2800" b="0" i="0" u="none" strike="noStrike" baseline="0" dirty="0">
                <a:solidFill>
                  <a:srgbClr val="000000"/>
                </a:solidFill>
                <a:latin typeface="Berlin Sans FB Demi" panose="020E0802020502020306" pitchFamily="34" charset="0"/>
              </a:rPr>
              <a:t>1. Define main idea</a:t>
            </a:r>
            <a:r>
              <a:rPr lang="en-GB" sz="2400" b="0" i="0" u="none" strike="noStrike" baseline="0" dirty="0">
                <a:solidFill>
                  <a:srgbClr val="000000"/>
                </a:solidFill>
                <a:latin typeface="Berlin Sans FB Demi" panose="020E0802020502020306" pitchFamily="34" charset="0"/>
              </a:rPr>
              <a:t>. </a:t>
            </a:r>
            <a:r>
              <a:rPr lang="en-GB" sz="2400" dirty="0">
                <a:solidFill>
                  <a:srgbClr val="000000"/>
                </a:solidFill>
                <a:latin typeface="Berlin Sans FB Demi" panose="020E0802020502020306" pitchFamily="34" charset="0"/>
              </a:rPr>
              <a:t>(audience needs- the you attitude)</a:t>
            </a:r>
            <a:endParaRPr lang="en-GB" sz="2800" b="0" i="0" u="none" strike="noStrike" baseline="0" dirty="0">
              <a:solidFill>
                <a:srgbClr val="000000"/>
              </a:solidFill>
              <a:latin typeface="Berlin Sans FB Demi" panose="020E0802020502020306" pitchFamily="34" charset="0"/>
            </a:endParaRPr>
          </a:p>
          <a:p>
            <a:r>
              <a:rPr lang="en-GB" sz="2800" b="0" i="0" u="none" strike="noStrike" baseline="0" dirty="0">
                <a:solidFill>
                  <a:srgbClr val="000000"/>
                </a:solidFill>
                <a:latin typeface="Berlin Sans FB Demi" panose="020E0802020502020306" pitchFamily="34" charset="0"/>
              </a:rPr>
              <a:t>2. Limit your scope. (</a:t>
            </a:r>
            <a:r>
              <a:rPr lang="en-US" sz="2800" b="0" i="0" u="none" strike="noStrike" baseline="0" dirty="0">
                <a:solidFill>
                  <a:srgbClr val="000000"/>
                </a:solidFill>
                <a:latin typeface="Times New Roman" panose="02020603050405020304" pitchFamily="18" charset="0"/>
              </a:rPr>
              <a:t>strict time limits, the longer you speak, the more difficult it is to hold the audience’s attention levels, the more difficult it is for your listeners to retain your key points </a:t>
            </a:r>
            <a:r>
              <a:rPr lang="en-GB" sz="2800" b="0" i="0" u="none" strike="noStrike" baseline="0" dirty="0">
                <a:solidFill>
                  <a:srgbClr val="000000"/>
                </a:solidFill>
                <a:latin typeface="Berlin Sans FB Demi" panose="020E0802020502020306" pitchFamily="34" charset="0"/>
              </a:rPr>
              <a:t>)</a:t>
            </a:r>
          </a:p>
          <a:p>
            <a:r>
              <a:rPr lang="en-US" sz="2800" b="0" i="0" u="none" strike="noStrike" baseline="0" dirty="0">
                <a:solidFill>
                  <a:srgbClr val="000000"/>
                </a:solidFill>
                <a:latin typeface="Berlin Sans FB Demi" panose="020E0802020502020306" pitchFamily="34" charset="0"/>
              </a:rPr>
              <a:t>3. Select the approach. </a:t>
            </a:r>
          </a:p>
          <a:p>
            <a:r>
              <a:rPr lang="en-GB" sz="2800" b="0" i="0" u="none" strike="noStrike" baseline="0" dirty="0">
                <a:solidFill>
                  <a:srgbClr val="000000"/>
                </a:solidFill>
                <a:latin typeface="Berlin Sans FB Demi" panose="020E0802020502020306" pitchFamily="34" charset="0"/>
              </a:rPr>
              <a:t>4. Outline your content. </a:t>
            </a:r>
            <a:r>
              <a:rPr lang="en-GB" sz="2800" dirty="0">
                <a:solidFill>
                  <a:srgbClr val="000000"/>
                </a:solidFill>
                <a:latin typeface="Times New Roman" panose="02020603050405020304" pitchFamily="18" charset="0"/>
              </a:rPr>
              <a:t>(</a:t>
            </a:r>
            <a:r>
              <a:rPr lang="en-US" sz="2800" dirty="0">
                <a:solidFill>
                  <a:srgbClr val="000000"/>
                </a:solidFill>
                <a:latin typeface="Times New Roman" panose="02020603050405020304" pitchFamily="18" charset="0"/>
              </a:rPr>
              <a:t>State your purpose, major points and sub points, transitions between major points or sections, your bibliography or source notes, Choose a compelling title </a:t>
            </a:r>
            <a:r>
              <a:rPr lang="en-GB" sz="2800" dirty="0">
                <a:solidFill>
                  <a:srgbClr val="000000"/>
                </a:solidFill>
                <a:latin typeface="Times New Roman" panose="02020603050405020304" pitchFamily="18" charset="0"/>
              </a:rPr>
              <a:t>)</a:t>
            </a:r>
          </a:p>
        </p:txBody>
      </p:sp>
    </p:spTree>
    <p:extLst>
      <p:ext uri="{BB962C8B-B14F-4D97-AF65-F5344CB8AC3E}">
        <p14:creationId xmlns:p14="http://schemas.microsoft.com/office/powerpoint/2010/main" val="3921403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fontScale="90000"/>
          </a:bodyPr>
          <a:lstStyle/>
          <a:p>
            <a:r>
              <a:rPr lang="en-GB" sz="3200" b="1" kern="0" dirty="0">
                <a:solidFill>
                  <a:srgbClr val="FFFFFF"/>
                </a:solidFill>
                <a:effectLst>
                  <a:outerShdw blurRad="38100" dist="38100" dir="2700000" algn="tl">
                    <a:srgbClr val="C0C0C0"/>
                  </a:outerShdw>
                </a:effectLst>
                <a:latin typeface="Tahoma"/>
              </a:rPr>
              <a:t>Composing your presentation</a:t>
            </a:r>
            <a:br>
              <a:rPr lang="en-GB" sz="3200" b="1" kern="0" dirty="0">
                <a:solidFill>
                  <a:srgbClr val="FFFFFF"/>
                </a:solidFill>
                <a:effectLst>
                  <a:outerShdw blurRad="38100" dist="38100" dir="2700000" algn="tl">
                    <a:srgbClr val="C0C0C0"/>
                  </a:outerShdw>
                </a:effectLst>
                <a:latin typeface="Tahoma"/>
              </a:rPr>
            </a:br>
            <a:endParaRPr lang="en-GB" sz="3200" b="1" kern="0" dirty="0">
              <a:solidFill>
                <a:srgbClr val="FFFFFF"/>
              </a:solidFill>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03F61A0A-44A3-5D98-E9D6-595B4A2DDBBA}"/>
              </a:ext>
            </a:extLst>
          </p:cNvPr>
          <p:cNvSpPr txBox="1"/>
          <p:nvPr/>
        </p:nvSpPr>
        <p:spPr>
          <a:xfrm>
            <a:off x="1724381" y="1210869"/>
            <a:ext cx="9275908" cy="3293209"/>
          </a:xfrm>
          <a:prstGeom prst="rect">
            <a:avLst/>
          </a:prstGeom>
          <a:noFill/>
        </p:spPr>
        <p:txBody>
          <a:bodyPr wrap="square">
            <a:spAutoFit/>
          </a:bodyPr>
          <a:lstStyle/>
          <a:p>
            <a:pPr algn="l"/>
            <a:endParaRPr lang="en-GB" sz="1200" b="0" i="0" u="none" strike="noStrike" baseline="0" dirty="0">
              <a:solidFill>
                <a:srgbClr val="000000"/>
              </a:solidFill>
              <a:latin typeface="Times New Roman" panose="02020603050405020304" pitchFamily="18" charset="0"/>
            </a:endParaRPr>
          </a:p>
          <a:p>
            <a:r>
              <a:rPr lang="en-GB" sz="2800" b="1" dirty="0">
                <a:solidFill>
                  <a:srgbClr val="000000"/>
                </a:solidFill>
                <a:latin typeface="Times New Roman" panose="02020603050405020304" pitchFamily="18" charset="0"/>
              </a:rPr>
              <a:t>Presentation introduction. (</a:t>
            </a:r>
            <a:r>
              <a:rPr lang="en-US" sz="2800" b="1" i="0" u="none" strike="noStrike" baseline="0" dirty="0">
                <a:solidFill>
                  <a:srgbClr val="000000"/>
                </a:solidFill>
                <a:latin typeface="Times New Roman" panose="02020603050405020304" pitchFamily="18" charset="0"/>
              </a:rPr>
              <a:t>Arouse Interest </a:t>
            </a:r>
            <a:r>
              <a:rPr lang="en-US" sz="2800" b="0" i="0" u="none" strike="noStrike" baseline="0" dirty="0">
                <a:latin typeface="Times New Roman" panose="02020603050405020304" pitchFamily="18" charset="0"/>
              </a:rPr>
              <a:t>To get the audience’s attention</a:t>
            </a:r>
            <a:r>
              <a:rPr lang="en-US" sz="2800" b="1" i="0" u="none" strike="noStrike" baseline="0" dirty="0">
                <a:solidFill>
                  <a:srgbClr val="000000"/>
                </a:solidFill>
                <a:latin typeface="Times New Roman" panose="02020603050405020304" pitchFamily="18" charset="0"/>
              </a:rPr>
              <a:t>, </a:t>
            </a:r>
            <a:r>
              <a:rPr lang="en-US" sz="2800" b="0" i="0" u="none" strike="noStrike" baseline="0" dirty="0">
                <a:latin typeface="Times New Roman" panose="02020603050405020304" pitchFamily="18" charset="0"/>
              </a:rPr>
              <a:t>builds credibility in your introduction, consider letting someone else introduce you (without exaggerating your qualifications</a:t>
            </a:r>
            <a:r>
              <a:rPr lang="en-US" sz="2800" dirty="0">
                <a:latin typeface="Times New Roman" panose="02020603050405020304" pitchFamily="18" charset="0"/>
              </a:rPr>
              <a:t>, Preview the Message </a:t>
            </a:r>
            <a:r>
              <a:rPr lang="en-US" sz="2800" b="0" i="0" u="none" strike="noStrike" baseline="0" dirty="0">
                <a:latin typeface="Times New Roman" panose="02020603050405020304" pitchFamily="18" charset="0"/>
              </a:rPr>
              <a:t>Identify your supporting point. Indicate the order in which you’ll develop those points). </a:t>
            </a:r>
          </a:p>
          <a:p>
            <a:endParaRPr lang="en-GB" sz="2800" b="1" dirty="0">
              <a:solidFill>
                <a:srgbClr val="000000"/>
              </a:solidFill>
              <a:latin typeface="Times New Roman" panose="02020603050405020304" pitchFamily="18" charset="0"/>
            </a:endParaRPr>
          </a:p>
        </p:txBody>
      </p:sp>
      <p:pic>
        <p:nvPicPr>
          <p:cNvPr id="18" name="Picture 17">
            <a:extLst>
              <a:ext uri="{FF2B5EF4-FFF2-40B4-BE49-F238E27FC236}">
                <a16:creationId xmlns:a16="http://schemas.microsoft.com/office/drawing/2014/main" id="{B1620E35-39F2-5365-F0F5-8CD4FA607586}"/>
              </a:ext>
            </a:extLst>
          </p:cNvPr>
          <p:cNvPicPr>
            <a:picLocks noChangeAspect="1"/>
          </p:cNvPicPr>
          <p:nvPr/>
        </p:nvPicPr>
        <p:blipFill>
          <a:blip r:embed="rId7"/>
          <a:stretch>
            <a:fillRect/>
          </a:stretch>
        </p:blipFill>
        <p:spPr>
          <a:xfrm>
            <a:off x="2184885" y="5233134"/>
            <a:ext cx="9902229" cy="204838"/>
          </a:xfrm>
          <a:prstGeom prst="rect">
            <a:avLst/>
          </a:prstGeom>
        </p:spPr>
      </p:pic>
    </p:spTree>
    <p:extLst>
      <p:ext uri="{BB962C8B-B14F-4D97-AF65-F5344CB8AC3E}">
        <p14:creationId xmlns:p14="http://schemas.microsoft.com/office/powerpoint/2010/main" val="1652500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solidFill>
                  <a:srgbClr val="FFFFFF"/>
                </a:solidFill>
                <a:effectLst>
                  <a:outerShdw blurRad="38100" dist="38100" dir="2700000" algn="tl">
                    <a:srgbClr val="C0C0C0"/>
                  </a:outerShdw>
                </a:effectLst>
                <a:latin typeface="Tahoma"/>
              </a:rPr>
              <a:t>Composing your presentation</a:t>
            </a:r>
          </a:p>
        </p:txBody>
      </p:sp>
      <p:sp>
        <p:nvSpPr>
          <p:cNvPr id="15" name="TextBox 14">
            <a:extLst>
              <a:ext uri="{FF2B5EF4-FFF2-40B4-BE49-F238E27FC236}">
                <a16:creationId xmlns:a16="http://schemas.microsoft.com/office/drawing/2014/main" id="{2157F8A3-056F-DA88-73E1-6FBA6747530F}"/>
              </a:ext>
            </a:extLst>
          </p:cNvPr>
          <p:cNvSpPr txBox="1"/>
          <p:nvPr/>
        </p:nvSpPr>
        <p:spPr>
          <a:xfrm>
            <a:off x="953404" y="1420028"/>
            <a:ext cx="10589023" cy="329320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Presentation body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i="0" u="none" strike="noStrike" baseline="0" dirty="0">
                <a:latin typeface="Times New Roman" panose="02020603050405020304" pitchFamily="18" charset="0"/>
              </a:rPr>
              <a:t>Connect Your Ideas(</a:t>
            </a:r>
            <a:r>
              <a:rPr lang="en-US" sz="2800" b="0" i="0" u="none" strike="noStrike" baseline="0" dirty="0">
                <a:latin typeface="Times New Roman" panose="02020603050405020304" pitchFamily="18" charset="0"/>
              </a:rPr>
              <a:t>rely on words to connect various parts and ideas, </a:t>
            </a:r>
            <a:r>
              <a:rPr lang="en-US" sz="2800" b="0" i="0" u="none" strike="noStrike" baseline="0" dirty="0">
                <a:latin typeface="Arial" panose="020B0604020202020204" pitchFamily="34" charset="0"/>
              </a:rPr>
              <a:t>Transitional sentences, </a:t>
            </a:r>
            <a:r>
              <a:rPr lang="en-US" sz="2800" b="0" i="0" u="none" strike="noStrike" baseline="0" dirty="0">
                <a:latin typeface="Times New Roman" panose="02020603050405020304" pitchFamily="18" charset="0"/>
              </a:rPr>
              <a:t>Reviews and previews stress the connection </a:t>
            </a:r>
            <a:r>
              <a:rPr lang="en-US" sz="2800" b="0" i="0" u="none" strike="noStrike" baseline="0" dirty="0">
                <a:latin typeface="Arial" panose="020B0604020202020204" pitchFamily="34" charset="0"/>
              </a:rPr>
              <a:t> </a:t>
            </a:r>
            <a:r>
              <a:rPr lang="en-US" sz="2800" b="1" i="0" u="none" strike="noStrike" baseline="0" dirty="0">
                <a:latin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i="0" u="none" strike="noStrike" baseline="0" dirty="0">
                <a:latin typeface="Times New Roman" panose="02020603050405020304" pitchFamily="18" charset="0"/>
              </a:rPr>
              <a:t>Hold Audience Attention (</a:t>
            </a:r>
            <a:r>
              <a:rPr lang="en-US" sz="2800" b="0" i="0" u="none" strike="noStrike" baseline="0" dirty="0">
                <a:latin typeface="Times New Roman" panose="02020603050405020304" pitchFamily="18" charset="0"/>
              </a:rPr>
              <a:t>Try to relate you’re subject to your audience’s needs, Anticipate—and answer—your audience’s questions. </a:t>
            </a:r>
            <a:r>
              <a:rPr lang="en-US" sz="2800" b="1" i="0" u="none" strike="noStrike" baseline="0" dirty="0">
                <a:latin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i="0" u="none" strike="noStrike" baseline="0" dirty="0">
                <a:latin typeface="Times New Roman" panose="02020603050405020304" pitchFamily="18" charset="0"/>
              </a:rPr>
              <a:t>Ask for opinions or pause occasionally for questions or comments, if appropriate.</a:t>
            </a: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p>
        </p:txBody>
      </p:sp>
      <p:pic>
        <p:nvPicPr>
          <p:cNvPr id="3" name="Picture 2">
            <a:extLst>
              <a:ext uri="{FF2B5EF4-FFF2-40B4-BE49-F238E27FC236}">
                <a16:creationId xmlns:a16="http://schemas.microsoft.com/office/drawing/2014/main" id="{0C8A9352-DA57-3245-EF00-9F5903BADBD3}"/>
              </a:ext>
            </a:extLst>
          </p:cNvPr>
          <p:cNvPicPr>
            <a:picLocks noChangeAspect="1"/>
          </p:cNvPicPr>
          <p:nvPr/>
        </p:nvPicPr>
        <p:blipFill>
          <a:blip r:embed="rId7"/>
          <a:stretch>
            <a:fillRect/>
          </a:stretch>
        </p:blipFill>
        <p:spPr>
          <a:xfrm>
            <a:off x="2184885" y="5233134"/>
            <a:ext cx="9902229" cy="204838"/>
          </a:xfrm>
          <a:prstGeom prst="rect">
            <a:avLst/>
          </a:prstGeom>
        </p:spPr>
      </p:pic>
    </p:spTree>
    <p:extLst>
      <p:ext uri="{BB962C8B-B14F-4D97-AF65-F5344CB8AC3E}">
        <p14:creationId xmlns:p14="http://schemas.microsoft.com/office/powerpoint/2010/main" val="1768873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1959973" y="1818812"/>
            <a:ext cx="7127188" cy="1419064"/>
          </a:xfrm>
          <a:prstGeom prst="rect">
            <a:avLst/>
          </a:prstGeom>
          <a:noFill/>
          <a:ln w="25400" cap="flat" cmpd="sng" algn="ctr">
            <a:noFill/>
            <a:prstDash val="solid"/>
          </a:ln>
          <a:effectLst/>
        </p:spPr>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Presentation close</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400" dirty="0">
                <a:solidFill>
                  <a:prstClr val="black"/>
                </a:solidFill>
                <a:latin typeface="Arial" panose="020B0604020202020204" pitchFamily="34" charset="0"/>
              </a:rPr>
              <a:t>Restate Main Points </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400" dirty="0">
                <a:solidFill>
                  <a:prstClr val="black"/>
                </a:solidFill>
                <a:latin typeface="Arial" panose="020B0604020202020204" pitchFamily="34" charset="0"/>
              </a:rPr>
              <a:t>Finish Strong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600" b="1" dirty="0">
              <a:solidFill>
                <a:srgbClr val="000000"/>
              </a:solidFill>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p:txBody>
      </p:sp>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437226" y="-157826"/>
            <a:ext cx="7425231" cy="923676"/>
          </a:xfrm>
        </p:spPr>
        <p:txBody>
          <a:bodyPr>
            <a:normAutofit/>
          </a:bodyPr>
          <a:lstStyle/>
          <a:p>
            <a:r>
              <a:rPr lang="en-GB" sz="3200" b="1" kern="0" dirty="0">
                <a:solidFill>
                  <a:srgbClr val="FFFFFF"/>
                </a:solidFill>
                <a:effectLst>
                  <a:outerShdw blurRad="38100" dist="38100" dir="2700000" algn="tl">
                    <a:srgbClr val="C0C0C0"/>
                  </a:outerShdw>
                </a:effectLst>
                <a:latin typeface="Tahoma"/>
              </a:rPr>
              <a:t>Composing your presentation</a:t>
            </a:r>
          </a:p>
        </p:txBody>
      </p:sp>
      <p:pic>
        <p:nvPicPr>
          <p:cNvPr id="3" name="Picture 2">
            <a:extLst>
              <a:ext uri="{FF2B5EF4-FFF2-40B4-BE49-F238E27FC236}">
                <a16:creationId xmlns:a16="http://schemas.microsoft.com/office/drawing/2014/main" id="{0C8A9352-DA57-3245-EF00-9F5903BADBD3}"/>
              </a:ext>
            </a:extLst>
          </p:cNvPr>
          <p:cNvPicPr>
            <a:picLocks noChangeAspect="1"/>
          </p:cNvPicPr>
          <p:nvPr/>
        </p:nvPicPr>
        <p:blipFill>
          <a:blip r:embed="rId7"/>
          <a:stretch>
            <a:fillRect/>
          </a:stretch>
        </p:blipFill>
        <p:spPr>
          <a:xfrm>
            <a:off x="2184885" y="5233134"/>
            <a:ext cx="9902229" cy="204838"/>
          </a:xfrm>
          <a:prstGeom prst="rect">
            <a:avLst/>
          </a:prstGeom>
        </p:spPr>
      </p:pic>
    </p:spTree>
    <p:extLst>
      <p:ext uri="{BB962C8B-B14F-4D97-AF65-F5344CB8AC3E}">
        <p14:creationId xmlns:p14="http://schemas.microsoft.com/office/powerpoint/2010/main" val="17213554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959973" y="-84938"/>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2521450" y="244349"/>
            <a:ext cx="7425231" cy="923676"/>
          </a:xfrm>
        </p:spPr>
        <p:txBody>
          <a:bodyPr>
            <a:normAutofit fontScale="90000"/>
          </a:bodyPr>
          <a:lstStyle/>
          <a:p>
            <a:r>
              <a:rPr lang="en-GB" sz="3200" b="1" kern="0" dirty="0">
                <a:solidFill>
                  <a:srgbClr val="FFFFFF"/>
                </a:solidFill>
                <a:effectLst>
                  <a:outerShdw blurRad="38100" dist="38100" dir="2700000" algn="tl">
                    <a:srgbClr val="C0C0C0"/>
                  </a:outerShdw>
                </a:effectLst>
                <a:latin typeface="Tahoma"/>
              </a:rPr>
              <a:t>Practicing your delivery </a:t>
            </a:r>
            <a:br>
              <a:rPr lang="en-GB" sz="3200" b="1" kern="0" dirty="0">
                <a:solidFill>
                  <a:srgbClr val="FFFFFF"/>
                </a:solidFill>
                <a:effectLst>
                  <a:outerShdw blurRad="38100" dist="38100" dir="2700000" algn="tl">
                    <a:srgbClr val="C0C0C0"/>
                  </a:outerShdw>
                </a:effectLst>
                <a:latin typeface="Tahoma"/>
              </a:rPr>
            </a:br>
            <a:endParaRPr lang="en-GB" sz="3200" b="1" kern="0" dirty="0">
              <a:solidFill>
                <a:srgbClr val="FFFFFF"/>
              </a:solidFill>
              <a:effectLst>
                <a:outerShdw blurRad="38100" dist="38100" dir="2700000" algn="tl">
                  <a:srgbClr val="C0C0C0"/>
                </a:outerShdw>
              </a:effectLst>
              <a:latin typeface="Tahoma"/>
            </a:endParaRPr>
          </a:p>
        </p:txBody>
      </p:sp>
      <p:sp>
        <p:nvSpPr>
          <p:cNvPr id="11" name="TextBox 10">
            <a:extLst>
              <a:ext uri="{FF2B5EF4-FFF2-40B4-BE49-F238E27FC236}">
                <a16:creationId xmlns:a16="http://schemas.microsoft.com/office/drawing/2014/main" id="{8032DFF1-4952-623E-D7B1-2F36504CD968}"/>
              </a:ext>
            </a:extLst>
          </p:cNvPr>
          <p:cNvSpPr txBox="1"/>
          <p:nvPr/>
        </p:nvSpPr>
        <p:spPr>
          <a:xfrm>
            <a:off x="1380754" y="1030228"/>
            <a:ext cx="9706621" cy="4616648"/>
          </a:xfrm>
          <a:prstGeom prst="rect">
            <a:avLst/>
          </a:prstGeom>
          <a:noFill/>
        </p:spPr>
        <p:txBody>
          <a:bodyPr wrap="square">
            <a:spAutoFit/>
          </a:bodyPr>
          <a:lstStyle/>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Practicing your delivery is helpful because so many things can go wrong in a presentation. </a:t>
            </a:r>
          </a:p>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 day or two before you’re ready to step on stage for an important talk, make sure you can give a positive response to the following questions: </a:t>
            </a:r>
          </a:p>
          <a:p>
            <a:endPar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Present Naturally - </a:t>
            </a:r>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present your material naturally, without reading your slides? </a:t>
            </a:r>
          </a:p>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Know the Material - </a:t>
            </a:r>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Could you still make a compelling and complete presentation if you experience an equipment failure and have to proceed without using your slides at all? </a:t>
            </a:r>
          </a:p>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Check Equipment - </a:t>
            </a:r>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the equipment working—and do you know how to work it? </a:t>
            </a:r>
          </a:p>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Check Your Timing - </a:t>
            </a:r>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Is your timing on track? </a:t>
            </a:r>
          </a:p>
          <a:p>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b="1"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Practice the Speech - </a:t>
            </a:r>
            <a:r>
              <a:rPr lang="en-US" sz="2000" i="0" u="none" strike="noStrike" baseline="0"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easily pronounce all the words you plan to use? </a:t>
            </a:r>
            <a:endParaRPr lang="en-GB" sz="14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4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US" sz="20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b="1"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Anticipate Questions - </a:t>
            </a:r>
            <a:r>
              <a:rPr lang="en-US" sz="2000" i="0" u="none" strike="noStrike"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Have you anticipated likely questions and objections? </a:t>
            </a:r>
          </a:p>
        </p:txBody>
      </p:sp>
    </p:spTree>
    <p:extLst>
      <p:ext uri="{BB962C8B-B14F-4D97-AF65-F5344CB8AC3E}">
        <p14:creationId xmlns:p14="http://schemas.microsoft.com/office/powerpoint/2010/main" val="22015986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746446" y="-26740"/>
            <a:ext cx="9176359" cy="923676"/>
          </a:xfrm>
          <a:prstGeom prst="rect">
            <a:avLst/>
          </a:prstGeom>
        </p:spPr>
      </p:pic>
      <p:sp>
        <p:nvSpPr>
          <p:cNvPr id="13" name="Freeform 5"/>
          <p:cNvSpPr>
            <a:spLocks/>
          </p:cNvSpPr>
          <p:nvPr/>
        </p:nvSpPr>
        <p:spPr bwMode="auto">
          <a:xfrm>
            <a:off x="-199603" y="-16785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5</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693" y="573675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6" name="Title 5">
            <a:extLst>
              <a:ext uri="{FF2B5EF4-FFF2-40B4-BE49-F238E27FC236}">
                <a16:creationId xmlns:a16="http://schemas.microsoft.com/office/drawing/2014/main" id="{0ACEA737-DFA3-13CF-A03F-91287A4B52A2}"/>
              </a:ext>
            </a:extLst>
          </p:cNvPr>
          <p:cNvSpPr>
            <a:spLocks noGrp="1"/>
          </p:cNvSpPr>
          <p:nvPr>
            <p:ph type="title"/>
          </p:nvPr>
        </p:nvSpPr>
        <p:spPr>
          <a:xfrm>
            <a:off x="3128004" y="-50023"/>
            <a:ext cx="7794801" cy="923676"/>
          </a:xfrm>
        </p:spPr>
        <p:txBody>
          <a:bodyPr>
            <a:normAutofit/>
          </a:bodyPr>
          <a:lstStyle/>
          <a:p>
            <a:r>
              <a:rPr lang="en-GB" b="0" i="0" u="none" strike="noStrike" baseline="0" dirty="0">
                <a:solidFill>
                  <a:schemeClr val="bg1"/>
                </a:solidFill>
                <a:effectLst>
                  <a:outerShdw blurRad="38100" dist="38100" dir="2700000" algn="tl">
                    <a:srgbClr val="000000">
                      <a:alpha val="43137"/>
                    </a:srgbClr>
                  </a:outerShdw>
                </a:effectLst>
                <a:latin typeface="Arial" panose="020B0604020202020204" pitchFamily="34" charset="0"/>
              </a:rPr>
              <a:t>Overcome Anxiety </a:t>
            </a:r>
            <a:endParaRPr lang="en-GB" b="1" kern="0" dirty="0">
              <a:solidFill>
                <a:schemeClr val="bg1"/>
              </a:solidFill>
              <a:effectLst>
                <a:outerShdw blurRad="38100" dist="38100" dir="2700000" algn="tl">
                  <a:srgbClr val="000000">
                    <a:alpha val="43137"/>
                  </a:srgbClr>
                </a:outerShdw>
              </a:effectLst>
              <a:latin typeface="Tahoma"/>
            </a:endParaRPr>
          </a:p>
        </p:txBody>
      </p:sp>
      <p:sp>
        <p:nvSpPr>
          <p:cNvPr id="11" name="TextBox 10">
            <a:extLst>
              <a:ext uri="{FF2B5EF4-FFF2-40B4-BE49-F238E27FC236}">
                <a16:creationId xmlns:a16="http://schemas.microsoft.com/office/drawing/2014/main" id="{05A822FE-F8E4-2BE6-5323-3649CAD3EA32}"/>
              </a:ext>
            </a:extLst>
          </p:cNvPr>
          <p:cNvSpPr txBox="1"/>
          <p:nvPr/>
        </p:nvSpPr>
        <p:spPr>
          <a:xfrm>
            <a:off x="1920202" y="1150907"/>
            <a:ext cx="9454954" cy="5016758"/>
          </a:xfrm>
          <a:prstGeom prst="rect">
            <a:avLst/>
          </a:prstGeom>
          <a:noFill/>
        </p:spPr>
        <p:txBody>
          <a:bodyPr wrap="square">
            <a:spAutoFit/>
          </a:bodyPr>
          <a:lstStyle/>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Don’t Try to Be Perfect</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 Prepare and Practice</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Visualize Success</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Take Deep Breaths</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 Be Ready to Go</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 Get Comfortable</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Take a Short Break</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 Stay on Message</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 Make Eye Contact</a:t>
            </a:r>
          </a:p>
          <a:p>
            <a:pPr marL="457200" indent="-457200">
              <a:buFont typeface="Wingdings" panose="05000000000000000000" pitchFamily="2" charset="2"/>
              <a:buChar char="q"/>
            </a:pPr>
            <a:r>
              <a:rPr lang="en-US" sz="3200" b="1" dirty="0">
                <a:effectLst>
                  <a:outerShdw blurRad="38100" dist="38100" dir="2700000" algn="tl">
                    <a:srgbClr val="000000">
                      <a:alpha val="43137"/>
                    </a:srgbClr>
                  </a:outerShdw>
                </a:effectLst>
              </a:rPr>
              <a:t> Keep on Going</a:t>
            </a:r>
            <a:endParaRPr lang="en-GB"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757595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لكم كل الشكر والتقدير والاحترام،</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8|6.2|4.7|3.9|7.9|5.8|4.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6085</TotalTime>
  <Words>1717</Words>
  <Application>Microsoft Office PowerPoint</Application>
  <PresentationFormat>Widescreen</PresentationFormat>
  <Paragraphs>322</Paragraphs>
  <Slides>49</Slides>
  <Notes>48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Arial</vt:lpstr>
      <vt:lpstr>Arial Black</vt:lpstr>
      <vt:lpstr>Berlin Sans FB Demi</vt:lpstr>
      <vt:lpstr>Calibri</vt:lpstr>
      <vt:lpstr>Calibri Light</vt:lpstr>
      <vt:lpstr>Courier New</vt:lpstr>
      <vt:lpstr>Sakkal Majalla</vt:lpstr>
      <vt:lpstr>Tahoma</vt:lpstr>
      <vt:lpstr>Times New Roman</vt:lpstr>
      <vt:lpstr>Wingdings</vt:lpstr>
      <vt:lpstr>Office Theme</vt:lpstr>
      <vt:lpstr>PRESENTATION AND WRITING SKILLS         lecture No. 5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Planning your presentation </vt:lpstr>
      <vt:lpstr>Planning your presentation </vt:lpstr>
      <vt:lpstr>Planning your presentation </vt:lpstr>
      <vt:lpstr>Planning your presentation </vt:lpstr>
      <vt:lpstr>Organizing Your Presentation </vt:lpstr>
      <vt:lpstr>Composing your presentation </vt:lpstr>
      <vt:lpstr>Composing your presentation</vt:lpstr>
      <vt:lpstr>Composing your presentation</vt:lpstr>
      <vt:lpstr>Practicing your delivery  </vt:lpstr>
      <vt:lpstr>Overcome Anxiety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143</cp:revision>
  <dcterms:created xsi:type="dcterms:W3CDTF">2021-08-03T13:03:26Z</dcterms:created>
  <dcterms:modified xsi:type="dcterms:W3CDTF">2023-02-15T16:12:18Z</dcterms:modified>
</cp:coreProperties>
</file>