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6.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7.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8.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9.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theme/theme10.xml" ContentType="application/vnd.openxmlformats-officedocument.theme+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11.xml" ContentType="application/vnd.openxmlformats-officedocument.theme+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12.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3.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14.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theme/theme15.xml" ContentType="application/vnd.openxmlformats-officedocument.theme+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theme/theme16.xml" ContentType="application/vnd.openxmlformats-officedocument.theme+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theme/theme17.xml" ContentType="application/vnd.openxmlformats-officedocument.theme+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theme/theme18.xml" ContentType="application/vnd.openxmlformats-officedocument.theme+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theme/theme19.xml" ContentType="application/vnd.openxmlformats-officedocument.theme+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theme/theme20.xml" ContentType="application/vnd.openxmlformats-officedocument.theme+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 id="2147483684" r:id="rId3"/>
    <p:sldMasterId id="2147483701" r:id="rId4"/>
    <p:sldMasterId id="2147483718" r:id="rId5"/>
    <p:sldMasterId id="2147483735" r:id="rId6"/>
    <p:sldMasterId id="2147483752" r:id="rId7"/>
    <p:sldMasterId id="2147483769" r:id="rId8"/>
    <p:sldMasterId id="2147483786" r:id="rId9"/>
    <p:sldMasterId id="2147483803" r:id="rId10"/>
    <p:sldMasterId id="2147483820" r:id="rId11"/>
    <p:sldMasterId id="2147483858" r:id="rId12"/>
    <p:sldMasterId id="2147483870" r:id="rId13"/>
    <p:sldMasterId id="2147483882" r:id="rId14"/>
    <p:sldMasterId id="2147483894" r:id="rId15"/>
    <p:sldMasterId id="2147483906" r:id="rId16"/>
    <p:sldMasterId id="2147483918" r:id="rId17"/>
    <p:sldMasterId id="2147483930" r:id="rId18"/>
    <p:sldMasterId id="2147483942" r:id="rId19"/>
    <p:sldMasterId id="2147483954" r:id="rId20"/>
    <p:sldMasterId id="2147483966" r:id="rId21"/>
  </p:sldMasterIdLst>
  <p:notesMasterIdLst>
    <p:notesMasterId r:id="rId71"/>
  </p:notesMasterIdLst>
  <p:sldIdLst>
    <p:sldId id="480" r:id="rId22"/>
    <p:sldId id="303" r:id="rId23"/>
    <p:sldId id="526" r:id="rId24"/>
    <p:sldId id="545" r:id="rId25"/>
    <p:sldId id="276" r:id="rId26"/>
    <p:sldId id="494" r:id="rId27"/>
    <p:sldId id="508" r:id="rId28"/>
    <p:sldId id="507" r:id="rId29"/>
    <p:sldId id="571" r:id="rId30"/>
    <p:sldId id="546" r:id="rId31"/>
    <p:sldId id="579" r:id="rId32"/>
    <p:sldId id="528" r:id="rId33"/>
    <p:sldId id="572" r:id="rId34"/>
    <p:sldId id="547" r:id="rId35"/>
    <p:sldId id="529" r:id="rId36"/>
    <p:sldId id="573" r:id="rId37"/>
    <p:sldId id="549" r:id="rId38"/>
    <p:sldId id="548" r:id="rId39"/>
    <p:sldId id="530" r:id="rId40"/>
    <p:sldId id="574" r:id="rId41"/>
    <p:sldId id="550" r:id="rId42"/>
    <p:sldId id="551" r:id="rId43"/>
    <p:sldId id="531" r:id="rId44"/>
    <p:sldId id="575" r:id="rId45"/>
    <p:sldId id="554" r:id="rId46"/>
    <p:sldId id="563" r:id="rId47"/>
    <p:sldId id="532" r:id="rId48"/>
    <p:sldId id="576" r:id="rId49"/>
    <p:sldId id="553" r:id="rId50"/>
    <p:sldId id="533" r:id="rId51"/>
    <p:sldId id="577" r:id="rId52"/>
    <p:sldId id="558" r:id="rId53"/>
    <p:sldId id="557" r:id="rId54"/>
    <p:sldId id="534" r:id="rId55"/>
    <p:sldId id="578" r:id="rId56"/>
    <p:sldId id="559" r:id="rId57"/>
    <p:sldId id="561" r:id="rId58"/>
    <p:sldId id="535" r:id="rId59"/>
    <p:sldId id="569" r:id="rId60"/>
    <p:sldId id="560" r:id="rId61"/>
    <p:sldId id="570" r:id="rId62"/>
    <p:sldId id="536" r:id="rId63"/>
    <p:sldId id="565" r:id="rId64"/>
    <p:sldId id="564" r:id="rId65"/>
    <p:sldId id="568" r:id="rId66"/>
    <p:sldId id="567" r:id="rId67"/>
    <p:sldId id="566" r:id="rId68"/>
    <p:sldId id="537"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6"/>
            <p14:sldId id="545"/>
            <p14:sldId id="276"/>
            <p14:sldId id="494"/>
            <p14:sldId id="508"/>
            <p14:sldId id="507"/>
            <p14:sldId id="571"/>
            <p14:sldId id="546"/>
            <p14:sldId id="579"/>
            <p14:sldId id="528"/>
            <p14:sldId id="572"/>
            <p14:sldId id="547"/>
            <p14:sldId id="529"/>
            <p14:sldId id="573"/>
            <p14:sldId id="549"/>
            <p14:sldId id="548"/>
            <p14:sldId id="530"/>
            <p14:sldId id="574"/>
            <p14:sldId id="550"/>
            <p14:sldId id="551"/>
            <p14:sldId id="531"/>
            <p14:sldId id="575"/>
            <p14:sldId id="554"/>
            <p14:sldId id="563"/>
            <p14:sldId id="532"/>
            <p14:sldId id="576"/>
            <p14:sldId id="553"/>
            <p14:sldId id="533"/>
            <p14:sldId id="577"/>
            <p14:sldId id="558"/>
            <p14:sldId id="557"/>
            <p14:sldId id="534"/>
            <p14:sldId id="578"/>
            <p14:sldId id="559"/>
            <p14:sldId id="561"/>
            <p14:sldId id="535"/>
            <p14:sldId id="569"/>
            <p14:sldId id="560"/>
            <p14:sldId id="570"/>
            <p14:sldId id="536"/>
            <p14:sldId id="565"/>
            <p14:sldId id="564"/>
            <p14:sldId id="568"/>
            <p14:sldId id="567"/>
            <p14:sldId id="56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5.xml"/><Relationship Id="rId39" Type="http://schemas.openxmlformats.org/officeDocument/2006/relationships/slide" Target="slides/slide18.xml"/><Relationship Id="rId21" Type="http://schemas.openxmlformats.org/officeDocument/2006/relationships/slideMaster" Target="slideMasters/slideMaster21.xml"/><Relationship Id="rId34" Type="http://schemas.openxmlformats.org/officeDocument/2006/relationships/slide" Target="slides/slide13.xml"/><Relationship Id="rId42" Type="http://schemas.openxmlformats.org/officeDocument/2006/relationships/slide" Target="slides/slide21.xml"/><Relationship Id="rId47" Type="http://schemas.openxmlformats.org/officeDocument/2006/relationships/slide" Target="slides/slide26.xml"/><Relationship Id="rId50" Type="http://schemas.openxmlformats.org/officeDocument/2006/relationships/slide" Target="slides/slide29.xml"/><Relationship Id="rId55" Type="http://schemas.openxmlformats.org/officeDocument/2006/relationships/slide" Target="slides/slide34.xml"/><Relationship Id="rId63" Type="http://schemas.openxmlformats.org/officeDocument/2006/relationships/slide" Target="slides/slide42.xml"/><Relationship Id="rId68" Type="http://schemas.openxmlformats.org/officeDocument/2006/relationships/slide" Target="slides/slide47.xml"/><Relationship Id="rId7" Type="http://schemas.openxmlformats.org/officeDocument/2006/relationships/slideMaster" Target="slideMasters/slideMaster7.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8.xml"/><Relationship Id="rId11" Type="http://schemas.openxmlformats.org/officeDocument/2006/relationships/slideMaster" Target="slideMasters/slideMaster11.xml"/><Relationship Id="rId24" Type="http://schemas.openxmlformats.org/officeDocument/2006/relationships/slide" Target="slides/slide3.xml"/><Relationship Id="rId32" Type="http://schemas.openxmlformats.org/officeDocument/2006/relationships/slide" Target="slides/slide11.xml"/><Relationship Id="rId37" Type="http://schemas.openxmlformats.org/officeDocument/2006/relationships/slide" Target="slides/slide16.xml"/><Relationship Id="rId40" Type="http://schemas.openxmlformats.org/officeDocument/2006/relationships/slide" Target="slides/slide19.xml"/><Relationship Id="rId45" Type="http://schemas.openxmlformats.org/officeDocument/2006/relationships/slide" Target="slides/slide24.xml"/><Relationship Id="rId53" Type="http://schemas.openxmlformats.org/officeDocument/2006/relationships/slide" Target="slides/slide32.xml"/><Relationship Id="rId58" Type="http://schemas.openxmlformats.org/officeDocument/2006/relationships/slide" Target="slides/slide37.xml"/><Relationship Id="rId66" Type="http://schemas.openxmlformats.org/officeDocument/2006/relationships/slide" Target="slides/slide45.xml"/><Relationship Id="rId7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61" Type="http://schemas.openxmlformats.org/officeDocument/2006/relationships/slide" Target="slides/slide40.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1.xml"/><Relationship Id="rId27" Type="http://schemas.openxmlformats.org/officeDocument/2006/relationships/slide" Target="slides/slide6.xml"/><Relationship Id="rId30" Type="http://schemas.openxmlformats.org/officeDocument/2006/relationships/slide" Target="slides/slide9.xml"/><Relationship Id="rId35" Type="http://schemas.openxmlformats.org/officeDocument/2006/relationships/slide" Target="slides/slide14.xml"/><Relationship Id="rId43" Type="http://schemas.openxmlformats.org/officeDocument/2006/relationships/slide" Target="slides/slide22.xml"/><Relationship Id="rId48" Type="http://schemas.openxmlformats.org/officeDocument/2006/relationships/slide" Target="slides/slide27.xml"/><Relationship Id="rId56" Type="http://schemas.openxmlformats.org/officeDocument/2006/relationships/slide" Target="slides/slide35.xml"/><Relationship Id="rId64" Type="http://schemas.openxmlformats.org/officeDocument/2006/relationships/slide" Target="slides/slide43.xml"/><Relationship Id="rId69" Type="http://schemas.openxmlformats.org/officeDocument/2006/relationships/slide" Target="slides/slide48.xml"/><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59" Type="http://schemas.openxmlformats.org/officeDocument/2006/relationships/slide" Target="slides/slide38.xml"/><Relationship Id="rId67" Type="http://schemas.openxmlformats.org/officeDocument/2006/relationships/slide" Target="slides/slide46.xml"/><Relationship Id="rId20" Type="http://schemas.openxmlformats.org/officeDocument/2006/relationships/slideMaster" Target="slideMasters/slideMaster20.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slide" Target="slides/slide41.xml"/><Relationship Id="rId70" Type="http://schemas.openxmlformats.org/officeDocument/2006/relationships/slide" Target="slides/slide4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22081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fcf4b03b4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fcf4b03b4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388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3347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919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94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1516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5820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041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5315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339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0940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881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790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384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595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96263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6963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35944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2313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64168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329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5485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9669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793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405326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883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368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47131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7419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74270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85148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7712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6342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9904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121524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7367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7225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19854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94479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08540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524671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410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0520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8426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030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37582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927448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294321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0184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954806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32586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28841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73576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20039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74178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56385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431580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8930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020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6192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3504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65024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960464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95566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13313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896015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182913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11441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58301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004176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43328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802501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1970543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978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6863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2365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615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65643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115373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323471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38257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81656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05814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476655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820545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178479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56868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974296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798248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121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73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4242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807870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404579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697918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79851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59418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89739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795114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44893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65754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555133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57801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6969710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84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3910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465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25459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9350752"/>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88932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964339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31638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770941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381472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194994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065851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97145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10208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123676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265341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409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011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633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0765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712215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1061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12764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3118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50855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31351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383523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50238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269760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258107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30066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051160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743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782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3543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5367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872996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25307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579827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994378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87176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55071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935891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210938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679159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9545896"/>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090325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54570681"/>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544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82726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4680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6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138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827535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60112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5100646"/>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0981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2799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152235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655763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282593"/>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6265970"/>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45106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1827596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904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524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9488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702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249775"/>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298989"/>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1601332"/>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084896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0378311"/>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878420"/>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155570"/>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414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477027"/>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6214894"/>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864033"/>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4242193"/>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540364"/>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3298794"/>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1082874"/>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4699910"/>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766612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6353708"/>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382530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961132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342198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5941728"/>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8180535"/>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25740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8178938"/>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1489920"/>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828925"/>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4874080"/>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3564351"/>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608391"/>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145221"/>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586306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261736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056341"/>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3472818"/>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251007"/>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454042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563189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849488"/>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461015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183097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357081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1585748"/>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1808579"/>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224934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2264226"/>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60110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832451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1994660"/>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7391697"/>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3595848"/>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7632609"/>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88656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189498"/>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466879"/>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3716367"/>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077109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8259370"/>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7903114"/>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1156123"/>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7297932"/>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81270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7805289"/>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83479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5753522"/>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4916894"/>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407949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3356486"/>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5923043"/>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3670901"/>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645957"/>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9259269"/>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0145534"/>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77969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8469225"/>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8073039"/>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2322603"/>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543828"/>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031494"/>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1245594"/>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1082663"/>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0314414"/>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2335635"/>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6596037"/>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0022487"/>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1523169"/>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6282606"/>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3943887"/>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734814"/>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8290552"/>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123666"/>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4824427"/>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2794664"/>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3379047"/>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1215982"/>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7937888"/>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8729776"/>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5554451"/>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6031823"/>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7305367" y="1847300"/>
            <a:ext cx="4133600" cy="154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5200"/>
              <a:buNone/>
              <a:defRPr sz="5867"/>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7631197" y="3650867"/>
            <a:ext cx="3482000" cy="7624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133">
                <a:solidFill>
                  <a:schemeClr val="dk1"/>
                </a:solidFill>
                <a:latin typeface="Fira Sans"/>
                <a:ea typeface="Fira Sans"/>
                <a:cs typeface="Fira Sans"/>
                <a:sym typeface="Fira Sans"/>
              </a:defRPr>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1817607742"/>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2462649111"/>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8633"/>
            <a:ext cx="10972800" cy="4484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a:lvl1pPr>
            <a:lvl2pPr lvl="1" algn="ctr">
              <a:spcBef>
                <a:spcPts val="0"/>
              </a:spcBef>
              <a:spcAft>
                <a:spcPts val="0"/>
              </a:spcAft>
              <a:buSzPts val="2800"/>
              <a:buNone/>
              <a:defRPr/>
            </a:lvl2pPr>
            <a:lvl3pPr lvl="2" algn="ctr">
              <a:spcBef>
                <a:spcPts val="0"/>
              </a:spcBef>
              <a:spcAft>
                <a:spcPts val="0"/>
              </a:spcAft>
              <a:buSzPts val="2800"/>
              <a:buNone/>
              <a:defRPr/>
            </a:lvl3pPr>
            <a:lvl4pPr lvl="3" algn="ctr">
              <a:spcBef>
                <a:spcPts val="0"/>
              </a:spcBef>
              <a:spcAft>
                <a:spcPts val="0"/>
              </a:spcAft>
              <a:buSzPts val="2800"/>
              <a:buNone/>
              <a:defRPr/>
            </a:lvl4pPr>
            <a:lvl5pPr lvl="4" algn="ctr">
              <a:spcBef>
                <a:spcPts val="0"/>
              </a:spcBef>
              <a:spcAft>
                <a:spcPts val="0"/>
              </a:spcAft>
              <a:buSzPts val="2800"/>
              <a:buNone/>
              <a:defRPr/>
            </a:lvl5pPr>
            <a:lvl6pPr lvl="5" algn="ctr">
              <a:spcBef>
                <a:spcPts val="0"/>
              </a:spcBef>
              <a:spcAft>
                <a:spcPts val="0"/>
              </a:spcAft>
              <a:buSzPts val="2800"/>
              <a:buNone/>
              <a:defRPr/>
            </a:lvl6pPr>
            <a:lvl7pPr lvl="6" algn="ctr">
              <a:spcBef>
                <a:spcPts val="0"/>
              </a:spcBef>
              <a:spcAft>
                <a:spcPts val="0"/>
              </a:spcAft>
              <a:buSzPts val="2800"/>
              <a:buNone/>
              <a:defRPr/>
            </a:lvl7pPr>
            <a:lvl8pPr lvl="7" algn="ctr">
              <a:spcBef>
                <a:spcPts val="0"/>
              </a:spcBef>
              <a:spcAft>
                <a:spcPts val="0"/>
              </a:spcAft>
              <a:buSzPts val="2800"/>
              <a:buNone/>
              <a:defRPr/>
            </a:lvl8pPr>
            <a:lvl9pPr lvl="8" algn="ctr">
              <a:spcBef>
                <a:spcPts val="0"/>
              </a:spcBef>
              <a:spcAft>
                <a:spcPts val="0"/>
              </a:spcAft>
              <a:buSzPts val="2800"/>
              <a:buNone/>
              <a:defRPr/>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583073916"/>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1" name="Google Shape;21;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2" name="Google Shape;22;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3" name="Google Shape;23;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266714331"/>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6" name="Google Shape;26;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3431908502"/>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29" name="Google Shape;29;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30" name="Google Shape;30;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668570487"/>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3" name="Google Shape;33;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650421280"/>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36;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7" name="Google Shape;37;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39" name="Google Shape;39;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251027994"/>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SzPts val="1800"/>
              <a:buNone/>
              <a:defRPr/>
            </a:lvl1pPr>
          </a:lstStyle>
          <a:p>
            <a:endParaRPr/>
          </a:p>
        </p:txBody>
      </p:sp>
      <p:sp>
        <p:nvSpPr>
          <p:cNvPr id="42" name="Google Shape;42;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4291605492"/>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5" name="Google Shape;45;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SzPts val="1800"/>
              <a:buChar char="●"/>
              <a:defRPr/>
            </a:lvl1pPr>
            <a:lvl2pPr marL="1219170" lvl="1" indent="-423323" algn="ctr">
              <a:spcBef>
                <a:spcPts val="2133"/>
              </a:spcBef>
              <a:spcAft>
                <a:spcPts val="0"/>
              </a:spcAft>
              <a:buSzPts val="1400"/>
              <a:buChar char="○"/>
              <a:defRPr/>
            </a:lvl2pPr>
            <a:lvl3pPr marL="1828754" lvl="2" indent="-423323" algn="ctr">
              <a:spcBef>
                <a:spcPts val="2133"/>
              </a:spcBef>
              <a:spcAft>
                <a:spcPts val="0"/>
              </a:spcAft>
              <a:buSzPts val="1400"/>
              <a:buChar char="■"/>
              <a:defRPr/>
            </a:lvl3pPr>
            <a:lvl4pPr marL="2438339" lvl="3" indent="-423323" algn="ctr">
              <a:spcBef>
                <a:spcPts val="2133"/>
              </a:spcBef>
              <a:spcAft>
                <a:spcPts val="0"/>
              </a:spcAft>
              <a:buSzPts val="1400"/>
              <a:buChar char="●"/>
              <a:defRPr/>
            </a:lvl4pPr>
            <a:lvl5pPr marL="3047924" lvl="4" indent="-423323" algn="ctr">
              <a:spcBef>
                <a:spcPts val="2133"/>
              </a:spcBef>
              <a:spcAft>
                <a:spcPts val="0"/>
              </a:spcAft>
              <a:buSzPts val="1400"/>
              <a:buChar char="○"/>
              <a:defRPr/>
            </a:lvl5pPr>
            <a:lvl6pPr marL="3657509" lvl="5" indent="-423323" algn="ctr">
              <a:spcBef>
                <a:spcPts val="2133"/>
              </a:spcBef>
              <a:spcAft>
                <a:spcPts val="0"/>
              </a:spcAft>
              <a:buSzPts val="1400"/>
              <a:buChar char="■"/>
              <a:defRPr/>
            </a:lvl6pPr>
            <a:lvl7pPr marL="4267093" lvl="6" indent="-423323" algn="ctr">
              <a:spcBef>
                <a:spcPts val="2133"/>
              </a:spcBef>
              <a:spcAft>
                <a:spcPts val="0"/>
              </a:spcAft>
              <a:buSzPts val="1400"/>
              <a:buChar char="●"/>
              <a:defRPr/>
            </a:lvl7pPr>
            <a:lvl8pPr marL="4876678" lvl="7" indent="-423323" algn="ctr">
              <a:spcBef>
                <a:spcPts val="2133"/>
              </a:spcBef>
              <a:spcAft>
                <a:spcPts val="0"/>
              </a:spcAft>
              <a:buSzPts val="1400"/>
              <a:buChar char="○"/>
              <a:defRPr/>
            </a:lvl8pPr>
            <a:lvl9pPr marL="5486263" lvl="8" indent="-423323" algn="ctr">
              <a:spcBef>
                <a:spcPts val="2133"/>
              </a:spcBef>
              <a:spcAft>
                <a:spcPts val="2133"/>
              </a:spcAft>
              <a:buSzPts val="1400"/>
              <a:buChar char="■"/>
              <a:defRPr/>
            </a:lvl9pPr>
          </a:lstStyle>
          <a:p>
            <a:endParaRPr/>
          </a:p>
        </p:txBody>
      </p:sp>
      <p:sp>
        <p:nvSpPr>
          <p:cNvPr id="46" name="Google Shape;46;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1050004850"/>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2549895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2.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theme" Target="../theme/theme3.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image" Target="../media/image2.png"/><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theme" Target="../theme/theme4.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image" Target="../media/image2.pn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theme" Target="../theme/theme5.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17" Type="http://schemas.openxmlformats.org/officeDocument/2006/relationships/image" Target="../media/image2.png"/><Relationship Id="rId2" Type="http://schemas.openxmlformats.org/officeDocument/2006/relationships/slideLayout" Target="../slideLayouts/slideLayout81.xml"/><Relationship Id="rId16" Type="http://schemas.openxmlformats.org/officeDocument/2006/relationships/theme" Target="../theme/theme6.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5" Type="http://schemas.openxmlformats.org/officeDocument/2006/relationships/slideLayout" Target="../slideLayouts/slideLayout9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slideLayout" Target="../slideLayouts/slideLayout9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2.xml"/><Relationship Id="rId13" Type="http://schemas.openxmlformats.org/officeDocument/2006/relationships/slideLayout" Target="../slideLayouts/slideLayout107.xml"/><Relationship Id="rId18" Type="http://schemas.openxmlformats.org/officeDocument/2006/relationships/image" Target="../media/image2.png"/><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slideLayout" Target="../slideLayouts/slideLayout106.xml"/><Relationship Id="rId17" Type="http://schemas.openxmlformats.org/officeDocument/2006/relationships/theme" Target="../theme/theme7.xml"/><Relationship Id="rId2" Type="http://schemas.openxmlformats.org/officeDocument/2006/relationships/slideLayout" Target="../slideLayouts/slideLayout96.xml"/><Relationship Id="rId16" Type="http://schemas.openxmlformats.org/officeDocument/2006/relationships/slideLayout" Target="../slideLayouts/slideLayout110.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5" Type="http://schemas.openxmlformats.org/officeDocument/2006/relationships/slideLayout" Target="../slideLayouts/slideLayout109.xml"/><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 Id="rId14" Type="http://schemas.openxmlformats.org/officeDocument/2006/relationships/slideLayout" Target="../slideLayouts/slideLayout10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slideLayout" Target="../slideLayouts/slideLayout123.xml"/><Relationship Id="rId18" Type="http://schemas.openxmlformats.org/officeDocument/2006/relationships/image" Target="../media/image2.pn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slideLayout" Target="../slideLayouts/slideLayout122.xml"/><Relationship Id="rId17" Type="http://schemas.openxmlformats.org/officeDocument/2006/relationships/theme" Target="../theme/theme8.xml"/><Relationship Id="rId2" Type="http://schemas.openxmlformats.org/officeDocument/2006/relationships/slideLayout" Target="../slideLayouts/slideLayout112.xml"/><Relationship Id="rId16" Type="http://schemas.openxmlformats.org/officeDocument/2006/relationships/slideLayout" Target="../slideLayouts/slideLayout126.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5" Type="http://schemas.openxmlformats.org/officeDocument/2006/relationships/slideLayout" Target="../slideLayouts/slideLayout12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slideLayout" Target="../slideLayouts/slideLayout12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slideLayout" Target="../slideLayouts/slideLayout139.xml"/><Relationship Id="rId18" Type="http://schemas.openxmlformats.org/officeDocument/2006/relationships/image" Target="../media/image2.png"/><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17" Type="http://schemas.openxmlformats.org/officeDocument/2006/relationships/theme" Target="../theme/theme9.xml"/><Relationship Id="rId2" Type="http://schemas.openxmlformats.org/officeDocument/2006/relationships/slideLayout" Target="../slideLayouts/slideLayout128.xml"/><Relationship Id="rId16" Type="http://schemas.openxmlformats.org/officeDocument/2006/relationships/slideLayout" Target="../slideLayouts/slideLayout142.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5" Type="http://schemas.openxmlformats.org/officeDocument/2006/relationships/slideLayout" Target="../slideLayouts/slideLayout14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 Id="rId14" Type="http://schemas.openxmlformats.org/officeDocument/2006/relationships/slideLayout" Target="../slideLayouts/slideLayout14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18" Type="http://schemas.openxmlformats.org/officeDocument/2006/relationships/image" Target="../media/image2.png"/><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17" Type="http://schemas.openxmlformats.org/officeDocument/2006/relationships/theme" Target="../theme/theme10.xml"/><Relationship Id="rId2" Type="http://schemas.openxmlformats.org/officeDocument/2006/relationships/slideLayout" Target="../slideLayouts/slideLayout144.xml"/><Relationship Id="rId16" Type="http://schemas.openxmlformats.org/officeDocument/2006/relationships/slideLayout" Target="../slideLayouts/slideLayout158.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slideLayout" Target="../slideLayouts/slideLayout157.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66.xml"/><Relationship Id="rId13" Type="http://schemas.openxmlformats.org/officeDocument/2006/relationships/slideLayout" Target="../slideLayouts/slideLayout171.xml"/><Relationship Id="rId18" Type="http://schemas.openxmlformats.org/officeDocument/2006/relationships/image" Target="../media/image2.png"/><Relationship Id="rId3" Type="http://schemas.openxmlformats.org/officeDocument/2006/relationships/slideLayout" Target="../slideLayouts/slideLayout161.xml"/><Relationship Id="rId7" Type="http://schemas.openxmlformats.org/officeDocument/2006/relationships/slideLayout" Target="../slideLayouts/slideLayout165.xml"/><Relationship Id="rId12" Type="http://schemas.openxmlformats.org/officeDocument/2006/relationships/slideLayout" Target="../slideLayouts/slideLayout170.xml"/><Relationship Id="rId17" Type="http://schemas.openxmlformats.org/officeDocument/2006/relationships/theme" Target="../theme/theme11.xml"/><Relationship Id="rId2" Type="http://schemas.openxmlformats.org/officeDocument/2006/relationships/slideLayout" Target="../slideLayouts/slideLayout160.xml"/><Relationship Id="rId16" Type="http://schemas.openxmlformats.org/officeDocument/2006/relationships/slideLayout" Target="../slideLayouts/slideLayout174.xml"/><Relationship Id="rId1" Type="http://schemas.openxmlformats.org/officeDocument/2006/relationships/slideLayout" Target="../slideLayouts/slideLayout159.xml"/><Relationship Id="rId6" Type="http://schemas.openxmlformats.org/officeDocument/2006/relationships/slideLayout" Target="../slideLayouts/slideLayout164.xml"/><Relationship Id="rId11" Type="http://schemas.openxmlformats.org/officeDocument/2006/relationships/slideLayout" Target="../slideLayouts/slideLayout169.xml"/><Relationship Id="rId5" Type="http://schemas.openxmlformats.org/officeDocument/2006/relationships/slideLayout" Target="../slideLayouts/slideLayout163.xml"/><Relationship Id="rId15" Type="http://schemas.openxmlformats.org/officeDocument/2006/relationships/slideLayout" Target="../slideLayouts/slideLayout173.xml"/><Relationship Id="rId10" Type="http://schemas.openxmlformats.org/officeDocument/2006/relationships/slideLayout" Target="../slideLayouts/slideLayout168.xml"/><Relationship Id="rId4" Type="http://schemas.openxmlformats.org/officeDocument/2006/relationships/slideLayout" Target="../slideLayouts/slideLayout162.xml"/><Relationship Id="rId9" Type="http://schemas.openxmlformats.org/officeDocument/2006/relationships/slideLayout" Target="../slideLayouts/slideLayout167.xml"/><Relationship Id="rId14" Type="http://schemas.openxmlformats.org/officeDocument/2006/relationships/slideLayout" Target="../slideLayouts/slideLayout17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82.xml"/><Relationship Id="rId3" Type="http://schemas.openxmlformats.org/officeDocument/2006/relationships/slideLayout" Target="../slideLayouts/slideLayout177.xml"/><Relationship Id="rId7" Type="http://schemas.openxmlformats.org/officeDocument/2006/relationships/slideLayout" Target="../slideLayouts/slideLayout181.xml"/><Relationship Id="rId12" Type="http://schemas.openxmlformats.org/officeDocument/2006/relationships/theme" Target="../theme/theme12.xml"/><Relationship Id="rId2" Type="http://schemas.openxmlformats.org/officeDocument/2006/relationships/slideLayout" Target="../slideLayouts/slideLayout176.xml"/><Relationship Id="rId1" Type="http://schemas.openxmlformats.org/officeDocument/2006/relationships/slideLayout" Target="../slideLayouts/slideLayout175.xml"/><Relationship Id="rId6" Type="http://schemas.openxmlformats.org/officeDocument/2006/relationships/slideLayout" Target="../slideLayouts/slideLayout180.xml"/><Relationship Id="rId11" Type="http://schemas.openxmlformats.org/officeDocument/2006/relationships/slideLayout" Target="../slideLayouts/slideLayout185.xml"/><Relationship Id="rId5" Type="http://schemas.openxmlformats.org/officeDocument/2006/relationships/slideLayout" Target="../slideLayouts/slideLayout179.xml"/><Relationship Id="rId10" Type="http://schemas.openxmlformats.org/officeDocument/2006/relationships/slideLayout" Target="../slideLayouts/slideLayout184.xml"/><Relationship Id="rId4" Type="http://schemas.openxmlformats.org/officeDocument/2006/relationships/slideLayout" Target="../slideLayouts/slideLayout178.xml"/><Relationship Id="rId9" Type="http://schemas.openxmlformats.org/officeDocument/2006/relationships/slideLayout" Target="../slideLayouts/slideLayout18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93.xml"/><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theme" Target="../theme/theme13.xml"/><Relationship Id="rId2" Type="http://schemas.openxmlformats.org/officeDocument/2006/relationships/slideLayout" Target="../slideLayouts/slideLayout187.xml"/><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04.xml"/><Relationship Id="rId3" Type="http://schemas.openxmlformats.org/officeDocument/2006/relationships/slideLayout" Target="../slideLayouts/slideLayout199.xml"/><Relationship Id="rId7" Type="http://schemas.openxmlformats.org/officeDocument/2006/relationships/slideLayout" Target="../slideLayouts/slideLayout203.xml"/><Relationship Id="rId12" Type="http://schemas.openxmlformats.org/officeDocument/2006/relationships/theme" Target="../theme/theme14.xml"/><Relationship Id="rId2" Type="http://schemas.openxmlformats.org/officeDocument/2006/relationships/slideLayout" Target="../slideLayouts/slideLayout198.xml"/><Relationship Id="rId1" Type="http://schemas.openxmlformats.org/officeDocument/2006/relationships/slideLayout" Target="../slideLayouts/slideLayout197.xml"/><Relationship Id="rId6" Type="http://schemas.openxmlformats.org/officeDocument/2006/relationships/slideLayout" Target="../slideLayouts/slideLayout202.xml"/><Relationship Id="rId11" Type="http://schemas.openxmlformats.org/officeDocument/2006/relationships/slideLayout" Target="../slideLayouts/slideLayout207.xml"/><Relationship Id="rId5" Type="http://schemas.openxmlformats.org/officeDocument/2006/relationships/slideLayout" Target="../slideLayouts/slideLayout201.xml"/><Relationship Id="rId10" Type="http://schemas.openxmlformats.org/officeDocument/2006/relationships/slideLayout" Target="../slideLayouts/slideLayout206.xml"/><Relationship Id="rId4" Type="http://schemas.openxmlformats.org/officeDocument/2006/relationships/slideLayout" Target="../slideLayouts/slideLayout200.xml"/><Relationship Id="rId9" Type="http://schemas.openxmlformats.org/officeDocument/2006/relationships/slideLayout" Target="../slideLayouts/slideLayout20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15.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theme" Target="../theme/theme15.xml"/><Relationship Id="rId2" Type="http://schemas.openxmlformats.org/officeDocument/2006/relationships/slideLayout" Target="../slideLayouts/slideLayout209.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6.xml"/><Relationship Id="rId3" Type="http://schemas.openxmlformats.org/officeDocument/2006/relationships/slideLayout" Target="../slideLayouts/slideLayout221.xml"/><Relationship Id="rId7" Type="http://schemas.openxmlformats.org/officeDocument/2006/relationships/slideLayout" Target="../slideLayouts/slideLayout225.xml"/><Relationship Id="rId12" Type="http://schemas.openxmlformats.org/officeDocument/2006/relationships/theme" Target="../theme/theme16.xml"/><Relationship Id="rId2" Type="http://schemas.openxmlformats.org/officeDocument/2006/relationships/slideLayout" Target="../slideLayouts/slideLayout220.xml"/><Relationship Id="rId1" Type="http://schemas.openxmlformats.org/officeDocument/2006/relationships/slideLayout" Target="../slideLayouts/slideLayout219.xml"/><Relationship Id="rId6" Type="http://schemas.openxmlformats.org/officeDocument/2006/relationships/slideLayout" Target="../slideLayouts/slideLayout224.xml"/><Relationship Id="rId11" Type="http://schemas.openxmlformats.org/officeDocument/2006/relationships/slideLayout" Target="../slideLayouts/slideLayout229.xml"/><Relationship Id="rId5" Type="http://schemas.openxmlformats.org/officeDocument/2006/relationships/slideLayout" Target="../slideLayouts/slideLayout223.xml"/><Relationship Id="rId10" Type="http://schemas.openxmlformats.org/officeDocument/2006/relationships/slideLayout" Target="../slideLayouts/slideLayout228.xml"/><Relationship Id="rId4" Type="http://schemas.openxmlformats.org/officeDocument/2006/relationships/slideLayout" Target="../slideLayouts/slideLayout222.xml"/><Relationship Id="rId9" Type="http://schemas.openxmlformats.org/officeDocument/2006/relationships/slideLayout" Target="../slideLayouts/slideLayout227.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7.xml"/><Relationship Id="rId3" Type="http://schemas.openxmlformats.org/officeDocument/2006/relationships/slideLayout" Target="../slideLayouts/slideLayout232.xml"/><Relationship Id="rId7" Type="http://schemas.openxmlformats.org/officeDocument/2006/relationships/slideLayout" Target="../slideLayouts/slideLayout236.xml"/><Relationship Id="rId12" Type="http://schemas.openxmlformats.org/officeDocument/2006/relationships/theme" Target="../theme/theme17.xml"/><Relationship Id="rId2" Type="http://schemas.openxmlformats.org/officeDocument/2006/relationships/slideLayout" Target="../slideLayouts/slideLayout231.xml"/><Relationship Id="rId1" Type="http://schemas.openxmlformats.org/officeDocument/2006/relationships/slideLayout" Target="../slideLayouts/slideLayout230.xml"/><Relationship Id="rId6" Type="http://schemas.openxmlformats.org/officeDocument/2006/relationships/slideLayout" Target="../slideLayouts/slideLayout235.xml"/><Relationship Id="rId11" Type="http://schemas.openxmlformats.org/officeDocument/2006/relationships/slideLayout" Target="../slideLayouts/slideLayout240.xml"/><Relationship Id="rId5" Type="http://schemas.openxmlformats.org/officeDocument/2006/relationships/slideLayout" Target="../slideLayouts/slideLayout234.xml"/><Relationship Id="rId10" Type="http://schemas.openxmlformats.org/officeDocument/2006/relationships/slideLayout" Target="../slideLayouts/slideLayout239.xml"/><Relationship Id="rId4" Type="http://schemas.openxmlformats.org/officeDocument/2006/relationships/slideLayout" Target="../slideLayouts/slideLayout233.xml"/><Relationship Id="rId9" Type="http://schemas.openxmlformats.org/officeDocument/2006/relationships/slideLayout" Target="../slideLayouts/slideLayout238.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8.xml"/><Relationship Id="rId3" Type="http://schemas.openxmlformats.org/officeDocument/2006/relationships/slideLayout" Target="../slideLayouts/slideLayout243.xml"/><Relationship Id="rId7" Type="http://schemas.openxmlformats.org/officeDocument/2006/relationships/slideLayout" Target="../slideLayouts/slideLayout247.xml"/><Relationship Id="rId12" Type="http://schemas.openxmlformats.org/officeDocument/2006/relationships/theme" Target="../theme/theme18.xml"/><Relationship Id="rId2" Type="http://schemas.openxmlformats.org/officeDocument/2006/relationships/slideLayout" Target="../slideLayouts/slideLayout242.xml"/><Relationship Id="rId1" Type="http://schemas.openxmlformats.org/officeDocument/2006/relationships/slideLayout" Target="../slideLayouts/slideLayout241.xml"/><Relationship Id="rId6" Type="http://schemas.openxmlformats.org/officeDocument/2006/relationships/slideLayout" Target="../slideLayouts/slideLayout246.xml"/><Relationship Id="rId11" Type="http://schemas.openxmlformats.org/officeDocument/2006/relationships/slideLayout" Target="../slideLayouts/slideLayout251.xml"/><Relationship Id="rId5" Type="http://schemas.openxmlformats.org/officeDocument/2006/relationships/slideLayout" Target="../slideLayouts/slideLayout245.xml"/><Relationship Id="rId10" Type="http://schemas.openxmlformats.org/officeDocument/2006/relationships/slideLayout" Target="../slideLayouts/slideLayout250.xml"/><Relationship Id="rId4" Type="http://schemas.openxmlformats.org/officeDocument/2006/relationships/slideLayout" Target="../slideLayouts/slideLayout244.xml"/><Relationship Id="rId9" Type="http://schemas.openxmlformats.org/officeDocument/2006/relationships/slideLayout" Target="../slideLayouts/slideLayout24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9.xml"/><Relationship Id="rId3" Type="http://schemas.openxmlformats.org/officeDocument/2006/relationships/slideLayout" Target="../slideLayouts/slideLayout254.xml"/><Relationship Id="rId7" Type="http://schemas.openxmlformats.org/officeDocument/2006/relationships/slideLayout" Target="../slideLayouts/slideLayout258.xml"/><Relationship Id="rId12" Type="http://schemas.openxmlformats.org/officeDocument/2006/relationships/theme" Target="../theme/theme19.xml"/><Relationship Id="rId2" Type="http://schemas.openxmlformats.org/officeDocument/2006/relationships/slideLayout" Target="../slideLayouts/slideLayout253.xml"/><Relationship Id="rId1" Type="http://schemas.openxmlformats.org/officeDocument/2006/relationships/slideLayout" Target="../slideLayouts/slideLayout252.xml"/><Relationship Id="rId6" Type="http://schemas.openxmlformats.org/officeDocument/2006/relationships/slideLayout" Target="../slideLayouts/slideLayout257.xml"/><Relationship Id="rId11" Type="http://schemas.openxmlformats.org/officeDocument/2006/relationships/slideLayout" Target="../slideLayouts/slideLayout262.xml"/><Relationship Id="rId5" Type="http://schemas.openxmlformats.org/officeDocument/2006/relationships/slideLayout" Target="../slideLayouts/slideLayout256.xml"/><Relationship Id="rId10" Type="http://schemas.openxmlformats.org/officeDocument/2006/relationships/slideLayout" Target="../slideLayouts/slideLayout261.xml"/><Relationship Id="rId4" Type="http://schemas.openxmlformats.org/officeDocument/2006/relationships/slideLayout" Target="../slideLayouts/slideLayout255.xml"/><Relationship Id="rId9" Type="http://schemas.openxmlformats.org/officeDocument/2006/relationships/slideLayout" Target="../slideLayouts/slideLayout260.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0.xml"/><Relationship Id="rId3" Type="http://schemas.openxmlformats.org/officeDocument/2006/relationships/slideLayout" Target="../slideLayouts/slideLayout265.xml"/><Relationship Id="rId7" Type="http://schemas.openxmlformats.org/officeDocument/2006/relationships/slideLayout" Target="../slideLayouts/slideLayout269.xml"/><Relationship Id="rId12" Type="http://schemas.openxmlformats.org/officeDocument/2006/relationships/theme" Target="../theme/theme20.xml"/><Relationship Id="rId2" Type="http://schemas.openxmlformats.org/officeDocument/2006/relationships/slideLayout" Target="../slideLayouts/slideLayout264.xml"/><Relationship Id="rId1" Type="http://schemas.openxmlformats.org/officeDocument/2006/relationships/slideLayout" Target="../slideLayouts/slideLayout263.xml"/><Relationship Id="rId6" Type="http://schemas.openxmlformats.org/officeDocument/2006/relationships/slideLayout" Target="../slideLayouts/slideLayout268.xml"/><Relationship Id="rId11" Type="http://schemas.openxmlformats.org/officeDocument/2006/relationships/slideLayout" Target="../slideLayouts/slideLayout273.xml"/><Relationship Id="rId5" Type="http://schemas.openxmlformats.org/officeDocument/2006/relationships/slideLayout" Target="../slideLayouts/slideLayout267.xml"/><Relationship Id="rId10" Type="http://schemas.openxmlformats.org/officeDocument/2006/relationships/slideLayout" Target="../slideLayouts/slideLayout272.xml"/><Relationship Id="rId4" Type="http://schemas.openxmlformats.org/officeDocument/2006/relationships/slideLayout" Target="../slideLayouts/slideLayout266.xml"/><Relationship Id="rId9" Type="http://schemas.openxmlformats.org/officeDocument/2006/relationships/slideLayout" Target="../slideLayouts/slideLayout271.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81.xml"/><Relationship Id="rId3" Type="http://schemas.openxmlformats.org/officeDocument/2006/relationships/slideLayout" Target="../slideLayouts/slideLayout276.xml"/><Relationship Id="rId7" Type="http://schemas.openxmlformats.org/officeDocument/2006/relationships/slideLayout" Target="../slideLayouts/slideLayout280.xml"/><Relationship Id="rId12" Type="http://schemas.openxmlformats.org/officeDocument/2006/relationships/theme" Target="../theme/theme21.xml"/><Relationship Id="rId2" Type="http://schemas.openxmlformats.org/officeDocument/2006/relationships/slideLayout" Target="../slideLayouts/slideLayout275.xml"/><Relationship Id="rId1" Type="http://schemas.openxmlformats.org/officeDocument/2006/relationships/slideLayout" Target="../slideLayouts/slideLayout274.xml"/><Relationship Id="rId6" Type="http://schemas.openxmlformats.org/officeDocument/2006/relationships/slideLayout" Target="../slideLayouts/slideLayout279.xml"/><Relationship Id="rId11" Type="http://schemas.openxmlformats.org/officeDocument/2006/relationships/slideLayout" Target="../slideLayouts/slideLayout284.xml"/><Relationship Id="rId5" Type="http://schemas.openxmlformats.org/officeDocument/2006/relationships/slideLayout" Target="../slideLayouts/slideLayout278.xml"/><Relationship Id="rId10" Type="http://schemas.openxmlformats.org/officeDocument/2006/relationships/slideLayout" Target="../slideLayouts/slideLayout283.xml"/><Relationship Id="rId4" Type="http://schemas.openxmlformats.org/officeDocument/2006/relationships/slideLayout" Target="../slideLayouts/slideLayout277.xml"/><Relationship Id="rId9" Type="http://schemas.openxmlformats.org/officeDocument/2006/relationships/slideLayout" Target="../slideLayouts/slideLayout28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04074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62502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502259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520687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00661"/>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9877465"/>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2171239"/>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 id="21474837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407721"/>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794495"/>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830751"/>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0124011"/>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400523"/>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250571"/>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2770291"/>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2890895"/>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8506775"/>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4873764"/>
      </p:ext>
    </p:extLst>
  </p:cSld>
  <p:clrMap bg1="lt1" tx1="dk1" bg2="lt2" tx2="dk2" accent1="accent1" accent2="accent2" accent3="accent3" accent4="accent4" accent5="accent5" accent6="accent6" hlink="hlink" folHlink="folHlink"/>
  <p:sldLayoutIdLst>
    <p:sldLayoutId id="2147483931" r:id="rId1"/>
    <p:sldLayoutId id="2147483932" r:id="rId2"/>
    <p:sldLayoutId id="2147483933" r:id="rId3"/>
    <p:sldLayoutId id="2147483934" r:id="rId4"/>
    <p:sldLayoutId id="2147483935" r:id="rId5"/>
    <p:sldLayoutId id="2147483936" r:id="rId6"/>
    <p:sldLayoutId id="2147483937" r:id="rId7"/>
    <p:sldLayoutId id="2147483938" r:id="rId8"/>
    <p:sldLayoutId id="2147483939" r:id="rId9"/>
    <p:sldLayoutId id="2147483940" r:id="rId10"/>
    <p:sldLayoutId id="21474839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322721"/>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22/01/2024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1884699"/>
      </p:ext>
    </p:extLst>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ira Sans Condensed Medium"/>
              <a:buNone/>
              <a:defRPr sz="2800">
                <a:solidFill>
                  <a:schemeClr val="dk1"/>
                </a:solidFill>
                <a:latin typeface="Fira Sans Condensed Medium"/>
                <a:ea typeface="Fira Sans Condensed Medium"/>
                <a:cs typeface="Fira Sans Condensed Medium"/>
                <a:sym typeface="Fira Sans Condensed Medium"/>
              </a:defRPr>
            </a:lvl1pPr>
            <a:lvl2pPr lvl="1">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2pPr>
            <a:lvl3pPr lvl="2">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3pPr>
            <a:lvl4pPr lvl="3">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4pPr>
            <a:lvl5pPr lvl="4">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5pPr>
            <a:lvl6pPr lvl="5">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6pPr>
            <a:lvl7pPr lvl="6">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7pPr>
            <a:lvl8pPr lvl="7">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8pPr>
            <a:lvl9pPr lvl="8">
              <a:spcBef>
                <a:spcPts val="0"/>
              </a:spcBef>
              <a:spcAft>
                <a:spcPts val="0"/>
              </a:spcAft>
              <a:buClr>
                <a:schemeClr val="dk1"/>
              </a:buClr>
              <a:buSzPts val="2800"/>
              <a:buFont typeface="Fira Sans Condensed"/>
              <a:buNone/>
              <a:defRPr sz="2800">
                <a:solidFill>
                  <a:schemeClr val="dk1"/>
                </a:solidFill>
                <a:latin typeface="Fira Sans Condensed"/>
                <a:ea typeface="Fira Sans Condensed"/>
                <a:cs typeface="Fira Sans Condensed"/>
                <a:sym typeface="Fira Sans Condensed"/>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marL="914400" lvl="1"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pPr defTabSz="1219170">
              <a:buClr>
                <a:srgbClr val="000000"/>
              </a:buClr>
            </a:pPr>
            <a:fld id="{00000000-1234-1234-1234-123412341234}" type="slidenum">
              <a:rPr lang="en" kern="0" smtClean="0">
                <a:solidFill>
                  <a:srgbClr val="05668D"/>
                </a:solidFill>
                <a:cs typeface="Arial"/>
                <a:sym typeface="Arial"/>
              </a:rPr>
              <a:pPr defTabSz="1219170">
                <a:buClr>
                  <a:srgbClr val="000000"/>
                </a:buClr>
              </a:pPr>
              <a:t>‹#›</a:t>
            </a:fld>
            <a:endParaRPr lang="en" kern="0">
              <a:solidFill>
                <a:srgbClr val="05668D"/>
              </a:solidFill>
              <a:cs typeface="Arial"/>
              <a:sym typeface="Arial"/>
            </a:endParaRPr>
          </a:p>
        </p:txBody>
      </p:sp>
    </p:spTree>
    <p:extLst>
      <p:ext uri="{BB962C8B-B14F-4D97-AF65-F5344CB8AC3E}">
        <p14:creationId xmlns:p14="http://schemas.microsoft.com/office/powerpoint/2010/main" val="2649241575"/>
      </p:ext>
    </p:extLst>
  </p:cSld>
  <p:clrMap bg1="lt1" tx1="dk1" bg2="dk2" tx2="lt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6.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76.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28.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44.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60.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9.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76.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30.xml"/><Relationship Id="rId5" Type="http://schemas.openxmlformats.org/officeDocument/2006/relationships/image" Target="../media/image28.pn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8.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92.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41.xml"/><Relationship Id="rId5" Type="http://schemas.openxmlformats.org/officeDocument/2006/relationships/image" Target="../media/image29.png"/><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107.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52.xml"/><Relationship Id="rId5" Type="http://schemas.openxmlformats.org/officeDocument/2006/relationships/image" Target="../media/image30.png"/><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123.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6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139.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1.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155.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75.xml"/><Relationship Id="rId5" Type="http://schemas.openxmlformats.org/officeDocument/2006/relationships/image" Target="../media/image31.png"/><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7.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7.xml"/></Relationships>
</file>

<file path=ppt/slides/_rels/slide4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155.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155.xml"/><Relationship Id="rId6" Type="http://schemas.openxmlformats.org/officeDocument/2006/relationships/image" Target="../media/image27.png"/><Relationship Id="rId5" Type="http://schemas.openxmlformats.org/officeDocument/2006/relationships/image" Target="../media/image6.svg"/><Relationship Id="rId4" Type="http://schemas.openxmlformats.org/officeDocument/2006/relationships/image" Target="../media/image26.png"/></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3.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ar-EG" sz="2000" b="1" dirty="0" smtClean="0">
                <a:latin typeface="Alexandria Black" pitchFamily="2" charset="-78"/>
                <a:cs typeface="Alexandria Black" pitchFamily="2" charset="-78"/>
              </a:rPr>
              <a:t>إعداد د/ميرهان محسن </a:t>
            </a:r>
            <a:endParaRPr lang="en-US" sz="2000" b="1" dirty="0">
              <a:latin typeface="Alexandria Black" pitchFamily="2" charset="-78"/>
              <a:cs typeface="Alexandria Black" pitchFamily="2" charset="-78"/>
            </a:endParaRPr>
          </a:p>
        </p:txBody>
      </p:sp>
      <p:sp>
        <p:nvSpPr>
          <p:cNvPr id="31" name="TextBox 30"/>
          <p:cNvSpPr txBox="1"/>
          <p:nvPr/>
        </p:nvSpPr>
        <p:spPr>
          <a:xfrm>
            <a:off x="475302" y="2497454"/>
            <a:ext cx="3911648" cy="400110"/>
          </a:xfrm>
          <a:prstGeom prst="rect">
            <a:avLst/>
          </a:prstGeom>
          <a:noFill/>
        </p:spPr>
        <p:txBody>
          <a:bodyPr wrap="none" rtlCol="0">
            <a:spAutoFit/>
          </a:bodyPr>
          <a:lstStyle/>
          <a:p>
            <a:r>
              <a:rPr lang="ar-EG" sz="2000" b="1" dirty="0" smtClean="0">
                <a:latin typeface="Alexandria ExtraBold" pitchFamily="2" charset="-78"/>
                <a:cs typeface="Alexandria ExtraBold" pitchFamily="2" charset="-78"/>
              </a:rPr>
              <a:t>مقرر حملات العلاقات العامة </a:t>
            </a:r>
            <a:endParaRPr lang="en-US" sz="2000" b="1" dirty="0">
              <a:latin typeface="Alexandria ExtraBold" pitchFamily="2" charset="-78"/>
              <a:cs typeface="Alexandria ExtraBold" pitchFamily="2" charset="-78"/>
            </a:endParaRPr>
          </a:p>
        </p:txBody>
      </p:sp>
      <p:sp>
        <p:nvSpPr>
          <p:cNvPr id="34" name="Rectangle: Rounded Corners 33"/>
          <p:cNvSpPr/>
          <p:nvPr/>
        </p:nvSpPr>
        <p:spPr>
          <a:xfrm>
            <a:off x="475302" y="5748905"/>
            <a:ext cx="46363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Alexandria Black" pitchFamily="2" charset="-78"/>
                <a:cs typeface="Alexandria Black" pitchFamily="2" charset="-78"/>
              </a:rPr>
              <a:t>Orientation Lecture</a:t>
            </a:r>
            <a:endParaRPr lang="en-US" sz="2800" b="1" dirty="0">
              <a:solidFill>
                <a:schemeClr val="bg1"/>
              </a:solidFill>
              <a:latin typeface="Alexandria Black" pitchFamily="2" charset="-78"/>
              <a:cs typeface="Alexandria Black" pitchFamily="2" charset="-78"/>
            </a:endParaRPr>
          </a:p>
        </p:txBody>
      </p:sp>
      <p:sp>
        <p:nvSpPr>
          <p:cNvPr id="46" name="TextBox 45"/>
          <p:cNvSpPr txBox="1"/>
          <p:nvPr/>
        </p:nvSpPr>
        <p:spPr>
          <a:xfrm>
            <a:off x="538246" y="6457890"/>
            <a:ext cx="1133900"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PRL 622</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5780242" cy="400110"/>
          </a:xfrm>
          <a:prstGeom prst="rect">
            <a:avLst/>
          </a:prstGeom>
          <a:noFill/>
        </p:spPr>
        <p:txBody>
          <a:bodyPr wrap="square" rtlCol="0">
            <a:spAutoFit/>
          </a:bodyPr>
          <a:lstStyle/>
          <a:p>
            <a:pPr algn="ctr"/>
            <a:r>
              <a:rPr lang="ar-EG" sz="2000" b="1" u="sng" dirty="0" smtClean="0">
                <a:solidFill>
                  <a:schemeClr val="tx2">
                    <a:lumMod val="50000"/>
                  </a:schemeClr>
                </a:solidFill>
                <a:latin typeface="Alexandria Black" pitchFamily="2" charset="-78"/>
                <a:cs typeface="Alexandria Black" pitchFamily="2" charset="-78"/>
              </a:rPr>
              <a:t>تعريف بالمحاضر ومحتوى المحاضرات </a:t>
            </a:r>
          </a:p>
        </p:txBody>
      </p:sp>
      <p:sp>
        <p:nvSpPr>
          <p:cNvPr id="10" name="Rectangle: Rounded Corners 9"/>
          <p:cNvSpPr/>
          <p:nvPr/>
        </p:nvSpPr>
        <p:spPr>
          <a:xfrm>
            <a:off x="5516380" y="4232260"/>
            <a:ext cx="43849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pitchFamily="2" charset="-78"/>
                <a:cs typeface="Alexandria" pitchFamily="2" charset="-78"/>
              </a:rPr>
              <a:t>Orientation Lecture</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58971" y="6492686"/>
            <a:ext cx="1231427" cy="400110"/>
          </a:xfrm>
          <a:prstGeom prst="rect">
            <a:avLst/>
          </a:prstGeom>
          <a:noFill/>
        </p:spPr>
        <p:txBody>
          <a:bodyPr wrap="none" rtlCol="0">
            <a:spAutoFit/>
          </a:bodyPr>
          <a:lstStyle/>
          <a:p>
            <a:r>
              <a:rPr lang="en-US" sz="2000" b="1" dirty="0" smtClean="0">
                <a:solidFill>
                  <a:schemeClr val="bg1"/>
                </a:solidFill>
                <a:latin typeface="Alexandria" pitchFamily="2" charset="-78"/>
                <a:cs typeface="Alexandria" pitchFamily="2" charset="-78"/>
              </a:rPr>
              <a:t>PRL 622</a:t>
            </a:r>
            <a:endParaRPr lang="en-US" sz="2000" b="1" dirty="0">
              <a:solidFill>
                <a:schemeClr val="bg1"/>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EG" sz="2000" dirty="0" smtClean="0">
                <a:solidFill>
                  <a:schemeClr val="bg1"/>
                </a:solidFill>
                <a:latin typeface="Alexandria" pitchFamily="2" charset="-78"/>
                <a:cs typeface="Alexandria" pitchFamily="2" charset="-78"/>
              </a:rPr>
              <a:t>إعداد / ميرهان محسن </a:t>
            </a:r>
            <a:endParaRPr lang="en-US" sz="2000" dirty="0">
              <a:solidFill>
                <a:schemeClr val="bg1"/>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8"/>
          <a:stretch>
            <a:fillRect/>
          </a:stretch>
        </p:blipFill>
        <p:spPr>
          <a:xfrm flipH="1">
            <a:off x="10462855" y="3897762"/>
            <a:ext cx="1527207" cy="1028494"/>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158198"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pic>
        <p:nvPicPr>
          <p:cNvPr id="3" name="Picture 2"/>
          <p:cNvPicPr>
            <a:picLocks noChangeAspect="1"/>
          </p:cNvPicPr>
          <p:nvPr/>
        </p:nvPicPr>
        <p:blipFill>
          <a:blip r:embed="rId9"/>
          <a:stretch>
            <a:fillRect/>
          </a:stretch>
        </p:blipFill>
        <p:spPr>
          <a:xfrm>
            <a:off x="-158198" y="2241413"/>
            <a:ext cx="3257119" cy="4602363"/>
          </a:xfrm>
          <a:prstGeom prst="rect">
            <a:avLst/>
          </a:prstGeom>
        </p:spPr>
      </p:pic>
      <p:sp>
        <p:nvSpPr>
          <p:cNvPr id="4" name="Rectangle 3"/>
          <p:cNvSpPr/>
          <p:nvPr/>
        </p:nvSpPr>
        <p:spPr>
          <a:xfrm>
            <a:off x="6934067" y="1594906"/>
            <a:ext cx="4362092" cy="400110"/>
          </a:xfrm>
          <a:prstGeom prst="rect">
            <a:avLst/>
          </a:prstGeom>
        </p:spPr>
        <p:txBody>
          <a:bodyPr wrap="none">
            <a:spAutoFit/>
          </a:bodyPr>
          <a:lstStyle/>
          <a:p>
            <a:r>
              <a:rPr lang="ar-EG" sz="2000" b="1" u="sng" dirty="0">
                <a:latin typeface="Alexandria" pitchFamily="2" charset="-78"/>
                <a:cs typeface="Alexandria" pitchFamily="2" charset="-78"/>
              </a:rPr>
              <a:t>تعريف بالمقرر الدراسي وبالمحاضر </a:t>
            </a:r>
          </a:p>
        </p:txBody>
      </p:sp>
    </p:spTree>
    <p:extLst>
      <p:ext uri="{BB962C8B-B14F-4D97-AF65-F5344CB8AC3E}">
        <p14:creationId xmlns:p14="http://schemas.microsoft.com/office/powerpoint/2010/main" val="19857694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1179095" y="669832"/>
            <a:ext cx="646853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prstClr val="black"/>
                </a:solidFill>
                <a:effectLst/>
                <a:uLnTx/>
                <a:uFillTx/>
                <a:latin typeface="Alexandria ExtraBold" pitchFamily="2" charset="-78"/>
                <a:cs typeface="Alexandria ExtraBold" pitchFamily="2" charset="-78"/>
              </a:rPr>
              <a:t>وصف المساق </a:t>
            </a:r>
            <a:endParaRPr kumimoji="0" lang="en-US" sz="2000" b="1" i="0" u="none" strike="noStrike" kern="1200" cap="none" spc="0" normalizeH="0" baseline="0" noProof="0" dirty="0">
              <a:ln>
                <a:noFill/>
              </a:ln>
              <a:solidFill>
                <a:prstClr val="black"/>
              </a:solidFill>
              <a:effectLst/>
              <a:uLnTx/>
              <a:uFillTx/>
              <a:latin typeface="Alexandria ExtraBold" pitchFamily="2" charset="-78"/>
              <a:cs typeface="Alexandria ExtraBold" pitchFamily="2" charset="-78"/>
            </a:endParaRPr>
          </a:p>
        </p:txBody>
      </p:sp>
      <p:sp>
        <p:nvSpPr>
          <p:cNvPr id="48" name="TextBox 47"/>
          <p:cNvSpPr txBox="1"/>
          <p:nvPr/>
        </p:nvSpPr>
        <p:spPr>
          <a:xfrm>
            <a:off x="746488" y="2333646"/>
            <a:ext cx="10554303" cy="292387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يسعى هذا المساق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تقديم مجموعة من المعارف النظرية والتطبيقية ذات الصلة بحملات العلاقات العامة، ومن ذلك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شرح</a:t>
            </a:r>
            <a:r>
              <a:rPr kumimoji="0" lang="en-US"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وتطبيق الخطوات المنهجية التي تعتمد عليها حملات العلاقات العامة: كالتخطيط، والتنظيم، واستخدام وسائل الإعلام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والترويج</a:t>
            </a:r>
            <a:r>
              <a:rPr kumimoji="0" lang="en-US"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a:t>
            </a:r>
            <a:endPar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ويهدف هذا المساق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تنمية قدرات الطالب المعرفية في مهارات الاتصال المتعلقة في تحديد الجمهور المستهدف،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وجدولة</a:t>
            </a:r>
            <a:r>
              <a:rPr kumimoji="0" lang="en-US"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الحملة، والتقييم، وكتابة التقارير الخاصة بالحملة والارتقاء به إلى المستوى الذي يكون فيه قادرا على الاستيعاب الكامل لاعداد وتصميم وتنفيذ حملة كاملة ومعرفة نقاط القوة والضعف مثل أي الوسائل اكثر فعالية في الحملة في وسائل الاتصال الجماهيرية ام الخاصة </a:t>
            </a:r>
            <a:r>
              <a:rPr kumimoji="0" lang="ar-EG" sz="1600" b="0" i="0" u="none" strike="noStrike" kern="120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rPr>
              <a:t> </a:t>
            </a:r>
            <a:endParaRPr kumimoji="0" lang="ar-EG" sz="1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90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2387808"/>
            <a:ext cx="10554303" cy="789319"/>
          </a:xfrm>
          <a:prstGeom prst="rect">
            <a:avLst/>
          </a:prstGeom>
          <a:noFill/>
        </p:spPr>
        <p:txBody>
          <a:bodyPr wrap="square" rtlCol="0">
            <a:spAutoFit/>
          </a:bodyPr>
          <a:lstStyle/>
          <a:p>
            <a:pPr algn="just" rtl="1">
              <a:lnSpc>
                <a:spcPct val="150000"/>
              </a:lnSpc>
            </a:pPr>
            <a:r>
              <a:rPr lang="ar-EG" sz="1600" dirty="0" smtClean="0">
                <a:latin typeface="Alexandria" pitchFamily="2" charset="-78"/>
                <a:cs typeface="Alexandria" pitchFamily="2" charset="-78"/>
              </a:rPr>
              <a:t>كما </a:t>
            </a:r>
            <a:r>
              <a:rPr lang="ar-EG" sz="1600" dirty="0">
                <a:latin typeface="Alexandria" pitchFamily="2" charset="-78"/>
                <a:cs typeface="Alexandria" pitchFamily="2" charset="-78"/>
              </a:rPr>
              <a:t>يسعى هذا المساق إلى تمكين الطالب من تخطيط وتصميم وإنجاز حملات العلاقات العامة نظريا وتطبيقيا وتناول بعض </a:t>
            </a:r>
            <a:r>
              <a:rPr lang="ar-EG" sz="1600" dirty="0" smtClean="0">
                <a:latin typeface="Alexandria" pitchFamily="2" charset="-78"/>
                <a:cs typeface="Alexandria" pitchFamily="2" charset="-78"/>
              </a:rPr>
              <a:t>الاخطاء</a:t>
            </a:r>
            <a:r>
              <a:rPr lang="en-US" sz="1600" dirty="0" smtClean="0">
                <a:latin typeface="Alexandria" pitchFamily="2" charset="-78"/>
                <a:cs typeface="Alexandria" pitchFamily="2" charset="-78"/>
              </a:rPr>
              <a:t> </a:t>
            </a:r>
            <a:r>
              <a:rPr lang="ar-EG" sz="1600" dirty="0" smtClean="0">
                <a:latin typeface="Alexandria" pitchFamily="2" charset="-78"/>
                <a:cs typeface="Alexandria" pitchFamily="2" charset="-78"/>
              </a:rPr>
              <a:t> </a:t>
            </a:r>
            <a:r>
              <a:rPr lang="ar-EG" sz="1600" dirty="0">
                <a:latin typeface="Alexandria" pitchFamily="2" charset="-78"/>
                <a:cs typeface="Alexandria" pitchFamily="2" charset="-78"/>
              </a:rPr>
              <a:t>السابقة لنماذج من حملات من منظمات </a:t>
            </a:r>
            <a:r>
              <a:rPr lang="ar-EG" sz="1600" dirty="0" smtClean="0">
                <a:latin typeface="Alexandria" pitchFamily="2" charset="-78"/>
                <a:cs typeface="Alexandria" pitchFamily="2" charset="-78"/>
              </a:rPr>
              <a:t>مختلفة.</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94479" y="1744798"/>
            <a:ext cx="10238607" cy="4293483"/>
          </a:xfrm>
          <a:prstGeom prst="rect">
            <a:avLst/>
          </a:prstGeom>
          <a:noFill/>
        </p:spPr>
        <p:txBody>
          <a:bodyPr wrap="square" rtlCol="0">
            <a:spAutoFit/>
          </a:bodyPr>
          <a:lstStyle/>
          <a:p>
            <a:pPr lvl="0" algn="just" rtl="1">
              <a:lnSpc>
                <a:spcPct val="150000"/>
              </a:lnSpc>
            </a:pPr>
            <a:r>
              <a:rPr lang="ar-EG" b="1" dirty="0" smtClean="0">
                <a:solidFill>
                  <a:prstClr val="black"/>
                </a:solidFill>
                <a:latin typeface="Alexandria" pitchFamily="2" charset="-78"/>
                <a:cs typeface="Alexandria" pitchFamily="2" charset="-78"/>
              </a:rPr>
              <a:t>يتوقع </a:t>
            </a:r>
            <a:r>
              <a:rPr lang="ar-EG" b="1" dirty="0">
                <a:solidFill>
                  <a:prstClr val="black"/>
                </a:solidFill>
                <a:latin typeface="Alexandria" pitchFamily="2" charset="-78"/>
                <a:cs typeface="Alexandria" pitchFamily="2" charset="-78"/>
              </a:rPr>
              <a:t>من الطالب بعد الانتهاء من دراسة هذا المساق أن يكون قادراً على تحقيق الأهداف التالية: </a:t>
            </a:r>
            <a:endParaRPr lang="ar-EG" b="1" dirty="0" smtClean="0">
              <a:solidFill>
                <a:prstClr val="black"/>
              </a:solidFill>
              <a:latin typeface="Alexandria" pitchFamily="2" charset="-78"/>
              <a:cs typeface="Alexandria" pitchFamily="2" charset="-78"/>
            </a:endParaRPr>
          </a:p>
          <a:p>
            <a:pPr lvl="0" algn="just" rtl="1">
              <a:lnSpc>
                <a:spcPct val="150000"/>
              </a:lnSpc>
            </a:pPr>
            <a:endParaRPr lang="ar-EG" b="1" dirty="0">
              <a:solidFill>
                <a:prstClr val="black"/>
              </a:solidFill>
              <a:latin typeface="Alexandria" pitchFamily="2" charset="-78"/>
              <a:cs typeface="Alexandria" pitchFamily="2" charset="-78"/>
            </a:endParaRPr>
          </a:p>
          <a:p>
            <a:pPr marL="165100" lvl="0" indent="-165100" algn="just" rtl="1">
              <a:lnSpc>
                <a:spcPct val="150000"/>
              </a:lnSpc>
              <a:buAutoNum type="arabicPeriod"/>
            </a:pPr>
            <a:r>
              <a:rPr lang="ar-EG" sz="1600" dirty="0" smtClean="0">
                <a:solidFill>
                  <a:prstClr val="black"/>
                </a:solidFill>
                <a:latin typeface="Alexandria" pitchFamily="2" charset="-78"/>
                <a:cs typeface="Alexandria" pitchFamily="2" charset="-78"/>
              </a:rPr>
              <a:t>يشرح </a:t>
            </a:r>
            <a:r>
              <a:rPr lang="ar-EG" sz="1600" dirty="0">
                <a:solidFill>
                  <a:prstClr val="black"/>
                </a:solidFill>
                <a:latin typeface="Alexandria" pitchFamily="2" charset="-78"/>
                <a:cs typeface="Alexandria" pitchFamily="2" charset="-78"/>
              </a:rPr>
              <a:t>السمات الثقافية للجمهور المستهدف وتأثيرها على حملات العلاقات العامة</a:t>
            </a:r>
            <a:r>
              <a:rPr lang="ar-EG" sz="1600" dirty="0" smtClean="0">
                <a:solidFill>
                  <a:prstClr val="black"/>
                </a:solidFill>
                <a:latin typeface="Alexandria" pitchFamily="2" charset="-78"/>
                <a:cs typeface="Alexandria" pitchFamily="2" charset="-78"/>
              </a:rPr>
              <a:t>.</a:t>
            </a:r>
          </a:p>
          <a:p>
            <a:pPr marL="342900" lvl="0" indent="-342900" algn="just" rtl="1">
              <a:lnSpc>
                <a:spcPct val="150000"/>
              </a:lnSpc>
              <a:buAutoNum type="arabicPeriod"/>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2</a:t>
            </a:r>
            <a:r>
              <a:rPr lang="ar-EG" sz="1600" dirty="0" smtClean="0">
                <a:solidFill>
                  <a:prstClr val="black"/>
                </a:solidFill>
                <a:latin typeface="Alexandria" pitchFamily="2" charset="-78"/>
                <a:cs typeface="Alexandria" pitchFamily="2" charset="-78"/>
              </a:rPr>
              <a:t>. يخطط </a:t>
            </a:r>
            <a:r>
              <a:rPr lang="ar-EG" sz="1600" dirty="0">
                <a:solidFill>
                  <a:prstClr val="black"/>
                </a:solidFill>
                <a:latin typeface="Alexandria" pitchFamily="2" charset="-78"/>
                <a:cs typeface="Alexandria" pitchFamily="2" charset="-78"/>
              </a:rPr>
              <a:t>حملات العلاقات العامة بناءً على الأساليب العلمية</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3</a:t>
            </a:r>
            <a:r>
              <a:rPr lang="ar-EG" sz="1600" dirty="0" smtClean="0">
                <a:solidFill>
                  <a:prstClr val="black"/>
                </a:solidFill>
                <a:latin typeface="Alexandria" pitchFamily="2" charset="-78"/>
                <a:cs typeface="Alexandria" pitchFamily="2" charset="-78"/>
              </a:rPr>
              <a:t>. تحليل </a:t>
            </a:r>
            <a:r>
              <a:rPr lang="ar-EG" sz="1600" dirty="0">
                <a:solidFill>
                  <a:prstClr val="black"/>
                </a:solidFill>
                <a:latin typeface="Alexandria" pitchFamily="2" charset="-78"/>
                <a:cs typeface="Alexandria" pitchFamily="2" charset="-78"/>
              </a:rPr>
              <a:t>البيانات والمعلومات المستخدمة في تخطيط حملات العلاقات العامة</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4</a:t>
            </a:r>
            <a:r>
              <a:rPr lang="ar-EG" sz="1600" dirty="0" smtClean="0">
                <a:solidFill>
                  <a:prstClr val="black"/>
                </a:solidFill>
                <a:latin typeface="Alexandria" pitchFamily="2" charset="-78"/>
                <a:cs typeface="Alexandria" pitchFamily="2" charset="-78"/>
              </a:rPr>
              <a:t>. تنفيذ </a:t>
            </a:r>
            <a:r>
              <a:rPr lang="ar-EG" sz="1600" dirty="0">
                <a:solidFill>
                  <a:prstClr val="black"/>
                </a:solidFill>
                <a:latin typeface="Alexandria" pitchFamily="2" charset="-78"/>
                <a:cs typeface="Alexandria" pitchFamily="2" charset="-78"/>
              </a:rPr>
              <a:t>استراتيجيات ملائمة لإدارة حملة العلاقات العامة، استنادًا إلى الواقع الاجتماعي والثقافي للجمهور المستهدف.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582337" y="807134"/>
            <a:ext cx="4722210" cy="400110"/>
          </a:xfrm>
          <a:prstGeom prst="rect">
            <a:avLst/>
          </a:prstGeom>
        </p:spPr>
        <p:txBody>
          <a:bodyPr wrap="square">
            <a:spAutoFit/>
          </a:bodyPr>
          <a:lstStyle/>
          <a:p>
            <a:pPr algn="ct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أهداف المقرر </a:t>
            </a:r>
            <a:endParaRPr lang="en-US" sz="2000" b="1" u="sng" dirty="0">
              <a:effectLst>
                <a:outerShdw blurRad="38100" dist="38100" dir="2700000" algn="tl">
                  <a:srgbClr val="000000">
                    <a:alpha val="43137"/>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897314"/>
          </a:xfrm>
          <a:prstGeom prst="rect">
            <a:avLst/>
          </a:prstGeom>
          <a:noFill/>
        </p:spPr>
        <p:txBody>
          <a:bodyPr wrap="square" rtlCol="0">
            <a:spAutoFit/>
          </a:bodyPr>
          <a:lstStyle/>
          <a:p>
            <a:pPr lvl="0" algn="just" rtl="1">
              <a:lnSpc>
                <a:spcPct val="150000"/>
              </a:lnSpc>
            </a:pPr>
            <a:r>
              <a:rPr lang="ar-EG" sz="1400" dirty="0">
                <a:solidFill>
                  <a:prstClr val="black"/>
                </a:solidFill>
                <a:latin typeface="Alexandria" pitchFamily="2" charset="-78"/>
                <a:cs typeface="Alexandria" pitchFamily="2" charset="-78"/>
              </a:rPr>
              <a:t>5</a:t>
            </a:r>
            <a:r>
              <a:rPr lang="ar-EG" sz="1600" dirty="0" smtClean="0">
                <a:solidFill>
                  <a:prstClr val="black"/>
                </a:solidFill>
                <a:latin typeface="Alexandria" pitchFamily="2" charset="-78"/>
                <a:cs typeface="Alexandria" pitchFamily="2" charset="-78"/>
              </a:rPr>
              <a:t>. توظيف </a:t>
            </a:r>
            <a:r>
              <a:rPr lang="ar-EG" sz="1600" dirty="0">
                <a:solidFill>
                  <a:prstClr val="black"/>
                </a:solidFill>
                <a:latin typeface="Alexandria" pitchFamily="2" charset="-78"/>
                <a:cs typeface="Alexandria" pitchFamily="2" charset="-78"/>
              </a:rPr>
              <a:t>المعارف النظرية في تنفيذ حملات العلاقات العامة وبرامجها في مختلف المؤسسات</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6</a:t>
            </a:r>
            <a:r>
              <a:rPr lang="ar-EG" sz="1600" dirty="0" smtClean="0">
                <a:solidFill>
                  <a:prstClr val="black"/>
                </a:solidFill>
                <a:latin typeface="Alexandria" pitchFamily="2" charset="-78"/>
                <a:cs typeface="Alexandria" pitchFamily="2" charset="-78"/>
              </a:rPr>
              <a:t>. وضع </a:t>
            </a:r>
            <a:r>
              <a:rPr lang="ar-EG" sz="1600" dirty="0">
                <a:solidFill>
                  <a:prstClr val="black"/>
                </a:solidFill>
                <a:latin typeface="Alexandria" pitchFamily="2" charset="-78"/>
                <a:cs typeface="Alexandria" pitchFamily="2" charset="-78"/>
              </a:rPr>
              <a:t>استراتيجيات لحملات العلاقات العامة بطريقة فعالة ومؤثرة</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7</a:t>
            </a:r>
            <a:r>
              <a:rPr lang="ar-EG" sz="1600" dirty="0" smtClean="0">
                <a:solidFill>
                  <a:prstClr val="black"/>
                </a:solidFill>
                <a:latin typeface="Alexandria" pitchFamily="2" charset="-78"/>
                <a:cs typeface="Alexandria" pitchFamily="2" charset="-78"/>
              </a:rPr>
              <a:t>. تقديم </a:t>
            </a:r>
            <a:r>
              <a:rPr lang="ar-EG" sz="1600" dirty="0">
                <a:solidFill>
                  <a:prstClr val="black"/>
                </a:solidFill>
                <a:latin typeface="Alexandria" pitchFamily="2" charset="-78"/>
                <a:cs typeface="Alexandria" pitchFamily="2" charset="-78"/>
              </a:rPr>
              <a:t>الحلول والأفكار الابتكارية للتحديات التي يواجهها تنفيذ حملات العلاقات العامة</a:t>
            </a:r>
            <a:r>
              <a:rPr lang="ar-EG" sz="1400" dirty="0">
                <a:solidFill>
                  <a:prstClr val="black"/>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2215991"/>
          </a:xfrm>
          <a:prstGeom prst="rect">
            <a:avLst/>
          </a:prstGeom>
          <a:noFill/>
        </p:spPr>
        <p:txBody>
          <a:bodyPr wrap="square" rtlCol="0">
            <a:spAutoFit/>
          </a:bodyPr>
          <a:lstStyle/>
          <a:p>
            <a:pPr lvl="0" algn="just" rtl="1">
              <a:lnSpc>
                <a:spcPct val="150000"/>
              </a:lnSpc>
            </a:pPr>
            <a:r>
              <a:rPr lang="ar-EG" sz="1600" dirty="0" smtClean="0">
                <a:solidFill>
                  <a:prstClr val="black"/>
                </a:solidFill>
                <a:latin typeface="Alexandria" pitchFamily="2" charset="-78"/>
                <a:cs typeface="Alexandria" pitchFamily="2" charset="-78"/>
              </a:rPr>
              <a:t>حملات </a:t>
            </a:r>
            <a:r>
              <a:rPr lang="ar-EG" sz="1600" dirty="0">
                <a:solidFill>
                  <a:prstClr val="black"/>
                </a:solidFill>
                <a:latin typeface="Alexandria" pitchFamily="2" charset="-78"/>
                <a:cs typeface="Alexandria" pitchFamily="2" charset="-78"/>
              </a:rPr>
              <a:t>العلاقات العامة هي مجموعة من الأنشطة المنظمة المصممة لتأثير إيجابيا على سمعة العلامة </a:t>
            </a:r>
            <a:r>
              <a:rPr lang="ar-EG" sz="1600" dirty="0" smtClean="0">
                <a:solidFill>
                  <a:prstClr val="black"/>
                </a:solidFill>
                <a:latin typeface="Alexandria" pitchFamily="2" charset="-78"/>
                <a:cs typeface="Alexandria" pitchFamily="2" charset="-78"/>
              </a:rPr>
              <a:t>التجارية،وحملات العلاقات</a:t>
            </a:r>
            <a:r>
              <a:rPr lang="en-US" sz="1600" dirty="0" smtClean="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 العامة لابد أن يكون لها أهداف واضحة ومحددة.</a:t>
            </a:r>
          </a:p>
          <a:p>
            <a:pPr lvl="0" algn="just" rtl="1">
              <a:lnSpc>
                <a:spcPct val="150000"/>
              </a:lnSpc>
            </a:pPr>
            <a:r>
              <a:rPr lang="ar-EG" sz="1600" dirty="0" smtClean="0">
                <a:solidFill>
                  <a:prstClr val="black"/>
                </a:solidFill>
                <a:latin typeface="Alexandria" pitchFamily="2" charset="-78"/>
                <a:cs typeface="Alexandria" pitchFamily="2" charset="-78"/>
              </a:rPr>
              <a:t>وتتنوع أهداف حملات العلاقات العامة فمنها ما يهدف لتحسين الصورة الذهنية ومنها ما يسعى لتدعيم الصورة الذهنية ومنها ما</a:t>
            </a:r>
            <a:r>
              <a:rPr lang="en-US" sz="1600" dirty="0" smtClean="0">
                <a:solidFill>
                  <a:prstClr val="black"/>
                </a:solidFill>
                <a:latin typeface="Alexandria" pitchFamily="2" charset="-78"/>
                <a:cs typeface="Alexandria" pitchFamily="2" charset="-78"/>
              </a:rPr>
              <a:t> </a:t>
            </a:r>
            <a:r>
              <a:rPr lang="ar-EG" sz="1600" dirty="0" smtClean="0">
                <a:solidFill>
                  <a:prstClr val="black"/>
                </a:solidFill>
                <a:latin typeface="Alexandria" pitchFamily="2" charset="-78"/>
                <a:cs typeface="Alexandria" pitchFamily="2" charset="-78"/>
              </a:rPr>
              <a:t> يسعى لإصلاح صورة ذهنية بعد أزمة تعرضت لها المنظمة .</a:t>
            </a:r>
          </a:p>
          <a:p>
            <a:pPr lvl="0" algn="just" rtl="1">
              <a:lnSpc>
                <a:spcPct val="150000"/>
              </a:lnSpc>
            </a:pPr>
            <a:r>
              <a:rPr lang="ar-EG" sz="1600" dirty="0" smtClean="0">
                <a:solidFill>
                  <a:prstClr val="black"/>
                </a:solidFill>
                <a:latin typeface="Alexandria" pitchFamily="2" charset="-78"/>
                <a:cs typeface="Alexandria" pitchFamily="2" charset="-78"/>
              </a:rPr>
              <a:t>ولاشك ان التخطيط الجيد لحملات العلاقات العامة من شأنه أن يؤدي لحملة ناجحة ومميزة ، والعكس صحيح </a:t>
            </a:r>
            <a:r>
              <a:rPr lang="ar-EG" sz="2800" dirty="0" smtClean="0">
                <a:solidFill>
                  <a:prstClr val="black"/>
                </a:solidFill>
                <a:latin typeface="Times New Roman" panose="02020603050405020304" pitchFamily="18" charset="0"/>
                <a:cs typeface="Times New Roman" panose="02020603050405020304" pitchFamily="18" charset="0"/>
              </a:rPr>
              <a:t>. </a:t>
            </a:r>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3379453" y="433108"/>
            <a:ext cx="1104790" cy="400110"/>
          </a:xfrm>
          <a:prstGeom prst="rect">
            <a:avLst/>
          </a:prstGeom>
        </p:spPr>
        <p:txBody>
          <a:bodyPr wrap="none">
            <a:spAutoFit/>
          </a:bodyPr>
          <a:lstStyle/>
          <a:p>
            <a:r>
              <a:rPr lang="ar-EG" sz="2000" b="1" u="sng" dirty="0">
                <a:solidFill>
                  <a:prstClr val="black"/>
                </a:solidFill>
                <a:latin typeface="Alexandria" pitchFamily="2" charset="-78"/>
                <a:cs typeface="Alexandria" pitchFamily="2" charset="-78"/>
              </a:rPr>
              <a:t>مقدمة</a:t>
            </a:r>
            <a:endParaRPr lang="en-US" sz="2000" u="sng" dirty="0">
              <a:latin typeface="Alexandria" pitchFamily="2" charset="-78"/>
              <a:cs typeface="Alexandria" pitchFamily="2" charset="-78"/>
            </a:endParaRPr>
          </a:p>
        </p:txBody>
      </p:sp>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خصائص 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أهمية حملات العلاقات العامة</a:t>
            </a:r>
            <a:r>
              <a:rPr kumimoji="0" lang="ar-EG" sz="3200" b="1" i="0" u="none"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أنواع ومقومات حملات العلاقات العامة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مفهوم حملات العلاقات العامة والفارق بين الخطة والبرنامج والحملة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5" name="Picture 24"/>
          <p:cNvPicPr>
            <a:picLocks noChangeAspect="1"/>
          </p:cNvPicPr>
          <p:nvPr/>
        </p:nvPicPr>
        <p:blipFill>
          <a:blip r:embed="rId5"/>
          <a:stretch>
            <a:fillRect/>
          </a:stretch>
        </p:blipFill>
        <p:spPr>
          <a:xfrm>
            <a:off x="2128829" y="5294669"/>
            <a:ext cx="9211854" cy="542591"/>
          </a:xfrm>
          <a:prstGeom prst="rect">
            <a:avLst/>
          </a:prstGeom>
        </p:spPr>
      </p:pic>
    </p:spTree>
    <p:extLst>
      <p:ext uri="{BB962C8B-B14F-4D97-AF65-F5344CB8AC3E}">
        <p14:creationId xmlns:p14="http://schemas.microsoft.com/office/powerpoint/2010/main" val="1450406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946981"/>
            <a:ext cx="10417113" cy="3743974"/>
          </a:xfrm>
          <a:prstGeom prst="rect">
            <a:avLst/>
          </a:prstGeom>
          <a:noFill/>
        </p:spPr>
        <p:txBody>
          <a:bodyPr wrap="square" rtlCol="0">
            <a:spAutoFit/>
          </a:bodyPr>
          <a:lstStyle/>
          <a:p>
            <a:pPr lvl="0" algn="just" rtl="1">
              <a:lnSpc>
                <a:spcPct val="150000"/>
              </a:lnSpc>
            </a:pPr>
            <a:r>
              <a:rPr lang="ar-EG" sz="1600" b="1" dirty="0" smtClean="0">
                <a:solidFill>
                  <a:prstClr val="black"/>
                </a:solidFill>
                <a:latin typeface="Alexandria" pitchFamily="2" charset="-78"/>
                <a:cs typeface="Alexandria" pitchFamily="2" charset="-78"/>
              </a:rPr>
              <a:t>خلال المحاضرة الأولى سيتم التطرق لعدد من المحاور ابرزها توضيح الفارق بين :</a:t>
            </a:r>
          </a:p>
          <a:p>
            <a:pPr lvl="0" algn="just" rtl="1">
              <a:lnSpc>
                <a:spcPct val="150000"/>
              </a:lnSpc>
            </a:pPr>
            <a:endParaRPr lang="ar-EG" sz="1600" b="1" dirty="0" smtClean="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الخطة </a:t>
            </a:r>
            <a:r>
              <a:rPr lang="ar-EG" sz="1600" dirty="0">
                <a:solidFill>
                  <a:prstClr val="black"/>
                </a:solidFill>
                <a:latin typeface="Alexandria" pitchFamily="2" charset="-78"/>
                <a:cs typeface="Alexandria" pitchFamily="2" charset="-78"/>
              </a:rPr>
              <a:t>والبرنامج </a:t>
            </a:r>
            <a:r>
              <a:rPr lang="ar-EG" sz="1600" dirty="0" smtClean="0">
                <a:solidFill>
                  <a:prstClr val="black"/>
                </a:solidFill>
                <a:latin typeface="Alexandria" pitchFamily="2" charset="-78"/>
                <a:cs typeface="Alexandria" pitchFamily="2" charset="-78"/>
              </a:rPr>
              <a:t>والحملة، سيما وأن هناك خلط واضح في تناول هذه المفاهيم ...</a:t>
            </a:r>
          </a:p>
          <a:p>
            <a:pPr lvl="0" algn="just" rtl="1">
              <a:lnSpc>
                <a:spcPct val="150000"/>
              </a:lnSpc>
            </a:pPr>
            <a:endParaRPr lang="ar-EG" sz="1600" dirty="0" smtClean="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وببساطة </a:t>
            </a:r>
            <a:r>
              <a:rPr lang="ar-EG" sz="1600" b="1" dirty="0">
                <a:solidFill>
                  <a:prstClr val="black"/>
                </a:solidFill>
                <a:latin typeface="Alexandria" pitchFamily="2" charset="-78"/>
                <a:cs typeface="Alexandria" pitchFamily="2" charset="-78"/>
              </a:rPr>
              <a:t>فإن الخطة </a:t>
            </a:r>
            <a:r>
              <a:rPr lang="ar-EG" sz="1600" dirty="0" smtClean="0">
                <a:solidFill>
                  <a:prstClr val="black"/>
                </a:solidFill>
                <a:latin typeface="Alexandria" pitchFamily="2" charset="-78"/>
                <a:cs typeface="Alexandria" pitchFamily="2" charset="-78"/>
              </a:rPr>
              <a:t>:هي الإطار الذي </a:t>
            </a:r>
            <a:r>
              <a:rPr lang="ar-EG" sz="1600" dirty="0">
                <a:solidFill>
                  <a:prstClr val="black"/>
                </a:solidFill>
                <a:latin typeface="Alexandria" pitchFamily="2" charset="-78"/>
                <a:cs typeface="Alexandria" pitchFamily="2" charset="-78"/>
              </a:rPr>
              <a:t>يشمل تفاصيل نوع التغيير المنشود وحجمه ومواصفاته الأخرى وبشكل دقيق </a:t>
            </a:r>
            <a:r>
              <a:rPr lang="ar-EG" sz="1600" dirty="0" smtClean="0">
                <a:solidFill>
                  <a:prstClr val="black"/>
                </a:solidFill>
                <a:latin typeface="Alexandria" pitchFamily="2" charset="-78"/>
                <a:cs typeface="Alexandria" pitchFamily="2" charset="-78"/>
              </a:rPr>
              <a:t>وواضح.</a:t>
            </a:r>
          </a:p>
          <a:p>
            <a:pPr lvl="0" algn="just" rtl="1">
              <a:lnSpc>
                <a:spcPct val="150000"/>
              </a:lnSpc>
            </a:pPr>
            <a:endParaRPr lang="ar-EG" sz="1600" dirty="0" smtClean="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بينما </a:t>
            </a:r>
            <a:r>
              <a:rPr lang="ar-EG" sz="1600" b="1" dirty="0" smtClean="0">
                <a:solidFill>
                  <a:prstClr val="black"/>
                </a:solidFill>
                <a:latin typeface="Alexandria" pitchFamily="2" charset="-78"/>
                <a:cs typeface="Alexandria" pitchFamily="2" charset="-78"/>
              </a:rPr>
              <a:t>البرنامج</a:t>
            </a:r>
            <a:r>
              <a:rPr lang="ar-EG" sz="1600" dirty="0" smtClean="0">
                <a:solidFill>
                  <a:prstClr val="black"/>
                </a:solidFill>
                <a:latin typeface="Alexandria" pitchFamily="2" charset="-78"/>
                <a:cs typeface="Alexandria" pitchFamily="2" charset="-78"/>
              </a:rPr>
              <a:t> فهو الآلية التي يتم بموجبها تفعيل الخطة بحيث تكون جاهزة للتنفيذ.</a:t>
            </a:r>
          </a:p>
          <a:p>
            <a:pPr lvl="0" algn="just" rtl="1">
              <a:lnSpc>
                <a:spcPct val="150000"/>
              </a:lnSpc>
            </a:pPr>
            <a:endParaRPr lang="ar-EG" sz="1600" dirty="0" smtClean="0">
              <a:solidFill>
                <a:prstClr val="black"/>
              </a:solidFill>
              <a:latin typeface="Alexandria" pitchFamily="2" charset="-78"/>
              <a:cs typeface="Alexandria" pitchFamily="2" charset="-78"/>
            </a:endParaRPr>
          </a:p>
          <a:p>
            <a:pPr lvl="0" algn="just" rtl="1">
              <a:lnSpc>
                <a:spcPct val="150000"/>
              </a:lnSpc>
            </a:pPr>
            <a:r>
              <a:rPr lang="ar-EG" sz="1600" b="1" dirty="0" smtClean="0">
                <a:solidFill>
                  <a:prstClr val="black"/>
                </a:solidFill>
                <a:latin typeface="Alexandria" pitchFamily="2" charset="-78"/>
                <a:cs typeface="Alexandria" pitchFamily="2" charset="-78"/>
              </a:rPr>
              <a:t>الحملة</a:t>
            </a:r>
            <a:r>
              <a:rPr lang="ar-EG" sz="1600" dirty="0" smtClean="0">
                <a:solidFill>
                  <a:prstClr val="black"/>
                </a:solidFill>
                <a:latin typeface="Alexandria" pitchFamily="2" charset="-78"/>
                <a:cs typeface="Alexandria" pitchFamily="2" charset="-78"/>
              </a:rPr>
              <a:t> هي خطة موجودة بالفعل وتنفذ من خلال وسائل الإعلام خلال فترة زمنية محددة.</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228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7"/>
          <p:cNvSpPr txBox="1">
            <a:spLocks noGrp="1"/>
          </p:cNvSpPr>
          <p:nvPr>
            <p:ph type="title"/>
          </p:nvPr>
        </p:nvSpPr>
        <p:spPr>
          <a:xfrm>
            <a:off x="609600" y="548633"/>
            <a:ext cx="10972800" cy="448400"/>
          </a:xfrm>
          <a:prstGeom prst="rect">
            <a:avLst/>
          </a:prstGeom>
        </p:spPr>
        <p:txBody>
          <a:bodyPr spcFirstLastPara="1" wrap="square" lIns="121900" tIns="121900" rIns="121900" bIns="121900" anchor="ctr" anchorCtr="0">
            <a:noAutofit/>
          </a:bodyPr>
          <a:lstStyle/>
          <a:p>
            <a:r>
              <a:rPr lang="ar-EG" sz="2667" b="1" u="sng" dirty="0">
                <a:latin typeface="Alexandria" pitchFamily="2" charset="-78"/>
                <a:cs typeface="Alexandria" pitchFamily="2" charset="-78"/>
              </a:rPr>
              <a:t>خصائص حملات العلاقات العامة </a:t>
            </a:r>
            <a:endParaRPr sz="2667" b="1" u="sng" dirty="0">
              <a:latin typeface="Alexandria" pitchFamily="2" charset="-78"/>
              <a:cs typeface="Alexandria" pitchFamily="2" charset="-78"/>
            </a:endParaRPr>
          </a:p>
        </p:txBody>
      </p:sp>
      <p:grpSp>
        <p:nvGrpSpPr>
          <p:cNvPr id="152" name="Google Shape;152;p17"/>
          <p:cNvGrpSpPr/>
          <p:nvPr/>
        </p:nvGrpSpPr>
        <p:grpSpPr>
          <a:xfrm>
            <a:off x="609600" y="4527996"/>
            <a:ext cx="2418400" cy="962105"/>
            <a:chOff x="457200" y="3395996"/>
            <a:chExt cx="1813800" cy="721579"/>
          </a:xfrm>
        </p:grpSpPr>
        <p:sp>
          <p:nvSpPr>
            <p:cNvPr id="153" name="Google Shape;153;p17"/>
            <p:cNvSpPr txBox="1"/>
            <p:nvPr/>
          </p:nvSpPr>
          <p:spPr>
            <a:xfrm>
              <a:off x="457200" y="3669675"/>
              <a:ext cx="1813800" cy="447900"/>
            </a:xfrm>
            <a:prstGeom prst="rect">
              <a:avLst/>
            </a:prstGeom>
            <a:noFill/>
            <a:ln>
              <a:noFill/>
            </a:ln>
          </p:spPr>
          <p:txBody>
            <a:bodyPr spcFirstLastPara="1" wrap="square" lIns="121900" tIns="121900" rIns="121900" bIns="121900" anchor="ctr" anchorCtr="0">
              <a:noAutofit/>
            </a:bodyPr>
            <a:lstStyle/>
            <a:p>
              <a:pPr defTabSz="1219170">
                <a:buClr>
                  <a:srgbClr val="000000"/>
                </a:buClr>
              </a:pPr>
              <a:endParaRPr sz="1600" kern="0" dirty="0">
                <a:solidFill>
                  <a:srgbClr val="000000"/>
                </a:solidFill>
                <a:latin typeface="Fira Sans"/>
                <a:ea typeface="Fira Sans"/>
                <a:cs typeface="Fira Sans"/>
                <a:sym typeface="Fira Sans"/>
              </a:endParaRPr>
            </a:p>
          </p:txBody>
        </p:sp>
        <p:sp>
          <p:nvSpPr>
            <p:cNvPr id="154" name="Google Shape;154;p17"/>
            <p:cNvSpPr txBox="1"/>
            <p:nvPr/>
          </p:nvSpPr>
          <p:spPr>
            <a:xfrm>
              <a:off x="457200" y="3395996"/>
              <a:ext cx="1813800" cy="239400"/>
            </a:xfrm>
            <a:prstGeom prst="rect">
              <a:avLst/>
            </a:prstGeom>
            <a:noFill/>
            <a:ln>
              <a:noFill/>
            </a:ln>
          </p:spPr>
          <p:txBody>
            <a:bodyPr spcFirstLastPara="1" wrap="square" lIns="121900" tIns="121900" rIns="121900" bIns="121900" anchor="ctr" anchorCtr="0">
              <a:noAutofit/>
            </a:bodyPr>
            <a:lstStyle/>
            <a:p>
              <a:pPr defTabSz="1219170">
                <a:buClr>
                  <a:srgbClr val="000000"/>
                </a:buClr>
              </a:pPr>
              <a:endParaRPr sz="2400" b="1" kern="0" dirty="0">
                <a:solidFill>
                  <a:srgbClr val="028090"/>
                </a:solidFill>
                <a:latin typeface="Fira Sans"/>
                <a:ea typeface="Fira Sans"/>
                <a:cs typeface="Fira Sans"/>
                <a:sym typeface="Fira Sans"/>
              </a:endParaRPr>
            </a:p>
          </p:txBody>
        </p:sp>
      </p:grpSp>
      <p:sp>
        <p:nvSpPr>
          <p:cNvPr id="156" name="Google Shape;156;p17"/>
          <p:cNvSpPr txBox="1"/>
          <p:nvPr/>
        </p:nvSpPr>
        <p:spPr>
          <a:xfrm>
            <a:off x="6964880" y="2775688"/>
            <a:ext cx="3875369" cy="597200"/>
          </a:xfrm>
          <a:prstGeom prst="rect">
            <a:avLst/>
          </a:prstGeom>
          <a:noFill/>
          <a:ln>
            <a:noFill/>
          </a:ln>
        </p:spPr>
        <p:txBody>
          <a:bodyPr spcFirstLastPara="1" wrap="square" lIns="121900" tIns="121900" rIns="121900" bIns="121900" anchor="ctr" anchorCtr="0">
            <a:noAutofit/>
          </a:bodyPr>
          <a:lstStyle/>
          <a:p>
            <a:pPr algn="r" defTabSz="1219170">
              <a:buClr>
                <a:srgbClr val="000000"/>
              </a:buClr>
            </a:pPr>
            <a:r>
              <a:rPr lang="ar-EG" sz="2133" kern="0" dirty="0">
                <a:solidFill>
                  <a:srgbClr val="000000"/>
                </a:solidFill>
                <a:latin typeface="Alexandria" pitchFamily="2" charset="-78"/>
                <a:ea typeface="Fira Sans"/>
                <a:cs typeface="Alexandria" pitchFamily="2" charset="-78"/>
                <a:sym typeface="Fira Sans"/>
              </a:rPr>
              <a:t>تكامل الجهود </a:t>
            </a:r>
            <a:endParaRPr sz="2133" kern="0" dirty="0">
              <a:solidFill>
                <a:srgbClr val="000000"/>
              </a:solidFill>
              <a:latin typeface="Alexandria" pitchFamily="2" charset="-78"/>
              <a:ea typeface="Fira Sans"/>
              <a:cs typeface="Alexandria" pitchFamily="2" charset="-78"/>
              <a:sym typeface="Fira Sans"/>
            </a:endParaRPr>
          </a:p>
        </p:txBody>
      </p:sp>
      <p:grpSp>
        <p:nvGrpSpPr>
          <p:cNvPr id="161" name="Google Shape;161;p17"/>
          <p:cNvGrpSpPr/>
          <p:nvPr/>
        </p:nvGrpSpPr>
        <p:grpSpPr>
          <a:xfrm>
            <a:off x="4091685" y="1596801"/>
            <a:ext cx="4008639" cy="4168023"/>
            <a:chOff x="3068763" y="1197600"/>
            <a:chExt cx="3006479" cy="3126017"/>
          </a:xfrm>
        </p:grpSpPr>
        <p:sp>
          <p:nvSpPr>
            <p:cNvPr id="162" name="Google Shape;162;p17"/>
            <p:cNvSpPr/>
            <p:nvPr/>
          </p:nvSpPr>
          <p:spPr>
            <a:xfrm>
              <a:off x="3068763" y="1718209"/>
              <a:ext cx="1203432" cy="1041445"/>
            </a:xfrm>
            <a:custGeom>
              <a:avLst/>
              <a:gdLst/>
              <a:ahLst/>
              <a:cxnLst/>
              <a:rect l="l" t="t" r="r" b="b"/>
              <a:pathLst>
                <a:path w="18056" h="15625" extrusionOk="0">
                  <a:moveTo>
                    <a:pt x="4499" y="1"/>
                  </a:moveTo>
                  <a:lnTo>
                    <a:pt x="1" y="7813"/>
                  </a:lnTo>
                  <a:lnTo>
                    <a:pt x="4499" y="15624"/>
                  </a:lnTo>
                  <a:lnTo>
                    <a:pt x="13527" y="15624"/>
                  </a:lnTo>
                  <a:lnTo>
                    <a:pt x="18056" y="7813"/>
                  </a:lnTo>
                  <a:lnTo>
                    <a:pt x="13527" y="1"/>
                  </a:lnTo>
                  <a:close/>
                </a:path>
              </a:pathLst>
            </a:custGeom>
            <a:solidFill>
              <a:srgbClr val="FEE0B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66" name="Google Shape;166;p17"/>
            <p:cNvSpPr/>
            <p:nvPr/>
          </p:nvSpPr>
          <p:spPr>
            <a:xfrm>
              <a:off x="3068763" y="2759562"/>
              <a:ext cx="1203432" cy="1043378"/>
            </a:xfrm>
            <a:custGeom>
              <a:avLst/>
              <a:gdLst/>
              <a:ahLst/>
              <a:cxnLst/>
              <a:rect l="l" t="t" r="r" b="b"/>
              <a:pathLst>
                <a:path w="18056" h="15654" extrusionOk="0">
                  <a:moveTo>
                    <a:pt x="4499" y="0"/>
                  </a:moveTo>
                  <a:lnTo>
                    <a:pt x="1" y="7842"/>
                  </a:lnTo>
                  <a:lnTo>
                    <a:pt x="4499" y="15654"/>
                  </a:lnTo>
                  <a:lnTo>
                    <a:pt x="13527" y="15654"/>
                  </a:lnTo>
                  <a:lnTo>
                    <a:pt x="18056" y="7842"/>
                  </a:lnTo>
                  <a:lnTo>
                    <a:pt x="13527" y="0"/>
                  </a:lnTo>
                  <a:close/>
                </a:path>
              </a:pathLst>
            </a:custGeom>
            <a:solidFill>
              <a:srgbClr val="00B0F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167" name="Google Shape;167;p17"/>
            <p:cNvGrpSpPr/>
            <p:nvPr/>
          </p:nvGrpSpPr>
          <p:grpSpPr>
            <a:xfrm>
              <a:off x="3540850" y="3174005"/>
              <a:ext cx="242742" cy="215337"/>
              <a:chOff x="-5224050" y="2107875"/>
              <a:chExt cx="172500" cy="153025"/>
            </a:xfrm>
          </p:grpSpPr>
          <p:sp>
            <p:nvSpPr>
              <p:cNvPr id="168" name="Google Shape;168;p17"/>
              <p:cNvSpPr/>
              <p:nvPr/>
            </p:nvSpPr>
            <p:spPr>
              <a:xfrm>
                <a:off x="-5102775" y="2211250"/>
                <a:ext cx="51225" cy="49650"/>
              </a:xfrm>
              <a:custGeom>
                <a:avLst/>
                <a:gdLst/>
                <a:ahLst/>
                <a:cxnLst/>
                <a:rect l="l" t="t" r="r" b="b"/>
                <a:pathLst>
                  <a:path w="2049" h="1986" extrusionOk="0">
                    <a:moveTo>
                      <a:pt x="343" y="0"/>
                    </a:moveTo>
                    <a:cubicBezTo>
                      <a:pt x="253" y="0"/>
                      <a:pt x="158" y="32"/>
                      <a:pt x="95" y="95"/>
                    </a:cubicBezTo>
                    <a:cubicBezTo>
                      <a:pt x="1" y="189"/>
                      <a:pt x="1" y="441"/>
                      <a:pt x="95" y="536"/>
                    </a:cubicBezTo>
                    <a:lnTo>
                      <a:pt x="536" y="977"/>
                    </a:lnTo>
                    <a:lnTo>
                      <a:pt x="95" y="1418"/>
                    </a:lnTo>
                    <a:cubicBezTo>
                      <a:pt x="1" y="1544"/>
                      <a:pt x="1" y="1765"/>
                      <a:pt x="95" y="1891"/>
                    </a:cubicBezTo>
                    <a:cubicBezTo>
                      <a:pt x="158" y="1954"/>
                      <a:pt x="253" y="1985"/>
                      <a:pt x="343" y="1985"/>
                    </a:cubicBezTo>
                    <a:cubicBezTo>
                      <a:pt x="434" y="1985"/>
                      <a:pt x="521" y="1954"/>
                      <a:pt x="568" y="1891"/>
                    </a:cubicBezTo>
                    <a:lnTo>
                      <a:pt x="1009" y="1450"/>
                    </a:lnTo>
                    <a:lnTo>
                      <a:pt x="1450" y="1891"/>
                    </a:lnTo>
                    <a:cubicBezTo>
                      <a:pt x="1513" y="1954"/>
                      <a:pt x="1600" y="1985"/>
                      <a:pt x="1686" y="1985"/>
                    </a:cubicBezTo>
                    <a:cubicBezTo>
                      <a:pt x="1773" y="1985"/>
                      <a:pt x="1860" y="1954"/>
                      <a:pt x="1923" y="1891"/>
                    </a:cubicBezTo>
                    <a:cubicBezTo>
                      <a:pt x="2049" y="1765"/>
                      <a:pt x="2049" y="1544"/>
                      <a:pt x="1923" y="1418"/>
                    </a:cubicBezTo>
                    <a:lnTo>
                      <a:pt x="1482" y="977"/>
                    </a:lnTo>
                    <a:lnTo>
                      <a:pt x="1923" y="536"/>
                    </a:lnTo>
                    <a:cubicBezTo>
                      <a:pt x="2049" y="441"/>
                      <a:pt x="2049" y="189"/>
                      <a:pt x="1923" y="95"/>
                    </a:cubicBezTo>
                    <a:cubicBezTo>
                      <a:pt x="1860" y="32"/>
                      <a:pt x="1773" y="0"/>
                      <a:pt x="1686" y="0"/>
                    </a:cubicBezTo>
                    <a:cubicBezTo>
                      <a:pt x="1600" y="0"/>
                      <a:pt x="1513" y="32"/>
                      <a:pt x="1450" y="95"/>
                    </a:cubicBezTo>
                    <a:lnTo>
                      <a:pt x="1009" y="504"/>
                    </a:lnTo>
                    <a:lnTo>
                      <a:pt x="568" y="95"/>
                    </a:lnTo>
                    <a:cubicBezTo>
                      <a:pt x="521" y="32"/>
                      <a:pt x="434" y="0"/>
                      <a:pt x="343"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69" name="Google Shape;169;p17"/>
              <p:cNvSpPr/>
              <p:nvPr/>
            </p:nvSpPr>
            <p:spPr>
              <a:xfrm>
                <a:off x="-5224050" y="2107875"/>
                <a:ext cx="51200" cy="49825"/>
              </a:xfrm>
              <a:custGeom>
                <a:avLst/>
                <a:gdLst/>
                <a:ahLst/>
                <a:cxnLst/>
                <a:rect l="l" t="t" r="r" b="b"/>
                <a:pathLst>
                  <a:path w="2048" h="1993" extrusionOk="0">
                    <a:moveTo>
                      <a:pt x="351" y="0"/>
                    </a:moveTo>
                    <a:cubicBezTo>
                      <a:pt x="260" y="0"/>
                      <a:pt x="173" y="24"/>
                      <a:pt x="126" y="71"/>
                    </a:cubicBezTo>
                    <a:cubicBezTo>
                      <a:pt x="0" y="197"/>
                      <a:pt x="0" y="449"/>
                      <a:pt x="126" y="544"/>
                    </a:cubicBezTo>
                    <a:lnTo>
                      <a:pt x="536" y="985"/>
                    </a:lnTo>
                    <a:lnTo>
                      <a:pt x="126" y="1426"/>
                    </a:lnTo>
                    <a:cubicBezTo>
                      <a:pt x="0" y="1552"/>
                      <a:pt x="0" y="1772"/>
                      <a:pt x="126" y="1898"/>
                    </a:cubicBezTo>
                    <a:cubicBezTo>
                      <a:pt x="173" y="1961"/>
                      <a:pt x="260" y="1993"/>
                      <a:pt x="351" y="1993"/>
                    </a:cubicBezTo>
                    <a:cubicBezTo>
                      <a:pt x="441" y="1993"/>
                      <a:pt x="536" y="1961"/>
                      <a:pt x="599" y="1898"/>
                    </a:cubicBezTo>
                    <a:lnTo>
                      <a:pt x="1008" y="1457"/>
                    </a:lnTo>
                    <a:lnTo>
                      <a:pt x="1449" y="1898"/>
                    </a:lnTo>
                    <a:cubicBezTo>
                      <a:pt x="1512" y="1961"/>
                      <a:pt x="1599" y="1993"/>
                      <a:pt x="1686" y="1993"/>
                    </a:cubicBezTo>
                    <a:cubicBezTo>
                      <a:pt x="1772" y="1993"/>
                      <a:pt x="1859" y="1961"/>
                      <a:pt x="1922" y="1898"/>
                    </a:cubicBezTo>
                    <a:cubicBezTo>
                      <a:pt x="2048" y="1772"/>
                      <a:pt x="2048" y="1520"/>
                      <a:pt x="1922" y="1426"/>
                    </a:cubicBezTo>
                    <a:lnTo>
                      <a:pt x="1481" y="985"/>
                    </a:lnTo>
                    <a:lnTo>
                      <a:pt x="1922" y="544"/>
                    </a:lnTo>
                    <a:cubicBezTo>
                      <a:pt x="2048" y="449"/>
                      <a:pt x="2048" y="197"/>
                      <a:pt x="1922" y="71"/>
                    </a:cubicBezTo>
                    <a:cubicBezTo>
                      <a:pt x="1875" y="24"/>
                      <a:pt x="1788" y="0"/>
                      <a:pt x="1697" y="0"/>
                    </a:cubicBezTo>
                    <a:cubicBezTo>
                      <a:pt x="1607" y="0"/>
                      <a:pt x="1512" y="24"/>
                      <a:pt x="1449" y="71"/>
                    </a:cubicBezTo>
                    <a:lnTo>
                      <a:pt x="1008" y="512"/>
                    </a:lnTo>
                    <a:lnTo>
                      <a:pt x="599" y="71"/>
                    </a:lnTo>
                    <a:cubicBezTo>
                      <a:pt x="536" y="24"/>
                      <a:pt x="441" y="0"/>
                      <a:pt x="351"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71" name="Google Shape;171;p17"/>
            <p:cNvSpPr/>
            <p:nvPr/>
          </p:nvSpPr>
          <p:spPr>
            <a:xfrm>
              <a:off x="3970286" y="3282238"/>
              <a:ext cx="1203432" cy="1041379"/>
            </a:xfrm>
            <a:custGeom>
              <a:avLst/>
              <a:gdLst/>
              <a:ahLst/>
              <a:cxnLst/>
              <a:rect l="l" t="t" r="r" b="b"/>
              <a:pathLst>
                <a:path w="18056" h="15624" extrusionOk="0">
                  <a:moveTo>
                    <a:pt x="4530" y="0"/>
                  </a:moveTo>
                  <a:lnTo>
                    <a:pt x="1" y="7812"/>
                  </a:lnTo>
                  <a:lnTo>
                    <a:pt x="4530" y="15624"/>
                  </a:lnTo>
                  <a:lnTo>
                    <a:pt x="13557" y="15624"/>
                  </a:lnTo>
                  <a:lnTo>
                    <a:pt x="18056" y="7812"/>
                  </a:lnTo>
                  <a:lnTo>
                    <a:pt x="13557" y="0"/>
                  </a:lnTo>
                  <a:close/>
                </a:path>
              </a:pathLst>
            </a:custGeom>
            <a:solidFill>
              <a:srgbClr val="203E5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5" name="Google Shape;175;p17"/>
            <p:cNvSpPr/>
            <p:nvPr/>
          </p:nvSpPr>
          <p:spPr>
            <a:xfrm>
              <a:off x="4873876" y="1718209"/>
              <a:ext cx="1201366" cy="1041445"/>
            </a:xfrm>
            <a:custGeom>
              <a:avLst/>
              <a:gdLst/>
              <a:ahLst/>
              <a:cxnLst/>
              <a:rect l="l" t="t" r="r" b="b"/>
              <a:pathLst>
                <a:path w="18025" h="15625" extrusionOk="0">
                  <a:moveTo>
                    <a:pt x="4499" y="1"/>
                  </a:moveTo>
                  <a:lnTo>
                    <a:pt x="0" y="7813"/>
                  </a:lnTo>
                  <a:lnTo>
                    <a:pt x="4499" y="15624"/>
                  </a:lnTo>
                  <a:lnTo>
                    <a:pt x="13526" y="15624"/>
                  </a:lnTo>
                  <a:lnTo>
                    <a:pt x="18025" y="7813"/>
                  </a:lnTo>
                  <a:lnTo>
                    <a:pt x="13526" y="1"/>
                  </a:lnTo>
                  <a:close/>
                </a:path>
              </a:pathLst>
            </a:custGeom>
            <a:solidFill>
              <a:srgbClr val="FFCC0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7" name="Google Shape;177;p17"/>
            <p:cNvSpPr/>
            <p:nvPr/>
          </p:nvSpPr>
          <p:spPr>
            <a:xfrm>
              <a:off x="4873876" y="2759562"/>
              <a:ext cx="1201366" cy="1043378"/>
            </a:xfrm>
            <a:custGeom>
              <a:avLst/>
              <a:gdLst/>
              <a:ahLst/>
              <a:cxnLst/>
              <a:rect l="l" t="t" r="r" b="b"/>
              <a:pathLst>
                <a:path w="18025" h="15654" extrusionOk="0">
                  <a:moveTo>
                    <a:pt x="4499" y="0"/>
                  </a:moveTo>
                  <a:lnTo>
                    <a:pt x="0" y="7842"/>
                  </a:lnTo>
                  <a:lnTo>
                    <a:pt x="4499" y="15654"/>
                  </a:lnTo>
                  <a:lnTo>
                    <a:pt x="13526" y="15654"/>
                  </a:lnTo>
                  <a:lnTo>
                    <a:pt x="18025" y="7842"/>
                  </a:lnTo>
                  <a:lnTo>
                    <a:pt x="13526" y="0"/>
                  </a:lnTo>
                  <a:close/>
                </a:path>
              </a:pathLst>
            </a:custGeom>
            <a:solidFill>
              <a:srgbClr val="F5822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9" name="Google Shape;179;p17"/>
            <p:cNvSpPr/>
            <p:nvPr/>
          </p:nvSpPr>
          <p:spPr>
            <a:xfrm>
              <a:off x="3970286" y="1197600"/>
              <a:ext cx="1203432" cy="1041379"/>
            </a:xfrm>
            <a:custGeom>
              <a:avLst/>
              <a:gdLst/>
              <a:ahLst/>
              <a:cxnLst/>
              <a:rect l="l" t="t" r="r" b="b"/>
              <a:pathLst>
                <a:path w="18056" h="15624" extrusionOk="0">
                  <a:moveTo>
                    <a:pt x="4530" y="0"/>
                  </a:moveTo>
                  <a:lnTo>
                    <a:pt x="1" y="7812"/>
                  </a:lnTo>
                  <a:lnTo>
                    <a:pt x="4530" y="15624"/>
                  </a:lnTo>
                  <a:lnTo>
                    <a:pt x="13557" y="15624"/>
                  </a:lnTo>
                  <a:lnTo>
                    <a:pt x="18056" y="7812"/>
                  </a:lnTo>
                  <a:lnTo>
                    <a:pt x="13557" y="0"/>
                  </a:lnTo>
                  <a:close/>
                </a:path>
              </a:pathLst>
            </a:custGeom>
            <a:solidFill>
              <a:srgbClr val="203E5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2" name="Google Shape;182;p17"/>
            <p:cNvSpPr/>
            <p:nvPr/>
          </p:nvSpPr>
          <p:spPr>
            <a:xfrm>
              <a:off x="4555891" y="1654553"/>
              <a:ext cx="54660" cy="54621"/>
            </a:xfrm>
            <a:custGeom>
              <a:avLst/>
              <a:gdLst/>
              <a:ahLst/>
              <a:cxnLst/>
              <a:rect l="l" t="t" r="r" b="b"/>
              <a:pathLst>
                <a:path w="1419" h="1418" extrusionOk="0">
                  <a:moveTo>
                    <a:pt x="1072" y="0"/>
                  </a:moveTo>
                  <a:cubicBezTo>
                    <a:pt x="883" y="0"/>
                    <a:pt x="725" y="158"/>
                    <a:pt x="725" y="378"/>
                  </a:cubicBezTo>
                  <a:lnTo>
                    <a:pt x="725" y="725"/>
                  </a:lnTo>
                  <a:lnTo>
                    <a:pt x="379" y="725"/>
                  </a:lnTo>
                  <a:cubicBezTo>
                    <a:pt x="158" y="725"/>
                    <a:pt x="1" y="882"/>
                    <a:pt x="1" y="1071"/>
                  </a:cubicBezTo>
                  <a:cubicBezTo>
                    <a:pt x="1" y="1260"/>
                    <a:pt x="158" y="1418"/>
                    <a:pt x="379" y="1418"/>
                  </a:cubicBezTo>
                  <a:lnTo>
                    <a:pt x="1041" y="1418"/>
                  </a:lnTo>
                  <a:cubicBezTo>
                    <a:pt x="1230" y="1418"/>
                    <a:pt x="1387" y="1260"/>
                    <a:pt x="1387" y="1071"/>
                  </a:cubicBezTo>
                  <a:lnTo>
                    <a:pt x="1387" y="410"/>
                  </a:lnTo>
                  <a:cubicBezTo>
                    <a:pt x="1419" y="158"/>
                    <a:pt x="1261" y="0"/>
                    <a:pt x="1072"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84" name="Google Shape;184;p17"/>
          <p:cNvSpPr txBox="1"/>
          <p:nvPr/>
        </p:nvSpPr>
        <p:spPr>
          <a:xfrm>
            <a:off x="9092273" y="1693745"/>
            <a:ext cx="2418400" cy="597200"/>
          </a:xfrm>
          <a:prstGeom prst="rect">
            <a:avLst/>
          </a:prstGeom>
          <a:noFill/>
          <a:ln>
            <a:noFill/>
          </a:ln>
        </p:spPr>
        <p:txBody>
          <a:bodyPr spcFirstLastPara="1" wrap="square" lIns="121900" tIns="121900" rIns="121900" bIns="121900" anchor="ctr" anchorCtr="0">
            <a:noAutofit/>
          </a:bodyPr>
          <a:lstStyle/>
          <a:p>
            <a:pPr algn="r" defTabSz="1219170">
              <a:buClr>
                <a:srgbClr val="000000"/>
              </a:buClr>
            </a:pPr>
            <a:r>
              <a:rPr lang="ar-EG" sz="2133" kern="0" dirty="0">
                <a:solidFill>
                  <a:srgbClr val="000000"/>
                </a:solidFill>
                <a:latin typeface="Alexandria" pitchFamily="2" charset="-78"/>
                <a:ea typeface="Fira Sans"/>
                <a:cs typeface="Alexandria" pitchFamily="2" charset="-78"/>
                <a:sym typeface="Fira Sans"/>
              </a:rPr>
              <a:t>التخطيط</a:t>
            </a:r>
            <a:r>
              <a:rPr lang="ar-EG" sz="1600" kern="0" dirty="0">
                <a:solidFill>
                  <a:srgbClr val="000000"/>
                </a:solidFill>
                <a:latin typeface="Fira Sans"/>
                <a:ea typeface="Fira Sans"/>
                <a:cs typeface="Fira Sans"/>
                <a:sym typeface="Fira Sans"/>
              </a:rPr>
              <a:t>ط </a:t>
            </a:r>
            <a:endParaRPr sz="1600" kern="0" dirty="0">
              <a:solidFill>
                <a:srgbClr val="000000"/>
              </a:solidFill>
              <a:latin typeface="Fira Sans"/>
              <a:ea typeface="Fira Sans"/>
              <a:cs typeface="Fira Sans"/>
              <a:sym typeface="Fira Sans"/>
            </a:endParaRPr>
          </a:p>
        </p:txBody>
      </p:sp>
      <p:pic>
        <p:nvPicPr>
          <p:cNvPr id="2" name="Picture 1"/>
          <p:cNvPicPr>
            <a:picLocks noChangeAspect="1"/>
          </p:cNvPicPr>
          <p:nvPr/>
        </p:nvPicPr>
        <p:blipFill>
          <a:blip r:embed="rId3"/>
          <a:stretch>
            <a:fillRect/>
          </a:stretch>
        </p:blipFill>
        <p:spPr>
          <a:xfrm>
            <a:off x="1011414" y="5070570"/>
            <a:ext cx="2479255" cy="634039"/>
          </a:xfrm>
          <a:prstGeom prst="rect">
            <a:avLst/>
          </a:prstGeom>
        </p:spPr>
      </p:pic>
      <p:pic>
        <p:nvPicPr>
          <p:cNvPr id="3" name="Picture 2"/>
          <p:cNvPicPr>
            <a:picLocks noChangeAspect="1"/>
          </p:cNvPicPr>
          <p:nvPr/>
        </p:nvPicPr>
        <p:blipFill>
          <a:blip r:embed="rId4"/>
          <a:stretch>
            <a:fillRect/>
          </a:stretch>
        </p:blipFill>
        <p:spPr>
          <a:xfrm>
            <a:off x="865254" y="4185445"/>
            <a:ext cx="2454869" cy="634039"/>
          </a:xfrm>
          <a:prstGeom prst="rect">
            <a:avLst/>
          </a:prstGeom>
        </p:spPr>
      </p:pic>
      <p:pic>
        <p:nvPicPr>
          <p:cNvPr id="4" name="Picture 3"/>
          <p:cNvPicPr>
            <a:picLocks noChangeAspect="1"/>
          </p:cNvPicPr>
          <p:nvPr/>
        </p:nvPicPr>
        <p:blipFill>
          <a:blip r:embed="rId5"/>
          <a:stretch>
            <a:fillRect/>
          </a:stretch>
        </p:blipFill>
        <p:spPr>
          <a:xfrm>
            <a:off x="518098" y="3425862"/>
            <a:ext cx="2454869" cy="634039"/>
          </a:xfrm>
          <a:prstGeom prst="rect">
            <a:avLst/>
          </a:prstGeom>
        </p:spPr>
      </p:pic>
      <p:pic>
        <p:nvPicPr>
          <p:cNvPr id="5" name="Picture 4"/>
          <p:cNvPicPr>
            <a:picLocks noChangeAspect="1"/>
          </p:cNvPicPr>
          <p:nvPr/>
        </p:nvPicPr>
        <p:blipFill>
          <a:blip r:embed="rId6"/>
          <a:stretch>
            <a:fillRect/>
          </a:stretch>
        </p:blipFill>
        <p:spPr>
          <a:xfrm>
            <a:off x="822327" y="2540737"/>
            <a:ext cx="2454869" cy="634039"/>
          </a:xfrm>
          <a:prstGeom prst="rect">
            <a:avLst/>
          </a:prstGeom>
        </p:spPr>
      </p:pic>
      <p:pic>
        <p:nvPicPr>
          <p:cNvPr id="6" name="Picture 5"/>
          <p:cNvPicPr>
            <a:picLocks noChangeAspect="1"/>
          </p:cNvPicPr>
          <p:nvPr/>
        </p:nvPicPr>
        <p:blipFill>
          <a:blip r:embed="rId7"/>
          <a:stretch>
            <a:fillRect/>
          </a:stretch>
        </p:blipFill>
        <p:spPr>
          <a:xfrm>
            <a:off x="299654" y="1775518"/>
            <a:ext cx="3308383" cy="634039"/>
          </a:xfrm>
          <a:prstGeom prst="rect">
            <a:avLst/>
          </a:prstGeom>
        </p:spPr>
      </p:pic>
      <p:pic>
        <p:nvPicPr>
          <p:cNvPr id="7" name="Picture 6"/>
          <p:cNvPicPr>
            <a:picLocks noChangeAspect="1"/>
          </p:cNvPicPr>
          <p:nvPr/>
        </p:nvPicPr>
        <p:blipFill>
          <a:blip r:embed="rId8"/>
          <a:stretch>
            <a:fillRect/>
          </a:stretch>
        </p:blipFill>
        <p:spPr>
          <a:xfrm>
            <a:off x="6898291" y="5023386"/>
            <a:ext cx="3300255" cy="625911"/>
          </a:xfrm>
          <a:prstGeom prst="rect">
            <a:avLst/>
          </a:prstGeom>
        </p:spPr>
      </p:pic>
      <p:pic>
        <p:nvPicPr>
          <p:cNvPr id="8" name="Picture 7"/>
          <p:cNvPicPr>
            <a:picLocks noChangeAspect="1"/>
          </p:cNvPicPr>
          <p:nvPr/>
        </p:nvPicPr>
        <p:blipFill>
          <a:blip r:embed="rId9"/>
          <a:stretch>
            <a:fillRect/>
          </a:stretch>
        </p:blipFill>
        <p:spPr>
          <a:xfrm>
            <a:off x="7636075" y="4354726"/>
            <a:ext cx="3300255" cy="625911"/>
          </a:xfrm>
          <a:prstGeom prst="rect">
            <a:avLst/>
          </a:prstGeom>
        </p:spPr>
      </p:pic>
      <p:pic>
        <p:nvPicPr>
          <p:cNvPr id="9" name="Picture 8"/>
          <p:cNvPicPr>
            <a:picLocks noChangeAspect="1"/>
          </p:cNvPicPr>
          <p:nvPr/>
        </p:nvPicPr>
        <p:blipFill>
          <a:blip r:embed="rId10"/>
          <a:stretch>
            <a:fillRect/>
          </a:stretch>
        </p:blipFill>
        <p:spPr>
          <a:xfrm>
            <a:off x="7917811" y="3685879"/>
            <a:ext cx="3909907" cy="625911"/>
          </a:xfrm>
          <a:prstGeom prst="rect">
            <a:avLst/>
          </a:prstGeom>
        </p:spPr>
      </p:pic>
    </p:spTree>
    <p:extLst>
      <p:ext uri="{BB962C8B-B14F-4D97-AF65-F5344CB8AC3E}">
        <p14:creationId xmlns:p14="http://schemas.microsoft.com/office/powerpoint/2010/main" val="4129436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الثاني....</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2</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a:t>
            </a:r>
            <a:r>
              <a:rPr kumimoji="0" lang="ar-EG" sz="28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 </a:t>
            </a:r>
            <a:endPar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877290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458620" y="2506487"/>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أساليب التخطيط لحملات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455813"/>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المراحلالأولية لتخطيط حملات العلاقات العامة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6" name="Rectangle 5"/>
          <p:cNvSpPr/>
          <p:nvPr/>
        </p:nvSpPr>
        <p:spPr>
          <a:xfrm>
            <a:off x="2593833" y="1574302"/>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التخطيط الإستراتيجي لحملات العلاقات العامة وأهميته ومتطلباته</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77002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272831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خلال هذه المحاضرة سيتم التطرق للتخطيط الإستراتيجي لحملات العلاقات العامة ومراحلة المختلفة والتي لابد ان</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تتم بشكل متسلسل والتي تبدأ بالتخطيط </a:t>
            </a:r>
            <a:r>
              <a:rPr kumimoji="0" lang="ar-EG"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من خلال</a:t>
            </a:r>
            <a:r>
              <a:rPr kumimoji="0" lang="ar-EG" b="1" i="0" u="none" strike="noStrike" kern="1200" cap="none" spc="0" normalizeH="0" noProof="0" dirty="0" smtClean="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1" i="0" u="none" strike="noStrike" kern="1200" cap="none" spc="0" normalizeH="0" noProof="0" dirty="0" smtClean="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aseline="0" dirty="0" smtClean="0">
                <a:solidFill>
                  <a:prstClr val="black"/>
                </a:solidFill>
                <a:latin typeface="Alexandria" pitchFamily="2" charset="-78"/>
                <a:cs typeface="Alexandria" pitchFamily="2" charset="-78"/>
              </a:rPr>
              <a:t>إجراء</a:t>
            </a:r>
            <a:r>
              <a:rPr lang="ar-EG" sz="1600" dirty="0" smtClean="0">
                <a:solidFill>
                  <a:prstClr val="black"/>
                </a:solidFill>
                <a:latin typeface="Alexandria" pitchFamily="2" charset="-78"/>
                <a:cs typeface="Alexandria" pitchFamily="2" charset="-78"/>
              </a:rPr>
              <a:t> البحوث ، التحليل البيئي ، وضع الأهداف ، تحديد الجمهور ،تحديد اصحاب المصالح ، وضع الإستراتيجية وغيرها من</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dirty="0" smtClean="0">
                <a:solidFill>
                  <a:prstClr val="black"/>
                </a:solidFill>
                <a:latin typeface="Alexandria" pitchFamily="2" charset="-78"/>
                <a:cs typeface="Alexandria" pitchFamily="2" charset="-78"/>
              </a:rPr>
              <a:t> المراحل التنوعةو والتي لابد من التخطيط لها بعناية حتى يكون المحصلة حملة ناجحة ومميزة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295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الثالث....</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3</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 </a:t>
            </a:r>
            <a:endParaRPr kumimoji="0" lang="en-US" sz="2000" b="0"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899645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المداخل الإقناعية المستخدمة في 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الإستراتيجيات والتكنيكات الإقناعية الحديثة التي تطبق في حملات العلاقات العامة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مميزات التكنيكات المنطقية والعقلانية في حملات العلاقات العامة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تابع – المراحل الأولية لتخطيط حملات العلاقات العامة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314330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926142"/>
            <a:ext cx="10417113" cy="300082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خلال هذه المحاضرة سيتم </a:t>
            </a:r>
            <a:r>
              <a:rPr lang="ar-EG" sz="1400" dirty="0" smtClean="0">
                <a:solidFill>
                  <a:prstClr val="black"/>
                </a:solidFill>
                <a:latin typeface="Alexandria" pitchFamily="2" charset="-78"/>
                <a:cs typeface="Alexandria" pitchFamily="2" charset="-78"/>
              </a:rPr>
              <a:t>إستكمال مراحل التخطيط الإستراتيجي </a:t>
            </a:r>
            <a:r>
              <a:rPr kumimoji="0" lang="ar-EG" sz="14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لحملات العلاقات العامة</a:t>
            </a:r>
            <a:r>
              <a:rPr kumimoji="0" lang="en-US" sz="14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a:t>
            </a:r>
            <a:r>
              <a:rPr kumimoji="0" lang="ar-EG" sz="14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ومراحلة المختلفة والتي تشمل تحديد </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الرسائل ،ومن ثم وسائل التنفيذ حيث</a:t>
            </a:r>
            <a:r>
              <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إختيار الوسائل الإعلامية،ويتوقف إختيار الوسائل لإعلامية على عدة معاييرمهمة تتمثل في</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ملائمة الوسيلة</a:t>
            </a:r>
            <a:r>
              <a:rPr kumimoji="0" lang="en-US"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a:t>
            </a:r>
            <a:r>
              <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للهدف ، ملائمة الوسيلة للرسالة وملائمة الوسائل للجمهور المستهدف.</a:t>
            </a:r>
            <a:r>
              <a:rPr kumimoji="0" lang="en-US"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a:t>
            </a:r>
            <a:endPar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400" dirty="0" smtClean="0">
                <a:solidFill>
                  <a:prstClr val="black"/>
                </a:solidFill>
                <a:latin typeface="Alexandria" pitchFamily="2" charset="-78"/>
                <a:cs typeface="Alexandria" pitchFamily="2" charset="-78"/>
              </a:rPr>
              <a:t>كما ت</a:t>
            </a:r>
            <a:r>
              <a:rPr lang="ar-EG" sz="1400" noProof="0" dirty="0" smtClean="0">
                <a:solidFill>
                  <a:prstClr val="black"/>
                </a:solidFill>
                <a:latin typeface="Alexandria" pitchFamily="2" charset="-78"/>
                <a:cs typeface="Alexandria" pitchFamily="2" charset="-78"/>
              </a:rPr>
              <a:t>تطرق المحاضرة ايضاً لتصنيف وسائل الإعلام المستخدمة في حملات العلاقات العامة وفقاُ لعدة عناصر تشمل نوع الوسيلة</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400" noProof="0" dirty="0" smtClean="0">
                <a:solidFill>
                  <a:prstClr val="black"/>
                </a:solidFill>
                <a:latin typeface="Alexandria" pitchFamily="2" charset="-78"/>
                <a:cs typeface="Alexandria" pitchFamily="2" charset="-78"/>
              </a:rPr>
              <a:t> من حيث النطاق ، نوع الوسيلة ومزاياها ، درجة الوصول الفعلي.</a:t>
            </a: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447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233919"/>
            <a:ext cx="10417113" cy="3170099"/>
          </a:xfrm>
          <a:prstGeom prst="rect">
            <a:avLst/>
          </a:prstGeom>
          <a:noFill/>
        </p:spPr>
        <p:txBody>
          <a:bodyPr wrap="square" rtlCol="0">
            <a:spAutoFit/>
          </a:bodyPr>
          <a:lstStyle/>
          <a:p>
            <a:pPr lvl="0" algn="just" rtl="1">
              <a:lnSpc>
                <a:spcPct val="150000"/>
              </a:lnSpc>
              <a:defRPr/>
            </a:pPr>
            <a:r>
              <a:rPr lang="ar-EG" sz="1600" dirty="0" smtClean="0">
                <a:solidFill>
                  <a:prstClr val="black"/>
                </a:solidFill>
                <a:latin typeface="Alexandria" pitchFamily="2" charset="-78"/>
                <a:cs typeface="Alexandria" pitchFamily="2" charset="-78"/>
              </a:rPr>
              <a:t>إضافة إلى  </a:t>
            </a:r>
            <a:r>
              <a:rPr lang="ar-EG" sz="1600" dirty="0">
                <a:solidFill>
                  <a:prstClr val="black"/>
                </a:solidFill>
                <a:latin typeface="Alexandria" pitchFamily="2" charset="-78"/>
                <a:cs typeface="Alexandria" pitchFamily="2" charset="-78"/>
              </a:rPr>
              <a:t>درجة التدخل والتراكم بين الوسائل الإعلامية ،نوع وخصائص جمهور الوسيلة وقدرة الوسيلة على </a:t>
            </a:r>
            <a:r>
              <a:rPr lang="ar-EG" sz="1600" dirty="0" smtClean="0">
                <a:solidFill>
                  <a:prstClr val="black"/>
                </a:solidFill>
                <a:latin typeface="Alexandria" pitchFamily="2" charset="-78"/>
                <a:cs typeface="Alexandria" pitchFamily="2" charset="-78"/>
              </a:rPr>
              <a:t>نقل</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الرسالة </a:t>
            </a:r>
            <a:r>
              <a:rPr lang="ar-EG" sz="1600" dirty="0" smtClean="0">
                <a:solidFill>
                  <a:prstClr val="black"/>
                </a:solidFill>
                <a:latin typeface="Alexandria" pitchFamily="2" charset="-78"/>
                <a:cs typeface="Alexandria" pitchFamily="2" charset="-78"/>
              </a:rPr>
              <a:t>الإقناعية، تتطرق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المحاضرة أيضاُ لأهمية</a:t>
            </a: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 تنفيذ وجدولة الحملة </a:t>
            </a: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وضرورة وضع ميزانية للحملة وتتناول</a:t>
            </a:r>
            <a:b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br>
            <a:endPar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a:p>
            <a:pPr lvl="0" algn="just" rtl="1">
              <a:lnSpc>
                <a:spcPct val="150000"/>
              </a:lnSpc>
              <a:defRPr/>
            </a:pP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 المحاضرة ايضاً ابرز  الإستراتيجيات الإتصالية والتكنيكات المستخدمة لإقناع الجماهير بحملات العلاقات العامة مثل</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 إستراتيجية الإعلام،  والإقناع وبناء الإجماع وإستراتيجية الجوار التي تعد الأبرز لإقناع الجمهور بالحملات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600" baseline="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9865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الرابع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3</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5344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القيم المتعلقة بإستحدام الشركات للحملات عبر شبكات التواصل الإجتماعي</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كيف يمكن التخطيط لحملة ناجحة عبر الإعلام الجديد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أهداف حملات العلاقات العامة عبر شبكات التواصل الإجتماعي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أهمية حملات العلاقات العامة عبرالإعلام الجديد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885938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3477875"/>
          </a:xfrm>
          <a:prstGeom prst="rect">
            <a:avLst/>
          </a:prstGeom>
          <a:noFill/>
        </p:spPr>
        <p:txBody>
          <a:bodyPr wrap="square" rtlCol="0">
            <a:spAutoFit/>
          </a:bodyPr>
          <a:lstStyle/>
          <a:p>
            <a:pPr lvl="0" algn="just" rtl="1">
              <a:lnSpc>
                <a:spcPct val="150000"/>
              </a:lnSpc>
            </a:pPr>
            <a:r>
              <a:rPr lang="ar-EG" sz="1600" dirty="0" smtClean="0">
                <a:solidFill>
                  <a:prstClr val="black"/>
                </a:solidFill>
                <a:latin typeface="Alexandria" pitchFamily="2" charset="-78"/>
                <a:cs typeface="Alexandria" pitchFamily="2" charset="-78"/>
              </a:rPr>
              <a:t>ويعد </a:t>
            </a:r>
            <a:r>
              <a:rPr lang="ar-EG" sz="1600" dirty="0">
                <a:solidFill>
                  <a:prstClr val="black"/>
                </a:solidFill>
                <a:latin typeface="Alexandria" pitchFamily="2" charset="-78"/>
                <a:cs typeface="Alexandria" pitchFamily="2" charset="-78"/>
              </a:rPr>
              <a:t>إستخدام وتوظيف وسائل التواصل الإجتماعي ؛ الأكثر وضوحاً في العلاقات العامة ،لذا فهي تشكل </a:t>
            </a:r>
            <a:r>
              <a:rPr lang="ar-EG" sz="1600" dirty="0" smtClean="0">
                <a:solidFill>
                  <a:prstClr val="black"/>
                </a:solidFill>
                <a:latin typeface="Alexandria" pitchFamily="2" charset="-78"/>
                <a:cs typeface="Alexandria" pitchFamily="2" charset="-78"/>
              </a:rPr>
              <a:t>أسلوباً</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تكتيكياً قادراً على التأثير في آراء الآخرين وتغيير سلوكهم وخلق قنوات وفرص جديدة للتواصل مع الجمهور</a:t>
            </a:r>
            <a:r>
              <a:rPr lang="ar-EG" sz="1600" dirty="0" smtClean="0">
                <a:solidFill>
                  <a:prstClr val="black"/>
                </a:solidFill>
                <a:latin typeface="Alexandria" pitchFamily="2" charset="-78"/>
                <a:cs typeface="Alexandria" pitchFamily="2" charset="-78"/>
              </a:rPr>
              <a:t>.</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ومن </a:t>
            </a:r>
            <a:r>
              <a:rPr lang="ar-EG" sz="1600" dirty="0">
                <a:solidFill>
                  <a:prstClr val="black"/>
                </a:solidFill>
                <a:latin typeface="Alexandria" pitchFamily="2" charset="-78"/>
                <a:cs typeface="Alexandria" pitchFamily="2" charset="-78"/>
              </a:rPr>
              <a:t>خلال هذه المحاضرة يتم </a:t>
            </a:r>
            <a:r>
              <a:rPr lang="ar-EG" sz="1600" dirty="0" smtClean="0">
                <a:solidFill>
                  <a:prstClr val="black"/>
                </a:solidFill>
                <a:latin typeface="Alexandria" pitchFamily="2" charset="-78"/>
                <a:cs typeface="Alexandria" pitchFamily="2" charset="-78"/>
              </a:rPr>
              <a:t>التأكيد على دور وسائل التواصل الإجتماعي في دعم حملات العلاقات العامة والتي تشمل :</a:t>
            </a: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الوصول لعملاء  </a:t>
            </a:r>
            <a:r>
              <a:rPr lang="ar-EG" sz="1600" b="1" dirty="0" smtClean="0">
                <a:solidFill>
                  <a:prstClr val="black"/>
                </a:solidFill>
                <a:latin typeface="Alexandria" pitchFamily="2" charset="-78"/>
                <a:cs typeface="Alexandria" pitchFamily="2" charset="-78"/>
              </a:rPr>
              <a:t>جدد، التعريف </a:t>
            </a:r>
            <a:r>
              <a:rPr lang="ar-EG" sz="1600" b="1" dirty="0">
                <a:solidFill>
                  <a:prstClr val="black"/>
                </a:solidFill>
                <a:latin typeface="Alexandria" pitchFamily="2" charset="-78"/>
                <a:cs typeface="Alexandria" pitchFamily="2" charset="-78"/>
              </a:rPr>
              <a:t>بموقعك على الشبكات العنكبوتية وزيادة الحركة </a:t>
            </a:r>
            <a:r>
              <a:rPr lang="ar-EG" sz="1600" b="1" dirty="0" smtClean="0">
                <a:solidFill>
                  <a:prstClr val="black"/>
                </a:solidFill>
                <a:latin typeface="Alexandria" pitchFamily="2" charset="-78"/>
                <a:cs typeface="Alexandria" pitchFamily="2" charset="-78"/>
              </a:rPr>
              <a:t>،تصحيح </a:t>
            </a:r>
            <a:r>
              <a:rPr lang="ar-EG" sz="1600" b="1" dirty="0">
                <a:solidFill>
                  <a:prstClr val="black"/>
                </a:solidFill>
                <a:latin typeface="Alexandria" pitchFamily="2" charset="-78"/>
                <a:cs typeface="Alexandria" pitchFamily="2" charset="-78"/>
              </a:rPr>
              <a:t>المفاهيم عن </a:t>
            </a:r>
            <a:r>
              <a:rPr lang="ar-EG" sz="1600" b="1" dirty="0" smtClean="0">
                <a:solidFill>
                  <a:prstClr val="black"/>
                </a:solidFill>
                <a:latin typeface="Alexandria" pitchFamily="2" charset="-78"/>
                <a:cs typeface="Alexandria" pitchFamily="2" charset="-78"/>
              </a:rPr>
              <a:t>المنظمة،زيادة </a:t>
            </a:r>
            <a:r>
              <a:rPr lang="ar-EG" sz="1600" b="1" dirty="0">
                <a:solidFill>
                  <a:prstClr val="black"/>
                </a:solidFill>
                <a:latin typeface="Alexandria" pitchFamily="2" charset="-78"/>
                <a:cs typeface="Alexandria" pitchFamily="2" charset="-78"/>
              </a:rPr>
              <a:t>المبيعات </a:t>
            </a:r>
            <a:r>
              <a:rPr lang="ar-EG" sz="1600" b="1" dirty="0" smtClean="0">
                <a:solidFill>
                  <a:prstClr val="black"/>
                </a:solidFill>
                <a:latin typeface="Alexandria" pitchFamily="2" charset="-78"/>
                <a:cs typeface="Alexandria" pitchFamily="2" charset="-78"/>
              </a:rPr>
              <a:t>.</a:t>
            </a:r>
            <a:endParaRPr lang="ar-EG" sz="1600" b="1" dirty="0">
              <a:solidFill>
                <a:prstClr val="black"/>
              </a:solidFill>
              <a:latin typeface="Alexandria" pitchFamily="2" charset="-78"/>
              <a:cs typeface="Alexandria" pitchFamily="2" charset="-78"/>
            </a:endParaRPr>
          </a:p>
          <a:p>
            <a:pPr lvl="0" algn="just" rtl="1"/>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157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304698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تتطرق المحاضرة أيضاً للقيم الأساسية المتعلقة بإستخدام الشركات للحملات الرقمية عبر شبكات التواصل الإجتماعي</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والتي تتمثل في سرعة التواصل والسمعة ،الشعبية والسلطة.</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وتتطرق المحاضرة ايضاً لأسس التخطيط لحملة ناجحة عبر الإعلام الجديد والتي تتمثل في  </a:t>
            </a:r>
            <a:r>
              <a:rPr lang="ar-EG" sz="1600" b="1" dirty="0" smtClean="0">
                <a:solidFill>
                  <a:prstClr val="black"/>
                </a:solidFill>
                <a:latin typeface="Alexandria" pitchFamily="2" charset="-78"/>
                <a:cs typeface="Alexandria" pitchFamily="2" charset="-78"/>
              </a:rPr>
              <a:t>التخطيط </a:t>
            </a:r>
            <a:r>
              <a:rPr lang="ar-EG" sz="1600" b="1" dirty="0">
                <a:solidFill>
                  <a:prstClr val="black"/>
                </a:solidFill>
                <a:latin typeface="Alexandria" pitchFamily="2" charset="-78"/>
                <a:cs typeface="Alexandria" pitchFamily="2" charset="-78"/>
              </a:rPr>
              <a:t>الجيد ، </a:t>
            </a:r>
            <a:r>
              <a:rPr lang="ar-EG" sz="1600" b="1" dirty="0" smtClean="0">
                <a:solidFill>
                  <a:prstClr val="black"/>
                </a:solidFill>
                <a:latin typeface="Alexandria" pitchFamily="2" charset="-78"/>
                <a:cs typeface="Alexandria" pitchFamily="2" charset="-78"/>
              </a:rPr>
              <a:t>الإبتكار والمهارة، وضع </a:t>
            </a:r>
            <a:r>
              <a:rPr lang="ar-EG" sz="1600" b="1" dirty="0">
                <a:solidFill>
                  <a:prstClr val="black"/>
                </a:solidFill>
                <a:latin typeface="Alexandria" pitchFamily="2" charset="-78"/>
                <a:cs typeface="Alexandria" pitchFamily="2" charset="-78"/>
              </a:rPr>
              <a:t>شعاراً للحمله كي </a:t>
            </a:r>
            <a:r>
              <a:rPr lang="ar-EG" sz="1600" b="1" dirty="0" smtClean="0">
                <a:solidFill>
                  <a:prstClr val="black"/>
                </a:solidFill>
                <a:latin typeface="Alexandria" pitchFamily="2" charset="-78"/>
                <a:cs typeface="Alexandria" pitchFamily="2" charset="-78"/>
              </a:rPr>
              <a:t>يميزها، وبناء </a:t>
            </a:r>
            <a:r>
              <a:rPr lang="ar-EG" sz="1600" b="1" dirty="0">
                <a:solidFill>
                  <a:prstClr val="black"/>
                </a:solidFill>
                <a:latin typeface="Alexandria" pitchFamily="2" charset="-78"/>
                <a:cs typeface="Alexandria" pitchFamily="2" charset="-78"/>
              </a:rPr>
              <a:t>العلاقات </a:t>
            </a:r>
            <a:r>
              <a:rPr lang="ar-EG" sz="1600" b="1" dirty="0" smtClean="0">
                <a:solidFill>
                  <a:prstClr val="black"/>
                </a:solidFill>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b="1" dirty="0" smtClean="0">
              <a:solidFill>
                <a:prstClr val="black"/>
              </a:solidFill>
              <a:latin typeface="Alexandria" pitchFamily="2" charset="-78"/>
              <a:cs typeface="Alexandria" pitchFamily="2" charset="-78"/>
            </a:endParaRPr>
          </a:p>
          <a:p>
            <a:pPr lvl="0" algn="just" rtl="1">
              <a:lnSpc>
                <a:spcPct val="150000"/>
              </a:lnSpc>
            </a:pPr>
            <a:r>
              <a:rPr kumimoji="0" lang="ar-EG" sz="16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تتطرق المحاضرة أيضا للحملات الرقمية عبر منصات التواصل الإجتماعي على إختلافها وتنوعها .</a:t>
            </a:r>
            <a:endPar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7572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effectLst/>
                <a:uLnTx/>
                <a:uFillTx/>
                <a:latin typeface="Times New Roman" panose="02020603050405020304" pitchFamily="18" charset="0"/>
                <a:ea typeface="+mn-ea"/>
                <a:cs typeface="Times New Roman" panose="02020603050405020304" pitchFamily="18" charset="0"/>
              </a:rPr>
              <a:t>الاسبوع  الخامس....</a:t>
            </a:r>
            <a:endParaRPr kumimoji="0" lang="ar-EG" sz="2800" b="1" i="0" u="none" strike="noStrike" kern="1200" cap="none" spc="0" normalizeH="0" baseline="0" noProof="0" dirty="0" smtClean="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5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009349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أهمية حملات العلاقات العامة الرقمية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التأثيرات السلبية والإيجابية للحملات الرقمية </a:t>
            </a:r>
            <a:r>
              <a:rPr kumimoji="0" lang="ar-EG" sz="3200" b="1" i="0" u="none"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إستراتيجيات التخطيط لحملات العلاقات العامة الرقمية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مفهوم الحملات الرقمية في العلاقات العامة وسماتها وخصائصها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2" name="Picture 21"/>
          <p:cNvPicPr>
            <a:picLocks noChangeAspect="1"/>
          </p:cNvPicPr>
          <p:nvPr/>
        </p:nvPicPr>
        <p:blipFill>
          <a:blip r:embed="rId5"/>
          <a:stretch>
            <a:fillRect/>
          </a:stretch>
        </p:blipFill>
        <p:spPr>
          <a:xfrm>
            <a:off x="2185550" y="5290429"/>
            <a:ext cx="9211854" cy="542591"/>
          </a:xfrm>
          <a:prstGeom prst="rect">
            <a:avLst/>
          </a:prstGeom>
        </p:spPr>
      </p:pic>
    </p:spTree>
    <p:extLst>
      <p:ext uri="{BB962C8B-B14F-4D97-AF65-F5344CB8AC3E}">
        <p14:creationId xmlns:p14="http://schemas.microsoft.com/office/powerpoint/2010/main" val="2284947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36933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تتطرق المحاضرة لأهمية حملات العلاقات العامة الرقمية بإعتبارها الأساس</a:t>
            </a: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 لحملات علاقات عامة فاعلة ومؤثرة بشكل كبير ، وتتميز حملات العلاقات العامة الرقمية بالعديد من السمات والخصائص </a:t>
            </a:r>
            <a:r>
              <a:rPr kumimoji="0" lang="ar-EG" sz="1600" b="1" i="0" u="none" strike="noStrike" kern="1200" cap="none" spc="0" normalizeH="0" noProof="0" dirty="0" smtClean="0">
                <a:ln>
                  <a:noFill/>
                </a:ln>
                <a:solidFill>
                  <a:prstClr val="black"/>
                </a:solidFill>
                <a:effectLst/>
                <a:uLnTx/>
                <a:uFillTx/>
                <a:latin typeface="Alexandria" pitchFamily="2" charset="-78"/>
                <a:cs typeface="Alexandria" pitchFamily="2" charset="-78"/>
              </a:rPr>
              <a:t>والتي تشمل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1" i="0" u="none" strike="noStrike" kern="1200" cap="none" spc="0" normalizeH="0" noProof="0" dirty="0" smtClean="0">
              <a:ln>
                <a:noFill/>
              </a:ln>
              <a:solidFill>
                <a:prstClr val="black"/>
              </a:solidFill>
              <a:effectLst/>
              <a:uLnTx/>
              <a:uFillTx/>
              <a:latin typeface="Alexandria" pitchFamily="2" charset="-78"/>
              <a:cs typeface="Alexandria" pitchFamily="2" charset="-78"/>
            </a:endParaRPr>
          </a:p>
          <a:p>
            <a:pPr lvl="0" algn="just" rtl="1">
              <a:lnSpc>
                <a:spcPct val="150000"/>
              </a:lnSpc>
              <a:defRPr/>
            </a:pPr>
            <a:r>
              <a:rPr lang="ar-EG" sz="1600" dirty="0" smtClean="0">
                <a:solidFill>
                  <a:prstClr val="black"/>
                </a:solidFill>
                <a:latin typeface="Alexandria" pitchFamily="2" charset="-78"/>
                <a:cs typeface="Alexandria" pitchFamily="2" charset="-78"/>
              </a:rPr>
              <a:t>1</a:t>
            </a:r>
            <a:r>
              <a:rPr lang="ar-EG" sz="1600" b="1"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دمج وسائل التواصل الاجتماعي في حملات العلاقات العامة </a:t>
            </a:r>
            <a:r>
              <a:rPr lang="ar-EG" sz="1600" dirty="0" smtClean="0">
                <a:solidFill>
                  <a:prstClr val="black"/>
                </a:solidFill>
                <a:latin typeface="Alexandria" pitchFamily="2" charset="-78"/>
                <a:cs typeface="Alexandria" pitchFamily="2" charset="-78"/>
              </a:rPr>
              <a:t>يزيد من فعاليتها وتأثيرها.</a:t>
            </a:r>
          </a:p>
          <a:p>
            <a:pPr lvl="0" algn="just" rtl="1">
              <a:lnSpc>
                <a:spcPct val="150000"/>
              </a:lnSpc>
              <a:defRPr/>
            </a:pPr>
            <a:endParaRPr lang="ar-EG" sz="1600" dirty="0" smtClean="0">
              <a:solidFill>
                <a:prstClr val="black"/>
              </a:solidFill>
              <a:latin typeface="Alexandria" pitchFamily="2" charset="-78"/>
              <a:cs typeface="Alexandria" pitchFamily="2" charset="-78"/>
            </a:endParaRPr>
          </a:p>
          <a:p>
            <a:pPr lvl="0" algn="just" rtl="1">
              <a:lnSpc>
                <a:spcPct val="150000"/>
              </a:lnSpc>
              <a:defRPr/>
            </a:pPr>
            <a:r>
              <a:rPr lang="ar-EG" sz="1600" dirty="0" smtClean="0">
                <a:solidFill>
                  <a:prstClr val="black"/>
                </a:solidFill>
                <a:latin typeface="Alexandria" pitchFamily="2" charset="-78"/>
                <a:cs typeface="Alexandria" pitchFamily="2" charset="-78"/>
              </a:rPr>
              <a:t>2-تعتمد </a:t>
            </a:r>
            <a:r>
              <a:rPr lang="ar-EG" sz="1600" dirty="0">
                <a:solidFill>
                  <a:prstClr val="black"/>
                </a:solidFill>
                <a:latin typeface="Alexandria" pitchFamily="2" charset="-78"/>
                <a:cs typeface="Alexandria" pitchFamily="2" charset="-78"/>
              </a:rPr>
              <a:t>الحملات الرقمية عبر الإنترنت على مجموعة استراتيجيات </a:t>
            </a:r>
            <a:r>
              <a:rPr lang="ar-EG" sz="1600" dirty="0" smtClean="0">
                <a:solidFill>
                  <a:prstClr val="black"/>
                </a:solidFill>
                <a:latin typeface="Alexandria" pitchFamily="2" charset="-78"/>
                <a:cs typeface="Alexandria" pitchFamily="2" charset="-78"/>
              </a:rPr>
              <a:t>رقمية فاعلة.</a:t>
            </a:r>
          </a:p>
          <a:p>
            <a:pPr lvl="0" algn="just" rtl="1">
              <a:lnSpc>
                <a:spcPct val="150000"/>
              </a:lnSpc>
              <a:defRPr/>
            </a:pPr>
            <a:endParaRPr lang="ar-EG" sz="1600" dirty="0" smtClean="0">
              <a:solidFill>
                <a:prstClr val="black"/>
              </a:solidFill>
              <a:latin typeface="Alexandria" pitchFamily="2" charset="-78"/>
              <a:cs typeface="Alexandria" pitchFamily="2" charset="-78"/>
            </a:endParaRPr>
          </a:p>
          <a:p>
            <a:pPr lvl="0" algn="just" rtl="1">
              <a:lnSpc>
                <a:spcPct val="150000"/>
              </a:lnSpc>
              <a:defRPr/>
            </a:pPr>
            <a:r>
              <a:rPr lang="ar-EG" sz="1600" dirty="0" smtClean="0">
                <a:solidFill>
                  <a:prstClr val="black"/>
                </a:solidFill>
                <a:latin typeface="Alexandria" pitchFamily="2" charset="-78"/>
                <a:cs typeface="Alexandria" pitchFamily="2" charset="-78"/>
              </a:rPr>
              <a:t>3- </a:t>
            </a:r>
            <a:r>
              <a:rPr lang="ar-EG" sz="1600" dirty="0">
                <a:solidFill>
                  <a:prstClr val="black"/>
                </a:solidFill>
                <a:latin typeface="Alexandria" pitchFamily="2" charset="-78"/>
                <a:cs typeface="Alexandria" pitchFamily="2" charset="-78"/>
              </a:rPr>
              <a:t>الحملات الرقمية تعتمد على وسائل الإعلام الاجتماعية الأكثر شعبية </a:t>
            </a:r>
            <a:r>
              <a:rPr lang="ar-EG" sz="1600" dirty="0" smtClean="0">
                <a:solidFill>
                  <a:prstClr val="black"/>
                </a:solidFill>
                <a:latin typeface="Alexandria" pitchFamily="2" charset="-78"/>
                <a:cs typeface="Alexandria" pitchFamily="2" charset="-78"/>
              </a:rPr>
              <a:t>.</a:t>
            </a:r>
          </a:p>
          <a:p>
            <a:pPr lvl="0" algn="just" rtl="1">
              <a:lnSpc>
                <a:spcPct val="150000"/>
              </a:lnSpc>
              <a:defRPr/>
            </a:pPr>
            <a:r>
              <a:rPr lang="ar-EG" sz="1600" dirty="0">
                <a:solidFill>
                  <a:prstClr val="black"/>
                </a:solidFill>
                <a:latin typeface="Alexandria" pitchFamily="2" charset="-78"/>
                <a:cs typeface="Alexandria" pitchFamily="2" charset="-78"/>
              </a:rPr>
              <a:t>4-يقيم خبراء الاستراتيجية أدوات الاتصال التي يجدونها مناسبة في السياق الذي يعملون </a:t>
            </a:r>
            <a:r>
              <a:rPr lang="ar-EG" sz="1600" dirty="0" smtClean="0">
                <a:solidFill>
                  <a:prstClr val="black"/>
                </a:solidFill>
                <a:latin typeface="Alexandria" pitchFamily="2" charset="-78"/>
                <a:cs typeface="Alexandria" pitchFamily="2" charset="-78"/>
              </a:rPr>
              <a:t>فيه</a:t>
            </a:r>
            <a:r>
              <a:rPr lang="ar-EG" sz="2800" dirty="0" smtClean="0">
                <a:solidFill>
                  <a:prstClr val="black"/>
                </a:solidFill>
                <a:latin typeface="Times New Roman" panose="02020603050405020304" pitchFamily="18" charset="0"/>
                <a:cs typeface="Times New Roman" panose="02020603050405020304" pitchFamily="18" charset="0"/>
              </a:rPr>
              <a:t>.</a:t>
            </a:r>
            <a:endParaRPr kumimoji="0" lang="ar-EG" sz="28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5657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21967"/>
            <a:ext cx="10417113"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ورغم أهمية حملات</a:t>
            </a: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 العلاقات العامة الرقمية ،إلا أن هناك العديد من الإستراتيجيات الفاعلة والمؤثرة لحملات العلاقات العامة الرقمية والتي تشمل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aseline="0" dirty="0" smtClean="0">
                <a:solidFill>
                  <a:prstClr val="black"/>
                </a:solidFill>
                <a:latin typeface="Alexandria" pitchFamily="2" charset="-78"/>
                <a:cs typeface="Alexandria" pitchFamily="2" charset="-78"/>
              </a:rPr>
              <a:t>إستراتيجية الرصد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إستراتيجية الإستماع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aseline="0" dirty="0" smtClean="0">
                <a:solidFill>
                  <a:prstClr val="black"/>
                </a:solidFill>
                <a:latin typeface="Alexandria" pitchFamily="2" charset="-78"/>
                <a:cs typeface="Alexandria" pitchFamily="2" charset="-78"/>
              </a:rPr>
              <a:t>إستراتيجية المحتوى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إستراتيجية المؤثرون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aseline="0" dirty="0" smtClean="0">
                <a:solidFill>
                  <a:prstClr val="black"/>
                </a:solidFill>
                <a:latin typeface="Alexandria" pitchFamily="2" charset="-78"/>
                <a:cs typeface="Alexandria" pitchFamily="2" charset="-78"/>
              </a:rPr>
              <a:t>وجميع هذه الإستراتيجيات تعمل بكفاءة وفاعلية لإنجاح حملات العلاقات العامة الرقمية.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6359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السادس....</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6</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 </a:t>
            </a:r>
            <a:endParaRPr kumimoji="0" lang="en-US" sz="2000" b="0"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576152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موقع تويتر نموذجاً كأفضل منصة لصنع الصورة الذهنية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صورة المنظمة عبر وسائل الإعلام الإجتماعية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إرتباط السمعة بالصورة الذهنية للمنظمة</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أساليب صناعة الصورة الذهنية في الإعلام الرقمي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4" name="Picture 23"/>
          <p:cNvPicPr>
            <a:picLocks noChangeAspect="1"/>
          </p:cNvPicPr>
          <p:nvPr/>
        </p:nvPicPr>
        <p:blipFill>
          <a:blip r:embed="rId5"/>
          <a:stretch>
            <a:fillRect/>
          </a:stretch>
        </p:blipFill>
        <p:spPr>
          <a:xfrm>
            <a:off x="2262295" y="5289260"/>
            <a:ext cx="9211854" cy="542591"/>
          </a:xfrm>
          <a:prstGeom prst="rect">
            <a:avLst/>
          </a:prstGeom>
        </p:spPr>
      </p:pic>
    </p:spTree>
    <p:extLst>
      <p:ext uri="{BB962C8B-B14F-4D97-AF65-F5344CB8AC3E}">
        <p14:creationId xmlns:p14="http://schemas.microsoft.com/office/powerpoint/2010/main" val="1190448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300082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تتطرق المحاضرة للأساليب المتنوعة لصناعة الصورة الذهنية في الإعلام الرقمي ،واهمية صناعة الصورة الذهنية عبر وسائل</a:t>
            </a:r>
            <a:r>
              <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الإعلام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الرقمي عبر المؤثرين أو من خلال تحديد تهديدات العلامة التجارية ،أو عبر العلاقة الطيبة مع الإعلاميين،أو عبرالرد على الصحافة</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rPr>
              <a:t> السلبية ،أو من خلال الإعلانات التي تبرز جودة المنتجات والخدمات.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noProof="0" dirty="0" smtClean="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400" baseline="0" dirty="0" smtClean="0">
                <a:solidFill>
                  <a:prstClr val="black"/>
                </a:solidFill>
                <a:latin typeface="Alexandria" pitchFamily="2" charset="-78"/>
                <a:cs typeface="Alexandria" pitchFamily="2" charset="-78"/>
              </a:rPr>
              <a:t>وتتناول</a:t>
            </a:r>
            <a:r>
              <a:rPr lang="ar-EG" sz="1400" dirty="0" smtClean="0">
                <a:solidFill>
                  <a:prstClr val="black"/>
                </a:solidFill>
                <a:latin typeface="Alexandria" pitchFamily="2" charset="-78"/>
                <a:cs typeface="Alexandria" pitchFamily="2" charset="-78"/>
              </a:rPr>
              <a:t> المحاضرة أيضاً أهمية حملات الصورة الذهنية التي تعد طريقة مهمة لإعلاء شأن المؤسسة والعمل على تحسين الصورة عبر</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400" dirty="0" smtClean="0">
                <a:solidFill>
                  <a:prstClr val="black"/>
                </a:solidFill>
                <a:latin typeface="Alexandria" pitchFamily="2" charset="-78"/>
                <a:cs typeface="Alexandria" pitchFamily="2" charset="-78"/>
              </a:rPr>
              <a:t> سياسات وإجراءات لابد أن تتماشى مع أهداف المنظمة.</a:t>
            </a:r>
            <a:endParaRPr kumimoji="0" lang="ar-EG" sz="1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247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السابع...</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7</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35975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أنواع ومكونات الصورة الذهنية وعملية التشكيل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37704" y="3411827"/>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كيفية تقديم صورة إيجابية للمنظمة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حملات الصورة الذهنية أم حملات إدارة الأزمة</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الصورة الذهنية للمنظمات ومزاياها وسماتها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2" name="Picture 21"/>
          <p:cNvPicPr>
            <a:picLocks noChangeAspect="1"/>
          </p:cNvPicPr>
          <p:nvPr/>
        </p:nvPicPr>
        <p:blipFill>
          <a:blip r:embed="rId5"/>
          <a:stretch>
            <a:fillRect/>
          </a:stretch>
        </p:blipFill>
        <p:spPr>
          <a:xfrm>
            <a:off x="2509382" y="5320486"/>
            <a:ext cx="9211854" cy="542591"/>
          </a:xfrm>
          <a:prstGeom prst="rect">
            <a:avLst/>
          </a:prstGeom>
        </p:spPr>
      </p:pic>
    </p:spTree>
    <p:extLst>
      <p:ext uri="{BB962C8B-B14F-4D97-AF65-F5344CB8AC3E}">
        <p14:creationId xmlns:p14="http://schemas.microsoft.com/office/powerpoint/2010/main" val="32446363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2887" y="2480140"/>
            <a:ext cx="10417113" cy="267765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تتطرق المحاضرة لمزايا حملات الصورة الذهنية وأنواع ومكونات الصورة الذهنية وتبرز المحاضرة أهمية عملية تشكيل</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الصور الذهنية خلال الأزمات تحديدأ سيما وان الصورة الذهنية تكون عرضه لأن تخدش أو تتعرض للتدمير ومن هنا</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فإن إدارة أي منظمة لأزمتها هو إدارة للصورة الذهنية والعلامة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تتطرق المحاضرة لأهمية وكيفية تقديم صورة إيجابية عن المنظمة </a:t>
            </a:r>
            <a:r>
              <a:rPr kumimoji="0" lang="ar-EG" sz="16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من خلال عدم عوامل تتمثل في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2078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3046988"/>
          </a:xfrm>
          <a:prstGeom prst="rect">
            <a:avLst/>
          </a:prstGeom>
          <a:noFill/>
        </p:spPr>
        <p:txBody>
          <a:bodyPr wrap="square" rtlCol="0">
            <a:spAutoFit/>
          </a:bodyPr>
          <a:lstStyle/>
          <a:p>
            <a:pPr marL="285750" lvl="0" indent="-285750" algn="just" rtl="1">
              <a:lnSpc>
                <a:spcPct val="150000"/>
              </a:lnSpc>
              <a:buFontTx/>
              <a:buChar char="-"/>
            </a:pPr>
            <a:r>
              <a:rPr lang="ar-EG" sz="1600" dirty="0" smtClean="0">
                <a:solidFill>
                  <a:prstClr val="black"/>
                </a:solidFill>
                <a:latin typeface="Alexandria" pitchFamily="2" charset="-78"/>
                <a:cs typeface="Alexandria" pitchFamily="2" charset="-78"/>
              </a:rPr>
              <a:t>ضرورة  </a:t>
            </a:r>
            <a:r>
              <a:rPr lang="ar-EG" sz="1600" dirty="0">
                <a:solidFill>
                  <a:prstClr val="black"/>
                </a:solidFill>
                <a:latin typeface="Alexandria" pitchFamily="2" charset="-78"/>
                <a:cs typeface="Alexandria" pitchFamily="2" charset="-78"/>
              </a:rPr>
              <a:t>إجراء مقارنات بين محتوى رسائل المنظمة الاتصالية السابقة والناتجة عن خطط عمل </a:t>
            </a:r>
            <a:r>
              <a:rPr lang="ar-EG" sz="1600" dirty="0" smtClean="0">
                <a:solidFill>
                  <a:prstClr val="black"/>
                </a:solidFill>
                <a:latin typeface="Alexandria" pitchFamily="2" charset="-78"/>
                <a:cs typeface="Alexandria" pitchFamily="2" charset="-78"/>
              </a:rPr>
              <a:t>مقصودة </a:t>
            </a:r>
          </a:p>
          <a:p>
            <a:pPr marL="285750" lvl="0" indent="-285750" algn="just" rtl="1">
              <a:lnSpc>
                <a:spcPct val="150000"/>
              </a:lnSpc>
              <a:buFontTx/>
              <a:buChar char="-"/>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-مراقبة </a:t>
            </a:r>
            <a:r>
              <a:rPr lang="ar-EG" sz="1600" dirty="0">
                <a:solidFill>
                  <a:prstClr val="black"/>
                </a:solidFill>
                <a:latin typeface="Alexandria" pitchFamily="2" charset="-78"/>
                <a:cs typeface="Alexandria" pitchFamily="2" charset="-78"/>
              </a:rPr>
              <a:t>الاتصالات المباشرة وتحليلها نفسيًا </a:t>
            </a:r>
            <a:endParaRPr lang="ar-EG" sz="1600" dirty="0" smtClean="0">
              <a:solidFill>
                <a:prstClr val="black"/>
              </a:solidFill>
              <a:latin typeface="Alexandria" pitchFamily="2" charset="-78"/>
              <a:cs typeface="Alexandria" pitchFamily="2" charset="-78"/>
            </a:endParaRPr>
          </a:p>
          <a:p>
            <a:pPr lvl="0" algn="just" rtl="1">
              <a:lnSpc>
                <a:spcPct val="150000"/>
              </a:lnSpc>
            </a:pPr>
            <a:endParaRPr lang="ar-EG" sz="1600" dirty="0" smtClean="0">
              <a:solidFill>
                <a:prstClr val="black"/>
              </a:solidFill>
              <a:latin typeface="Alexandria" pitchFamily="2" charset="-78"/>
              <a:cs typeface="Alexandria" pitchFamily="2" charset="-78"/>
            </a:endParaRPr>
          </a:p>
          <a:p>
            <a:pPr marL="285750" lvl="0" indent="-285750" algn="just" rtl="1">
              <a:lnSpc>
                <a:spcPct val="150000"/>
              </a:lnSpc>
              <a:buFontTx/>
              <a:buChar char="-"/>
            </a:pPr>
            <a:r>
              <a:rPr lang="ar-EG" sz="1600" dirty="0" smtClean="0">
                <a:solidFill>
                  <a:prstClr val="black"/>
                </a:solidFill>
                <a:latin typeface="Alexandria" pitchFamily="2" charset="-78"/>
                <a:cs typeface="Alexandria" pitchFamily="2" charset="-78"/>
              </a:rPr>
              <a:t>معرفة </a:t>
            </a:r>
            <a:r>
              <a:rPr lang="ar-EG" sz="1600" dirty="0">
                <a:solidFill>
                  <a:prstClr val="black"/>
                </a:solidFill>
                <a:latin typeface="Alexandria" pitchFamily="2" charset="-78"/>
                <a:cs typeface="Alexandria" pitchFamily="2" charset="-78"/>
              </a:rPr>
              <a:t>مدى الاتفاق والتوافق على البرامج المنفذة أو التي ستنفذ لأنها تعطي إشارة على حسن سير العمل أو عدمه</a:t>
            </a:r>
            <a:r>
              <a:rPr lang="ar-EG" sz="1600" dirty="0" smtClean="0">
                <a:solidFill>
                  <a:prstClr val="black"/>
                </a:solidFill>
                <a:latin typeface="Alexandria" pitchFamily="2" charset="-78"/>
                <a:cs typeface="Alexandria" pitchFamily="2" charset="-78"/>
              </a:rPr>
              <a:t>.</a:t>
            </a:r>
          </a:p>
          <a:p>
            <a:pPr marL="285750" lvl="0" indent="-285750" algn="just" rtl="1">
              <a:lnSpc>
                <a:spcPct val="150000"/>
              </a:lnSpc>
              <a:buFontTx/>
              <a:buChar char="-"/>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الاعتماد </a:t>
            </a:r>
            <a:r>
              <a:rPr lang="ar-EG" sz="1600" dirty="0">
                <a:solidFill>
                  <a:prstClr val="black"/>
                </a:solidFill>
                <a:latin typeface="Alexandria" pitchFamily="2" charset="-78"/>
                <a:cs typeface="Alexandria" pitchFamily="2" charset="-78"/>
              </a:rPr>
              <a:t>على استراتيجيات طويلة المدى ليتم إتباعها في برامج الصورة</a:t>
            </a:r>
            <a:endPar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1115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الثامن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8</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9694972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48852" y="2247405"/>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العوامل المؤثرة على تصور سمعة المنظمة</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إستراتيجيات إدارة السمعة من قبل المنظمة</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mn-ea"/>
                <a:cs typeface="Alexandria" pitchFamily="2" charset="-78"/>
              </a:rPr>
              <a:t>توظيف الإعلام الإجتماعي في إدارة السمعة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1" y="1485087"/>
            <a:ext cx="799143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mn-ea"/>
                <a:cs typeface="Alexandria" pitchFamily="2" charset="-78"/>
              </a:rPr>
              <a:t>مفهوم السمعة في العلاقات العامة الرقمية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7179001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793209"/>
            <a:ext cx="10670313" cy="4154984"/>
          </a:xfrm>
          <a:prstGeom prst="rect">
            <a:avLst/>
          </a:prstGeom>
          <a:noFill/>
        </p:spPr>
        <p:txBody>
          <a:bodyPr wrap="square" rtlCol="0">
            <a:spAutoFit/>
          </a:bodyPr>
          <a:lstStyle/>
          <a:p>
            <a:pPr lvl="0" algn="just" rtl="1">
              <a:lnSpc>
                <a:spcPct val="150000"/>
              </a:lnSpc>
            </a:pPr>
            <a:r>
              <a:rPr lang="ar-EG" sz="1600" dirty="0" smtClean="0">
                <a:solidFill>
                  <a:prstClr val="black"/>
                </a:solidFill>
                <a:latin typeface="Alexandria" pitchFamily="2" charset="-78"/>
                <a:cs typeface="Alexandria" pitchFamily="2" charset="-78"/>
              </a:rPr>
              <a:t>تعد حملات إدارة السمعة من الحملات التي تعد إمتداداً لحملات الصورة الذهنية ،وتحتاج </a:t>
            </a:r>
            <a:r>
              <a:rPr lang="ar-EG" sz="1600" dirty="0">
                <a:solidFill>
                  <a:prstClr val="black"/>
                </a:solidFill>
                <a:latin typeface="Alexandria" pitchFamily="2" charset="-78"/>
                <a:cs typeface="Alexandria" pitchFamily="2" charset="-78"/>
              </a:rPr>
              <a:t>المنظمات إلى أن </a:t>
            </a:r>
            <a:r>
              <a:rPr lang="ar-EG" sz="1600" dirty="0" smtClean="0">
                <a:solidFill>
                  <a:prstClr val="black"/>
                </a:solidFill>
                <a:latin typeface="Alexandria" pitchFamily="2" charset="-78"/>
                <a:cs typeface="Alexandria" pitchFamily="2" charset="-78"/>
              </a:rPr>
              <a:t>تكون</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مستعدة لكيفية الرد إذا حدثت أزمة ما، حتى يتمكنوا من التعامل مع هذه المسألة بسرعة وضمان عدم </a:t>
            </a:r>
            <a:r>
              <a:rPr lang="ar-EG" sz="1600" dirty="0" smtClean="0">
                <a:solidFill>
                  <a:prstClr val="black"/>
                </a:solidFill>
                <a:latin typeface="Alexandria" pitchFamily="2" charset="-78"/>
                <a:cs typeface="Alexandria" pitchFamily="2" charset="-78"/>
              </a:rPr>
              <a:t>تشويه </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سمعتها، وخاصة على المدى </a:t>
            </a:r>
            <a:r>
              <a:rPr lang="ar-EG" sz="1600" dirty="0" smtClean="0">
                <a:solidFill>
                  <a:prstClr val="black"/>
                </a:solidFill>
                <a:latin typeface="Alexandria" pitchFamily="2" charset="-78"/>
                <a:cs typeface="Alexandria" pitchFamily="2" charset="-78"/>
              </a:rPr>
              <a:t>الطويل..</a:t>
            </a:r>
          </a:p>
          <a:p>
            <a:pPr lvl="0" algn="just" rtl="1">
              <a:lnSpc>
                <a:spcPct val="150000"/>
              </a:lnSpc>
            </a:pPr>
            <a:endParaRPr lang="ar-EG" sz="1600" dirty="0" smtClean="0">
              <a:solidFill>
                <a:prstClr val="black"/>
              </a:solidFill>
              <a:latin typeface="Alexandria" pitchFamily="2" charset="-78"/>
              <a:cs typeface="Alexandria" pitchFamily="2" charset="-78"/>
            </a:endParaRPr>
          </a:p>
          <a:p>
            <a:pPr lvl="0" algn="just" rtl="1">
              <a:lnSpc>
                <a:spcPct val="150000"/>
              </a:lnSpc>
            </a:pPr>
            <a:r>
              <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والى جانب</a:t>
            </a:r>
            <a:r>
              <a:rPr kumimoji="0" lang="ar-EG" sz="1600" i="0" u="none" strike="noStrike" kern="1200" cap="none" spc="0" normalizeH="0" noProof="0" dirty="0" smtClean="0">
                <a:ln>
                  <a:noFill/>
                </a:ln>
                <a:solidFill>
                  <a:prstClr val="black"/>
                </a:solidFill>
                <a:effectLst/>
                <a:uLnTx/>
                <a:uFillTx/>
                <a:latin typeface="Alexandria" pitchFamily="2" charset="-78"/>
                <a:cs typeface="Alexandria" pitchFamily="2" charset="-78"/>
              </a:rPr>
              <a:t> حاجة المنظمة لتكوين صورة ذهنية طيبه فهي بحاجة دوما لتوطيد سمعتها وعلامتها التجارية .</a:t>
            </a:r>
          </a:p>
          <a:p>
            <a:pPr lvl="0" algn="just" rtl="1">
              <a:lnSpc>
                <a:spcPct val="150000"/>
              </a:lnSpc>
            </a:pPr>
            <a:endParaRPr kumimoji="0" lang="ar-EG" sz="1600" i="0" u="none" strike="noStrike" kern="1200" cap="none" spc="0" normalizeH="0" noProof="0" dirty="0" smtClean="0">
              <a:ln>
                <a:noFill/>
              </a:ln>
              <a:solidFill>
                <a:prstClr val="black"/>
              </a:solidFill>
              <a:effectLst/>
              <a:uLnTx/>
              <a:uFillTx/>
              <a:latin typeface="Alexandria" pitchFamily="2" charset="-78"/>
              <a:cs typeface="Alexandria" pitchFamily="2" charset="-78"/>
            </a:endParaRPr>
          </a:p>
          <a:p>
            <a:pPr lvl="0" algn="just" rtl="1">
              <a:lnSpc>
                <a:spcPct val="150000"/>
              </a:lnSpc>
            </a:pPr>
            <a:r>
              <a:rPr lang="ar-EG" sz="1600" baseline="0" dirty="0" smtClean="0">
                <a:solidFill>
                  <a:prstClr val="black"/>
                </a:solidFill>
                <a:latin typeface="Alexandria" pitchFamily="2" charset="-78"/>
                <a:cs typeface="Alexandria" pitchFamily="2" charset="-78"/>
              </a:rPr>
              <a:t>وتلعب</a:t>
            </a:r>
            <a:r>
              <a:rPr lang="ar-EG" sz="1600" dirty="0">
                <a:solidFill>
                  <a:prstClr val="black"/>
                </a:solidFill>
                <a:latin typeface="Alexandria" pitchFamily="2" charset="-78"/>
                <a:cs typeface="Alexandria" pitchFamily="2" charset="-78"/>
              </a:rPr>
              <a:t> وسائل الإعلام الرقمي دوراً هاماً في </a:t>
            </a:r>
            <a:r>
              <a:rPr lang="ar-EG" sz="1600" dirty="0" smtClean="0">
                <a:solidFill>
                  <a:prstClr val="black"/>
                </a:solidFill>
                <a:latin typeface="Alexandria" pitchFamily="2" charset="-78"/>
                <a:cs typeface="Alexandria" pitchFamily="2" charset="-78"/>
              </a:rPr>
              <a:t>دعم حملات إدارة السمعة والتي تعد أحد أبرز الأدوات </a:t>
            </a:r>
            <a:r>
              <a:rPr lang="ar-EG" sz="1600" dirty="0">
                <a:solidFill>
                  <a:prstClr val="black"/>
                </a:solidFill>
                <a:latin typeface="Alexandria" pitchFamily="2" charset="-78"/>
                <a:cs typeface="Alexandria" pitchFamily="2" charset="-78"/>
              </a:rPr>
              <a:t>التي </a:t>
            </a:r>
            <a:r>
              <a:rPr lang="ar-EG" sz="1600" dirty="0" smtClean="0">
                <a:solidFill>
                  <a:prstClr val="black"/>
                </a:solidFill>
                <a:latin typeface="Alexandria" pitchFamily="2" charset="-78"/>
                <a:cs typeface="Alexandria" pitchFamily="2" charset="-78"/>
              </a:rPr>
              <a:t>يمكن</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smtClean="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للشركات استخدامها لحماية وتعزيز سمعتها من خلال حملات إدارة السمعة </a:t>
            </a:r>
            <a:endPar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4780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09207" y="2199554"/>
            <a:ext cx="10393377" cy="3000821"/>
          </a:xfrm>
          <a:prstGeom prst="rect">
            <a:avLst/>
          </a:prstGeom>
          <a:noFill/>
        </p:spPr>
        <p:txBody>
          <a:bodyPr wrap="square" rtlCol="0">
            <a:spAutoFit/>
          </a:bodyPr>
          <a:lstStyle/>
          <a:p>
            <a:pPr lvl="0" algn="just" rtl="1">
              <a:lnSpc>
                <a:spcPct val="150000"/>
              </a:lnSpc>
            </a:pPr>
            <a:r>
              <a:rPr kumimoji="0" lang="ar-EG" sz="14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تتطرق المحاضرة أيضاً لأبرز</a:t>
            </a:r>
            <a:r>
              <a:rPr kumimoji="0" lang="ar-EG" sz="1400" b="1" i="0" u="none" strike="noStrike" kern="1200" cap="none" spc="0" normalizeH="0" noProof="0" dirty="0" smtClean="0">
                <a:ln>
                  <a:noFill/>
                </a:ln>
                <a:solidFill>
                  <a:prstClr val="black"/>
                </a:solidFill>
                <a:effectLst/>
                <a:uLnTx/>
                <a:uFillTx/>
                <a:latin typeface="Alexandria" pitchFamily="2" charset="-78"/>
                <a:cs typeface="Alexandria" pitchFamily="2" charset="-78"/>
              </a:rPr>
              <a:t> أنواع السمعة (الاخلاقية ، التقنية ، الإجرائية ، </a:t>
            </a:r>
            <a:r>
              <a:rPr lang="ar-EG" sz="1400" b="1" dirty="0">
                <a:solidFill>
                  <a:prstClr val="black"/>
                </a:solidFill>
                <a:latin typeface="Alexandria" pitchFamily="2" charset="-78"/>
                <a:cs typeface="Alexandria" pitchFamily="2" charset="-78"/>
              </a:rPr>
              <a:t>الأدائية)،كما تتطرق المحاضرات لآلية </a:t>
            </a:r>
            <a:r>
              <a:rPr lang="ar-EG" sz="1400" b="1" dirty="0" smtClean="0">
                <a:solidFill>
                  <a:prstClr val="black"/>
                </a:solidFill>
                <a:latin typeface="Alexandria" pitchFamily="2" charset="-78"/>
                <a:cs typeface="Alexandria" pitchFamily="2" charset="-78"/>
              </a:rPr>
              <a:t>قياس</a:t>
            </a:r>
          </a:p>
          <a:p>
            <a:pPr lvl="0" algn="just" rtl="1">
              <a:lnSpc>
                <a:spcPct val="150000"/>
              </a:lnSpc>
            </a:pPr>
            <a:endParaRPr lang="ar-EG" sz="1400" b="1" dirty="0">
              <a:solidFill>
                <a:prstClr val="black"/>
              </a:solidFill>
              <a:latin typeface="Alexandria" pitchFamily="2" charset="-78"/>
              <a:cs typeface="Alexandria" pitchFamily="2" charset="-78"/>
            </a:endParaRPr>
          </a:p>
          <a:p>
            <a:pPr lvl="0" algn="just" rtl="1">
              <a:lnSpc>
                <a:spcPct val="150000"/>
              </a:lnSpc>
            </a:pPr>
            <a:r>
              <a:rPr lang="ar-EG" sz="1400" b="1" dirty="0" smtClean="0">
                <a:solidFill>
                  <a:prstClr val="black"/>
                </a:solidFill>
                <a:latin typeface="Alexandria" pitchFamily="2" charset="-78"/>
                <a:cs typeface="Alexandria" pitchFamily="2" charset="-78"/>
              </a:rPr>
              <a:t> </a:t>
            </a:r>
            <a:r>
              <a:rPr lang="ar-EG" sz="1400" b="1" dirty="0">
                <a:solidFill>
                  <a:prstClr val="black"/>
                </a:solidFill>
                <a:latin typeface="Alexandria" pitchFamily="2" charset="-78"/>
                <a:cs typeface="Alexandria" pitchFamily="2" charset="-78"/>
              </a:rPr>
              <a:t>السمعة </a:t>
            </a:r>
            <a:r>
              <a:rPr lang="ar-EG" sz="1400" b="1" dirty="0" smtClean="0">
                <a:solidFill>
                  <a:prstClr val="black"/>
                </a:solidFill>
                <a:latin typeface="Alexandria" pitchFamily="2" charset="-78"/>
                <a:cs typeface="Alexandria" pitchFamily="2" charset="-78"/>
              </a:rPr>
              <a:t>من خلال </a:t>
            </a:r>
            <a:r>
              <a:rPr lang="ar-EG" sz="1400" dirty="0" smtClean="0">
                <a:solidFill>
                  <a:prstClr val="black"/>
                </a:solidFill>
                <a:latin typeface="Alexandria" pitchFamily="2" charset="-78"/>
                <a:cs typeface="Alexandria" pitchFamily="2" charset="-78"/>
              </a:rPr>
              <a:t>شخصية </a:t>
            </a:r>
            <a:r>
              <a:rPr lang="ar-EG" sz="1400" dirty="0">
                <a:solidFill>
                  <a:prstClr val="black"/>
                </a:solidFill>
                <a:latin typeface="Alexandria" pitchFamily="2" charset="-78"/>
                <a:cs typeface="Alexandria" pitchFamily="2" charset="-78"/>
              </a:rPr>
              <a:t>المنظمة، والهوية المتكونة لدى الجمهور حولها أو ما يقال عنها، والصورة المختزنة لدى </a:t>
            </a:r>
            <a:r>
              <a:rPr lang="ar-EG" sz="1400" dirty="0" smtClean="0">
                <a:solidFill>
                  <a:prstClr val="black"/>
                </a:solidFill>
                <a:latin typeface="Alexandria" pitchFamily="2" charset="-78"/>
                <a:cs typeface="Alexandria" pitchFamily="2" charset="-78"/>
              </a:rPr>
              <a:t>الجمهور</a:t>
            </a:r>
          </a:p>
          <a:p>
            <a:pPr lvl="0" algn="just" rtl="1">
              <a:lnSpc>
                <a:spcPct val="150000"/>
              </a:lnSpc>
            </a:pPr>
            <a:endParaRPr lang="ar-EG" sz="1400" dirty="0">
              <a:solidFill>
                <a:prstClr val="black"/>
              </a:solidFill>
              <a:latin typeface="Alexandria" pitchFamily="2" charset="-78"/>
              <a:cs typeface="Alexandria" pitchFamily="2" charset="-78"/>
            </a:endParaRPr>
          </a:p>
          <a:p>
            <a:pPr lvl="0" algn="just" rtl="1">
              <a:lnSpc>
                <a:spcPct val="150000"/>
              </a:lnSpc>
            </a:pPr>
            <a:r>
              <a:rPr lang="ar-EG" sz="1400" dirty="0" smtClean="0">
                <a:solidFill>
                  <a:prstClr val="black"/>
                </a:solidFill>
                <a:latin typeface="Alexandria" pitchFamily="2" charset="-78"/>
                <a:cs typeface="Alexandria" pitchFamily="2" charset="-78"/>
              </a:rPr>
              <a:t> بشأنها.</a:t>
            </a:r>
          </a:p>
          <a:p>
            <a:pPr lvl="0" algn="just" rtl="1">
              <a:lnSpc>
                <a:spcPct val="150000"/>
              </a:lnSpc>
            </a:pPr>
            <a:endParaRPr lang="ar-EG" sz="1400" dirty="0" smtClean="0">
              <a:solidFill>
                <a:prstClr val="black"/>
              </a:solidFill>
              <a:latin typeface="Alexandria" pitchFamily="2" charset="-78"/>
              <a:cs typeface="Alexandria" pitchFamily="2" charset="-78"/>
            </a:endParaRPr>
          </a:p>
          <a:p>
            <a:pPr lvl="0" algn="just" rtl="1">
              <a:lnSpc>
                <a:spcPct val="150000"/>
              </a:lnSpc>
            </a:pPr>
            <a:r>
              <a:rPr kumimoji="0" lang="ar-EG" sz="140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كما تتناول</a:t>
            </a:r>
            <a:r>
              <a:rPr kumimoji="0" lang="ar-EG" sz="1400" i="0" u="none" strike="noStrike" kern="1200" cap="none" spc="0" normalizeH="0" noProof="0" dirty="0" smtClean="0">
                <a:ln>
                  <a:noFill/>
                </a:ln>
                <a:solidFill>
                  <a:prstClr val="black"/>
                </a:solidFill>
                <a:effectLst/>
                <a:uLnTx/>
                <a:uFillTx/>
                <a:latin typeface="Alexandria" pitchFamily="2" charset="-78"/>
                <a:cs typeface="Alexandria" pitchFamily="2" charset="-78"/>
              </a:rPr>
              <a:t> المحاضرة إستراتيجيات إدارة السمعة والتي يمكن إستخدامها بكفاءة وفعالية في الحملات ، علاوة على توظيف</a:t>
            </a:r>
          </a:p>
          <a:p>
            <a:pPr lvl="0" algn="just" rtl="1">
              <a:lnSpc>
                <a:spcPct val="150000"/>
              </a:lnSpc>
            </a:pPr>
            <a:endParaRPr lang="ar-EG" sz="1400" dirty="0">
              <a:solidFill>
                <a:prstClr val="black"/>
              </a:solidFill>
              <a:latin typeface="Alexandria" pitchFamily="2" charset="-78"/>
              <a:cs typeface="Alexandria" pitchFamily="2" charset="-78"/>
            </a:endParaRPr>
          </a:p>
          <a:p>
            <a:pPr lvl="0" algn="just" rtl="1">
              <a:lnSpc>
                <a:spcPct val="150000"/>
              </a:lnSpc>
            </a:pPr>
            <a:r>
              <a:rPr kumimoji="0" lang="ar-EG" sz="1400" i="0" u="none" strike="noStrike" kern="1200" cap="none" spc="0" normalizeH="0" noProof="0" dirty="0" smtClean="0">
                <a:ln>
                  <a:noFill/>
                </a:ln>
                <a:solidFill>
                  <a:prstClr val="black"/>
                </a:solidFill>
                <a:effectLst/>
                <a:uLnTx/>
                <a:uFillTx/>
                <a:latin typeface="Alexandria" pitchFamily="2" charset="-78"/>
                <a:cs typeface="Alexandria" pitchFamily="2" charset="-78"/>
              </a:rPr>
              <a:t> الإعلام الإجتماعي في إدارة السمعة.</a:t>
            </a:r>
            <a:endParaRPr kumimoji="0" lang="ar-EG" sz="140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6774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التاسع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9</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278876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1816456"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1807249" y="1323841"/>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5" y="2321998"/>
            <a:ext cx="1212490"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1833272" y="2234598"/>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131900"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1924581" y="3176638"/>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028832"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1971927" y="4129698"/>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529569" y="2427318"/>
            <a:ext cx="856354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r>
              <a:rPr kumimoji="0" lang="ar-EG" sz="2000" b="1" i="0" u="none" strike="noStrike" kern="1200" cap="none" spc="0" normalizeH="0" baseline="0" noProof="0" dirty="0" smtClean="0">
                <a:ln>
                  <a:noFill/>
                </a:ln>
                <a:solidFill>
                  <a:srgbClr val="282F39"/>
                </a:solidFill>
                <a:effectLst/>
                <a:uLnTx/>
                <a:uFillTx/>
                <a:latin typeface="Alexandria" pitchFamily="2" charset="-78"/>
                <a:ea typeface="Noto Sans" panose="020B0502040504020204" pitchFamily="34"/>
                <a:cs typeface="Alexandria" pitchFamily="2" charset="-78"/>
              </a:rPr>
              <a:t>حملات المسؤولية الإجتماعية </a:t>
            </a:r>
            <a:endParaRPr kumimoji="0" lang="en-GB" sz="20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1924581" y="3355428"/>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ea typeface="Noto Sans" panose="020B0502040504020204" pitchFamily="34"/>
                <a:cs typeface="Alexandria" pitchFamily="2" charset="-78"/>
              </a:rPr>
              <a:t>دور الإعلام الرقمي في دعم حملات المسؤولية الإجتماعية </a:t>
            </a:r>
            <a:endParaRPr kumimoji="0" lang="en-GB" sz="20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المسؤولية الإجتماعية المستدامة </a:t>
            </a:r>
            <a:endParaRPr kumimoji="0" lang="en-GB" sz="2000" b="0"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1" y="1485087"/>
            <a:ext cx="799143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cs typeface="Alexandria" pitchFamily="2" charset="-78"/>
              </a:rPr>
              <a:t>مفهوم المسؤولية الإجتماعية وأهميته </a:t>
            </a:r>
            <a:endParaRPr kumimoji="0" lang="ar-EG" sz="2000" b="1" i="0" u="none" strike="noStrike" kern="1200" cap="none" spc="0" normalizeH="0" baseline="0" noProof="0" dirty="0">
              <a:ln>
                <a:noFill/>
              </a:ln>
              <a:solidFill>
                <a:srgbClr val="282F39"/>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9346418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957730"/>
            <a:ext cx="10417113" cy="4216539"/>
          </a:xfrm>
          <a:prstGeom prst="rect">
            <a:avLst/>
          </a:prstGeom>
          <a:noFill/>
        </p:spPr>
        <p:txBody>
          <a:bodyPr wrap="square" rtlCol="0">
            <a:spAutoFit/>
          </a:bodyPr>
          <a:lstStyle/>
          <a:p>
            <a:pPr lvl="0" algn="just" rtl="1">
              <a:lnSpc>
                <a:spcPct val="150000"/>
              </a:lnSpc>
              <a:defRPr/>
            </a:pPr>
            <a:r>
              <a:rPr lang="ar-EG" sz="1600" dirty="0" smtClean="0">
                <a:solidFill>
                  <a:prstClr val="black"/>
                </a:solidFill>
                <a:latin typeface="Alexandria" pitchFamily="2" charset="-78"/>
                <a:cs typeface="Alexandria" pitchFamily="2" charset="-78"/>
              </a:rPr>
              <a:t>هناك العديد من الأهداف التي تدفع الشركات والمنظمات لتحقيق أهداف التنمية </a:t>
            </a:r>
            <a:r>
              <a:rPr lang="ar-EG" sz="1600" dirty="0">
                <a:solidFill>
                  <a:prstClr val="black"/>
                </a:solidFill>
                <a:latin typeface="Alexandria" pitchFamily="2" charset="-78"/>
                <a:cs typeface="Alexandria" pitchFamily="2" charset="-78"/>
              </a:rPr>
              <a:t>المستدامة من خلال </a:t>
            </a:r>
            <a:r>
              <a:rPr lang="ar-EG" sz="1600" dirty="0" smtClean="0">
                <a:solidFill>
                  <a:prstClr val="black"/>
                </a:solidFill>
                <a:latin typeface="Alexandria" pitchFamily="2" charset="-78"/>
                <a:cs typeface="Alexandria" pitchFamily="2" charset="-78"/>
              </a:rPr>
              <a:t>المسؤولية </a:t>
            </a:r>
            <a:r>
              <a:rPr lang="ar-EG" sz="1600" dirty="0">
                <a:solidFill>
                  <a:prstClr val="black"/>
                </a:solidFill>
                <a:latin typeface="Alexandria" pitchFamily="2" charset="-78"/>
                <a:cs typeface="Alexandria" pitchFamily="2" charset="-78"/>
              </a:rPr>
              <a:t>الاجتماعية </a:t>
            </a:r>
            <a:r>
              <a:rPr lang="ar-EG" sz="1600" dirty="0" smtClean="0">
                <a:solidFill>
                  <a:prstClr val="black"/>
                </a:solidFill>
                <a:latin typeface="Alexandria" pitchFamily="2" charset="-78"/>
                <a:cs typeface="Alexandria" pitchFamily="2" charset="-78"/>
              </a:rPr>
              <a:t>للمؤسسات،و</a:t>
            </a:r>
            <a:r>
              <a:rPr lang="ar-EG" sz="1600" b="1" dirty="0" smtClean="0">
                <a:solidFill>
                  <a:prstClr val="black"/>
                </a:solidFill>
                <a:latin typeface="Alexandria" pitchFamily="2" charset="-78"/>
                <a:cs typeface="Alexandria" pitchFamily="2" charset="-78"/>
              </a:rPr>
              <a:t>تشير </a:t>
            </a:r>
            <a:r>
              <a:rPr lang="ar-EG" sz="1600" b="1" dirty="0">
                <a:solidFill>
                  <a:prstClr val="black"/>
                </a:solidFill>
                <a:latin typeface="Alexandria" pitchFamily="2" charset="-78"/>
                <a:cs typeface="Alexandria" pitchFamily="2" charset="-78"/>
              </a:rPr>
              <a:t>المسؤولية الاجتماعية </a:t>
            </a:r>
            <a:r>
              <a:rPr lang="ar-EG" sz="1600" dirty="0">
                <a:solidFill>
                  <a:prstClr val="black"/>
                </a:solidFill>
                <a:latin typeface="Alexandria" pitchFamily="2" charset="-78"/>
                <a:cs typeface="Alexandria" pitchFamily="2" charset="-78"/>
              </a:rPr>
              <a:t>للشركات إلى الإجراءات التي تتخذها المنظمات والشركات نحو المسؤوليات الاجتماعية ، كرعاية المجتمع والأثر البيئي ، وحقوق الإنسان في الطريقة التي يديرون بها عملياتهم التجارية.</a:t>
            </a:r>
          </a:p>
          <a:p>
            <a:pPr lvl="0" algn="just" rtl="1">
              <a:lnSpc>
                <a:spcPct val="150000"/>
              </a:lnSpc>
              <a:defRPr/>
            </a:pPr>
            <a:r>
              <a:rPr lang="ar-EG" sz="1600" dirty="0" smtClean="0">
                <a:solidFill>
                  <a:prstClr val="black"/>
                </a:solidFill>
                <a:latin typeface="Alexandria" pitchFamily="2" charset="-78"/>
                <a:cs typeface="Alexandria" pitchFamily="2" charset="-78"/>
              </a:rPr>
              <a:t>علاوة </a:t>
            </a:r>
            <a:r>
              <a:rPr lang="ar-EG" sz="1600" dirty="0">
                <a:solidFill>
                  <a:prstClr val="black"/>
                </a:solidFill>
                <a:latin typeface="Alexandria" pitchFamily="2" charset="-78"/>
                <a:cs typeface="Alexandria" pitchFamily="2" charset="-78"/>
              </a:rPr>
              <a:t>على ذلك، فمن خلال تنفيذ مبادرات المسؤولية الاجتماعية للشركة التي تتعامل مع القضايا التي لا تقل أهمية لمجتمعها الداخلي والخارجي على حد سواء ، فهي قادرة على وضع نفسها في مصاف المواطنة الصالحة كمؤسسة ومواطنين في المجتمع.</a:t>
            </a:r>
          </a:p>
          <a:p>
            <a:pPr lvl="0" algn="just" rtl="1">
              <a:lnSpc>
                <a:spcPct val="150000"/>
              </a:lnSpc>
              <a:defRPr/>
            </a:pPr>
            <a:r>
              <a:rPr lang="ar-EG" sz="1600" dirty="0" smtClean="0">
                <a:solidFill>
                  <a:prstClr val="black"/>
                </a:solidFill>
                <a:latin typeface="Alexandria" pitchFamily="2" charset="-78"/>
                <a:cs typeface="Alexandria" pitchFamily="2" charset="-78"/>
              </a:rPr>
              <a:t>وتعد المسؤولية </a:t>
            </a:r>
            <a:r>
              <a:rPr lang="ar-EG" sz="1600" dirty="0">
                <a:solidFill>
                  <a:prstClr val="black"/>
                </a:solidFill>
                <a:latin typeface="Alexandria" pitchFamily="2" charset="-78"/>
                <a:cs typeface="Alexandria" pitchFamily="2" charset="-78"/>
              </a:rPr>
              <a:t>الاجتماعية للشركات مهمة جداً </a:t>
            </a:r>
            <a:r>
              <a:rPr lang="ar-EG" sz="1600" dirty="0" smtClean="0">
                <a:solidFill>
                  <a:prstClr val="black"/>
                </a:solidFill>
                <a:latin typeface="Alexandria" pitchFamily="2" charset="-78"/>
                <a:cs typeface="Alexandria" pitchFamily="2" charset="-78"/>
              </a:rPr>
              <a:t>لها، كونها تمثل إحدى </a:t>
            </a:r>
            <a:r>
              <a:rPr lang="ar-EG" sz="1600" dirty="0">
                <a:solidFill>
                  <a:prstClr val="black"/>
                </a:solidFill>
                <a:latin typeface="Alexandria" pitchFamily="2" charset="-78"/>
                <a:cs typeface="Alexandria" pitchFamily="2" charset="-78"/>
              </a:rPr>
              <a:t>الطرق التي يُظهر بها المستهلكون والموظفون موقفهم من خلال دعم المنظمات التي تتوافق مع طريقة تفكيرهم فيما يتعلق بالقضايا الاجتماعية والبيئية.</a:t>
            </a:r>
          </a:p>
          <a:p>
            <a:pPr lvl="0" algn="just" rtl="1">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0453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2887" y="2100986"/>
            <a:ext cx="10417113" cy="126188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ولاشك أن المنظمات تسعى جاهدة لتفعيل المسؤولية الإجتماعية المستدامة</a:t>
            </a:r>
            <a:r>
              <a:rPr kumimoji="0" lang="ar-EG" sz="1600" b="0" i="0" u="none" strike="noStrike" kern="1200" cap="none" spc="0" normalizeH="0" noProof="0" dirty="0" smtClean="0">
                <a:ln>
                  <a:noFill/>
                </a:ln>
                <a:solidFill>
                  <a:prstClr val="black"/>
                </a:solidFill>
                <a:effectLst/>
                <a:uLnTx/>
                <a:uFillTx/>
                <a:latin typeface="Alexandria" pitchFamily="2" charset="-78"/>
                <a:cs typeface="Alexandria" pitchFamily="2" charset="-78"/>
              </a:rPr>
              <a:t> عبر كافة الوسائل الاتصالية لعزيز مكانتها في المجتمع ، وهو ما تم التطرق إليه في عدد من محاور المحاضرة.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1482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effectLst/>
                <a:uLnTx/>
                <a:uFillTx/>
                <a:latin typeface="Alexandria" pitchFamily="2" charset="-78"/>
                <a:cs typeface="Alexandria" pitchFamily="2" charset="-78"/>
              </a:rPr>
              <a:t>الاسبوع العاشر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10</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16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637931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smtClean="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48852" y="2247405"/>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التخطيط لحملات العلاقات العامة والتنمية المستدامة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FFFFFF"/>
                </a:solidFill>
                <a:effectLst/>
                <a:uLnTx/>
                <a:uFillTx/>
                <a:latin typeface="Alexandria" pitchFamily="2" charset="-78"/>
                <a:ea typeface="Noto Sans" panose="020B0502040504020204" pitchFamily="34"/>
                <a:cs typeface="Alexandria" pitchFamily="2" charset="-78"/>
              </a:rPr>
              <a:t>دور وسائل الإعلام في دعم حملات  التنمية المستدامة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147679" y="4412005"/>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smtClean="0">
                <a:solidFill>
                  <a:srgbClr val="FFFFFF"/>
                </a:solidFill>
                <a:latin typeface="Alexandria" pitchFamily="2" charset="-78"/>
                <a:ea typeface="Noto Sans" panose="020B0502040504020204" pitchFamily="34"/>
                <a:cs typeface="Alexandria" pitchFamily="2" charset="-78"/>
              </a:rPr>
              <a:t>الإعلام الجديد والتنمية المستدامة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1" y="1485087"/>
            <a:ext cx="799143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82F39"/>
                </a:solidFill>
                <a:effectLst/>
                <a:uLnTx/>
                <a:uFillTx/>
                <a:latin typeface="Alexandria" pitchFamily="2" charset="-78"/>
                <a:cs typeface="Alexandria" pitchFamily="2" charset="-78"/>
              </a:rPr>
              <a:t>أهمية حملات العلاقات العامة لدعم أهداف التنمية المستدامة </a:t>
            </a:r>
            <a:endParaRPr kumimoji="0" lang="ar-EG" sz="2000" b="1" i="0" u="none" strike="noStrike" kern="1200" cap="none" spc="0" normalizeH="0" baseline="0" noProof="0" dirty="0">
              <a:ln>
                <a:noFill/>
              </a:ln>
              <a:solidFill>
                <a:srgbClr val="282F39"/>
              </a:solidFill>
              <a:effectLst/>
              <a:uLnTx/>
              <a:uFillTx/>
              <a:latin typeface="Alexandria" pitchFamily="2" charset="-78"/>
              <a:cs typeface="Alexandria" pitchFamily="2" charset="-78"/>
            </a:endParaRP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5" name="Picture 24"/>
          <p:cNvPicPr>
            <a:picLocks noChangeAspect="1"/>
          </p:cNvPicPr>
          <p:nvPr/>
        </p:nvPicPr>
        <p:blipFill>
          <a:blip r:embed="rId5"/>
          <a:stretch>
            <a:fillRect/>
          </a:stretch>
        </p:blipFill>
        <p:spPr>
          <a:xfrm>
            <a:off x="1942615" y="5339373"/>
            <a:ext cx="9211854" cy="542591"/>
          </a:xfrm>
          <a:prstGeom prst="rect">
            <a:avLst/>
          </a:prstGeom>
        </p:spPr>
      </p:pic>
    </p:spTree>
    <p:extLst>
      <p:ext uri="{BB962C8B-B14F-4D97-AF65-F5344CB8AC3E}">
        <p14:creationId xmlns:p14="http://schemas.microsoft.com/office/powerpoint/2010/main" val="2499272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238124"/>
            <a:ext cx="10417113" cy="2739211"/>
          </a:xfrm>
          <a:prstGeom prst="rect">
            <a:avLst/>
          </a:prstGeom>
          <a:noFill/>
        </p:spPr>
        <p:txBody>
          <a:bodyPr wrap="square" rtlCol="0">
            <a:spAutoFit/>
          </a:bodyPr>
          <a:lstStyle/>
          <a:p>
            <a:pPr lvl="0" algn="just" rtl="1">
              <a:lnSpc>
                <a:spcPct val="150000"/>
              </a:lnSpc>
              <a:defRPr/>
            </a:pPr>
            <a:r>
              <a:rPr kumimoji="0" lang="ar-EG" sz="16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تلعب </a:t>
            </a:r>
            <a:r>
              <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إدارات</a:t>
            </a:r>
            <a:r>
              <a:rPr kumimoji="0" lang="ar-EG" sz="1600" i="0" u="none" strike="noStrike" kern="1200" cap="none" spc="0" normalizeH="0" noProof="0" dirty="0" smtClean="0">
                <a:ln>
                  <a:noFill/>
                </a:ln>
                <a:solidFill>
                  <a:prstClr val="black"/>
                </a:solidFill>
                <a:effectLst/>
                <a:uLnTx/>
                <a:uFillTx/>
                <a:latin typeface="Alexandria" pitchFamily="2" charset="-78"/>
                <a:cs typeface="Alexandria" pitchFamily="2" charset="-78"/>
              </a:rPr>
              <a:t> العلاقات العامة بالمنظمات دوراً هاما في تحقيق أهداف التنمية المستدامة ، بإعتبارها مطلبا دولياً تحتاجه جميع الدول ،للحفاظ على مواردها وسعياُ لإستدامتها .</a:t>
            </a:r>
          </a:p>
          <a:p>
            <a:pPr lvl="0" algn="just" rtl="1">
              <a:lnSpc>
                <a:spcPct val="150000"/>
              </a:lnSpc>
              <a:defRPr/>
            </a:pPr>
            <a:r>
              <a:rPr lang="ar-EG" sz="1600" baseline="0" dirty="0" smtClean="0">
                <a:solidFill>
                  <a:prstClr val="black"/>
                </a:solidFill>
                <a:latin typeface="Alexandria" pitchFamily="2" charset="-78"/>
                <a:cs typeface="Alexandria" pitchFamily="2" charset="-78"/>
              </a:rPr>
              <a:t>ومن</a:t>
            </a:r>
            <a:r>
              <a:rPr lang="ar-EG" sz="1600" dirty="0" smtClean="0">
                <a:solidFill>
                  <a:prstClr val="black"/>
                </a:solidFill>
                <a:latin typeface="Alexandria" pitchFamily="2" charset="-78"/>
                <a:cs typeface="Alexandria" pitchFamily="2" charset="-78"/>
              </a:rPr>
              <a:t> هذا المنطلق تعمل إدارات العلاقات العامة جاهده على إطلاق العديد من الحملات الداعمة لأهداف التنمية المستدامة عبر حملات رقمية مميزة داعمه لتلك الأهداف .</a:t>
            </a:r>
          </a:p>
          <a:p>
            <a:pPr lvl="0" algn="just" rtl="1">
              <a:lnSpc>
                <a:spcPct val="150000"/>
              </a:lnSpc>
              <a:defRPr/>
            </a:pPr>
            <a:r>
              <a:rPr lang="ar-EG" sz="1600" dirty="0" smtClean="0">
                <a:solidFill>
                  <a:prstClr val="black"/>
                </a:solidFill>
                <a:latin typeface="Alexandria" pitchFamily="2" charset="-78"/>
                <a:cs typeface="Alexandria" pitchFamily="2" charset="-78"/>
              </a:rPr>
              <a:t>ويتمحور دور العلاقات </a:t>
            </a:r>
            <a:r>
              <a:rPr lang="ar-EG" sz="1600" dirty="0">
                <a:solidFill>
                  <a:prstClr val="black"/>
                </a:solidFill>
                <a:latin typeface="Alexandria" pitchFamily="2" charset="-78"/>
                <a:cs typeface="Alexandria" pitchFamily="2" charset="-78"/>
              </a:rPr>
              <a:t>العامة في البعد الاجتماعي فاعل في التنمية، عن طريق مجموعة من اليات داخل بنية المؤسسة </a:t>
            </a:r>
            <a:r>
              <a:rPr lang="ar-EG" sz="1600" b="1" dirty="0" smtClean="0">
                <a:solidFill>
                  <a:prstClr val="black"/>
                </a:solidFill>
                <a:latin typeface="Alexandria" pitchFamily="2" charset="-78"/>
                <a:cs typeface="Alexandria" pitchFamily="2" charset="-78"/>
              </a:rPr>
              <a:t>والمجتمع:</a:t>
            </a:r>
            <a:endParaRPr lang="ar-EG" sz="1600" b="1" dirty="0">
              <a:solidFill>
                <a:prstClr val="black"/>
              </a:solidFill>
              <a:latin typeface="Alexandria" pitchFamily="2" charset="-78"/>
              <a:cs typeface="Alexandria" pitchFamily="2" charset="-78"/>
            </a:endParaRPr>
          </a:p>
          <a:p>
            <a:pPr lvl="0" algn="just" rtl="1">
              <a:defRPr/>
            </a:pPr>
            <a:endPar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638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2887" y="2316429"/>
            <a:ext cx="9765041" cy="230832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1</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التعايش مع الجمهور والتفاعل معهم في معاناتهم الاقتصادية والاجتماعية ومشاركتهم الامهم وافراحهم والاسهام الجاد في ذلك.</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2</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تغير العادات الاجتماعية والصحية السيئة وتنمية الوعي الصحي والاجتماعي بين الجماهير عن طريق الندوات والمحاضرات والافلام الوثائقية.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3</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الدعوة إلى ترشيد الانماط السلوكية المختلفة والتي تسود أحيانا في الافراح والمناسبات الدينية وتأكيد القيم الروحية للقضاء على العادات والتقاليد الضارة بالمجتمع وسمعة البلد.</a:t>
            </a:r>
            <a:endParaRPr kumimoji="0" lang="ar-EG" sz="1600"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883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الاسبوع الحادي عشر   ....جلسة نقاشية</a:t>
            </a:r>
            <a:r>
              <a:rPr kumimoji="0" lang="ar-EG" sz="2000" b="1" i="0" u="none" strike="noStrike" kern="1200" cap="none" spc="0" normalizeH="0" noProof="0" dirty="0" smtClean="0">
                <a:ln>
                  <a:noFill/>
                </a:ln>
                <a:solidFill>
                  <a:prstClr val="black"/>
                </a:solidFill>
                <a:effectLst/>
                <a:uLnTx/>
                <a:uFillTx/>
                <a:latin typeface="Alexandria" pitchFamily="2" charset="-78"/>
                <a:cs typeface="Alexandria" pitchFamily="2" charset="-78"/>
              </a:rPr>
              <a:t> </a:t>
            </a:r>
            <a:endPar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10</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246206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الاسبوع الثاني عشر....</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Lecture</a:t>
            </a:r>
            <a:r>
              <a:rPr kumimoji="0" lang="ar-EG" sz="2000" b="1" i="0" u="none" strike="noStrike" kern="1200" cap="none" spc="0" normalizeH="0" baseline="0" noProof="0" dirty="0" smtClean="0">
                <a:ln>
                  <a:noFill/>
                </a:ln>
                <a:solidFill>
                  <a:prstClr val="black"/>
                </a:solidFill>
                <a:effectLst/>
                <a:uLnTx/>
                <a:uFillTx/>
                <a:latin typeface="Alexandria" pitchFamily="2" charset="-78"/>
                <a:cs typeface="Alexandria" pitchFamily="2" charset="-78"/>
              </a:rPr>
              <a:t>  10</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إ</a:t>
            </a:r>
            <a:r>
              <a:rPr kumimoji="0" lang="ar-EG" sz="2000" b="1" i="0" u="none" strike="noStrike" kern="1200" cap="none" spc="0" normalizeH="0" baseline="0" noProof="0" dirty="0" smtClean="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950856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3270536"/>
            <a:ext cx="1022096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smtClean="0">
                <a:ln>
                  <a:noFill/>
                </a:ln>
                <a:solidFill>
                  <a:srgbClr val="2D3956"/>
                </a:solidFill>
                <a:effectLst/>
                <a:uLnTx/>
                <a:uFillTx/>
                <a:latin typeface="Alexandria" pitchFamily="2" charset="-78"/>
                <a:cs typeface="Alexandria" pitchFamily="2" charset="-78"/>
              </a:rPr>
              <a:t>الإختبارات النهائية </a:t>
            </a:r>
            <a:endParaRPr kumimoji="0" lang="ar-EG" sz="2000" b="1"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6601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3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4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5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6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7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8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9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Strategy Infographics by Slidesgo">
  <a:themeElements>
    <a:clrScheme name="Simple Light">
      <a:dk1>
        <a:srgbClr val="000000"/>
      </a:dk1>
      <a:lt1>
        <a:srgbClr val="FFFFFF"/>
      </a:lt1>
      <a:dk2>
        <a:srgbClr val="05668D"/>
      </a:dk2>
      <a:lt2>
        <a:srgbClr val="04738F"/>
      </a:lt2>
      <a:accent1>
        <a:srgbClr val="028090"/>
      </a:accent1>
      <a:accent2>
        <a:srgbClr val="00A896"/>
      </a:accent2>
      <a:accent3>
        <a:srgbClr val="01B698"/>
      </a:accent3>
      <a:accent4>
        <a:srgbClr val="02C39A"/>
      </a:accent4>
      <a:accent5>
        <a:srgbClr val="79DBAC"/>
      </a:accent5>
      <a:accent6>
        <a:srgbClr val="F0F3BD"/>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925</TotalTime>
  <Words>1942</Words>
  <Application>Microsoft Office PowerPoint</Application>
  <PresentationFormat>Widescreen</PresentationFormat>
  <Paragraphs>330</Paragraphs>
  <Slides>49</Slides>
  <Notes>15</Notes>
  <HiddenSlides>0</HiddenSlides>
  <MMClips>0</MMClips>
  <ScaleCrop>false</ScaleCrop>
  <HeadingPairs>
    <vt:vector size="6" baseType="variant">
      <vt:variant>
        <vt:lpstr>Fonts Used</vt:lpstr>
      </vt:variant>
      <vt:variant>
        <vt:i4>13</vt:i4>
      </vt:variant>
      <vt:variant>
        <vt:lpstr>Theme</vt:lpstr>
      </vt:variant>
      <vt:variant>
        <vt:i4>21</vt:i4>
      </vt:variant>
      <vt:variant>
        <vt:lpstr>Slide Titles</vt:lpstr>
      </vt:variant>
      <vt:variant>
        <vt:i4>49</vt:i4>
      </vt:variant>
    </vt:vector>
  </HeadingPairs>
  <TitlesOfParts>
    <vt:vector size="83" baseType="lpstr">
      <vt:lpstr>Alexandria</vt:lpstr>
      <vt:lpstr>Alexandria Black</vt:lpstr>
      <vt:lpstr>Alexandria ExtraBold</vt:lpstr>
      <vt:lpstr>Arial</vt:lpstr>
      <vt:lpstr>Calibri</vt:lpstr>
      <vt:lpstr>Calibri Light</vt:lpstr>
      <vt:lpstr>Fira Sans</vt:lpstr>
      <vt:lpstr>Fira Sans Condensed</vt:lpstr>
      <vt:lpstr>Fira Sans Condensed Medium</vt:lpstr>
      <vt:lpstr>Noto Sans</vt:lpstr>
      <vt:lpstr>Open Sans</vt:lpstr>
      <vt:lpstr>Roboto</vt:lpstr>
      <vt:lpstr>Times New Roman</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Strategy Infographics by Slidesgo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خصائص حملات العلاقات العامة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71</cp:revision>
  <dcterms:created xsi:type="dcterms:W3CDTF">2023-04-29T09:08:00Z</dcterms:created>
  <dcterms:modified xsi:type="dcterms:W3CDTF">2024-01-22T15:36:57Z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