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36"/>
  </p:notesMasterIdLst>
  <p:sldIdLst>
    <p:sldId id="256" r:id="rId5"/>
    <p:sldId id="257" r:id="rId6"/>
    <p:sldId id="311" r:id="rId7"/>
    <p:sldId id="342" r:id="rId8"/>
    <p:sldId id="299" r:id="rId9"/>
    <p:sldId id="317" r:id="rId10"/>
    <p:sldId id="321" r:id="rId11"/>
    <p:sldId id="320" r:id="rId12"/>
    <p:sldId id="327" r:id="rId13"/>
    <p:sldId id="326" r:id="rId14"/>
    <p:sldId id="325" r:id="rId15"/>
    <p:sldId id="324" r:id="rId16"/>
    <p:sldId id="330" r:id="rId17"/>
    <p:sldId id="329" r:id="rId18"/>
    <p:sldId id="328" r:id="rId19"/>
    <p:sldId id="323" r:id="rId20"/>
    <p:sldId id="345" r:id="rId21"/>
    <p:sldId id="319" r:id="rId22"/>
    <p:sldId id="322" r:id="rId23"/>
    <p:sldId id="333" r:id="rId24"/>
    <p:sldId id="336" r:id="rId25"/>
    <p:sldId id="335" r:id="rId26"/>
    <p:sldId id="338" r:id="rId27"/>
    <p:sldId id="331" r:id="rId28"/>
    <p:sldId id="337" r:id="rId29"/>
    <p:sldId id="341" r:id="rId30"/>
    <p:sldId id="340" r:id="rId31"/>
    <p:sldId id="339" r:id="rId32"/>
    <p:sldId id="343" r:id="rId33"/>
    <p:sldId id="318" r:id="rId34"/>
    <p:sldId id="290" r:id="rId3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10190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525A9CAA-4FA7-BD86-2E92-4AB34AB03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46D3CCFB-A38A-9F97-E742-478F78E97FE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B7515B83-9DDF-A822-A5E6-9A470715AEA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694327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4AE99E5-A41F-CBAC-E85D-2FA873617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EBBC15F0-A73A-3853-5639-1ABA54931D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938307B4-FEC3-48D1-E435-BF96DD4B6C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87854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7598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474D9756-0F7E-724B-C3A9-8F3334B9C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C5B7C169-A026-9505-8512-64A6C153BE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0FDD3DC1-A781-754C-1C82-B2CEBD70C2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44675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47F852F-7816-9E35-AC4C-781982B0C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B3B0876-E3F8-066C-3C00-6169885265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9300EDB1-9C99-D9D1-C36A-CEED93CAF3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50096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1A06CC7-FCC5-CD04-D9B0-B6A33EDC3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1623021-656D-5915-2CF8-F1F6CD82A0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F2C49CF5-47BE-2C01-1990-EF8C5393BF8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37533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C955CE2-4E03-C18F-921C-EF6142EBC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7911D313-3A95-6DA9-539F-B7A42520CB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2861BC2A-1A98-79BF-4797-5FA9FEEED3B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246968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6D63B8C9-54BF-F14D-F503-E1CD8551B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199E1D78-9162-C415-C08A-28F0499D86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F6B9D1B5-4391-05C2-ACC6-6758316623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5948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7EB038D-0749-DE53-06ED-2AA8F8693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B790A08-782C-8A48-C671-D9F2353C25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1AE85A7B-AE0B-F004-F428-2128D4632A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32351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FE6D21CF-A055-2783-AD9E-BED3A5EBD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E557D5EC-31B3-DBF6-6573-8B5723B709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862667B8-1845-D20B-6DFD-EF9101A57C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461990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363FCBBB-A76F-5FDE-F748-04D05554E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D5994FED-C9CA-D684-7F59-0CE03B9FB2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5A74D9F1-E27F-8437-8C76-4B32C8A9E56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846680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521C8F1-D597-70B1-EA74-BDD881F60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A71EDBAB-642C-1FC7-B32F-899E33D49D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899DF30E-1CD6-EFD0-99A5-17CEFF375AA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40218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B2A7E03-CCDF-E4FA-B0ED-CF1DCD345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45F3DD2E-33D2-2ED0-84E8-3F0F6D9EB8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1A1047C2-E9F4-FC9F-EDB2-5DAD09478B0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118289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8B5CF1C4-6D96-FBA4-F281-1B87E1CFA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D1E75CCC-7A00-DB9C-2B71-C4F563E811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7CCEED4E-2C7C-F49F-E8C0-2421598B66C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306185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44EE24EC-743C-C974-AB42-95705FC8A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B1B85DCA-395C-DBE1-5CC5-21ABBF7DBB8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AE87E286-8E2B-559A-DC65-0D74EACE1CB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773464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AAAA9F7-09A1-DE0A-3FCF-F083102C4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75E895A-29FF-C49D-0B09-F8E1D156F9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03242EBB-8F5C-997B-1A2B-2E0C46538D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47853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011FE207-774B-0539-6D70-6FDB93851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3CFEDB26-F4EA-1FB6-EB5A-C9982622AE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5298850F-856C-DF96-08C7-C31E667BEA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28759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34D15D9-75E0-EB6E-1DD1-DF0F9005C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4120C89F-FC8E-050F-11E2-3DD3A21F844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F18150B4-F4F2-061E-B28F-9EE31D3000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05287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A0B33DE6-690F-057C-2DD6-CA8CEAC52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E1E349B1-3D5D-A20E-3992-A7271147CA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C18820BE-45E6-C919-267B-2814FEEEE2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313028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8A7CBAF9-DBB6-7843-E4BF-925DD8C5D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16035BEA-723F-8AB2-FC1B-79AD21FB60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FAD43F4F-06C6-D2E5-E5D4-DAB7C947030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989714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138DEEC-488C-0B33-EF95-169756F43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7B47697-8EDD-2170-D74B-009E4E1684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2812B08A-9624-03CA-C298-A3120BCB5C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79160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95E65E1-38AA-1162-380E-6DB6EABA4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01307DB6-17B3-F693-72F2-36782EAD63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ED8E4C63-0632-DCBF-94DD-B42665126D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276688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ECBC792F-6186-3567-A8C5-908A17A44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57DE7683-79FD-0042-6BD5-ADF1FC2E9BA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A54517FE-0CE7-439F-205D-AFB7E22E33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520407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341DB653-B4C1-05BB-041A-FD668FDF9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5620E772-6190-7AEE-3E29-D53F062E82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9B460277-D1E1-0728-A28A-78D2CE6B8F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87892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274F1EFE-4743-6FAF-3AB3-75E783A90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FF14B605-170B-63D1-8D8A-55E66DE5A3A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D235D3CF-BC32-5110-664D-DD9911A732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919394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038D3795-FE8F-EB79-C179-4B33B3BA8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BF8C3FC-2063-8A4E-43BE-D9FFDE397D3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37F8781C-A579-DB3A-78DA-E2B2B45813A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780097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D15391FB-B1DB-DB0B-DAD6-06BA5BBDA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1D1CBE86-8837-C924-2379-08A3DC99AE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C8E890A6-243C-F5B4-DAD0-7725A606D2A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67194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854A731C-BB8A-00E0-212A-48A78BA99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37EBE15-F3EE-52E8-EE16-6116DC34509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E69DE9D8-1848-5FC3-A75D-E4DA37B03C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38963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5" name="Google Shape;625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ExJZAegsOis?feature=oembed" TargetMode="Externa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496514" y="2625740"/>
            <a:ext cx="43263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190225" y="0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4"/>
    </mc:Choice>
    <mc:Fallback xmlns="">
      <p:transition spd="slow" advTm="97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914524"/>
            <a:ext cx="9862800" cy="3477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r>
              <a:rPr lang="en-US" sz="4400" b="1" dirty="0">
                <a:solidFill>
                  <a:srgbClr val="FF0000"/>
                </a:solidFill>
              </a:rPr>
              <a:t>Job Interviews – Skills and Preparation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8CFCB3F4-D46B-17BF-7AD9-140CD757F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B32ADC02-43F6-3678-BC3D-B62634B582A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0C3715A0-F99B-2B66-2E44-9A8A72A8B84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97957E49-015C-274E-1070-51B22C5196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6091FE94-7FCC-15E5-FC1F-C210E3ADEE8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47BD48C8-2F3E-9F47-EAAA-2F93EA96C196}"/>
              </a:ext>
            </a:extLst>
          </p:cNvPr>
          <p:cNvSpPr txBox="1"/>
          <p:nvPr/>
        </p:nvSpPr>
        <p:spPr>
          <a:xfrm>
            <a:off x="785732" y="1401139"/>
            <a:ext cx="10475685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Lead-in: “You’re the Employer”</a:t>
            </a:r>
          </a:p>
          <a:p>
            <a:pPr>
              <a:lnSpc>
                <a:spcPct val="150000"/>
              </a:lnSpc>
            </a:pPr>
            <a:r>
              <a:rPr lang="en-US" sz="3200" dirty="0"/>
              <a:t>Imagine you are the hiring manager for a company. You have to interview someone for a job. Think for a moment: </a:t>
            </a:r>
            <a:r>
              <a:rPr lang="en-US" sz="3200" i="1" dirty="0">
                <a:solidFill>
                  <a:schemeClr val="accent1"/>
                </a:solidFill>
              </a:rPr>
              <a:t>What kind of person would you want to hire?</a:t>
            </a:r>
            <a:endParaRPr lang="en-US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5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FA25BC48-A233-5DA5-6725-5AD02F58E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6A541F7F-F66C-6597-2341-3B67B02B2AA2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7552D0C1-9357-EAD5-E4BF-6B9732EFF5A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8FB1F433-27FE-6975-8FFD-81E8D550CB1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5192863-568D-97AD-9AAA-E95010D69C4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FC8862B-429D-1E49-8288-434C7BB9F822}"/>
              </a:ext>
            </a:extLst>
          </p:cNvPr>
          <p:cNvSpPr txBox="1"/>
          <p:nvPr/>
        </p:nvSpPr>
        <p:spPr>
          <a:xfrm>
            <a:off x="762125" y="1401139"/>
            <a:ext cx="1043461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3200" dirty="0">
                <a:solidFill>
                  <a:srgbClr val="0070C0"/>
                </a:solidFill>
              </a:rPr>
              <a:t>✔ What 3 qualities would you look for?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dirty="0">
                <a:solidFill>
                  <a:srgbClr val="0070C0"/>
                </a:solidFill>
              </a:rPr>
              <a:t>✔ How would you know if someone has those qualities?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dirty="0">
                <a:solidFill>
                  <a:srgbClr val="0070C0"/>
                </a:solidFill>
              </a:rPr>
              <a:t>✔ What would make you choose one candidate over another?</a:t>
            </a:r>
          </a:p>
        </p:txBody>
      </p:sp>
    </p:spTree>
    <p:extLst>
      <p:ext uri="{BB962C8B-B14F-4D97-AF65-F5344CB8AC3E}">
        <p14:creationId xmlns:p14="http://schemas.microsoft.com/office/powerpoint/2010/main" val="317038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62125" y="1384025"/>
            <a:ext cx="9862800" cy="38779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600" b="1" dirty="0">
                <a:solidFill>
                  <a:srgbClr val="FF0000"/>
                </a:solidFill>
              </a:rPr>
              <a:t>Objectives</a:t>
            </a:r>
            <a:endParaRPr lang="en-US" sz="40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Understand what employers look for in interviews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Learn how to prepare for interviews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Practice common questions and answers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Discuss do’s and don’ts</a:t>
            </a:r>
            <a:r>
              <a:rPr lang="ar-EG" sz="3200" dirty="0">
                <a:solidFill>
                  <a:srgbClr val="0070C0"/>
                </a:solidFill>
              </a:rPr>
              <a:t>.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62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353FBC1A-9F4B-98F6-E722-E8CD12B6B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7A16E96B-0686-C40D-E679-2495811A987A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EEBC43C2-68B8-D12D-BA00-65A5386FC55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EFBFBC61-C6A3-DEBC-C1AA-DE3EA6EDB1D4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66A20ED-B54B-199C-3EF0-2C59BAAD0AA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6496377F-AB85-EA8E-0759-B7C438E87090}"/>
              </a:ext>
            </a:extLst>
          </p:cNvPr>
          <p:cNvSpPr txBox="1"/>
          <p:nvPr/>
        </p:nvSpPr>
        <p:spPr>
          <a:xfrm>
            <a:off x="762125" y="1384025"/>
            <a:ext cx="9862800" cy="4832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rgbClr val="FF0000"/>
                </a:solidFill>
              </a:rPr>
              <a:t>💡 1️⃣ </a:t>
            </a:r>
            <a:r>
              <a:rPr lang="en-US" sz="3200" b="1" dirty="0">
                <a:solidFill>
                  <a:srgbClr val="FF0000"/>
                </a:solidFill>
              </a:rPr>
              <a:t>Why Are Interviews Important?</a:t>
            </a:r>
            <a:endParaRPr lang="ar-EG" sz="3200" b="1" dirty="0">
              <a:solidFill>
                <a:srgbClr val="FF0000"/>
              </a:solidFill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Employers want to know if you can do the job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They want to see if you are a good fit for the team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It’s your chance to explain your</a:t>
            </a:r>
            <a:r>
              <a:rPr lang="ar-EG" sz="3200" dirty="0">
                <a:solidFill>
                  <a:srgbClr val="0070C0"/>
                </a:solidFill>
              </a:rPr>
              <a:t> </a:t>
            </a:r>
            <a:r>
              <a:rPr lang="en-US" sz="3200" dirty="0">
                <a:solidFill>
                  <a:srgbClr val="0070C0"/>
                </a:solidFill>
              </a:rPr>
              <a:t>experience, skills, and motivation</a:t>
            </a:r>
          </a:p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endParaRPr lang="ar-EG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6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7C8FB590-86A4-9B4A-E58E-793EDDE00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C3A045BF-6866-4514-8BAE-60A672A929F3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542193C-FA07-A752-C2B0-C3200378125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28F0256-B22D-CAFC-E06D-210934918E1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7E31583-20FE-C0D5-FA2A-ABE087F279F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E96C9E0E-C94B-280E-BFB6-D99BBC1C2D4A}"/>
              </a:ext>
            </a:extLst>
          </p:cNvPr>
          <p:cNvSpPr txBox="1"/>
          <p:nvPr/>
        </p:nvSpPr>
        <p:spPr>
          <a:xfrm>
            <a:off x="762125" y="1421348"/>
            <a:ext cx="9862800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Interviews test: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Communication skills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Problem-solving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Professional attitude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Confidence</a:t>
            </a:r>
          </a:p>
        </p:txBody>
      </p:sp>
    </p:spTree>
    <p:extLst>
      <p:ext uri="{BB962C8B-B14F-4D97-AF65-F5344CB8AC3E}">
        <p14:creationId xmlns:p14="http://schemas.microsoft.com/office/powerpoint/2010/main" val="47699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BDBE7F3-E7B2-1779-6D33-03F66AD37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B20A2AD2-0D27-83EE-1604-4501380DE314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75B8EA48-46C5-C45E-3052-034ECCC457C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9032A0ED-253C-44E9-EEF4-34B58F749EFE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13D86325-85D6-82E1-DE42-C3BEEAAEB89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D53D511D-E3F4-3D5F-E3FC-B85EC070278F}"/>
              </a:ext>
            </a:extLst>
          </p:cNvPr>
          <p:cNvSpPr txBox="1"/>
          <p:nvPr/>
        </p:nvSpPr>
        <p:spPr>
          <a:xfrm>
            <a:off x="617274" y="1201286"/>
            <a:ext cx="10812599" cy="3323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rgbClr val="FF0000"/>
                </a:solidFill>
              </a:rPr>
              <a:t>💼 2️⃣ </a:t>
            </a:r>
            <a:r>
              <a:rPr lang="en-US" sz="3200" b="1" dirty="0">
                <a:solidFill>
                  <a:srgbClr val="FF0000"/>
                </a:solidFill>
              </a:rPr>
              <a:t>Types of Job Interviews:</a:t>
            </a:r>
            <a:endParaRPr lang="ar-EG" sz="3200" b="1" dirty="0">
              <a:solidFill>
                <a:srgbClr val="FF0000"/>
              </a:solidFill>
            </a:endParaRP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In-person (face-to-face)</a:t>
            </a:r>
            <a:endParaRPr lang="ar-EG" sz="3200" dirty="0">
              <a:solidFill>
                <a:srgbClr val="0070C0"/>
              </a:solidFill>
            </a:endParaRP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Phone interviews</a:t>
            </a:r>
            <a:endParaRPr lang="ar-EG" sz="3200" dirty="0">
              <a:solidFill>
                <a:srgbClr val="0070C0"/>
              </a:solidFill>
            </a:endParaRP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Video (online) interviews</a:t>
            </a:r>
            <a:endParaRPr lang="ar-EG" sz="3200" dirty="0">
              <a:solidFill>
                <a:srgbClr val="0070C0"/>
              </a:solidFill>
            </a:endParaRP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Panel interviews (more than one interviewer)</a:t>
            </a:r>
            <a:endParaRPr lang="ar-EG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82B72775-7732-3AC0-A6EE-654EC03FA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F86456D3-263A-DC47-21F4-27ED56A229C9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E9901241-838D-4B9C-4D2F-8F04A00FD1B1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A9598C5-E47C-D325-CA11-BF5CB079B5D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24C2107C-DE7F-3EF7-8EAC-BC63D7711BC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C4EADCF-B934-67A8-0D9C-18585A968FD1}"/>
              </a:ext>
            </a:extLst>
          </p:cNvPr>
          <p:cNvSpPr txBox="1"/>
          <p:nvPr/>
        </p:nvSpPr>
        <p:spPr>
          <a:xfrm>
            <a:off x="617275" y="1231789"/>
            <a:ext cx="10812600" cy="5288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spcBef>
                <a:spcPts val="400"/>
              </a:spcBef>
              <a:buNone/>
            </a:pPr>
            <a:r>
              <a:rPr lang="en-US" sz="2800" b="1" dirty="0">
                <a:solidFill>
                  <a:srgbClr val="FF0000"/>
                </a:solidFill>
              </a:rPr>
              <a:t>✅ 3️⃣ </a:t>
            </a:r>
            <a:r>
              <a:rPr lang="en-US" sz="3200" b="1" dirty="0">
                <a:solidFill>
                  <a:srgbClr val="FF0000"/>
                </a:solidFill>
              </a:rPr>
              <a:t>Before the Interview – Preparation.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Research the company </a:t>
            </a:r>
            <a:r>
              <a:rPr lang="en-US" sz="3100" dirty="0">
                <a:solidFill>
                  <a:schemeClr val="tx1"/>
                </a:solidFill>
              </a:rPr>
              <a:t>(What do they do? Values? Mission?)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Study the job description </a:t>
            </a:r>
            <a:r>
              <a:rPr lang="en-US" sz="3100" dirty="0">
                <a:solidFill>
                  <a:schemeClr val="tx1"/>
                </a:solidFill>
              </a:rPr>
              <a:t>(Required skills and responsibilities).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Prepare your CV and Cover Letter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Think about your strengths and achievements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Prepare answers to common questions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Plan your outfit </a:t>
            </a:r>
            <a:r>
              <a:rPr lang="en-US" sz="3100" dirty="0">
                <a:solidFill>
                  <a:schemeClr val="tx1"/>
                </a:solidFill>
              </a:rPr>
              <a:t>– dress professionally</a:t>
            </a:r>
          </a:p>
          <a:p>
            <a:pPr>
              <a:spcBef>
                <a:spcPts val="400"/>
              </a:spcBef>
              <a:buNone/>
            </a:pPr>
            <a:r>
              <a:rPr lang="en-US" sz="3100" dirty="0">
                <a:solidFill>
                  <a:srgbClr val="0070C0"/>
                </a:solidFill>
              </a:rPr>
              <a:t>✔ Prepare questions to ask the employer</a:t>
            </a:r>
          </a:p>
        </p:txBody>
      </p:sp>
    </p:spTree>
    <p:extLst>
      <p:ext uri="{BB962C8B-B14F-4D97-AF65-F5344CB8AC3E}">
        <p14:creationId xmlns:p14="http://schemas.microsoft.com/office/powerpoint/2010/main" val="371085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4FF41F99-5446-AD87-26E8-390CC30FE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AF228623-4215-8666-E6FF-B4107584A955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A7F558CC-6F89-630F-D914-99531583F75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35CD6F01-A1D7-F054-1643-20D314F20FD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D6C341A-8F98-4886-49D7-626F6EF5819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C0130C00-F5B7-0116-3D29-658A332FBA0E}"/>
              </a:ext>
            </a:extLst>
          </p:cNvPr>
          <p:cNvSpPr txBox="1"/>
          <p:nvPr/>
        </p:nvSpPr>
        <p:spPr>
          <a:xfrm>
            <a:off x="617275" y="1303775"/>
            <a:ext cx="9862800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✍️ 4️⃣</a:t>
            </a:r>
            <a:r>
              <a:rPr lang="en-US" sz="3200" b="1" dirty="0">
                <a:solidFill>
                  <a:srgbClr val="FF0000"/>
                </a:solidFill>
              </a:rPr>
              <a:t> Common Interview Questions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Tell me about yourself.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Why do you want to work here?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What are your strengths and weaknesses?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Describe a difficult situation and how you handled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Where do you see yourself in 5 years?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Why should we hire you?</a:t>
            </a:r>
          </a:p>
          <a:p>
            <a:pPr>
              <a:buNone/>
            </a:pPr>
            <a:r>
              <a:rPr lang="en-US" sz="24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Practice clear, honest, and structured answers.</a:t>
            </a:r>
          </a:p>
        </p:txBody>
      </p:sp>
    </p:spTree>
    <p:extLst>
      <p:ext uri="{BB962C8B-B14F-4D97-AF65-F5344CB8AC3E}">
        <p14:creationId xmlns:p14="http://schemas.microsoft.com/office/powerpoint/2010/main" val="47497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46B02FAE-89C7-B98C-1A61-CB259CFED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F6DB5FE5-913A-9FF0-B6CA-85817C04DB05}"/>
              </a:ext>
            </a:extLst>
          </p:cNvPr>
          <p:cNvSpPr/>
          <p:nvPr/>
        </p:nvSpPr>
        <p:spPr>
          <a:xfrm>
            <a:off x="617275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90A81644-A081-E244-EBAF-9AB9F340257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69393DAF-DB31-3DDD-880B-1FE06933EF9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4BC922B6-C669-BAC0-B0E9-F8841CC1259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F48D83ED-5DC4-2E6F-0D06-38237F3FBD30}"/>
              </a:ext>
            </a:extLst>
          </p:cNvPr>
          <p:cNvSpPr txBox="1"/>
          <p:nvPr/>
        </p:nvSpPr>
        <p:spPr>
          <a:xfrm>
            <a:off x="687479" y="1231789"/>
            <a:ext cx="10742395" cy="446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rgbClr val="FF0000"/>
                </a:solidFill>
              </a:rPr>
              <a:t>🎤 5️⃣ </a:t>
            </a:r>
            <a:r>
              <a:rPr lang="en-US" sz="3200" b="1" dirty="0">
                <a:solidFill>
                  <a:srgbClr val="FF0000"/>
                </a:solidFill>
              </a:rPr>
              <a:t>STAR Technique</a:t>
            </a:r>
          </a:p>
          <a:p>
            <a:pPr lvl="0" algn="just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200" dirty="0">
                <a:solidFill>
                  <a:schemeClr val="tx1"/>
                </a:solidFill>
              </a:rPr>
              <a:t>For behavioral questions (e.g. "Tell me about a time when..."), use </a:t>
            </a:r>
            <a:r>
              <a:rPr lang="en-US" sz="3200" dirty="0">
                <a:solidFill>
                  <a:srgbClr val="FF0000"/>
                </a:solidFill>
              </a:rPr>
              <a:t>STAR</a:t>
            </a:r>
            <a:r>
              <a:rPr lang="en-US" sz="3200" dirty="0">
                <a:solidFill>
                  <a:schemeClr val="tx1"/>
                </a:solidFill>
              </a:rPr>
              <a:t>:</a:t>
            </a: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en-US" sz="3200" dirty="0">
                <a:solidFill>
                  <a:srgbClr val="0070C0"/>
                </a:solidFill>
              </a:rPr>
              <a:t> – Situation: </a:t>
            </a:r>
            <a:r>
              <a:rPr lang="en-US" sz="3200" dirty="0">
                <a:solidFill>
                  <a:schemeClr val="tx1"/>
                </a:solidFill>
              </a:rPr>
              <a:t>Explain the context</a:t>
            </a: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T </a:t>
            </a:r>
            <a:r>
              <a:rPr lang="en-US" sz="3200" dirty="0">
                <a:solidFill>
                  <a:srgbClr val="0070C0"/>
                </a:solidFill>
              </a:rPr>
              <a:t>– Task: </a:t>
            </a:r>
            <a:r>
              <a:rPr lang="en-US" sz="3200" dirty="0">
                <a:solidFill>
                  <a:schemeClr val="tx1"/>
                </a:solidFill>
              </a:rPr>
              <a:t>What was your responsibility?</a:t>
            </a: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A</a:t>
            </a:r>
            <a:r>
              <a:rPr lang="en-US" sz="3200" dirty="0">
                <a:solidFill>
                  <a:srgbClr val="0070C0"/>
                </a:solidFill>
              </a:rPr>
              <a:t> – Action: </a:t>
            </a:r>
            <a:r>
              <a:rPr lang="en-US" sz="3200" dirty="0">
                <a:solidFill>
                  <a:schemeClr val="tx1"/>
                </a:solidFill>
              </a:rPr>
              <a:t>What did you do?</a:t>
            </a:r>
          </a:p>
          <a:p>
            <a:pPr marL="457200" lvl="0" indent="-457200">
              <a:spcBef>
                <a:spcPts val="12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R</a:t>
            </a:r>
            <a:r>
              <a:rPr lang="en-US" sz="3200" dirty="0">
                <a:solidFill>
                  <a:srgbClr val="0070C0"/>
                </a:solidFill>
              </a:rPr>
              <a:t> – Result: </a:t>
            </a:r>
            <a:r>
              <a:rPr lang="en-US" sz="3200" dirty="0">
                <a:solidFill>
                  <a:schemeClr val="tx1"/>
                </a:solidFill>
              </a:rPr>
              <a:t>What was the outcome?</a:t>
            </a:r>
            <a:endParaRPr lang="ar-EG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38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52038FD2-EF4F-F099-9A58-684A8D11F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752F2B63-0C81-092B-C652-AD92B265F03B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83BF0E1D-EFC6-A779-D199-BF3D14893A9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5BBC294-B590-8A4A-C4D2-84ED628F093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4EC905B-0193-A75B-4EAA-95591FAEF2D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DA47A7EC-5B22-9602-C965-21C83837C408}"/>
              </a:ext>
            </a:extLst>
          </p:cNvPr>
          <p:cNvSpPr txBox="1"/>
          <p:nvPr/>
        </p:nvSpPr>
        <p:spPr>
          <a:xfrm>
            <a:off x="762125" y="1384025"/>
            <a:ext cx="9862800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✅</a:t>
            </a:r>
            <a:r>
              <a:rPr lang="en-US" sz="3200" b="1" dirty="0">
                <a:solidFill>
                  <a:srgbClr val="FF0000"/>
                </a:solidFill>
              </a:rPr>
              <a:t> Example: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i="1" dirty="0">
                <a:solidFill>
                  <a:srgbClr val="0070C0"/>
                </a:solidFill>
              </a:rPr>
              <a:t>"Tell me about a time you solved a problem."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S: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Our sales dropped last quarter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T: </a:t>
            </a:r>
            <a:r>
              <a:rPr lang="en-US" sz="3200" dirty="0">
                <a:solidFill>
                  <a:schemeClr val="tx1"/>
                </a:solidFill>
              </a:rPr>
              <a:t>I had to find out why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A: </a:t>
            </a:r>
            <a:r>
              <a:rPr lang="en-US" sz="3200" dirty="0">
                <a:solidFill>
                  <a:schemeClr val="tx1"/>
                </a:solidFill>
              </a:rPr>
              <a:t>I analyzed customer feedback and improved the product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R: </a:t>
            </a:r>
            <a:r>
              <a:rPr lang="en-US" sz="3200" dirty="0">
                <a:solidFill>
                  <a:schemeClr val="tx1"/>
                </a:solidFill>
              </a:rPr>
              <a:t>Sales increased 15% next quarter</a:t>
            </a:r>
          </a:p>
        </p:txBody>
      </p:sp>
    </p:spTree>
    <p:extLst>
      <p:ext uri="{BB962C8B-B14F-4D97-AF65-F5344CB8AC3E}">
        <p14:creationId xmlns:p14="http://schemas.microsoft.com/office/powerpoint/2010/main" val="362158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E505312E-2200-971A-8A4E-C99A64A45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7EDCAE31-9B04-2E26-8F22-1F0375158CA0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A00FDA49-72E3-7393-C39E-E96DFF35CB3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492B2A46-CF1A-9CF7-1DB2-0C2708928D2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E6A0ABC1-3422-8FEF-BE81-632D70AE446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4C82E90B-0996-3F68-DA70-6DF70ECB0A35}"/>
              </a:ext>
            </a:extLst>
          </p:cNvPr>
          <p:cNvSpPr txBox="1"/>
          <p:nvPr/>
        </p:nvSpPr>
        <p:spPr>
          <a:xfrm>
            <a:off x="617275" y="1244066"/>
            <a:ext cx="10812600" cy="378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💬 6️⃣ </a:t>
            </a:r>
            <a:r>
              <a:rPr lang="en-US" sz="3200" b="1" dirty="0">
                <a:solidFill>
                  <a:srgbClr val="FF0000"/>
                </a:solidFill>
              </a:rPr>
              <a:t>Body Language and Communication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Make eye contact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Smile naturally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Sit up straight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Use clear, polite language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Avoid slang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Listen carefully and respond thoughtfully</a:t>
            </a:r>
          </a:p>
        </p:txBody>
      </p:sp>
    </p:spTree>
    <p:extLst>
      <p:ext uri="{BB962C8B-B14F-4D97-AF65-F5344CB8AC3E}">
        <p14:creationId xmlns:p14="http://schemas.microsoft.com/office/powerpoint/2010/main" val="69352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12640777-2FA7-9D03-37EA-9057A2F57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0A3E3A85-91E6-8D13-D034-229C0D174C21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624AB263-2BD5-0234-E00B-3E033442E90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3DC0B04-DC97-252B-4D0D-4031B51D9E0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9183B0E5-88CA-C7D8-4BC9-1A3B5DECD8E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E586882F-C247-2B3F-22C2-3625AC338F73}"/>
              </a:ext>
            </a:extLst>
          </p:cNvPr>
          <p:cNvSpPr txBox="1"/>
          <p:nvPr/>
        </p:nvSpPr>
        <p:spPr>
          <a:xfrm>
            <a:off x="617275" y="1347373"/>
            <a:ext cx="9862800" cy="3616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en-US" sz="2800" b="1" dirty="0">
                <a:solidFill>
                  <a:srgbClr val="FF0000"/>
                </a:solidFill>
              </a:rPr>
              <a:t>⚠️ 7️⃣ </a:t>
            </a:r>
            <a:r>
              <a:rPr lang="en-US" sz="3200" b="1" dirty="0">
                <a:solidFill>
                  <a:srgbClr val="FF0000"/>
                </a:solidFill>
              </a:rPr>
              <a:t>Common Mistakes to Avoid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Being late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Not researching the company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Giving very short answers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Speaking negatively about previous employers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Lying about experience</a:t>
            </a:r>
          </a:p>
          <a:p>
            <a:pPr>
              <a:buNone/>
            </a:pPr>
            <a:r>
              <a:rPr lang="en-US" sz="3200" dirty="0">
                <a:solidFill>
                  <a:srgbClr val="0070C0"/>
                </a:solidFill>
              </a:rPr>
              <a:t>❌ Forgetting to ask questions</a:t>
            </a:r>
          </a:p>
        </p:txBody>
      </p:sp>
    </p:spTree>
    <p:extLst>
      <p:ext uri="{BB962C8B-B14F-4D97-AF65-F5344CB8AC3E}">
        <p14:creationId xmlns:p14="http://schemas.microsoft.com/office/powerpoint/2010/main" val="231231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6CCE6DFB-CE7E-E97F-9044-33448887C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CFFB6976-A776-4459-272D-6E9CC51DBE0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CA662451-865E-C22A-DBF8-768E05191AD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137D2069-AAEA-234C-87E1-351EDC52BF3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098D521-38FC-00D7-238B-8FA7DFD9AFC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67681E58-9F36-65A3-B469-CE81FD9DC47C}"/>
              </a:ext>
            </a:extLst>
          </p:cNvPr>
          <p:cNvSpPr txBox="1"/>
          <p:nvPr/>
        </p:nvSpPr>
        <p:spPr>
          <a:xfrm>
            <a:off x="617275" y="1085776"/>
            <a:ext cx="10499924" cy="56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rgbClr val="FF0000"/>
                </a:solidFill>
              </a:rPr>
              <a:t>✅ 8️⃣ </a:t>
            </a:r>
            <a:r>
              <a:rPr lang="en-US" sz="3200" b="1" dirty="0">
                <a:solidFill>
                  <a:srgbClr val="FF0000"/>
                </a:solidFill>
              </a:rPr>
              <a:t>Questions YOU Can Ask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chemeClr val="tx1"/>
                </a:solidFill>
              </a:rPr>
              <a:t>Employers want to see you are interested.</a:t>
            </a:r>
          </a:p>
          <a:p>
            <a:pPr lvl="0"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3200" dirty="0">
                <a:solidFill>
                  <a:srgbClr val="FF0000"/>
                </a:solidFill>
              </a:rPr>
              <a:t>Examples: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What does a typical day look like in this role?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What are the biggest challenges?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How do you measure success?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What is the company culture like?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What are the next steps in the hiring process?</a:t>
            </a:r>
          </a:p>
          <a:p>
            <a:pPr lvl="0"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000" dirty="0">
                <a:solidFill>
                  <a:srgbClr val="0070C0"/>
                </a:solidFill>
              </a:rPr>
              <a:t>✔ Can you tell me about the working hours?</a:t>
            </a:r>
            <a:endParaRPr lang="ar-EG" sz="3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37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123">
          <a:extLst>
            <a:ext uri="{FF2B5EF4-FFF2-40B4-BE49-F238E27FC236}">
              <a16:creationId xmlns:a16="http://schemas.microsoft.com/office/drawing/2014/main" id="{793D2CAB-83BB-59D2-2D83-74CB146D3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E49BF9E4-943B-67A0-C8CC-E9E311F8492C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61DEBEE1-AC3E-9C56-D59A-C2816E4C654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940B7D76-FEA3-6138-D2EC-55D250A1AF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1BCC0DAB-85B7-9B90-6DA7-5548340D41D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84DDA713-E549-DCEB-9EED-7C11C45DFA4D}"/>
              </a:ext>
            </a:extLst>
          </p:cNvPr>
          <p:cNvSpPr txBox="1"/>
          <p:nvPr/>
        </p:nvSpPr>
        <p:spPr>
          <a:xfrm>
            <a:off x="689700" y="1300720"/>
            <a:ext cx="1066775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</a:rPr>
              <a:t>📝 9️⃣ </a:t>
            </a:r>
            <a:r>
              <a:rPr lang="en-US" sz="3200" b="1" dirty="0">
                <a:solidFill>
                  <a:srgbClr val="FF0000"/>
                </a:solidFill>
              </a:rPr>
              <a:t>After the Interview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Say thank you at the end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Send a polite thank-you email (if appropriate)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Reflect: What went well? What can you improve?</a:t>
            </a:r>
          </a:p>
        </p:txBody>
      </p:sp>
    </p:spTree>
    <p:extLst>
      <p:ext uri="{BB962C8B-B14F-4D97-AF65-F5344CB8AC3E}">
        <p14:creationId xmlns:p14="http://schemas.microsoft.com/office/powerpoint/2010/main" val="333429569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>
            <a:alphaModFix/>
          </a:blip>
          <a:stretch>
            <a:fillRect/>
          </a:stretch>
        </a:blipFill>
        <a:effectLst/>
      </p:bgPr>
    </p:bg>
    <p:spTree>
      <p:nvGrpSpPr>
        <p:cNvPr id="1" name="Shape 123">
          <a:extLst>
            <a:ext uri="{FF2B5EF4-FFF2-40B4-BE49-F238E27FC236}">
              <a16:creationId xmlns:a16="http://schemas.microsoft.com/office/drawing/2014/main" id="{E7DFB54B-E3C4-2643-012E-973172EB5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9B2F6D98-B6DF-DC75-E073-F985238AADE3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28FFFED2-D51E-9CAF-71B0-DD68AB631517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A21B0187-7EB9-2554-8E7A-47EEDF66A0C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D2C6A58D-FBC4-49D7-D1CC-C871D448B40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A119F26F-DE12-1989-A04E-2203682FE772}"/>
              </a:ext>
            </a:extLst>
          </p:cNvPr>
          <p:cNvSpPr txBox="1"/>
          <p:nvPr/>
        </p:nvSpPr>
        <p:spPr>
          <a:xfrm>
            <a:off x="837923" y="386803"/>
            <a:ext cx="908984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FF0000"/>
                </a:solidFill>
              </a:rPr>
              <a:t>A Mock Interview</a:t>
            </a:r>
            <a:r>
              <a:rPr lang="en-US" sz="2400" b="1" dirty="0">
                <a:solidFill>
                  <a:schemeClr val="accent1"/>
                </a:solidFill>
              </a:rPr>
              <a:t>        </a:t>
            </a:r>
            <a:r>
              <a:rPr lang="en-US" b="1" dirty="0">
                <a:solidFill>
                  <a:schemeClr val="accent1"/>
                </a:solidFill>
              </a:rPr>
              <a:t>https://www.youtube.com/watch?v=ExJZAegsOis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2" name="Online Media 1" title="Job Interview *">
            <a:hlinkClick r:id="" action="ppaction://media"/>
            <a:extLst>
              <a:ext uri="{FF2B5EF4-FFF2-40B4-BE49-F238E27FC236}">
                <a16:creationId xmlns:a16="http://schemas.microsoft.com/office/drawing/2014/main" id="{C2E6C9AC-1A7F-DEDA-6801-7647EF8F4B02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17275" y="1231789"/>
            <a:ext cx="10812600" cy="535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67466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8ACA437-6E71-C1B9-DAE4-807C3D447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A4B33947-01E0-6926-4299-DEAFF5DFD303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FBFE055-3DF3-4853-2770-E456AACAD7B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E47C4190-07BA-9CF2-5753-0464D28BCEDE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6C689FFF-7997-2E56-F12A-B7160A00872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FB0DC8A-4A25-C2E2-FF5D-D82D015EBB3C}"/>
              </a:ext>
            </a:extLst>
          </p:cNvPr>
          <p:cNvSpPr txBox="1"/>
          <p:nvPr/>
        </p:nvSpPr>
        <p:spPr>
          <a:xfrm>
            <a:off x="617275" y="1384025"/>
            <a:ext cx="10812600" cy="4662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spcAft>
                <a:spcPts val="600"/>
              </a:spcAft>
              <a:buNone/>
            </a:pPr>
            <a:r>
              <a:rPr lang="en-US" sz="3200" dirty="0">
                <a:solidFill>
                  <a:srgbClr val="0070C0"/>
                </a:solidFill>
              </a:rPr>
              <a:t>🎭 </a:t>
            </a:r>
            <a:r>
              <a:rPr lang="en-US" sz="3200" b="1" dirty="0">
                <a:solidFill>
                  <a:srgbClr val="FF0000"/>
                </a:solidFill>
              </a:rPr>
              <a:t>Interview Dialogue 1: Entry-Level Accountant</a:t>
            </a:r>
          </a:p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👨 Interviewer: Good morning, Mohamed. Thank you for coming in today.</a:t>
            </a:r>
            <a:br>
              <a:rPr lang="en-US" sz="2600" dirty="0">
                <a:solidFill>
                  <a:srgbClr val="0070C0"/>
                </a:solidFill>
              </a:rPr>
            </a:br>
            <a:r>
              <a:rPr lang="en-US" sz="2600" dirty="0">
                <a:solidFill>
                  <a:srgbClr val="0070C0"/>
                </a:solidFill>
              </a:rPr>
              <a:t>👤 </a:t>
            </a:r>
            <a:r>
              <a:rPr lang="en-US" sz="2600" dirty="0">
                <a:solidFill>
                  <a:schemeClr val="tx1"/>
                </a:solidFill>
              </a:rPr>
              <a:t>Candidate: Good morning. Thank you for having me.</a:t>
            </a:r>
          </a:p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👨 Interviewer: Let’s start with something simple. Can you tell me a bit about yourself?</a:t>
            </a:r>
            <a:br>
              <a:rPr lang="en-US" sz="2600" dirty="0">
                <a:solidFill>
                  <a:srgbClr val="0070C0"/>
                </a:solidFill>
              </a:rPr>
            </a:br>
            <a:r>
              <a:rPr lang="en-US" sz="2600" dirty="0">
                <a:solidFill>
                  <a:srgbClr val="0070C0"/>
                </a:solidFill>
              </a:rPr>
              <a:t>👤 </a:t>
            </a:r>
            <a:r>
              <a:rPr lang="en-US" sz="2600" dirty="0">
                <a:solidFill>
                  <a:schemeClr val="tx1"/>
                </a:solidFill>
              </a:rPr>
              <a:t>Candidate: Sure. I graduated with a degree in Accounting from Ain Shams University. During university, I completed an internship at a local accounting firm where I gained hands-on experience with bookkeeping and preparing financial statements. I'm passionate about numbers and eager to apply what I’ve learned in a real work environment.</a:t>
            </a:r>
          </a:p>
        </p:txBody>
      </p:sp>
    </p:spTree>
    <p:extLst>
      <p:ext uri="{BB962C8B-B14F-4D97-AF65-F5344CB8AC3E}">
        <p14:creationId xmlns:p14="http://schemas.microsoft.com/office/powerpoint/2010/main" val="90254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1E453554-95C4-C326-5ED4-3166319FD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EC5004AC-81A6-4C6F-AB21-9FEC7C99767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2FFFB4B8-B77F-9EE2-DD24-0B2764F4C2D1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A0E2C485-1AA1-7429-A1AF-A61DF74744D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D228388E-B311-55BD-6E5F-47FF7005943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2AEB0E1A-7613-87F6-4128-97A5E1C33D5E}"/>
              </a:ext>
            </a:extLst>
          </p:cNvPr>
          <p:cNvSpPr txBox="1"/>
          <p:nvPr/>
        </p:nvSpPr>
        <p:spPr>
          <a:xfrm>
            <a:off x="762125" y="1384025"/>
            <a:ext cx="10667750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👨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Interviewer: Why do you want to work at our company?</a:t>
            </a:r>
            <a:b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👤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Candidate: I’ve researched your company and I admire your reputation for supporting young professionals and encouraging innovation in financial services. I believe I can grow here and contribute to your finance team.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800" dirty="0">
                <a:solidFill>
                  <a:srgbClr val="0070C0"/>
                </a:solidFill>
              </a:rPr>
              <a:t>👨 Interviewer: What would you say is one of your strengths?</a:t>
            </a:r>
            <a:br>
              <a:rPr lang="en-US" sz="28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👤 </a:t>
            </a:r>
            <a:r>
              <a:rPr lang="en-US" sz="2800" dirty="0">
                <a:solidFill>
                  <a:schemeClr val="tx1"/>
                </a:solidFill>
              </a:rPr>
              <a:t>Candidate: I’m very detail-oriented. During my internship, I was praised for identifying an error in a tax report that would have caused a penalty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56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4E3AD217-6142-8B7B-040E-74E22FD2D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6887F84B-2524-AEE7-FEA6-4462E0390B55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896ECB47-08BB-1E75-93C6-24A205A17A5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EC888AB7-0776-EF92-344F-CA5F3E7FFD9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EC171AA-613A-E23A-1EBD-ECC21530B45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7098DB29-85AD-A3AE-7F88-E9E7E83494DB}"/>
              </a:ext>
            </a:extLst>
          </p:cNvPr>
          <p:cNvSpPr txBox="1"/>
          <p:nvPr/>
        </p:nvSpPr>
        <p:spPr>
          <a:xfrm>
            <a:off x="762125" y="1384025"/>
            <a:ext cx="10667750" cy="310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800" dirty="0">
                <a:solidFill>
                  <a:srgbClr val="0070C0"/>
                </a:solidFill>
              </a:rPr>
              <a:t>👨 Interviewer: And a weakness?</a:t>
            </a:r>
            <a:br>
              <a:rPr lang="en-US" sz="28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👤 Candidate: Sometimes I focus too much on getting everything perfect. But I’m learning to balance quality with deadlines.</a:t>
            </a:r>
          </a:p>
          <a:p>
            <a:pPr>
              <a:buNone/>
            </a:pPr>
            <a:r>
              <a:rPr lang="en-US" sz="2800" dirty="0">
                <a:solidFill>
                  <a:srgbClr val="0070C0"/>
                </a:solidFill>
              </a:rPr>
              <a:t>👨 Interviewer: Do you have any questions for me?</a:t>
            </a:r>
            <a:br>
              <a:rPr lang="en-US" sz="28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👤 </a:t>
            </a:r>
            <a:r>
              <a:rPr lang="en-US" sz="2800" dirty="0">
                <a:solidFill>
                  <a:schemeClr val="tx1"/>
                </a:solidFill>
              </a:rPr>
              <a:t>Candidate: Yes, thank you. What does a typical day look like for a junior accountant in your team?</a:t>
            </a:r>
          </a:p>
          <a:p>
            <a:pPr>
              <a:buNone/>
            </a:pPr>
            <a:r>
              <a:rPr lang="en-US" sz="2800" dirty="0">
                <a:solidFill>
                  <a:srgbClr val="0070C0"/>
                </a:solidFill>
              </a:rPr>
              <a:t>👨 Interviewer: Great question! Let me explain...</a:t>
            </a:r>
          </a:p>
        </p:txBody>
      </p:sp>
    </p:spTree>
    <p:extLst>
      <p:ext uri="{BB962C8B-B14F-4D97-AF65-F5344CB8AC3E}">
        <p14:creationId xmlns:p14="http://schemas.microsoft.com/office/powerpoint/2010/main" val="298432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8FD27D18-9333-09C9-3383-2E4C4AEA2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3415B4F9-410A-77BC-3E0F-2A6F07C7F62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BB7B668-CCA5-4B99-CE43-0A5CA7DFDE6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3A46BCA4-F325-2A94-E354-22C70E367CC9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79F0EBC7-A9AE-D04A-CBDE-5886623086E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BB961ACA-7FE4-2023-F8C4-75F21304F2C7}"/>
              </a:ext>
            </a:extLst>
          </p:cNvPr>
          <p:cNvSpPr txBox="1"/>
          <p:nvPr/>
        </p:nvSpPr>
        <p:spPr>
          <a:xfrm>
            <a:off x="617275" y="1231789"/>
            <a:ext cx="10812600" cy="4847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3200" b="1" dirty="0">
                <a:solidFill>
                  <a:srgbClr val="FF0000"/>
                </a:solidFill>
              </a:rPr>
              <a:t>🎭 Interview Dialogue 2: Business Graduate – Marketing Role</a:t>
            </a:r>
          </a:p>
          <a:p>
            <a:pPr>
              <a:spcBef>
                <a:spcPts val="600"/>
              </a:spcBef>
              <a:buNone/>
            </a:pPr>
            <a:r>
              <a:rPr lang="en-US" sz="2400" dirty="0">
                <a:solidFill>
                  <a:srgbClr val="0070C0"/>
                </a:solidFill>
              </a:rPr>
              <a:t>👩 Interviewer: Hello Salma. Welcome. Let's begin—why did you apply for this role?</a:t>
            </a:r>
            <a:br>
              <a:rPr lang="en-US" sz="2400" dirty="0">
                <a:solidFill>
                  <a:srgbClr val="0070C0"/>
                </a:solidFill>
              </a:rPr>
            </a:br>
            <a:r>
              <a:rPr lang="en-US" sz="2400" dirty="0">
                <a:solidFill>
                  <a:srgbClr val="0070C0"/>
                </a:solidFill>
              </a:rPr>
              <a:t>👩‍🎓 </a:t>
            </a:r>
            <a:r>
              <a:rPr lang="en-US" sz="2400" dirty="0">
                <a:solidFill>
                  <a:schemeClr val="tx1"/>
                </a:solidFill>
              </a:rPr>
              <a:t>Candidate: Hello! I applied because I’m very interested in digital marketing. Your company has exciting campaigns, and I’d love to be part of a creative team.</a:t>
            </a:r>
          </a:p>
          <a:p>
            <a:pPr>
              <a:buNone/>
            </a:pPr>
            <a:r>
              <a:rPr lang="en-US" sz="2400" dirty="0">
                <a:solidFill>
                  <a:srgbClr val="0070C0"/>
                </a:solidFill>
              </a:rPr>
              <a:t>👩 Interviewer: Can you describe a time when you worked under pressure?</a:t>
            </a:r>
            <a:br>
              <a:rPr lang="en-US" sz="2400" dirty="0">
                <a:solidFill>
                  <a:srgbClr val="0070C0"/>
                </a:solidFill>
              </a:rPr>
            </a:br>
            <a:r>
              <a:rPr lang="en-US" sz="2400" dirty="0">
                <a:solidFill>
                  <a:srgbClr val="0070C0"/>
                </a:solidFill>
              </a:rPr>
              <a:t>👩‍🎓 </a:t>
            </a:r>
            <a:r>
              <a:rPr lang="en-US" sz="2400" dirty="0">
                <a:solidFill>
                  <a:schemeClr val="tx1"/>
                </a:solidFill>
              </a:rPr>
              <a:t>Candidate: Sure. In my final year, I managed a marketing project with a tight deadline. One of our team members dropped out, so I took on extra tasks. I organized the timeline and delegated clearly. We delivered the project on time and received excellent feedback.</a:t>
            </a:r>
          </a:p>
        </p:txBody>
      </p:sp>
    </p:spTree>
    <p:extLst>
      <p:ext uri="{BB962C8B-B14F-4D97-AF65-F5344CB8AC3E}">
        <p14:creationId xmlns:p14="http://schemas.microsoft.com/office/powerpoint/2010/main" val="125212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D475D59-2A91-05A2-CEF3-92D93C86B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1CAB6761-8A3F-84FA-F9F4-B3BC20C7A85B}"/>
              </a:ext>
            </a:extLst>
          </p:cNvPr>
          <p:cNvSpPr/>
          <p:nvPr/>
        </p:nvSpPr>
        <p:spPr>
          <a:xfrm>
            <a:off x="617275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B3710A79-9C25-B11A-017C-C35AE8264471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330E9B7-F4EA-01BC-B22A-67EB5E3F898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3D516A3-7924-E704-273D-1C12DFBC35B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3F7A20D8-164C-1530-0FB8-C2C1659B14F3}"/>
              </a:ext>
            </a:extLst>
          </p:cNvPr>
          <p:cNvSpPr txBox="1"/>
          <p:nvPr/>
        </p:nvSpPr>
        <p:spPr>
          <a:xfrm>
            <a:off x="689700" y="1303775"/>
            <a:ext cx="10667750" cy="4093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👩 Interviewer: How do you handle teamwork?</a:t>
            </a:r>
            <a:br>
              <a:rPr lang="en-US" sz="2600" dirty="0">
                <a:solidFill>
                  <a:srgbClr val="0070C0"/>
                </a:solidFill>
              </a:rPr>
            </a:br>
            <a:r>
              <a:rPr lang="en-US" sz="2600" dirty="0">
                <a:solidFill>
                  <a:srgbClr val="0070C0"/>
                </a:solidFill>
              </a:rPr>
              <a:t>👩‍🎓 </a:t>
            </a:r>
            <a:r>
              <a:rPr lang="en-US" sz="2600" dirty="0">
                <a:solidFill>
                  <a:schemeClr val="tx1"/>
                </a:solidFill>
              </a:rPr>
              <a:t>Candidate: I enjoy working in teams. I listen to others’ ideas, give feedback respectfully, and always focus on the goal.</a:t>
            </a:r>
          </a:p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👩 Interviewer: Where do you see yourself in 5 years?</a:t>
            </a:r>
            <a:br>
              <a:rPr lang="en-US" sz="2600" dirty="0">
                <a:solidFill>
                  <a:srgbClr val="0070C0"/>
                </a:solidFill>
              </a:rPr>
            </a:br>
            <a:r>
              <a:rPr lang="en-US" sz="2600" dirty="0">
                <a:solidFill>
                  <a:srgbClr val="0070C0"/>
                </a:solidFill>
              </a:rPr>
              <a:t>👩‍🎓 </a:t>
            </a:r>
            <a:r>
              <a:rPr lang="en-US" sz="2600" dirty="0">
                <a:solidFill>
                  <a:schemeClr val="tx1"/>
                </a:solidFill>
              </a:rPr>
              <a:t>Candidate: I hope to be a marketing manager, leading campaigns and mentoring junior staff.</a:t>
            </a:r>
          </a:p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👩 Interviewer: Do you have any questions for us?</a:t>
            </a:r>
            <a:br>
              <a:rPr lang="en-US" sz="2600" dirty="0">
                <a:solidFill>
                  <a:srgbClr val="0070C0"/>
                </a:solidFill>
              </a:rPr>
            </a:br>
            <a:r>
              <a:rPr lang="en-US" sz="2600" dirty="0">
                <a:solidFill>
                  <a:srgbClr val="0070C0"/>
                </a:solidFill>
              </a:rPr>
              <a:t>👩‍🎓 </a:t>
            </a:r>
            <a:r>
              <a:rPr lang="en-US" sz="2600" dirty="0">
                <a:solidFill>
                  <a:schemeClr val="tx1"/>
                </a:solidFill>
              </a:rPr>
              <a:t>Candidate: Yes, what kind of training do you provide for new hires?</a:t>
            </a:r>
          </a:p>
          <a:p>
            <a:pPr>
              <a:buNone/>
            </a:pPr>
            <a:r>
              <a:rPr lang="en-US" sz="2600" dirty="0">
                <a:solidFill>
                  <a:srgbClr val="0070C0"/>
                </a:solidFill>
              </a:rPr>
              <a:t>👩 Interviewer: That’s a great question! We have a 3-week onboarding program...</a:t>
            </a:r>
          </a:p>
        </p:txBody>
      </p:sp>
    </p:spTree>
    <p:extLst>
      <p:ext uri="{BB962C8B-B14F-4D97-AF65-F5344CB8AC3E}">
        <p14:creationId xmlns:p14="http://schemas.microsoft.com/office/powerpoint/2010/main" val="96902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500806DC-A580-1718-6F57-4DF86234F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3D7AE558-24DD-701D-41C8-5CBCEE5C5CC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7C7B74AF-9BF8-8204-F63C-35513819A32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ABB61C41-D6A7-2AA4-5FDE-8B909C101599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9D3CF1DA-3EDB-8CB8-4D75-58F42BB9760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82E904C5-0B4C-5A46-059C-647C792836B5}"/>
              </a:ext>
            </a:extLst>
          </p:cNvPr>
          <p:cNvSpPr txBox="1"/>
          <p:nvPr/>
        </p:nvSpPr>
        <p:spPr>
          <a:xfrm>
            <a:off x="762125" y="1384025"/>
            <a:ext cx="9862800" cy="2769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endParaRPr lang="en-US" sz="3200" b="1" dirty="0">
              <a:solidFill>
                <a:srgbClr val="FF0000"/>
              </a:solidFill>
            </a:endParaRPr>
          </a:p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endParaRPr lang="en-US" sz="3200" b="1" dirty="0">
              <a:solidFill>
                <a:srgbClr val="FF0000"/>
              </a:solidFill>
            </a:endParaRPr>
          </a:p>
          <a:p>
            <a:pPr lvl="0" algn="ctr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ar-EG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Job Interview Role-Play</a:t>
            </a:r>
            <a:endParaRPr lang="ar-EG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70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720170E8-7746-821A-E00D-3A04D8A96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37B7F213-3DFE-6B1F-19F6-FF7716B23EFA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43FB4658-8C42-A3BF-1EAF-A528CA35BBE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3D76046E-8201-C17B-AE11-7B6E5F347F6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6B12257-DC19-5D7E-7024-D87F4C1BFC3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7B35A071-7A79-F6AA-CE13-66BD843B6D51}"/>
              </a:ext>
            </a:extLst>
          </p:cNvPr>
          <p:cNvSpPr txBox="1"/>
          <p:nvPr/>
        </p:nvSpPr>
        <p:spPr>
          <a:xfrm>
            <a:off x="701127" y="1278054"/>
            <a:ext cx="10728748" cy="5324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ar-EG" sz="3200" b="1" dirty="0">
                <a:solidFill>
                  <a:srgbClr val="FF0000"/>
                </a:solidFill>
              </a:rPr>
              <a:t>📝 </a:t>
            </a:r>
            <a:r>
              <a:rPr lang="en-US" sz="3200" b="1" dirty="0">
                <a:solidFill>
                  <a:srgbClr val="FF0000"/>
                </a:solidFill>
              </a:rPr>
              <a:t>Instructions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Work in pairs: one student is the interviewer; the other is the candidate.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Choose a job from the list below, or create your own.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The interviewer asks questions from the list.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The candidate answers as if they are really applying for the job.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After 7–8 minutes, switch roles.</a:t>
            </a:r>
          </a:p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200" b="1" dirty="0">
                <a:solidFill>
                  <a:srgbClr val="FF0000"/>
                </a:solidFill>
              </a:rPr>
              <a:t>	</a:t>
            </a:r>
            <a:endParaRPr lang="ar-EG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11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463E8C56-522A-174F-6743-E39FDA747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D119019E-C795-D2EE-5EB2-7239F0ED2A56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87722F41-0217-FEEE-892C-B226FDF5B42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DD6E68BB-AC67-1EA1-BBE5-38E6393C39D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27991EF0-602E-6361-B899-50481958B1C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2E5F42A8-130B-ED1B-E66A-5B32A7F0D9CB}"/>
              </a:ext>
            </a:extLst>
          </p:cNvPr>
          <p:cNvSpPr txBox="1"/>
          <p:nvPr/>
        </p:nvSpPr>
        <p:spPr>
          <a:xfrm>
            <a:off x="617275" y="1274840"/>
            <a:ext cx="10551468" cy="5447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r>
              <a:rPr lang="en-US" sz="3200" b="1" dirty="0">
                <a:solidFill>
                  <a:srgbClr val="FF0000"/>
                </a:solidFill>
              </a:rPr>
              <a:t>💼 Choose a Job Position</a:t>
            </a:r>
          </a:p>
          <a:p>
            <a:pPr>
              <a:buNone/>
            </a:pPr>
            <a:r>
              <a:rPr lang="en-US" sz="3200" b="1" dirty="0"/>
              <a:t>Pick one to role-play: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Junior Accountant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Sales Assistant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Marketing Intern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Customer Service Representative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Office Administrator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HR Assistant</a:t>
            </a:r>
          </a:p>
          <a:p>
            <a:pPr lvl="0">
              <a:lnSpc>
                <a:spcPct val="150000"/>
              </a:lnSpc>
              <a:spcBef>
                <a:spcPts val="1200"/>
              </a:spcBef>
              <a:buClr>
                <a:schemeClr val="dk1"/>
              </a:buClr>
              <a:buSzPts val="1100"/>
            </a:pPr>
            <a:endParaRPr lang="ar-EG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5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BB358056-5A64-003A-25F3-E84F1E288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A125FF62-0FE8-A746-AB69-A7523B7B97D6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D55CA037-4DBA-0857-BE54-80B57B682A0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D4E2178F-BA3A-7D5E-17EE-1A392F3350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B22C3D9-2B3C-5E85-8766-0304487EA52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C54589C5-FEE8-D2C7-E80C-96D8B04D0617}"/>
              </a:ext>
            </a:extLst>
          </p:cNvPr>
          <p:cNvSpPr txBox="1"/>
          <p:nvPr/>
        </p:nvSpPr>
        <p:spPr>
          <a:xfrm>
            <a:off x="762125" y="1384025"/>
            <a:ext cx="10537246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3200" b="1" dirty="0">
                <a:solidFill>
                  <a:srgbClr val="FF0000"/>
                </a:solidFill>
              </a:rPr>
              <a:t>❓ Interview Questions (Interviewer’s Role)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Ask at least 5–6 questions from this list: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Can you tell me about yourself?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Why did you apply for this position?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What are your strengths?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What is one of your weaknesses?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Describe a time you worked in a team.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Tell me about a time you faced a challenge at work or school.</a:t>
            </a:r>
          </a:p>
        </p:txBody>
      </p:sp>
    </p:spTree>
    <p:extLst>
      <p:ext uri="{BB962C8B-B14F-4D97-AF65-F5344CB8AC3E}">
        <p14:creationId xmlns:p14="http://schemas.microsoft.com/office/powerpoint/2010/main" val="360856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586D835E-95A3-0FC3-1816-B7E4F75EC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69C4D5EA-14C1-DA1E-420D-121B931367E3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2141840-6CA7-99B5-14F0-389FB8FD12A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DDFA4C2B-D473-B7A3-6F35-BF3F04325E6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E9796E3-B73E-A9DA-579B-08F63023C00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B0A30365-FC7D-9BC7-1182-38501E6AB83F}"/>
              </a:ext>
            </a:extLst>
          </p:cNvPr>
          <p:cNvSpPr txBox="1"/>
          <p:nvPr/>
        </p:nvSpPr>
        <p:spPr>
          <a:xfrm>
            <a:off x="762125" y="1384025"/>
            <a:ext cx="9862800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Why should we hire you?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do you know about our company?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Where do you see yourself in five years?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Do you have any questions for us?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✅ Use follow-up questions like:</a:t>
            </a:r>
            <a:b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 Can you give me an example?</a:t>
            </a:r>
            <a:b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 What was the result?</a:t>
            </a:r>
          </a:p>
        </p:txBody>
      </p:sp>
    </p:spTree>
    <p:extLst>
      <p:ext uri="{BB962C8B-B14F-4D97-AF65-F5344CB8AC3E}">
        <p14:creationId xmlns:p14="http://schemas.microsoft.com/office/powerpoint/2010/main" val="10357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3B27E1E-D5E8-63FE-D488-5ABDC0F82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AE9E539-692D-C2FB-F5A2-F40B136566B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88878385-FEEC-A571-5AAB-2E53A6DC5AC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185EDEDD-B886-14E7-430C-6E9D014F8250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370FCD2E-D91D-BDE8-57EB-70C7B6554386}"/>
              </a:ext>
            </a:extLst>
          </p:cNvPr>
          <p:cNvSpPr txBox="1"/>
          <p:nvPr/>
        </p:nvSpPr>
        <p:spPr>
          <a:xfrm>
            <a:off x="1059125" y="1376877"/>
            <a:ext cx="708073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2800" b="1" dirty="0">
                <a:solidFill>
                  <a:srgbClr val="FF0000"/>
                </a:solidFill>
              </a:rPr>
              <a:t>🗣️</a:t>
            </a:r>
            <a:r>
              <a:rPr lang="en-US" sz="20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Useful Language – Candidate</a:t>
            </a:r>
            <a:endParaRPr sz="3200" b="1" dirty="0">
              <a:solidFill>
                <a:srgbClr val="FF0000"/>
              </a:solidFill>
              <a:sym typeface="Times New Roman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C730ED0-D4D8-3FBC-9BEA-86A73F1991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360130"/>
              </p:ext>
            </p:extLst>
          </p:nvPr>
        </p:nvGraphicFramePr>
        <p:xfrm>
          <a:off x="928371" y="2217438"/>
          <a:ext cx="10515600" cy="37795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03575941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7017972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Function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Useful Expressions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92432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Starting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Thank you for the opportunity.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0882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Describing yourself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I’m a recent graduate in...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2272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Strengths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I’m very organized / reliable / detail-oriented.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7817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Weakness (politely)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I used to struggle with... but I’ve improved by...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992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STAR technique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In that situation... / What I did was...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53278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Asking questions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/>
                        <a:t>Could you tell me more about...?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8776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Ending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/>
                        <a:t>Thank you again. I look forward to hearing from you.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06169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12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0F1945DF-67B1-6EA2-C5DF-4AA3486B4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BD105BD5-90A9-80E0-2B7E-CE4827D2C8D7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892796EA-E38F-B9B9-EAA1-AB0E54860EE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B60A98A9-6D20-BA57-4214-033D9FE2EF5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113BF64E-2327-FBDF-A249-AE91B5FBF0F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0E4A123F-B116-2C2C-03F2-59B072981903}"/>
              </a:ext>
            </a:extLst>
          </p:cNvPr>
          <p:cNvSpPr txBox="1"/>
          <p:nvPr/>
        </p:nvSpPr>
        <p:spPr>
          <a:xfrm>
            <a:off x="762125" y="1384025"/>
            <a:ext cx="10667750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✍️</a:t>
            </a:r>
            <a:r>
              <a:rPr lang="en-US" sz="3200" b="1" dirty="0">
                <a:solidFill>
                  <a:srgbClr val="FF0000"/>
                </a:solidFill>
              </a:rPr>
              <a:t> Reflection 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After the role-play, answer these questions with your partner: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What did the candidate do well?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What could be improved?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What expressions sounded professional?</a:t>
            </a:r>
          </a:p>
          <a:p>
            <a:pPr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</a:rPr>
              <a:t>Did the answers match the job position?</a:t>
            </a:r>
          </a:p>
        </p:txBody>
      </p:sp>
    </p:spTree>
    <p:extLst>
      <p:ext uri="{BB962C8B-B14F-4D97-AF65-F5344CB8AC3E}">
        <p14:creationId xmlns:p14="http://schemas.microsoft.com/office/powerpoint/2010/main" val="392180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513E270C-9D96-75B4-7698-46045D915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4083F828-9B79-7214-8206-48D0F7AE283F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2D6A6836-3B0F-ABA4-2FF3-CF9746C588E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33FF3390-E3A4-747E-4B3F-02039BD2CE51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E5754C81-15F1-D784-5622-24A510F0D05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46BE28E8-2F6A-4892-205D-2BF2457E08C6}"/>
              </a:ext>
            </a:extLst>
          </p:cNvPr>
          <p:cNvSpPr txBox="1"/>
          <p:nvPr/>
        </p:nvSpPr>
        <p:spPr>
          <a:xfrm>
            <a:off x="617275" y="1384025"/>
            <a:ext cx="10812600" cy="3662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⭐</a:t>
            </a:r>
            <a:r>
              <a:rPr lang="en-US" sz="3200" b="1" dirty="0">
                <a:solidFill>
                  <a:srgbClr val="FF0000"/>
                </a:solidFill>
              </a:rPr>
              <a:t> Conclusion</a:t>
            </a:r>
          </a:p>
          <a:p>
            <a:pPr>
              <a:buNone/>
            </a:pPr>
            <a:r>
              <a:rPr lang="en-US" sz="3200" dirty="0">
                <a:solidFill>
                  <a:schemeClr val="tx1"/>
                </a:solidFill>
              </a:rPr>
              <a:t>A successful interview = Preparation + Practice + Professionalism.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Know the company.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Know yourself.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Communicate clearly.</a:t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2800" dirty="0">
                <a:solidFill>
                  <a:srgbClr val="0070C0"/>
                </a:solidFill>
              </a:rPr>
              <a:t>✅</a:t>
            </a:r>
            <a:r>
              <a:rPr lang="en-US" sz="3200" dirty="0">
                <a:solidFill>
                  <a:srgbClr val="0070C0"/>
                </a:solidFill>
              </a:rPr>
              <a:t> Show enthusiasm and confidence.</a:t>
            </a:r>
          </a:p>
        </p:txBody>
      </p:sp>
    </p:spTree>
    <p:extLst>
      <p:ext uri="{BB962C8B-B14F-4D97-AF65-F5344CB8AC3E}">
        <p14:creationId xmlns:p14="http://schemas.microsoft.com/office/powerpoint/2010/main" val="191935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44"/>
    </mc:Choice>
    <mc:Fallback xmlns="">
      <p:transition spd="slow" advTm="19644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6ABA3F-4720-4D58-A5FB-F35D13859A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EF24A3-1681-4863-B11B-47C8FB4C9B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2611E2-D508-4E6C-9434-9F15AEFC8261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1515</TotalTime>
  <Words>1497</Words>
  <Application>Microsoft Office PowerPoint</Application>
  <PresentationFormat>Widescreen</PresentationFormat>
  <Paragraphs>160</Paragraphs>
  <Slides>31</Slides>
  <Notes>31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49</cp:revision>
  <dcterms:modified xsi:type="dcterms:W3CDTF">2025-07-06T18:19:54Z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