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632" r:id="rId2"/>
    <p:sldId id="543" r:id="rId3"/>
    <p:sldId id="593" r:id="rId4"/>
    <p:sldId id="635" r:id="rId5"/>
    <p:sldId id="634" r:id="rId6"/>
    <p:sldId id="607" r:id="rId7"/>
    <p:sldId id="650" r:id="rId8"/>
    <p:sldId id="608" r:id="rId9"/>
    <p:sldId id="610" r:id="rId10"/>
    <p:sldId id="651" r:id="rId11"/>
    <p:sldId id="617" r:id="rId12"/>
    <p:sldId id="643" r:id="rId13"/>
    <p:sldId id="656" r:id="rId14"/>
    <p:sldId id="657" r:id="rId15"/>
    <p:sldId id="658" r:id="rId16"/>
    <p:sldId id="611" r:id="rId17"/>
    <p:sldId id="655" r:id="rId18"/>
    <p:sldId id="612" r:id="rId19"/>
    <p:sldId id="613" r:id="rId20"/>
    <p:sldId id="614" r:id="rId21"/>
    <p:sldId id="653" r:id="rId22"/>
    <p:sldId id="615" r:id="rId23"/>
    <p:sldId id="621" r:id="rId24"/>
    <p:sldId id="622" r:id="rId25"/>
    <p:sldId id="616" r:id="rId26"/>
    <p:sldId id="654" r:id="rId27"/>
    <p:sldId id="623" r:id="rId28"/>
    <p:sldId id="618" r:id="rId29"/>
    <p:sldId id="642" r:id="rId30"/>
    <p:sldId id="624" r:id="rId31"/>
    <p:sldId id="625" r:id="rId32"/>
    <p:sldId id="619" r:id="rId33"/>
    <p:sldId id="626" r:id="rId34"/>
    <p:sldId id="627" r:id="rId35"/>
    <p:sldId id="620" r:id="rId36"/>
    <p:sldId id="628" r:id="rId37"/>
    <p:sldId id="629" r:id="rId38"/>
    <p:sldId id="644" r:id="rId39"/>
    <p:sldId id="645" r:id="rId40"/>
    <p:sldId id="646" r:id="rId41"/>
    <p:sldId id="637" r:id="rId42"/>
    <p:sldId id="638" r:id="rId43"/>
    <p:sldId id="652" r:id="rId44"/>
    <p:sldId id="639" r:id="rId45"/>
    <p:sldId id="640" r:id="rId46"/>
    <p:sldId id="641" r:id="rId47"/>
    <p:sldId id="649" r:id="rId48"/>
    <p:sldId id="5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2"/>
            <p14:sldId id="543"/>
            <p14:sldId id="593"/>
            <p14:sldId id="635"/>
            <p14:sldId id="634"/>
            <p14:sldId id="607"/>
            <p14:sldId id="650"/>
            <p14:sldId id="608"/>
            <p14:sldId id="610"/>
            <p14:sldId id="651"/>
            <p14:sldId id="617"/>
            <p14:sldId id="643"/>
            <p14:sldId id="656"/>
            <p14:sldId id="657"/>
            <p14:sldId id="658"/>
            <p14:sldId id="611"/>
            <p14:sldId id="655"/>
            <p14:sldId id="612"/>
            <p14:sldId id="613"/>
            <p14:sldId id="614"/>
            <p14:sldId id="653"/>
            <p14:sldId id="615"/>
            <p14:sldId id="621"/>
            <p14:sldId id="622"/>
            <p14:sldId id="616"/>
            <p14:sldId id="654"/>
            <p14:sldId id="623"/>
            <p14:sldId id="618"/>
            <p14:sldId id="642"/>
            <p14:sldId id="624"/>
            <p14:sldId id="625"/>
            <p14:sldId id="619"/>
            <p14:sldId id="626"/>
            <p14:sldId id="627"/>
            <p14:sldId id="620"/>
            <p14:sldId id="628"/>
            <p14:sldId id="629"/>
            <p14:sldId id="644"/>
            <p14:sldId id="645"/>
            <p14:sldId id="646"/>
            <p14:sldId id="637"/>
            <p14:sldId id="638"/>
            <p14:sldId id="652"/>
            <p14:sldId id="639"/>
            <p14:sldId id="640"/>
            <p14:sldId id="641"/>
            <p14:sldId id="649"/>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3738" autoAdjust="0"/>
  </p:normalViewPr>
  <p:slideViewPr>
    <p:cSldViewPr snapToGrid="0">
      <p:cViewPr varScale="1">
        <p:scale>
          <a:sx n="93" d="100"/>
          <a:sy n="93" d="100"/>
        </p:scale>
        <p:origin x="4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07478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35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115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 id="2147483673" r:id="rId14"/>
    <p:sldLayoutId id="214748367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svg"/><Relationship Id="rId2" Type="http://schemas.openxmlformats.org/officeDocument/2006/relationships/image" Target="../media/image7.jp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18.jpe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19.jpeg"/></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0.jpeg"/></Relationships>
</file>

<file path=ppt/slides/_rels/slide4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1.jpeg"/></Relationships>
</file>

<file path=ppt/slides/_rels/slide4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1.jpeg"/></Relationships>
</file>

<file path=ppt/slides/_rels/slide4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2.jpeg"/></Relationships>
</file>

<file path=ppt/slides/_rels/slide4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3.jpeg"/></Relationships>
</file>

<file path=ppt/slides/_rels/slide4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5.png"/><Relationship Id="rId7"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13.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062103"/>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marR="0" lvl="0" algn="ctr" rtl="0">
              <a:spcBef>
                <a:spcPts val="0"/>
              </a:spcBef>
              <a:spcAft>
                <a:spcPts val="0"/>
              </a:spcAft>
              <a:buSzPts val="1000"/>
              <a:tabLst>
                <a:tab pos="457200" algn="l"/>
              </a:tabLst>
            </a:pPr>
            <a:r>
              <a:rPr lang="en-US" sz="3200" dirty="0">
                <a:effectLst/>
                <a:latin typeface="Times New Roman" panose="02020603050405020304" pitchFamily="18" charset="0"/>
                <a:ea typeface="Calibri" panose="020F0502020204030204" pitchFamily="34" charset="0"/>
                <a:cs typeface="Arial" panose="020B0604020202020204" pitchFamily="34" charset="0"/>
              </a:rPr>
              <a:t>Negotiation Barriers</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942581204"/>
      </p:ext>
    </p:extLst>
  </p:cSld>
  <p:clrMapOvr>
    <a:masterClrMapping/>
  </p:clrMapOvr>
  <mc:AlternateContent xmlns:mc="http://schemas.openxmlformats.org/markup-compatibility/2006" xmlns:p14="http://schemas.microsoft.com/office/powerpoint/2010/main">
    <mc:Choice Requires="p14">
      <p:transition spd="slow" p14:dur="2000" advTm="129170"/>
    </mc:Choice>
    <mc:Fallback xmlns="">
      <p:transition spd="slow" advTm="1291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9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t>The main points:</a:t>
            </a:r>
          </a:p>
          <a:p>
            <a:pPr marL="0" indent="0">
              <a:buNone/>
            </a:pPr>
            <a:endParaRPr lang="en-US" b="1" u="sng" dirty="0"/>
          </a:p>
          <a:p>
            <a:r>
              <a:rPr lang="en-US" b="1" dirty="0"/>
              <a:t>Identify the negotiation barriers and challenges </a:t>
            </a:r>
          </a:p>
          <a:p>
            <a:r>
              <a:rPr lang="en-US" b="1" dirty="0"/>
              <a:t>How to overcome these barriers and challenges</a:t>
            </a:r>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7043839" y="4277727"/>
            <a:ext cx="3667704" cy="1384995"/>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Difference between challenge, barrier, issue and problem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40628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3306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a:extLst>
              <a:ext uri="{FF2B5EF4-FFF2-40B4-BE49-F238E27FC236}">
                <a16:creationId xmlns:a16="http://schemas.microsoft.com/office/drawing/2014/main" id="{23104B7F-BA5D-7351-0ABE-5810AFD92C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64043" y="1598853"/>
            <a:ext cx="9887578" cy="4176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3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7043839" y="4277727"/>
            <a:ext cx="3667704"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Negotiation Barriers &amp; Challenges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11912" y="3628864"/>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A10E91E9-D3EC-178C-A164-DDFF2A20F9F0}"/>
              </a:ext>
            </a:extLst>
          </p:cNvPr>
          <p:cNvSpPr>
            <a:spLocks noGrp="1"/>
          </p:cNvSpPr>
          <p:nvPr>
            <p:ph type="pic" sz="quarter" idx="10"/>
          </p:nvPr>
        </p:nvSpPr>
        <p:spPr/>
      </p:sp>
      <p:pic>
        <p:nvPicPr>
          <p:cNvPr id="2050" name="Picture 2" descr="key challenges">
            <a:extLst>
              <a:ext uri="{FF2B5EF4-FFF2-40B4-BE49-F238E27FC236}">
                <a16:creationId xmlns:a16="http://schemas.microsoft.com/office/drawing/2014/main" id="{17C48EF5-ACB9-32D3-D0C2-354DDF6C278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694226"/>
            <a:ext cx="5715000" cy="274552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704F114-5D61-EB07-2EE8-FD559DD8E590}"/>
              </a:ext>
            </a:extLst>
          </p:cNvPr>
          <p:cNvSpPr txBox="1"/>
          <p:nvPr/>
        </p:nvSpPr>
        <p:spPr>
          <a:xfrm>
            <a:off x="1364042" y="1733008"/>
            <a:ext cx="4076369" cy="3170099"/>
          </a:xfrm>
          <a:prstGeom prst="rect">
            <a:avLst/>
          </a:prstGeom>
          <a:noFill/>
        </p:spPr>
        <p:txBody>
          <a:bodyPr wrap="square">
            <a:spAutoFit/>
          </a:bodyPr>
          <a:lstStyle/>
          <a:p>
            <a:pPr algn="ctr"/>
            <a:r>
              <a:rPr lang="en-US" sz="2000" b="0" i="0" dirty="0">
                <a:solidFill>
                  <a:schemeClr val="bg1"/>
                </a:solidFill>
                <a:effectLst/>
                <a:latin typeface="-apple-system"/>
              </a:rPr>
              <a:t>Negotiation barriers refer to obstacles or challenges that can hinder the progress or effectiveness of a negotiation process. These barriers can arise due to various factors, including communication issues, psychological biases, conflicting interests, and power imbalances. Here are some common negotiation barriers:</a:t>
            </a:r>
          </a:p>
        </p:txBody>
      </p:sp>
    </p:spTree>
    <p:extLst>
      <p:ext uri="{BB962C8B-B14F-4D97-AF65-F5344CB8AC3E}">
        <p14:creationId xmlns:p14="http://schemas.microsoft.com/office/powerpoint/2010/main" val="282957722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9133" y="1428065"/>
            <a:ext cx="3762761" cy="3970318"/>
          </a:xfrm>
          <a:prstGeom prst="rect">
            <a:avLst/>
          </a:prstGeom>
          <a:noFill/>
        </p:spPr>
        <p:txBody>
          <a:bodyPr wrap="square" rtlCol="0">
            <a:spAutoFit/>
          </a:bodyPr>
          <a:lstStyle/>
          <a:p>
            <a:pPr marL="342900" indent="-342900">
              <a:buAutoNum type="arabicPeriod"/>
            </a:pPr>
            <a:r>
              <a:rPr lang="en-US" sz="2200" dirty="0">
                <a:cs typeface="Tajawal ExtraBold" panose="00000800000000000000" pitchFamily="2" charset="-78"/>
              </a:rPr>
              <a:t>Lack of information</a:t>
            </a:r>
          </a:p>
          <a:p>
            <a:pPr marL="342900" indent="-342900">
              <a:buAutoNum type="arabicPeriod"/>
            </a:pPr>
            <a:r>
              <a:rPr lang="en-US" sz="2200" b="1" i="0" dirty="0">
                <a:solidFill>
                  <a:srgbClr val="C00000"/>
                </a:solidFill>
                <a:effectLst/>
              </a:rPr>
              <a:t>Poor and impaired communication</a:t>
            </a:r>
            <a:endParaRPr lang="en-US" sz="2200" b="1" dirty="0">
              <a:solidFill>
                <a:srgbClr val="C00000"/>
              </a:solidFill>
              <a:cs typeface="Tajawal ExtraBold" panose="00000800000000000000" pitchFamily="2" charset="-78"/>
            </a:endParaRPr>
          </a:p>
          <a:p>
            <a:pPr marL="342900" indent="-342900">
              <a:buAutoNum type="arabicPeriod"/>
            </a:pPr>
            <a:r>
              <a:rPr lang="en-US" sz="2400" i="0" dirty="0">
                <a:effectLst/>
              </a:rPr>
              <a:t>Power imbalances</a:t>
            </a:r>
            <a:endParaRPr lang="en-US" sz="2200" dirty="0">
              <a:cs typeface="Tajawal ExtraBold" panose="00000800000000000000" pitchFamily="2" charset="-78"/>
            </a:endParaRPr>
          </a:p>
          <a:p>
            <a:pPr marL="342900" indent="-342900">
              <a:buAutoNum type="arabicPeriod"/>
            </a:pPr>
            <a:r>
              <a:rPr lang="en-US" sz="2400" b="1" i="0" dirty="0">
                <a:solidFill>
                  <a:srgbClr val="C00000"/>
                </a:solidFill>
                <a:effectLst/>
              </a:rPr>
              <a:t>Lack of alternatives</a:t>
            </a:r>
          </a:p>
          <a:p>
            <a:pPr marL="342900" indent="-342900">
              <a:buAutoNum type="arabicPeriod"/>
            </a:pPr>
            <a:r>
              <a:rPr lang="en-US" sz="2400" i="0" dirty="0">
                <a:effectLst/>
              </a:rPr>
              <a:t>Cultural differences</a:t>
            </a:r>
            <a:endParaRPr lang="en-US" sz="2200" dirty="0">
              <a:cs typeface="Tajawal ExtraBold" panose="00000800000000000000" pitchFamily="2" charset="-78"/>
            </a:endParaRPr>
          </a:p>
          <a:p>
            <a:pPr marL="342900" indent="-342900">
              <a:buAutoNum type="arabicPeriod"/>
            </a:pPr>
            <a:r>
              <a:rPr lang="en-US" sz="2200" b="1" dirty="0">
                <a:solidFill>
                  <a:srgbClr val="C00000"/>
                </a:solidFill>
                <a:cs typeface="Tajawal ExtraBold" panose="00000800000000000000" pitchFamily="2" charset="-78"/>
              </a:rPr>
              <a:t>Suspicion and mistrust</a:t>
            </a:r>
          </a:p>
          <a:p>
            <a:pPr marL="342900" indent="-342900">
              <a:buAutoNum type="arabicPeriod"/>
            </a:pPr>
            <a:r>
              <a:rPr lang="en-US" sz="2200" dirty="0">
                <a:cs typeface="Tajawal ExtraBold" panose="00000800000000000000" pitchFamily="2" charset="-78"/>
              </a:rPr>
              <a:t>Being too rigid</a:t>
            </a:r>
          </a:p>
          <a:p>
            <a:pPr marL="342900" indent="-342900">
              <a:buAutoNum type="arabicPeriod"/>
            </a:pPr>
            <a:r>
              <a:rPr lang="en-US" sz="2400" b="1" i="0" dirty="0">
                <a:solidFill>
                  <a:srgbClr val="C00000"/>
                </a:solidFill>
                <a:effectLst/>
              </a:rPr>
              <a:t>Time constraints </a:t>
            </a:r>
          </a:p>
          <a:p>
            <a:pPr marL="342900" indent="-342900">
              <a:buAutoNum type="arabicPeriod"/>
            </a:pPr>
            <a:r>
              <a:rPr lang="en-US" sz="2200" dirty="0">
                <a:cs typeface="Tajawal ExtraBold" panose="00000800000000000000" pitchFamily="2" charset="-78"/>
              </a:rPr>
              <a:t>Blame game </a:t>
            </a:r>
          </a:p>
          <a:p>
            <a:pPr marL="342900" indent="-342900">
              <a:buAutoNum type="arabicPeriod"/>
            </a:pPr>
            <a:r>
              <a:rPr lang="en-US" sz="2400" b="1" dirty="0">
                <a:solidFill>
                  <a:srgbClr val="C00000"/>
                </a:solidFill>
                <a:cs typeface="Tajawal ExtraBold" panose="00000800000000000000" pitchFamily="2" charset="-78"/>
              </a:rPr>
              <a:t>Failure to understand</a:t>
            </a:r>
            <a:endParaRPr lang="en-US" sz="2200" b="1" dirty="0">
              <a:solidFill>
                <a:srgbClr val="C0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common barriers</a:t>
            </a:r>
          </a:p>
        </p:txBody>
      </p:sp>
      <p:sp>
        <p:nvSpPr>
          <p:cNvPr id="4" name="TextBox 3">
            <a:extLst>
              <a:ext uri="{FF2B5EF4-FFF2-40B4-BE49-F238E27FC236}">
                <a16:creationId xmlns:a16="http://schemas.microsoft.com/office/drawing/2014/main" id="{EFA3F9F6-A98F-DDB0-4385-9D8384AAB0A7}"/>
              </a:ext>
            </a:extLst>
          </p:cNvPr>
          <p:cNvSpPr txBox="1"/>
          <p:nvPr/>
        </p:nvSpPr>
        <p:spPr>
          <a:xfrm>
            <a:off x="2746625" y="6343765"/>
            <a:ext cx="6513814" cy="338554"/>
          </a:xfrm>
          <a:prstGeom prst="rect">
            <a:avLst/>
          </a:prstGeom>
          <a:noFill/>
        </p:spPr>
        <p:txBody>
          <a:bodyPr wrap="square">
            <a:spAutoFit/>
          </a:bodyPr>
          <a:lstStyle/>
          <a:p>
            <a:r>
              <a:rPr lang="en-US" sz="1600" dirty="0"/>
              <a:t>https://www.slideshare.net/AyeshaAsif74/obstacles-to-negotiationpptx</a:t>
            </a:r>
          </a:p>
        </p:txBody>
      </p:sp>
      <p:sp>
        <p:nvSpPr>
          <p:cNvPr id="5" name="TextBox 4">
            <a:extLst>
              <a:ext uri="{FF2B5EF4-FFF2-40B4-BE49-F238E27FC236}">
                <a16:creationId xmlns:a16="http://schemas.microsoft.com/office/drawing/2014/main" id="{CFDE178C-8C65-4B36-0315-587DFB37CCD9}"/>
              </a:ext>
            </a:extLst>
          </p:cNvPr>
          <p:cNvSpPr txBox="1"/>
          <p:nvPr/>
        </p:nvSpPr>
        <p:spPr>
          <a:xfrm>
            <a:off x="6158638" y="1351507"/>
            <a:ext cx="4606245" cy="4154984"/>
          </a:xfrm>
          <a:prstGeom prst="rect">
            <a:avLst/>
          </a:prstGeom>
          <a:noFill/>
        </p:spPr>
        <p:txBody>
          <a:bodyPr wrap="square">
            <a:spAutoFit/>
          </a:bodyPr>
          <a:lstStyle/>
          <a:p>
            <a:r>
              <a:rPr lang="en-US" sz="2200" b="1" dirty="0">
                <a:solidFill>
                  <a:srgbClr val="C00000"/>
                </a:solidFill>
                <a:cs typeface="Tajawal ExtraBold" panose="00000800000000000000" pitchFamily="2" charset="-78"/>
              </a:rPr>
              <a:t>11. Lack of confidence</a:t>
            </a:r>
          </a:p>
          <a:p>
            <a:r>
              <a:rPr lang="en-US" sz="2200" dirty="0">
                <a:cs typeface="Tajawal ExtraBold" panose="00000800000000000000" pitchFamily="2" charset="-78"/>
              </a:rPr>
              <a:t>12. </a:t>
            </a:r>
            <a:r>
              <a:rPr lang="en-US" sz="2200" i="0" dirty="0">
                <a:effectLst/>
              </a:rPr>
              <a:t>Going unprepared for a negotiation </a:t>
            </a:r>
          </a:p>
          <a:p>
            <a:r>
              <a:rPr lang="en-US" sz="2200" b="1" dirty="0">
                <a:solidFill>
                  <a:srgbClr val="C00000"/>
                </a:solidFill>
                <a:cs typeface="Tajawal ExtraBold" panose="00000800000000000000" pitchFamily="2" charset="-78"/>
              </a:rPr>
              <a:t>13. </a:t>
            </a:r>
            <a:r>
              <a:rPr lang="en-US" sz="2200" b="1" i="0" dirty="0">
                <a:solidFill>
                  <a:srgbClr val="C00000"/>
                </a:solidFill>
                <a:effectLst/>
              </a:rPr>
              <a:t>Criticism, sarcasm, derogatory remarks </a:t>
            </a:r>
          </a:p>
          <a:p>
            <a:r>
              <a:rPr lang="en-US" sz="2200" dirty="0">
                <a:cs typeface="Tajawal ExtraBold" panose="00000800000000000000" pitchFamily="2" charset="-78"/>
              </a:rPr>
              <a:t>14. </a:t>
            </a:r>
            <a:r>
              <a:rPr lang="en-US" sz="2200" dirty="0"/>
              <a:t>Lac</a:t>
            </a:r>
            <a:r>
              <a:rPr lang="en-US" sz="2200" i="0" dirty="0">
                <a:effectLst/>
              </a:rPr>
              <a:t>k of patience </a:t>
            </a:r>
          </a:p>
          <a:p>
            <a:r>
              <a:rPr lang="en-US" sz="2200" b="1" dirty="0">
                <a:solidFill>
                  <a:srgbClr val="C00000"/>
                </a:solidFill>
                <a:cs typeface="Tajawal ExtraBold" panose="00000800000000000000" pitchFamily="2" charset="-78"/>
              </a:rPr>
              <a:t>15. </a:t>
            </a:r>
            <a:r>
              <a:rPr lang="en-US" sz="2200" b="1" dirty="0">
                <a:solidFill>
                  <a:srgbClr val="C00000"/>
                </a:solidFill>
              </a:rPr>
              <a:t>Negative Outlook Towards the Negotiation Process</a:t>
            </a:r>
          </a:p>
          <a:p>
            <a:r>
              <a:rPr lang="en-US" sz="2200" dirty="0">
                <a:cs typeface="Tajawal ExtraBold" panose="00000800000000000000" pitchFamily="2" charset="-78"/>
              </a:rPr>
              <a:t>16. </a:t>
            </a:r>
            <a:r>
              <a:rPr lang="en-US" sz="2200" dirty="0"/>
              <a:t>Try to win at all costs attitude</a:t>
            </a:r>
          </a:p>
          <a:p>
            <a:r>
              <a:rPr lang="en-US" sz="2200" b="1" dirty="0">
                <a:solidFill>
                  <a:srgbClr val="C00000"/>
                </a:solidFill>
              </a:rPr>
              <a:t>17. Strong Emotions Factors</a:t>
            </a:r>
          </a:p>
          <a:p>
            <a:r>
              <a:rPr lang="en-US" sz="2200" dirty="0"/>
              <a:t>18. Lack of Empathy </a:t>
            </a:r>
          </a:p>
          <a:p>
            <a:r>
              <a:rPr lang="en-US" sz="2200" b="1" dirty="0">
                <a:solidFill>
                  <a:srgbClr val="C00000"/>
                </a:solidFill>
              </a:rPr>
              <a:t>19. Wrong Focus</a:t>
            </a:r>
          </a:p>
        </p:txBody>
      </p:sp>
    </p:spTree>
    <p:extLst>
      <p:ext uri="{BB962C8B-B14F-4D97-AF65-F5344CB8AC3E}">
        <p14:creationId xmlns:p14="http://schemas.microsoft.com/office/powerpoint/2010/main" val="4123259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730721"/>
            <a:ext cx="8417320" cy="3046988"/>
          </a:xfrm>
          <a:prstGeom prst="rect">
            <a:avLst/>
          </a:prstGeom>
          <a:noFill/>
        </p:spPr>
        <p:txBody>
          <a:bodyPr wrap="square" rtlCol="0">
            <a:spAutoFit/>
          </a:bodyPr>
          <a:lstStyle/>
          <a:p>
            <a:pPr algn="just"/>
            <a:r>
              <a:rPr lang="en-US" sz="3200" b="0" i="0" dirty="0">
                <a:solidFill>
                  <a:srgbClr val="050E17"/>
                </a:solidFill>
                <a:effectLst/>
                <a:latin typeface="-apple-system"/>
              </a:rPr>
              <a:t>Negotiations can be impeded when one or both parties lack essential information about the subject matter, market conditions, or the other party's interests and constraints. Insufficient information can lead to misunderstandings and an inability to find mutually beneficial solutions.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spTree>
    <p:extLst>
      <p:ext uri="{BB962C8B-B14F-4D97-AF65-F5344CB8AC3E}">
        <p14:creationId xmlns:p14="http://schemas.microsoft.com/office/powerpoint/2010/main" val="2874679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3108543"/>
          </a:xfrm>
          <a:prstGeom prst="rect">
            <a:avLst/>
          </a:prstGeom>
          <a:noFill/>
        </p:spPr>
        <p:txBody>
          <a:bodyPr wrap="square" rtlCol="0">
            <a:spAutoFit/>
          </a:bodyPr>
          <a:lstStyle/>
          <a:p>
            <a:pPr algn="just"/>
            <a:r>
              <a:rPr lang="en-US" sz="2800" dirty="0">
                <a:cs typeface="Tajawal ExtraBold" panose="00000800000000000000" pitchFamily="2" charset="-78"/>
              </a:rPr>
              <a:t>Other or both sides fail to provide necessary information about issues, criteria, desired outcomes, or interests</a:t>
            </a:r>
          </a:p>
          <a:p>
            <a:pPr algn="just"/>
            <a:endParaRPr lang="en-US" sz="2800" dirty="0">
              <a:cs typeface="Tajawal ExtraBold" panose="00000800000000000000" pitchFamily="2" charset="-78"/>
            </a:endParaRP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Failure to provide necessary information can be unintentional or intentional ( for example in the form of selective disclosure).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spTree>
    <p:extLst>
      <p:ext uri="{BB962C8B-B14F-4D97-AF65-F5344CB8AC3E}">
        <p14:creationId xmlns:p14="http://schemas.microsoft.com/office/powerpoint/2010/main" val="579396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8" y="1443841"/>
            <a:ext cx="9071813" cy="3970318"/>
          </a:xfrm>
          <a:prstGeom prst="rect">
            <a:avLst/>
          </a:prstGeom>
          <a:noFill/>
        </p:spPr>
        <p:txBody>
          <a:bodyPr wrap="square" rtlCol="0">
            <a:spAutoFit/>
          </a:bodyPr>
          <a:lstStyle/>
          <a:p>
            <a:pPr algn="just"/>
            <a:r>
              <a:rPr lang="en-US" sz="2800" dirty="0">
                <a:cs typeface="Tajawal ExtraBold" panose="00000800000000000000" pitchFamily="2" charset="-78"/>
              </a:rPr>
              <a:t>For instance, during the sale of aircrafts, a mandate agreement and an NCND ( Non- Circumvent non- Disclosure Agreement ) is required.</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Without these documents, the buyer and seller will not trust each other and will doubt each other’s ability to sign the contract successfully.</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Not having these documents will lead to the deal falling apart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spTree>
    <p:extLst>
      <p:ext uri="{BB962C8B-B14F-4D97-AF65-F5344CB8AC3E}">
        <p14:creationId xmlns:p14="http://schemas.microsoft.com/office/powerpoint/2010/main" val="1071707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18030" y="1741514"/>
            <a:ext cx="9071813" cy="3046988"/>
          </a:xfrm>
          <a:prstGeom prst="rect">
            <a:avLst/>
          </a:prstGeom>
          <a:noFill/>
        </p:spPr>
        <p:txBody>
          <a:bodyPr wrap="square" rtlCol="0">
            <a:spAutoFit/>
          </a:bodyPr>
          <a:lstStyle/>
          <a:p>
            <a:pPr algn="ctr"/>
            <a:r>
              <a:rPr lang="en-US" sz="3200" b="0" i="0" dirty="0">
                <a:solidFill>
                  <a:srgbClr val="050E17"/>
                </a:solidFill>
                <a:effectLst/>
                <a:latin typeface="-apple-system"/>
              </a:rPr>
              <a:t>Effective communication is crucial for successful negotiations. Barriers such as language barriers, misinterpretation of messages, selective listening, and ineffective questioning techniques can hinder understanding and prevent parties from reaching a satisfactory agreement.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118636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722497"/>
            <a:ext cx="8417320" cy="2677656"/>
          </a:xfrm>
          <a:prstGeom prst="rect">
            <a:avLst/>
          </a:prstGeom>
          <a:noFill/>
        </p:spPr>
        <p:txBody>
          <a:bodyPr wrap="square" rtlCol="0">
            <a:spAutoFit/>
          </a:bodyPr>
          <a:lstStyle/>
          <a:p>
            <a:pPr algn="ctr"/>
            <a:r>
              <a:rPr lang="en-US" sz="2800" dirty="0">
                <a:cs typeface="Tajawal ExtraBold" panose="00000800000000000000" pitchFamily="2" charset="-78"/>
              </a:rPr>
              <a:t>Communication is considered the first step towards the ladder of success.</a:t>
            </a:r>
          </a:p>
          <a:p>
            <a:pPr algn="ctr"/>
            <a:r>
              <a:rPr lang="en-US" sz="2800" dirty="0">
                <a:cs typeface="Tajawal ExtraBold" panose="00000800000000000000" pitchFamily="2" charset="-78"/>
              </a:rPr>
              <a:t>Poor communication in negotiation results in actions that have some serious consequences.</a:t>
            </a:r>
          </a:p>
          <a:p>
            <a:pPr algn="ctr"/>
            <a:r>
              <a:rPr lang="en-US" sz="2800" dirty="0">
                <a:cs typeface="Tajawal ExtraBold" panose="00000800000000000000" pitchFamily="2" charset="-78"/>
              </a:rPr>
              <a:t>For instance, we are trying to make a deal with a party that is not native.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7E84393-498B-8E7E-22BF-295F8ABADFD5}"/>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1081408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827548"/>
            <a:ext cx="8417320" cy="2246769"/>
          </a:xfrm>
          <a:prstGeom prst="rect">
            <a:avLst/>
          </a:prstGeom>
          <a:noFill/>
        </p:spPr>
        <p:txBody>
          <a:bodyPr wrap="square" rtlCol="0">
            <a:spAutoFit/>
          </a:bodyPr>
          <a:lstStyle/>
          <a:p>
            <a:pPr algn="ctr"/>
            <a:r>
              <a:rPr lang="en-US" sz="2800" dirty="0">
                <a:cs typeface="Tajawal ExtraBold" panose="00000800000000000000" pitchFamily="2" charset="-78"/>
              </a:rPr>
              <a:t>When negotiating our agenda we will face problems in understandably delivering our message, the party will fall prey to lingual and cultural biases as this party does not have any idea how systems operate in the respected area so the level of effective negotiation drops here.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DA3EBC4E-33C3-D18C-BA30-6144119D1A67}"/>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4252811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3046988"/>
          </a:xfrm>
          <a:prstGeom prst="rect">
            <a:avLst/>
          </a:prstGeom>
          <a:noFill/>
        </p:spPr>
        <p:txBody>
          <a:bodyPr wrap="square" rtlCol="0">
            <a:spAutoFit/>
          </a:bodyPr>
          <a:lstStyle/>
          <a:p>
            <a:pPr algn="ctr"/>
            <a:r>
              <a:rPr lang="en-US" sz="3200" b="0" i="0" dirty="0">
                <a:solidFill>
                  <a:srgbClr val="050E17"/>
                </a:solidFill>
                <a:effectLst/>
                <a:latin typeface="-apple-system"/>
              </a:rPr>
              <a:t>When one party has significantly more power or leverage than the other, it can create an imbalance that affects the negotiation process. The stronger party may exploit their power, making it challenging for the weaker party to assert their interests or secure a fair outcome</a:t>
            </a:r>
            <a:endParaRPr lang="en-US" sz="2000" dirty="0">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DA3EBC4E-33C3-D18C-BA30-6144119D1A67}"/>
              </a:ext>
            </a:extLst>
          </p:cNvPr>
          <p:cNvSpPr txBox="1"/>
          <p:nvPr/>
        </p:nvSpPr>
        <p:spPr>
          <a:xfrm>
            <a:off x="2447778" y="691235"/>
            <a:ext cx="6160136" cy="523220"/>
          </a:xfrm>
          <a:prstGeom prst="rect">
            <a:avLst/>
          </a:prstGeom>
          <a:noFill/>
        </p:spPr>
        <p:txBody>
          <a:bodyPr wrap="square" rtlCol="0">
            <a:spAutoFit/>
          </a:bodyPr>
          <a:lstStyle/>
          <a:p>
            <a:pPr algn="ctr"/>
            <a:r>
              <a:rPr lang="en-US" sz="2800" b="1" dirty="0">
                <a:solidFill>
                  <a:srgbClr val="C00000"/>
                </a:solidFill>
              </a:rPr>
              <a:t>3. </a:t>
            </a:r>
            <a:r>
              <a:rPr lang="en-US" sz="2800" b="1" i="0" dirty="0">
                <a:solidFill>
                  <a:srgbClr val="C00000"/>
                </a:solidFill>
                <a:effectLst/>
                <a:latin typeface="-apple-system"/>
              </a:rPr>
              <a:t>Power imbalances</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2293860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2862322"/>
          </a:xfrm>
          <a:prstGeom prst="rect">
            <a:avLst/>
          </a:prstGeom>
          <a:noFill/>
        </p:spPr>
        <p:txBody>
          <a:bodyPr wrap="square" rtlCol="0">
            <a:spAutoFit/>
          </a:bodyPr>
          <a:lstStyle/>
          <a:p>
            <a:pPr algn="ctr"/>
            <a:r>
              <a:rPr lang="en-US" sz="3200" b="0" i="0" dirty="0">
                <a:solidFill>
                  <a:srgbClr val="050E17"/>
                </a:solidFill>
                <a:effectLst/>
                <a:latin typeface="-apple-system"/>
              </a:rPr>
              <a:t>Negotiating across different cultures can present additional barriers. Varying communication styles, norms, values, and decision-making processes can lead to misunderstandings and hinder effective negotiation.</a:t>
            </a:r>
          </a:p>
          <a:p>
            <a:pPr algn="ctr"/>
            <a:endParaRPr lang="en-US" sz="2000" dirty="0">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DA3EBC4E-33C3-D18C-BA30-6144119D1A67}"/>
              </a:ext>
            </a:extLst>
          </p:cNvPr>
          <p:cNvSpPr txBox="1"/>
          <p:nvPr/>
        </p:nvSpPr>
        <p:spPr>
          <a:xfrm>
            <a:off x="2447778" y="617355"/>
            <a:ext cx="6160136" cy="523220"/>
          </a:xfrm>
          <a:prstGeom prst="rect">
            <a:avLst/>
          </a:prstGeom>
          <a:noFill/>
        </p:spPr>
        <p:txBody>
          <a:bodyPr wrap="square" rtlCol="0">
            <a:spAutoFit/>
          </a:bodyPr>
          <a:lstStyle/>
          <a:p>
            <a:pPr algn="ctr"/>
            <a:r>
              <a:rPr lang="en-US" sz="2800" b="1" i="0" dirty="0">
                <a:solidFill>
                  <a:srgbClr val="C00000"/>
                </a:solidFill>
                <a:effectLst/>
              </a:rPr>
              <a:t>4. Cultural differences</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1651746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2554545"/>
          </a:xfrm>
          <a:prstGeom prst="rect">
            <a:avLst/>
          </a:prstGeom>
          <a:noFill/>
        </p:spPr>
        <p:txBody>
          <a:bodyPr wrap="square" rtlCol="0">
            <a:spAutoFit/>
          </a:bodyPr>
          <a:lstStyle/>
          <a:p>
            <a:pPr algn="ctr"/>
            <a:r>
              <a:rPr lang="en-US" sz="3200" b="0" i="0" dirty="0">
                <a:solidFill>
                  <a:srgbClr val="050E17"/>
                </a:solidFill>
                <a:effectLst/>
                <a:latin typeface="-apple-system"/>
              </a:rPr>
              <a:t>When parties feel that they have no viable alternatives or options outside of the negotiation, they may be less willing to make concessions or reach a mutually beneficial agreement. This can lead to a stalemate or unsatisfactory outcomes.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DA3EBC4E-33C3-D18C-BA30-6144119D1A67}"/>
              </a:ext>
            </a:extLst>
          </p:cNvPr>
          <p:cNvSpPr txBox="1"/>
          <p:nvPr/>
        </p:nvSpPr>
        <p:spPr>
          <a:xfrm>
            <a:off x="2447778" y="617355"/>
            <a:ext cx="6160136" cy="523220"/>
          </a:xfrm>
          <a:prstGeom prst="rect">
            <a:avLst/>
          </a:prstGeom>
          <a:noFill/>
        </p:spPr>
        <p:txBody>
          <a:bodyPr wrap="square" rtlCol="0">
            <a:spAutoFit/>
          </a:bodyPr>
          <a:lstStyle/>
          <a:p>
            <a:pPr algn="ctr"/>
            <a:r>
              <a:rPr lang="en-US" sz="2800" b="1" dirty="0">
                <a:solidFill>
                  <a:srgbClr val="C00000"/>
                </a:solidFill>
              </a:rPr>
              <a:t>5. </a:t>
            </a:r>
            <a:r>
              <a:rPr lang="en-US" sz="2800" b="1" i="0" dirty="0">
                <a:solidFill>
                  <a:srgbClr val="C00000"/>
                </a:solidFill>
                <a:effectLst/>
                <a:latin typeface="-apple-system"/>
              </a:rPr>
              <a:t>Lack of alternatives</a:t>
            </a:r>
            <a:endParaRPr lang="en-US" sz="28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417166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318030" y="1642459"/>
            <a:ext cx="9071813" cy="2554545"/>
          </a:xfrm>
          <a:prstGeom prst="rect">
            <a:avLst/>
          </a:prstGeom>
          <a:noFill/>
        </p:spPr>
        <p:txBody>
          <a:bodyPr wrap="square" rtlCol="0">
            <a:spAutoFit/>
          </a:bodyPr>
          <a:lstStyle/>
          <a:p>
            <a:pPr algn="ctr"/>
            <a:r>
              <a:rPr lang="en-US" sz="3200" b="0" i="0" dirty="0">
                <a:solidFill>
                  <a:srgbClr val="050E17"/>
                </a:solidFill>
                <a:effectLst/>
                <a:latin typeface="-apple-system"/>
              </a:rPr>
              <a:t>Building trust is crucial for successful negotiations. If the parties have a history of conflict, lack confidence in each other's integrity, or feel that their interests are not being respected, it can impede open and collaborative negotiation.</a:t>
            </a:r>
          </a:p>
        </p:txBody>
      </p:sp>
    </p:spTree>
    <p:extLst>
      <p:ext uri="{BB962C8B-B14F-4D97-AF65-F5344CB8AC3E}">
        <p14:creationId xmlns:p14="http://schemas.microsoft.com/office/powerpoint/2010/main" val="1240437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4401205"/>
          </a:xfrm>
          <a:prstGeom prst="rect">
            <a:avLst/>
          </a:prstGeom>
          <a:noFill/>
        </p:spPr>
        <p:txBody>
          <a:bodyPr wrap="square" rtlCol="0">
            <a:spAutoFit/>
          </a:bodyPr>
          <a:lstStyle/>
          <a:p>
            <a:pPr algn="just"/>
            <a:r>
              <a:rPr lang="en-US" sz="2800" dirty="0">
                <a:cs typeface="Tajawal ExtraBold" panose="00000800000000000000" pitchFamily="2" charset="-78"/>
              </a:rPr>
              <a:t>Suspicion and mistrust may make parties conclude that the other side is not committed to the negotiation process and may withdraw.</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There is the Dilemma Honesty</a:t>
            </a:r>
          </a:p>
          <a:p>
            <a:pPr marL="457200" indent="-457200" algn="just">
              <a:buFont typeface="Arial" panose="020B0604020202020204" pitchFamily="34" charset="0"/>
              <a:buChar char="•"/>
            </a:pPr>
            <a:r>
              <a:rPr lang="en-US" sz="2800" dirty="0">
                <a:cs typeface="Tajawal ExtraBold" panose="00000800000000000000" pitchFamily="2" charset="-78"/>
              </a:rPr>
              <a:t>On one hand, telling the other party everything about your situation may give that person an opportunity to take advantage of you.</a:t>
            </a:r>
          </a:p>
          <a:p>
            <a:pPr marL="457200" indent="-457200" algn="just">
              <a:buFont typeface="Arial" panose="020B0604020202020204" pitchFamily="34" charset="0"/>
              <a:buChar char="•"/>
            </a:pPr>
            <a:r>
              <a:rPr lang="en-US" sz="2800" dirty="0">
                <a:cs typeface="Tajawal ExtraBold" panose="00000800000000000000" pitchFamily="2" charset="-78"/>
              </a:rPr>
              <a:t>However, not telling the other person anything may lead to a stalemate</a:t>
            </a:r>
          </a:p>
        </p:txBody>
      </p:sp>
    </p:spTree>
    <p:extLst>
      <p:ext uri="{BB962C8B-B14F-4D97-AF65-F5344CB8AC3E}">
        <p14:creationId xmlns:p14="http://schemas.microsoft.com/office/powerpoint/2010/main" val="2191860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496826" y="648133"/>
            <a:ext cx="3982761"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108543"/>
          </a:xfrm>
          <a:prstGeom prst="rect">
            <a:avLst/>
          </a:prstGeom>
          <a:noFill/>
        </p:spPr>
        <p:txBody>
          <a:bodyPr wrap="square" rtlCol="0">
            <a:spAutoFit/>
          </a:bodyPr>
          <a:lstStyle/>
          <a:p>
            <a:pPr algn="just"/>
            <a:r>
              <a:rPr lang="en-US" sz="2800" dirty="0">
                <a:cs typeface="Tajawal ExtraBold" panose="00000800000000000000" pitchFamily="2" charset="-78"/>
              </a:rPr>
              <a:t>The Dilemma of trust concerns how much you should believe of what the other party tells you.</a:t>
            </a:r>
          </a:p>
          <a:p>
            <a:pPr algn="just"/>
            <a:endParaRPr lang="en-US" sz="2800" dirty="0">
              <a:cs typeface="Tajawal ExtraBold" panose="00000800000000000000" pitchFamily="2" charset="-78"/>
            </a:endParaRPr>
          </a:p>
          <a:p>
            <a:pPr marL="457200" indent="-457200" algn="just">
              <a:buFont typeface="Arial" panose="020B0604020202020204" pitchFamily="34" charset="0"/>
              <a:buChar char="•"/>
            </a:pPr>
            <a:r>
              <a:rPr lang="en-US" sz="2800" dirty="0">
                <a:cs typeface="Tajawal ExtraBold" panose="00000800000000000000" pitchFamily="2" charset="-78"/>
              </a:rPr>
              <a:t>Believing everything, the person could take advantages of you.</a:t>
            </a:r>
          </a:p>
          <a:p>
            <a:pPr marL="457200" indent="-457200" algn="just">
              <a:buFont typeface="Arial" panose="020B0604020202020204" pitchFamily="34" charset="0"/>
              <a:buChar char="•"/>
            </a:pPr>
            <a:r>
              <a:rPr lang="en-US" sz="2800" dirty="0">
                <a:cs typeface="Tajawal ExtraBold" panose="00000800000000000000" pitchFamily="2" charset="-78"/>
              </a:rPr>
              <a:t>Believing nothing, then reaching an agreement will be very difficult.</a:t>
            </a:r>
          </a:p>
        </p:txBody>
      </p:sp>
    </p:spTree>
    <p:extLst>
      <p:ext uri="{BB962C8B-B14F-4D97-AF65-F5344CB8AC3E}">
        <p14:creationId xmlns:p14="http://schemas.microsoft.com/office/powerpoint/2010/main" val="1368713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939540"/>
          </a:xfrm>
          <a:prstGeom prst="rect">
            <a:avLst/>
          </a:prstGeom>
          <a:noFill/>
        </p:spPr>
        <p:txBody>
          <a:bodyPr wrap="square" rtlCol="0">
            <a:spAutoFit/>
          </a:bodyPr>
          <a:lstStyle/>
          <a:p>
            <a:pPr algn="just"/>
            <a:r>
              <a:rPr lang="en-US" sz="2500" b="1" dirty="0">
                <a:cs typeface="Tajawal ExtraBold" panose="00000800000000000000" pitchFamily="2" charset="-78"/>
              </a:rPr>
              <a:t>Ex</a:t>
            </a:r>
            <a:r>
              <a:rPr lang="en-US" sz="2500" dirty="0">
                <a:cs typeface="Tajawal ExtraBold" panose="00000800000000000000" pitchFamily="2" charset="-78"/>
              </a:rPr>
              <a:t>: party A and party B are negotiating for a deal consisting of large number of barrels of petroleum.</a:t>
            </a:r>
          </a:p>
          <a:p>
            <a:pPr algn="just"/>
            <a:endParaRPr lang="en-US" sz="2500" dirty="0">
              <a:cs typeface="Tajawal ExtraBold" panose="00000800000000000000" pitchFamily="2" charset="-78"/>
            </a:endParaRPr>
          </a:p>
          <a:p>
            <a:pPr algn="just"/>
            <a:r>
              <a:rPr lang="en-US" sz="2500" dirty="0">
                <a:cs typeface="Tajawal ExtraBold" panose="00000800000000000000" pitchFamily="2" charset="-78"/>
              </a:rPr>
              <a:t>Party A ( the buyer ) is suspicious about the quality of petroleum that party B is supplying because of a recent conflict of part B with another customer over quality control.</a:t>
            </a:r>
          </a:p>
          <a:p>
            <a:pPr algn="just"/>
            <a:endParaRPr lang="en-US" sz="2500" dirty="0">
              <a:cs typeface="Tajawal ExtraBold" panose="00000800000000000000" pitchFamily="2" charset="-78"/>
            </a:endParaRPr>
          </a:p>
          <a:p>
            <a:pPr algn="just"/>
            <a:r>
              <a:rPr lang="en-US" sz="2500" dirty="0">
                <a:cs typeface="Tajawal ExtraBold" panose="00000800000000000000" pitchFamily="2" charset="-78"/>
              </a:rPr>
              <a:t>Party B did not disclose the reasons of this conflict during the negotiation with party A. as party B is not being fully honest and is unable to eliminate these suspicious of party a, the deal falls apart. </a:t>
            </a:r>
          </a:p>
        </p:txBody>
      </p:sp>
    </p:spTree>
    <p:extLst>
      <p:ext uri="{BB962C8B-B14F-4D97-AF65-F5344CB8AC3E}">
        <p14:creationId xmlns:p14="http://schemas.microsoft.com/office/powerpoint/2010/main" val="573869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799845" y="648133"/>
            <a:ext cx="412842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To overcome this barrier</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554819"/>
          </a:xfrm>
          <a:prstGeom prst="rect">
            <a:avLst/>
          </a:prstGeom>
          <a:noFill/>
        </p:spPr>
        <p:txBody>
          <a:bodyPr wrap="square" rtlCol="0">
            <a:spAutoFit/>
          </a:bodyPr>
          <a:lstStyle/>
          <a:p>
            <a:pPr algn="just"/>
            <a:r>
              <a:rPr lang="en-US" sz="2500" dirty="0">
                <a:cs typeface="Tajawal ExtraBold" panose="00000800000000000000" pitchFamily="2" charset="-78"/>
              </a:rPr>
              <a:t>Building trust</a:t>
            </a:r>
          </a:p>
          <a:p>
            <a:pPr marL="342900" indent="-342900" algn="just">
              <a:buFont typeface="Arial" panose="020B0604020202020204" pitchFamily="34" charset="0"/>
              <a:buChar char="•"/>
            </a:pPr>
            <a:r>
              <a:rPr lang="en-US" sz="2500" dirty="0">
                <a:cs typeface="Tajawal ExtraBold" panose="00000800000000000000" pitchFamily="2" charset="-78"/>
              </a:rPr>
              <a:t>Gain the trust of the other part before negotiating</a:t>
            </a:r>
          </a:p>
          <a:p>
            <a:pPr marL="342900" indent="-342900" algn="just">
              <a:buFont typeface="Arial" panose="020B0604020202020204" pitchFamily="34" charset="0"/>
              <a:buChar char="•"/>
            </a:pPr>
            <a:r>
              <a:rPr lang="en-US" sz="2500" dirty="0">
                <a:cs typeface="Tajawal ExtraBold" panose="00000800000000000000" pitchFamily="2" charset="-78"/>
              </a:rPr>
              <a:t>Treat your negotiators fairly</a:t>
            </a:r>
          </a:p>
          <a:p>
            <a:pPr marL="342900" indent="-342900" algn="just">
              <a:buFont typeface="Arial" panose="020B0604020202020204" pitchFamily="34" charset="0"/>
              <a:buChar char="•"/>
            </a:pPr>
            <a:endParaRPr lang="en-US" sz="2500" dirty="0">
              <a:cs typeface="Tajawal ExtraBold" panose="00000800000000000000" pitchFamily="2" charset="-78"/>
            </a:endParaRPr>
          </a:p>
          <a:p>
            <a:pPr algn="just"/>
            <a:r>
              <a:rPr lang="en-US" sz="2500" dirty="0">
                <a:cs typeface="Tajawal ExtraBold" panose="00000800000000000000" pitchFamily="2" charset="-78"/>
              </a:rPr>
              <a:t>Repairing breach of trust</a:t>
            </a:r>
          </a:p>
          <a:p>
            <a:pPr marL="342900" indent="-342900" algn="just">
              <a:buFont typeface="Arial" panose="020B0604020202020204" pitchFamily="34" charset="0"/>
              <a:buChar char="•"/>
            </a:pPr>
            <a:r>
              <a:rPr lang="en-US" sz="2500" dirty="0">
                <a:cs typeface="Tajawal ExtraBold" panose="00000800000000000000" pitchFamily="2" charset="-78"/>
              </a:rPr>
              <a:t>Arrange a personal meeting to discuss the conflict and any surrounding issues.</a:t>
            </a:r>
          </a:p>
          <a:p>
            <a:pPr marL="342900" indent="-342900" algn="just">
              <a:buFont typeface="Arial" panose="020B0604020202020204" pitchFamily="34" charset="0"/>
              <a:buChar char="•"/>
            </a:pPr>
            <a:r>
              <a:rPr lang="en-US" sz="2500" dirty="0">
                <a:cs typeface="Tajawal ExtraBold" panose="00000800000000000000" pitchFamily="2" charset="-78"/>
              </a:rPr>
              <a:t>Taking responsibility for all or some aspects of underlying relationship tension is important to disarm conflict.</a:t>
            </a:r>
          </a:p>
        </p:txBody>
      </p:sp>
    </p:spTree>
    <p:extLst>
      <p:ext uri="{BB962C8B-B14F-4D97-AF65-F5344CB8AC3E}">
        <p14:creationId xmlns:p14="http://schemas.microsoft.com/office/powerpoint/2010/main" val="2660185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9679"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6571" y="1824276"/>
            <a:ext cx="8417320" cy="2554545"/>
          </a:xfrm>
          <a:prstGeom prst="rect">
            <a:avLst/>
          </a:prstGeom>
          <a:noFill/>
        </p:spPr>
        <p:txBody>
          <a:bodyPr wrap="square" rtlCol="0">
            <a:spAutoFit/>
          </a:bodyPr>
          <a:lstStyle/>
          <a:p>
            <a:pPr algn="just"/>
            <a:r>
              <a:rPr lang="en-US" sz="3200" b="0" i="0" dirty="0">
                <a:solidFill>
                  <a:srgbClr val="050E17"/>
                </a:solidFill>
                <a:effectLst/>
                <a:latin typeface="-apple-system"/>
              </a:rPr>
              <a:t>If both parties approach negotiations with fixed positions and have a rigid mindset, it becomes challenging to explore creative solutions or make concessions. Inflexibility can lead to a stalemate or an unsatisfactory compromise.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spTree>
    <p:extLst>
      <p:ext uri="{BB962C8B-B14F-4D97-AF65-F5344CB8AC3E}">
        <p14:creationId xmlns:p14="http://schemas.microsoft.com/office/powerpoint/2010/main" val="3935318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1815882"/>
          </a:xfrm>
          <a:prstGeom prst="rect">
            <a:avLst/>
          </a:prstGeom>
          <a:noFill/>
        </p:spPr>
        <p:txBody>
          <a:bodyPr wrap="square" rtlCol="0">
            <a:spAutoFit/>
          </a:bodyPr>
          <a:lstStyle/>
          <a:p>
            <a:pPr algn="just"/>
            <a:r>
              <a:rPr lang="en-US" sz="2800" dirty="0">
                <a:cs typeface="Tajawal ExtraBold" panose="00000800000000000000" pitchFamily="2" charset="-78"/>
              </a:rPr>
              <a:t>Negotiations will fail if you are too rigid about your opinions rather than simply being clear about your end purpose, and open to how to design the deal and where flexibility can be practiced.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spTree>
    <p:extLst>
      <p:ext uri="{BB962C8B-B14F-4D97-AF65-F5344CB8AC3E}">
        <p14:creationId xmlns:p14="http://schemas.microsoft.com/office/powerpoint/2010/main" val="4228490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3539430"/>
          </a:xfrm>
          <a:prstGeom prst="rect">
            <a:avLst/>
          </a:prstGeom>
          <a:noFill/>
        </p:spPr>
        <p:txBody>
          <a:bodyPr wrap="square" rtlCol="0">
            <a:spAutoFit/>
          </a:bodyPr>
          <a:lstStyle/>
          <a:p>
            <a:pPr algn="just"/>
            <a:r>
              <a:rPr lang="en-US" sz="2800" b="1" dirty="0">
                <a:cs typeface="Tajawal ExtraBold" panose="00000800000000000000" pitchFamily="2" charset="-78"/>
              </a:rPr>
              <a:t>EX</a:t>
            </a:r>
            <a:r>
              <a:rPr lang="en-US" sz="2800" dirty="0">
                <a:cs typeface="Tajawal ExtraBold" panose="00000800000000000000" pitchFamily="2" charset="-78"/>
              </a:rPr>
              <a:t>: if a shopkeeper is selling an antique glass vase but he is being too rigid and is not willing to lower the price a bit so as to make it more affordable, not only he is losing customers but also the potential customer will be deprived of the product he liked and wanted to purchase.</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In this case, it will be a lose – lose situation.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spTree>
    <p:extLst>
      <p:ext uri="{BB962C8B-B14F-4D97-AF65-F5344CB8AC3E}">
        <p14:creationId xmlns:p14="http://schemas.microsoft.com/office/powerpoint/2010/main" val="33840187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799845" y="648133"/>
            <a:ext cx="412842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To overcome this barrier</a:t>
            </a:r>
          </a:p>
        </p:txBody>
      </p:sp>
      <p:sp>
        <p:nvSpPr>
          <p:cNvPr id="3" name="TextBox 2">
            <a:extLst>
              <a:ext uri="{FF2B5EF4-FFF2-40B4-BE49-F238E27FC236}">
                <a16:creationId xmlns:a16="http://schemas.microsoft.com/office/drawing/2014/main" id="{648E48A4-F59B-02E8-336D-B8E85117DE2B}"/>
              </a:ext>
            </a:extLst>
          </p:cNvPr>
          <p:cNvSpPr txBox="1"/>
          <p:nvPr/>
        </p:nvSpPr>
        <p:spPr>
          <a:xfrm>
            <a:off x="1181062" y="2206225"/>
            <a:ext cx="9071813"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cs typeface="Tajawal ExtraBold" panose="00000800000000000000" pitchFamily="2" charset="-78"/>
              </a:rPr>
              <a:t>Be a little flexible, c</a:t>
            </a:r>
            <a:r>
              <a:rPr lang="en-US" sz="2400" dirty="0"/>
              <a:t>ompromise to your best extent possible and don’t crib always.</a:t>
            </a:r>
          </a:p>
          <a:p>
            <a:pPr marL="342900" indent="-342900" algn="just">
              <a:buFont typeface="Arial" panose="020B0604020202020204" pitchFamily="34" charset="0"/>
              <a:buChar char="•"/>
            </a:pPr>
            <a:endParaRPr lang="en-US" sz="2400" dirty="0">
              <a:cs typeface="Tajawal ExtraBold" panose="00000800000000000000" pitchFamily="2" charset="-78"/>
            </a:endParaRPr>
          </a:p>
          <a:p>
            <a:pPr marL="342900" indent="-342900" algn="just">
              <a:buFont typeface="Arial" panose="020B0604020202020204" pitchFamily="34" charset="0"/>
              <a:buChar char="•"/>
            </a:pPr>
            <a:r>
              <a:rPr lang="en-US" sz="2400" dirty="0">
                <a:cs typeface="Tajawal ExtraBold" panose="00000800000000000000" pitchFamily="2" charset="-78"/>
              </a:rPr>
              <a:t>One should adopt a positive attitude and try his level best to adjust with each other and find out a solution which will satisfy all.</a:t>
            </a:r>
          </a:p>
        </p:txBody>
      </p:sp>
    </p:spTree>
    <p:extLst>
      <p:ext uri="{BB962C8B-B14F-4D97-AF65-F5344CB8AC3E}">
        <p14:creationId xmlns:p14="http://schemas.microsoft.com/office/powerpoint/2010/main" val="9345433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65504"/>
            <a:ext cx="8417320" cy="3046988"/>
          </a:xfrm>
          <a:prstGeom prst="rect">
            <a:avLst/>
          </a:prstGeom>
          <a:noFill/>
        </p:spPr>
        <p:txBody>
          <a:bodyPr wrap="square" rtlCol="0">
            <a:spAutoFit/>
          </a:bodyPr>
          <a:lstStyle/>
          <a:p>
            <a:pPr algn="ctr"/>
            <a:r>
              <a:rPr lang="en-US" sz="3200" b="0" i="0" dirty="0">
                <a:solidFill>
                  <a:srgbClr val="050E17"/>
                </a:solidFill>
                <a:effectLst/>
                <a:latin typeface="-apple-system"/>
              </a:rPr>
              <a:t>Negotiations that are rushed or subject to tight deadlines can create pressure and limit the ability to thoroughly explore options and find mutually beneficial agreements. Time constraints can increase tension and hinder the development of trust and rapport between the parties.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955525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24491"/>
            <a:ext cx="8417320" cy="2308324"/>
          </a:xfrm>
          <a:prstGeom prst="rect">
            <a:avLst/>
          </a:prstGeom>
          <a:noFill/>
        </p:spPr>
        <p:txBody>
          <a:bodyPr wrap="square" rtlCol="0">
            <a:spAutoFit/>
          </a:bodyPr>
          <a:lstStyle/>
          <a:p>
            <a:r>
              <a:rPr lang="en-US" sz="2400" dirty="0">
                <a:cs typeface="Tajawal ExtraBold" panose="00000800000000000000" pitchFamily="2" charset="-78"/>
              </a:rPr>
              <a:t>It is a major challenge to effective negotiation. One should never be in a hurry.</a:t>
            </a:r>
          </a:p>
          <a:p>
            <a:endParaRPr lang="en-US" sz="2400" dirty="0">
              <a:cs typeface="Tajawal ExtraBold" panose="00000800000000000000" pitchFamily="2" charset="-78"/>
            </a:endParaRPr>
          </a:p>
          <a:p>
            <a:pPr marL="342900" indent="-342900">
              <a:buFont typeface="Arial" panose="020B0604020202020204" pitchFamily="34" charset="0"/>
              <a:buChar char="•"/>
            </a:pPr>
            <a:r>
              <a:rPr lang="en-US" sz="2400" dirty="0">
                <a:cs typeface="Tajawal ExtraBold" panose="00000800000000000000" pitchFamily="2" charset="-78"/>
              </a:rPr>
              <a:t>You need time to convince others </a:t>
            </a:r>
          </a:p>
          <a:p>
            <a:pPr marL="342900" indent="-342900">
              <a:buFont typeface="Arial" panose="020B0604020202020204" pitchFamily="34" charset="0"/>
              <a:buChar char="•"/>
            </a:pPr>
            <a:r>
              <a:rPr lang="en-US" sz="2400" dirty="0">
                <a:cs typeface="Tajawal ExtraBold" panose="00000800000000000000" pitchFamily="2" charset="-78"/>
              </a:rPr>
              <a:t>Never be in rush to purchase things or close a deal.</a:t>
            </a:r>
          </a:p>
          <a:p>
            <a:pPr marL="342900" indent="-342900">
              <a:buFont typeface="Arial" panose="020B0604020202020204" pitchFamily="34" charset="0"/>
              <a:buChar char="•"/>
            </a:pPr>
            <a:r>
              <a:rPr lang="en-US" sz="2400" dirty="0">
                <a:cs typeface="Tajawal ExtraBold" panose="00000800000000000000" pitchFamily="2" charset="-78"/>
              </a:rPr>
              <a:t>Analyze things carefully and then only come to conclusions.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ECAEC706-C914-74F5-4172-A48405A1CB1D}"/>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2703270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24491"/>
            <a:ext cx="8417320" cy="2308324"/>
          </a:xfrm>
          <a:prstGeom prst="rect">
            <a:avLst/>
          </a:prstGeom>
          <a:noFill/>
        </p:spPr>
        <p:txBody>
          <a:bodyPr wrap="square" rtlCol="0">
            <a:spAutoFit/>
          </a:bodyPr>
          <a:lstStyle/>
          <a:p>
            <a:r>
              <a:rPr lang="en-US" sz="2400" b="1" dirty="0">
                <a:cs typeface="Tajawal ExtraBold" panose="00000800000000000000" pitchFamily="2" charset="-78"/>
              </a:rPr>
              <a:t>EX</a:t>
            </a:r>
            <a:r>
              <a:rPr lang="en-US" sz="2400" dirty="0">
                <a:cs typeface="Tajawal ExtraBold" panose="00000800000000000000" pitchFamily="2" charset="-78"/>
              </a:rPr>
              <a:t>: if you’re trying to get a new job quickly, you may take a position with lower pay than you deserve, or you may compromise too much on benefits.</a:t>
            </a:r>
          </a:p>
          <a:p>
            <a:endParaRPr lang="en-US" sz="2400" dirty="0">
              <a:cs typeface="Tajawal ExtraBold" panose="00000800000000000000" pitchFamily="2" charset="-78"/>
            </a:endParaRPr>
          </a:p>
          <a:p>
            <a:r>
              <a:rPr lang="en-US" sz="2400" dirty="0">
                <a:cs typeface="Tajawal ExtraBold" panose="00000800000000000000" pitchFamily="2" charset="-78"/>
              </a:rPr>
              <a:t>In this case, you may find yourself unsatisfied with you decision long- term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2C77109-190A-5446-9B23-9662FC4C782E}"/>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30630625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5557" y="1899171"/>
            <a:ext cx="8417320" cy="1815882"/>
          </a:xfrm>
          <a:prstGeom prst="rect">
            <a:avLst/>
          </a:prstGeom>
          <a:noFill/>
        </p:spPr>
        <p:txBody>
          <a:bodyPr wrap="square" rtlCol="0">
            <a:spAutoFit/>
          </a:bodyPr>
          <a:lstStyle/>
          <a:p>
            <a:pPr algn="just"/>
            <a:r>
              <a:rPr lang="en-US" sz="2800" dirty="0">
                <a:cs typeface="Tajawal ExtraBold" panose="00000800000000000000" pitchFamily="2" charset="-78"/>
              </a:rPr>
              <a:t>While negotiating, favoring the statement of one party over another without listening to the point of view of the other results in bad negotiation due to lack of empathy towards the other party.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9. Blame game </a:t>
            </a:r>
          </a:p>
        </p:txBody>
      </p:sp>
    </p:spTree>
    <p:extLst>
      <p:ext uri="{BB962C8B-B14F-4D97-AF65-F5344CB8AC3E}">
        <p14:creationId xmlns:p14="http://schemas.microsoft.com/office/powerpoint/2010/main" val="10879907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61742" y="1397680"/>
            <a:ext cx="5727704"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2F89CAF8-9468-CD3F-7853-F51DD0A4488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4" y="750698"/>
            <a:ext cx="5856695" cy="328860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2374EA9-83B4-BAC0-4E4E-F775D404A72D}"/>
              </a:ext>
            </a:extLst>
          </p:cNvPr>
          <p:cNvSpPr/>
          <p:nvPr/>
        </p:nvSpPr>
        <p:spPr>
          <a:xfrm>
            <a:off x="472273" y="1428065"/>
            <a:ext cx="5412363" cy="4154984"/>
          </a:xfrm>
          <a:prstGeom prst="rect">
            <a:avLst/>
          </a:prstGeom>
        </p:spPr>
        <p:txBody>
          <a:bodyPr wrap="square">
            <a:spAutoFit/>
          </a:bodyPr>
          <a:lstStyle/>
          <a:p>
            <a:pPr algn="ctr"/>
            <a:r>
              <a:rPr lang="en-US" sz="2400" dirty="0">
                <a:solidFill>
                  <a:schemeClr val="bg1"/>
                </a:solidFill>
              </a:rPr>
              <a:t>Playing the blame game complicates the negotiation situation. Each party contributes for better or worse to any conflict or negotiation</a:t>
            </a:r>
          </a:p>
          <a:p>
            <a:pPr algn="ctr"/>
            <a:endParaRPr lang="en-US" sz="2400" dirty="0">
              <a:solidFill>
                <a:schemeClr val="bg1"/>
              </a:solidFill>
            </a:endParaRPr>
          </a:p>
          <a:p>
            <a:pPr algn="ctr"/>
            <a:endParaRPr lang="en-US" sz="2400" dirty="0">
              <a:solidFill>
                <a:schemeClr val="bg1"/>
              </a:solidFill>
            </a:endParaRPr>
          </a:p>
          <a:p>
            <a:pPr algn="ctr"/>
            <a:r>
              <a:rPr lang="en-US" sz="2400" dirty="0">
                <a:solidFill>
                  <a:schemeClr val="bg1"/>
                </a:solidFill>
              </a:rPr>
              <a:t>Problem</a:t>
            </a:r>
            <a:r>
              <a:rPr lang="ar-EG" sz="2400" dirty="0">
                <a:solidFill>
                  <a:schemeClr val="bg1"/>
                </a:solidFill>
              </a:rPr>
              <a:t>/</a:t>
            </a:r>
            <a:r>
              <a:rPr lang="en-US" sz="2400" dirty="0">
                <a:solidFill>
                  <a:schemeClr val="bg1"/>
                </a:solidFill>
              </a:rPr>
              <a:t> arguments will result if you blame the other person for the difficulty</a:t>
            </a:r>
          </a:p>
          <a:p>
            <a:pPr algn="ctr"/>
            <a:r>
              <a:rPr lang="en-US" sz="2400" dirty="0">
                <a:solidFill>
                  <a:schemeClr val="bg1"/>
                </a:solidFill>
              </a:rPr>
              <a:t>If you accept responsibility for the problem, you will foster a cooperative spirit</a:t>
            </a:r>
            <a:endParaRPr lang="id-ID" sz="2400" dirty="0">
              <a:solidFill>
                <a:schemeClr val="bg1"/>
              </a:solidFill>
            </a:endParaRPr>
          </a:p>
        </p:txBody>
      </p:sp>
      <p:sp>
        <p:nvSpPr>
          <p:cNvPr id="6" name="TextBox 5">
            <a:extLst>
              <a:ext uri="{FF2B5EF4-FFF2-40B4-BE49-F238E27FC236}">
                <a16:creationId xmlns:a16="http://schemas.microsoft.com/office/drawing/2014/main" id="{19B465B3-289B-3EC3-464B-5D119AFF1C06}"/>
              </a:ext>
            </a:extLst>
          </p:cNvPr>
          <p:cNvSpPr txBox="1"/>
          <p:nvPr/>
        </p:nvSpPr>
        <p:spPr>
          <a:xfrm>
            <a:off x="7370830" y="4418356"/>
            <a:ext cx="4109852" cy="461665"/>
          </a:xfrm>
          <a:prstGeom prst="rect">
            <a:avLst/>
          </a:prstGeom>
          <a:noFill/>
        </p:spPr>
        <p:txBody>
          <a:bodyPr wrap="square">
            <a:spAutoFit/>
          </a:bodyPr>
          <a:lstStyle/>
          <a:p>
            <a:pPr algn="ctr"/>
            <a:r>
              <a:rPr lang="en-US" sz="2400" b="1" dirty="0"/>
              <a:t>Blame Game</a:t>
            </a:r>
          </a:p>
        </p:txBody>
      </p:sp>
    </p:spTree>
    <p:extLst>
      <p:ext uri="{BB962C8B-B14F-4D97-AF65-F5344CB8AC3E}">
        <p14:creationId xmlns:p14="http://schemas.microsoft.com/office/powerpoint/2010/main" val="312359378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44004"/>
            <a:ext cx="8417320" cy="1384995"/>
          </a:xfrm>
          <a:prstGeom prst="rect">
            <a:avLst/>
          </a:prstGeom>
          <a:noFill/>
        </p:spPr>
        <p:txBody>
          <a:bodyPr wrap="square" rtlCol="0">
            <a:spAutoFit/>
          </a:bodyPr>
          <a:lstStyle/>
          <a:p>
            <a:pPr algn="just"/>
            <a:r>
              <a:rPr lang="en-US" sz="2800" dirty="0">
                <a:cs typeface="Tajawal ExtraBold" panose="00000800000000000000" pitchFamily="2" charset="-78"/>
              </a:rPr>
              <a:t>EX: in any conflict, or negotiation, both parties are striving to get their desirable outcomes without listening to the queries of the other party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9. Blame game </a:t>
            </a:r>
          </a:p>
        </p:txBody>
      </p:sp>
    </p:spTree>
    <p:extLst>
      <p:ext uri="{BB962C8B-B14F-4D97-AF65-F5344CB8AC3E}">
        <p14:creationId xmlns:p14="http://schemas.microsoft.com/office/powerpoint/2010/main" val="4176222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992633"/>
            <a:ext cx="8417320"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cs typeface="Tajawal ExtraBold" panose="00000800000000000000" pitchFamily="2" charset="-78"/>
              </a:rPr>
              <a:t>We should be gentle and assertive in our negotiation </a:t>
            </a:r>
          </a:p>
          <a:p>
            <a:pPr marL="457200" indent="-457200" algn="just">
              <a:buFont typeface="Arial" panose="020B0604020202020204" pitchFamily="34" charset="0"/>
              <a:buChar char="•"/>
            </a:pPr>
            <a:r>
              <a:rPr lang="en-US" sz="2800" dirty="0">
                <a:cs typeface="Tajawal ExtraBold" panose="00000800000000000000" pitchFamily="2" charset="-78"/>
              </a:rPr>
              <a:t>We should show sense of empathy for the second party’s argument </a:t>
            </a:r>
          </a:p>
          <a:p>
            <a:pPr marL="457200" indent="-457200" algn="just">
              <a:buFont typeface="Arial" panose="020B0604020202020204" pitchFamily="34" charset="0"/>
              <a:buChar char="•"/>
            </a:pPr>
            <a:r>
              <a:rPr lang="en-US" sz="2800" dirty="0">
                <a:cs typeface="Tajawal ExtraBold" panose="00000800000000000000" pitchFamily="2" charset="-78"/>
              </a:rPr>
              <a:t>We should try to build a rapport with the other party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spTree>
    <p:extLst>
      <p:ext uri="{BB962C8B-B14F-4D97-AF65-F5344CB8AC3E}">
        <p14:creationId xmlns:p14="http://schemas.microsoft.com/office/powerpoint/2010/main" val="696058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935496"/>
            <a:ext cx="8417320" cy="2246769"/>
          </a:xfrm>
          <a:prstGeom prst="rect">
            <a:avLst/>
          </a:prstGeom>
          <a:noFill/>
        </p:spPr>
        <p:txBody>
          <a:bodyPr wrap="square" rtlCol="0">
            <a:spAutoFit/>
          </a:bodyPr>
          <a:lstStyle/>
          <a:p>
            <a:pPr algn="ctr"/>
            <a:r>
              <a:rPr lang="en-US" sz="2800" b="0" i="0" dirty="0">
                <a:solidFill>
                  <a:srgbClr val="444444"/>
                </a:solidFill>
                <a:effectLst/>
              </a:rPr>
              <a:t>The biggest challenge to negotiation is when </a:t>
            </a:r>
            <a:r>
              <a:rPr lang="en-US" sz="2800" b="1" i="0" dirty="0">
                <a:solidFill>
                  <a:srgbClr val="444444"/>
                </a:solidFill>
                <a:effectLst/>
              </a:rPr>
              <a:t>individuals are not ready to understand the second party at all</a:t>
            </a:r>
            <a:r>
              <a:rPr lang="en-US" sz="2800" b="0" i="0" dirty="0">
                <a:solidFill>
                  <a:srgbClr val="444444"/>
                </a:solidFill>
                <a:effectLst/>
              </a:rPr>
              <a:t>. There are individuals who only think about their interests and tend to ignore the interest and needs of the other.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2944167" y="722012"/>
            <a:ext cx="431966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10. Failure to understand</a:t>
            </a:r>
          </a:p>
        </p:txBody>
      </p:sp>
    </p:spTree>
    <p:extLst>
      <p:ext uri="{BB962C8B-B14F-4D97-AF65-F5344CB8AC3E}">
        <p14:creationId xmlns:p14="http://schemas.microsoft.com/office/powerpoint/2010/main" val="7274826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98391" y="1378025"/>
            <a:ext cx="9099055" cy="4154984"/>
          </a:xfrm>
          <a:prstGeom prst="rect">
            <a:avLst/>
          </a:prstGeom>
          <a:noFill/>
        </p:spPr>
        <p:txBody>
          <a:bodyPr wrap="square" rtlCol="0">
            <a:spAutoFit/>
          </a:bodyPr>
          <a:lstStyle/>
          <a:p>
            <a:r>
              <a:rPr lang="en-US" sz="2400" dirty="0">
                <a:cs typeface="Tajawal ExtraBold" panose="00000800000000000000" pitchFamily="2" charset="-78"/>
              </a:rPr>
              <a:t>EX: Jim wanted to buy a shirt for himself, he was only concerned with his pocket and never bothered about the store owner.</a:t>
            </a:r>
          </a:p>
          <a:p>
            <a:r>
              <a:rPr lang="en-US" sz="2400" dirty="0">
                <a:cs typeface="Tajawal ExtraBold" panose="00000800000000000000" pitchFamily="2" charset="-78"/>
              </a:rPr>
              <a:t>He quoted an unusually low price and the store owner refused to sell the shirt.</a:t>
            </a:r>
          </a:p>
          <a:p>
            <a:r>
              <a:rPr lang="en-US" sz="2400" dirty="0">
                <a:cs typeface="Tajawal ExtraBold" panose="00000800000000000000" pitchFamily="2" charset="-78"/>
              </a:rPr>
              <a:t>The outcome was a big zero, nobody could get what they wanted.</a:t>
            </a:r>
          </a:p>
          <a:p>
            <a:r>
              <a:rPr lang="en-US" sz="2400" dirty="0">
                <a:cs typeface="Tajawal ExtraBold" panose="00000800000000000000" pitchFamily="2" charset="-78"/>
              </a:rPr>
              <a:t>Jim failed to understand the fact that the store owner is not sitting for charity. </a:t>
            </a:r>
          </a:p>
          <a:p>
            <a:r>
              <a:rPr lang="en-US" sz="2400" dirty="0">
                <a:cs typeface="Tajawal ExtraBold" panose="00000800000000000000" pitchFamily="2" charset="-78"/>
              </a:rPr>
              <a:t>He also has a family to look after and thus even his profits are important.</a:t>
            </a:r>
          </a:p>
          <a:p>
            <a:r>
              <a:rPr lang="en-US" sz="2400" dirty="0">
                <a:cs typeface="Tajawal ExtraBold" panose="00000800000000000000" pitchFamily="2" charset="-78"/>
              </a:rPr>
              <a:t>Why would he sell something at a less rate which would not earn him his profits?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694FDF1-2F42-37C1-D7BA-894896574C9A}"/>
              </a:ext>
            </a:extLst>
          </p:cNvPr>
          <p:cNvSpPr txBox="1"/>
          <p:nvPr/>
        </p:nvSpPr>
        <p:spPr>
          <a:xfrm>
            <a:off x="2944167" y="722012"/>
            <a:ext cx="431966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10. Failure to understand</a:t>
            </a:r>
          </a:p>
        </p:txBody>
      </p:sp>
    </p:spTree>
    <p:extLst>
      <p:ext uri="{BB962C8B-B14F-4D97-AF65-F5344CB8AC3E}">
        <p14:creationId xmlns:p14="http://schemas.microsoft.com/office/powerpoint/2010/main" val="36633015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04409" y="2798696"/>
            <a:ext cx="9099055" cy="461665"/>
          </a:xfrm>
          <a:prstGeom prst="rect">
            <a:avLst/>
          </a:prstGeom>
          <a:noFill/>
        </p:spPr>
        <p:txBody>
          <a:bodyPr wrap="square" rtlCol="0">
            <a:spAutoFit/>
          </a:bodyPr>
          <a:lstStyle/>
          <a:p>
            <a:pPr algn="ctr"/>
            <a:r>
              <a:rPr lang="en-US" sz="2400" dirty="0">
                <a:cs typeface="Tajawal ExtraBold" panose="00000800000000000000" pitchFamily="2" charset="-78"/>
              </a:rPr>
              <a:t>Try to find out the expectations and interests of the other party too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spTree>
    <p:extLst>
      <p:ext uri="{BB962C8B-B14F-4D97-AF65-F5344CB8AC3E}">
        <p14:creationId xmlns:p14="http://schemas.microsoft.com/office/powerpoint/2010/main" val="1561574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66329"/>
            <a:ext cx="8417320" cy="1569660"/>
          </a:xfrm>
          <a:prstGeom prst="rect">
            <a:avLst/>
          </a:prstGeom>
          <a:noFill/>
        </p:spPr>
        <p:txBody>
          <a:bodyPr wrap="square" rtlCol="0">
            <a:spAutoFit/>
          </a:bodyPr>
          <a:lstStyle/>
          <a:p>
            <a:r>
              <a:rPr lang="en-US" sz="2400" dirty="0">
                <a:cs typeface="Tajawal ExtraBold" panose="00000800000000000000" pitchFamily="2" charset="-78"/>
              </a:rPr>
              <a:t>If you lack confidence, chances are that you will make an ineffective negotiator.</a:t>
            </a:r>
          </a:p>
          <a:p>
            <a:r>
              <a:rPr lang="en-US" sz="2400" dirty="0">
                <a:cs typeface="Tajawal ExtraBold" panose="00000800000000000000" pitchFamily="2" charset="-78"/>
              </a:rPr>
              <a:t>Confidence has a huge impact on negotiator’s </a:t>
            </a:r>
            <a:r>
              <a:rPr lang="en-US" sz="2400" dirty="0" err="1">
                <a:cs typeface="Tajawal ExtraBold" panose="00000800000000000000" pitchFamily="2" charset="-78"/>
              </a:rPr>
              <a:t>behaviour</a:t>
            </a:r>
            <a:r>
              <a:rPr lang="en-US" sz="2400" dirty="0">
                <a:cs typeface="Tajawal ExtraBold" panose="00000800000000000000" pitchFamily="2" charset="-78"/>
              </a:rPr>
              <a:t> and what they ultimately achieve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11. Lack of confidence</a:t>
            </a:r>
          </a:p>
        </p:txBody>
      </p:sp>
    </p:spTree>
    <p:extLst>
      <p:ext uri="{BB962C8B-B14F-4D97-AF65-F5344CB8AC3E}">
        <p14:creationId xmlns:p14="http://schemas.microsoft.com/office/powerpoint/2010/main" val="11793986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66329"/>
            <a:ext cx="8417320" cy="1200329"/>
          </a:xfrm>
          <a:prstGeom prst="rect">
            <a:avLst/>
          </a:prstGeom>
          <a:noFill/>
        </p:spPr>
        <p:txBody>
          <a:bodyPr wrap="square" rtlCol="0">
            <a:spAutoFit/>
          </a:bodyPr>
          <a:lstStyle/>
          <a:p>
            <a:r>
              <a:rPr lang="en-US" sz="2400" b="1" dirty="0">
                <a:cs typeface="Tajawal ExtraBold" panose="00000800000000000000" pitchFamily="2" charset="-78"/>
              </a:rPr>
              <a:t>EX</a:t>
            </a:r>
            <a:r>
              <a:rPr lang="en-US" sz="2400" dirty="0">
                <a:cs typeface="Tajawal ExtraBold" panose="00000800000000000000" pitchFamily="2" charset="-78"/>
              </a:rPr>
              <a:t>: negotiating with someone more powerful than you, can feel intimidating, especially when you are just starting with our career. The common reason so is because of what’s at stake.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B5BB0D3-6094-F6C6-09F1-0E355CEFA21B}"/>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11. Lack of confidence</a:t>
            </a:r>
          </a:p>
        </p:txBody>
      </p:sp>
    </p:spTree>
    <p:extLst>
      <p:ext uri="{BB962C8B-B14F-4D97-AF65-F5344CB8AC3E}">
        <p14:creationId xmlns:p14="http://schemas.microsoft.com/office/powerpoint/2010/main" val="7701787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20839"/>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b="0" i="0" dirty="0">
                <a:solidFill>
                  <a:srgbClr val="444444"/>
                </a:solidFill>
                <a:effectLst/>
              </a:rPr>
              <a:t>Don’t forget to make an eye contact with the person sitting on the other side of the table.</a:t>
            </a:r>
          </a:p>
          <a:p>
            <a:pPr marL="342900" indent="-342900">
              <a:buFont typeface="Arial" panose="020B0604020202020204" pitchFamily="34" charset="0"/>
              <a:buChar char="•"/>
            </a:pPr>
            <a:r>
              <a:rPr lang="en-US" sz="2400" dirty="0">
                <a:cs typeface="Tajawal ExtraBold" panose="00000800000000000000" pitchFamily="2" charset="-78"/>
              </a:rPr>
              <a:t>Prepare and practice it is natural to feel nervous and anxious ahead of time.</a:t>
            </a:r>
          </a:p>
          <a:p>
            <a:pPr marL="342900" indent="-342900">
              <a:buFont typeface="Arial" panose="020B0604020202020204" pitchFamily="34" charset="0"/>
              <a:buChar char="•"/>
            </a:pPr>
            <a:r>
              <a:rPr lang="en-US" sz="2400" dirty="0">
                <a:cs typeface="Tajawal ExtraBold" panose="00000800000000000000" pitchFamily="2" charset="-78"/>
              </a:rPr>
              <a:t>Preparing ahead of time can help calm your nerves.</a:t>
            </a:r>
          </a:p>
          <a:p>
            <a:pPr marL="342900" indent="-342900">
              <a:buFont typeface="Arial" panose="020B0604020202020204" pitchFamily="34" charset="0"/>
              <a:buChar char="•"/>
            </a:pPr>
            <a:r>
              <a:rPr lang="en-US" sz="2400" b="0" i="0" dirty="0">
                <a:solidFill>
                  <a:srgbClr val="444444"/>
                </a:solidFill>
                <a:effectLst/>
              </a:rPr>
              <a:t>It’s important to be serious but that does not mean you will not even greet the other person. </a:t>
            </a:r>
          </a:p>
          <a:p>
            <a:pPr marL="342900" indent="-342900">
              <a:buFont typeface="Arial" panose="020B0604020202020204" pitchFamily="34" charset="0"/>
              <a:buChar char="•"/>
            </a:pPr>
            <a:r>
              <a:rPr lang="en-US" sz="2400" b="0" i="0" dirty="0">
                <a:solidFill>
                  <a:srgbClr val="444444"/>
                </a:solidFill>
                <a:effectLst/>
              </a:rPr>
              <a:t>Be straight forward and crisp in your communication. </a:t>
            </a:r>
          </a:p>
          <a:p>
            <a:pPr marL="342900" indent="-342900">
              <a:buFont typeface="Arial" panose="020B0604020202020204" pitchFamily="34" charset="0"/>
              <a:buChar char="•"/>
            </a:pPr>
            <a:r>
              <a:rPr lang="en-US" sz="2400" b="0" i="0" dirty="0">
                <a:solidFill>
                  <a:srgbClr val="444444"/>
                </a:solidFill>
                <a:effectLst/>
              </a:rPr>
              <a:t>Take care of your dressing and appearance as well.</a:t>
            </a:r>
            <a:endParaRPr lang="en-US" sz="2400" dirty="0">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spTree>
    <p:extLst>
      <p:ext uri="{BB962C8B-B14F-4D97-AF65-F5344CB8AC3E}">
        <p14:creationId xmlns:p14="http://schemas.microsoft.com/office/powerpoint/2010/main" val="1489746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3108543"/>
          </a:xfrm>
          <a:prstGeom prst="rect">
            <a:avLst/>
          </a:prstGeom>
          <a:noFill/>
        </p:spPr>
        <p:txBody>
          <a:bodyPr wrap="square" rtlCol="0">
            <a:spAutoFit/>
          </a:bodyPr>
          <a:lstStyle/>
          <a:p>
            <a:pPr marL="457200" indent="-457200">
              <a:buFont typeface="Arial" panose="020B0604020202020204" pitchFamily="34" charset="0"/>
              <a:buChar char="•"/>
            </a:pPr>
            <a:r>
              <a:rPr lang="en-US" sz="2800" b="0" i="0" dirty="0">
                <a:solidFill>
                  <a:srgbClr val="444444"/>
                </a:solidFill>
                <a:effectLst/>
              </a:rPr>
              <a:t>is unacceptable. Don’t underestimate the second party. Check out even the smallest details before going for a negotiation.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Don’t think that the other person is not as smart as you, he can ask you anything and remember even he will try his level best to convince you.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You need to have valid answers for his questions.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2282118" y="678976"/>
            <a:ext cx="6169299" cy="461665"/>
          </a:xfrm>
          <a:prstGeom prst="rect">
            <a:avLst/>
          </a:prstGeom>
          <a:noFill/>
        </p:spPr>
        <p:txBody>
          <a:bodyPr wrap="square" rtlCol="0">
            <a:spAutoFit/>
          </a:bodyPr>
          <a:lstStyle/>
          <a:p>
            <a:pPr algn="ctr"/>
            <a:r>
              <a:rPr lang="en-US" sz="2400" b="1" i="0" dirty="0">
                <a:solidFill>
                  <a:srgbClr val="C00000"/>
                </a:solidFill>
                <a:effectLst/>
                <a:latin typeface="Open Sans" panose="020B0606030504020204" pitchFamily="34" charset="0"/>
              </a:rPr>
              <a:t>12. Going unprepared for a negotiation</a:t>
            </a:r>
            <a:r>
              <a:rPr lang="en-US" sz="2400" b="0" i="0" dirty="0">
                <a:solidFill>
                  <a:srgbClr val="C00000"/>
                </a:solidFill>
                <a:effectLst/>
                <a:latin typeface="Open Sans" panose="020B0606030504020204" pitchFamily="34" charset="0"/>
              </a:rPr>
              <a:t> </a:t>
            </a:r>
            <a:endParaRPr lang="en-US" sz="16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21646234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2677656"/>
          </a:xfrm>
          <a:prstGeom prst="rect">
            <a:avLst/>
          </a:prstGeom>
          <a:noFill/>
        </p:spPr>
        <p:txBody>
          <a:bodyPr wrap="square" rtlCol="0">
            <a:spAutoFit/>
          </a:bodyPr>
          <a:lstStyle/>
          <a:p>
            <a:pPr marL="457200" indent="-457200">
              <a:buFont typeface="Arial" panose="020B0604020202020204" pitchFamily="34" charset="0"/>
              <a:buChar char="•"/>
            </a:pPr>
            <a:r>
              <a:rPr lang="en-US" sz="2800" b="0" i="0" dirty="0">
                <a:solidFill>
                  <a:srgbClr val="444444"/>
                </a:solidFill>
                <a:effectLst/>
              </a:rPr>
              <a:t>Never ever say anything which might hurt others.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Remember everyone is here to do business and make profits, so be logical and justified.</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Don’t get too involved and over emotional.</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One should be a little diplomatic and intelligent for an effective negotiation</a:t>
            </a:r>
            <a:endParaRPr lang="en-US" b="0" i="0" dirty="0">
              <a:solidFill>
                <a:srgbClr val="444444"/>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1824512" y="753770"/>
            <a:ext cx="7241009" cy="461665"/>
          </a:xfrm>
          <a:prstGeom prst="rect">
            <a:avLst/>
          </a:prstGeom>
          <a:noFill/>
        </p:spPr>
        <p:txBody>
          <a:bodyPr wrap="square" rtlCol="0">
            <a:spAutoFit/>
          </a:bodyPr>
          <a:lstStyle/>
          <a:p>
            <a:pPr algn="ctr"/>
            <a:r>
              <a:rPr lang="en-US" sz="2400" b="1" i="0" dirty="0">
                <a:solidFill>
                  <a:srgbClr val="C00000"/>
                </a:solidFill>
                <a:effectLst/>
                <a:latin typeface="Open Sans" panose="020B0606030504020204" pitchFamily="34" charset="0"/>
              </a:rPr>
              <a:t>13. Criticism, sarcasm, derogatory remarks </a:t>
            </a:r>
            <a:endParaRPr lang="en-US" sz="24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745513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3416320"/>
          </a:xfrm>
          <a:prstGeom prst="rect">
            <a:avLst/>
          </a:prstGeom>
          <a:noFill/>
        </p:spPr>
        <p:txBody>
          <a:bodyPr wrap="square" rtlCol="0">
            <a:spAutoFit/>
          </a:bodyPr>
          <a:lstStyle/>
          <a:p>
            <a:pPr marL="457200" indent="-457200">
              <a:buFont typeface="Arial" panose="020B0604020202020204" pitchFamily="34" charset="0"/>
              <a:buChar char="•"/>
            </a:pPr>
            <a:r>
              <a:rPr lang="en-US" sz="2400" b="0" i="0" dirty="0">
                <a:solidFill>
                  <a:srgbClr val="444444"/>
                </a:solidFill>
                <a:effectLst/>
              </a:rPr>
              <a:t>Every individual has the right to express his views and one should not interfere in his speech. </a:t>
            </a:r>
          </a:p>
          <a:p>
            <a:pPr marL="457200" indent="-457200">
              <a:buFont typeface="Arial" panose="020B0604020202020204" pitchFamily="34" charset="0"/>
              <a:buChar char="•"/>
            </a:pPr>
            <a:r>
              <a:rPr lang="en-US" sz="2400" b="0" i="0" dirty="0">
                <a:solidFill>
                  <a:srgbClr val="444444"/>
                </a:solidFill>
                <a:effectLst/>
              </a:rPr>
              <a:t>You might not agree to him but at least listen to him first. </a:t>
            </a:r>
          </a:p>
          <a:p>
            <a:pPr marL="457200" indent="-457200">
              <a:buFont typeface="Arial" panose="020B0604020202020204" pitchFamily="34" charset="0"/>
              <a:buChar char="•"/>
            </a:pPr>
            <a:r>
              <a:rPr lang="en-US" sz="2400" b="0" i="0" dirty="0">
                <a:solidFill>
                  <a:srgbClr val="444444"/>
                </a:solidFill>
                <a:effectLst/>
              </a:rPr>
              <a:t>Sit with the second party and make him realize how the deal would benefit you as well as him. </a:t>
            </a:r>
          </a:p>
          <a:p>
            <a:pPr marL="457200" indent="-457200">
              <a:buFont typeface="Arial" panose="020B0604020202020204" pitchFamily="34" charset="0"/>
              <a:buChar char="•"/>
            </a:pPr>
            <a:r>
              <a:rPr lang="en-US" sz="2400" b="0" i="0" dirty="0">
                <a:solidFill>
                  <a:srgbClr val="444444"/>
                </a:solidFill>
                <a:effectLst/>
              </a:rPr>
              <a:t>If possible take a note pad and a pen with you to explain things in a better way. </a:t>
            </a:r>
          </a:p>
          <a:p>
            <a:pPr marL="457200" indent="-457200">
              <a:buFont typeface="Arial" panose="020B0604020202020204" pitchFamily="34" charset="0"/>
              <a:buChar char="•"/>
            </a:pPr>
            <a:r>
              <a:rPr lang="en-US" sz="2400" b="0" i="0" dirty="0">
                <a:solidFill>
                  <a:srgbClr val="444444"/>
                </a:solidFill>
                <a:effectLst/>
              </a:rPr>
              <a:t>Carry all the necessary documents which you might require at the time of negotiation.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AEB8BA1-7FD4-882B-57F5-21B6C397C923}"/>
              </a:ext>
            </a:extLst>
          </p:cNvPr>
          <p:cNvSpPr txBox="1"/>
          <p:nvPr/>
        </p:nvSpPr>
        <p:spPr>
          <a:xfrm>
            <a:off x="2355167" y="696218"/>
            <a:ext cx="6252747" cy="461665"/>
          </a:xfrm>
          <a:prstGeom prst="rect">
            <a:avLst/>
          </a:prstGeom>
          <a:noFill/>
        </p:spPr>
        <p:txBody>
          <a:bodyPr wrap="square" rtlCol="0">
            <a:spAutoFit/>
          </a:bodyPr>
          <a:lstStyle/>
          <a:p>
            <a:pPr algn="ctr"/>
            <a:r>
              <a:rPr lang="en-US" sz="2400" b="1" dirty="0">
                <a:solidFill>
                  <a:srgbClr val="C00000"/>
                </a:solidFill>
                <a:latin typeface="Open Sans" panose="020B0606030504020204" pitchFamily="34" charset="0"/>
              </a:rPr>
              <a:t>14. Lac</a:t>
            </a:r>
            <a:r>
              <a:rPr lang="en-US" sz="2400" b="1" i="0" dirty="0">
                <a:solidFill>
                  <a:srgbClr val="C00000"/>
                </a:solidFill>
                <a:effectLst/>
                <a:latin typeface="Open Sans" panose="020B0606030504020204" pitchFamily="34" charset="0"/>
              </a:rPr>
              <a:t>k of patience</a:t>
            </a:r>
            <a:r>
              <a:rPr lang="en-US" sz="2400" b="0" i="0" dirty="0">
                <a:solidFill>
                  <a:srgbClr val="C00000"/>
                </a:solidFill>
                <a:effectLst/>
                <a:latin typeface="Open Sans" panose="020B0606030504020204" pitchFamily="34" charset="0"/>
              </a:rPr>
              <a:t> </a:t>
            </a:r>
            <a:endParaRPr lang="en-US" sz="2400" b="1" dirty="0">
              <a:solidFill>
                <a:srgbClr val="C00000"/>
              </a:solidFill>
              <a:cs typeface="Tajawal ExtraBold" panose="00000800000000000000" pitchFamily="2" charset="-78"/>
            </a:endParaRPr>
          </a:p>
        </p:txBody>
      </p:sp>
    </p:spTree>
    <p:extLst>
      <p:ext uri="{BB962C8B-B14F-4D97-AF65-F5344CB8AC3E}">
        <p14:creationId xmlns:p14="http://schemas.microsoft.com/office/powerpoint/2010/main" val="321155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3336" y="1397680"/>
            <a:ext cx="5396109"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6" name="Picture 2">
            <a:extLst>
              <a:ext uri="{FF2B5EF4-FFF2-40B4-BE49-F238E27FC236}">
                <a16:creationId xmlns:a16="http://schemas.microsoft.com/office/drawing/2014/main" id="{5BEC49AA-CD96-E933-9E78-ECA8BBA0C41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784970"/>
            <a:ext cx="5536641" cy="26655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B2BFF8F-D9BD-4D5B-6BE5-10B269AB223B}"/>
              </a:ext>
            </a:extLst>
          </p:cNvPr>
          <p:cNvSpPr/>
          <p:nvPr/>
        </p:nvSpPr>
        <p:spPr>
          <a:xfrm>
            <a:off x="844062" y="1549486"/>
            <a:ext cx="4686775" cy="3785652"/>
          </a:xfrm>
          <a:prstGeom prst="rect">
            <a:avLst/>
          </a:prstGeom>
        </p:spPr>
        <p:txBody>
          <a:bodyPr wrap="square">
            <a:spAutoFit/>
          </a:bodyPr>
          <a:lstStyle/>
          <a:p>
            <a:pPr marL="285750" indent="-285750" algn="ctr">
              <a:buFont typeface="Arial" panose="020B0604020202020204" pitchFamily="34" charset="0"/>
              <a:buChar char="•"/>
            </a:pPr>
            <a:r>
              <a:rPr lang="en-US" sz="2400" dirty="0">
                <a:solidFill>
                  <a:schemeClr val="bg1"/>
                </a:solidFill>
              </a:rPr>
              <a:t>Your attitude sets the tone of the negotiation, which can be hostile or cooperative.</a:t>
            </a:r>
          </a:p>
          <a:p>
            <a:pPr marL="285750" indent="-285750" algn="ctr">
              <a:buFont typeface="Arial" panose="020B0604020202020204" pitchFamily="34" charset="0"/>
              <a:buChar char="•"/>
            </a:pPr>
            <a:endParaRPr lang="en-US" sz="2400" dirty="0">
              <a:solidFill>
                <a:schemeClr val="bg1"/>
              </a:solidFill>
            </a:endParaRPr>
          </a:p>
          <a:p>
            <a:pPr marL="285750" indent="-285750" algn="ctr">
              <a:buFont typeface="Arial" panose="020B0604020202020204" pitchFamily="34" charset="0"/>
              <a:buChar char="•"/>
            </a:pPr>
            <a:r>
              <a:rPr lang="en-US" sz="2400" dirty="0">
                <a:solidFill>
                  <a:schemeClr val="bg1"/>
                </a:solidFill>
              </a:rPr>
              <a:t>Negotiation does not have to be confrontational, effective negotiation is distinguished by the parties cooperating to find a solution rather than each party attempting to defeat the other</a:t>
            </a:r>
            <a:endParaRPr lang="id-ID" sz="2400" dirty="0">
              <a:solidFill>
                <a:schemeClr val="bg1"/>
              </a:solidFill>
            </a:endParaRPr>
          </a:p>
        </p:txBody>
      </p:sp>
      <p:sp>
        <p:nvSpPr>
          <p:cNvPr id="7" name="TextBox 6">
            <a:extLst>
              <a:ext uri="{FF2B5EF4-FFF2-40B4-BE49-F238E27FC236}">
                <a16:creationId xmlns:a16="http://schemas.microsoft.com/office/drawing/2014/main" id="{2E589DDB-6126-C2FA-0A65-C560EF098E3F}"/>
              </a:ext>
            </a:extLst>
          </p:cNvPr>
          <p:cNvSpPr txBox="1"/>
          <p:nvPr/>
        </p:nvSpPr>
        <p:spPr>
          <a:xfrm>
            <a:off x="7388812" y="3999250"/>
            <a:ext cx="4109852" cy="830997"/>
          </a:xfrm>
          <a:prstGeom prst="rect">
            <a:avLst/>
          </a:prstGeom>
          <a:noFill/>
        </p:spPr>
        <p:txBody>
          <a:bodyPr wrap="square">
            <a:spAutoFit/>
          </a:bodyPr>
          <a:lstStyle/>
          <a:p>
            <a:pPr algn="ctr"/>
            <a:r>
              <a:rPr lang="en-US" sz="2400" b="1" dirty="0"/>
              <a:t>15. Negative Outlook Towards the Negotiation Process</a:t>
            </a:r>
          </a:p>
        </p:txBody>
      </p:sp>
      <p:sp>
        <p:nvSpPr>
          <p:cNvPr id="8" name="Rectangle 7">
            <a:extLst>
              <a:ext uri="{FF2B5EF4-FFF2-40B4-BE49-F238E27FC236}">
                <a16:creationId xmlns:a16="http://schemas.microsoft.com/office/drawing/2014/main" id="{1E84B8D1-23F0-3E1C-F656-E9966DFB9DE8}"/>
              </a:ext>
            </a:extLst>
          </p:cNvPr>
          <p:cNvSpPr/>
          <p:nvPr/>
        </p:nvSpPr>
        <p:spPr>
          <a:xfrm>
            <a:off x="844062" y="1557670"/>
            <a:ext cx="4686775" cy="3785652"/>
          </a:xfrm>
          <a:prstGeom prst="rect">
            <a:avLst/>
          </a:prstGeom>
        </p:spPr>
        <p:txBody>
          <a:bodyPr wrap="square">
            <a:spAutoFit/>
          </a:bodyPr>
          <a:lstStyle/>
          <a:p>
            <a:pPr marL="285750" indent="-285750" algn="ctr">
              <a:buFont typeface="Arial" panose="020B0604020202020204" pitchFamily="34" charset="0"/>
              <a:buChar char="•"/>
            </a:pPr>
            <a:r>
              <a:rPr lang="en-US" sz="2400" dirty="0">
                <a:solidFill>
                  <a:schemeClr val="bg1"/>
                </a:solidFill>
              </a:rPr>
              <a:t>Your attitude sets the tone of the negotiation, which can be hostile or cooperative.</a:t>
            </a:r>
          </a:p>
          <a:p>
            <a:pPr marL="285750" indent="-285750" algn="ctr">
              <a:buFont typeface="Arial" panose="020B0604020202020204" pitchFamily="34" charset="0"/>
              <a:buChar char="•"/>
            </a:pPr>
            <a:endParaRPr lang="en-US" sz="2400" dirty="0">
              <a:solidFill>
                <a:schemeClr val="bg1"/>
              </a:solidFill>
            </a:endParaRPr>
          </a:p>
          <a:p>
            <a:pPr marL="285750" indent="-285750" algn="ctr">
              <a:buFont typeface="Arial" panose="020B0604020202020204" pitchFamily="34" charset="0"/>
              <a:buChar char="•"/>
            </a:pPr>
            <a:r>
              <a:rPr lang="en-US" sz="2400" dirty="0">
                <a:solidFill>
                  <a:schemeClr val="bg1"/>
                </a:solidFill>
              </a:rPr>
              <a:t>Negotiation does not have to be confrontational, effective negotiation is distinguished by the parties cooperating to find a solution rather than each party attempting to defeat the other</a:t>
            </a:r>
            <a:endParaRPr lang="id-ID" sz="2400" dirty="0">
              <a:solidFill>
                <a:schemeClr val="bg1"/>
              </a:solidFill>
            </a:endParaRPr>
          </a:p>
        </p:txBody>
      </p:sp>
    </p:spTree>
    <p:extLst>
      <p:ext uri="{BB962C8B-B14F-4D97-AF65-F5344CB8AC3E}">
        <p14:creationId xmlns:p14="http://schemas.microsoft.com/office/powerpoint/2010/main" val="75324634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020E19AA-BEFB-1F5B-8207-12418B7279B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789191"/>
            <a:ext cx="5843584" cy="29789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55496D-6B35-6EA7-FB4F-8A6B377DAD1A}"/>
              </a:ext>
            </a:extLst>
          </p:cNvPr>
          <p:cNvSpPr txBox="1"/>
          <p:nvPr/>
        </p:nvSpPr>
        <p:spPr>
          <a:xfrm>
            <a:off x="7388812" y="3999250"/>
            <a:ext cx="4109852" cy="830997"/>
          </a:xfrm>
          <a:prstGeom prst="rect">
            <a:avLst/>
          </a:prstGeom>
          <a:noFill/>
        </p:spPr>
        <p:txBody>
          <a:bodyPr wrap="square">
            <a:spAutoFit/>
          </a:bodyPr>
          <a:lstStyle/>
          <a:p>
            <a:pPr algn="ctr"/>
            <a:r>
              <a:rPr lang="en-US" sz="2400" b="1" dirty="0"/>
              <a:t>16. Try to win at all costs attitude</a:t>
            </a:r>
          </a:p>
        </p:txBody>
      </p:sp>
      <p:sp>
        <p:nvSpPr>
          <p:cNvPr id="6" name="Rectangle 5">
            <a:extLst>
              <a:ext uri="{FF2B5EF4-FFF2-40B4-BE49-F238E27FC236}">
                <a16:creationId xmlns:a16="http://schemas.microsoft.com/office/drawing/2014/main" id="{21A1BD34-819B-6251-7548-B9836AC86F1E}"/>
              </a:ext>
            </a:extLst>
          </p:cNvPr>
          <p:cNvSpPr/>
          <p:nvPr/>
        </p:nvSpPr>
        <p:spPr>
          <a:xfrm>
            <a:off x="1210095" y="1536174"/>
            <a:ext cx="4686775" cy="4154984"/>
          </a:xfrm>
          <a:prstGeom prst="rect">
            <a:avLst/>
          </a:prstGeom>
        </p:spPr>
        <p:txBody>
          <a:bodyPr wrap="square">
            <a:spAutoFit/>
          </a:bodyPr>
          <a:lstStyle/>
          <a:p>
            <a:pPr algn="ctr"/>
            <a:r>
              <a:rPr lang="en-US" sz="2400" dirty="0">
                <a:solidFill>
                  <a:schemeClr val="bg1"/>
                </a:solidFill>
              </a:rPr>
              <a:t>Adopting a ‘ win at all costs ‘ attitude is one of the barriers to a successful win – win negotiation </a:t>
            </a:r>
          </a:p>
          <a:p>
            <a:pPr algn="ctr"/>
            <a:endParaRPr lang="en-US" sz="2400" dirty="0">
              <a:solidFill>
                <a:schemeClr val="bg1"/>
              </a:solidFill>
            </a:endParaRPr>
          </a:p>
          <a:p>
            <a:pPr algn="ctr"/>
            <a:endParaRPr lang="en-US" sz="2400" dirty="0">
              <a:solidFill>
                <a:schemeClr val="bg1"/>
              </a:solidFill>
            </a:endParaRPr>
          </a:p>
          <a:p>
            <a:pPr algn="ctr"/>
            <a:r>
              <a:rPr lang="en-US" sz="2400" dirty="0">
                <a:solidFill>
                  <a:schemeClr val="bg1"/>
                </a:solidFill>
              </a:rPr>
              <a:t>The best approach is to find a solution in which both parties </a:t>
            </a:r>
          </a:p>
          <a:p>
            <a:pPr algn="ctr"/>
            <a:r>
              <a:rPr lang="en-US" sz="2400" dirty="0">
                <a:solidFill>
                  <a:schemeClr val="bg1"/>
                </a:solidFill>
              </a:rPr>
              <a:t>“ win “</a:t>
            </a:r>
          </a:p>
          <a:p>
            <a:pPr algn="ctr"/>
            <a:endParaRPr lang="en-US" sz="2400" dirty="0">
              <a:solidFill>
                <a:schemeClr val="bg1"/>
              </a:solidFill>
            </a:endParaRPr>
          </a:p>
          <a:p>
            <a:pPr algn="ctr"/>
            <a:r>
              <a:rPr lang="en-US" sz="2400" dirty="0">
                <a:solidFill>
                  <a:schemeClr val="bg1"/>
                </a:solidFill>
              </a:rPr>
              <a:t>Try not to think of negotiation as a competition that must be won.</a:t>
            </a:r>
            <a:endParaRPr lang="id-ID" sz="2400" dirty="0">
              <a:solidFill>
                <a:schemeClr val="bg1"/>
              </a:solidFill>
            </a:endParaRPr>
          </a:p>
        </p:txBody>
      </p:sp>
    </p:spTree>
    <p:extLst>
      <p:ext uri="{BB962C8B-B14F-4D97-AF65-F5344CB8AC3E}">
        <p14:creationId xmlns:p14="http://schemas.microsoft.com/office/powerpoint/2010/main" val="278356826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76094" y="1417748"/>
            <a:ext cx="571335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C92B0945-DC50-F81A-7840-DFED111B74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737306"/>
            <a:ext cx="5713349" cy="31257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E65407-41A6-E9A4-5B06-48A305B9C9DE}"/>
              </a:ext>
            </a:extLst>
          </p:cNvPr>
          <p:cNvSpPr/>
          <p:nvPr/>
        </p:nvSpPr>
        <p:spPr>
          <a:xfrm>
            <a:off x="472611" y="1536174"/>
            <a:ext cx="5424259" cy="3539430"/>
          </a:xfrm>
          <a:prstGeom prst="rect">
            <a:avLst/>
          </a:prstGeom>
        </p:spPr>
        <p:txBody>
          <a:bodyPr wrap="square">
            <a:spAutoFit/>
          </a:bodyPr>
          <a:lstStyle/>
          <a:p>
            <a:pPr algn="ctr"/>
            <a:r>
              <a:rPr lang="en-US" sz="2800" b="0" i="0" dirty="0">
                <a:solidFill>
                  <a:schemeClr val="bg1"/>
                </a:solidFill>
                <a:effectLst/>
                <a:latin typeface="-apple-system"/>
              </a:rPr>
              <a:t>Emotions can play a significant role in negotiations. Strong emotions like anger, fear, ego, or personal biases can cloud judgment and lead to irrational decision-making. Emotional barriers can escalate conflicts and make it difficult to find common ground.</a:t>
            </a:r>
          </a:p>
        </p:txBody>
      </p:sp>
      <p:sp>
        <p:nvSpPr>
          <p:cNvPr id="7" name="TextBox 6">
            <a:extLst>
              <a:ext uri="{FF2B5EF4-FFF2-40B4-BE49-F238E27FC236}">
                <a16:creationId xmlns:a16="http://schemas.microsoft.com/office/drawing/2014/main" id="{F349D7DC-CDF3-7EE5-A913-11613E7AA086}"/>
              </a:ext>
            </a:extLst>
          </p:cNvPr>
          <p:cNvSpPr txBox="1"/>
          <p:nvPr/>
        </p:nvSpPr>
        <p:spPr>
          <a:xfrm>
            <a:off x="7370830" y="3999250"/>
            <a:ext cx="4109852" cy="461665"/>
          </a:xfrm>
          <a:prstGeom prst="rect">
            <a:avLst/>
          </a:prstGeom>
          <a:noFill/>
        </p:spPr>
        <p:txBody>
          <a:bodyPr wrap="square">
            <a:spAutoFit/>
          </a:bodyPr>
          <a:lstStyle/>
          <a:p>
            <a:pPr algn="ctr"/>
            <a:r>
              <a:rPr lang="en-US" sz="2400" b="1" dirty="0"/>
              <a:t>17. Strong Emotions Factors</a:t>
            </a:r>
          </a:p>
        </p:txBody>
      </p:sp>
    </p:spTree>
    <p:extLst>
      <p:ext uri="{BB962C8B-B14F-4D97-AF65-F5344CB8AC3E}">
        <p14:creationId xmlns:p14="http://schemas.microsoft.com/office/powerpoint/2010/main" val="99105210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76094" y="1417748"/>
            <a:ext cx="571335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C92B0945-DC50-F81A-7840-DFED111B74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737306"/>
            <a:ext cx="5713349" cy="31257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E65407-41A6-E9A4-5B06-48A305B9C9DE}"/>
              </a:ext>
            </a:extLst>
          </p:cNvPr>
          <p:cNvSpPr/>
          <p:nvPr/>
        </p:nvSpPr>
        <p:spPr>
          <a:xfrm>
            <a:off x="472611" y="1536174"/>
            <a:ext cx="5424259" cy="3785652"/>
          </a:xfrm>
          <a:prstGeom prst="rect">
            <a:avLst/>
          </a:prstGeom>
        </p:spPr>
        <p:txBody>
          <a:bodyPr wrap="square">
            <a:spAutoFit/>
          </a:bodyPr>
          <a:lstStyle/>
          <a:p>
            <a:pPr algn="ctr"/>
            <a:r>
              <a:rPr lang="en-US" sz="2400" dirty="0">
                <a:solidFill>
                  <a:schemeClr val="bg1"/>
                </a:solidFill>
              </a:rPr>
              <a:t>During a negotiation, strong emotions cause us to lose sight of logic. </a:t>
            </a:r>
          </a:p>
          <a:p>
            <a:pPr algn="ctr"/>
            <a:r>
              <a:rPr lang="en-US" sz="2400" dirty="0">
                <a:solidFill>
                  <a:schemeClr val="bg1"/>
                </a:solidFill>
              </a:rPr>
              <a:t>Through it is natural to become emotional during a negotiation </a:t>
            </a:r>
          </a:p>
          <a:p>
            <a:pPr algn="ctr"/>
            <a:endParaRPr lang="en-US" sz="2400" dirty="0">
              <a:solidFill>
                <a:schemeClr val="bg1"/>
              </a:solidFill>
            </a:endParaRPr>
          </a:p>
          <a:p>
            <a:pPr algn="ctr"/>
            <a:r>
              <a:rPr lang="en-US" sz="2400" dirty="0">
                <a:solidFill>
                  <a:schemeClr val="bg1"/>
                </a:solidFill>
              </a:rPr>
              <a:t>We lose our ability to channel our negotiating behavior in constructive ways as we become more emotional</a:t>
            </a:r>
          </a:p>
          <a:p>
            <a:pPr algn="ctr"/>
            <a:endParaRPr lang="en-US" sz="2400" dirty="0">
              <a:solidFill>
                <a:schemeClr val="bg1"/>
              </a:solidFill>
            </a:endParaRPr>
          </a:p>
          <a:p>
            <a:pPr algn="ctr"/>
            <a:r>
              <a:rPr lang="en-US" sz="2400" dirty="0">
                <a:solidFill>
                  <a:schemeClr val="bg1"/>
                </a:solidFill>
              </a:rPr>
              <a:t>As a result, maintaining control is critical</a:t>
            </a:r>
            <a:endParaRPr lang="id-ID" sz="2400" dirty="0">
              <a:solidFill>
                <a:schemeClr val="bg1"/>
              </a:solidFill>
            </a:endParaRPr>
          </a:p>
        </p:txBody>
      </p:sp>
      <p:sp>
        <p:nvSpPr>
          <p:cNvPr id="7" name="TextBox 6">
            <a:extLst>
              <a:ext uri="{FF2B5EF4-FFF2-40B4-BE49-F238E27FC236}">
                <a16:creationId xmlns:a16="http://schemas.microsoft.com/office/drawing/2014/main" id="{F349D7DC-CDF3-7EE5-A913-11613E7AA086}"/>
              </a:ext>
            </a:extLst>
          </p:cNvPr>
          <p:cNvSpPr txBox="1"/>
          <p:nvPr/>
        </p:nvSpPr>
        <p:spPr>
          <a:xfrm>
            <a:off x="7370830" y="3999250"/>
            <a:ext cx="4109852" cy="461665"/>
          </a:xfrm>
          <a:prstGeom prst="rect">
            <a:avLst/>
          </a:prstGeom>
          <a:noFill/>
        </p:spPr>
        <p:txBody>
          <a:bodyPr wrap="square">
            <a:spAutoFit/>
          </a:bodyPr>
          <a:lstStyle/>
          <a:p>
            <a:pPr algn="ctr"/>
            <a:r>
              <a:rPr lang="en-US" sz="2400" b="1" dirty="0"/>
              <a:t>17. Strong Emotions factors</a:t>
            </a:r>
          </a:p>
        </p:txBody>
      </p:sp>
    </p:spTree>
    <p:extLst>
      <p:ext uri="{BB962C8B-B14F-4D97-AF65-F5344CB8AC3E}">
        <p14:creationId xmlns:p14="http://schemas.microsoft.com/office/powerpoint/2010/main" val="57373938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50726" y="1397680"/>
            <a:ext cx="593872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6C2FB15C-02ED-B383-A6F9-931561BD1C8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762313"/>
            <a:ext cx="5726494" cy="329722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E02AC3E-719C-FA75-3FC4-5B09CF0AE19A}"/>
              </a:ext>
            </a:extLst>
          </p:cNvPr>
          <p:cNvSpPr/>
          <p:nvPr/>
        </p:nvSpPr>
        <p:spPr>
          <a:xfrm>
            <a:off x="245860" y="1397680"/>
            <a:ext cx="5744213" cy="4524315"/>
          </a:xfrm>
          <a:prstGeom prst="rect">
            <a:avLst/>
          </a:prstGeom>
        </p:spPr>
        <p:txBody>
          <a:bodyPr wrap="square">
            <a:spAutoFit/>
          </a:bodyPr>
          <a:lstStyle/>
          <a:p>
            <a:pPr algn="ctr"/>
            <a:r>
              <a:rPr lang="en-US" sz="2400" dirty="0">
                <a:solidFill>
                  <a:schemeClr val="bg1"/>
                </a:solidFill>
              </a:rPr>
              <a:t>As we attempt to find an acceptable solution for all parties, we must first understand the other party’s needs and desires regarding the negotiation issue</a:t>
            </a:r>
          </a:p>
          <a:p>
            <a:pPr algn="ctr"/>
            <a:endParaRPr lang="en-US" sz="2400" dirty="0">
              <a:solidFill>
                <a:schemeClr val="bg1"/>
              </a:solidFill>
            </a:endParaRPr>
          </a:p>
          <a:p>
            <a:pPr algn="ctr"/>
            <a:r>
              <a:rPr lang="en-US" sz="2400" dirty="0">
                <a:solidFill>
                  <a:schemeClr val="bg1"/>
                </a:solidFill>
              </a:rPr>
              <a:t>We won’t be able to negotiate effectively if we don’t know what the person needs or wants</a:t>
            </a:r>
          </a:p>
          <a:p>
            <a:pPr algn="ctr"/>
            <a:endParaRPr lang="en-US" sz="2400" dirty="0">
              <a:solidFill>
                <a:schemeClr val="bg1"/>
              </a:solidFill>
            </a:endParaRPr>
          </a:p>
          <a:p>
            <a:pPr algn="ctr"/>
            <a:r>
              <a:rPr lang="en-US" sz="2400" dirty="0">
                <a:solidFill>
                  <a:schemeClr val="bg1"/>
                </a:solidFill>
              </a:rPr>
              <a:t>When we take time to learn about the other person, we often find that there isn’t much to disagree about</a:t>
            </a:r>
            <a:endParaRPr lang="id-ID" sz="2400" dirty="0">
              <a:solidFill>
                <a:schemeClr val="bg1"/>
              </a:solidFill>
            </a:endParaRPr>
          </a:p>
        </p:txBody>
      </p:sp>
      <p:sp>
        <p:nvSpPr>
          <p:cNvPr id="6" name="TextBox 5">
            <a:extLst>
              <a:ext uri="{FF2B5EF4-FFF2-40B4-BE49-F238E27FC236}">
                <a16:creationId xmlns:a16="http://schemas.microsoft.com/office/drawing/2014/main" id="{3B5240D9-3543-92DF-0FA7-369922F619A3}"/>
              </a:ext>
            </a:extLst>
          </p:cNvPr>
          <p:cNvSpPr txBox="1"/>
          <p:nvPr/>
        </p:nvSpPr>
        <p:spPr>
          <a:xfrm>
            <a:off x="7388812" y="3999250"/>
            <a:ext cx="4109852" cy="461665"/>
          </a:xfrm>
          <a:prstGeom prst="rect">
            <a:avLst/>
          </a:prstGeom>
          <a:noFill/>
        </p:spPr>
        <p:txBody>
          <a:bodyPr wrap="square">
            <a:spAutoFit/>
          </a:bodyPr>
          <a:lstStyle/>
          <a:p>
            <a:pPr algn="ctr"/>
            <a:r>
              <a:rPr lang="en-US" sz="2400" b="1" dirty="0"/>
              <a:t>18. Lack of Empathy </a:t>
            </a:r>
          </a:p>
        </p:txBody>
      </p:sp>
    </p:spTree>
    <p:extLst>
      <p:ext uri="{BB962C8B-B14F-4D97-AF65-F5344CB8AC3E}">
        <p14:creationId xmlns:p14="http://schemas.microsoft.com/office/powerpoint/2010/main" val="275150969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32750" y="1053432"/>
            <a:ext cx="5856695" cy="475880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911231D1-4BA6-7B7C-81AA-EBA2E0B892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4" y="808835"/>
            <a:ext cx="5856695" cy="319493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4D1F4FE-9166-F7C4-CAB5-A28415382AD1}"/>
              </a:ext>
            </a:extLst>
          </p:cNvPr>
          <p:cNvSpPr/>
          <p:nvPr/>
        </p:nvSpPr>
        <p:spPr>
          <a:xfrm>
            <a:off x="137688" y="1045759"/>
            <a:ext cx="5744213" cy="4893647"/>
          </a:xfrm>
          <a:prstGeom prst="rect">
            <a:avLst/>
          </a:prstGeom>
        </p:spPr>
        <p:txBody>
          <a:bodyPr wrap="square">
            <a:spAutoFit/>
          </a:bodyPr>
          <a:lstStyle/>
          <a:p>
            <a:pPr algn="ctr"/>
            <a:r>
              <a:rPr lang="en-US" sz="2400" dirty="0">
                <a:solidFill>
                  <a:schemeClr val="bg1"/>
                </a:solidFill>
              </a:rPr>
              <a:t>Negotiators tend to focus on the individuals rather than the issues at hand. This is especially true when it comes to people we dislike</a:t>
            </a:r>
          </a:p>
          <a:p>
            <a:pPr algn="ctr"/>
            <a:endParaRPr lang="en-US" sz="2400" dirty="0">
              <a:solidFill>
                <a:schemeClr val="bg1"/>
              </a:solidFill>
            </a:endParaRPr>
          </a:p>
          <a:p>
            <a:pPr algn="ctr"/>
            <a:r>
              <a:rPr lang="en-US" sz="2400" dirty="0">
                <a:solidFill>
                  <a:schemeClr val="bg1"/>
                </a:solidFill>
              </a:rPr>
              <a:t>It’s easy to go off track by concentrating on how difficult the person is. When this happens effective negotiation become impossible</a:t>
            </a:r>
          </a:p>
          <a:p>
            <a:pPr algn="ctr"/>
            <a:endParaRPr lang="en-US" sz="2400" dirty="0">
              <a:solidFill>
                <a:schemeClr val="bg1"/>
              </a:solidFill>
            </a:endParaRPr>
          </a:p>
          <a:p>
            <a:pPr algn="ctr"/>
            <a:r>
              <a:rPr lang="en-US" sz="2400" dirty="0">
                <a:solidFill>
                  <a:schemeClr val="bg1"/>
                </a:solidFill>
              </a:rPr>
              <a:t>It is critical to stay aware of the real issues and set aside our personal feelings about the individual</a:t>
            </a:r>
            <a:endParaRPr lang="id-ID" sz="2400" dirty="0">
              <a:solidFill>
                <a:schemeClr val="bg1"/>
              </a:solidFill>
            </a:endParaRPr>
          </a:p>
        </p:txBody>
      </p:sp>
      <p:sp>
        <p:nvSpPr>
          <p:cNvPr id="6" name="TextBox 5">
            <a:extLst>
              <a:ext uri="{FF2B5EF4-FFF2-40B4-BE49-F238E27FC236}">
                <a16:creationId xmlns:a16="http://schemas.microsoft.com/office/drawing/2014/main" id="{F3BCCD5D-5FC6-F6CB-C6B5-8BA5AA12CD42}"/>
              </a:ext>
            </a:extLst>
          </p:cNvPr>
          <p:cNvSpPr txBox="1"/>
          <p:nvPr/>
        </p:nvSpPr>
        <p:spPr>
          <a:xfrm>
            <a:off x="7326138" y="4469602"/>
            <a:ext cx="4109852" cy="461665"/>
          </a:xfrm>
          <a:prstGeom prst="rect">
            <a:avLst/>
          </a:prstGeom>
          <a:noFill/>
        </p:spPr>
        <p:txBody>
          <a:bodyPr wrap="square">
            <a:spAutoFit/>
          </a:bodyPr>
          <a:lstStyle/>
          <a:p>
            <a:pPr algn="ctr"/>
            <a:r>
              <a:rPr lang="en-US" sz="2400" b="1" dirty="0"/>
              <a:t>19. Wrong Focus</a:t>
            </a:r>
          </a:p>
        </p:txBody>
      </p:sp>
    </p:spTree>
    <p:extLst>
      <p:ext uri="{BB962C8B-B14F-4D97-AF65-F5344CB8AC3E}">
        <p14:creationId xmlns:p14="http://schemas.microsoft.com/office/powerpoint/2010/main" val="259775041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21297"/>
            <a:ext cx="8417320" cy="1938992"/>
          </a:xfrm>
          <a:prstGeom prst="rect">
            <a:avLst/>
          </a:prstGeom>
          <a:noFill/>
        </p:spPr>
        <p:txBody>
          <a:bodyPr wrap="square" rtlCol="0">
            <a:spAutoFit/>
          </a:bodyPr>
          <a:lstStyle/>
          <a:p>
            <a:pPr algn="ctr"/>
            <a:r>
              <a:rPr lang="en-US" sz="2400" b="0" i="0" dirty="0">
                <a:solidFill>
                  <a:srgbClr val="050E17"/>
                </a:solidFill>
                <a:effectLst/>
                <a:latin typeface="-apple-system"/>
              </a:rPr>
              <a:t>Overcoming negotiation barriers requires awareness, effective communication, empathy, creativity, and a willingness to explore win-win solutions. Skilled negotiators understand these barriers and employ strategies to address them, fostering a collaborative and constructive negotiation process.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4400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2450</Words>
  <Application>Microsoft Office PowerPoint</Application>
  <PresentationFormat>Widescreen</PresentationFormat>
  <Paragraphs>213</Paragraphs>
  <Slides>48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-apple-system</vt:lpstr>
      <vt:lpstr>Arial</vt:lpstr>
      <vt:lpstr>Calibri</vt:lpstr>
      <vt:lpstr>Calibri Light</vt:lpstr>
      <vt:lpstr>Open Sans</vt:lpstr>
      <vt:lpstr>Tajawal ExtraBold</vt:lpstr>
      <vt:lpstr>Tajawal Medium</vt:lpstr>
      <vt:lpstr>Times New Roman</vt:lpstr>
      <vt:lpstr>Office Theme</vt:lpstr>
      <vt:lpstr>PowerPoint Presentation</vt:lpstr>
      <vt:lpstr>Lec. 9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212</cp:revision>
  <dcterms:created xsi:type="dcterms:W3CDTF">2023-04-29T09:08:23Z</dcterms:created>
  <dcterms:modified xsi:type="dcterms:W3CDTF">2023-08-10T16:21:43Z</dcterms:modified>
</cp:coreProperties>
</file>