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40"/>
  </p:notesMasterIdLst>
  <p:handoutMasterIdLst>
    <p:handoutMasterId r:id="rId41"/>
  </p:handoutMasterIdLst>
  <p:sldIdLst>
    <p:sldId id="264" r:id="rId3"/>
    <p:sldId id="491" r:id="rId4"/>
    <p:sldId id="492" r:id="rId5"/>
    <p:sldId id="493" r:id="rId6"/>
    <p:sldId id="494" r:id="rId7"/>
    <p:sldId id="497" r:id="rId8"/>
    <p:sldId id="496" r:id="rId9"/>
    <p:sldId id="498" r:id="rId10"/>
    <p:sldId id="499" r:id="rId11"/>
    <p:sldId id="500" r:id="rId12"/>
    <p:sldId id="501" r:id="rId13"/>
    <p:sldId id="505" r:id="rId14"/>
    <p:sldId id="502" r:id="rId15"/>
    <p:sldId id="504" r:id="rId16"/>
    <p:sldId id="503" r:id="rId17"/>
    <p:sldId id="507" r:id="rId18"/>
    <p:sldId id="506" r:id="rId19"/>
    <p:sldId id="551" r:id="rId20"/>
    <p:sldId id="508" r:id="rId21"/>
    <p:sldId id="509" r:id="rId22"/>
    <p:sldId id="510" r:id="rId23"/>
    <p:sldId id="511" r:id="rId24"/>
    <p:sldId id="512" r:id="rId25"/>
    <p:sldId id="513" r:id="rId26"/>
    <p:sldId id="514" r:id="rId27"/>
    <p:sldId id="515" r:id="rId28"/>
    <p:sldId id="516" r:id="rId29"/>
    <p:sldId id="517" r:id="rId30"/>
    <p:sldId id="518" r:id="rId31"/>
    <p:sldId id="520" r:id="rId32"/>
    <p:sldId id="519" r:id="rId33"/>
    <p:sldId id="521" r:id="rId34"/>
    <p:sldId id="522" r:id="rId35"/>
    <p:sldId id="523" r:id="rId36"/>
    <p:sldId id="524" r:id="rId37"/>
    <p:sldId id="525" r:id="rId38"/>
    <p:sldId id="52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99BDD"/>
    <a:srgbClr val="FFFF00"/>
    <a:srgbClr val="53728A"/>
    <a:srgbClr val="00B0F0"/>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897" autoAdjust="0"/>
    <p:restoredTop sz="89097" autoAdjust="0"/>
  </p:normalViewPr>
  <p:slideViewPr>
    <p:cSldViewPr snapToGrid="0">
      <p:cViewPr varScale="1">
        <p:scale>
          <a:sx n="69" d="100"/>
          <a:sy n="69"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1B6D45-6D22-405F-AD68-5503824D5A48}" type="datetimeFigureOut">
              <a:rPr lang="en-US" smtClean="0"/>
              <a:t>11/18/2022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1C7372-1E09-41C5-AEC5-5CB4E0B26DC9}" type="slidenum">
              <a:rPr lang="en-US" smtClean="0"/>
              <a:t>‹#›</a:t>
            </a:fld>
            <a:endParaRPr lang="en-US"/>
          </a:p>
        </p:txBody>
      </p:sp>
    </p:spTree>
    <p:extLst>
      <p:ext uri="{BB962C8B-B14F-4D97-AF65-F5344CB8AC3E}">
        <p14:creationId xmlns:p14="http://schemas.microsoft.com/office/powerpoint/2010/main" val="51636195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11/18/2022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a:t>Eng. Dr. Akram Ali</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panose="05000000000000000000" pitchFamily="2" charset="2"/>
              <a:buNone/>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a:t>
            </a:fld>
            <a:endParaRPr lang="en-US"/>
          </a:p>
        </p:txBody>
      </p:sp>
    </p:spTree>
    <p:extLst>
      <p:ext uri="{BB962C8B-B14F-4D97-AF65-F5344CB8AC3E}">
        <p14:creationId xmlns:p14="http://schemas.microsoft.com/office/powerpoint/2010/main" val="3216296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Information</a:t>
            </a:r>
            <a:r>
              <a:rPr lang="en-US" baseline="0" dirty="0"/>
              <a:t> Radiators</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12</a:t>
            </a:fld>
            <a:endParaRPr lang="en-US"/>
          </a:p>
        </p:txBody>
      </p:sp>
    </p:spTree>
    <p:extLst>
      <p:ext uri="{BB962C8B-B14F-4D97-AF65-F5344CB8AC3E}">
        <p14:creationId xmlns:p14="http://schemas.microsoft.com/office/powerpoint/2010/main" val="3503468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Redundancy</a:t>
            </a:r>
          </a:p>
          <a:p>
            <a:pPr marL="228600" indent="-228600">
              <a:buAutoNum type="arabicPeriod"/>
            </a:pPr>
            <a:r>
              <a:rPr lang="en-US" baseline="0" dirty="0"/>
              <a:t>Remove redundant code</a:t>
            </a:r>
          </a:p>
          <a:p>
            <a:pPr marL="228600" indent="-228600">
              <a:buAutoNum type="arabicPeriod"/>
            </a:pPr>
            <a:r>
              <a:rPr lang="en-US" baseline="0" dirty="0"/>
              <a:t>Testing is a redundancy we want to keep</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856550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1000186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a:t>2022</a:t>
            </a:r>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dirty="0"/>
              <a:t>Eng. Dr. </a:t>
            </a:r>
            <a:r>
              <a:rPr lang="en-US" dirty="0" err="1"/>
              <a:t>Akram</a:t>
            </a:r>
            <a:r>
              <a:rPr lang="en-US" dirty="0"/>
              <a:t> Ali</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a:t>2022</a:t>
            </a:r>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a:t>2022</a:t>
            </a:r>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a:t>2022</a:t>
            </a:r>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a:t>2022</a:t>
            </a:r>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a:t>2022</a:t>
            </a:r>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a:t>2022</a:t>
            </a:r>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a:t>2022</a:t>
            </a:r>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a:t>2022</a:t>
            </a:r>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a:t>2022</a:t>
            </a:r>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a:t>2022</a:t>
            </a:r>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63464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2022</a:t>
            </a:r>
          </a:p>
        </p:txBody>
      </p:sp>
      <p:sp>
        <p:nvSpPr>
          <p:cNvPr id="5" name="Footer Placeholder 4"/>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383846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0775950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12218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2022</a:t>
            </a:r>
          </a:p>
        </p:txBody>
      </p:sp>
      <p:sp>
        <p:nvSpPr>
          <p:cNvPr id="8" name="Footer Placeholder 7"/>
          <p:cNvSpPr>
            <a:spLocks noGrp="1"/>
          </p:cNvSpPr>
          <p:nvPr>
            <p:ph type="ftr" sz="quarter" idx="11"/>
          </p:nvPr>
        </p:nvSpPr>
        <p:spPr/>
        <p:txBody>
          <a:bodyPr/>
          <a:lstStyle/>
          <a:p>
            <a:r>
              <a:rPr lang="en-US" b="1">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936845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2022</a:t>
            </a:r>
          </a:p>
        </p:txBody>
      </p:sp>
      <p:sp>
        <p:nvSpPr>
          <p:cNvPr id="4" name="Footer Placeholder 3"/>
          <p:cNvSpPr>
            <a:spLocks noGrp="1"/>
          </p:cNvSpPr>
          <p:nvPr>
            <p:ph type="ftr" sz="quarter" idx="11"/>
          </p:nvPr>
        </p:nvSpPr>
        <p:spPr/>
        <p:txBody>
          <a:bodyPr/>
          <a:lstStyle>
            <a:lvl1pPr>
              <a:defRPr sz="1400">
                <a:solidFill>
                  <a:schemeClr val="accent1">
                    <a:lumMod val="50000"/>
                  </a:schemeClr>
                </a:solidFill>
              </a:defRPr>
            </a:lvl1pPr>
          </a:lstStyle>
          <a:p>
            <a:r>
              <a:rPr lang="en-US" b="1"/>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605973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2022</a:t>
            </a:r>
          </a:p>
        </p:txBody>
      </p:sp>
      <p:sp>
        <p:nvSpPr>
          <p:cNvPr id="3" name="Footer Placeholder 2"/>
          <p:cNvSpPr>
            <a:spLocks noGrp="1"/>
          </p:cNvSpPr>
          <p:nvPr>
            <p:ph type="ftr" sz="quarter" idx="11"/>
          </p:nvPr>
        </p:nvSpPr>
        <p:spPr/>
        <p:txBody>
          <a:bodyPr/>
          <a:lstStyle/>
          <a:p>
            <a:r>
              <a:rPr lang="en-US" b="1">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977623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1443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2022</a:t>
            </a:r>
          </a:p>
        </p:txBody>
      </p:sp>
      <p:sp>
        <p:nvSpPr>
          <p:cNvPr id="6" name="Footer Placeholder 5"/>
          <p:cNvSpPr>
            <a:spLocks noGrp="1"/>
          </p:cNvSpPr>
          <p:nvPr>
            <p:ph type="ftr" sz="quarter" idx="11"/>
          </p:nvPr>
        </p:nvSpPr>
        <p:spPr/>
        <p:txBody>
          <a:bodyPr/>
          <a:lstStyle/>
          <a:p>
            <a:r>
              <a:rPr lang="en-US" b="1">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451088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cap="all" baseline="0"/>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2022</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4511720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2022</a:t>
            </a:r>
          </a:p>
        </p:txBody>
      </p:sp>
      <p:sp>
        <p:nvSpPr>
          <p:cNvPr id="5" name="Footer Placeholder 4"/>
          <p:cNvSpPr>
            <a:spLocks noGrp="1"/>
          </p:cNvSpPr>
          <p:nvPr>
            <p:ph type="ftr" sz="quarter" idx="11"/>
          </p:nvPr>
        </p:nvSpPr>
        <p:spPr/>
        <p:txBody>
          <a:bodyPr/>
          <a:lstStyle/>
          <a:p>
            <a:r>
              <a:rPr lang="en-US" b="1" dirty="0">
                <a:solidFill>
                  <a:srgbClr val="53728A"/>
                </a:solidFill>
              </a:rPr>
              <a:t>Eng. Dr. </a:t>
            </a:r>
            <a:r>
              <a:rPr lang="en-US" b="1" dirty="0" err="1">
                <a:solidFill>
                  <a:srgbClr val="53728A"/>
                </a:solidFill>
              </a:rPr>
              <a:t>Akram</a:t>
            </a:r>
            <a:r>
              <a:rPr lang="en-US" b="1" dirty="0">
                <a:solidFill>
                  <a:srgbClr val="53728A"/>
                </a:solidFill>
              </a:rPr>
              <a:t>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72783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2022</a:t>
            </a:r>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a:t>Eng. Dr. Akram Ali</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pic>
        <p:nvPicPr>
          <p:cNvPr id="7" name="Picture 6"/>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39058943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622</a:t>
            </a:r>
            <a:br>
              <a:rPr lang="en-US" sz="5400" b="1" dirty="0">
                <a:solidFill>
                  <a:schemeClr val="bg1"/>
                </a:solidFill>
                <a:latin typeface="+mn-lt"/>
              </a:rPr>
            </a:br>
            <a:r>
              <a:rPr lang="en-US" sz="5300" b="1" dirty="0">
                <a:solidFill>
                  <a:schemeClr val="bg1"/>
                </a:solidFill>
                <a:latin typeface="+mn-lt"/>
              </a:rPr>
              <a:t>Agile Project Management</a:t>
            </a:r>
            <a:br>
              <a:rPr lang="en-US" b="1" dirty="0">
                <a:solidFill>
                  <a:schemeClr val="bg1"/>
                </a:solidFill>
                <a:latin typeface="+mn-lt"/>
              </a:rPr>
            </a:br>
            <a:r>
              <a:rPr lang="en-US" sz="5400" dirty="0">
                <a:solidFill>
                  <a:srgbClr val="FFFF00"/>
                </a:solidFill>
                <a:latin typeface="+mn-lt"/>
              </a:rPr>
              <a:t>LECTURE 07: </a:t>
            </a:r>
            <a:r>
              <a:rPr lang="en-US" sz="5400" b="1" dirty="0">
                <a:solidFill>
                  <a:srgbClr val="FF0000"/>
                </a:solidFill>
                <a:latin typeface="+mn-lt"/>
              </a:rPr>
              <a:t>ANNEX A3</a:t>
            </a:r>
            <a:br>
              <a:rPr lang="en-US" sz="5400" dirty="0">
                <a:solidFill>
                  <a:srgbClr val="FF0000"/>
                </a:solidFill>
                <a:latin typeface="+mn-lt"/>
              </a:rPr>
            </a:br>
            <a:r>
              <a:rPr lang="en-US" sz="5400" dirty="0">
                <a:solidFill>
                  <a:srgbClr val="FF0000"/>
                </a:solidFill>
                <a:latin typeface="+mn-lt"/>
              </a:rPr>
              <a:t>OVERVIEW OF AGILE AND </a:t>
            </a:r>
            <a:r>
              <a:rPr lang="en-US" sz="5400">
                <a:solidFill>
                  <a:srgbClr val="FF0000"/>
                </a:solidFill>
                <a:latin typeface="+mn-lt"/>
              </a:rPr>
              <a:t>LEAN FRAMEWORKS [1/2]</a:t>
            </a:r>
            <a:endParaRPr lang="en-US" sz="5400" b="1" dirty="0">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Everyone’s 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5" name="Footer Placeholder 4"/>
          <p:cNvSpPr>
            <a:spLocks noGrp="1"/>
          </p:cNvSpPr>
          <p:nvPr>
            <p:ph type="ftr" sz="quarter" idx="11"/>
          </p:nvPr>
        </p:nvSpPr>
        <p:spPr/>
        <p:txBody>
          <a:bodyPr/>
          <a:lstStyle/>
          <a:p>
            <a:r>
              <a:rPr lang="en-US"/>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a:solidFill>
                <a:srgbClr val="00B0F0"/>
              </a:solidFill>
            </a:endParaRPr>
          </a:p>
          <a:p>
            <a:pPr>
              <a:spcBef>
                <a:spcPts val="600"/>
              </a:spcBef>
            </a:pPr>
            <a:r>
              <a:rPr lang="ar-EG" b="1" dirty="0">
                <a:solidFill>
                  <a:srgbClr val="00B0F0"/>
                </a:solidFill>
              </a:rPr>
              <a:t>دكتور مهندس استشاري ادارة المشروعات</a:t>
            </a:r>
            <a:endParaRPr lang="en-US" b="1" dirty="0">
              <a:solidFill>
                <a:srgbClr val="00B0F0"/>
              </a:solidFill>
            </a:endParaRPr>
          </a:p>
          <a:p>
            <a:pPr>
              <a:spcBef>
                <a:spcPts val="600"/>
              </a:spcBef>
            </a:pPr>
            <a:r>
              <a:rPr lang="en-US" b="1" dirty="0">
                <a:solidFill>
                  <a:srgbClr val="00B0F0"/>
                </a:solidFill>
              </a:rPr>
              <a:t>Eng. Dr. </a:t>
            </a:r>
            <a:r>
              <a:rPr lang="en-US" b="1" dirty="0" err="1">
                <a:solidFill>
                  <a:srgbClr val="00B0F0"/>
                </a:solidFill>
              </a:rPr>
              <a:t>Akram</a:t>
            </a:r>
            <a:r>
              <a:rPr lang="en-US" b="1" dirty="0">
                <a:solidFill>
                  <a:srgbClr val="00B0F0"/>
                </a:solidFill>
              </a:rPr>
              <a:t> Mustafa </a:t>
            </a:r>
            <a:r>
              <a:rPr lang="en-US" b="1" dirty="0" err="1">
                <a:solidFill>
                  <a:srgbClr val="00B0F0"/>
                </a:solidFill>
              </a:rPr>
              <a:t>Suliman</a:t>
            </a:r>
            <a:r>
              <a:rPr lang="en-US" b="1" dirty="0">
                <a:solidFill>
                  <a:srgbClr val="00B0F0"/>
                </a:solidFill>
              </a:rPr>
              <a:t> Ali,</a:t>
            </a:r>
          </a:p>
          <a:p>
            <a:r>
              <a:rPr lang="en-US" sz="2300" b="1" i="1" dirty="0">
                <a:solidFill>
                  <a:srgbClr val="00B0F0"/>
                </a:solidFill>
              </a:rPr>
              <a:t>PhD. AU, BEng. &amp; MSc. AAST, CEng </a:t>
            </a:r>
            <a:r>
              <a:rPr lang="en-US" sz="2300" b="1" i="1" dirty="0" err="1">
                <a:solidFill>
                  <a:srgbClr val="00B0F0"/>
                </a:solidFill>
              </a:rPr>
              <a:t>CMarEng</a:t>
            </a:r>
            <a:r>
              <a:rPr lang="en-US" sz="2300" b="1" i="1" dirty="0">
                <a:solidFill>
                  <a:srgbClr val="00B0F0"/>
                </a:solidFill>
              </a:rPr>
              <a:t> </a:t>
            </a:r>
            <a:r>
              <a:rPr lang="en-US" sz="2300" b="1" i="1" dirty="0" err="1">
                <a:solidFill>
                  <a:srgbClr val="00B0F0"/>
                </a:solidFill>
              </a:rPr>
              <a:t>MIMarEST</a:t>
            </a:r>
            <a:r>
              <a:rPr lang="en-US" sz="2300" b="1" i="1" dirty="0">
                <a:solidFill>
                  <a:srgbClr val="00B0F0"/>
                </a:solidFill>
              </a:rPr>
              <a:t>, PE, PMP®,</a:t>
            </a:r>
          </a:p>
          <a:p>
            <a:r>
              <a:rPr lang="en-US" sz="2300" b="1" i="1" dirty="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FREE PROJECT MANAGEMENT AND RELATED RESOURCES</a:t>
            </a:r>
          </a:p>
        </p:txBody>
      </p:sp>
      <p:sp>
        <p:nvSpPr>
          <p:cNvPr id="3" name="Content Placeholder 2"/>
          <p:cNvSpPr>
            <a:spLocks noGrp="1"/>
          </p:cNvSpPr>
          <p:nvPr>
            <p:ph idx="1"/>
          </p:nvPr>
        </p:nvSpPr>
        <p:spPr/>
        <p:txBody>
          <a:bodyPr/>
          <a:lstStyle/>
          <a:p>
            <a:r>
              <a:rPr lang="en-US" dirty="0"/>
              <a:t>Infringement of intellectual property is a violation of Project Management Code of Ethics.</a:t>
            </a:r>
          </a:p>
          <a:p>
            <a:r>
              <a:rPr lang="en-US" dirty="0"/>
              <a:t>There is a free alternative to all resources requiring special license.</a:t>
            </a:r>
          </a:p>
          <a:p>
            <a:r>
              <a:rPr lang="en-US" dirty="0"/>
              <a:t>Based on your specialty list the software and other resources that require a license and their free alternative.</a:t>
            </a:r>
          </a:p>
          <a:p>
            <a:r>
              <a:rPr lang="en-US" dirty="0"/>
              <a:t>Could your organization recognize the free alternatives and if not what do you think are the obstacles.</a:t>
            </a:r>
          </a:p>
          <a:p>
            <a:endParaRPr lang="en-US" dirty="0"/>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p:sp>
        <p:nvSpPr>
          <p:cNvPr id="7" name="Explosion 1 6"/>
          <p:cNvSpPr/>
          <p:nvPr/>
        </p:nvSpPr>
        <p:spPr>
          <a:xfrm rot="364609">
            <a:off x="6251834" y="4627822"/>
            <a:ext cx="5557979" cy="2261489"/>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a:t>Forum Topic: FREE RESOURCES</a:t>
            </a:r>
          </a:p>
        </p:txBody>
      </p:sp>
    </p:spTree>
    <p:extLst>
      <p:ext uri="{BB962C8B-B14F-4D97-AF65-F5344CB8AC3E}">
        <p14:creationId xmlns:p14="http://schemas.microsoft.com/office/powerpoint/2010/main" val="94166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1"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a:t>These approaches can be used </a:t>
            </a:r>
            <a:r>
              <a:rPr lang="en-US" u="sng" dirty="0"/>
              <a:t>as is </a:t>
            </a:r>
            <a:r>
              <a:rPr lang="en-US" dirty="0"/>
              <a:t>or combined to adapt to what works best for a given environment or situation. </a:t>
            </a:r>
          </a:p>
          <a:p>
            <a:r>
              <a:rPr lang="en-US" dirty="0"/>
              <a:t>It is </a:t>
            </a:r>
            <a:r>
              <a:rPr lang="en-US" b="1" u="sng" dirty="0"/>
              <a:t>NOT</a:t>
            </a:r>
            <a:r>
              <a:rPr lang="en-US" dirty="0"/>
              <a:t> necessary to use any of these; an agile approach can be developed from scratch as long as it adheres to the mindset, values, and principles of the Agile Manifesto. </a:t>
            </a:r>
          </a:p>
          <a:p>
            <a:r>
              <a:rPr lang="en-US" dirty="0"/>
              <a:t>If the </a:t>
            </a:r>
            <a:r>
              <a:rPr lang="en-US" u="sng" dirty="0"/>
              <a:t>agile principles are followed </a:t>
            </a:r>
            <a:r>
              <a:rPr lang="en-US" dirty="0"/>
              <a:t>to </a:t>
            </a:r>
            <a:r>
              <a:rPr lang="en-US" u="sng" dirty="0"/>
              <a:t>deliver value </a:t>
            </a:r>
            <a:r>
              <a:rPr lang="en-US" dirty="0"/>
              <a:t>at a sustainable pace, and the developed approach </a:t>
            </a:r>
            <a:r>
              <a:rPr lang="en-US" u="sng" dirty="0"/>
              <a:t>promotes collaboration with the customer</a:t>
            </a:r>
            <a:r>
              <a:rPr lang="en-US" dirty="0"/>
              <a:t>, a specific approach is not required.</a:t>
            </a:r>
          </a:p>
        </p:txBody>
      </p:sp>
      <p:sp>
        <p:nvSpPr>
          <p:cNvPr id="5" name="Footer Placeholder 4"/>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sp>
        <p:nvSpPr>
          <p:cNvPr id="8" name="Title 1"/>
          <p:cNvSpPr>
            <a:spLocks noGrp="1"/>
          </p:cNvSpPr>
          <p:nvPr>
            <p:ph type="title"/>
          </p:nvPr>
        </p:nvSpPr>
        <p:spPr>
          <a:xfrm>
            <a:off x="838200" y="365125"/>
            <a:ext cx="10515600" cy="1325563"/>
          </a:xfrm>
        </p:spPr>
        <p:txBody>
          <a:bodyPr/>
          <a:lstStyle/>
          <a:p>
            <a:r>
              <a:rPr lang="en-US" dirty="0"/>
              <a:t>Introduction TO AGILE AND LEAN FRAMEWORKS</a:t>
            </a:r>
          </a:p>
        </p:txBody>
      </p:sp>
    </p:spTree>
    <p:extLst>
      <p:ext uri="{BB962C8B-B14F-4D97-AF65-F5344CB8AC3E}">
        <p14:creationId xmlns:p14="http://schemas.microsoft.com/office/powerpoint/2010/main" val="18676129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SELECTION CRITERIA FOR THE </a:t>
            </a:r>
            <a:r>
              <a:rPr lang="en-US" b="1" i="1" dirty="0"/>
              <a:t>AGILE PRACTICE GUIDE</a:t>
            </a:r>
            <a:endParaRPr lang="en-US" dirty="0"/>
          </a:p>
        </p:txBody>
      </p:sp>
      <p:sp>
        <p:nvSpPr>
          <p:cNvPr id="3" name="Content Placeholder 2"/>
          <p:cNvSpPr>
            <a:spLocks noGrp="1"/>
          </p:cNvSpPr>
          <p:nvPr>
            <p:ph idx="1"/>
          </p:nvPr>
        </p:nvSpPr>
        <p:spPr/>
        <p:txBody>
          <a:bodyPr/>
          <a:lstStyle/>
          <a:p>
            <a:r>
              <a:rPr lang="en-US" b="1" dirty="0"/>
              <a:t>Designed for holistic use</a:t>
            </a:r>
          </a:p>
          <a:p>
            <a:pPr lvl="1"/>
            <a:r>
              <a:rPr lang="en-US" dirty="0"/>
              <a:t>Intended to guide a broad set of project activities</a:t>
            </a:r>
            <a:endParaRPr lang="en-US" b="1" dirty="0"/>
          </a:p>
          <a:p>
            <a:r>
              <a:rPr lang="en-US" b="1" dirty="0"/>
              <a:t>Formalized for common use</a:t>
            </a:r>
          </a:p>
          <a:p>
            <a:pPr lvl="1"/>
            <a:r>
              <a:rPr lang="en-US" dirty="0"/>
              <a:t>Intended for common use in a variety of contexts</a:t>
            </a:r>
            <a:endParaRPr lang="en-US" b="1" dirty="0"/>
          </a:p>
          <a:p>
            <a:r>
              <a:rPr lang="en-US" b="1" dirty="0"/>
              <a:t>Popular in modern use</a:t>
            </a:r>
          </a:p>
          <a:p>
            <a:pPr lvl="1"/>
            <a:r>
              <a:rPr lang="en-US" dirty="0"/>
              <a:t>Adopted by a significant number of industries</a:t>
            </a:r>
          </a:p>
        </p:txBody>
      </p:sp>
      <p:sp>
        <p:nvSpPr>
          <p:cNvPr id="5" name="Footer Placeholder 4"/>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25480264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 y="365125"/>
            <a:ext cx="3333135" cy="5854700"/>
          </a:xfrm>
        </p:spPr>
        <p:txBody>
          <a:bodyPr>
            <a:normAutofit/>
          </a:bodyPr>
          <a:lstStyle/>
          <a:p>
            <a:r>
              <a:rPr lang="en-US" dirty="0"/>
              <a:t>Agile approaches Breadth and detail</a:t>
            </a:r>
          </a:p>
        </p:txBody>
      </p:sp>
      <p:pic>
        <p:nvPicPr>
          <p:cNvPr id="7" name="Content Placeholder 6"/>
          <p:cNvPicPr>
            <a:picLocks noGrp="1" noChangeAspect="1"/>
          </p:cNvPicPr>
          <p:nvPr>
            <p:ph idx="1"/>
          </p:nvPr>
        </p:nvPicPr>
        <p:blipFill>
          <a:blip r:embed="rId2"/>
          <a:stretch>
            <a:fillRect/>
          </a:stretch>
        </p:blipFill>
        <p:spPr>
          <a:xfrm>
            <a:off x="3156154" y="217645"/>
            <a:ext cx="8944899" cy="6245364"/>
          </a:xfrm>
          <a:prstGeom prst="rect">
            <a:avLst/>
          </a:prstGeom>
        </p:spPr>
      </p:pic>
      <p:sp>
        <p:nvSpPr>
          <p:cNvPr id="5" name="Footer Placeholder 4"/>
          <p:cNvSpPr>
            <a:spLocks noGrp="1"/>
          </p:cNvSpPr>
          <p:nvPr>
            <p:ph type="ftr" sz="quarter" idx="11"/>
          </p:nvPr>
        </p:nvSpPr>
        <p:spPr/>
        <p:txBody>
          <a:bodyPr/>
          <a:lstStyle/>
          <a:p>
            <a:r>
              <a:rPr lang="en-US" sz="1200" b="1">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spTree>
    <p:extLst>
      <p:ext uri="{BB962C8B-B14F-4D97-AF65-F5344CB8AC3E}">
        <p14:creationId xmlns:p14="http://schemas.microsoft.com/office/powerpoint/2010/main" val="35840313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scrum</a:t>
            </a:r>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spTree>
    <p:extLst>
      <p:ext uri="{BB962C8B-B14F-4D97-AF65-F5344CB8AC3E}">
        <p14:creationId xmlns:p14="http://schemas.microsoft.com/office/powerpoint/2010/main" val="29214151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SCRUM</a:t>
            </a:r>
            <a:endParaRPr lang="en-US" dirty="0"/>
          </a:p>
        </p:txBody>
      </p:sp>
      <p:sp>
        <p:nvSpPr>
          <p:cNvPr id="3" name="Content Placeholder 2"/>
          <p:cNvSpPr>
            <a:spLocks noGrp="1"/>
          </p:cNvSpPr>
          <p:nvPr>
            <p:ph idx="1"/>
          </p:nvPr>
        </p:nvSpPr>
        <p:spPr/>
        <p:txBody>
          <a:bodyPr>
            <a:normAutofit/>
          </a:bodyPr>
          <a:lstStyle/>
          <a:p>
            <a:r>
              <a:rPr lang="en-US" dirty="0"/>
              <a:t>Scrum is a single-team process framework used to manage product development. </a:t>
            </a:r>
          </a:p>
          <a:p>
            <a:r>
              <a:rPr lang="en-US" dirty="0"/>
              <a:t>The framework consists of Scrum roles, events, artifacts, and rules, and uses an iterative approach to deliver working product. </a:t>
            </a:r>
          </a:p>
          <a:p>
            <a:r>
              <a:rPr lang="en-US" dirty="0"/>
              <a:t>Scrum is run on </a:t>
            </a:r>
            <a:r>
              <a:rPr lang="en-US" dirty="0" err="1"/>
              <a:t>timeboxes</a:t>
            </a:r>
            <a:r>
              <a:rPr lang="en-US" dirty="0"/>
              <a:t> of 1 month or less with consistent durations called sprints where a potentially releasable increment of product is produced. </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36802808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Scrum team (roles)</a:t>
            </a:r>
          </a:p>
        </p:txBody>
      </p:sp>
      <p:sp>
        <p:nvSpPr>
          <p:cNvPr id="3" name="Content Placeholder 2"/>
          <p:cNvSpPr>
            <a:spLocks noGrp="1"/>
          </p:cNvSpPr>
          <p:nvPr>
            <p:ph idx="1"/>
          </p:nvPr>
        </p:nvSpPr>
        <p:spPr/>
        <p:txBody>
          <a:bodyPr>
            <a:normAutofit/>
          </a:bodyPr>
          <a:lstStyle/>
          <a:p>
            <a:r>
              <a:rPr lang="en-US" dirty="0"/>
              <a:t>The product owner is responsible for maximizing the value of the product.</a:t>
            </a:r>
          </a:p>
          <a:p>
            <a:r>
              <a:rPr lang="en-US" dirty="0"/>
              <a:t>The development team is a cross-functional, self-organizing team consisting of team members who have everything they need within the team to deliver working product without depending on others outside of the team.</a:t>
            </a:r>
          </a:p>
          <a:p>
            <a:r>
              <a:rPr lang="en-US" dirty="0"/>
              <a:t>The scrum master is responsible for ensuring the Scrum process is upheld and works to ensure the Scrum team adheres to the practices and rules as well as coaches the team on removing impediments.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spTree>
    <p:extLst>
      <p:ext uri="{BB962C8B-B14F-4D97-AF65-F5344CB8AC3E}">
        <p14:creationId xmlns:p14="http://schemas.microsoft.com/office/powerpoint/2010/main" val="3225303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Scrum events and artifacts</a:t>
            </a:r>
          </a:p>
        </p:txBody>
      </p:sp>
      <p:pic>
        <p:nvPicPr>
          <p:cNvPr id="7" name="Content Placeholder 6"/>
          <p:cNvPicPr>
            <a:picLocks noGrp="1" noChangeAspect="1"/>
          </p:cNvPicPr>
          <p:nvPr>
            <p:ph idx="1"/>
          </p:nvPr>
        </p:nvPicPr>
        <p:blipFill>
          <a:blip r:embed="rId2"/>
          <a:stretch>
            <a:fillRect/>
          </a:stretch>
        </p:blipFill>
        <p:spPr>
          <a:xfrm>
            <a:off x="575725" y="1690687"/>
            <a:ext cx="11040549" cy="3677725"/>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996254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EXTREME PROGRAMMING </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Tree>
    <p:extLst>
      <p:ext uri="{BB962C8B-B14F-4D97-AF65-F5344CB8AC3E}">
        <p14:creationId xmlns:p14="http://schemas.microsoft.com/office/powerpoint/2010/main" val="8822532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XP</a:t>
            </a:r>
          </a:p>
        </p:txBody>
      </p:sp>
      <p:sp>
        <p:nvSpPr>
          <p:cNvPr id="3" name="Content Placeholder 2"/>
          <p:cNvSpPr>
            <a:spLocks noGrp="1"/>
          </p:cNvSpPr>
          <p:nvPr>
            <p:ph idx="1"/>
          </p:nvPr>
        </p:nvSpPr>
        <p:spPr/>
        <p:txBody>
          <a:bodyPr>
            <a:normAutofit/>
          </a:bodyPr>
          <a:lstStyle/>
          <a:p>
            <a:r>
              <a:rPr lang="en-US" dirty="0" err="1"/>
              <a:t>eXtreme</a:t>
            </a:r>
            <a:r>
              <a:rPr lang="en-US" dirty="0"/>
              <a:t> Programming (XP) is a software development method based on </a:t>
            </a:r>
            <a:r>
              <a:rPr lang="en-US" b="1" u="sng" dirty="0"/>
              <a:t>frequent cycles</a:t>
            </a:r>
            <a:r>
              <a:rPr lang="en-US" dirty="0"/>
              <a:t>. </a:t>
            </a:r>
          </a:p>
          <a:p>
            <a:r>
              <a:rPr lang="en-US" dirty="0"/>
              <a:t>The name is based on the philosophy of </a:t>
            </a:r>
            <a:r>
              <a:rPr lang="en-US" u="sng" dirty="0"/>
              <a:t>distilling</a:t>
            </a:r>
            <a:r>
              <a:rPr lang="en-US" dirty="0"/>
              <a:t> a given </a:t>
            </a:r>
            <a:r>
              <a:rPr lang="en-US" u="sng" dirty="0"/>
              <a:t>best </a:t>
            </a:r>
            <a:r>
              <a:rPr lang="en-US" b="1" u="sng" dirty="0"/>
              <a:t>practice</a:t>
            </a:r>
            <a:r>
              <a:rPr lang="en-US" u="sng" dirty="0"/>
              <a:t> </a:t>
            </a:r>
            <a:r>
              <a:rPr lang="en-US" dirty="0"/>
              <a:t>to its </a:t>
            </a:r>
            <a:r>
              <a:rPr lang="en-US" b="1" u="sng" dirty="0"/>
              <a:t>purest</a:t>
            </a:r>
            <a:r>
              <a:rPr lang="en-US" dirty="0"/>
              <a:t>, </a:t>
            </a:r>
            <a:r>
              <a:rPr lang="en-US" b="1" u="sng" dirty="0"/>
              <a:t>simplest</a:t>
            </a:r>
            <a:r>
              <a:rPr lang="en-US" dirty="0"/>
              <a:t> form, and </a:t>
            </a:r>
            <a:r>
              <a:rPr lang="en-US" u="sng" dirty="0"/>
              <a:t>applying</a:t>
            </a:r>
            <a:r>
              <a:rPr lang="en-US" dirty="0"/>
              <a:t> that practice </a:t>
            </a:r>
            <a:r>
              <a:rPr lang="en-US" u="sng" dirty="0"/>
              <a:t>continuously</a:t>
            </a:r>
            <a:r>
              <a:rPr lang="en-US" dirty="0"/>
              <a:t> throughout the project.</a:t>
            </a:r>
          </a:p>
          <a:p>
            <a:r>
              <a:rPr lang="en-US" dirty="0"/>
              <a:t>XP is most known for popularizing a holistic set of practices intended to improve the results of software projects. </a:t>
            </a:r>
          </a:p>
          <a:p>
            <a:r>
              <a:rPr lang="en-US" dirty="0"/>
              <a:t>The method was first formalized as a set of </a:t>
            </a:r>
            <a:r>
              <a:rPr lang="en-US" b="1" u="sng" dirty="0"/>
              <a:t>twelve primary practices</a:t>
            </a:r>
            <a:r>
              <a:rPr lang="en-US" dirty="0"/>
              <a:t>, but then gradually evolved to adopt several </a:t>
            </a:r>
            <a:r>
              <a:rPr lang="en-US" u="sng" dirty="0"/>
              <a:t>other corollary practices</a:t>
            </a:r>
            <a:r>
              <a:rPr lang="en-US" dirty="0"/>
              <a: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11</a:t>
            </a:fld>
            <a:endParaRPr lang="en-US"/>
          </a:p>
        </p:txBody>
      </p:sp>
    </p:spTree>
    <p:extLst>
      <p:ext uri="{BB962C8B-B14F-4D97-AF65-F5344CB8AC3E}">
        <p14:creationId xmlns:p14="http://schemas.microsoft.com/office/powerpoint/2010/main" val="12438425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pic>
        <p:nvPicPr>
          <p:cNvPr id="7" name="Content Placeholder 6"/>
          <p:cNvPicPr>
            <a:picLocks noGrp="1" noChangeAspect="1"/>
          </p:cNvPicPr>
          <p:nvPr>
            <p:ph idx="1"/>
          </p:nvPr>
        </p:nvPicPr>
        <p:blipFill>
          <a:blip r:embed="rId3"/>
          <a:stretch>
            <a:fillRect/>
          </a:stretch>
        </p:blipFill>
        <p:spPr>
          <a:xfrm>
            <a:off x="0" y="0"/>
            <a:ext cx="12191999" cy="6889907"/>
          </a:xfrm>
          <a:prstGeom prst="rect">
            <a:avLst/>
          </a:prstGeom>
        </p:spPr>
      </p:pic>
    </p:spTree>
    <p:extLst>
      <p:ext uri="{BB962C8B-B14F-4D97-AF65-F5344CB8AC3E}">
        <p14:creationId xmlns:p14="http://schemas.microsoft.com/office/powerpoint/2010/main" val="1078657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core values</a:t>
            </a:r>
          </a:p>
        </p:txBody>
      </p:sp>
      <p:sp>
        <p:nvSpPr>
          <p:cNvPr id="3" name="Content Placeholder 2"/>
          <p:cNvSpPr>
            <a:spLocks noGrp="1"/>
          </p:cNvSpPr>
          <p:nvPr>
            <p:ph idx="1"/>
          </p:nvPr>
        </p:nvSpPr>
        <p:spPr/>
        <p:txBody>
          <a:bodyPr/>
          <a:lstStyle/>
          <a:p>
            <a:pPr marL="514350" indent="-514350">
              <a:buFont typeface="+mj-lt"/>
              <a:buAutoNum type="arabicPeriod"/>
            </a:pPr>
            <a:r>
              <a:rPr lang="en-US" dirty="0"/>
              <a:t>communication, </a:t>
            </a:r>
          </a:p>
          <a:p>
            <a:pPr marL="514350" indent="-514350">
              <a:buFont typeface="+mj-lt"/>
              <a:buAutoNum type="arabicPeriod"/>
            </a:pPr>
            <a:r>
              <a:rPr lang="en-US" dirty="0"/>
              <a:t>simplicity, </a:t>
            </a:r>
          </a:p>
          <a:p>
            <a:pPr marL="514350" indent="-514350">
              <a:buFont typeface="+mj-lt"/>
              <a:buAutoNum type="arabicPeriod"/>
            </a:pPr>
            <a:r>
              <a:rPr lang="en-US" dirty="0"/>
              <a:t>feedback, </a:t>
            </a:r>
          </a:p>
          <a:p>
            <a:pPr marL="514350" indent="-514350">
              <a:buFont typeface="+mj-lt"/>
              <a:buAutoNum type="arabicPeriod"/>
            </a:pPr>
            <a:r>
              <a:rPr lang="en-US" dirty="0"/>
              <a:t>courage, </a:t>
            </a:r>
          </a:p>
          <a:p>
            <a:pPr marL="514350" indent="-514350">
              <a:buFont typeface="+mj-lt"/>
              <a:buAutoNum type="arabicPeriod"/>
            </a:pPr>
            <a:r>
              <a:rPr lang="en-US" dirty="0"/>
              <a:t>respect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Tree>
    <p:extLst>
      <p:ext uri="{BB962C8B-B14F-4D97-AF65-F5344CB8AC3E}">
        <p14:creationId xmlns:p14="http://schemas.microsoft.com/office/powerpoint/2010/main" val="33688919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key principles</a:t>
            </a:r>
          </a:p>
        </p:txBody>
      </p:sp>
      <p:sp>
        <p:nvSpPr>
          <p:cNvPr id="7" name="Content Placeholder 6"/>
          <p:cNvSpPr>
            <a:spLocks noGrp="1"/>
          </p:cNvSpPr>
          <p:nvPr>
            <p:ph sz="half" idx="1"/>
          </p:nvPr>
        </p:nvSpPr>
        <p:spPr/>
        <p:txBody>
          <a:bodyPr>
            <a:normAutofit/>
          </a:bodyPr>
          <a:lstStyle/>
          <a:p>
            <a:pPr marL="514350" indent="-514350">
              <a:buFont typeface="+mj-lt"/>
              <a:buAutoNum type="arabicPeriod"/>
            </a:pPr>
            <a:r>
              <a:rPr lang="en-US" dirty="0"/>
              <a:t>Humanity</a:t>
            </a:r>
          </a:p>
          <a:p>
            <a:pPr marL="514350" indent="-514350">
              <a:buFont typeface="+mj-lt"/>
              <a:buAutoNum type="arabicPeriod"/>
            </a:pPr>
            <a:r>
              <a:rPr lang="en-US" dirty="0"/>
              <a:t>Economics</a:t>
            </a:r>
          </a:p>
          <a:p>
            <a:pPr marL="514350" indent="-514350">
              <a:buFont typeface="+mj-lt"/>
              <a:buAutoNum type="arabicPeriod"/>
            </a:pPr>
            <a:r>
              <a:rPr lang="en-US" dirty="0"/>
              <a:t>mutual benefit</a:t>
            </a:r>
          </a:p>
          <a:p>
            <a:pPr marL="514350" indent="-514350">
              <a:buFont typeface="+mj-lt"/>
              <a:buAutoNum type="arabicPeriod"/>
            </a:pPr>
            <a:r>
              <a:rPr lang="en-US" b="1" dirty="0"/>
              <a:t>self-similarity</a:t>
            </a:r>
          </a:p>
          <a:p>
            <a:pPr marL="514350" indent="-514350">
              <a:buFont typeface="+mj-lt"/>
              <a:buAutoNum type="arabicPeriod"/>
            </a:pPr>
            <a:r>
              <a:rPr lang="en-US" dirty="0"/>
              <a:t>Improvement</a:t>
            </a:r>
          </a:p>
          <a:p>
            <a:pPr marL="514350" indent="-514350">
              <a:buFont typeface="+mj-lt"/>
              <a:buAutoNum type="arabicPeriod"/>
            </a:pPr>
            <a:r>
              <a:rPr lang="en-US" dirty="0"/>
              <a:t>Diversity</a:t>
            </a:r>
          </a:p>
          <a:p>
            <a:pPr marL="514350" indent="-514350">
              <a:buFont typeface="+mj-lt"/>
              <a:buAutoNum type="arabicPeriod"/>
            </a:pPr>
            <a:r>
              <a:rPr lang="en-US" b="1" dirty="0"/>
              <a:t>Reflection</a:t>
            </a:r>
          </a:p>
        </p:txBody>
      </p:sp>
      <p:sp>
        <p:nvSpPr>
          <p:cNvPr id="8" name="Content Placeholder 7"/>
          <p:cNvSpPr>
            <a:spLocks noGrp="1"/>
          </p:cNvSpPr>
          <p:nvPr>
            <p:ph sz="half" idx="2"/>
          </p:nvPr>
        </p:nvSpPr>
        <p:spPr/>
        <p:txBody>
          <a:bodyPr>
            <a:normAutofit/>
          </a:bodyPr>
          <a:lstStyle/>
          <a:p>
            <a:pPr marL="514350" indent="-514350">
              <a:buFont typeface="+mj-lt"/>
              <a:buAutoNum type="arabicPeriod" startAt="8"/>
            </a:pPr>
            <a:r>
              <a:rPr lang="en-US" b="1" dirty="0"/>
              <a:t>Flow</a:t>
            </a:r>
          </a:p>
          <a:p>
            <a:pPr marL="514350" indent="-514350">
              <a:buFont typeface="+mj-lt"/>
              <a:buAutoNum type="arabicPeriod" startAt="8"/>
            </a:pPr>
            <a:r>
              <a:rPr lang="en-US" dirty="0"/>
              <a:t>Opportunity</a:t>
            </a:r>
          </a:p>
          <a:p>
            <a:pPr marL="514350" indent="-514350">
              <a:buFont typeface="+mj-lt"/>
              <a:buAutoNum type="arabicPeriod" startAt="8"/>
            </a:pPr>
            <a:r>
              <a:rPr lang="en-US" b="1" dirty="0"/>
              <a:t>redundancy</a:t>
            </a:r>
          </a:p>
          <a:p>
            <a:pPr marL="514350" indent="-514350">
              <a:buFont typeface="+mj-lt"/>
              <a:buAutoNum type="arabicPeriod" startAt="8"/>
            </a:pPr>
            <a:r>
              <a:rPr lang="en-US" dirty="0"/>
              <a:t>Failure</a:t>
            </a:r>
          </a:p>
          <a:p>
            <a:pPr marL="514350" indent="-514350">
              <a:buFont typeface="+mj-lt"/>
              <a:buAutoNum type="arabicPeriod" startAt="8"/>
            </a:pPr>
            <a:r>
              <a:rPr lang="en-US" dirty="0"/>
              <a:t>Quality</a:t>
            </a:r>
          </a:p>
          <a:p>
            <a:pPr marL="514350" indent="-514350">
              <a:buFont typeface="+mj-lt"/>
              <a:buAutoNum type="arabicPeriod" startAt="8"/>
            </a:pPr>
            <a:r>
              <a:rPr lang="en-US" dirty="0"/>
              <a:t>baby steps</a:t>
            </a:r>
          </a:p>
          <a:p>
            <a:pPr marL="514350" indent="-514350">
              <a:buFont typeface="+mj-lt"/>
              <a:buAutoNum type="arabicPeriod" startAt="8"/>
            </a:pPr>
            <a:r>
              <a:rPr lang="en-US" dirty="0"/>
              <a:t>accepted responsibility</a:t>
            </a:r>
          </a:p>
          <a:p>
            <a:endParaRPr lang="en-US" dirty="0"/>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1043206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06" y="0"/>
            <a:ext cx="12209206" cy="6810552"/>
          </a:xfrm>
        </p:spPr>
      </p:pic>
    </p:spTree>
    <p:extLst>
      <p:ext uri="{BB962C8B-B14F-4D97-AF65-F5344CB8AC3E}">
        <p14:creationId xmlns:p14="http://schemas.microsoft.com/office/powerpoint/2010/main" val="1365408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KANBAN METHOD</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142155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KANBAN METHOD [1/2]</a:t>
            </a:r>
            <a:endParaRPr lang="en-US" dirty="0"/>
          </a:p>
        </p:txBody>
      </p:sp>
      <p:sp>
        <p:nvSpPr>
          <p:cNvPr id="3" name="Content Placeholder 2"/>
          <p:cNvSpPr>
            <a:spLocks noGrp="1"/>
          </p:cNvSpPr>
          <p:nvPr>
            <p:ph idx="1"/>
          </p:nvPr>
        </p:nvSpPr>
        <p:spPr/>
        <p:txBody>
          <a:bodyPr>
            <a:normAutofit/>
          </a:bodyPr>
          <a:lstStyle/>
          <a:p>
            <a:r>
              <a:rPr lang="en-US" dirty="0"/>
              <a:t>Kanban in lean manufacturing is a system for scheduling inventory control and replenishment. </a:t>
            </a:r>
          </a:p>
          <a:p>
            <a:r>
              <a:rPr lang="en-US" dirty="0"/>
              <a:t>This process of “just-in-time” inventory replenishment was originally seen in grocery stores when shelves were restocked based on the gaps in the shelves and not supplier inventory. </a:t>
            </a:r>
          </a:p>
          <a:p>
            <a:r>
              <a:rPr lang="en-US" dirty="0"/>
              <a:t>Inspired by these just-in-time inventory systems, </a:t>
            </a:r>
            <a:r>
              <a:rPr lang="en-US" dirty="0" err="1"/>
              <a:t>Taiichi</a:t>
            </a:r>
            <a:r>
              <a:rPr lang="en-US" dirty="0"/>
              <a:t> </a:t>
            </a:r>
            <a:r>
              <a:rPr lang="en-US" dirty="0" err="1"/>
              <a:t>Ohno</a:t>
            </a:r>
            <a:r>
              <a:rPr lang="en-US" dirty="0"/>
              <a:t> developed Kanban and it was applied at the main Toyota manufacturing facility in 1953.</a:t>
            </a:r>
          </a:p>
          <a:p>
            <a:r>
              <a:rPr lang="en-US" dirty="0"/>
              <a:t>The Kanban Method is a holistic framework for incremental, evolutionary process and systems change for organizations. </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35196656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KANBAN METHOD [2/2]</a:t>
            </a:r>
            <a:endParaRPr lang="en-US" dirty="0"/>
          </a:p>
        </p:txBody>
      </p:sp>
      <p:sp>
        <p:nvSpPr>
          <p:cNvPr id="3" name="Content Placeholder 2"/>
          <p:cNvSpPr>
            <a:spLocks noGrp="1"/>
          </p:cNvSpPr>
          <p:nvPr>
            <p:ph idx="1"/>
          </p:nvPr>
        </p:nvSpPr>
        <p:spPr/>
        <p:txBody>
          <a:bodyPr>
            <a:normAutofit/>
          </a:bodyPr>
          <a:lstStyle/>
          <a:p>
            <a:r>
              <a:rPr lang="en-US" dirty="0"/>
              <a:t>The method uses a “pull system” to move the work through the process. When the team completes an item, the team can pull an item into that step.</a:t>
            </a:r>
          </a:p>
          <a:p>
            <a:r>
              <a:rPr lang="en-US" dirty="0"/>
              <a:t>In the Kanban Method, it is more important to complete work than it is to start new work. </a:t>
            </a:r>
          </a:p>
          <a:p>
            <a:r>
              <a:rPr lang="en-US" dirty="0"/>
              <a:t>There is no value derived from work that is not completed so the team works together to implement and adhere to the work in progress (WIP) limits and get each piece of work through the system to “done.”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spTree>
    <p:extLst>
      <p:ext uri="{BB962C8B-B14F-4D97-AF65-F5344CB8AC3E}">
        <p14:creationId xmlns:p14="http://schemas.microsoft.com/office/powerpoint/2010/main" val="946060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KANBan</a:t>
            </a:r>
            <a:endParaRPr lang="en-US" dirty="0"/>
          </a:p>
        </p:txBody>
      </p:sp>
      <p:sp>
        <p:nvSpPr>
          <p:cNvPr id="3" name="Content Placeholder 2"/>
          <p:cNvSpPr>
            <a:spLocks noGrp="1"/>
          </p:cNvSpPr>
          <p:nvPr>
            <p:ph idx="1"/>
          </p:nvPr>
        </p:nvSpPr>
        <p:spPr/>
        <p:txBody>
          <a:bodyPr>
            <a:normAutofit/>
          </a:bodyPr>
          <a:lstStyle/>
          <a:p>
            <a:r>
              <a:rPr lang="en-US" dirty="0"/>
              <a:t>The word </a:t>
            </a:r>
            <a:r>
              <a:rPr lang="en-US" i="1" dirty="0" err="1"/>
              <a:t>kanban</a:t>
            </a:r>
            <a:r>
              <a:rPr lang="en-US" i="1" dirty="0"/>
              <a:t> </a:t>
            </a:r>
            <a:r>
              <a:rPr lang="en-US" dirty="0"/>
              <a:t>is literally translated as “visual sign” or “card.” </a:t>
            </a:r>
          </a:p>
          <a:p>
            <a:r>
              <a:rPr lang="en-US" dirty="0"/>
              <a:t>Physical </a:t>
            </a:r>
            <a:r>
              <a:rPr lang="en-US" dirty="0" err="1"/>
              <a:t>kanban</a:t>
            </a:r>
            <a:r>
              <a:rPr lang="en-US" dirty="0"/>
              <a:t> boards with cards enable and promote the visualization and flow of the work through the system for everyone to see. </a:t>
            </a:r>
          </a:p>
          <a:p>
            <a:r>
              <a:rPr lang="en-US" dirty="0"/>
              <a:t>This information radiator (large display) is made up of columns that represent the states the work needs to flow through in order to get to done. </a:t>
            </a:r>
          </a:p>
          <a:p>
            <a:r>
              <a:rPr lang="en-US" dirty="0"/>
              <a:t>The simplest of boards could have three columns (i.e., to do, doing, and done), but it is adaptable to whatever states are deemed needed by the team utilizing it.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8153208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Applicability and utilization</a:t>
            </a:r>
          </a:p>
        </p:txBody>
      </p:sp>
      <p:sp>
        <p:nvSpPr>
          <p:cNvPr id="3" name="Content Placeholder 2"/>
          <p:cNvSpPr>
            <a:spLocks noGrp="1"/>
          </p:cNvSpPr>
          <p:nvPr>
            <p:ph idx="1"/>
          </p:nvPr>
        </p:nvSpPr>
        <p:spPr/>
        <p:txBody>
          <a:bodyPr>
            <a:normAutofit/>
          </a:bodyPr>
          <a:lstStyle/>
          <a:p>
            <a:r>
              <a:rPr lang="en-US" dirty="0"/>
              <a:t>The Kanban Method is utilized and applicable in many settings and allows for a continuous flow of work and value to the customer. </a:t>
            </a:r>
          </a:p>
          <a:p>
            <a:r>
              <a:rPr lang="en-US" dirty="0"/>
              <a:t>The Kanban Method is less prescriptive than some agile approaches and thus less disruptive to begin implementing as it is the original “start where you are” method. </a:t>
            </a:r>
          </a:p>
          <a:p>
            <a:r>
              <a:rPr lang="en-US" dirty="0"/>
              <a:t>Organizations can begin applying Kanban Methods with relative ease and progress toward fully implementing the method if that is what they deem necessary or appropriate.</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Tree>
    <p:extLst>
      <p:ext uri="{BB962C8B-B14F-4D97-AF65-F5344CB8AC3E}">
        <p14:creationId xmlns:p14="http://schemas.microsoft.com/office/powerpoint/2010/main" val="18574474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emphasis</a:t>
            </a:r>
          </a:p>
        </p:txBody>
      </p:sp>
      <p:sp>
        <p:nvSpPr>
          <p:cNvPr id="3" name="Content Placeholder 2"/>
          <p:cNvSpPr>
            <a:spLocks noGrp="1"/>
          </p:cNvSpPr>
          <p:nvPr>
            <p:ph idx="1"/>
          </p:nvPr>
        </p:nvSpPr>
        <p:spPr/>
        <p:txBody>
          <a:bodyPr/>
          <a:lstStyle/>
          <a:p>
            <a:r>
              <a:rPr lang="en-US" dirty="0"/>
              <a:t>Unlike most agile approaches, the Kanban Method does not prescribe the use of </a:t>
            </a:r>
            <a:r>
              <a:rPr lang="en-US" dirty="0" err="1"/>
              <a:t>timeboxed</a:t>
            </a:r>
            <a:r>
              <a:rPr lang="en-US" dirty="0"/>
              <a:t> iterations. </a:t>
            </a:r>
          </a:p>
          <a:p>
            <a:r>
              <a:rPr lang="en-US" dirty="0"/>
              <a:t>Iterations can be used within the Kanban Method, but the </a:t>
            </a:r>
            <a:r>
              <a:rPr lang="en-US" u="sng" dirty="0"/>
              <a:t>principle of pulling single items through the process continuously </a:t>
            </a:r>
            <a:r>
              <a:rPr lang="en-US" dirty="0"/>
              <a:t>and </a:t>
            </a:r>
            <a:r>
              <a:rPr lang="en-US" u="sng" dirty="0"/>
              <a:t>limiting work in progress</a:t>
            </a:r>
            <a:r>
              <a:rPr lang="en-US" dirty="0"/>
              <a:t> to optimize flow should always remain intact.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spTree>
    <p:extLst>
      <p:ext uri="{BB962C8B-B14F-4D97-AF65-F5344CB8AC3E}">
        <p14:creationId xmlns:p14="http://schemas.microsoft.com/office/powerpoint/2010/main" val="3018154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Conditions for best use [1/2]</a:t>
            </a:r>
          </a:p>
        </p:txBody>
      </p:sp>
      <p:sp>
        <p:nvSpPr>
          <p:cNvPr id="3" name="Content Placeholder 2"/>
          <p:cNvSpPr>
            <a:spLocks noGrp="1"/>
          </p:cNvSpPr>
          <p:nvPr>
            <p:ph idx="1"/>
          </p:nvPr>
        </p:nvSpPr>
        <p:spPr/>
        <p:txBody>
          <a:bodyPr>
            <a:normAutofit/>
          </a:bodyPr>
          <a:lstStyle/>
          <a:p>
            <a:r>
              <a:rPr lang="en-US" b="1" dirty="0"/>
              <a:t>Flexibility. </a:t>
            </a:r>
            <a:r>
              <a:rPr lang="en-US" dirty="0"/>
              <a:t>Teams are typically not bound by </a:t>
            </a:r>
            <a:r>
              <a:rPr lang="en-US" dirty="0" err="1"/>
              <a:t>timeboxes</a:t>
            </a:r>
            <a:r>
              <a:rPr lang="en-US" dirty="0"/>
              <a:t> and will work on the highest priority item in the backlog of work.</a:t>
            </a:r>
          </a:p>
          <a:p>
            <a:r>
              <a:rPr lang="en-US" b="1" dirty="0"/>
              <a:t>Focus on continuous delivery. </a:t>
            </a:r>
            <a:r>
              <a:rPr lang="en-US" dirty="0"/>
              <a:t>Teams are focused on flowing work through the system to completion and not beginning new work until work in progress is completed.</a:t>
            </a:r>
          </a:p>
          <a:p>
            <a:r>
              <a:rPr lang="en-US" b="1" dirty="0"/>
              <a:t>Increased productivity and quality. </a:t>
            </a:r>
            <a:r>
              <a:rPr lang="en-US" dirty="0"/>
              <a:t>Productivity and quality are increased by limiting work in progress.</a:t>
            </a:r>
          </a:p>
          <a:p>
            <a:r>
              <a:rPr lang="en-US" b="1" dirty="0"/>
              <a:t>Increased efficiency. </a:t>
            </a:r>
            <a:r>
              <a:rPr lang="en-US" dirty="0"/>
              <a:t>Checking each task for value adding or nonvalue-added activities and removing the non-value adding activities.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spTree>
    <p:extLst>
      <p:ext uri="{BB962C8B-B14F-4D97-AF65-F5344CB8AC3E}">
        <p14:creationId xmlns:p14="http://schemas.microsoft.com/office/powerpoint/2010/main" val="7224835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Conditions for best use [2/2]</a:t>
            </a:r>
          </a:p>
        </p:txBody>
      </p:sp>
      <p:sp>
        <p:nvSpPr>
          <p:cNvPr id="3" name="Content Placeholder 2"/>
          <p:cNvSpPr>
            <a:spLocks noGrp="1"/>
          </p:cNvSpPr>
          <p:nvPr>
            <p:ph idx="1"/>
          </p:nvPr>
        </p:nvSpPr>
        <p:spPr/>
        <p:txBody>
          <a:bodyPr>
            <a:normAutofit/>
          </a:bodyPr>
          <a:lstStyle/>
          <a:p>
            <a:r>
              <a:rPr lang="en-US" b="1" dirty="0"/>
              <a:t>Team member focus. </a:t>
            </a:r>
            <a:r>
              <a:rPr lang="en-US" dirty="0"/>
              <a:t>Limited work in progress allows the team to focus on the current work.</a:t>
            </a:r>
          </a:p>
          <a:p>
            <a:r>
              <a:rPr lang="en-US" b="1" dirty="0"/>
              <a:t>Variability in the workload. </a:t>
            </a:r>
            <a:r>
              <a:rPr lang="en-US" dirty="0"/>
              <a:t>When there is unpredictability in the way that work arrives, and it becomes impossible for teams to make predictable commitments; even for short periods of time.</a:t>
            </a:r>
          </a:p>
          <a:p>
            <a:r>
              <a:rPr lang="en-US" b="1" dirty="0"/>
              <a:t>Reduction of waste. </a:t>
            </a:r>
            <a:r>
              <a:rPr lang="en-US" dirty="0"/>
              <a:t>Transparency makes waste visible so it can be removed.</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spTree>
    <p:extLst>
      <p:ext uri="{BB962C8B-B14F-4D97-AF65-F5344CB8AC3E}">
        <p14:creationId xmlns:p14="http://schemas.microsoft.com/office/powerpoint/2010/main" val="2241620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Defining Principles and Properties of the Kanban Method</a:t>
            </a:r>
            <a:endParaRPr lang="en-US" dirty="0"/>
          </a:p>
        </p:txBody>
      </p:sp>
      <p:pic>
        <p:nvPicPr>
          <p:cNvPr id="7" name="Content Placeholder 6"/>
          <p:cNvPicPr>
            <a:picLocks noGrp="1" noChangeAspect="1"/>
          </p:cNvPicPr>
          <p:nvPr>
            <p:ph idx="1"/>
          </p:nvPr>
        </p:nvPicPr>
        <p:blipFill>
          <a:blip r:embed="rId2"/>
          <a:stretch>
            <a:fillRect/>
          </a:stretch>
        </p:blipFill>
        <p:spPr>
          <a:xfrm>
            <a:off x="279764" y="1801504"/>
            <a:ext cx="11498254" cy="4554845"/>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9470288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Kanban board</a:t>
            </a:r>
          </a:p>
        </p:txBody>
      </p:sp>
      <p:sp>
        <p:nvSpPr>
          <p:cNvPr id="3" name="Content Placeholder 2"/>
          <p:cNvSpPr>
            <a:spLocks noGrp="1"/>
          </p:cNvSpPr>
          <p:nvPr>
            <p:ph idx="1"/>
          </p:nvPr>
        </p:nvSpPr>
        <p:spPr/>
        <p:txBody>
          <a:bodyPr>
            <a:normAutofit/>
          </a:bodyPr>
          <a:lstStyle/>
          <a:p>
            <a:r>
              <a:rPr lang="en-US" dirty="0"/>
              <a:t>Kanban boards are a low-tech, </a:t>
            </a:r>
            <a:r>
              <a:rPr lang="en-US" dirty="0" err="1"/>
              <a:t>hightouch</a:t>
            </a:r>
            <a:r>
              <a:rPr lang="en-US" dirty="0"/>
              <a:t> technology that may seem overly simplistic at first, but those using them soon realize their power. </a:t>
            </a:r>
          </a:p>
          <a:p>
            <a:r>
              <a:rPr lang="en-US" dirty="0"/>
              <a:t>Utilizing policies for entry and exit to columns, as well as constraints such as limiting work in process, </a:t>
            </a:r>
            <a:r>
              <a:rPr lang="en-US" dirty="0" err="1"/>
              <a:t>kanban</a:t>
            </a:r>
            <a:r>
              <a:rPr lang="en-US" dirty="0"/>
              <a:t> boards provide clear insight to workflow, bottlenecks, blockers, and overall status. </a:t>
            </a:r>
          </a:p>
          <a:p>
            <a:r>
              <a:rPr lang="en-US" dirty="0"/>
              <a:t>Additionally the board acts as an information radiator to anyone who sees it, providing up-to-date information on the status of the work of the team.</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1105920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7" name="Content Placeholder 6"/>
          <p:cNvPicPr>
            <a:picLocks noGrp="1" noChangeAspect="1"/>
          </p:cNvPicPr>
          <p:nvPr>
            <p:ph idx="1"/>
          </p:nvPr>
        </p:nvPicPr>
        <p:blipFill>
          <a:blip r:embed="rId2"/>
          <a:stretch>
            <a:fillRect/>
          </a:stretch>
        </p:blipFill>
        <p:spPr>
          <a:xfrm>
            <a:off x="34847" y="0"/>
            <a:ext cx="12157153" cy="6861671"/>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16382639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CRYSTAL METHODS</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23290491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Crystal methodologies</a:t>
            </a:r>
          </a:p>
        </p:txBody>
      </p:sp>
      <p:sp>
        <p:nvSpPr>
          <p:cNvPr id="3" name="Content Placeholder 2"/>
          <p:cNvSpPr>
            <a:spLocks noGrp="1"/>
          </p:cNvSpPr>
          <p:nvPr>
            <p:ph idx="1"/>
          </p:nvPr>
        </p:nvSpPr>
        <p:spPr/>
        <p:txBody>
          <a:bodyPr>
            <a:normAutofit fontScale="92500" lnSpcReduction="10000"/>
          </a:bodyPr>
          <a:lstStyle/>
          <a:p>
            <a:r>
              <a:rPr lang="en-US" dirty="0"/>
              <a:t>Crystal is a family of methodologies. </a:t>
            </a:r>
          </a:p>
          <a:p>
            <a:r>
              <a:rPr lang="en-US" dirty="0"/>
              <a:t>Crystal methodologies are designed to scale, and provide a selection of methodology rigor based on project size (number of people involved in the project) and the criticality of the project.</a:t>
            </a:r>
          </a:p>
          <a:p>
            <a:r>
              <a:rPr lang="en-US" dirty="0"/>
              <a:t>Crystal Methodology realizes that each project may require a slightly tailored set of policies, practices, and processes in order to meet the project's unique characteristics. </a:t>
            </a:r>
          </a:p>
          <a:p>
            <a:r>
              <a:rPr lang="en-US" dirty="0"/>
              <a:t>The family of methodologies use different colors based on “weight” to determine which methodology to use. </a:t>
            </a:r>
          </a:p>
          <a:p>
            <a:r>
              <a:rPr lang="en-US" dirty="0"/>
              <a:t>The use of the word crystal comes from the gemstone where the various “faces” represent underlying core principles and values.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37651382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Crystal faces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810245000"/>
              </p:ext>
            </p:extLst>
          </p:nvPr>
        </p:nvGraphicFramePr>
        <p:xfrm>
          <a:off x="838200" y="1942855"/>
          <a:ext cx="10515600" cy="3235960"/>
        </p:xfrm>
        <a:graphic>
          <a:graphicData uri="http://schemas.openxmlformats.org/drawingml/2006/table">
            <a:tbl>
              <a:tblPr firstRow="1" bandRow="1">
                <a:tableStyleId>{5C22544A-7EE6-4342-B048-85BDC9FD1C3A}</a:tableStyleId>
              </a:tblPr>
              <a:tblGrid>
                <a:gridCol w="4279710">
                  <a:extLst>
                    <a:ext uri="{9D8B030D-6E8A-4147-A177-3AD203B41FA5}">
                      <a16:colId xmlns:a16="http://schemas.microsoft.com/office/drawing/2014/main" val="2790316168"/>
                    </a:ext>
                  </a:extLst>
                </a:gridCol>
                <a:gridCol w="6235890">
                  <a:extLst>
                    <a:ext uri="{9D8B030D-6E8A-4147-A177-3AD203B41FA5}">
                      <a16:colId xmlns:a16="http://schemas.microsoft.com/office/drawing/2014/main" val="311595091"/>
                    </a:ext>
                  </a:extLst>
                </a:gridCol>
              </a:tblGrid>
              <a:tr h="370840">
                <a:tc>
                  <a:txBody>
                    <a:bodyPr/>
                    <a:lstStyle/>
                    <a:p>
                      <a:r>
                        <a:rPr lang="en-US" sz="1800" b="1" i="0" u="none" strike="noStrike" kern="1200" baseline="0" dirty="0">
                          <a:solidFill>
                            <a:schemeClr val="lt1"/>
                          </a:solidFill>
                          <a:latin typeface="+mn-lt"/>
                          <a:ea typeface="+mn-ea"/>
                          <a:cs typeface="+mn-cs"/>
                        </a:rPr>
                        <a:t>Core Values</a:t>
                      </a:r>
                      <a:endParaRPr lang="en-US" dirty="0"/>
                    </a:p>
                  </a:txBody>
                  <a:tcPr/>
                </a:tc>
                <a:tc>
                  <a:txBody>
                    <a:bodyPr/>
                    <a:lstStyle/>
                    <a:p>
                      <a:r>
                        <a:rPr lang="en-US" sz="1800" b="1" i="0" u="none" strike="noStrike" kern="1200" baseline="0" dirty="0">
                          <a:solidFill>
                            <a:schemeClr val="lt1"/>
                          </a:solidFill>
                          <a:latin typeface="+mn-lt"/>
                          <a:ea typeface="+mn-ea"/>
                          <a:cs typeface="+mn-cs"/>
                        </a:rPr>
                        <a:t>Common Properties (SUCCESS FACTORS)</a:t>
                      </a:r>
                      <a:endParaRPr lang="en-US" dirty="0"/>
                    </a:p>
                  </a:txBody>
                  <a:tcPr/>
                </a:tc>
                <a:extLst>
                  <a:ext uri="{0D108BD9-81ED-4DB2-BD59-A6C34878D82A}">
                    <a16:rowId xmlns:a16="http://schemas.microsoft.com/office/drawing/2014/main" val="3253349414"/>
                  </a:ext>
                </a:extLst>
              </a:tr>
              <a:tr h="370840">
                <a:tc>
                  <a:txBody>
                    <a:bodyPr/>
                    <a:lstStyle/>
                    <a:p>
                      <a:r>
                        <a:rPr lang="en-US" sz="1800" b="0" i="0" u="none" strike="noStrike" kern="1200" baseline="0" dirty="0">
                          <a:solidFill>
                            <a:schemeClr val="dk1"/>
                          </a:solidFill>
                          <a:latin typeface="+mn-lt"/>
                          <a:ea typeface="+mn-ea"/>
                          <a:cs typeface="+mn-cs"/>
                        </a:rPr>
                        <a:t>People</a:t>
                      </a:r>
                      <a:endParaRPr lang="en-US" dirty="0"/>
                    </a:p>
                  </a:txBody>
                  <a:tcPr/>
                </a:tc>
                <a:tc>
                  <a:txBody>
                    <a:bodyPr/>
                    <a:lstStyle/>
                    <a:p>
                      <a:r>
                        <a:rPr lang="en-US" sz="1800" b="0" i="0" u="none" strike="noStrike" kern="1200" baseline="0" dirty="0">
                          <a:solidFill>
                            <a:schemeClr val="dk1"/>
                          </a:solidFill>
                          <a:latin typeface="+mn-lt"/>
                          <a:ea typeface="+mn-ea"/>
                          <a:cs typeface="+mn-cs"/>
                        </a:rPr>
                        <a:t>Frequent delivery</a:t>
                      </a:r>
                      <a:endParaRPr lang="en-US" dirty="0"/>
                    </a:p>
                  </a:txBody>
                  <a:tcPr/>
                </a:tc>
                <a:extLst>
                  <a:ext uri="{0D108BD9-81ED-4DB2-BD59-A6C34878D82A}">
                    <a16:rowId xmlns:a16="http://schemas.microsoft.com/office/drawing/2014/main" val="1856926889"/>
                  </a:ext>
                </a:extLst>
              </a:tr>
              <a:tr h="370840">
                <a:tc>
                  <a:txBody>
                    <a:bodyPr/>
                    <a:lstStyle/>
                    <a:p>
                      <a:r>
                        <a:rPr lang="en-US" sz="1800" b="0" i="0" u="none" strike="noStrike" kern="1200" baseline="0" dirty="0">
                          <a:solidFill>
                            <a:schemeClr val="dk1"/>
                          </a:solidFill>
                          <a:latin typeface="+mn-lt"/>
                          <a:ea typeface="+mn-ea"/>
                          <a:cs typeface="+mn-cs"/>
                        </a:rPr>
                        <a:t>Interaction</a:t>
                      </a:r>
                      <a:endParaRPr lang="en-US" dirty="0"/>
                    </a:p>
                  </a:txBody>
                  <a:tcPr/>
                </a:tc>
                <a:tc>
                  <a:txBody>
                    <a:bodyPr/>
                    <a:lstStyle/>
                    <a:p>
                      <a:r>
                        <a:rPr lang="en-US" sz="1800" b="0" i="0" u="none" strike="noStrike" kern="1200" baseline="0" dirty="0">
                          <a:solidFill>
                            <a:schemeClr val="dk1"/>
                          </a:solidFill>
                          <a:latin typeface="+mn-lt"/>
                          <a:ea typeface="+mn-ea"/>
                          <a:cs typeface="+mn-cs"/>
                        </a:rPr>
                        <a:t>Reflective improvement</a:t>
                      </a:r>
                      <a:endParaRPr lang="en-US" dirty="0"/>
                    </a:p>
                  </a:txBody>
                  <a:tcPr/>
                </a:tc>
                <a:extLst>
                  <a:ext uri="{0D108BD9-81ED-4DB2-BD59-A6C34878D82A}">
                    <a16:rowId xmlns:a16="http://schemas.microsoft.com/office/drawing/2014/main" val="383685326"/>
                  </a:ext>
                </a:extLst>
              </a:tr>
              <a:tr h="370840">
                <a:tc>
                  <a:txBody>
                    <a:bodyPr/>
                    <a:lstStyle/>
                    <a:p>
                      <a:r>
                        <a:rPr lang="en-US" sz="1800" b="0" i="0" u="none" strike="noStrike" kern="1200" baseline="0" dirty="0">
                          <a:solidFill>
                            <a:schemeClr val="dk1"/>
                          </a:solidFill>
                          <a:latin typeface="+mn-lt"/>
                          <a:ea typeface="+mn-ea"/>
                          <a:cs typeface="+mn-cs"/>
                        </a:rPr>
                        <a:t>Community</a:t>
                      </a:r>
                      <a:endParaRPr lang="en-US" dirty="0"/>
                    </a:p>
                  </a:txBody>
                  <a:tcPr/>
                </a:tc>
                <a:tc>
                  <a:txBody>
                    <a:bodyPr/>
                    <a:lstStyle/>
                    <a:p>
                      <a:r>
                        <a:rPr lang="en-US" sz="1800" b="0" i="0" u="none" strike="noStrike" kern="1200" baseline="0" dirty="0">
                          <a:solidFill>
                            <a:schemeClr val="dk1"/>
                          </a:solidFill>
                          <a:latin typeface="+mn-lt"/>
                          <a:ea typeface="+mn-ea"/>
                          <a:cs typeface="+mn-cs"/>
                        </a:rPr>
                        <a:t>Close or osmotic communication</a:t>
                      </a:r>
                      <a:endParaRPr lang="en-US" dirty="0"/>
                    </a:p>
                  </a:txBody>
                  <a:tcPr/>
                </a:tc>
                <a:extLst>
                  <a:ext uri="{0D108BD9-81ED-4DB2-BD59-A6C34878D82A}">
                    <a16:rowId xmlns:a16="http://schemas.microsoft.com/office/drawing/2014/main" val="1032347060"/>
                  </a:ext>
                </a:extLst>
              </a:tr>
              <a:tr h="370840">
                <a:tc>
                  <a:txBody>
                    <a:bodyPr/>
                    <a:lstStyle/>
                    <a:p>
                      <a:r>
                        <a:rPr lang="en-US" sz="1800" b="0" i="0" u="none" strike="noStrike" kern="1200" baseline="0" dirty="0">
                          <a:solidFill>
                            <a:schemeClr val="dk1"/>
                          </a:solidFill>
                          <a:latin typeface="+mn-lt"/>
                          <a:ea typeface="+mn-ea"/>
                          <a:cs typeface="+mn-cs"/>
                        </a:rPr>
                        <a:t>Skills</a:t>
                      </a:r>
                      <a:endParaRPr lang="en-US" dirty="0"/>
                    </a:p>
                  </a:txBody>
                  <a:tcPr/>
                </a:tc>
                <a:tc>
                  <a:txBody>
                    <a:bodyPr/>
                    <a:lstStyle/>
                    <a:p>
                      <a:r>
                        <a:rPr lang="en-US" sz="1800" b="0" i="0" u="none" strike="noStrike" kern="1200" baseline="0" dirty="0">
                          <a:solidFill>
                            <a:schemeClr val="dk1"/>
                          </a:solidFill>
                          <a:latin typeface="+mn-lt"/>
                          <a:ea typeface="+mn-ea"/>
                          <a:cs typeface="+mn-cs"/>
                        </a:rPr>
                        <a:t>Personal safety</a:t>
                      </a:r>
                      <a:endParaRPr lang="en-US" dirty="0"/>
                    </a:p>
                  </a:txBody>
                  <a:tcPr/>
                </a:tc>
                <a:extLst>
                  <a:ext uri="{0D108BD9-81ED-4DB2-BD59-A6C34878D82A}">
                    <a16:rowId xmlns:a16="http://schemas.microsoft.com/office/drawing/2014/main" val="979890826"/>
                  </a:ext>
                </a:extLst>
              </a:tr>
              <a:tr h="370840">
                <a:tc>
                  <a:txBody>
                    <a:bodyPr/>
                    <a:lstStyle/>
                    <a:p>
                      <a:r>
                        <a:rPr lang="en-US" sz="1800" b="0" i="0" u="none" strike="noStrike" kern="1200" baseline="0" dirty="0">
                          <a:solidFill>
                            <a:schemeClr val="dk1"/>
                          </a:solidFill>
                          <a:latin typeface="+mn-lt"/>
                          <a:ea typeface="+mn-ea"/>
                          <a:cs typeface="+mn-cs"/>
                        </a:rPr>
                        <a:t>Talents</a:t>
                      </a:r>
                      <a:endParaRPr lang="en-US" dirty="0"/>
                    </a:p>
                  </a:txBody>
                  <a:tcPr/>
                </a:tc>
                <a:tc>
                  <a:txBody>
                    <a:bodyPr/>
                    <a:lstStyle/>
                    <a:p>
                      <a:r>
                        <a:rPr lang="en-US" sz="1800" b="0" i="0" u="none" strike="noStrike" kern="1200" baseline="0" dirty="0">
                          <a:solidFill>
                            <a:schemeClr val="dk1"/>
                          </a:solidFill>
                          <a:latin typeface="+mn-lt"/>
                          <a:ea typeface="+mn-ea"/>
                          <a:cs typeface="+mn-cs"/>
                        </a:rPr>
                        <a:t>Focus</a:t>
                      </a:r>
                      <a:endParaRPr lang="en-US" dirty="0"/>
                    </a:p>
                  </a:txBody>
                  <a:tcPr/>
                </a:tc>
                <a:extLst>
                  <a:ext uri="{0D108BD9-81ED-4DB2-BD59-A6C34878D82A}">
                    <a16:rowId xmlns:a16="http://schemas.microsoft.com/office/drawing/2014/main" val="1159411332"/>
                  </a:ext>
                </a:extLst>
              </a:tr>
              <a:tr h="370840">
                <a:tc>
                  <a:txBody>
                    <a:bodyPr/>
                    <a:lstStyle/>
                    <a:p>
                      <a:r>
                        <a:rPr lang="en-US" sz="1800" b="0" i="0" u="none" strike="noStrike" kern="1200" baseline="0" dirty="0">
                          <a:solidFill>
                            <a:schemeClr val="dk1"/>
                          </a:solidFill>
                          <a:latin typeface="+mn-lt"/>
                          <a:ea typeface="+mn-ea"/>
                          <a:cs typeface="+mn-cs"/>
                        </a:rPr>
                        <a:t>Communications</a:t>
                      </a:r>
                      <a:endParaRPr lang="en-US" dirty="0"/>
                    </a:p>
                  </a:txBody>
                  <a:tcPr/>
                </a:tc>
                <a:tc>
                  <a:txBody>
                    <a:bodyPr/>
                    <a:lstStyle/>
                    <a:p>
                      <a:r>
                        <a:rPr lang="en-US" sz="1800" b="0" i="0" u="none" strike="noStrike" kern="1200" baseline="0" dirty="0">
                          <a:solidFill>
                            <a:schemeClr val="dk1"/>
                          </a:solidFill>
                          <a:latin typeface="+mn-lt"/>
                          <a:ea typeface="+mn-ea"/>
                          <a:cs typeface="+mn-cs"/>
                        </a:rPr>
                        <a:t>Easy access to expert users</a:t>
                      </a:r>
                      <a:endParaRPr lang="en-US" dirty="0"/>
                    </a:p>
                  </a:txBody>
                  <a:tcPr/>
                </a:tc>
                <a:extLst>
                  <a:ext uri="{0D108BD9-81ED-4DB2-BD59-A6C34878D82A}">
                    <a16:rowId xmlns:a16="http://schemas.microsoft.com/office/drawing/2014/main" val="4073542629"/>
                  </a:ext>
                </a:extLst>
              </a:tr>
              <a:tr h="370840">
                <a:tc>
                  <a:txBody>
                    <a:bodyPr/>
                    <a:lstStyle/>
                    <a:p>
                      <a:endParaRPr lang="en-US"/>
                    </a:p>
                  </a:txBody>
                  <a:tcPr/>
                </a:tc>
                <a:tc>
                  <a:txBody>
                    <a:bodyPr/>
                    <a:lstStyle/>
                    <a:p>
                      <a:r>
                        <a:rPr lang="en-US" sz="1800" b="0" i="0" u="none" strike="noStrike" kern="1200" baseline="0" dirty="0">
                          <a:solidFill>
                            <a:schemeClr val="dk1"/>
                          </a:solidFill>
                          <a:latin typeface="+mn-lt"/>
                          <a:ea typeface="+mn-ea"/>
                          <a:cs typeface="+mn-cs"/>
                        </a:rPr>
                        <a:t>Technical environment with automated tests, configuration management, and frequent integration</a:t>
                      </a:r>
                      <a:endParaRPr lang="en-US" dirty="0"/>
                    </a:p>
                  </a:txBody>
                  <a:tcPr/>
                </a:tc>
                <a:extLst>
                  <a:ext uri="{0D108BD9-81ED-4DB2-BD59-A6C34878D82A}">
                    <a16:rowId xmlns:a16="http://schemas.microsoft.com/office/drawing/2014/main" val="2584702142"/>
                  </a:ext>
                </a:extLst>
              </a:tr>
            </a:tbl>
          </a:graphicData>
        </a:graphic>
      </p:graphicFrame>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4275332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pic>
        <p:nvPicPr>
          <p:cNvPr id="7" name="Content Placeholder 6"/>
          <p:cNvPicPr>
            <a:picLocks noGrp="1" noChangeAspect="1"/>
          </p:cNvPicPr>
          <p:nvPr>
            <p:ph idx="1"/>
          </p:nvPr>
        </p:nvPicPr>
        <p:blipFill>
          <a:blip r:embed="rId2"/>
          <a:stretch>
            <a:fillRect/>
          </a:stretch>
        </p:blipFill>
        <p:spPr>
          <a:xfrm>
            <a:off x="0" y="-539"/>
            <a:ext cx="12192000" cy="6843619"/>
          </a:xfrm>
          <a:prstGeom prst="rect">
            <a:avLst/>
          </a:prstGeom>
        </p:spPr>
      </p:pic>
    </p:spTree>
    <p:extLst>
      <p:ext uri="{BB962C8B-B14F-4D97-AF65-F5344CB8AC3E}">
        <p14:creationId xmlns:p14="http://schemas.microsoft.com/office/powerpoint/2010/main" val="19236939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SCRUMBAN</a:t>
            </a:r>
            <a:endParaRPr lang="en-US" dirty="0"/>
          </a:p>
        </p:txBody>
      </p:sp>
      <p:sp>
        <p:nvSpPr>
          <p:cNvPr id="8" name="Text Placeholder 7"/>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1194174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b="1" dirty="0"/>
              <a:t>SCRUMBAN</a:t>
            </a:r>
            <a:endParaRPr lang="en-US" dirty="0"/>
          </a:p>
        </p:txBody>
      </p:sp>
      <p:sp>
        <p:nvSpPr>
          <p:cNvPr id="8" name="Content Placeholder 7"/>
          <p:cNvSpPr>
            <a:spLocks noGrp="1"/>
          </p:cNvSpPr>
          <p:nvPr>
            <p:ph idx="1"/>
          </p:nvPr>
        </p:nvSpPr>
        <p:spPr/>
        <p:txBody>
          <a:bodyPr>
            <a:normAutofit fontScale="77500" lnSpcReduction="20000"/>
          </a:bodyPr>
          <a:lstStyle/>
          <a:p>
            <a:r>
              <a:rPr lang="en-US" dirty="0" err="1"/>
              <a:t>Scrumban</a:t>
            </a:r>
            <a:r>
              <a:rPr lang="en-US" dirty="0"/>
              <a:t> is an agile approach originally designed as a way to transition from Scrum to Kanban. </a:t>
            </a:r>
          </a:p>
          <a:p>
            <a:r>
              <a:rPr lang="en-US" dirty="0"/>
              <a:t>As additional agile frameworks and methodologies emerged, it became an evolving hybrid framework in and of itself where teams use </a:t>
            </a:r>
            <a:r>
              <a:rPr lang="en-US" b="1" dirty="0"/>
              <a:t>Scrum as a framework </a:t>
            </a:r>
            <a:r>
              <a:rPr lang="en-US" dirty="0"/>
              <a:t>and </a:t>
            </a:r>
            <a:r>
              <a:rPr lang="en-US" b="1" dirty="0"/>
              <a:t>Kanban for process improvement</a:t>
            </a:r>
            <a:r>
              <a:rPr lang="en-US" dirty="0"/>
              <a:t>.</a:t>
            </a:r>
          </a:p>
          <a:p>
            <a:r>
              <a:rPr lang="en-US" dirty="0"/>
              <a:t>In </a:t>
            </a:r>
            <a:r>
              <a:rPr lang="en-US" dirty="0" err="1"/>
              <a:t>Scrumban</a:t>
            </a:r>
            <a:r>
              <a:rPr lang="en-US" dirty="0"/>
              <a:t>, the work is organized into small “sprints” and leverages the use of </a:t>
            </a:r>
            <a:r>
              <a:rPr lang="en-US" dirty="0" err="1"/>
              <a:t>kanban</a:t>
            </a:r>
            <a:r>
              <a:rPr lang="en-US" dirty="0"/>
              <a:t> boards to visualize and monitor the work. </a:t>
            </a:r>
          </a:p>
          <a:p>
            <a:r>
              <a:rPr lang="en-US" dirty="0"/>
              <a:t>The stories are placed on the </a:t>
            </a:r>
            <a:r>
              <a:rPr lang="en-US" dirty="0" err="1"/>
              <a:t>kanban</a:t>
            </a:r>
            <a:r>
              <a:rPr lang="en-US" dirty="0"/>
              <a:t> board and the team manages its work by using work-in-progress limits. </a:t>
            </a:r>
          </a:p>
          <a:p>
            <a:r>
              <a:rPr lang="en-US" dirty="0"/>
              <a:t>Daily meetings are held to maintain the collaboration between the team and to remove impediments. </a:t>
            </a:r>
          </a:p>
          <a:p>
            <a:r>
              <a:rPr lang="en-US" dirty="0"/>
              <a:t>A planning trigger is set in place for the team to know when to plan next, typically when the work-in-progress level is lower than a predetermined limit. </a:t>
            </a:r>
          </a:p>
          <a:p>
            <a:r>
              <a:rPr lang="en-US" dirty="0"/>
              <a:t>There are no predefined roles in </a:t>
            </a:r>
            <a:r>
              <a:rPr lang="en-US" dirty="0" err="1"/>
              <a:t>Scrumban</a:t>
            </a:r>
            <a:r>
              <a:rPr lang="en-US" dirty="0"/>
              <a:t>—the team retains their current roles.</a:t>
            </a:r>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26912661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FEATURE-DRIVEN DEVELOPMENT</a:t>
            </a:r>
            <a:endParaRPr lang="en-US" dirty="0"/>
          </a:p>
        </p:txBody>
      </p:sp>
      <p:sp>
        <p:nvSpPr>
          <p:cNvPr id="7" name="Text Placeholder 6"/>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35426930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FDD</a:t>
            </a:r>
          </a:p>
        </p:txBody>
      </p:sp>
      <p:sp>
        <p:nvSpPr>
          <p:cNvPr id="3" name="Content Placeholder 2"/>
          <p:cNvSpPr>
            <a:spLocks noGrp="1"/>
          </p:cNvSpPr>
          <p:nvPr>
            <p:ph idx="1"/>
          </p:nvPr>
        </p:nvSpPr>
        <p:spPr/>
        <p:txBody>
          <a:bodyPr/>
          <a:lstStyle/>
          <a:p>
            <a:r>
              <a:rPr lang="en-US" dirty="0"/>
              <a:t>Feature-Driven Development (FDD) was developed to meet the specific needs of a large software development project. </a:t>
            </a:r>
          </a:p>
          <a:p>
            <a:r>
              <a:rPr lang="en-US" dirty="0"/>
              <a:t>Features relate to a small business value capability</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Tree>
    <p:extLst>
      <p:ext uri="{BB962C8B-B14F-4D97-AF65-F5344CB8AC3E}">
        <p14:creationId xmlns:p14="http://schemas.microsoft.com/office/powerpoint/2010/main" val="13903854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FDD ROLES</a:t>
            </a:r>
          </a:p>
        </p:txBody>
      </p:sp>
      <p:sp>
        <p:nvSpPr>
          <p:cNvPr id="3" name="Content Placeholder 2"/>
          <p:cNvSpPr>
            <a:spLocks noGrp="1"/>
          </p:cNvSpPr>
          <p:nvPr>
            <p:ph idx="1"/>
          </p:nvPr>
        </p:nvSpPr>
        <p:spPr/>
        <p:txBody>
          <a:bodyPr>
            <a:normAutofit/>
          </a:bodyPr>
          <a:lstStyle/>
          <a:p>
            <a:r>
              <a:rPr lang="en-US" dirty="0"/>
              <a:t>There are six primary roles on a Feature-Driven Development project where individuals can take on one or more of the following roles:</a:t>
            </a:r>
          </a:p>
          <a:p>
            <a:pPr marL="914400" lvl="1" indent="-457200">
              <a:buFont typeface="+mj-lt"/>
              <a:buAutoNum type="arabicPeriod"/>
            </a:pPr>
            <a:r>
              <a:rPr lang="en-US" dirty="0"/>
              <a:t>Project manager,</a:t>
            </a:r>
          </a:p>
          <a:p>
            <a:pPr marL="914400" lvl="1" indent="-457200">
              <a:buFont typeface="+mj-lt"/>
              <a:buAutoNum type="arabicPeriod"/>
            </a:pPr>
            <a:r>
              <a:rPr lang="en-US" dirty="0"/>
              <a:t>Chief architect,</a:t>
            </a:r>
          </a:p>
          <a:p>
            <a:pPr marL="914400" lvl="1" indent="-457200">
              <a:buFont typeface="+mj-lt"/>
              <a:buAutoNum type="arabicPeriod"/>
            </a:pPr>
            <a:r>
              <a:rPr lang="en-US" dirty="0"/>
              <a:t>Development manager,</a:t>
            </a:r>
          </a:p>
          <a:p>
            <a:pPr marL="914400" lvl="1" indent="-457200">
              <a:buFont typeface="+mj-lt"/>
              <a:buAutoNum type="arabicPeriod"/>
            </a:pPr>
            <a:r>
              <a:rPr lang="en-US" dirty="0"/>
              <a:t>Chief programmer,</a:t>
            </a:r>
          </a:p>
          <a:p>
            <a:pPr marL="914400" lvl="1" indent="-457200">
              <a:buFont typeface="+mj-lt"/>
              <a:buAutoNum type="arabicPeriod"/>
            </a:pPr>
            <a:r>
              <a:rPr lang="en-US" dirty="0"/>
              <a:t>Class owner, and/or</a:t>
            </a:r>
          </a:p>
          <a:p>
            <a:pPr marL="914400" lvl="1" indent="-457200">
              <a:buFont typeface="+mj-lt"/>
              <a:buAutoNum type="arabicPeriod"/>
            </a:pPr>
            <a:r>
              <a:rPr lang="en-US" dirty="0"/>
              <a:t>Domain expert.</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35487940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FDD PROCESSES/ ACTIVITIES</a:t>
            </a:r>
          </a:p>
        </p:txBody>
      </p:sp>
      <p:sp>
        <p:nvSpPr>
          <p:cNvPr id="3" name="Content Placeholder 2"/>
          <p:cNvSpPr>
            <a:spLocks noGrp="1"/>
          </p:cNvSpPr>
          <p:nvPr>
            <p:ph idx="1"/>
          </p:nvPr>
        </p:nvSpPr>
        <p:spPr/>
        <p:txBody>
          <a:bodyPr/>
          <a:lstStyle/>
          <a:p>
            <a:r>
              <a:rPr lang="en-US" dirty="0"/>
              <a:t>A Feature-Driven Development project is organized around five processes or activities, which are performed iteratively:</a:t>
            </a:r>
          </a:p>
          <a:p>
            <a:pPr marL="971550" lvl="1" indent="-514350">
              <a:buFont typeface="+mj-lt"/>
              <a:buAutoNum type="arabicPeriod"/>
            </a:pPr>
            <a:r>
              <a:rPr lang="en-US" dirty="0"/>
              <a:t>Develop an overall model,</a:t>
            </a:r>
          </a:p>
          <a:p>
            <a:pPr marL="971550" lvl="1" indent="-514350">
              <a:buFont typeface="+mj-lt"/>
              <a:buAutoNum type="arabicPeriod"/>
            </a:pPr>
            <a:r>
              <a:rPr lang="en-US" dirty="0"/>
              <a:t>Build a features list,</a:t>
            </a:r>
          </a:p>
          <a:p>
            <a:pPr marL="971550" lvl="1" indent="-514350">
              <a:buFont typeface="+mj-lt"/>
              <a:buAutoNum type="arabicPeriod"/>
            </a:pPr>
            <a:r>
              <a:rPr lang="en-US" dirty="0"/>
              <a:t>Plan by feature,</a:t>
            </a:r>
          </a:p>
          <a:p>
            <a:pPr marL="971550" lvl="1" indent="-514350">
              <a:buFont typeface="+mj-lt"/>
              <a:buAutoNum type="arabicPeriod"/>
            </a:pPr>
            <a:r>
              <a:rPr lang="en-US" dirty="0"/>
              <a:t>Design by feature, and</a:t>
            </a:r>
          </a:p>
          <a:p>
            <a:pPr marL="971550" lvl="1" indent="-514350">
              <a:buFont typeface="+mj-lt"/>
              <a:buAutoNum type="arabicPeriod"/>
            </a:pPr>
            <a:r>
              <a:rPr lang="en-US" dirty="0"/>
              <a:t>Build by features.</a:t>
            </a:r>
          </a:p>
        </p:txBody>
      </p:sp>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44859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FDD LIFE CYCLE</a:t>
            </a:r>
          </a:p>
        </p:txBody>
      </p:sp>
      <p:pic>
        <p:nvPicPr>
          <p:cNvPr id="7" name="Content Placeholder 6"/>
          <p:cNvPicPr>
            <a:picLocks noGrp="1" noChangeAspect="1"/>
          </p:cNvPicPr>
          <p:nvPr>
            <p:ph idx="1"/>
          </p:nvPr>
        </p:nvPicPr>
        <p:blipFill>
          <a:blip r:embed="rId2"/>
          <a:stretch>
            <a:fillRect/>
          </a:stretch>
        </p:blipFill>
        <p:spPr>
          <a:xfrm>
            <a:off x="109182" y="1946486"/>
            <a:ext cx="11973636" cy="4154065"/>
          </a:xfrm>
          <a:prstGeom prst="rect">
            <a:avLst/>
          </a:prstGeom>
        </p:spPr>
      </p:pic>
      <p:sp>
        <p:nvSpPr>
          <p:cNvPr id="5" name="Footer Placeholder 4"/>
          <p:cNvSpPr>
            <a:spLocks noGrp="1"/>
          </p:cNvSpPr>
          <p:nvPr>
            <p:ph type="ftr" sz="quarter" idx="11"/>
          </p:nvPr>
        </p:nvSpPr>
        <p:spPr/>
        <p:txBody>
          <a:bodyPr/>
          <a:lstStyle/>
          <a:p>
            <a:r>
              <a:rPr lang="en-US" b="1"/>
              <a:t>Eng. Dr. Akram Ali</a:t>
            </a:r>
            <a:endParaRPr lang="en-US" b="1" dirty="0"/>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256366929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6736</TotalTime>
  <Words>1999</Words>
  <Application>Microsoft Office PowerPoint</Application>
  <PresentationFormat>Widescreen</PresentationFormat>
  <Paragraphs>239</Paragraphs>
  <Slides>37</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37</vt:i4>
      </vt:variant>
    </vt:vector>
  </HeadingPairs>
  <TitlesOfParts>
    <vt:vector size="43" baseType="lpstr">
      <vt:lpstr>Arial</vt:lpstr>
      <vt:lpstr>Calibri</vt:lpstr>
      <vt:lpstr>Calibri Light</vt:lpstr>
      <vt:lpstr>Wingdings</vt:lpstr>
      <vt:lpstr>1_Office Theme</vt:lpstr>
      <vt:lpstr>Office Theme</vt:lpstr>
      <vt:lpstr> PMG 622 Agile Project Management LECTURE 07: ANNEX A3 OVERVIEW OF AGILE AND LEAN FRAMEWORKS [1/2]</vt:lpstr>
      <vt:lpstr>FREE PROJECT MANAGEMENT AND RELATED RESOURCES</vt:lpstr>
      <vt:lpstr>Introduction TO AGILE AND LEAN FRAMEWORKS</vt:lpstr>
      <vt:lpstr>SELECTION CRITERIA FOR THE AGILE PRACTICE GUIDE</vt:lpstr>
      <vt:lpstr>Agile approaches Breadth and detail</vt:lpstr>
      <vt:lpstr>scrum</vt:lpstr>
      <vt:lpstr>SCRUM</vt:lpstr>
      <vt:lpstr>The Scrum team (roles)</vt:lpstr>
      <vt:lpstr>Scrum events and artifacts</vt:lpstr>
      <vt:lpstr>EXTREME PROGRAMMING </vt:lpstr>
      <vt:lpstr>XP</vt:lpstr>
      <vt:lpstr>PowerPoint Presentation</vt:lpstr>
      <vt:lpstr>core values</vt:lpstr>
      <vt:lpstr>key principles</vt:lpstr>
      <vt:lpstr>PowerPoint Presentation</vt:lpstr>
      <vt:lpstr>KANBAN METHOD</vt:lpstr>
      <vt:lpstr>KANBAN METHOD [1/2]</vt:lpstr>
      <vt:lpstr>KANBAN METHOD [2/2]</vt:lpstr>
      <vt:lpstr>KANBan</vt:lpstr>
      <vt:lpstr>Applicability and utilization</vt:lpstr>
      <vt:lpstr>emphasis</vt:lpstr>
      <vt:lpstr>Conditions for best use [1/2]</vt:lpstr>
      <vt:lpstr>Conditions for best use [2/2]</vt:lpstr>
      <vt:lpstr>Defining Principles and Properties of the Kanban Method</vt:lpstr>
      <vt:lpstr>Kanban board</vt:lpstr>
      <vt:lpstr>PowerPoint Presentation</vt:lpstr>
      <vt:lpstr>CRYSTAL METHODS</vt:lpstr>
      <vt:lpstr>Crystal methodologies</vt:lpstr>
      <vt:lpstr>Crystal faces</vt:lpstr>
      <vt:lpstr>PowerPoint Presentation</vt:lpstr>
      <vt:lpstr>SCRUMBAN</vt:lpstr>
      <vt:lpstr>SCRUMBAN</vt:lpstr>
      <vt:lpstr>FEATURE-DRIVEN DEVELOPMENT</vt:lpstr>
      <vt:lpstr>FDD</vt:lpstr>
      <vt:lpstr>FDD ROLES</vt:lpstr>
      <vt:lpstr>FDD PROCESSES/ ACTIVITIES</vt:lpstr>
      <vt:lpstr>FDD LIFE CYCLE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compu fast</cp:lastModifiedBy>
  <cp:revision>772</cp:revision>
  <dcterms:created xsi:type="dcterms:W3CDTF">2020-10-15T07:04:09Z</dcterms:created>
  <dcterms:modified xsi:type="dcterms:W3CDTF">2022-11-18T15:30:34Z</dcterms:modified>
</cp:coreProperties>
</file>