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496" r:id="rId4"/>
    <p:sldId id="517" r:id="rId5"/>
    <p:sldId id="495" r:id="rId6"/>
    <p:sldId id="494" r:id="rId7"/>
    <p:sldId id="556" r:id="rId8"/>
    <p:sldId id="557" r:id="rId9"/>
    <p:sldId id="487" r:id="rId10"/>
    <p:sldId id="488" r:id="rId11"/>
    <p:sldId id="485" r:id="rId12"/>
    <p:sldId id="519" r:id="rId13"/>
    <p:sldId id="560" r:id="rId14"/>
    <p:sldId id="520" r:id="rId15"/>
    <p:sldId id="561" r:id="rId16"/>
    <p:sldId id="559" r:id="rId17"/>
    <p:sldId id="575" r:id="rId18"/>
    <p:sldId id="523" r:id="rId19"/>
    <p:sldId id="576" r:id="rId20"/>
    <p:sldId id="530" r:id="rId21"/>
    <p:sldId id="562" r:id="rId22"/>
    <p:sldId id="563" r:id="rId23"/>
    <p:sldId id="564" r:id="rId24"/>
    <p:sldId id="536" r:id="rId25"/>
    <p:sldId id="547" r:id="rId26"/>
    <p:sldId id="546" r:id="rId27"/>
    <p:sldId id="544" r:id="rId28"/>
    <p:sldId id="565" r:id="rId29"/>
    <p:sldId id="566" r:id="rId30"/>
    <p:sldId id="543" r:id="rId31"/>
    <p:sldId id="537" r:id="rId32"/>
    <p:sldId id="535" r:id="rId33"/>
    <p:sldId id="534" r:id="rId34"/>
    <p:sldId id="567" r:id="rId35"/>
    <p:sldId id="568" r:id="rId36"/>
    <p:sldId id="570" r:id="rId37"/>
    <p:sldId id="574" r:id="rId38"/>
    <p:sldId id="573" r:id="rId39"/>
    <p:sldId id="571" r:id="rId40"/>
    <p:sldId id="572" r:id="rId41"/>
    <p:sldId id="57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517"/>
            <p14:sldId id="495"/>
            <p14:sldId id="494"/>
            <p14:sldId id="556"/>
            <p14:sldId id="557"/>
            <p14:sldId id="487"/>
            <p14:sldId id="488"/>
            <p14:sldId id="485"/>
            <p14:sldId id="519"/>
            <p14:sldId id="560"/>
            <p14:sldId id="520"/>
            <p14:sldId id="561"/>
            <p14:sldId id="559"/>
            <p14:sldId id="575"/>
            <p14:sldId id="523"/>
            <p14:sldId id="576"/>
            <p14:sldId id="530"/>
            <p14:sldId id="562"/>
            <p14:sldId id="563"/>
            <p14:sldId id="564"/>
            <p14:sldId id="536"/>
            <p14:sldId id="547"/>
            <p14:sldId id="546"/>
            <p14:sldId id="544"/>
            <p14:sldId id="565"/>
            <p14:sldId id="566"/>
            <p14:sldId id="543"/>
            <p14:sldId id="537"/>
            <p14:sldId id="535"/>
            <p14:sldId id="534"/>
            <p14:sldId id="567"/>
            <p14:sldId id="568"/>
            <p14:sldId id="570"/>
            <p14:sldId id="574"/>
            <p14:sldId id="573"/>
            <p14:sldId id="571"/>
            <p14:sldId id="572"/>
            <p14:sldId id="57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27" autoAdjust="0"/>
  </p:normalViewPr>
  <p:slideViewPr>
    <p:cSldViewPr snapToGrid="0">
      <p:cViewPr varScale="1">
        <p:scale>
          <a:sx n="61" d="100"/>
          <a:sy n="61" d="100"/>
        </p:scale>
        <p:origin x="99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23D856-28D2-41F4-99B7-62BD5C701C35}"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96B95526-9988-4089-AD17-BDC3BAB434B2}">
      <dgm:prSet phldrT="[Text]"/>
      <dgm:spPr/>
      <dgm:t>
        <a:bodyPr/>
        <a:lstStyle/>
        <a:p>
          <a:r>
            <a:rPr lang="ar-EG" b="1" i="1" dirty="0" smtClean="0">
              <a:effectLst>
                <a:outerShdw blurRad="38100" dist="38100" dir="2700000" algn="tl">
                  <a:srgbClr val="000000">
                    <a:alpha val="43137"/>
                  </a:srgbClr>
                </a:outerShdw>
              </a:effectLst>
            </a:rPr>
            <a:t>نموذج إدارة الإنطباع عبر وسائل التواصل الإجتماعي</a:t>
          </a:r>
          <a:endParaRPr lang="en-US" b="1" i="1" dirty="0">
            <a:effectLst>
              <a:outerShdw blurRad="38100" dist="38100" dir="2700000" algn="tl">
                <a:srgbClr val="000000">
                  <a:alpha val="43137"/>
                </a:srgbClr>
              </a:outerShdw>
            </a:effectLst>
          </a:endParaRPr>
        </a:p>
      </dgm:t>
    </dgm:pt>
    <dgm:pt modelId="{1BCB4AA0-8992-461D-9EB3-741908671823}" type="parTrans" cxnId="{4DE66F92-F5A6-40F8-A91F-3A9DCA582E48}">
      <dgm:prSet/>
      <dgm:spPr/>
      <dgm:t>
        <a:bodyPr/>
        <a:lstStyle/>
        <a:p>
          <a:endParaRPr lang="en-US"/>
        </a:p>
      </dgm:t>
    </dgm:pt>
    <dgm:pt modelId="{7AD2FB5D-3077-4195-8ECE-4BCA3A22F61F}" type="sibTrans" cxnId="{4DE66F92-F5A6-40F8-A91F-3A9DCA582E48}">
      <dgm:prSet/>
      <dgm:spPr/>
      <dgm:t>
        <a:bodyPr/>
        <a:lstStyle/>
        <a:p>
          <a:endParaRPr lang="en-US"/>
        </a:p>
      </dgm:t>
    </dgm:pt>
    <dgm:pt modelId="{6B94AC92-3472-4E0E-9DC2-5700975F95BB}">
      <dgm:prSet phldrT="[Text]"/>
      <dgm:spPr>
        <a:solidFill>
          <a:schemeClr val="accent2">
            <a:alpha val="50000"/>
          </a:schemeClr>
        </a:solidFill>
      </dgm:spPr>
      <dgm:t>
        <a:bodyPr/>
        <a:lstStyle/>
        <a:p>
          <a:r>
            <a:rPr lang="ar-EG" b="1" i="1" dirty="0" smtClean="0"/>
            <a:t>إنشاء قاعدة الجمهور</a:t>
          </a:r>
          <a:endParaRPr lang="en-US" b="1" i="1" dirty="0"/>
        </a:p>
      </dgm:t>
    </dgm:pt>
    <dgm:pt modelId="{67DA4B33-BF69-4A20-BAFC-979059B70A8E}" type="parTrans" cxnId="{340A60D6-A62B-4A07-B55E-E2C07DA3C4AD}">
      <dgm:prSet/>
      <dgm:spPr/>
      <dgm:t>
        <a:bodyPr/>
        <a:lstStyle/>
        <a:p>
          <a:endParaRPr lang="en-US"/>
        </a:p>
      </dgm:t>
    </dgm:pt>
    <dgm:pt modelId="{094FB053-FF3A-424F-BC1C-EE1A8DD30146}" type="sibTrans" cxnId="{340A60D6-A62B-4A07-B55E-E2C07DA3C4AD}">
      <dgm:prSet/>
      <dgm:spPr/>
      <dgm:t>
        <a:bodyPr/>
        <a:lstStyle/>
        <a:p>
          <a:endParaRPr lang="en-US"/>
        </a:p>
      </dgm:t>
    </dgm:pt>
    <dgm:pt modelId="{3B469947-EF1F-4351-914B-DBBBD9D01FA0}">
      <dgm:prSet phldrT="[Text]"/>
      <dgm:spPr>
        <a:solidFill>
          <a:schemeClr val="accent6">
            <a:lumMod val="75000"/>
            <a:alpha val="50000"/>
          </a:schemeClr>
        </a:solidFill>
      </dgm:spPr>
      <dgm:t>
        <a:bodyPr/>
        <a:lstStyle/>
        <a:p>
          <a:r>
            <a:rPr lang="ar-EG" b="1" i="1" dirty="0" smtClean="0"/>
            <a:t>بناء الإنطباع </a:t>
          </a:r>
          <a:endParaRPr lang="en-US" b="1" i="1" dirty="0"/>
        </a:p>
      </dgm:t>
    </dgm:pt>
    <dgm:pt modelId="{12FF0486-77C1-4AA1-BF39-77A5C27C949F}" type="parTrans" cxnId="{602DE5EC-8975-4752-8575-229DDE4B99A8}">
      <dgm:prSet/>
      <dgm:spPr/>
      <dgm:t>
        <a:bodyPr/>
        <a:lstStyle/>
        <a:p>
          <a:endParaRPr lang="en-US"/>
        </a:p>
      </dgm:t>
    </dgm:pt>
    <dgm:pt modelId="{00ECFA21-C279-4CE4-B10A-E09105030998}" type="sibTrans" cxnId="{602DE5EC-8975-4752-8575-229DDE4B99A8}">
      <dgm:prSet/>
      <dgm:spPr/>
      <dgm:t>
        <a:bodyPr/>
        <a:lstStyle/>
        <a:p>
          <a:endParaRPr lang="en-US"/>
        </a:p>
      </dgm:t>
    </dgm:pt>
    <dgm:pt modelId="{75AD68E1-23BD-494C-80D8-0BE603F40A36}">
      <dgm:prSet phldrT="[Text]"/>
      <dgm:spPr>
        <a:solidFill>
          <a:srgbClr val="FF0000">
            <a:alpha val="50000"/>
          </a:srgbClr>
        </a:solidFill>
      </dgm:spPr>
      <dgm:t>
        <a:bodyPr/>
        <a:lstStyle/>
        <a:p>
          <a:r>
            <a:rPr lang="ar-EG" b="1" i="1" dirty="0" smtClean="0"/>
            <a:t>بناء الإنطباع داخل المجتمع </a:t>
          </a:r>
          <a:endParaRPr lang="en-US" b="1" i="1" dirty="0"/>
        </a:p>
      </dgm:t>
    </dgm:pt>
    <dgm:pt modelId="{4C1EA4F2-E439-4C29-BBF9-C847CA52B02F}" type="parTrans" cxnId="{A1A9FD7F-190F-4130-97E4-BC61543920A4}">
      <dgm:prSet/>
      <dgm:spPr/>
      <dgm:t>
        <a:bodyPr/>
        <a:lstStyle/>
        <a:p>
          <a:endParaRPr lang="en-US"/>
        </a:p>
      </dgm:t>
    </dgm:pt>
    <dgm:pt modelId="{175B42CB-7373-400A-9623-6E71313694AE}" type="sibTrans" cxnId="{A1A9FD7F-190F-4130-97E4-BC61543920A4}">
      <dgm:prSet/>
      <dgm:spPr/>
      <dgm:t>
        <a:bodyPr/>
        <a:lstStyle/>
        <a:p>
          <a:endParaRPr lang="en-US"/>
        </a:p>
      </dgm:t>
    </dgm:pt>
    <dgm:pt modelId="{0C7E1B70-5946-44B2-AE88-6217AAAF4E2A}">
      <dgm:prSet phldrT="[Text]"/>
      <dgm:spPr>
        <a:solidFill>
          <a:srgbClr val="002060">
            <a:alpha val="50000"/>
          </a:srgbClr>
        </a:solidFill>
      </dgm:spPr>
      <dgm:t>
        <a:bodyPr/>
        <a:lstStyle/>
        <a:p>
          <a:r>
            <a:rPr lang="ar-EG" b="1" dirty="0" smtClean="0"/>
            <a:t>توسيع الصدى (الإنتشار)</a:t>
          </a:r>
          <a:endParaRPr lang="en-US" b="1" dirty="0"/>
        </a:p>
      </dgm:t>
    </dgm:pt>
    <dgm:pt modelId="{CCA0EC27-E920-43FC-B814-76F815E89BE6}" type="parTrans" cxnId="{E0BBE860-9AD3-482B-BA4B-21AA7E310D1D}">
      <dgm:prSet/>
      <dgm:spPr/>
      <dgm:t>
        <a:bodyPr/>
        <a:lstStyle/>
        <a:p>
          <a:endParaRPr lang="en-US"/>
        </a:p>
      </dgm:t>
    </dgm:pt>
    <dgm:pt modelId="{F9FB2808-1D48-4ED1-9B14-22C8DC4F362F}" type="sibTrans" cxnId="{E0BBE860-9AD3-482B-BA4B-21AA7E310D1D}">
      <dgm:prSet/>
      <dgm:spPr/>
      <dgm:t>
        <a:bodyPr/>
        <a:lstStyle/>
        <a:p>
          <a:endParaRPr lang="en-US"/>
        </a:p>
      </dgm:t>
    </dgm:pt>
    <dgm:pt modelId="{936B2280-0133-45E7-9267-612FE08A3D85}" type="pres">
      <dgm:prSet presAssocID="{CD23D856-28D2-41F4-99B7-62BD5C701C35}" presName="composite" presStyleCnt="0">
        <dgm:presLayoutVars>
          <dgm:chMax val="1"/>
          <dgm:dir/>
          <dgm:resizeHandles val="exact"/>
        </dgm:presLayoutVars>
      </dgm:prSet>
      <dgm:spPr/>
      <dgm:t>
        <a:bodyPr/>
        <a:lstStyle/>
        <a:p>
          <a:endParaRPr lang="en-US"/>
        </a:p>
      </dgm:t>
    </dgm:pt>
    <dgm:pt modelId="{0BFED42C-85B9-48F2-8FF6-784FAB92FBDD}" type="pres">
      <dgm:prSet presAssocID="{CD23D856-28D2-41F4-99B7-62BD5C701C35}" presName="radial" presStyleCnt="0">
        <dgm:presLayoutVars>
          <dgm:animLvl val="ctr"/>
        </dgm:presLayoutVars>
      </dgm:prSet>
      <dgm:spPr/>
    </dgm:pt>
    <dgm:pt modelId="{64FE27A0-AE70-4275-A630-E85711749AB1}" type="pres">
      <dgm:prSet presAssocID="{96B95526-9988-4089-AD17-BDC3BAB434B2}" presName="centerShape" presStyleLbl="vennNode1" presStyleIdx="0" presStyleCnt="5" custScaleX="154324"/>
      <dgm:spPr/>
      <dgm:t>
        <a:bodyPr/>
        <a:lstStyle/>
        <a:p>
          <a:endParaRPr lang="en-US"/>
        </a:p>
      </dgm:t>
    </dgm:pt>
    <dgm:pt modelId="{3517FB6B-36B0-48B6-878E-925B7BE0F75F}" type="pres">
      <dgm:prSet presAssocID="{6B94AC92-3472-4E0E-9DC2-5700975F95BB}" presName="node" presStyleLbl="vennNode1" presStyleIdx="1" presStyleCnt="5" custScaleX="236632" custScaleY="100071" custRadScaleRad="120010" custRadScaleInc="1854">
        <dgm:presLayoutVars>
          <dgm:bulletEnabled val="1"/>
        </dgm:presLayoutVars>
      </dgm:prSet>
      <dgm:spPr/>
      <dgm:t>
        <a:bodyPr/>
        <a:lstStyle/>
        <a:p>
          <a:endParaRPr lang="en-US"/>
        </a:p>
      </dgm:t>
    </dgm:pt>
    <dgm:pt modelId="{2987ADCF-34C4-4C48-9C8A-94C7A1384C8B}" type="pres">
      <dgm:prSet presAssocID="{3B469947-EF1F-4351-914B-DBBBD9D01FA0}" presName="node" presStyleLbl="vennNode1" presStyleIdx="2" presStyleCnt="5" custScaleX="239018" custScaleY="152033" custRadScaleRad="192637" custRadScaleInc="0">
        <dgm:presLayoutVars>
          <dgm:bulletEnabled val="1"/>
        </dgm:presLayoutVars>
      </dgm:prSet>
      <dgm:spPr/>
      <dgm:t>
        <a:bodyPr/>
        <a:lstStyle/>
        <a:p>
          <a:endParaRPr lang="en-US"/>
        </a:p>
      </dgm:t>
    </dgm:pt>
    <dgm:pt modelId="{F32D4479-8CCE-46C2-821D-0CE988D1E1E6}" type="pres">
      <dgm:prSet presAssocID="{75AD68E1-23BD-494C-80D8-0BE603F40A36}" presName="node" presStyleLbl="vennNode1" presStyleIdx="3" presStyleCnt="5" custScaleX="239882" custRadScaleRad="120813" custRadScaleInc="-1184">
        <dgm:presLayoutVars>
          <dgm:bulletEnabled val="1"/>
        </dgm:presLayoutVars>
      </dgm:prSet>
      <dgm:spPr/>
      <dgm:t>
        <a:bodyPr/>
        <a:lstStyle/>
        <a:p>
          <a:endParaRPr lang="en-US"/>
        </a:p>
      </dgm:t>
    </dgm:pt>
    <dgm:pt modelId="{59C5AAAB-4245-40FE-9F03-5C8FD30E82DB}" type="pres">
      <dgm:prSet presAssocID="{0C7E1B70-5946-44B2-AE88-6217AAAF4E2A}" presName="node" presStyleLbl="vennNode1" presStyleIdx="4" presStyleCnt="5" custScaleX="251835" custScaleY="152033" custRadScaleRad="209344" custRadScaleInc="0">
        <dgm:presLayoutVars>
          <dgm:bulletEnabled val="1"/>
        </dgm:presLayoutVars>
      </dgm:prSet>
      <dgm:spPr/>
      <dgm:t>
        <a:bodyPr/>
        <a:lstStyle/>
        <a:p>
          <a:endParaRPr lang="en-US"/>
        </a:p>
      </dgm:t>
    </dgm:pt>
  </dgm:ptLst>
  <dgm:cxnLst>
    <dgm:cxn modelId="{E0BBE860-9AD3-482B-BA4B-21AA7E310D1D}" srcId="{96B95526-9988-4089-AD17-BDC3BAB434B2}" destId="{0C7E1B70-5946-44B2-AE88-6217AAAF4E2A}" srcOrd="3" destOrd="0" parTransId="{CCA0EC27-E920-43FC-B814-76F815E89BE6}" sibTransId="{F9FB2808-1D48-4ED1-9B14-22C8DC4F362F}"/>
    <dgm:cxn modelId="{FD812CCF-B2F3-4371-B03B-EE45A70F5CDD}" type="presOf" srcId="{96B95526-9988-4089-AD17-BDC3BAB434B2}" destId="{64FE27A0-AE70-4275-A630-E85711749AB1}" srcOrd="0" destOrd="0" presId="urn:microsoft.com/office/officeart/2005/8/layout/radial3"/>
    <dgm:cxn modelId="{4DE66F92-F5A6-40F8-A91F-3A9DCA582E48}" srcId="{CD23D856-28D2-41F4-99B7-62BD5C701C35}" destId="{96B95526-9988-4089-AD17-BDC3BAB434B2}" srcOrd="0" destOrd="0" parTransId="{1BCB4AA0-8992-461D-9EB3-741908671823}" sibTransId="{7AD2FB5D-3077-4195-8ECE-4BCA3A22F61F}"/>
    <dgm:cxn modelId="{D866AC59-E117-4F68-A9D4-694385693504}" type="presOf" srcId="{0C7E1B70-5946-44B2-AE88-6217AAAF4E2A}" destId="{59C5AAAB-4245-40FE-9F03-5C8FD30E82DB}" srcOrd="0" destOrd="0" presId="urn:microsoft.com/office/officeart/2005/8/layout/radial3"/>
    <dgm:cxn modelId="{340A60D6-A62B-4A07-B55E-E2C07DA3C4AD}" srcId="{96B95526-9988-4089-AD17-BDC3BAB434B2}" destId="{6B94AC92-3472-4E0E-9DC2-5700975F95BB}" srcOrd="0" destOrd="0" parTransId="{67DA4B33-BF69-4A20-BAFC-979059B70A8E}" sibTransId="{094FB053-FF3A-424F-BC1C-EE1A8DD30146}"/>
    <dgm:cxn modelId="{A1A9FD7F-190F-4130-97E4-BC61543920A4}" srcId="{96B95526-9988-4089-AD17-BDC3BAB434B2}" destId="{75AD68E1-23BD-494C-80D8-0BE603F40A36}" srcOrd="2" destOrd="0" parTransId="{4C1EA4F2-E439-4C29-BBF9-C847CA52B02F}" sibTransId="{175B42CB-7373-400A-9623-6E71313694AE}"/>
    <dgm:cxn modelId="{8296785F-E34A-46A8-88D1-D54D94F1069F}" type="presOf" srcId="{CD23D856-28D2-41F4-99B7-62BD5C701C35}" destId="{936B2280-0133-45E7-9267-612FE08A3D85}" srcOrd="0" destOrd="0" presId="urn:microsoft.com/office/officeart/2005/8/layout/radial3"/>
    <dgm:cxn modelId="{DCF1E429-2E24-46D1-8EF7-8FE81CB35EBB}" type="presOf" srcId="{75AD68E1-23BD-494C-80D8-0BE603F40A36}" destId="{F32D4479-8CCE-46C2-821D-0CE988D1E1E6}" srcOrd="0" destOrd="0" presId="urn:microsoft.com/office/officeart/2005/8/layout/radial3"/>
    <dgm:cxn modelId="{602DE5EC-8975-4752-8575-229DDE4B99A8}" srcId="{96B95526-9988-4089-AD17-BDC3BAB434B2}" destId="{3B469947-EF1F-4351-914B-DBBBD9D01FA0}" srcOrd="1" destOrd="0" parTransId="{12FF0486-77C1-4AA1-BF39-77A5C27C949F}" sibTransId="{00ECFA21-C279-4CE4-B10A-E09105030998}"/>
    <dgm:cxn modelId="{E57C64D3-623E-4456-BF45-498883B49CAC}" type="presOf" srcId="{3B469947-EF1F-4351-914B-DBBBD9D01FA0}" destId="{2987ADCF-34C4-4C48-9C8A-94C7A1384C8B}" srcOrd="0" destOrd="0" presId="urn:microsoft.com/office/officeart/2005/8/layout/radial3"/>
    <dgm:cxn modelId="{C2964D5A-0710-416F-BCFD-1EC253BA6398}" type="presOf" srcId="{6B94AC92-3472-4E0E-9DC2-5700975F95BB}" destId="{3517FB6B-36B0-48B6-878E-925B7BE0F75F}" srcOrd="0" destOrd="0" presId="urn:microsoft.com/office/officeart/2005/8/layout/radial3"/>
    <dgm:cxn modelId="{E7E20AB3-DD0C-4C7C-85F7-DC7646923593}" type="presParOf" srcId="{936B2280-0133-45E7-9267-612FE08A3D85}" destId="{0BFED42C-85B9-48F2-8FF6-784FAB92FBDD}" srcOrd="0" destOrd="0" presId="urn:microsoft.com/office/officeart/2005/8/layout/radial3"/>
    <dgm:cxn modelId="{524B8E12-4EA8-4BB1-BC52-E2A20F332E31}" type="presParOf" srcId="{0BFED42C-85B9-48F2-8FF6-784FAB92FBDD}" destId="{64FE27A0-AE70-4275-A630-E85711749AB1}" srcOrd="0" destOrd="0" presId="urn:microsoft.com/office/officeart/2005/8/layout/radial3"/>
    <dgm:cxn modelId="{39C0E4D0-06D8-4820-88EC-1410B19032B6}" type="presParOf" srcId="{0BFED42C-85B9-48F2-8FF6-784FAB92FBDD}" destId="{3517FB6B-36B0-48B6-878E-925B7BE0F75F}" srcOrd="1" destOrd="0" presId="urn:microsoft.com/office/officeart/2005/8/layout/radial3"/>
    <dgm:cxn modelId="{227BC203-3A10-4510-8DD2-B7541D280FC7}" type="presParOf" srcId="{0BFED42C-85B9-48F2-8FF6-784FAB92FBDD}" destId="{2987ADCF-34C4-4C48-9C8A-94C7A1384C8B}" srcOrd="2" destOrd="0" presId="urn:microsoft.com/office/officeart/2005/8/layout/radial3"/>
    <dgm:cxn modelId="{891DE4E9-C397-467D-BF7E-6EE20EF94A41}" type="presParOf" srcId="{0BFED42C-85B9-48F2-8FF6-784FAB92FBDD}" destId="{F32D4479-8CCE-46C2-821D-0CE988D1E1E6}" srcOrd="3" destOrd="0" presId="urn:microsoft.com/office/officeart/2005/8/layout/radial3"/>
    <dgm:cxn modelId="{1CC7C871-35B6-4CBB-AF9D-C8724967533D}" type="presParOf" srcId="{0BFED42C-85B9-48F2-8FF6-784FAB92FBDD}" destId="{59C5AAAB-4245-40FE-9F03-5C8FD30E82DB}"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FE27A0-AE70-4275-A630-E85711749AB1}">
      <dsp:nvSpPr>
        <dsp:cNvPr id="0" name=""/>
        <dsp:cNvSpPr/>
      </dsp:nvSpPr>
      <dsp:spPr>
        <a:xfrm>
          <a:off x="2597601" y="779190"/>
          <a:ext cx="2994983" cy="19407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ar-EG" sz="2500" b="1" i="1" kern="1200" dirty="0" smtClean="0">
              <a:effectLst>
                <a:outerShdw blurRad="38100" dist="38100" dir="2700000" algn="tl">
                  <a:srgbClr val="000000">
                    <a:alpha val="43137"/>
                  </a:srgbClr>
                </a:outerShdw>
              </a:effectLst>
            </a:rPr>
            <a:t>نموذج إدارة الإنطباع عبر وسائل التواصل الإجتماعي</a:t>
          </a:r>
          <a:endParaRPr lang="en-US" sz="2500" b="1" i="1" kern="1200" dirty="0">
            <a:effectLst>
              <a:outerShdw blurRad="38100" dist="38100" dir="2700000" algn="tl">
                <a:srgbClr val="000000">
                  <a:alpha val="43137"/>
                </a:srgbClr>
              </a:outerShdw>
            </a:effectLst>
          </a:endParaRPr>
        </a:p>
      </dsp:txBody>
      <dsp:txXfrm>
        <a:off x="3036206" y="1063401"/>
        <a:ext cx="2117773" cy="1372289"/>
      </dsp:txXfrm>
    </dsp:sp>
    <dsp:sp modelId="{3517FB6B-36B0-48B6-878E-925B7BE0F75F}">
      <dsp:nvSpPr>
        <dsp:cNvPr id="0" name=""/>
        <dsp:cNvSpPr/>
      </dsp:nvSpPr>
      <dsp:spPr>
        <a:xfrm>
          <a:off x="2991171" y="0"/>
          <a:ext cx="2296171" cy="971044"/>
        </a:xfrm>
        <a:prstGeom prst="ellipse">
          <a:avLst/>
        </a:prstGeom>
        <a:solidFill>
          <a:schemeClr val="accent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ar-EG" sz="2300" b="1" i="1" kern="1200" dirty="0" smtClean="0"/>
            <a:t>إنشاء قاعدة الجمهور</a:t>
          </a:r>
          <a:endParaRPr lang="en-US" sz="2300" b="1" i="1" kern="1200" dirty="0"/>
        </a:p>
      </dsp:txBody>
      <dsp:txXfrm>
        <a:off x="3327437" y="142206"/>
        <a:ext cx="1623639" cy="686632"/>
      </dsp:txXfrm>
    </dsp:sp>
    <dsp:sp modelId="{2987ADCF-34C4-4C48-9C8A-94C7A1384C8B}">
      <dsp:nvSpPr>
        <dsp:cNvPr id="0" name=""/>
        <dsp:cNvSpPr/>
      </dsp:nvSpPr>
      <dsp:spPr>
        <a:xfrm>
          <a:off x="5370071" y="1011915"/>
          <a:ext cx="2319324" cy="1475260"/>
        </a:xfrm>
        <a:prstGeom prst="ellipse">
          <a:avLst/>
        </a:prstGeom>
        <a:solidFill>
          <a:schemeClr val="accent6">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ar-EG" sz="2300" b="1" i="1" kern="1200" dirty="0" smtClean="0"/>
            <a:t>بناء الإنطباع </a:t>
          </a:r>
          <a:endParaRPr lang="en-US" sz="2300" b="1" i="1" kern="1200" dirty="0"/>
        </a:p>
      </dsp:txBody>
      <dsp:txXfrm>
        <a:off x="5709728" y="1227962"/>
        <a:ext cx="1640010" cy="1043166"/>
      </dsp:txXfrm>
    </dsp:sp>
    <dsp:sp modelId="{F32D4479-8CCE-46C2-821D-0CE988D1E1E6}">
      <dsp:nvSpPr>
        <dsp:cNvPr id="0" name=""/>
        <dsp:cNvSpPr/>
      </dsp:nvSpPr>
      <dsp:spPr>
        <a:xfrm>
          <a:off x="2959634" y="2528391"/>
          <a:ext cx="2327708" cy="970355"/>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ar-EG" sz="2300" b="1" i="1" kern="1200" dirty="0" smtClean="0"/>
            <a:t>بناء الإنطباع داخل المجتمع </a:t>
          </a:r>
          <a:endParaRPr lang="en-US" sz="2300" b="1" i="1" kern="1200" dirty="0"/>
        </a:p>
      </dsp:txBody>
      <dsp:txXfrm>
        <a:off x="3300519" y="2670496"/>
        <a:ext cx="1645938" cy="686145"/>
      </dsp:txXfrm>
    </dsp:sp>
    <dsp:sp modelId="{59C5AAAB-4245-40FE-9F03-5C8FD30E82DB}">
      <dsp:nvSpPr>
        <dsp:cNvPr id="0" name=""/>
        <dsp:cNvSpPr/>
      </dsp:nvSpPr>
      <dsp:spPr>
        <a:xfrm>
          <a:off x="227452" y="1011915"/>
          <a:ext cx="2443695" cy="1475260"/>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ar-EG" sz="2300" b="1" kern="1200" dirty="0" smtClean="0"/>
            <a:t>توسيع الصدى (الإنتشار)</a:t>
          </a:r>
          <a:endParaRPr lang="en-US" sz="2300" b="1" kern="1200" dirty="0"/>
        </a:p>
      </dsp:txBody>
      <dsp:txXfrm>
        <a:off x="585323" y="1227962"/>
        <a:ext cx="1727953" cy="1043166"/>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24961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19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057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543855" y="3818496"/>
            <a:ext cx="7336970" cy="1446550"/>
          </a:xfrm>
          <a:prstGeom prst="rect">
            <a:avLst/>
          </a:prstGeom>
          <a:noFill/>
        </p:spPr>
        <p:txBody>
          <a:bodyPr wrap="square" rtlCol="0">
            <a:spAutoFit/>
          </a:bodyPr>
          <a:lstStyle/>
          <a:p>
            <a:pPr algn="ctr"/>
            <a:r>
              <a:rPr lang="ar-EG" sz="4400" b="1" dirty="0" smtClean="0">
                <a:solidFill>
                  <a:srgbClr val="00B0F0"/>
                </a:solidFill>
                <a:latin typeface="Times New Roman" panose="02020603050405020304" pitchFamily="18" charset="0"/>
                <a:cs typeface="Times New Roman" panose="02020603050405020304" pitchFamily="18" charset="0"/>
              </a:rPr>
              <a:t>نماذج ونظريات تشكل التصورات عن المنظمةوالعاملين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142999" y="650282"/>
            <a:ext cx="7701455" cy="1261884"/>
          </a:xfrm>
          <a:prstGeom prst="rect">
            <a:avLst/>
          </a:prstGeom>
          <a:noFill/>
        </p:spPr>
        <p:txBody>
          <a:bodyPr wrap="square" rtlCol="0">
            <a:spAutoFit/>
          </a:bodyPr>
          <a:lstStyle/>
          <a:p>
            <a:pPr algn="r" rtl="1">
              <a:defRPr/>
            </a:pPr>
            <a:r>
              <a:rPr lang="ar-EG" sz="4400" b="1" u="sng" dirty="0" smtClean="0">
                <a:solidFill>
                  <a:schemeClr val="accent4">
                    <a:lumMod val="40000"/>
                    <a:lumOff val="60000"/>
                  </a:schemeClr>
                </a:solidFill>
                <a:latin typeface="Times New Roman" panose="02020603050405020304" pitchFamily="18" charset="0"/>
                <a:cs typeface="Times New Roman" panose="02020603050405020304" pitchFamily="18" charset="0"/>
              </a:rPr>
              <a:t>إدارة الإنطباع </a:t>
            </a:r>
            <a:r>
              <a:rPr lang="en-US" sz="3200" b="1" dirty="0" smtClean="0">
                <a:solidFill>
                  <a:schemeClr val="accent4">
                    <a:lumMod val="40000"/>
                    <a:lumOff val="60000"/>
                  </a:schemeClr>
                </a:solidFill>
                <a:latin typeface="Times New Roman" panose="02020603050405020304" pitchFamily="18" charset="0"/>
                <a:ea typeface="Times New Roman" panose="02020603050405020304" pitchFamily="18" charset="0"/>
                <a:cs typeface="Simplified Arabic" panose="02020603050405020304" pitchFamily="18" charset="-78"/>
              </a:rPr>
              <a:t>Impression Management</a:t>
            </a:r>
            <a:r>
              <a:rPr lang="ar-EG" sz="3200" b="1" dirty="0" smtClean="0">
                <a:solidFill>
                  <a:schemeClr val="accent4">
                    <a:lumMod val="40000"/>
                    <a:lumOff val="60000"/>
                  </a:schemeClr>
                </a:solidFill>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solidFill>
                <a:schemeClr val="accent4">
                  <a:lumMod val="40000"/>
                  <a:lumOff val="60000"/>
                </a:schemeClr>
              </a:solidFill>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1" i="0" u="sng" strike="noStrike" kern="1200" cap="none" spc="0" normalizeH="0" baseline="0" noProof="0" dirty="0" smtClean="0">
                <a:ln>
                  <a:noFill/>
                </a:ln>
                <a:solidFill>
                  <a:prstClr val="white"/>
                </a:solidFill>
                <a:uLnTx/>
                <a:uFillTx/>
                <a:latin typeface="Times New Roman" panose="02020603050405020304" pitchFamily="18" charset="0"/>
                <a:ea typeface="+mn-ea"/>
                <a:cs typeface="Times New Roman" panose="02020603050405020304" pitchFamily="18" charset="0"/>
              </a:rPr>
              <a:t> </a:t>
            </a:r>
            <a:endParaRPr kumimoji="0" lang="en-US" sz="3200" b="1" i="0" u="sng" strike="noStrike" kern="1200" cap="none" spc="0" normalizeH="0" baseline="0" noProof="0" dirty="0">
              <a:ln>
                <a:noFill/>
              </a:ln>
              <a:solidFill>
                <a:prstClr val="white"/>
              </a:solidFill>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8927" y="1843803"/>
            <a:ext cx="10616593" cy="2677656"/>
          </a:xfrm>
          <a:prstGeom prst="rect">
            <a:avLst/>
          </a:prstGeom>
          <a:noFill/>
        </p:spPr>
        <p:txBody>
          <a:bodyPr wrap="square" rtlCol="0">
            <a:spAutoFit/>
          </a:bodyPr>
          <a:lstStyle/>
          <a:p>
            <a:pPr algn="just" rtl="1">
              <a:spcBef>
                <a:spcPts val="600"/>
              </a:spcBef>
            </a:pPr>
            <a:r>
              <a:rPr lang="ar-EG" sz="2800" b="1" dirty="0" smtClean="0">
                <a:latin typeface="Times New Roman" panose="02020603050405020304" pitchFamily="18" charset="0"/>
                <a:ea typeface="Times New Roman" panose="02020603050405020304" pitchFamily="18" charset="0"/>
                <a:cs typeface="Times New Roman" panose="02020603050405020304" pitchFamily="18" charset="0"/>
              </a:rPr>
              <a:t>يعتبر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بناء الانطباعات الإيجابية أمراً مهماً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ليس فقط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للأشخاص ولكنه يمتد ليشمل المنظمات والأعمال وحتى الدول، ويُعد عالم الاجتماع الشهير "إيرفنج جوفمان" هو أول من تطرق لهذا المصطلح، وكان هذا في أواخر خمسينات القرن الماضي، في كتابه "تقديم الذات في حياة كل شخص" وعرفه على أنه عملية يحاول بها الأفراد التأثير على تصورات الآخرين عنهم، </a:t>
            </a:r>
            <a:r>
              <a:rPr lang="ar-EG"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والهدف من إدارة الانطباع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هوالتحكم في نوعية الصورة المتكونة عن الشخص أو المؤسسة لدى الآخرين، مفترضاً أن الأشخاص لديهم السيطرة على الطريقة التي ينظر بها الآخرين إليهم.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3"/>
          <a:srcRect b="19909"/>
          <a:stretch/>
        </p:blipFill>
        <p:spPr>
          <a:xfrm>
            <a:off x="1142999" y="4679768"/>
            <a:ext cx="3775842" cy="1422155"/>
          </a:xfrm>
          <a:prstGeom prst="rect">
            <a:avLst/>
          </a:prstGeom>
        </p:spPr>
      </p:pic>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2607" y="1646209"/>
            <a:ext cx="11339113" cy="3539430"/>
          </a:xfrm>
          <a:prstGeom prst="rect">
            <a:avLst/>
          </a:prstGeom>
          <a:noFill/>
        </p:spPr>
        <p:txBody>
          <a:bodyPr wrap="square" rtlCol="0">
            <a:spAutoFit/>
          </a:bodyPr>
          <a:lstStyle/>
          <a:p>
            <a:pPr indent="247650" algn="justLow" rtl="1">
              <a:spcBef>
                <a:spcPts val="600"/>
              </a:spcBef>
            </a:pPr>
            <a:r>
              <a:rPr lang="ar-EG" sz="2800" dirty="0" smtClean="0">
                <a:latin typeface="Times New Roman" panose="02020603050405020304" pitchFamily="18" charset="0"/>
                <a:ea typeface="Times New Roman" panose="02020603050405020304" pitchFamily="18" charset="0"/>
                <a:cs typeface="+mj-cs"/>
              </a:rPr>
              <a:t>ناقش </a:t>
            </a:r>
            <a:r>
              <a:rPr lang="ar-EG" sz="2800" dirty="0">
                <a:latin typeface="Times New Roman" panose="02020603050405020304" pitchFamily="18" charset="0"/>
                <a:ea typeface="Times New Roman" panose="02020603050405020304" pitchFamily="18" charset="0"/>
                <a:cs typeface="+mj-cs"/>
              </a:rPr>
              <a:t>"جوفمان" العملية التي يقوم بها الأفراد للتأثير على انطباعات الآخرين عنهم خلالالحياة اليومية، في عملية مكونة من أربعة عناصر، تبدأ بالأشخاص حين يقوم أحد </a:t>
            </a:r>
            <a:r>
              <a:rPr lang="ar-EG" sz="2800" b="1" dirty="0">
                <a:latin typeface="Times New Roman" panose="02020603050405020304" pitchFamily="18" charset="0"/>
                <a:ea typeface="Times New Roman" panose="02020603050405020304" pitchFamily="18" charset="0"/>
                <a:cs typeface="+mj-cs"/>
              </a:rPr>
              <a:t>"الفاعلين" </a:t>
            </a:r>
            <a:r>
              <a:rPr lang="en-US" sz="2800" b="1" dirty="0">
                <a:latin typeface="Times New Roman" panose="02020603050405020304" pitchFamily="18" charset="0"/>
                <a:ea typeface="Times New Roman" panose="02020603050405020304" pitchFamily="18" charset="0"/>
                <a:cs typeface="+mj-cs"/>
              </a:rPr>
              <a:t>"Actors"</a:t>
            </a:r>
            <a:r>
              <a:rPr lang="ar-EG" sz="2800" b="1" dirty="0">
                <a:latin typeface="Times New Roman" panose="02020603050405020304" pitchFamily="18" charset="0"/>
                <a:ea typeface="Times New Roman" panose="02020603050405020304" pitchFamily="18" charset="0"/>
                <a:cs typeface="+mj-cs"/>
              </a:rPr>
              <a:t> </a:t>
            </a:r>
            <a:r>
              <a:rPr lang="ar-EG" sz="2800" dirty="0">
                <a:latin typeface="Times New Roman" panose="02020603050405020304" pitchFamily="18" charset="0"/>
                <a:ea typeface="Times New Roman" panose="02020603050405020304" pitchFamily="18" charset="0"/>
                <a:cs typeface="+mj-cs"/>
              </a:rPr>
              <a:t>بأداء مجموعة من السلوكيات لإدارة الانطباع، ليتفاعل </a:t>
            </a:r>
            <a:r>
              <a:rPr lang="ar-EG" sz="2800" b="1" dirty="0">
                <a:latin typeface="Times New Roman" panose="02020603050405020304" pitchFamily="18" charset="0"/>
                <a:ea typeface="Times New Roman" panose="02020603050405020304" pitchFamily="18" charset="0"/>
                <a:cs typeface="+mj-cs"/>
              </a:rPr>
              <a:t>الجمهور</a:t>
            </a:r>
            <a:r>
              <a:rPr lang="en-US" sz="2800" b="1" dirty="0">
                <a:latin typeface="Times New Roman" panose="02020603050405020304" pitchFamily="18" charset="0"/>
                <a:ea typeface="Times New Roman" panose="02020603050405020304" pitchFamily="18" charset="0"/>
                <a:cs typeface="+mj-cs"/>
              </a:rPr>
              <a:t>"Audience"</a:t>
            </a:r>
            <a:r>
              <a:rPr lang="ar-EG" sz="2800" dirty="0">
                <a:latin typeface="Times New Roman" panose="02020603050405020304" pitchFamily="18" charset="0"/>
                <a:ea typeface="Times New Roman" panose="02020603050405020304" pitchFamily="18" charset="0"/>
                <a:cs typeface="+mj-cs"/>
              </a:rPr>
              <a:t> مع هؤلاء الفاعلين تحت ظروف بيئية محددة في مواضع </a:t>
            </a:r>
            <a:r>
              <a:rPr lang="ar-EG" sz="2800" b="1" dirty="0">
                <a:latin typeface="Times New Roman" panose="02020603050405020304" pitchFamily="18" charset="0"/>
                <a:ea typeface="Times New Roman" panose="02020603050405020304" pitchFamily="18" charset="0"/>
                <a:cs typeface="+mj-cs"/>
              </a:rPr>
              <a:t>مختلفة </a:t>
            </a:r>
            <a:r>
              <a:rPr lang="en-US" sz="2800" b="1" dirty="0">
                <a:latin typeface="Times New Roman" panose="02020603050405020304" pitchFamily="18" charset="0"/>
                <a:ea typeface="Times New Roman" panose="02020603050405020304" pitchFamily="18" charset="0"/>
                <a:cs typeface="+mj-cs"/>
              </a:rPr>
              <a:t>"Setting"</a:t>
            </a:r>
            <a:r>
              <a:rPr lang="ar-EG" sz="2800" b="1" dirty="0">
                <a:latin typeface="Times New Roman" panose="02020603050405020304" pitchFamily="18" charset="0"/>
                <a:ea typeface="Times New Roman" panose="02020603050405020304" pitchFamily="18" charset="0"/>
                <a:cs typeface="+mj-cs"/>
              </a:rPr>
              <a:t>، </a:t>
            </a:r>
            <a:r>
              <a:rPr lang="ar-EG" sz="2800" dirty="0">
                <a:latin typeface="Times New Roman" panose="02020603050405020304" pitchFamily="18" charset="0"/>
                <a:ea typeface="Times New Roman" panose="02020603050405020304" pitchFamily="18" charset="0"/>
                <a:cs typeface="+mj-cs"/>
              </a:rPr>
              <a:t>وحينما يتواصلون مع الآخرين يكون لهم دور محدد يقومون به وهوما يسمى </a:t>
            </a:r>
            <a:r>
              <a:rPr lang="ar-EG" sz="2800" b="1" dirty="0">
                <a:latin typeface="Times New Roman" panose="02020603050405020304" pitchFamily="18" charset="0"/>
                <a:ea typeface="Times New Roman" panose="02020603050405020304" pitchFamily="18" charset="0"/>
                <a:cs typeface="+mj-cs"/>
              </a:rPr>
              <a:t>بالأداء </a:t>
            </a:r>
            <a:r>
              <a:rPr lang="en-US" sz="2800" b="1" dirty="0">
                <a:latin typeface="Times New Roman" panose="02020603050405020304" pitchFamily="18" charset="0"/>
                <a:ea typeface="Times New Roman" panose="02020603050405020304" pitchFamily="18" charset="0"/>
                <a:cs typeface="+mj-cs"/>
              </a:rPr>
              <a:t>"Performance"</a:t>
            </a:r>
            <a:r>
              <a:rPr lang="ar-EG" sz="2800" dirty="0">
                <a:latin typeface="Times New Roman" panose="02020603050405020304" pitchFamily="18" charset="0"/>
                <a:ea typeface="Times New Roman" panose="02020603050405020304" pitchFamily="18" charset="0"/>
                <a:cs typeface="+mj-cs"/>
              </a:rPr>
              <a:t> من أجل الآخرين يفترضون انطباع معين عنهم، أي يقوم الأشخاص كفاعلين مؤثرين بالتفاعل مع الجمهور من خلال سياق معين للأحداث تندمج فيه صفات وسلوكيات الفاعلين مع البيئة المحيطة بالموقف لإنتاج محفزات للسلوك بطريقة محددة</a:t>
            </a:r>
            <a:r>
              <a:rPr lang="ar-EG" sz="2800" b="1" dirty="0">
                <a:latin typeface="Times New Roman" panose="02020603050405020304" pitchFamily="18" charset="0"/>
                <a:ea typeface="Times New Roman" panose="02020603050405020304" pitchFamily="18" charset="0"/>
                <a:cs typeface="+mj-cs"/>
              </a:rPr>
              <a:t>. </a:t>
            </a:r>
            <a:endParaRPr lang="en-US" sz="2800" b="1"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481392" y="815227"/>
            <a:ext cx="7673767" cy="523220"/>
          </a:xfrm>
          <a:prstGeom prst="rect">
            <a:avLst/>
          </a:prstGeom>
        </p:spPr>
        <p:txBody>
          <a:bodyPr wrap="none">
            <a:spAutoFit/>
          </a:bodyPr>
          <a:lstStyle/>
          <a:p>
            <a:pPr marR="0" lvl="0" algn="justLow" rtl="1">
              <a:spcBef>
                <a:spcPts val="600"/>
              </a:spcBef>
              <a:spcAft>
                <a:spcPts val="0"/>
              </a:spcAft>
            </a:pPr>
            <a:r>
              <a:rPr lang="ar-EG" sz="2800" b="1" dirty="0">
                <a:solidFill>
                  <a:schemeClr val="accent4">
                    <a:lumMod val="40000"/>
                    <a:lumOff val="60000"/>
                  </a:schemeClr>
                </a:solidFill>
                <a:latin typeface="Times New Roman" panose="02020603050405020304" pitchFamily="18" charset="0"/>
                <a:ea typeface="Times New Roman" panose="02020603050405020304" pitchFamily="18" charset="0"/>
                <a:cs typeface="Simplified Arabic" panose="02020603050405020304" pitchFamily="18" charset="-78"/>
              </a:rPr>
              <a:t>نظرية إدارة الانطباع </a:t>
            </a:r>
            <a:r>
              <a:rPr lang="en-US" sz="2800" b="1" dirty="0">
                <a:solidFill>
                  <a:schemeClr val="accent4">
                    <a:lumMod val="40000"/>
                    <a:lumOff val="60000"/>
                  </a:schemeClr>
                </a:solidFill>
                <a:latin typeface="Times New Roman" panose="02020603050405020304" pitchFamily="18" charset="0"/>
                <a:ea typeface="Times New Roman" panose="02020603050405020304" pitchFamily="18" charset="0"/>
                <a:cs typeface="Simplified Arabic" panose="02020603050405020304" pitchFamily="18" charset="-78"/>
              </a:rPr>
              <a:t>Impression Management Theory</a:t>
            </a:r>
            <a:r>
              <a:rPr lang="ar-EG" b="1" dirty="0">
                <a:latin typeface="Times New Roman" panose="02020603050405020304" pitchFamily="18" charset="0"/>
                <a:ea typeface="Times New Roman" panose="02020603050405020304" pitchFamily="18" charset="0"/>
                <a:cs typeface="Simplified Arabic" panose="02020603050405020304" pitchFamily="18" charset="-78"/>
              </a:rPr>
              <a:t>.</a:t>
            </a:r>
            <a:endParaRPr lang="en-US" sz="1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9545" y="1646208"/>
            <a:ext cx="11402175" cy="4754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2012455"/>
            <a:ext cx="10558720" cy="2323713"/>
          </a:xfrm>
          <a:prstGeom prst="rect">
            <a:avLst/>
          </a:prstGeom>
          <a:noFill/>
        </p:spPr>
        <p:txBody>
          <a:bodyPr wrap="square" rtlCol="0">
            <a:spAutoFit/>
          </a:bodyPr>
          <a:lstStyle/>
          <a:p>
            <a:pPr indent="247650"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وتؤكد نظرية إدارة الانطباع، التي وضعها "إرفينج جوفمان"، أن كل فرد أو منظمة ينشئ هويته الاجتماعية ويحافظ عليها لتلائم التصورات التي يعرضها على جمهوره.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a:p>
            <a:pPr indent="247650"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وتتضمن الهوية التقييم الذاتي لمجموعة متنوعة من السمات مثل  القدرات البدنية والمعرفية والسمات الشخصية والدوافع، وتعدد الأدوار الاجتماعية داخل العمل والأسرة. ووفقاً لجوفمان هناك ثلاثة عوامل رئيسية لإدارة الانطباع: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1441617" y="3386168"/>
            <a:ext cx="2673183" cy="2632493"/>
          </a:xfrm>
          <a:prstGeom prst="rect">
            <a:avLst/>
          </a:prstGeom>
        </p:spPr>
      </p:pic>
    </p:spTree>
    <p:extLst>
      <p:ext uri="{BB962C8B-B14F-4D97-AF65-F5344CB8AC3E}">
        <p14:creationId xmlns:p14="http://schemas.microsoft.com/office/powerpoint/2010/main" val="2991316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9084"/>
            <a:ext cx="11107688" cy="4536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6336" y="1564243"/>
            <a:ext cx="10649575" cy="4785926"/>
          </a:xfrm>
          <a:prstGeom prst="rect">
            <a:avLst/>
          </a:prstGeom>
          <a:noFill/>
        </p:spPr>
        <p:txBody>
          <a:bodyPr wrap="square" rtlCol="0">
            <a:spAutoFit/>
          </a:bodyPr>
          <a:lstStyle/>
          <a:p>
            <a:pPr marL="342900" marR="0" lvl="0" indent="-342900" algn="just" rtl="1">
              <a:spcBef>
                <a:spcPts val="600"/>
              </a:spcBef>
              <a:spcAft>
                <a:spcPts val="0"/>
              </a:spcAft>
              <a:buFont typeface="Times New Roman" panose="02020603050405020304" pitchFamily="18" charset="0"/>
              <a:buChar char="-"/>
              <a:tabLst>
                <a:tab pos="473710" algn="l"/>
              </a:tabLst>
            </a:pPr>
            <a:r>
              <a:rPr lang="ar-EG" sz="2800" b="1" u="sng" dirty="0">
                <a:latin typeface="Times New Roman" panose="02020603050405020304" pitchFamily="18" charset="0"/>
                <a:ea typeface="Times New Roman" panose="02020603050405020304" pitchFamily="18" charset="0"/>
                <a:cs typeface="Times New Roman" panose="02020603050405020304" pitchFamily="18" charset="0"/>
              </a:rPr>
              <a:t>الانطباع</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هو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عملية  يحاول الأفراد من خلالها خلق تأثيرات معينة عنهم في عيون الآخرين والتحكم بها، وهناك نوعان من الأدوار، "الفاعل" وهو الذي يترك الانطباع لدى الجمهور، والثاني "الجمهور" الذي يتكون لديه الانطباع. </a:t>
            </a:r>
            <a:endParaRPr lang="ar-EG"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2800" b="1" u="sng" dirty="0" smtClean="0">
                <a:latin typeface="Times New Roman" panose="02020603050405020304" pitchFamily="18" charset="0"/>
                <a:ea typeface="Times New Roman" panose="02020603050405020304" pitchFamily="18" charset="0"/>
                <a:cs typeface="Times New Roman" panose="02020603050405020304" pitchFamily="18" charset="0"/>
              </a:rPr>
              <a:t>الصدى </a:t>
            </a:r>
            <a:r>
              <a:rPr lang="ar-EG" sz="2800" b="1" u="sng" dirty="0">
                <a:latin typeface="Times New Roman" panose="02020603050405020304" pitchFamily="18" charset="0"/>
                <a:ea typeface="Times New Roman" panose="02020603050405020304" pitchFamily="18" charset="0"/>
                <a:cs typeface="Times New Roman" panose="02020603050405020304" pitchFamily="18" charset="0"/>
              </a:rPr>
              <a:t>/ التنافر</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تهدف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عملية إدارة الانطباع لخلق انطباع غير متنافر بل متوافق مع الأهداف المرجوة من الفاعلين وكذلك مع الجمهور، أي خلق الانسجام الإيجابي والمعرفي للتفاعلات الاجتماعية.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2800" b="1" u="sng" dirty="0">
                <a:latin typeface="Times New Roman" panose="02020603050405020304" pitchFamily="18" charset="0"/>
                <a:ea typeface="Times New Roman" panose="02020603050405020304" pitchFamily="18" charset="0"/>
                <a:cs typeface="Times New Roman" panose="02020603050405020304" pitchFamily="18" charset="0"/>
              </a:rPr>
              <a:t>الواقع (الحقائق) المدرك: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يحدث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هذا في عملية الاتصال لتكوين الانطباع الحقيقي الذي يتركه الفاعل. فالدافع وراء الهدف يستند إلى افتراض أن انطباعات الجمهور المستهدف عن الفاعل ستصبح حقيقة عنده.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a:p>
            <a:pPr indent="245110" algn="just" rtl="1">
              <a:spcBef>
                <a:spcPts val="600"/>
              </a:spcBef>
            </a:pPr>
            <a:endParaRPr lang="en-US" sz="28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8896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8070" y="1922617"/>
            <a:ext cx="10151140" cy="4047262"/>
          </a:xfrm>
          <a:prstGeom prst="rect">
            <a:avLst/>
          </a:prstGeom>
          <a:noFill/>
        </p:spPr>
        <p:txBody>
          <a:bodyPr wrap="square" rtlCol="0">
            <a:spAutoFit/>
          </a:bodyPr>
          <a:lstStyle/>
          <a:p>
            <a:pPr indent="245110" algn="justLow" rtl="1">
              <a:spcBef>
                <a:spcPts val="600"/>
              </a:spcBef>
            </a:pPr>
            <a:r>
              <a:rPr lang="ar-EG" sz="2800" b="1" i="1"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ويتم </a:t>
            </a:r>
            <a:r>
              <a:rPr lang="ar-EG" sz="2800" b="1"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إدارة الانطباع في اتجاهين</a:t>
            </a:r>
            <a:r>
              <a:rPr lang="ar-EG" sz="2800" dirty="0">
                <a:latin typeface="Times New Roman" panose="02020603050405020304" pitchFamily="18" charset="0"/>
                <a:ea typeface="Times New Roman" panose="02020603050405020304" pitchFamily="18" charset="0"/>
                <a:cs typeface="+mj-cs"/>
              </a:rPr>
              <a:t>، الأول يعزز الصور الإيجابية والثاني يحد من وجود صورة سلبية أو يعمل على إصلاح الأضرار التي لحقت بالصورة، ويعتبر تقديم المعلومات الصادقة عن الشخص أو المنظمة وتوضيح أوجه التميز والإنجازات والقدرات أحد التكتيكات المباشرة لإدارة الانطباع مقابل التكتيكات غير المباشرة التي تعمل على إثبات ما هو عكس الصورة السلبية.</a:t>
            </a:r>
            <a:endParaRPr lang="en-US" sz="2800" dirty="0">
              <a:latin typeface="Times New Roman" panose="02020603050405020304" pitchFamily="18" charset="0"/>
              <a:ea typeface="Times New Roman" panose="02020603050405020304" pitchFamily="18" charset="0"/>
              <a:cs typeface="+mj-cs"/>
            </a:endParaRPr>
          </a:p>
          <a:p>
            <a:pPr indent="245110" algn="justLow" rtl="1">
              <a:spcBef>
                <a:spcPts val="600"/>
              </a:spcBef>
            </a:pPr>
            <a:r>
              <a:rPr lang="ar-EG" sz="2800" dirty="0">
                <a:latin typeface="Times New Roman" panose="02020603050405020304" pitchFamily="18" charset="0"/>
                <a:ea typeface="Times New Roman" panose="02020603050405020304" pitchFamily="18" charset="0"/>
                <a:cs typeface="+mj-cs"/>
              </a:rPr>
              <a:t>وتعتبر عملية </a:t>
            </a:r>
            <a:r>
              <a:rPr lang="ar-EG" sz="2800" dirty="0" smtClean="0">
                <a:latin typeface="Times New Roman" panose="02020603050405020304" pitchFamily="18" charset="0"/>
                <a:ea typeface="Times New Roman" panose="02020603050405020304" pitchFamily="18" charset="0"/>
                <a:cs typeface="+mj-cs"/>
              </a:rPr>
              <a:t>إدارالانطبا ع </a:t>
            </a:r>
            <a:r>
              <a:rPr lang="ar-EG" sz="2800" dirty="0">
                <a:latin typeface="Times New Roman" panose="02020603050405020304" pitchFamily="18" charset="0"/>
                <a:ea typeface="Times New Roman" panose="02020603050405020304" pitchFamily="18" charset="0"/>
                <a:cs typeface="+mj-cs"/>
              </a:rPr>
              <a:t>مهمة جداً لأنها تخلق جسور من الثقة والتوافق والتعاطف مع الآخرين، والملاحظ في عملية الانطباع أن جزء كبير منها يعتمد على خلفيات الأشخاص وتجاربهم وتوصراتهم المسبقة لذا من المحتمل جداً أن يصدروا أحكام متحيزة، ونظراً لأن الأشخاص يعتمدون على انطباعاتهم ويثقون بها عبر تاريخهم وتجاربهم الحياتية فهم </a:t>
            </a:r>
            <a:r>
              <a:rPr lang="ar-EG" sz="2800" dirty="0" smtClean="0">
                <a:latin typeface="Times New Roman" panose="02020603050405020304" pitchFamily="18" charset="0"/>
                <a:ea typeface="Times New Roman" panose="02020603050405020304" pitchFamily="18" charset="0"/>
                <a:cs typeface="+mj-cs"/>
              </a:rPr>
              <a:t>يرونها</a:t>
            </a:r>
            <a:endParaRPr lang="en-US" sz="2800" b="1"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8070" y="1922617"/>
            <a:ext cx="10151140" cy="3108543"/>
          </a:xfrm>
          <a:prstGeom prst="rect">
            <a:avLst/>
          </a:prstGeom>
          <a:noFill/>
        </p:spPr>
        <p:txBody>
          <a:bodyPr wrap="square" rtlCol="0">
            <a:spAutoFit/>
          </a:bodyPr>
          <a:lstStyle/>
          <a:p>
            <a:pPr indent="457200" algn="just" rtl="1">
              <a:spcBef>
                <a:spcPts val="600"/>
              </a:spcBef>
            </a:pPr>
            <a:r>
              <a:rPr lang="ar-EG" sz="2800" dirty="0" smtClean="0">
                <a:latin typeface="Times New Roman" panose="02020603050405020304" pitchFamily="18" charset="0"/>
                <a:ea typeface="Times New Roman" panose="02020603050405020304" pitchFamily="18" charset="0"/>
                <a:cs typeface="+mj-cs"/>
              </a:rPr>
              <a:t>إدارة </a:t>
            </a:r>
            <a:r>
              <a:rPr lang="ar-EG" sz="2800" dirty="0">
                <a:latin typeface="Times New Roman" panose="02020603050405020304" pitchFamily="18" charset="0"/>
                <a:ea typeface="Times New Roman" panose="02020603050405020304" pitchFamily="18" charset="0"/>
                <a:cs typeface="+mj-cs"/>
              </a:rPr>
              <a:t>انطباع المنظمة </a:t>
            </a:r>
            <a:r>
              <a:rPr lang="en-US" sz="2800" dirty="0">
                <a:latin typeface="Times New Roman" panose="02020603050405020304" pitchFamily="18" charset="0"/>
                <a:ea typeface="Times New Roman" panose="02020603050405020304" pitchFamily="18" charset="0"/>
                <a:cs typeface="+mj-cs"/>
              </a:rPr>
              <a:t>(OIM)</a:t>
            </a:r>
            <a:r>
              <a:rPr lang="ar-EG" sz="2800" dirty="0">
                <a:latin typeface="Times New Roman" panose="02020603050405020304" pitchFamily="18" charset="0"/>
                <a:ea typeface="Times New Roman" panose="02020603050405020304" pitchFamily="18" charset="0"/>
                <a:cs typeface="+mj-cs"/>
              </a:rPr>
              <a:t> مصطلح يشير لاستخدام المنظمات تكتيكات الاتصال للتأثير على صورة المنظمة والعلامة التجارية لدى الرأي العام، وتأتي محاولات خلق انطباعات جيدة عن المنظمة من خلال التقارير السنوية والنشرات الصحفية، والإعلانات، والمواقع على شبكة الإنترنت، وكذلك الإعلانات، ورعاية الأحداث الخاصة، وتعزيز المبيعات والاتصال بالمساهمين، وصفحاتها عبر مواقع التواصل الاجتماعي والمنتديات والمدونات وغرف الدردشة والبريد الإلكتروني بين المستهلكين، وتحسين خدمة العملاء مما يوفرمنصة كبيرة للتواصل. </a:t>
            </a: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617280" y="535883"/>
            <a:ext cx="7318043" cy="1031051"/>
          </a:xfrm>
          <a:prstGeom prst="rect">
            <a:avLst/>
          </a:prstGeom>
        </p:spPr>
        <p:txBody>
          <a:bodyPr wrap="square">
            <a:spAutoFit/>
          </a:bodyPr>
          <a:lstStyle/>
          <a:p>
            <a:pPr indent="245110" algn="ctr" rtl="1">
              <a:spcBef>
                <a:spcPts val="600"/>
              </a:spcBef>
            </a:pPr>
            <a:r>
              <a:rPr lang="ar-EG" sz="2800" b="1" dirty="0">
                <a:solidFill>
                  <a:schemeClr val="accent4">
                    <a:lumMod val="40000"/>
                    <a:lumOff val="60000"/>
                  </a:schemeClr>
                </a:solidFill>
                <a:latin typeface="Times New Roman" panose="02020603050405020304" pitchFamily="18" charset="0"/>
                <a:ea typeface="Times New Roman" panose="02020603050405020304" pitchFamily="18" charset="0"/>
                <a:cs typeface="+mj-cs"/>
              </a:rPr>
              <a:t>إدارة الانطباع للمنظمات</a:t>
            </a:r>
            <a:endParaRPr lang="en-US" sz="2800" dirty="0">
              <a:solidFill>
                <a:schemeClr val="accent4">
                  <a:lumMod val="40000"/>
                  <a:lumOff val="60000"/>
                </a:schemeClr>
              </a:solidFill>
              <a:latin typeface="Times New Roman" panose="02020603050405020304" pitchFamily="18" charset="0"/>
              <a:ea typeface="Times New Roman" panose="02020603050405020304" pitchFamily="18" charset="0"/>
              <a:cs typeface="+mj-cs"/>
            </a:endParaRPr>
          </a:p>
          <a:p>
            <a:pPr indent="245110" algn="ctr">
              <a:spcBef>
                <a:spcPts val="600"/>
              </a:spcBef>
            </a:pPr>
            <a:r>
              <a:rPr lang="en-US" sz="2800" b="1" dirty="0">
                <a:solidFill>
                  <a:schemeClr val="accent4">
                    <a:lumMod val="40000"/>
                    <a:lumOff val="60000"/>
                  </a:schemeClr>
                </a:solidFill>
                <a:latin typeface="Times New Roman" panose="02020603050405020304" pitchFamily="18" charset="0"/>
                <a:ea typeface="Times New Roman" panose="02020603050405020304" pitchFamily="18" charset="0"/>
                <a:cs typeface="+mj-cs"/>
              </a:rPr>
              <a:t>Organization Impression Management</a:t>
            </a:r>
            <a:endParaRPr lang="en-US" sz="2800" dirty="0">
              <a:solidFill>
                <a:schemeClr val="accent4">
                  <a:lumMod val="40000"/>
                  <a:lumOff val="60000"/>
                </a:schemeClr>
              </a:solidFill>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653712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215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2239" y="2214061"/>
            <a:ext cx="10247522" cy="3185487"/>
          </a:xfrm>
          <a:prstGeom prst="rect">
            <a:avLst/>
          </a:prstGeom>
          <a:noFill/>
        </p:spPr>
        <p:txBody>
          <a:bodyPr wrap="square" rtlCol="0">
            <a:spAutoFit/>
          </a:bodyPr>
          <a:lstStyle/>
          <a:p>
            <a:pPr indent="457200"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المنظمات تستخدم وسائل التواصل الاجتماعي كعنصر له دور مكمل ليخدم إستراتيجيات العامة لتوسيع أعمال المنظمة، فهي تعتمد بشكل كبير على وسائل التواصل كأدوات للتواصل ولعرض أنشطتها ثم لإضفاء الطابع المهني لأعمالها، وللتسويق ثم لخدمة وزيادة رضا </a:t>
            </a: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العملاء،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ما يساهم بدوره في بناء انطباع إيجابي عنها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rtl="1">
              <a:spcBef>
                <a:spcPts val="600"/>
              </a:spcBef>
            </a:pPr>
            <a:r>
              <a:rPr lang="ar-EG" sz="2800" dirty="0" smtClean="0">
                <a:latin typeface="Times New Roman" panose="02020603050405020304" pitchFamily="18" charset="0"/>
                <a:ea typeface="Times New Roman" panose="02020603050405020304" pitchFamily="18" charset="0"/>
                <a:cs typeface="Times New Roman" panose="02020603050405020304" pitchFamily="18" charset="0"/>
              </a:rPr>
              <a:t>فإدارة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انطباع إيجابي عن المنظمة هو الدافع الأساسي لإعطاء انطباع بالكفاءة في الأداء، مع إعطاء الأهمية لاستراتيجيات العرض والتقديم التي يستخدمها المدراء التنفيذيين كأحد أشكال إدارة الانطباع </a:t>
            </a:r>
            <a:endParaRPr lang="ar-EG"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1495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12844"/>
            <a:ext cx="10812720"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429" y="1326051"/>
            <a:ext cx="10413142" cy="1200329"/>
          </a:xfrm>
          <a:prstGeom prst="rect">
            <a:avLst/>
          </a:prstGeom>
          <a:noFill/>
        </p:spPr>
        <p:txBody>
          <a:bodyPr wrap="square" rtlCol="0">
            <a:spAutoFit/>
          </a:bodyPr>
          <a:lstStyle/>
          <a:p>
            <a:pPr marR="0" lvl="0" algn="justLow" rtl="1">
              <a:spcBef>
                <a:spcPts val="600"/>
              </a:spcBef>
              <a:spcAft>
                <a:spcPts val="0"/>
              </a:spcAft>
            </a:pPr>
            <a:r>
              <a:rPr lang="ar-EG" sz="2400" dirty="0" smtClean="0">
                <a:latin typeface="Times New Roman" panose="02020603050405020304" pitchFamily="18" charset="0"/>
                <a:ea typeface="Times New Roman" panose="02020603050405020304" pitchFamily="18" charset="0"/>
                <a:cs typeface="Times New Roman" panose="02020603050405020304" pitchFamily="18" charset="0"/>
              </a:rPr>
              <a:t>قدم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(يالينغ وشينبي) نموذج لفحص ديناميكيات إدارة الانطباع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(IM)</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 على مواقع الشبكات الاجتماعي من أجل جذب المستخدمين والاحتفاظ بهم، وكيف يدير مقدمي الخدمات انطباع إيجابي عن صفحاتهم، </a:t>
            </a:r>
            <a:r>
              <a:rPr lang="ar-EG"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وقدما نموذج من أربع مراحل لإدارة الانطباع عن الخدمة التي تقدمها المنظمة عبر صفحات وسائل التواصل الاجتماعي</a:t>
            </a:r>
            <a:endPar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095747" y="514862"/>
            <a:ext cx="6122189" cy="584775"/>
          </a:xfrm>
          <a:prstGeom prst="rect">
            <a:avLst/>
          </a:prstGeom>
        </p:spPr>
        <p:txBody>
          <a:bodyPr wrap="none">
            <a:spAutoFit/>
          </a:bodyPr>
          <a:lstStyle/>
          <a:p>
            <a:pPr lvl="0" algn="justLow" rtl="1">
              <a:spcBef>
                <a:spcPts val="600"/>
              </a:spcBef>
            </a:pPr>
            <a:r>
              <a:rPr lang="ar-EG" sz="3200" b="1" u="sng" dirty="0">
                <a:solidFill>
                  <a:schemeClr val="accent4"/>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إدارة الانطباع عبر وسائل التواصل الاجتماعي</a:t>
            </a:r>
            <a:endParaRPr lang="en-US" sz="3200" b="1" u="sng" dirty="0">
              <a:solidFill>
                <a:schemeClr val="accent4"/>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graphicFrame>
        <p:nvGraphicFramePr>
          <p:cNvPr id="4" name="Diagram 3"/>
          <p:cNvGraphicFramePr/>
          <p:nvPr>
            <p:extLst>
              <p:ext uri="{D42A27DB-BD31-4B8C-83A1-F6EECF244321}">
                <p14:modId xmlns:p14="http://schemas.microsoft.com/office/powerpoint/2010/main" val="1577789595"/>
              </p:ext>
            </p:extLst>
          </p:nvPr>
        </p:nvGraphicFramePr>
        <p:xfrm>
          <a:off x="2032000" y="2639587"/>
          <a:ext cx="8128000" cy="3498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7511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spcBef>
                <a:spcPts val="600"/>
              </a:spcBef>
              <a:spcAft>
                <a:spcPts val="0"/>
              </a:spcAft>
              <a:buFont typeface="Times New Roman" panose="02020603050405020304" pitchFamily="18" charset="0"/>
              <a:buChar char="-"/>
              <a:tabLst>
                <a:tab pos="228600" algn="l"/>
              </a:tabLst>
            </a:pPr>
            <a:r>
              <a:rPr lang="ar-EG" b="1">
                <a:latin typeface="Times New Roman" panose="02020603050405020304" pitchFamily="18" charset="0"/>
                <a:ea typeface="Times New Roman" panose="02020603050405020304" pitchFamily="18" charset="0"/>
                <a:cs typeface="Simplified Arabic" panose="02020603050405020304" pitchFamily="18" charset="-78"/>
              </a:rPr>
              <a:t>المرحلة الثانية: بناء الانطباع</a:t>
            </a:r>
            <a:endParaRPr lang="en-US" sz="1400">
              <a:latin typeface="Times New Roman" panose="02020603050405020304" pitchFamily="18" charset="0"/>
              <a:ea typeface="Times New Roman" panose="02020603050405020304" pitchFamily="18" charset="0"/>
              <a:cs typeface="Simplified Arabic" panose="02020603050405020304" pitchFamily="18" charset="-78"/>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وتنطوي على حاجة متزايدة لتقليل التنافر فيقوم مقدمو الخدمة بتعديل وزيادة الميزات وفقاً لاحتياجات المشاركين،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a:t>
            </a:r>
            <a:endParaRPr lang="en-US" sz="1400">
              <a:latin typeface="Times New Roman" panose="02020603050405020304" pitchFamily="18" charset="0"/>
              <a:ea typeface="Times New Roman" panose="02020603050405020304" pitchFamily="18" charset="0"/>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في هذه المرحلة أدوار الفاعلين والجمهور تكون قابلة للتبادل، فالتغذية الراجعة قد تكون بمزيد من التعليقات ليس فقط عن المنتج ولكن في المجال الخاص به، أي ليس فقط بناء انطباع معين عن تناول الطعام ولكن يمكن إضافة بناء انطباع عن المطعم بنشر تعليقات مؤيدة ومناقشة موضوعات متعلقة بالبيئة والطهاة وجودة الطعام والمأكولات، وهنا يتم توسيع الصدى بوجه عام عن المنظمة.</a:t>
            </a:r>
            <a:endParaRPr lang="en-US" sz="1400">
              <a:effectLst/>
              <a:latin typeface="Times New Roman" panose="02020603050405020304" pitchFamily="18" charset="0"/>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9731" y="1762424"/>
            <a:ext cx="10452538" cy="4801314"/>
          </a:xfrm>
          <a:prstGeom prst="rect">
            <a:avLst/>
          </a:prstGeom>
          <a:noFill/>
        </p:spPr>
        <p:txBody>
          <a:bodyPr wrap="square" rtlCol="0">
            <a:spAutoFit/>
          </a:bodyPr>
          <a:lstStyle/>
          <a:p>
            <a:pPr marL="342900" indent="-342900" algn="justLow" rtl="1">
              <a:spcBef>
                <a:spcPts val="600"/>
              </a:spcBef>
              <a:buFont typeface="Times New Roman" panose="02020603050405020304" pitchFamily="18" charset="0"/>
              <a:buChar char="-"/>
              <a:tabLst>
                <a:tab pos="228600" algn="l"/>
              </a:tabLst>
            </a:pPr>
            <a:r>
              <a:rPr lang="ar-EG" sz="2800" b="1" i="1" u="sng" dirty="0">
                <a:solidFill>
                  <a:schemeClr val="accent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المرحلة الأولى: إنشاء قاعدة </a:t>
            </a:r>
            <a:r>
              <a:rPr lang="ar-EG" sz="2800" b="1" i="1" u="sng" dirty="0" smtClean="0">
                <a:solidFill>
                  <a:schemeClr val="accent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الجمهور</a:t>
            </a:r>
            <a:r>
              <a:rPr lang="ar-EG" sz="2400" b="1" dirty="0" smtClean="0">
                <a:latin typeface="Times New Roman" panose="02020603050405020304" pitchFamily="18" charset="0"/>
                <a:ea typeface="Times New Roman" panose="02020603050405020304" pitchFamily="18" charset="0"/>
                <a:cs typeface="+mj-cs"/>
              </a:rPr>
              <a:t>، </a:t>
            </a:r>
            <a:r>
              <a:rPr lang="ar-EG" sz="2400" dirty="0" smtClean="0">
                <a:latin typeface="Times New Roman" panose="02020603050405020304" pitchFamily="18" charset="0"/>
                <a:ea typeface="Times New Roman" panose="02020603050405020304" pitchFamily="18" charset="0"/>
                <a:cs typeface="+mj-cs"/>
              </a:rPr>
              <a:t>وفيها يتم على </a:t>
            </a:r>
            <a:r>
              <a:rPr lang="ar-EG" sz="2400" dirty="0">
                <a:latin typeface="Times New Roman" panose="02020603050405020304" pitchFamily="18" charset="0"/>
                <a:ea typeface="Times New Roman" panose="02020603050405020304" pitchFamily="18" charset="0"/>
                <a:cs typeface="+mj-cs"/>
              </a:rPr>
              <a:t>اختبار الاحتياجات المحتملة للمستخدمين النشطين والمشاهدين وتعديل الخدمات لتلبية </a:t>
            </a:r>
            <a:r>
              <a:rPr lang="ar-EG" sz="2400" dirty="0" smtClean="0">
                <a:latin typeface="Times New Roman" panose="02020603050405020304" pitchFamily="18" charset="0"/>
                <a:ea typeface="Times New Roman" panose="02020603050405020304" pitchFamily="18" charset="0"/>
                <a:cs typeface="+mj-cs"/>
              </a:rPr>
              <a:t>احتياجاتهم، وعادة  ما </a:t>
            </a:r>
            <a:r>
              <a:rPr lang="ar-EG" sz="2400" dirty="0">
                <a:latin typeface="Times New Roman" panose="02020603050405020304" pitchFamily="18" charset="0"/>
                <a:ea typeface="Times New Roman" panose="02020603050405020304" pitchFamily="18" charset="0"/>
                <a:cs typeface="+mj-cs"/>
              </a:rPr>
              <a:t>يبذل مقدمو الخدمات جهداً في استخدام المحتوى الأكثر ثراء بصور وفيديوهات وروابط ونصوص للحصول على المزيد من المشاهدين </a:t>
            </a:r>
            <a:r>
              <a:rPr lang="ar-EG" sz="2400" dirty="0" smtClean="0">
                <a:latin typeface="Times New Roman" panose="02020603050405020304" pitchFamily="18" charset="0"/>
                <a:ea typeface="Times New Roman" panose="02020603050405020304" pitchFamily="18" charset="0"/>
                <a:cs typeface="+mj-cs"/>
              </a:rPr>
              <a:t>والتابعين، وينصب </a:t>
            </a:r>
            <a:r>
              <a:rPr lang="ar-EG" sz="2400" dirty="0">
                <a:latin typeface="Times New Roman" panose="02020603050405020304" pitchFamily="18" charset="0"/>
                <a:ea typeface="Times New Roman" panose="02020603050405020304" pitchFamily="18" charset="0"/>
                <a:cs typeface="+mj-cs"/>
              </a:rPr>
              <a:t>التركيز على إنشاء قاعدة جماهيرية ويمكن قياس هذا بسهولة من خلال متابعة عدد الزوار والتعليقات. </a:t>
            </a:r>
            <a:endParaRPr lang="ar-EG" sz="2400" dirty="0" smtClean="0">
              <a:latin typeface="Times New Roman" panose="02020603050405020304" pitchFamily="18" charset="0"/>
              <a:ea typeface="Times New Roman" panose="02020603050405020304" pitchFamily="18" charset="0"/>
              <a:cs typeface="+mj-cs"/>
            </a:endParaRPr>
          </a:p>
          <a:p>
            <a:pPr marL="342900" indent="-342900" algn="justLow" rtl="1">
              <a:spcBef>
                <a:spcPts val="600"/>
              </a:spcBef>
              <a:buFont typeface="Times New Roman" panose="02020603050405020304" pitchFamily="18" charset="0"/>
              <a:buChar char="-"/>
              <a:tabLst>
                <a:tab pos="228600" algn="l"/>
              </a:tabLst>
            </a:pPr>
            <a:r>
              <a:rPr lang="ar-EG" sz="24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المرحلة </a:t>
            </a:r>
            <a:r>
              <a:rPr lang="ar-EG" sz="2400" b="1" i="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الثانية: بناء </a:t>
            </a:r>
            <a:r>
              <a:rPr lang="ar-EG" sz="24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Simplified Arabic" panose="02020603050405020304" pitchFamily="18" charset="-78"/>
              </a:rPr>
              <a:t>الانطباع </a:t>
            </a:r>
            <a:r>
              <a:rPr lang="ar-EG" sz="2400" b="1" dirty="0" smtClean="0">
                <a:latin typeface="Times New Roman" panose="02020603050405020304" pitchFamily="18" charset="0"/>
                <a:ea typeface="Times New Roman" panose="02020603050405020304" pitchFamily="18" charset="0"/>
                <a:cs typeface="Simplified Arabic" panose="02020603050405020304" pitchFamily="18" charset="-78"/>
              </a:rPr>
              <a:t>، </a:t>
            </a:r>
            <a:r>
              <a:rPr lang="ar-EG" sz="2400" dirty="0" smtClean="0">
                <a:latin typeface="Times New Roman" panose="02020603050405020304" pitchFamily="18" charset="0"/>
                <a:ea typeface="Times New Roman" panose="02020603050405020304" pitchFamily="18" charset="0"/>
                <a:cs typeface="+mj-cs"/>
              </a:rPr>
              <a:t>وهنا </a:t>
            </a:r>
            <a:r>
              <a:rPr lang="ar-EG" sz="2400" dirty="0">
                <a:latin typeface="Times New Roman" panose="02020603050405020304" pitchFamily="18" charset="0"/>
                <a:ea typeface="Times New Roman" panose="02020603050405020304" pitchFamily="18" charset="0"/>
                <a:cs typeface="+mj-cs"/>
              </a:rPr>
              <a:t>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في هذه المرحلة أدوار الفاعلين والجمهور تكون قابلة للتبادل، فالتغذية الراجعة قد تكون بمزيد من التعليقات ليس فقط عن المنتج ولكن في المجال الخاص </a:t>
            </a:r>
            <a:r>
              <a:rPr lang="ar-EG" sz="2400" dirty="0" smtClean="0">
                <a:latin typeface="Times New Roman" panose="02020603050405020304" pitchFamily="18" charset="0"/>
                <a:ea typeface="Times New Roman" panose="02020603050405020304" pitchFamily="18" charset="0"/>
                <a:cs typeface="+mj-cs"/>
              </a:rPr>
              <a:t>به</a:t>
            </a:r>
            <a:r>
              <a:rPr lang="ar-EG" sz="2400" dirty="0">
                <a:latin typeface="Times New Roman" panose="02020603050405020304" pitchFamily="18" charset="0"/>
                <a:ea typeface="Times New Roman" panose="02020603050405020304" pitchFamily="18" charset="0"/>
                <a:cs typeface="+mj-cs"/>
              </a:rPr>
              <a:t>.</a:t>
            </a:r>
            <a:endParaRPr lang="en-US" sz="2400" dirty="0">
              <a:latin typeface="Times New Roman" panose="02020603050405020304" pitchFamily="18" charset="0"/>
              <a:ea typeface="Times New Roman" panose="02020603050405020304" pitchFamily="18" charset="0"/>
              <a:cs typeface="+mj-cs"/>
            </a:endParaRPr>
          </a:p>
          <a:p>
            <a:pPr marL="342900" marR="0" lvl="0" indent="-342900" algn="r" rtl="1">
              <a:spcBef>
                <a:spcPts val="600"/>
              </a:spcBef>
              <a:spcAft>
                <a:spcPts val="0"/>
              </a:spcAft>
              <a:buFont typeface="Times New Roman" panose="02020603050405020304" pitchFamily="18" charset="0"/>
              <a:buChar char="-"/>
              <a:tabLst>
                <a:tab pos="228600" algn="l"/>
              </a:tabLst>
            </a:pP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4040" y="1704021"/>
            <a:ext cx="10443079" cy="4047262"/>
          </a:xfrm>
          <a:prstGeom prst="rect">
            <a:avLst/>
          </a:prstGeom>
          <a:noFill/>
        </p:spPr>
        <p:txBody>
          <a:bodyPr wrap="square" rtlCol="0">
            <a:spAutoFit/>
          </a:bodyPr>
          <a:lstStyle/>
          <a:p>
            <a:pPr marR="0" lvl="0" algn="justLow" rtl="1">
              <a:spcBef>
                <a:spcPts val="600"/>
              </a:spcBef>
              <a:spcAft>
                <a:spcPts val="0"/>
              </a:spcAft>
              <a:tabLst>
                <a:tab pos="63500" algn="l"/>
              </a:tabLst>
            </a:pPr>
            <a:r>
              <a:rPr lang="ar-EG" sz="2800" b="1" i="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المرحلة الثالثة: بناء الانطباع داخل </a:t>
            </a:r>
            <a:r>
              <a:rPr lang="ar-EG" sz="28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المجتمع</a:t>
            </a:r>
            <a:r>
              <a:rPr lang="ar-EG" sz="2800" b="1" dirty="0" smtClean="0">
                <a:latin typeface="Times New Roman" panose="02020603050405020304" pitchFamily="18" charset="0"/>
                <a:ea typeface="Times New Roman" panose="02020603050405020304" pitchFamily="18" charset="0"/>
                <a:cs typeface="+mj-cs"/>
              </a:rPr>
              <a:t>، </a:t>
            </a:r>
            <a:r>
              <a:rPr lang="ar-EG" sz="2800" dirty="0" smtClean="0">
                <a:latin typeface="Times New Roman" panose="02020603050405020304" pitchFamily="18" charset="0"/>
                <a:ea typeface="Times New Roman" panose="02020603050405020304" pitchFamily="18" charset="0"/>
                <a:cs typeface="+mj-cs"/>
              </a:rPr>
              <a:t>السمة </a:t>
            </a:r>
            <a:r>
              <a:rPr lang="ar-EG" sz="2800" dirty="0">
                <a:latin typeface="Times New Roman" panose="02020603050405020304" pitchFamily="18" charset="0"/>
                <a:ea typeface="Times New Roman" panose="02020603050405020304" pitchFamily="18" charset="0"/>
                <a:cs typeface="+mj-cs"/>
              </a:rPr>
              <a:t>المميزة لهذه المرحلة هي النمو السريع للمشاركة والتعليق مما قد يدخلها في مواجهة العديد من المشاكل الناجمة عن قصور آليات الرقابة على التعليقات غير الملائمة، ومن ثم يقوم مقدمي الخدمة بالعمل على تمكين بناء انطباع جماعي موثوق، يقللوا فيه من التنافر، أو التعليقات غير المتسقة أو المتضاربة للحفاظ على الانطباع الأصلي. </a:t>
            </a:r>
            <a:endParaRPr lang="en-US" sz="2800" dirty="0">
              <a:latin typeface="Times New Roman" panose="02020603050405020304" pitchFamily="18" charset="0"/>
              <a:ea typeface="Times New Roman" panose="02020603050405020304" pitchFamily="18" charset="0"/>
              <a:cs typeface="+mj-cs"/>
            </a:endParaRPr>
          </a:p>
          <a:p>
            <a:pPr marL="173038" indent="-173038" algn="justLow" rtl="1">
              <a:spcBef>
                <a:spcPts val="600"/>
              </a:spcBef>
              <a:tabLst>
                <a:tab pos="63500" algn="l"/>
              </a:tabLst>
            </a:pPr>
            <a:r>
              <a:rPr lang="ar-EG" sz="2800" dirty="0">
                <a:latin typeface="Times New Roman" panose="02020603050405020304" pitchFamily="18" charset="0"/>
                <a:ea typeface="Times New Roman" panose="02020603050405020304" pitchFamily="18" charset="0"/>
                <a:cs typeface="+mj-cs"/>
              </a:rPr>
              <a:t> </a:t>
            </a:r>
            <a:r>
              <a:rPr lang="ar-EG" sz="28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المرحلة </a:t>
            </a:r>
            <a:r>
              <a:rPr lang="ar-EG" sz="2800" b="1" i="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الرابعة: توسيع الصدى (الانتشار</a:t>
            </a:r>
            <a:r>
              <a:rPr lang="ar-EG" sz="28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a:t>
            </a:r>
            <a:r>
              <a:rPr lang="ar-EG" sz="2800" dirty="0" smtClean="0">
                <a:latin typeface="Times New Roman" panose="02020603050405020304" pitchFamily="18" charset="0"/>
                <a:ea typeface="Times New Roman" panose="02020603050405020304" pitchFamily="18" charset="0"/>
                <a:cs typeface="+mj-cs"/>
              </a:rPr>
              <a:t>مرحلة </a:t>
            </a:r>
            <a:r>
              <a:rPr lang="ar-EG" sz="2800" dirty="0">
                <a:latin typeface="Times New Roman" panose="02020603050405020304" pitchFamily="18" charset="0"/>
                <a:ea typeface="Times New Roman" panose="02020603050405020304" pitchFamily="18" charset="0"/>
                <a:cs typeface="+mj-cs"/>
              </a:rPr>
              <a:t>تتسع فيها معرفة الجمهور بالصفحات وزيادة وظائفها وتزويد المستخدمين بخدمات جديدة، وغالباً ما تواجه الصفحات في هذه المرحلة مشاكل تتعلق بتناقص التعاطف أو المشاركة ومن ثم يحتاج مقدمو الخدمة إلى إنشاء نماذج خدمة جديدة باستمرار لزيادة المستخدمين </a:t>
            </a:r>
            <a:endParaRPr lang="en-US" sz="2800" b="1" dirty="0">
              <a:solidFill>
                <a:prstClr val="black"/>
              </a:solidFill>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370114" y="1344210"/>
            <a:ext cx="11059886" cy="5052982"/>
          </a:xfrm>
          <a:prstGeom prst="rect">
            <a:avLst/>
          </a:prstGeom>
        </p:spPr>
      </p:pic>
      <p:pic>
        <p:nvPicPr>
          <p:cNvPr id="5" name="Picture 4"/>
          <p:cNvPicPr>
            <a:picLocks noChangeAspect="1"/>
          </p:cNvPicPr>
          <p:nvPr/>
        </p:nvPicPr>
        <p:blipFill>
          <a:blip r:embed="rId4"/>
          <a:stretch>
            <a:fillRect/>
          </a:stretch>
        </p:blipFill>
        <p:spPr>
          <a:xfrm>
            <a:off x="1337171" y="533311"/>
            <a:ext cx="6565858" cy="981541"/>
          </a:xfrm>
          <a:prstGeom prst="rect">
            <a:avLst/>
          </a:prstGeom>
        </p:spPr>
      </p:pic>
    </p:spTree>
    <p:extLst>
      <p:ext uri="{BB962C8B-B14F-4D97-AF65-F5344CB8AC3E}">
        <p14:creationId xmlns:p14="http://schemas.microsoft.com/office/powerpoint/2010/main" val="3297475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678204"/>
          </a:xfrm>
          <a:prstGeom prst="rect">
            <a:avLst/>
          </a:prstGeom>
          <a:solidFill>
            <a:schemeClr val="bg1"/>
          </a:solidFill>
        </p:spPr>
        <p:txBody>
          <a:bodyPr wrap="square" rtlCol="0">
            <a:spAutoFit/>
          </a:bodyPr>
          <a:lstStyle/>
          <a:p>
            <a:pPr indent="459740" algn="justLow" rtl="1">
              <a:spcBef>
                <a:spcPts val="600"/>
              </a:spcBef>
            </a:pPr>
            <a:r>
              <a:rPr lang="ar-EG" sz="3200" b="1" dirty="0" smtClean="0">
                <a:latin typeface="Times New Roman" panose="02020603050405020304" pitchFamily="18" charset="0"/>
                <a:ea typeface="Times New Roman" panose="02020603050405020304" pitchFamily="18" charset="0"/>
                <a:cs typeface="+mj-cs"/>
              </a:rPr>
              <a:t>تأثير الهالة وسيلة لتقليص التنافر المعرفي </a:t>
            </a:r>
            <a:r>
              <a:rPr lang="ar-EG" sz="3200" dirty="0" smtClean="0">
                <a:latin typeface="Times New Roman" panose="02020603050405020304" pitchFamily="18" charset="0"/>
                <a:ea typeface="Times New Roman" panose="02020603050405020304" pitchFamily="18" charset="0"/>
                <a:cs typeface="+mj-cs"/>
              </a:rPr>
              <a:t>،كما أنها طريقة عملية يستخدمها الأشخاص من أجل تخمين ما يصعب تقديره ،فالأشخاص يتلقون المعلومات المهمة وليس كل التفاصيل وبناء عليه يستنتجون السمات والملامح الأخرى التي لا يعرفونها،أي انه إطلاق أحكام على قضايا وأمور على أساس عوامل أخرى بارزه وواضحه.</a:t>
            </a:r>
            <a:endParaRPr lang="ar-EG" sz="3200" dirty="0">
              <a:latin typeface="Times New Roman" panose="02020603050405020304" pitchFamily="18" charset="0"/>
              <a:ea typeface="Times New Roman" panose="02020603050405020304" pitchFamily="18" charset="0"/>
              <a:cs typeface="+mj-cs"/>
            </a:endParaRPr>
          </a:p>
          <a:p>
            <a:pPr indent="459740" algn="justLow" rtl="1">
              <a:spcBef>
                <a:spcPts val="600"/>
              </a:spcBef>
            </a:pPr>
            <a:r>
              <a:rPr lang="ar-EG" sz="3200" dirty="0" smtClean="0">
                <a:latin typeface="Times New Roman" panose="02020603050405020304" pitchFamily="18" charset="0"/>
                <a:ea typeface="Times New Roman" panose="02020603050405020304" pitchFamily="18" charset="0"/>
                <a:cs typeface="+mj-cs"/>
              </a:rPr>
              <a:t>ففي حالة منتج جديد من شركة مشهورة تتمتع بسمعه ممتازه يستدل الجمهور بالمنطق انه ذو نوعيه جيده ،وإيجاد هالة مؤثرة مرتبطة بالعلامة التجارية تؤدي أن يستحسن المستهلكين المنتج أو الخدمة .</a:t>
            </a:r>
          </a:p>
          <a:p>
            <a:pPr indent="459740" algn="justLow" rtl="1">
              <a:spcBef>
                <a:spcPts val="600"/>
              </a:spcBef>
            </a:pPr>
            <a:endParaRPr lang="ar-EG" sz="3200" dirty="0" smtClean="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641358" y="917378"/>
            <a:ext cx="4134786" cy="590931"/>
          </a:xfrm>
          <a:prstGeom prst="rect">
            <a:avLst/>
          </a:prstGeom>
        </p:spPr>
        <p:txBody>
          <a:bodyPr wrap="non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smtClean="0">
                <a:ln>
                  <a:noFill/>
                </a:ln>
                <a:solidFill>
                  <a:srgbClr val="FFC000">
                    <a:lumMod val="40000"/>
                    <a:lumOff val="60000"/>
                  </a:srgbClr>
                </a:solidFill>
                <a:effectLst/>
                <a:uLnTx/>
                <a:uFillTx/>
                <a:latin typeface="Calibri" panose="020F0502020204030204"/>
                <a:ea typeface="+mn-ea"/>
                <a:cs typeface="Arial" panose="020B0604020202020204" pitchFamily="34" charset="0"/>
              </a:rPr>
              <a:t>تأثير الهاله </a:t>
            </a:r>
            <a:r>
              <a:rPr lang="en-US" sz="3600" b="1" u="sng" dirty="0" smtClean="0">
                <a:solidFill>
                  <a:srgbClr val="FFC000">
                    <a:lumMod val="40000"/>
                    <a:lumOff val="60000"/>
                  </a:srgbClr>
                </a:solidFill>
                <a:latin typeface="Calibri" panose="020F0502020204030204"/>
                <a:cs typeface="Arial" panose="020B0604020202020204" pitchFamily="34" charset="0"/>
              </a:rPr>
              <a:t>Hallo Effect</a:t>
            </a:r>
            <a:endPar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423702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678204"/>
          </a:xfrm>
          <a:prstGeom prst="rect">
            <a:avLst/>
          </a:prstGeom>
          <a:solidFill>
            <a:schemeClr val="bg1"/>
          </a:solidFill>
        </p:spPr>
        <p:txBody>
          <a:bodyPr wrap="square" rtlCol="0">
            <a:spAutoFit/>
          </a:bodyPr>
          <a:lstStyle/>
          <a:p>
            <a:pPr marL="0" marR="0" lvl="0" indent="459740" algn="justLow" defTabSz="914400" rtl="1" eaLnBrk="1" fontAlgn="auto" latinLnBrk="0" hangingPunct="1">
              <a:lnSpc>
                <a:spcPct val="100000"/>
              </a:lnSpc>
              <a:spcBef>
                <a:spcPts val="600"/>
              </a:spcBef>
              <a:spcAft>
                <a:spcPts val="0"/>
              </a:spcAft>
              <a:buClrTx/>
              <a:buSzTx/>
              <a:buFontTx/>
              <a:buNone/>
              <a:tabLst/>
              <a:defRPr/>
            </a:pPr>
            <a:r>
              <a:rPr lang="ar-EG" sz="32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والمنظمات أثناء بناء إسمها ،تسعى لإحاطة نفسها بهاله إيجابية أو ربط إسمها بسمات إيجابية ، ودائما ً ما تسعى المنظمات أن تربط بين منتجاتها وصفة إيجابية سائدة ، ما يؤيد ويساهم في صنع القرارات الشرائية .</a:t>
            </a:r>
          </a:p>
          <a:p>
            <a:pPr marL="0" marR="0" lvl="0" indent="459740" algn="justLow" defTabSz="914400" rtl="1" eaLnBrk="1" fontAlgn="auto" latinLnBrk="0" hangingPunct="1">
              <a:lnSpc>
                <a:spcPct val="100000"/>
              </a:lnSpc>
              <a:spcBef>
                <a:spcPts val="600"/>
              </a:spcBef>
              <a:spcAft>
                <a:spcPts val="0"/>
              </a:spcAft>
              <a:buClrTx/>
              <a:buSzTx/>
              <a:buFontTx/>
              <a:buNone/>
              <a:tabLst/>
              <a:defRPr/>
            </a:pPr>
            <a:r>
              <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كما</a:t>
            </a:r>
            <a:r>
              <a:rPr kumimoji="0" lang="ar-EG" sz="32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أثبتت الدراسات أن الهالة المحيطة بالمنظمة تتأثر بما تقدمه لجمهورها ،مثل دورها الخاص بالمسؤولية الإجتماعية والمبادرات والإهتمام بالطاقة والحد من النفايات ،وكذلك المبادرات المجتمعية كمبادرات تعليم الصغار وإهتمامها بالجوانب الإنسانية ورعايتها للأنشطة الرياضية والفنية بإعتبارها مشارك نشط في المجتمع المحلي.</a:t>
            </a:r>
            <a:endPar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59740" algn="justLow" defTabSz="914400" rtl="1" eaLnBrk="1" fontAlgn="auto" latinLnBrk="0" hangingPunct="1">
              <a:lnSpc>
                <a:spcPct val="100000"/>
              </a:lnSpc>
              <a:spcBef>
                <a:spcPts val="600"/>
              </a:spcBef>
              <a:spcAft>
                <a:spcPts val="0"/>
              </a:spcAft>
              <a:buClrTx/>
              <a:buSzTx/>
              <a:buFontTx/>
              <a:buNone/>
              <a:tabLst/>
              <a:defRPr/>
            </a:pPr>
            <a:endPar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6350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680256"/>
          </a:xfrm>
          <a:prstGeom prst="rect">
            <a:avLst/>
          </a:prstGeom>
          <a:solidFill>
            <a:schemeClr val="bg1"/>
          </a:solidFill>
        </p:spPr>
        <p:txBody>
          <a:bodyPr wrap="square" rtlCol="0">
            <a:spAutoFit/>
          </a:bodyPr>
          <a:lstStyle/>
          <a:p>
            <a:pPr marL="0" marR="0" lvl="0" indent="459740" algn="justLow" defTabSz="914400" rtl="1" eaLnBrk="1" fontAlgn="auto" latinLnBrk="0" hangingPunct="1">
              <a:lnSpc>
                <a:spcPct val="100000"/>
              </a:lnSpc>
              <a:spcBef>
                <a:spcPts val="600"/>
              </a:spcBef>
              <a:spcAft>
                <a:spcPts val="0"/>
              </a:spcAft>
              <a:buClrTx/>
              <a:buSzTx/>
              <a:buFontTx/>
              <a:buNone/>
              <a:tabLst/>
              <a:defRPr/>
            </a:pPr>
            <a:r>
              <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تأثير الهاله هو معرفة </a:t>
            </a: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كيف تؤثر صفة معينة على تقييم بقية الصفات وتوصل إلى أن التقييمات السلبية لصفات محددة أدت إلى انخفاض التقييم في الصفات الأخرى والعكس بالعكس فالتقييمات الإيجابية لصفات محددة رفعت </a:t>
            </a:r>
            <a:r>
              <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 تقييم </a:t>
            </a: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الشخص في بقية الصفات. </a:t>
            </a:r>
            <a:endPar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459740" algn="justLow" defTabSz="914400" rtl="1" eaLnBrk="1" fontAlgn="auto" latinLnBrk="0" hangingPunct="1">
              <a:lnSpc>
                <a:spcPct val="100000"/>
              </a:lnSpc>
              <a:spcBef>
                <a:spcPts val="60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فالأمر عبارة عن ميل لاستنتاجات استدلالية حول سمات محددة نتيجة الانطباع العام، لأنه يصعب على الأفراد قياس الملامح منفصلة أو مستقلة ولكي يقلص الذهن من حدة التنافر الإدراكي فهو يميل لإيجاد صورة متماسكة ومتصلة نحو الأشياء والأشخاص.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228600" marR="0" lvl="0" indent="-228600" algn="just"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214645" y="738969"/>
            <a:ext cx="5663675" cy="981541"/>
          </a:xfrm>
          <a:prstGeom prst="rect">
            <a:avLst/>
          </a:prstGeom>
        </p:spPr>
      </p:pic>
    </p:spTree>
    <p:extLst>
      <p:ext uri="{BB962C8B-B14F-4D97-AF65-F5344CB8AC3E}">
        <p14:creationId xmlns:p14="http://schemas.microsoft.com/office/powerpoint/2010/main" val="170170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1080" y="1893143"/>
            <a:ext cx="10629840" cy="1815882"/>
          </a:xfrm>
          <a:prstGeom prst="rect">
            <a:avLst/>
          </a:prstGeom>
          <a:noFill/>
        </p:spPr>
        <p:txBody>
          <a:bodyPr wrap="square" rtlCol="0">
            <a:spAutoFit/>
          </a:bodyPr>
          <a:lstStyle/>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والهالة</a:t>
            </a:r>
            <a:r>
              <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هي انجذاب ملموس بشكل نمطي مستخدماً مبدأ "كل ما هو جميل جيد"، ويتم قياسها من خلال تقييم الصفات وهو يشير لميل الأشخاص المعتاد بتقييم الأفراد الجذابين بشكل أكثر إيجابية وأكثر تفضيلاً بناء على سماتهم الشخصية أو صفاتهم بشكل أكبر ممن هم أقل جاذبية، ويكون هناك تحيز في هذه الأحكام، فتتغلب المشاعر على الإدراك. </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901060" y="3709025"/>
            <a:ext cx="4191202" cy="2124216"/>
          </a:xfrm>
          <a:prstGeom prst="rect">
            <a:avLst/>
          </a:prstGeom>
        </p:spPr>
      </p:pic>
    </p:spTree>
    <p:extLst>
      <p:ext uri="{BB962C8B-B14F-4D97-AF65-F5344CB8AC3E}">
        <p14:creationId xmlns:p14="http://schemas.microsoft.com/office/powerpoint/2010/main" val="189171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720" y="1845673"/>
            <a:ext cx="10629840" cy="4555093"/>
          </a:xfrm>
          <a:prstGeom prst="rect">
            <a:avLst/>
          </a:prstGeom>
          <a:noFill/>
        </p:spPr>
        <p:txBody>
          <a:bodyPr wrap="square" rtlCol="0">
            <a:spAutoFit/>
          </a:bodyPr>
          <a:lstStyle/>
          <a:p>
            <a:pPr indent="457200" algn="justLow" rtl="1">
              <a:spcBef>
                <a:spcPts val="600"/>
              </a:spcBef>
            </a:pPr>
            <a:r>
              <a:rPr lang="ar-EG" sz="3200" dirty="0" smtClean="0">
                <a:latin typeface="Times New Roman" panose="02020603050405020304" pitchFamily="18" charset="0"/>
                <a:ea typeface="Times New Roman" panose="02020603050405020304" pitchFamily="18" charset="0"/>
                <a:cs typeface="Times New Roman" panose="02020603050405020304" pitchFamily="18" charset="0"/>
              </a:rPr>
              <a:t>وتبذل </a:t>
            </a:r>
            <a:r>
              <a:rPr lang="ar-EG" sz="3200" dirty="0">
                <a:latin typeface="Times New Roman" panose="02020603050405020304" pitchFamily="18" charset="0"/>
                <a:ea typeface="Times New Roman" panose="02020603050405020304" pitchFamily="18" charset="0"/>
                <a:cs typeface="Times New Roman" panose="02020603050405020304" pitchFamily="18" charset="0"/>
              </a:rPr>
              <a:t>المنظمات مجهودات جبارة لإرضاء عملائها وتكوين صورة إيجابية وللحصول على سمعة طيبة، إنها ببساطة تسعى لإحاطة نفسها بهالة إيجابية عند الجمهور، اقتناعاص منها أنه كلما كانت الصفات الإيجابية عن العلامة التجارية بارزة، أثر ذلك في حكم الجمهور الإجمالي عن الشركة. </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Low" rtl="1">
              <a:spcBef>
                <a:spcPts val="600"/>
              </a:spcBef>
            </a:pPr>
            <a:r>
              <a:rPr lang="ar-EG" sz="3200" dirty="0">
                <a:latin typeface="Times New Roman" panose="02020603050405020304" pitchFamily="18" charset="0"/>
                <a:ea typeface="Times New Roman" panose="02020603050405020304" pitchFamily="18" charset="0"/>
                <a:cs typeface="Times New Roman" panose="02020603050405020304" pitchFamily="18" charset="0"/>
              </a:rPr>
              <a:t>لذا اهتمت المنظمة الكبرى بخلق انطباع في منطقة محددة للتأثير على الرأي في مجال آخر، وقامت بدراسة تأثير الهالة المحيطة بها ومدى فاعليتها كأداة لفهم سلوك المستهلك وتقييم مواقفه لمعرفة تفضيلاته ومدى رضاه عن المنتج، وهل فعلاً للهالة المحيطة بالمنظمة أو علامتها التجارية تأثير على تقييمه؟</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Low" rtl="1">
              <a:spcBef>
                <a:spcPts val="600"/>
              </a:spcBef>
            </a:pPr>
            <a:endParaRPr lang="en-US" sz="24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85700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3766018" y="1746412"/>
            <a:ext cx="4659963" cy="4309495"/>
          </a:xfrm>
          <a:prstGeom prst="rect">
            <a:avLst/>
          </a:prstGeom>
        </p:spPr>
      </p:pic>
      <p:pic>
        <p:nvPicPr>
          <p:cNvPr id="5" name="Picture 4"/>
          <p:cNvPicPr>
            <a:picLocks noChangeAspect="1"/>
          </p:cNvPicPr>
          <p:nvPr/>
        </p:nvPicPr>
        <p:blipFill>
          <a:blip r:embed="rId4"/>
          <a:stretch>
            <a:fillRect/>
          </a:stretch>
        </p:blipFill>
        <p:spPr>
          <a:xfrm>
            <a:off x="2029910" y="610731"/>
            <a:ext cx="3749365" cy="963251"/>
          </a:xfrm>
          <a:prstGeom prst="rect">
            <a:avLst/>
          </a:prstGeom>
        </p:spPr>
      </p:pic>
    </p:spTree>
    <p:extLst>
      <p:ext uri="{BB962C8B-B14F-4D97-AF65-F5344CB8AC3E}">
        <p14:creationId xmlns:p14="http://schemas.microsoft.com/office/powerpoint/2010/main" val="988860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5594" y="1945672"/>
            <a:ext cx="9846862" cy="3493264"/>
          </a:xfrm>
          <a:prstGeom prst="rect">
            <a:avLst/>
          </a:prstGeom>
          <a:noFill/>
        </p:spPr>
        <p:txBody>
          <a:bodyPr wrap="square" rtlCol="0">
            <a:spAutoFit/>
          </a:bodyPr>
          <a:lstStyle/>
          <a:p>
            <a:pPr indent="457200" algn="justLow" rtl="1">
              <a:spcBef>
                <a:spcPts val="600"/>
              </a:spcBef>
            </a:pPr>
            <a:r>
              <a:rPr lang="ar-EG" sz="2400" dirty="0" smtClean="0">
                <a:latin typeface="Times New Roman" panose="02020603050405020304" pitchFamily="18" charset="0"/>
                <a:ea typeface="Times New Roman" panose="02020603050405020304" pitchFamily="18" charset="0"/>
                <a:cs typeface="Times New Roman" panose="02020603050405020304" pitchFamily="18" charset="0"/>
              </a:rPr>
              <a:t>وهالة </a:t>
            </a:r>
            <a:r>
              <a:rPr lang="ar-EG" sz="2400" dirty="0">
                <a:latin typeface="Times New Roman" panose="02020603050405020304" pitchFamily="18" charset="0"/>
                <a:ea typeface="Times New Roman" panose="02020603050405020304" pitchFamily="18" charset="0"/>
                <a:cs typeface="Times New Roman" panose="02020603050405020304" pitchFamily="18" charset="0"/>
              </a:rPr>
              <a:t>العلامة التجارية تتأثر بالمكان الذي يشتري منه المستهلكين، والبنية التحتية والعروض المقدمة والمنافع المحققة لهم والاهتمام بصحة المستهلك واهتمامها بمعايير السلامة أولاً. واتضح أن تفضيلات الجمهور بنيت على فوائد محددة استفادوا بها في العلامة التجارية وبناء عليه أثرت التفضيلات على التقييمات الكلية. فكلما كانت برامج المسئولية الاجتماعية قوية وزادت جودة المنتجات نشأ تأثير قوي للهالة عند </a:t>
            </a:r>
            <a:r>
              <a:rPr lang="ar-EG" sz="2400" dirty="0" smtClean="0">
                <a:latin typeface="Times New Roman" panose="02020603050405020304" pitchFamily="18" charset="0"/>
                <a:ea typeface="Times New Roman" panose="02020603050405020304" pitchFamily="18" charset="0"/>
                <a:cs typeface="Times New Roman" panose="02020603050405020304" pitchFamily="18" charset="0"/>
              </a:rPr>
              <a:t>الجمهور.</a:t>
            </a:r>
          </a:p>
          <a:p>
            <a:pPr indent="457200" algn="justLow" rtl="1">
              <a:spcBef>
                <a:spcPts val="600"/>
              </a:spcBef>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فإن أتى منتج جديد من شركة مشهورة تتمتع بسمة ممتازة يستدل الجمهور بالمنطق أنه جيد النوعية، وإيجاد هالة مؤثرة مرتبطة بالعلامة التجارية تؤدي أن يستحسن المستهلكين المنتج أو الخدمة المقدمة، فاستنتاج سمات عن المنتج كفيل بصنع القرار باستخدامه أم لا، كما يزيد تأييد وتفضيل الجمهور للمشاهير الذين يربطون اسمهم بالمنتج من تقييمهم الإيجابي للمنتج نفسه</a:t>
            </a: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45349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4712" y="1751779"/>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02499" y="925533"/>
            <a:ext cx="6538585" cy="461665"/>
          </a:xfrm>
          <a:prstGeom prst="rect">
            <a:avLst/>
          </a:prstGeom>
          <a:noFill/>
        </p:spPr>
        <p:txBody>
          <a:bodyPr wrap="square" rtlCol="0">
            <a:spAutoFit/>
          </a:bodyPr>
          <a:lstStyle/>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400" b="1" i="0" u="sng"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نموذج أماني ألبرت لقياس تأثير الهاله على تبني منتج جديد</a:t>
            </a:r>
            <a:r>
              <a:rPr kumimoji="0" lang="ar-EG" sz="2400" b="1" i="0" u="sng" strike="noStrike" kern="1200" cap="none" spc="0" normalizeH="0" noProof="0" dirty="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1" i="0" u="sng"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
        <p:nvSpPr>
          <p:cNvPr id="3" name="Oval 2"/>
          <p:cNvSpPr/>
          <p:nvPr/>
        </p:nvSpPr>
        <p:spPr>
          <a:xfrm>
            <a:off x="7404100" y="2354893"/>
            <a:ext cx="2918564" cy="10816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صفات المنتج الجديد </a:t>
            </a:r>
            <a:endParaRPr lang="en-US" dirty="0"/>
          </a:p>
        </p:txBody>
      </p:sp>
      <p:sp>
        <p:nvSpPr>
          <p:cNvPr id="4" name="Oval 3"/>
          <p:cNvSpPr/>
          <p:nvPr/>
        </p:nvSpPr>
        <p:spPr>
          <a:xfrm>
            <a:off x="2027129" y="2062823"/>
            <a:ext cx="3081403" cy="9814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صفات العلامة التجارية </a:t>
            </a:r>
            <a:endParaRPr lang="en-US" dirty="0"/>
          </a:p>
        </p:txBody>
      </p:sp>
      <p:sp>
        <p:nvSpPr>
          <p:cNvPr id="5" name="Flowchart: Process 4"/>
          <p:cNvSpPr/>
          <p:nvPr/>
        </p:nvSpPr>
        <p:spPr>
          <a:xfrm>
            <a:off x="6684723" y="3548358"/>
            <a:ext cx="1056361" cy="187890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معرفة </a:t>
            </a:r>
          </a:p>
          <a:p>
            <a:pPr algn="ctr"/>
            <a:r>
              <a:rPr lang="ar-EG" dirty="0" smtClean="0"/>
              <a:t>إهتمام </a:t>
            </a:r>
          </a:p>
          <a:p>
            <a:pPr algn="ctr"/>
            <a:r>
              <a:rPr lang="ar-EG" dirty="0" smtClean="0"/>
              <a:t>تقييم </a:t>
            </a:r>
          </a:p>
          <a:p>
            <a:pPr algn="ctr"/>
            <a:r>
              <a:rPr lang="ar-EG" dirty="0" smtClean="0"/>
              <a:t>تجريب </a:t>
            </a:r>
            <a:endParaRPr lang="en-US" dirty="0"/>
          </a:p>
        </p:txBody>
      </p:sp>
      <p:sp>
        <p:nvSpPr>
          <p:cNvPr id="7" name="Rectangle 6"/>
          <p:cNvSpPr/>
          <p:nvPr/>
        </p:nvSpPr>
        <p:spPr>
          <a:xfrm>
            <a:off x="2204581" y="4269357"/>
            <a:ext cx="2903951" cy="9002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النية الشرائية </a:t>
            </a:r>
          </a:p>
          <a:p>
            <a:pPr algn="ctr"/>
            <a:r>
              <a:rPr lang="ar-EG" dirty="0" smtClean="0"/>
              <a:t>للتعامل مع العلامة التجارية </a:t>
            </a:r>
            <a:endParaRPr lang="en-US" dirty="0"/>
          </a:p>
        </p:txBody>
      </p:sp>
      <p:sp>
        <p:nvSpPr>
          <p:cNvPr id="9" name="Rectangle 8"/>
          <p:cNvSpPr/>
          <p:nvPr/>
        </p:nvSpPr>
        <p:spPr>
          <a:xfrm>
            <a:off x="8076250" y="5169648"/>
            <a:ext cx="2246414" cy="663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تبني المنتج الجديد </a:t>
            </a:r>
            <a:endParaRPr lang="en-US" dirty="0"/>
          </a:p>
        </p:txBody>
      </p:sp>
      <p:cxnSp>
        <p:nvCxnSpPr>
          <p:cNvPr id="11" name="Straight Arrow Connector 10"/>
          <p:cNvCxnSpPr/>
          <p:nvPr/>
        </p:nvCxnSpPr>
        <p:spPr>
          <a:xfrm>
            <a:off x="9081370" y="3548358"/>
            <a:ext cx="8350" cy="15854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585575" y="3099631"/>
            <a:ext cx="83" cy="1169726"/>
          </a:xfrm>
          <a:prstGeom prst="straightConnector1">
            <a:avLst/>
          </a:prstGeom>
          <a:ln w="9525"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Curved Connector 15"/>
          <p:cNvCxnSpPr/>
          <p:nvPr/>
        </p:nvCxnSpPr>
        <p:spPr>
          <a:xfrm>
            <a:off x="6479644" y="2785198"/>
            <a:ext cx="1029608" cy="421465"/>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urved Connector 17"/>
          <p:cNvCxnSpPr/>
          <p:nvPr/>
        </p:nvCxnSpPr>
        <p:spPr>
          <a:xfrm rot="10800000">
            <a:off x="4787900" y="2133845"/>
            <a:ext cx="1586592" cy="321256"/>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5736921" y="2455102"/>
            <a:ext cx="1152375" cy="5416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تأثير الهاله </a:t>
            </a:r>
            <a:endParaRPr lang="en-US" dirty="0"/>
          </a:p>
        </p:txBody>
      </p:sp>
    </p:spTree>
    <p:extLst>
      <p:ext uri="{BB962C8B-B14F-4D97-AF65-F5344CB8AC3E}">
        <p14:creationId xmlns:p14="http://schemas.microsoft.com/office/powerpoint/2010/main" val="754415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5594" y="1945672"/>
            <a:ext cx="9846862" cy="3862596"/>
          </a:xfrm>
          <a:prstGeom prst="rect">
            <a:avLst/>
          </a:prstGeom>
          <a:noFill/>
        </p:spPr>
        <p:txBody>
          <a:bodyPr wrap="square" rtlCol="0">
            <a:spAutoFit/>
          </a:bodyPr>
          <a:lstStyle/>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يوضح نموذج أماني البرت أن</a:t>
            </a:r>
            <a:r>
              <a:rPr kumimoji="0" lang="ar-EG" sz="20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تأثير الهاله على تبني منتج جديد يتمثل في:</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lang="ar-EG" sz="20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قياس</a:t>
            </a:r>
            <a:r>
              <a:rPr lang="ar-EG"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صفات العلامة التجارية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قياس</a:t>
            </a:r>
            <a:r>
              <a:rPr kumimoji="0" lang="ar-EG" sz="20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خصائص العلامة التجارية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lang="ar-EG" sz="20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قياس</a:t>
            </a:r>
            <a:r>
              <a:rPr lang="ar-EG"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النية الشرائية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قياس</a:t>
            </a:r>
            <a:r>
              <a:rPr kumimoji="0" lang="ar-EG" sz="20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صفات المنتج الجديد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lang="ar-EG" sz="20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قياس</a:t>
            </a:r>
            <a:r>
              <a:rPr lang="ar-EG"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خصائص المنتج الجديد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قياس</a:t>
            </a:r>
            <a:r>
              <a:rPr kumimoji="0" lang="ar-EG" sz="20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النية الشرائية بالتعامل معه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lang="ar-EG" sz="20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قياس</a:t>
            </a:r>
            <a:r>
              <a:rPr lang="ar-EG"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مراحل تبنى المنتج الجديد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قياس</a:t>
            </a:r>
            <a:r>
              <a:rPr kumimoji="0" lang="ar-EG" sz="20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تأثير الهاله المحيطة بالعلامة التجارية على المنتج الجديد </a:t>
            </a:r>
          </a:p>
          <a:p>
            <a:pPr marL="0" marR="0" lvl="0" indent="457200" algn="justLow" defTabSz="914400" rtl="1" eaLnBrk="1" fontAlgn="auto" latinLnBrk="0" hangingPunct="1">
              <a:lnSpc>
                <a:spcPct val="100000"/>
              </a:lnSpc>
              <a:spcBef>
                <a:spcPts val="600"/>
              </a:spcBef>
              <a:spcAft>
                <a:spcPts val="0"/>
              </a:spcAft>
              <a:buClrTx/>
              <a:buSzTx/>
              <a:buFontTx/>
              <a:buNone/>
              <a:tabLst/>
              <a:defRPr/>
            </a:pPr>
            <a:r>
              <a:rPr lang="ar-EG" sz="20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قياس</a:t>
            </a:r>
            <a:r>
              <a:rPr lang="ar-EG"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التجيزات المعرفيى لدى الجمهور </a:t>
            </a:r>
            <a:r>
              <a:rPr kumimoji="0" lang="ar-EG"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914375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7298" y="2063922"/>
            <a:ext cx="9846862" cy="3451201"/>
          </a:xfrm>
          <a:prstGeom prst="rect">
            <a:avLst/>
          </a:prstGeom>
          <a:noFill/>
        </p:spPr>
        <p:txBody>
          <a:bodyPr wrap="square" rtlCol="0">
            <a:spAutoFit/>
          </a:bodyPr>
          <a:lstStyle/>
          <a:p>
            <a:pPr marR="0" lvl="0" algn="just" defTabSz="914400" rtl="1" eaLnBrk="1" fontAlgn="auto" latinLnBrk="0" hangingPunct="1">
              <a:lnSpc>
                <a:spcPct val="90000"/>
              </a:lnSpc>
              <a:spcBef>
                <a:spcPts val="1000"/>
              </a:spcBef>
              <a:spcAft>
                <a:spcPts val="0"/>
              </a:spcAft>
              <a:buClrTx/>
              <a:buSzTx/>
              <a:tabLst/>
              <a:defRPr/>
            </a:pPr>
            <a:r>
              <a:rPr lang="ar-EG" sz="2800" dirty="0" smtClean="0">
                <a:solidFill>
                  <a:prstClr val="black"/>
                </a:solidFill>
                <a:latin typeface="Calibri" panose="020F0502020204030204"/>
                <a:cs typeface="+mj-cs"/>
              </a:rPr>
              <a:t>تسعى المنظمات لتكوين صورة صورة إيجابية والحفاظ عليها فالمنظمة بحاجة لان تدير صورتها طوال الوقت.</a:t>
            </a:r>
          </a:p>
          <a:p>
            <a:pPr marR="0" lvl="0" algn="just" defTabSz="914400" rtl="1" eaLnBrk="1" fontAlgn="auto" latinLnBrk="0" hangingPunct="1">
              <a:lnSpc>
                <a:spcPct val="90000"/>
              </a:lnSpc>
              <a:spcBef>
                <a:spcPts val="1000"/>
              </a:spcBef>
              <a:spcAft>
                <a:spcPts val="0"/>
              </a:spcAft>
              <a:buClrTx/>
              <a:buSzTx/>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a:cs typeface="+mj-cs"/>
              </a:rPr>
              <a:t>والصورة</a:t>
            </a:r>
            <a:r>
              <a:rPr kumimoji="0" lang="ar-EG" sz="2800" b="0" i="0" u="none" strike="noStrike" kern="1200" cap="none" spc="0" normalizeH="0" noProof="0" dirty="0" smtClean="0">
                <a:ln>
                  <a:noFill/>
                </a:ln>
                <a:solidFill>
                  <a:prstClr val="black"/>
                </a:solidFill>
                <a:effectLst/>
                <a:uLnTx/>
                <a:uFillTx/>
                <a:latin typeface="Calibri" panose="020F0502020204030204"/>
                <a:cs typeface="+mj-cs"/>
              </a:rPr>
              <a:t> عبارة عن تصور أصحاب المصالح عن المنظمة ،لذا فالحوار والاتصال ضروري لخلقها وتكوينها.</a:t>
            </a:r>
          </a:p>
          <a:p>
            <a:pPr marR="0" lvl="0" algn="just" defTabSz="914400" rtl="1" eaLnBrk="1" fontAlgn="auto" latinLnBrk="0" hangingPunct="1">
              <a:lnSpc>
                <a:spcPct val="90000"/>
              </a:lnSpc>
              <a:spcBef>
                <a:spcPts val="1000"/>
              </a:spcBef>
              <a:spcAft>
                <a:spcPts val="0"/>
              </a:spcAft>
              <a:buClrTx/>
              <a:buSzTx/>
              <a:tabLst/>
              <a:defRPr/>
            </a:pPr>
            <a:r>
              <a:rPr lang="ar-EG" sz="2800" noProof="0" dirty="0" smtClean="0">
                <a:solidFill>
                  <a:prstClr val="black"/>
                </a:solidFill>
                <a:latin typeface="Calibri" panose="020F0502020204030204"/>
                <a:cs typeface="+mj-cs"/>
              </a:rPr>
              <a:t>فالمنظمات تحتاج لتكوين صورة عن نفسها مع مختلف المتعاملون معها من أصحاب المصالح، وبينما تقوم المنظمات بالتواصل بشكل إستراتيجي مع أصحاب المصالح من أجل التأثير على تصوراتهم ،يقومون بتشكيل أفكارهم الخاصة حول صورتها ،وفي حال فشلت المنظمة في ذلك فصورتها تكون مهددة .</a:t>
            </a:r>
            <a:endParaRPr kumimoji="0" lang="ar-EG" sz="2800" b="0" i="0" u="none" strike="noStrike" kern="1200" cap="none" spc="0" normalizeH="0" baseline="0" noProof="0" dirty="0">
              <a:ln>
                <a:noFill/>
              </a:ln>
              <a:solidFill>
                <a:prstClr val="black"/>
              </a:solidFill>
              <a:effectLst/>
              <a:uLnTx/>
              <a:uFillTx/>
              <a:latin typeface="Calibri" panose="020F0502020204030204"/>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434400" y="614492"/>
            <a:ext cx="8521710" cy="590931"/>
          </a:xfrm>
          <a:prstGeom prst="rect">
            <a:avLst/>
          </a:prstGeom>
        </p:spPr>
        <p:txBody>
          <a:bodyPr wrap="square">
            <a:spAutoFit/>
          </a:bodyPr>
          <a:lstStyle/>
          <a:p>
            <a:pPr marL="0" marR="0" lvl="0" indent="0" algn="ctr"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r>
              <a:rPr kumimoji="0" lang="ar-EG" sz="32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نموذج صورة المنظمات</a:t>
            </a:r>
            <a:r>
              <a:rPr kumimoji="0" lang="en-US" sz="32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Organization Image Model </a:t>
            </a:r>
            <a:r>
              <a:rPr kumimoji="0" lang="ar-EG" sz="3200" b="1" i="0" u="sng" strike="noStrike" kern="1200" cap="none" spc="0" normalizeH="0" baseline="0" noProof="0" dirty="0" smtClean="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endParaRPr kumimoji="0" lang="ar-EG" sz="32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32746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7194" y="2377072"/>
            <a:ext cx="9846862" cy="2031325"/>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800" dirty="0">
                <a:solidFill>
                  <a:prstClr val="black"/>
                </a:solidFill>
              </a:rPr>
              <a:t>قدم بوجي ترياتمانتو وزملاؤه 2021، نموذجاً متصوراً لقياس صورة المنظمات التي تعمل في مجال الضيافة وقاسوا الصورة عبر مكونين، المؤشرات الوظيفية والمؤشرات النفسية. وتضمنت المؤشرات الوظيفية لقياس صورة المنظمة عناصر الجاذبية والخدمة والألفة والراحة والدعوة، بينما تضمنت المؤشرات النفسية لقياس صورة المنظمة كل من التفضيل والثقة والسمعة </a:t>
            </a:r>
            <a:r>
              <a:rPr lang="ar-EG" sz="2800" dirty="0" smtClean="0">
                <a:solidFill>
                  <a:prstClr val="black"/>
                </a:solidFill>
              </a:rPr>
              <a:t>والوعي.</a:t>
            </a:r>
            <a:endParaRPr lang="ar-EG"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9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7239" y="1578760"/>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8" name="Picture 17"/>
          <p:cNvPicPr>
            <a:picLocks noChangeAspect="1"/>
          </p:cNvPicPr>
          <p:nvPr/>
        </p:nvPicPr>
        <p:blipFill>
          <a:blip r:embed="rId3"/>
          <a:stretch>
            <a:fillRect/>
          </a:stretch>
        </p:blipFill>
        <p:spPr>
          <a:xfrm>
            <a:off x="597239" y="1453019"/>
            <a:ext cx="10812720" cy="4713798"/>
          </a:xfrm>
          <a:prstGeom prst="rect">
            <a:avLst/>
          </a:prstGeom>
        </p:spPr>
      </p:pic>
    </p:spTree>
    <p:extLst>
      <p:ext uri="{BB962C8B-B14F-4D97-AF65-F5344CB8AC3E}">
        <p14:creationId xmlns:p14="http://schemas.microsoft.com/office/powerpoint/2010/main" val="3252464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2219593"/>
            <a:ext cx="9846862" cy="3322961"/>
          </a:xfrm>
          <a:prstGeom prst="rect">
            <a:avLst/>
          </a:prstGeom>
          <a:noFill/>
        </p:spPr>
        <p:txBody>
          <a:bodyPr wrap="square" rtlCol="0">
            <a:spAutoFit/>
          </a:bodyPr>
          <a:lstStyle/>
          <a:p>
            <a:pPr lvl="0" algn="just" rtl="1">
              <a:lnSpc>
                <a:spcPct val="90000"/>
              </a:lnSpc>
              <a:spcBef>
                <a:spcPts val="1000"/>
              </a:spcBef>
            </a:pPr>
            <a:r>
              <a:rPr lang="ar-EG" sz="2800" dirty="0" smtClean="0">
                <a:solidFill>
                  <a:prstClr val="black"/>
                </a:solidFill>
              </a:rPr>
              <a:t>يستغرق بناء الصورة الذهنية للمنظمة سنوات طويلة وقد تفقد السمعه في لحظات ، والصورة الذهنية هي شبكة من المعاني المخزنة في الذاكرة ، وتتراوح من صور إجمالية إلى صور تفصيلية ،وصورة المنظمة هي النتيجة النهائية لجميع الخبرات والإنطباعات والمعتقدات والمشاعر والمعرفة التي يكونها الأشخاص حول المنظمة .</a:t>
            </a:r>
          </a:p>
          <a:p>
            <a:pPr lvl="0" algn="just" rtl="1">
              <a:lnSpc>
                <a:spcPct val="90000"/>
              </a:lnSpc>
              <a:spcBef>
                <a:spcPts val="1000"/>
              </a:spcBef>
            </a:pPr>
            <a:r>
              <a:rPr lang="ar-EG" sz="2800" dirty="0" smtClean="0">
                <a:solidFill>
                  <a:prstClr val="black"/>
                </a:solidFill>
              </a:rPr>
              <a:t>ويشمل النموذج المفاهيمي لعملية تكوين </a:t>
            </a:r>
            <a:r>
              <a:rPr lang="ar-EG" sz="2800" b="1" dirty="0" smtClean="0">
                <a:solidFill>
                  <a:prstClr val="black"/>
                </a:solidFill>
              </a:rPr>
              <a:t>صورة المنظمة 7 أبعاد </a:t>
            </a:r>
            <a:r>
              <a:rPr lang="ar-EG" sz="2800" dirty="0" smtClean="0">
                <a:solidFill>
                  <a:prstClr val="black"/>
                </a:solidFill>
              </a:rPr>
              <a:t>تتضمن الجوانب الملموسة وغير الملموسة ،فالإتصال المؤسسي تترجم إلى صورة المنظمة التي تخلق سمعة ، وتتكون من خمسة مستويات مختلفة تشمل الوعي والألفة والتفضيل والثقة والدعوة .</a:t>
            </a:r>
            <a:endParaRPr lang="en-US"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614490"/>
            <a:ext cx="7128887" cy="590931"/>
          </a:xfrm>
          <a:prstGeom prst="rect">
            <a:avLst/>
          </a:prstGeom>
        </p:spPr>
        <p:txBody>
          <a:bodyPr wrap="square">
            <a:spAutoFit/>
          </a:bodyPr>
          <a:lstStyle/>
          <a:p>
            <a:pPr marL="0" marR="0" lvl="0" indent="0" algn="ctr" defTabSz="914400" rtl="1" eaLnBrk="1" fontAlgn="auto" latinLnBrk="0" hangingPunct="1">
              <a:lnSpc>
                <a:spcPct val="90000"/>
              </a:lnSpc>
              <a:spcBef>
                <a:spcPts val="1000"/>
              </a:spcBef>
              <a:spcAft>
                <a:spcPts val="0"/>
              </a:spcAft>
              <a:buClrTx/>
              <a:buSzTx/>
              <a:buFontTx/>
              <a:buNone/>
              <a:tabLst/>
              <a:defRPr/>
            </a:pPr>
            <a:r>
              <a:rPr lang="ar-EG" sz="3600" b="1" u="sng" dirty="0" smtClean="0">
                <a:solidFill>
                  <a:schemeClr val="bg1"/>
                </a:solidFill>
                <a:effectLst>
                  <a:outerShdw blurRad="38100" dist="38100" dir="2700000" algn="tl">
                    <a:srgbClr val="000000">
                      <a:alpha val="43137"/>
                    </a:srgbClr>
                  </a:outerShdw>
                </a:effectLst>
                <a:latin typeface="Calibri" panose="020F0502020204030204"/>
                <a:cs typeface="Arial" panose="020B0604020202020204" pitchFamily="34" charset="0"/>
              </a:rPr>
              <a:t>مكونات صورة المنظمة </a:t>
            </a:r>
            <a:endParaRPr kumimoji="0" lang="ar-EG" sz="3600" b="1" i="0" u="sng"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Calibri" panose="020F0502020204030204"/>
              <a:cs typeface="Arial" panose="020B0604020202020204" pitchFamily="34" charset="0"/>
            </a:endParaRPr>
          </a:p>
        </p:txBody>
      </p:sp>
    </p:spTree>
    <p:extLst>
      <p:ext uri="{BB962C8B-B14F-4D97-AF65-F5344CB8AC3E}">
        <p14:creationId xmlns:p14="http://schemas.microsoft.com/office/powerpoint/2010/main" val="2492823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51009"/>
            <a:ext cx="9846862" cy="3839000"/>
          </a:xfrm>
          <a:prstGeom prst="rect">
            <a:avLst/>
          </a:prstGeom>
          <a:noFill/>
        </p:spPr>
        <p:txBody>
          <a:bodyPr wrap="square" rtlCol="0">
            <a:spAutoFit/>
          </a:bodyPr>
          <a:lstStyle/>
          <a:p>
            <a:pPr lvl="0" algn="just" rtl="1">
              <a:lnSpc>
                <a:spcPct val="90000"/>
              </a:lnSpc>
              <a:spcBef>
                <a:spcPts val="1000"/>
              </a:spcBef>
            </a:pPr>
            <a:r>
              <a:rPr lang="ar-EG" sz="2800" b="1" i="1" u="sng" dirty="0" smtClean="0">
                <a:solidFill>
                  <a:schemeClr val="accent1"/>
                </a:solidFill>
              </a:rPr>
              <a:t>1- المظهر المرئي </a:t>
            </a:r>
            <a:r>
              <a:rPr lang="ar-EG" sz="2800" b="1" dirty="0" smtClean="0">
                <a:solidFill>
                  <a:schemeClr val="accent1"/>
                </a:solidFill>
              </a:rPr>
              <a:t>: هو أحد أبعاد صورة المنظمة ، حيث تساهم الرموز المرئية مثل الشعار المرسوم والرموز والشعار المكتوب في تشكيل صورة المنظمة .</a:t>
            </a:r>
          </a:p>
          <a:p>
            <a:pPr lvl="0" algn="just" rtl="1">
              <a:lnSpc>
                <a:spcPct val="90000"/>
              </a:lnSpc>
              <a:spcBef>
                <a:spcPts val="1000"/>
              </a:spcBef>
            </a:pPr>
            <a:r>
              <a:rPr lang="ar-EG" sz="2800" b="1" i="1" u="sng" dirty="0" smtClean="0">
                <a:solidFill>
                  <a:schemeClr val="accent1"/>
                </a:solidFill>
              </a:rPr>
              <a:t>2-المشاعر الإيجابية</a:t>
            </a:r>
            <a:r>
              <a:rPr lang="ar-EG" sz="2800" b="1" dirty="0" smtClean="0">
                <a:solidFill>
                  <a:schemeClr val="accent1"/>
                </a:solidFill>
              </a:rPr>
              <a:t>: لتوليد مشاعر إيجابية ،يجب ان تهدف المنظمة لزيادة ثقة أصحاب المصالح وتتضمن الثقة والإدراك والتفسير والإعتقاد ،مما يؤدي لنيى شراء عالية.</a:t>
            </a:r>
          </a:p>
          <a:p>
            <a:pPr lvl="0" algn="just" rtl="1">
              <a:lnSpc>
                <a:spcPct val="90000"/>
              </a:lnSpc>
              <a:spcBef>
                <a:spcPts val="1000"/>
              </a:spcBef>
            </a:pPr>
            <a:r>
              <a:rPr lang="ar-EG" sz="2800" b="1" i="1" u="sng" dirty="0" smtClean="0">
                <a:solidFill>
                  <a:schemeClr val="accent1"/>
                </a:solidFill>
              </a:rPr>
              <a:t>3-البيئة: </a:t>
            </a:r>
            <a:r>
              <a:rPr lang="ar-EG" sz="2800" b="1" dirty="0" smtClean="0">
                <a:solidFill>
                  <a:schemeClr val="accent1"/>
                </a:solidFill>
              </a:rPr>
              <a:t>تؤثر السياقات والإعدادات المختلفة على كيفية إدراك صورة وكيفية تكوينها ،وتسعى المنظمات لتوفير بيئة جذابة تتماشى مع صورة المنظمة ، وتتعلق صورة المنظمة بالإحترام والإعجاب مما يؤثر على الجودة والشهرة المدركة ويدعم الكلام الشفهي بناء صورة المنظمة .</a:t>
            </a:r>
            <a:endParaRPr lang="en-US" sz="2800" b="1"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34400" y="513497"/>
            <a:ext cx="7949873" cy="1072989"/>
          </a:xfrm>
          <a:prstGeom prst="rect">
            <a:avLst/>
          </a:prstGeom>
        </p:spPr>
      </p:pic>
    </p:spTree>
    <p:extLst>
      <p:ext uri="{BB962C8B-B14F-4D97-AF65-F5344CB8AC3E}">
        <p14:creationId xmlns:p14="http://schemas.microsoft.com/office/powerpoint/2010/main" val="2181364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51009"/>
            <a:ext cx="9846862" cy="3839000"/>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b="1" i="1" u="sng" strike="noStrike" kern="1200" cap="none" spc="0" normalizeH="0" baseline="0" noProof="0" dirty="0" smtClean="0">
                <a:ln>
                  <a:noFill/>
                </a:ln>
                <a:solidFill>
                  <a:srgbClr val="4472C4"/>
                </a:solidFill>
                <a:effectLst/>
                <a:uLnTx/>
                <a:uFillTx/>
                <a:latin typeface="Calibri" panose="020F0502020204030204"/>
                <a:ea typeface="+mn-ea"/>
                <a:cs typeface="Arial" panose="020B0604020202020204" pitchFamily="34" charset="0"/>
              </a:rPr>
              <a:t>4- الظهور على الانترنت : </a:t>
            </a:r>
            <a:r>
              <a:rPr kumimoji="0" lang="ar-EG" sz="2800" b="1" strike="noStrike" kern="1200" cap="none" spc="0" normalizeH="0" baseline="0" noProof="0" dirty="0" smtClean="0">
                <a:ln>
                  <a:noFill/>
                </a:ln>
                <a:solidFill>
                  <a:srgbClr val="4472C4"/>
                </a:solidFill>
                <a:effectLst/>
                <a:uLnTx/>
                <a:uFillTx/>
                <a:latin typeface="Calibri" panose="020F0502020204030204"/>
                <a:ea typeface="+mn-ea"/>
                <a:cs typeface="Arial" panose="020B0604020202020204" pitchFamily="34" charset="0"/>
              </a:rPr>
              <a:t>من المهم بناء الثقه مع المستهلكين لاسيما في الإعلانات المقدمة ومقاطع الفيديو والصور واللافتات</a:t>
            </a:r>
            <a:r>
              <a:rPr kumimoji="0" lang="ar-EG" sz="2800" b="1" strike="noStrike" kern="1200" cap="none" spc="0" normalizeH="0" noProof="0" dirty="0" smtClean="0">
                <a:ln>
                  <a:noFill/>
                </a:ln>
                <a:solidFill>
                  <a:srgbClr val="4472C4"/>
                </a:solidFill>
                <a:effectLst/>
                <a:uLnTx/>
                <a:uFillTx/>
                <a:latin typeface="Calibri" panose="020F0502020204030204"/>
                <a:ea typeface="+mn-ea"/>
                <a:cs typeface="Arial" panose="020B0604020202020204" pitchFamily="34" charset="0"/>
              </a:rPr>
              <a:t> والمحتوى التفاعلي وموقعها وصفحاتها الرسمية عبر وسائل التواصل الإجتماعية المختلفة .</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800" b="1" u="sng" baseline="0" dirty="0" smtClean="0">
                <a:solidFill>
                  <a:srgbClr val="4472C4"/>
                </a:solidFill>
                <a:latin typeface="Calibri" panose="020F0502020204030204"/>
                <a:cs typeface="Arial" panose="020B0604020202020204" pitchFamily="34" charset="0"/>
              </a:rPr>
              <a:t>5-مظهر الموظفين </a:t>
            </a:r>
            <a:r>
              <a:rPr lang="ar-EG" sz="2800" b="1" baseline="0" dirty="0" smtClean="0">
                <a:solidFill>
                  <a:srgbClr val="4472C4"/>
                </a:solidFill>
                <a:latin typeface="Calibri" panose="020F0502020204030204"/>
                <a:cs typeface="Arial" panose="020B0604020202020204" pitchFamily="34" charset="0"/>
              </a:rPr>
              <a:t>:يؤثر الموظفون على الارتباطات التي يصنعها العميل مع صورة المنظمة ليس فقط من خلال ما يفعلونه وكيف يتصرفون ، ولكن ايضاً من خلال طيفية ظهورهم للعميل بما في ذلك طريقة تقديمهم لأنفسهم ومظهرهم</a:t>
            </a:r>
            <a:r>
              <a:rPr lang="ar-EG" sz="2800" b="1" dirty="0" smtClean="0">
                <a:solidFill>
                  <a:srgbClr val="4472C4"/>
                </a:solidFill>
                <a:latin typeface="Calibri" panose="020F0502020204030204"/>
                <a:cs typeface="Arial" panose="020B0604020202020204" pitchFamily="34" charset="0"/>
              </a:rPr>
              <a:t>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b="1" u="sng" strike="noStrike" kern="1200" cap="none" spc="0" normalizeH="0" baseline="0" noProof="0" dirty="0" smtClean="0">
                <a:ln>
                  <a:noFill/>
                </a:ln>
                <a:solidFill>
                  <a:srgbClr val="4472C4"/>
                </a:solidFill>
                <a:effectLst/>
                <a:uLnTx/>
                <a:uFillTx/>
                <a:latin typeface="Calibri" panose="020F0502020204030204"/>
                <a:ea typeface="+mn-ea"/>
                <a:cs typeface="Arial" panose="020B0604020202020204" pitchFamily="34" charset="0"/>
              </a:rPr>
              <a:t>6-</a:t>
            </a:r>
            <a:r>
              <a:rPr kumimoji="0" lang="ar-EG" sz="2800" b="1" u="sng" strike="noStrike" kern="1200" cap="none" spc="0" normalizeH="0" noProof="0" dirty="0" smtClean="0">
                <a:ln>
                  <a:noFill/>
                </a:ln>
                <a:solidFill>
                  <a:srgbClr val="4472C4"/>
                </a:solidFill>
                <a:effectLst/>
                <a:uLnTx/>
                <a:uFillTx/>
                <a:latin typeface="Calibri" panose="020F0502020204030204"/>
                <a:ea typeface="+mn-ea"/>
                <a:cs typeface="Arial" panose="020B0604020202020204" pitchFamily="34" charset="0"/>
              </a:rPr>
              <a:t> الموقف والسلوك </a:t>
            </a:r>
            <a:r>
              <a:rPr kumimoji="0" lang="ar-EG" sz="2800" b="1" strike="noStrike" kern="1200" cap="none" spc="0" normalizeH="0" noProof="0" dirty="0" smtClean="0">
                <a:ln>
                  <a:noFill/>
                </a:ln>
                <a:solidFill>
                  <a:srgbClr val="4472C4"/>
                </a:solidFill>
                <a:effectLst/>
                <a:uLnTx/>
                <a:uFillTx/>
                <a:latin typeface="Calibri" panose="020F0502020204030204"/>
                <a:ea typeface="+mn-ea"/>
                <a:cs typeface="Arial" panose="020B0604020202020204" pitchFamily="34" charset="0"/>
              </a:rPr>
              <a:t>: من المهم التأكيد على أن مواقف وسلوكيات المنظمة تتوافق مع وضع المنظمة داخليا ً وخارجياً مثل المسؤولية الإجتماعية وتدل على ان المنظمة تهتم بأكثر من مجرد القيمة المالية للأعمال ومواقفها التي تشجع على الولاء.</a:t>
            </a:r>
            <a:endParaRPr kumimoji="0" lang="en-US" sz="2800" b="1" strike="noStrike" kern="1200" cap="none" spc="0" normalizeH="0" baseline="0" noProof="0" dirty="0">
              <a:ln>
                <a:noFill/>
              </a:ln>
              <a:solidFill>
                <a:prstClr val="black"/>
              </a:solidFill>
              <a:effectLst/>
              <a:uLnTx/>
              <a:uFillTx/>
              <a:latin typeface="Calibri" panose="020F0502020204030204"/>
              <a:ea typeface="+mn-ea"/>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34400" y="513497"/>
            <a:ext cx="7949873" cy="1072989"/>
          </a:xfrm>
          <a:prstGeom prst="rect">
            <a:avLst/>
          </a:prstGeom>
        </p:spPr>
      </p:pic>
    </p:spTree>
    <p:extLst>
      <p:ext uri="{BB962C8B-B14F-4D97-AF65-F5344CB8AC3E}">
        <p14:creationId xmlns:p14="http://schemas.microsoft.com/office/powerpoint/2010/main" val="7562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2569" y="1951009"/>
            <a:ext cx="9846862" cy="1255728"/>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800" b="1" i="1" u="sng" strike="noStrike" kern="1200" cap="none" spc="0" normalizeH="0" baseline="0" noProof="0" dirty="0" smtClean="0">
                <a:ln>
                  <a:noFill/>
                </a:ln>
                <a:solidFill>
                  <a:srgbClr val="4472C4"/>
                </a:solidFill>
                <a:effectLst/>
                <a:uLnTx/>
                <a:uFillTx/>
                <a:latin typeface="Calibri" panose="020F0502020204030204"/>
                <a:ea typeface="+mn-ea"/>
                <a:cs typeface="Arial" panose="020B0604020202020204" pitchFamily="34" charset="0"/>
              </a:rPr>
              <a:t>7-التواصل الخارجي:</a:t>
            </a:r>
            <a:r>
              <a:rPr kumimoji="0" lang="ar-EG" sz="2800" b="1" i="1" strike="noStrike" kern="1200" cap="none" spc="0" normalizeH="0" baseline="0" noProof="0" dirty="0" smtClean="0">
                <a:ln>
                  <a:noFill/>
                </a:ln>
                <a:solidFill>
                  <a:srgbClr val="4472C4"/>
                </a:solidFill>
                <a:effectLst/>
                <a:uLnTx/>
                <a:uFillTx/>
                <a:latin typeface="Calibri" panose="020F0502020204030204"/>
                <a:ea typeface="+mn-ea"/>
                <a:cs typeface="Arial" panose="020B0604020202020204" pitchFamily="34" charset="0"/>
              </a:rPr>
              <a:t> يجب أن يكون</a:t>
            </a:r>
            <a:r>
              <a:rPr kumimoji="0" lang="ar-EG" sz="2800" b="1" i="1" strike="noStrike" kern="1200" cap="none" spc="0" normalizeH="0" noProof="0" dirty="0" smtClean="0">
                <a:ln>
                  <a:noFill/>
                </a:ln>
                <a:solidFill>
                  <a:srgbClr val="4472C4"/>
                </a:solidFill>
                <a:effectLst/>
                <a:uLnTx/>
                <a:uFillTx/>
                <a:latin typeface="Calibri" panose="020F0502020204030204"/>
                <a:ea typeface="+mn-ea"/>
                <a:cs typeface="Arial" panose="020B0604020202020204" pitchFamily="34" charset="0"/>
              </a:rPr>
              <a:t> المديرون على دراية بأي إختلافات بأي محتوى الاتصالات الموجهة للموظفين والمحتوى الموجه للعملاء حيث تعمل الاتصالات الداخلية والخارجية على تقليل الفجوة في اتساق الاتصال المرتبط بأزمة المستقبل.</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34400" y="513497"/>
            <a:ext cx="7949873" cy="1072989"/>
          </a:xfrm>
          <a:prstGeom prst="rect">
            <a:avLst/>
          </a:prstGeom>
        </p:spPr>
      </p:pic>
      <p:pic>
        <p:nvPicPr>
          <p:cNvPr id="4" name="Picture 3"/>
          <p:cNvPicPr>
            <a:picLocks noChangeAspect="1"/>
          </p:cNvPicPr>
          <p:nvPr/>
        </p:nvPicPr>
        <p:blipFill>
          <a:blip r:embed="rId4"/>
          <a:stretch>
            <a:fillRect/>
          </a:stretch>
        </p:blipFill>
        <p:spPr>
          <a:xfrm>
            <a:off x="3459510" y="3324272"/>
            <a:ext cx="4762500" cy="2381250"/>
          </a:xfrm>
          <a:prstGeom prst="rect">
            <a:avLst/>
          </a:prstGeom>
        </p:spPr>
      </p:pic>
    </p:spTree>
    <p:extLst>
      <p:ext uri="{BB962C8B-B14F-4D97-AF65-F5344CB8AC3E}">
        <p14:creationId xmlns:p14="http://schemas.microsoft.com/office/powerpoint/2010/main" val="216314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023257"/>
            <a:ext cx="12192000" cy="5377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219200" y="1370681"/>
            <a:ext cx="1589314" cy="4334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المظهر المرئي </a:t>
            </a:r>
            <a:endParaRPr lang="en-US" dirty="0"/>
          </a:p>
        </p:txBody>
      </p:sp>
      <p:sp>
        <p:nvSpPr>
          <p:cNvPr id="9" name="Rectangle 8"/>
          <p:cNvSpPr/>
          <p:nvPr/>
        </p:nvSpPr>
        <p:spPr>
          <a:xfrm>
            <a:off x="1233273" y="1993720"/>
            <a:ext cx="1589314" cy="4844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المشاعر الإيجابية </a:t>
            </a:r>
            <a:endParaRPr lang="en-US" dirty="0"/>
          </a:p>
        </p:txBody>
      </p:sp>
      <p:sp>
        <p:nvSpPr>
          <p:cNvPr id="10" name="Rectangle 9"/>
          <p:cNvSpPr/>
          <p:nvPr/>
        </p:nvSpPr>
        <p:spPr>
          <a:xfrm>
            <a:off x="1219200" y="2723737"/>
            <a:ext cx="1589314" cy="4638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البيئة </a:t>
            </a:r>
            <a:endParaRPr lang="en-US" dirty="0"/>
          </a:p>
        </p:txBody>
      </p:sp>
      <p:sp>
        <p:nvSpPr>
          <p:cNvPr id="13" name="Rectangle 12"/>
          <p:cNvSpPr/>
          <p:nvPr/>
        </p:nvSpPr>
        <p:spPr>
          <a:xfrm>
            <a:off x="1219200" y="3450484"/>
            <a:ext cx="1589314" cy="4649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الظهور على الإنترنت</a:t>
            </a:r>
            <a:endParaRPr lang="en-US" dirty="0"/>
          </a:p>
        </p:txBody>
      </p:sp>
      <p:sp>
        <p:nvSpPr>
          <p:cNvPr id="15" name="Rectangle 14"/>
          <p:cNvSpPr/>
          <p:nvPr/>
        </p:nvSpPr>
        <p:spPr>
          <a:xfrm>
            <a:off x="1233273" y="4158343"/>
            <a:ext cx="1575241" cy="5007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مظهر الموظفين </a:t>
            </a:r>
            <a:endParaRPr lang="en-US" dirty="0"/>
          </a:p>
        </p:txBody>
      </p:sp>
      <p:sp>
        <p:nvSpPr>
          <p:cNvPr id="16" name="Rectangle 15"/>
          <p:cNvSpPr/>
          <p:nvPr/>
        </p:nvSpPr>
        <p:spPr>
          <a:xfrm>
            <a:off x="1233273" y="4902038"/>
            <a:ext cx="1575241" cy="4789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الموقف والسلوك </a:t>
            </a:r>
            <a:endParaRPr lang="en-US" dirty="0"/>
          </a:p>
        </p:txBody>
      </p:sp>
      <p:sp>
        <p:nvSpPr>
          <p:cNvPr id="17" name="Rectangle 16"/>
          <p:cNvSpPr/>
          <p:nvPr/>
        </p:nvSpPr>
        <p:spPr>
          <a:xfrm>
            <a:off x="1247346" y="5623962"/>
            <a:ext cx="1575241" cy="5014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التواصل الخارجي </a:t>
            </a:r>
            <a:endParaRPr lang="en-US" dirty="0"/>
          </a:p>
        </p:txBody>
      </p:sp>
      <p:sp>
        <p:nvSpPr>
          <p:cNvPr id="18" name="Rectangle 17"/>
          <p:cNvSpPr/>
          <p:nvPr/>
        </p:nvSpPr>
        <p:spPr>
          <a:xfrm>
            <a:off x="3625850" y="2673299"/>
            <a:ext cx="1304471" cy="21783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t>الاتصال المؤسسي </a:t>
            </a:r>
          </a:p>
          <a:p>
            <a:pPr algn="ctr"/>
            <a:r>
              <a:rPr lang="ar-EG" b="1" dirty="0" smtClean="0"/>
              <a:t>والشخصية </a:t>
            </a:r>
          </a:p>
          <a:p>
            <a:pPr algn="ctr"/>
            <a:r>
              <a:rPr lang="ar-EG" b="1" dirty="0" smtClean="0"/>
              <a:t>الإعتبارية </a:t>
            </a:r>
          </a:p>
          <a:p>
            <a:pPr algn="ctr"/>
            <a:r>
              <a:rPr lang="ar-EG" b="1" dirty="0" smtClean="0"/>
              <a:t>للمنظمة </a:t>
            </a:r>
            <a:endParaRPr lang="en-US" b="1" dirty="0"/>
          </a:p>
        </p:txBody>
      </p:sp>
      <p:sp>
        <p:nvSpPr>
          <p:cNvPr id="19" name="Oval 18"/>
          <p:cNvSpPr/>
          <p:nvPr/>
        </p:nvSpPr>
        <p:spPr>
          <a:xfrm>
            <a:off x="5595256" y="3260311"/>
            <a:ext cx="2481943" cy="970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صورة المنظمة </a:t>
            </a:r>
            <a:endParaRPr lang="en-US" dirty="0"/>
          </a:p>
        </p:txBody>
      </p:sp>
      <p:sp>
        <p:nvSpPr>
          <p:cNvPr id="20" name="Pentagon 19"/>
          <p:cNvSpPr/>
          <p:nvPr/>
        </p:nvSpPr>
        <p:spPr>
          <a:xfrm>
            <a:off x="9365563" y="2463982"/>
            <a:ext cx="2198915" cy="2902818"/>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t>الوعي </a:t>
            </a:r>
          </a:p>
          <a:p>
            <a:pPr algn="ctr"/>
            <a:r>
              <a:rPr lang="ar-EG" sz="2800" b="1" dirty="0" smtClean="0"/>
              <a:t>الألفة </a:t>
            </a:r>
          </a:p>
          <a:p>
            <a:pPr algn="ctr"/>
            <a:r>
              <a:rPr lang="ar-EG" sz="2800" b="1" dirty="0" smtClean="0"/>
              <a:t>التفضيل </a:t>
            </a:r>
          </a:p>
          <a:p>
            <a:pPr algn="ctr"/>
            <a:r>
              <a:rPr lang="ar-EG" sz="2800" b="1" dirty="0" smtClean="0"/>
              <a:t>الثقة </a:t>
            </a:r>
          </a:p>
          <a:p>
            <a:pPr algn="ctr"/>
            <a:r>
              <a:rPr lang="ar-EG" sz="2800" b="1" dirty="0" smtClean="0"/>
              <a:t>الدعوة </a:t>
            </a:r>
            <a:endParaRPr lang="en-US" sz="2800" b="1" dirty="0"/>
          </a:p>
        </p:txBody>
      </p:sp>
      <p:cxnSp>
        <p:nvCxnSpPr>
          <p:cNvPr id="22" name="Straight Arrow Connector 21"/>
          <p:cNvCxnSpPr/>
          <p:nvPr/>
        </p:nvCxnSpPr>
        <p:spPr>
          <a:xfrm>
            <a:off x="2822587" y="1499829"/>
            <a:ext cx="943870" cy="11344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822587" y="4902038"/>
            <a:ext cx="1139813" cy="9726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2874735" y="2235956"/>
            <a:ext cx="608693" cy="7196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2874735" y="2955640"/>
            <a:ext cx="608693" cy="7173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2874735" y="4659086"/>
            <a:ext cx="608693" cy="4824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2874735" y="4158343"/>
            <a:ext cx="608693" cy="5007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2874735" y="3812886"/>
            <a:ext cx="6086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4930321" y="3762449"/>
            <a:ext cx="4689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8077199" y="3745711"/>
            <a:ext cx="12192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p:nvPicPr>
        <p:blipFill>
          <a:blip r:embed="rId4"/>
          <a:stretch>
            <a:fillRect/>
          </a:stretch>
        </p:blipFill>
        <p:spPr>
          <a:xfrm>
            <a:off x="1176865" y="82294"/>
            <a:ext cx="7126842" cy="1018120"/>
          </a:xfrm>
          <a:prstGeom prst="rect">
            <a:avLst/>
          </a:prstGeom>
        </p:spPr>
      </p:pic>
    </p:spTree>
    <p:extLst>
      <p:ext uri="{BB962C8B-B14F-4D97-AF65-F5344CB8AC3E}">
        <p14:creationId xmlns:p14="http://schemas.microsoft.com/office/powerpoint/2010/main" val="3056276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3142" y="1704021"/>
            <a:ext cx="10593977" cy="4124206"/>
          </a:xfrm>
          <a:prstGeom prst="rect">
            <a:avLst/>
          </a:prstGeom>
          <a:noFill/>
        </p:spPr>
        <p:txBody>
          <a:bodyPr wrap="square" rtlCol="0">
            <a:spAutoFit/>
          </a:bodyPr>
          <a:lstStyle/>
          <a:p>
            <a:pPr marR="0" lvl="0" algn="justLow" rtl="1">
              <a:spcBef>
                <a:spcPts val="600"/>
              </a:spcBef>
              <a:spcAft>
                <a:spcPts val="0"/>
              </a:spcAft>
            </a:pPr>
            <a:r>
              <a:rPr lang="ar-EG" sz="2800" b="1" dirty="0" smtClean="0">
                <a:latin typeface="Times New Roman" panose="02020603050405020304" pitchFamily="18" charset="0"/>
                <a:ea typeface="Times New Roman" panose="02020603050405020304" pitchFamily="18" charset="0"/>
                <a:cs typeface="+mj-cs"/>
              </a:rPr>
              <a:t>تقدم </a:t>
            </a:r>
            <a:r>
              <a:rPr lang="ar-EG" sz="2800" b="1" dirty="0">
                <a:latin typeface="Times New Roman" panose="02020603050405020304" pitchFamily="18" charset="0"/>
                <a:ea typeface="Times New Roman" panose="02020603050405020304" pitchFamily="18" charset="0"/>
                <a:cs typeface="+mj-cs"/>
              </a:rPr>
              <a:t>نظرية إصلاح الصورة خيارات لمحاولة فهم طبيعة الاستجابات في موقف الأزمة. وكيف يتم اتخاذ موقف دفاعي مقنع لإصلاح الصورة سواء كانت عن منظمة أو سلامة منتج </a:t>
            </a:r>
            <a:endParaRPr lang="ar-EG" sz="2800" b="1" dirty="0" smtClean="0">
              <a:latin typeface="Times New Roman" panose="02020603050405020304" pitchFamily="18" charset="0"/>
              <a:ea typeface="Times New Roman" panose="02020603050405020304" pitchFamily="18" charset="0"/>
              <a:cs typeface="+mj-cs"/>
            </a:endParaRPr>
          </a:p>
          <a:p>
            <a:pPr marR="0" lvl="0" algn="justLow" rtl="1">
              <a:spcBef>
                <a:spcPts val="600"/>
              </a:spcBef>
              <a:spcAft>
                <a:spcPts val="0"/>
              </a:spcAft>
            </a:pPr>
            <a:r>
              <a:rPr lang="ar-EG" sz="2800" b="1" dirty="0" smtClean="0">
                <a:latin typeface="Times New Roman" panose="02020603050405020304" pitchFamily="18" charset="0"/>
                <a:ea typeface="Times New Roman" panose="02020603050405020304" pitchFamily="18" charset="0"/>
                <a:cs typeface="+mj-cs"/>
              </a:rPr>
              <a:t>ويعتمد</a:t>
            </a:r>
            <a:r>
              <a:rPr lang="en-US" sz="2800" b="1" dirty="0" smtClean="0">
                <a:latin typeface="Times New Roman" panose="02020603050405020304" pitchFamily="18" charset="0"/>
                <a:ea typeface="Times New Roman" panose="02020603050405020304" pitchFamily="18" charset="0"/>
                <a:cs typeface="+mj-cs"/>
              </a:rPr>
              <a:t> </a:t>
            </a:r>
            <a:r>
              <a:rPr lang="ar-EG" sz="2800" b="1" dirty="0" smtClean="0">
                <a:latin typeface="Times New Roman" panose="02020603050405020304" pitchFamily="18" charset="0"/>
                <a:ea typeface="Times New Roman" panose="02020603050405020304" pitchFamily="18" charset="0"/>
                <a:cs typeface="+mj-cs"/>
              </a:rPr>
              <a:t> وليم  </a:t>
            </a:r>
            <a:r>
              <a:rPr lang="ar-EG" sz="2800" b="1" dirty="0">
                <a:latin typeface="Times New Roman" panose="02020603050405020304" pitchFamily="18" charset="0"/>
                <a:ea typeface="Times New Roman" panose="02020603050405020304" pitchFamily="18" charset="0"/>
                <a:cs typeface="+mj-cs"/>
              </a:rPr>
              <a:t>بينوا في نظريته على </a:t>
            </a: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فرضين أساسيين، الأول </a:t>
            </a:r>
            <a:r>
              <a:rPr lang="ar-EG" sz="2800" b="1" dirty="0">
                <a:latin typeface="Times New Roman" panose="02020603050405020304" pitchFamily="18" charset="0"/>
                <a:ea typeface="Times New Roman" panose="02020603050405020304" pitchFamily="18" charset="0"/>
                <a:cs typeface="+mj-cs"/>
              </a:rPr>
              <a:t>الاتصال هو نشاط موجه الهدف، وهذا يعني أن الاتصال يتم طبقا لأجندة محددة، أما </a:t>
            </a:r>
            <a:r>
              <a:rPr lang="ar-EG"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الفرضية الثانية </a:t>
            </a:r>
            <a:r>
              <a:rPr lang="ar-EG" sz="2800" b="1" dirty="0">
                <a:latin typeface="Times New Roman" panose="02020603050405020304" pitchFamily="18" charset="0"/>
                <a:ea typeface="Times New Roman" panose="02020603050405020304" pitchFamily="18" charset="0"/>
                <a:cs typeface="+mj-cs"/>
              </a:rPr>
              <a:t>فتؤكد أن هدف الاتصال هو مساعدة الفرد أو المنظمة في الحفاظ على السمعة الجيدة، وهو مهم جداً للحفاظ على أو للإبقاء على الصورة أو السمعة بعد المخالفات المشكوك </a:t>
            </a:r>
            <a:r>
              <a:rPr lang="ar-EG" sz="2800" b="1" dirty="0" smtClean="0">
                <a:latin typeface="Times New Roman" panose="02020603050405020304" pitchFamily="18" charset="0"/>
                <a:ea typeface="Times New Roman" panose="02020603050405020304" pitchFamily="18" charset="0"/>
                <a:cs typeface="+mj-cs"/>
              </a:rPr>
              <a:t>فيها.</a:t>
            </a:r>
          </a:p>
          <a:p>
            <a:pPr marR="0" lvl="0" algn="justLow" rtl="1">
              <a:spcBef>
                <a:spcPts val="600"/>
              </a:spcBef>
              <a:spcAft>
                <a:spcPts val="0"/>
              </a:spcAft>
            </a:pPr>
            <a:r>
              <a:rPr lang="ar-EG" sz="2800" b="1" dirty="0">
                <a:latin typeface="Times New Roman" panose="02020603050405020304" pitchFamily="18" charset="0"/>
                <a:ea typeface="Times New Roman" panose="02020603050405020304" pitchFamily="18" charset="0"/>
                <a:cs typeface="+mj-cs"/>
              </a:rPr>
              <a:t>وعرض بنوا تصنيف لاستراتيجيات إصلاح الصورة مكون من خمس إستراتيجيات أساسية هي الإنكار، التهرب من المسئولية، والتقليل من شأن الحدث، وأخذ إجراءات تصحيحية، والاعتذار، ومن هذه الاستراتيجيات الأساسية تتفرع إستراتيجيات </a:t>
            </a:r>
            <a:r>
              <a:rPr lang="ar-EG" sz="2800" b="1" dirty="0" smtClean="0">
                <a:latin typeface="Times New Roman" panose="02020603050405020304" pitchFamily="18" charset="0"/>
                <a:ea typeface="Times New Roman" panose="02020603050405020304" pitchFamily="18" charset="0"/>
                <a:cs typeface="+mj-cs"/>
              </a:rPr>
              <a:t>فرعية.</a:t>
            </a:r>
            <a:endParaRPr lang="en-US" sz="2800" b="1"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684076" y="816987"/>
            <a:ext cx="7295523" cy="584775"/>
          </a:xfrm>
          <a:prstGeom prst="rect">
            <a:avLst/>
          </a:prstGeom>
        </p:spPr>
        <p:txBody>
          <a:bodyPr wrap="none">
            <a:spAutoFit/>
          </a:bodyPr>
          <a:lstStyle/>
          <a:p>
            <a:pPr marR="0" lvl="0" algn="justLow" rtl="1">
              <a:spcBef>
                <a:spcPts val="600"/>
              </a:spcBef>
              <a:spcAft>
                <a:spcPts val="0"/>
              </a:spcAft>
            </a:pPr>
            <a:r>
              <a:rPr lang="ar-EG" sz="3200" b="1" dirty="0">
                <a:solidFill>
                  <a:schemeClr val="accent4"/>
                </a:solidFill>
                <a:latin typeface="Times New Roman" panose="02020603050405020304" pitchFamily="18" charset="0"/>
                <a:ea typeface="Times New Roman" panose="02020603050405020304" pitchFamily="18" charset="0"/>
                <a:cs typeface="+mj-cs"/>
              </a:rPr>
              <a:t>نظرية إصلاح </a:t>
            </a:r>
            <a:r>
              <a:rPr lang="ar-EG" sz="3200" b="1" dirty="0" smtClean="0">
                <a:solidFill>
                  <a:schemeClr val="accent4"/>
                </a:solidFill>
                <a:latin typeface="Times New Roman" panose="02020603050405020304" pitchFamily="18" charset="0"/>
                <a:ea typeface="Times New Roman" panose="02020603050405020304" pitchFamily="18" charset="0"/>
                <a:cs typeface="+mj-cs"/>
              </a:rPr>
              <a:t>الصورة </a:t>
            </a:r>
            <a:r>
              <a:rPr lang="en-US" sz="2800" b="1" dirty="0" err="1" smtClean="0">
                <a:latin typeface="Times New Roman" panose="02020603050405020304" pitchFamily="18" charset="0"/>
                <a:ea typeface="Times New Roman" panose="02020603050405020304" pitchFamily="18" charset="0"/>
                <a:cs typeface="+mj-cs"/>
              </a:rPr>
              <a:t>i</a:t>
            </a:r>
            <a:r>
              <a:rPr lang="en-US" sz="2800" b="1" dirty="0" err="1" smtClean="0">
                <a:solidFill>
                  <a:schemeClr val="accent4"/>
                </a:solidFill>
                <a:latin typeface="Times New Roman" panose="02020603050405020304" pitchFamily="18" charset="0"/>
                <a:ea typeface="Times New Roman" panose="02020603050405020304" pitchFamily="18" charset="0"/>
                <a:cs typeface="+mj-cs"/>
              </a:rPr>
              <a:t>Image</a:t>
            </a:r>
            <a:r>
              <a:rPr lang="en-US" sz="2800" b="1" dirty="0" smtClean="0">
                <a:solidFill>
                  <a:schemeClr val="accent4"/>
                </a:solidFill>
                <a:latin typeface="Times New Roman" panose="02020603050405020304" pitchFamily="18" charset="0"/>
                <a:ea typeface="Times New Roman" panose="02020603050405020304" pitchFamily="18" charset="0"/>
                <a:cs typeface="+mj-cs"/>
              </a:rPr>
              <a:t> </a:t>
            </a:r>
            <a:r>
              <a:rPr lang="en-US" sz="2800" b="1" dirty="0">
                <a:solidFill>
                  <a:schemeClr val="accent4"/>
                </a:solidFill>
                <a:latin typeface="Times New Roman" panose="02020603050405020304" pitchFamily="18" charset="0"/>
                <a:ea typeface="Times New Roman" panose="02020603050405020304" pitchFamily="18" charset="0"/>
                <a:cs typeface="+mj-cs"/>
              </a:rPr>
              <a:t>Restoration Theory</a:t>
            </a:r>
            <a:endParaRPr lang="ar-EG" sz="2800" b="1" dirty="0">
              <a:solidFill>
                <a:schemeClr val="accent4"/>
              </a:solidFill>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780982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0400" y="2020099"/>
            <a:ext cx="10359031" cy="4062651"/>
          </a:xfrm>
          <a:prstGeom prst="rect">
            <a:avLst/>
          </a:prstGeom>
          <a:noFill/>
        </p:spPr>
        <p:txBody>
          <a:bodyPr wrap="square" rtlCol="0">
            <a:spAutoFit/>
          </a:bodyPr>
          <a:lstStyle/>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والنظرية يمكن تطبيقها على إصلاح صورة المنظمات والمنظمات والحكومات، والرياضيين، والشخصيات العامة، والعلامات التجارية، مع إمكانية استخدام الاستراتيجيات بشكل منفرد أو معاً، التي قد تكون قاصرة لمعالجة بعض المواقف والتخفيف من حدة الضرر الذي وقع. </a:t>
            </a:r>
            <a:endParaRPr lang="ar-EG" sz="2800" b="1" dirty="0" smtClean="0">
              <a:latin typeface="Times New Roman" panose="02020603050405020304" pitchFamily="18" charset="0"/>
              <a:ea typeface="Times New Roman" panose="02020603050405020304" pitchFamily="18" charset="0"/>
              <a:cs typeface="+mj-cs"/>
            </a:endParaRPr>
          </a:p>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ويؤكد </a:t>
            </a:r>
            <a:r>
              <a:rPr lang="ar-EG" sz="2800" b="1" dirty="0" smtClean="0">
                <a:latin typeface="Times New Roman" panose="02020603050405020304" pitchFamily="18" charset="0"/>
                <a:ea typeface="Times New Roman" panose="02020603050405020304" pitchFamily="18" charset="0"/>
                <a:cs typeface="+mj-cs"/>
              </a:rPr>
              <a:t>بينوا على أن </a:t>
            </a:r>
            <a:r>
              <a:rPr lang="ar-EG" sz="2800" b="1" dirty="0">
                <a:latin typeface="Times New Roman" panose="02020603050405020304" pitchFamily="18" charset="0"/>
                <a:ea typeface="Times New Roman" panose="02020603050405020304" pitchFamily="18" charset="0"/>
                <a:cs typeface="+mj-cs"/>
              </a:rPr>
              <a:t>المفتاح لفهم إستراتيجيات إصلاح الصورة هو النظر في طبيعة الهجمات أو الشكاوى باستجابات سريعة. ولأن تكوين الصورة مهم للأفراد والمؤسسات في مجال العلاقات العامة فالمنظمات والقادة والسياسيين في حاجة لاتخاذ الإجراءات الوقائية أو الإصلاحية للتعامل مع المشكلات التي تواجه وتهدد صورتهم. </a:t>
            </a:r>
            <a:endParaRPr lang="en-US" sz="2800" b="1" dirty="0">
              <a:latin typeface="Times New Roman" panose="02020603050405020304" pitchFamily="18" charset="0"/>
              <a:ea typeface="Times New Roman" panose="02020603050405020304" pitchFamily="18" charset="0"/>
              <a:cs typeface="+mj-cs"/>
            </a:endParaRPr>
          </a:p>
          <a:p>
            <a:pPr indent="247650" algn="justLow" rtl="1">
              <a:spcBef>
                <a:spcPts val="600"/>
              </a:spcBef>
            </a:pPr>
            <a:endParaRPr lang="en-US" sz="24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400258" y="878020"/>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 </a:t>
            </a:r>
          </a:p>
        </p:txBody>
      </p:sp>
    </p:spTree>
    <p:extLst>
      <p:ext uri="{BB962C8B-B14F-4D97-AF65-F5344CB8AC3E}">
        <p14:creationId xmlns:p14="http://schemas.microsoft.com/office/powerpoint/2010/main" val="161815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3693319"/>
          </a:xfrm>
          <a:prstGeom prst="rect">
            <a:avLst/>
          </a:prstGeom>
          <a:noFill/>
        </p:spPr>
        <p:txBody>
          <a:bodyPr wrap="square" rtlCol="0">
            <a:spAutoFit/>
          </a:bodyPr>
          <a:lstStyle/>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وعندما تعمل المنظمة على إصلاح صورتها لابد أن تستعرض نوعية الرسائل المرسلة لجمهورها للحد من تضرر صورتها وبالتالي يكون أمامها بديلين إما أن تعترف بسهولة بخطاها أو أن تعلن عدم مسئوليتها عن الأزمة ولابد أخذ هذا المنحى بحذر إذ قد يؤدي إلى نتائج عكسية تشكل خطراً بارزاً على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المنظمة.</a:t>
            </a:r>
          </a:p>
          <a:p>
            <a:pPr lvl="0" indent="247650" algn="justLow" rtl="1">
              <a:spcBef>
                <a:spcPts val="600"/>
              </a:spcBef>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800" b="1" dirty="0">
                <a:latin typeface="Times New Roman" panose="02020603050405020304" pitchFamily="18" charset="0"/>
                <a:ea typeface="Times New Roman" panose="02020603050405020304" pitchFamily="18" charset="0"/>
                <a:cs typeface="Times New Roman" panose="02020603050405020304" pitchFamily="18" charset="0"/>
              </a:rPr>
              <a:t>وحينما تتهدد الصورة الإيجابية تضطر المنظمات للرد كمحاولة لاستعادة ثقة الجمهور، والحد من الدعاية السلبية، والعودة لتحقيق الاستقرار الاقتصادي. ويمكن أن نلخص نظرية إصلاح الصورة في نوعية الصورة، مكونات الهجوم على الصورة، وإستراتيجيات إصلاح الصورة </a:t>
            </a:r>
            <a:endParaRPr lang="en-US"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302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115416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3200" b="1" i="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ومن أبرز إستراتيجيات إصلاح الصورة الذهنية : </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32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3" name="Table 2"/>
          <p:cNvGraphicFramePr>
            <a:graphicFrameLocks noGrp="1"/>
          </p:cNvGraphicFramePr>
          <p:nvPr>
            <p:extLst>
              <p:ext uri="{D42A27DB-BD31-4B8C-83A1-F6EECF244321}">
                <p14:modId xmlns:p14="http://schemas.microsoft.com/office/powerpoint/2010/main" val="1508514130"/>
              </p:ext>
            </p:extLst>
          </p:nvPr>
        </p:nvGraphicFramePr>
        <p:xfrm>
          <a:off x="746245" y="2552870"/>
          <a:ext cx="10189030" cy="3173016"/>
        </p:xfrm>
        <a:graphic>
          <a:graphicData uri="http://schemas.openxmlformats.org/drawingml/2006/table">
            <a:tbl>
              <a:tblPr rtl="1" firstRow="1" firstCol="1" lastRow="1" lastCol="1" bandRow="1" bandCol="1">
                <a:tableStyleId>{5C22544A-7EE6-4342-B048-85BDC9FD1C3A}</a:tableStyleId>
              </a:tblPr>
              <a:tblGrid>
                <a:gridCol w="4556246">
                  <a:extLst>
                    <a:ext uri="{9D8B030D-6E8A-4147-A177-3AD203B41FA5}">
                      <a16:colId xmlns:a16="http://schemas.microsoft.com/office/drawing/2014/main" val="600291070"/>
                    </a:ext>
                  </a:extLst>
                </a:gridCol>
                <a:gridCol w="5632784">
                  <a:extLst>
                    <a:ext uri="{9D8B030D-6E8A-4147-A177-3AD203B41FA5}">
                      <a16:colId xmlns:a16="http://schemas.microsoft.com/office/drawing/2014/main" val="3806793412"/>
                    </a:ext>
                  </a:extLst>
                </a:gridCol>
              </a:tblGrid>
              <a:tr h="534403">
                <a:tc>
                  <a:txBody>
                    <a:bodyPr/>
                    <a:lstStyle/>
                    <a:p>
                      <a:pPr marL="0" marR="0" algn="ctr" rtl="1">
                        <a:spcBef>
                          <a:spcPts val="600"/>
                        </a:spcBef>
                        <a:spcAft>
                          <a:spcPts val="0"/>
                        </a:spcAft>
                      </a:pPr>
                      <a:r>
                        <a:rPr lang="ar-EG" sz="2800">
                          <a:effectLst/>
                        </a:rPr>
                        <a:t>الإستراتيجية </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ملامحها الأساسية</a:t>
                      </a:r>
                      <a:endParaRPr lang="en-US" sz="28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091862431"/>
                  </a:ext>
                </a:extLst>
              </a:tr>
              <a:tr h="2638613">
                <a:tc>
                  <a:txBody>
                    <a:bodyPr/>
                    <a:lstStyle/>
                    <a:p>
                      <a:pPr marL="0" marR="0" algn="justLow" rtl="1">
                        <a:spcBef>
                          <a:spcPts val="600"/>
                        </a:spcBef>
                        <a:spcAft>
                          <a:spcPts val="0"/>
                        </a:spcAft>
                      </a:pPr>
                      <a:r>
                        <a:rPr lang="ar-EG" sz="2800" dirty="0">
                          <a:effectLst/>
                        </a:rPr>
                        <a:t>الإنكار </a:t>
                      </a:r>
                      <a:r>
                        <a:rPr lang="en-US" sz="2800" dirty="0" smtClean="0">
                          <a:effectLst/>
                        </a:rPr>
                        <a:t>Denial</a:t>
                      </a:r>
                      <a:endParaRPr lang="ar-EG" sz="2800" dirty="0" smtClean="0">
                        <a:effectLst/>
                      </a:endParaRPr>
                    </a:p>
                    <a:p>
                      <a:pPr marL="0" marR="0" algn="justLow" rtl="1">
                        <a:spcBef>
                          <a:spcPts val="600"/>
                        </a:spcBef>
                        <a:spcAft>
                          <a:spcPts val="0"/>
                        </a:spcAft>
                      </a:pPr>
                      <a:endParaRPr lang="ar-EG" sz="2800" dirty="0" smtClean="0">
                        <a:effectLst/>
                        <a:latin typeface="Times New Roman" panose="02020603050405020304" pitchFamily="18" charset="0"/>
                        <a:ea typeface="Times New Roman" panose="02020603050405020304" pitchFamily="18" charset="0"/>
                      </a:endParaRPr>
                    </a:p>
                    <a:p>
                      <a:pPr marL="0" marR="0" algn="justLow"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إستراتيجية تجنب المسؤلية</a:t>
                      </a:r>
                      <a:r>
                        <a:rPr lang="ar-EG" sz="2800" baseline="0" dirty="0" smtClean="0">
                          <a:effectLst/>
                          <a:latin typeface="Times New Roman" panose="02020603050405020304" pitchFamily="18" charset="0"/>
                          <a:ea typeface="Times New Roman" panose="02020603050405020304" pitchFamily="18" charset="0"/>
                        </a:rPr>
                        <a:t> </a:t>
                      </a:r>
                      <a:r>
                        <a:rPr lang="en-US" sz="2800" baseline="0" dirty="0" smtClean="0">
                          <a:effectLst/>
                          <a:latin typeface="Times New Roman" panose="02020603050405020304" pitchFamily="18" charset="0"/>
                          <a:ea typeface="Times New Roman" panose="02020603050405020304" pitchFamily="18" charset="0"/>
                        </a:rPr>
                        <a:t>Avoiding Strategy</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2800" dirty="0" smtClean="0">
                          <a:effectLst/>
                        </a:rPr>
                        <a:t>وفي هذه الغستراتيجية تنكر المنظمة الأزمة إنكاراً تاماً وتقوم بتحويل الشكوى لقسم</a:t>
                      </a:r>
                      <a:r>
                        <a:rPr lang="ar-EG" sz="2800" baseline="0" dirty="0" smtClean="0">
                          <a:effectLst/>
                        </a:rPr>
                        <a:t> آخر .</a:t>
                      </a: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2800" dirty="0" smtClean="0">
                          <a:effectLst/>
                          <a:latin typeface="Times New Roman" panose="02020603050405020304" pitchFamily="18" charset="0"/>
                          <a:ea typeface="Times New Roman" panose="02020603050405020304" pitchFamily="18" charset="0"/>
                          <a:cs typeface="Simplified Arabic" panose="02020603050405020304" pitchFamily="18" charset="-78"/>
                        </a:rPr>
                        <a:t>ووفقا لهذه الاستراتيجية لا تنكر المنظمة الهجوم أو الاستياء الموجه لها ولكنها تشرح لعملائها أن الخطأ الذي حدث ليس خطأ المنظمة.</a:t>
                      </a:r>
                      <a:endParaRPr lang="en-US"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160165777"/>
                  </a:ext>
                </a:extLst>
              </a:tr>
            </a:tbl>
          </a:graphicData>
        </a:graphic>
      </p:graphicFrame>
    </p:spTree>
    <p:extLst>
      <p:ext uri="{BB962C8B-B14F-4D97-AF65-F5344CB8AC3E}">
        <p14:creationId xmlns:p14="http://schemas.microsoft.com/office/powerpoint/2010/main" val="3473148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502230"/>
            <a:ext cx="10812720" cy="4555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115416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2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ومن أبرز إستراتيجيات إصلاح الصورة الذهنية : </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32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572001563"/>
              </p:ext>
            </p:extLst>
          </p:nvPr>
        </p:nvGraphicFramePr>
        <p:xfrm>
          <a:off x="487166" y="2281102"/>
          <a:ext cx="10759954" cy="3992880"/>
        </p:xfrm>
        <a:graphic>
          <a:graphicData uri="http://schemas.openxmlformats.org/drawingml/2006/table">
            <a:tbl>
              <a:tblPr rtl="1" firstRow="1" firstCol="1" lastRow="1" lastCol="1" bandRow="1" bandCol="1">
                <a:tableStyleId>{5C22544A-7EE6-4342-B048-85BDC9FD1C3A}</a:tableStyleId>
              </a:tblPr>
              <a:tblGrid>
                <a:gridCol w="5379977">
                  <a:extLst>
                    <a:ext uri="{9D8B030D-6E8A-4147-A177-3AD203B41FA5}">
                      <a16:colId xmlns:a16="http://schemas.microsoft.com/office/drawing/2014/main" val="2453762238"/>
                    </a:ext>
                  </a:extLst>
                </a:gridCol>
                <a:gridCol w="5379977">
                  <a:extLst>
                    <a:ext uri="{9D8B030D-6E8A-4147-A177-3AD203B41FA5}">
                      <a16:colId xmlns:a16="http://schemas.microsoft.com/office/drawing/2014/main" val="3802526708"/>
                    </a:ext>
                  </a:extLst>
                </a:gridCol>
              </a:tblGrid>
              <a:tr h="403652">
                <a:tc>
                  <a:txBody>
                    <a:bodyPr/>
                    <a:lstStyle/>
                    <a:p>
                      <a:pPr marL="0" marR="0" algn="ctr" rtl="1">
                        <a:spcBef>
                          <a:spcPts val="600"/>
                        </a:spcBef>
                        <a:spcAft>
                          <a:spcPts val="0"/>
                        </a:spcAft>
                      </a:pPr>
                      <a:r>
                        <a:rPr lang="ar-EG" sz="2800">
                          <a:effectLst/>
                        </a:rPr>
                        <a:t>الإستراتيجية </a:t>
                      </a:r>
                      <a:endParaRPr lang="en-US" sz="28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a:effectLst/>
                        </a:rPr>
                        <a:t>ملامحها الأساسية</a:t>
                      </a:r>
                      <a:endParaRPr lang="en-US" sz="280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9193923"/>
                  </a:ext>
                </a:extLst>
              </a:tr>
              <a:tr h="3373374">
                <a:tc>
                  <a:txBody>
                    <a:bodyPr/>
                    <a:lstStyle/>
                    <a:p>
                      <a:pPr marL="0" marR="0" algn="justLow"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استراتيجيه تقليل الهجوم </a:t>
                      </a:r>
                      <a:r>
                        <a:rPr lang="en-US" sz="2800" dirty="0" smtClean="0">
                          <a:effectLst/>
                          <a:latin typeface="Times New Roman" panose="02020603050405020304" pitchFamily="18" charset="0"/>
                          <a:ea typeface="Times New Roman" panose="02020603050405020304" pitchFamily="18" charset="0"/>
                        </a:rPr>
                        <a:t>Minimization Of The Offense</a:t>
                      </a:r>
                      <a:r>
                        <a:rPr lang="ar-EG" sz="2800" dirty="0" smtClean="0">
                          <a:effectLst/>
                          <a:latin typeface="Times New Roman" panose="02020603050405020304" pitchFamily="18" charset="0"/>
                          <a:ea typeface="Times New Roman" panose="02020603050405020304" pitchFamily="18" charset="0"/>
                        </a:rPr>
                        <a:t>.</a:t>
                      </a:r>
                    </a:p>
                    <a:p>
                      <a:pPr marL="0" marR="0" algn="justLow"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استراتيجيه الشعور بالخزي </a:t>
                      </a:r>
                      <a:r>
                        <a:rPr lang="en-US" sz="2800" dirty="0" smtClean="0">
                          <a:effectLst/>
                          <a:latin typeface="Times New Roman" panose="02020603050405020304" pitchFamily="18" charset="0"/>
                          <a:ea typeface="Times New Roman" panose="02020603050405020304" pitchFamily="18" charset="0"/>
                        </a:rPr>
                        <a:t>Mortification Strategy </a:t>
                      </a:r>
                      <a:r>
                        <a:rPr lang="ar-EG" sz="2800" dirty="0" smtClean="0">
                          <a:effectLst/>
                          <a:latin typeface="Times New Roman" panose="02020603050405020304" pitchFamily="18" charset="0"/>
                          <a:ea typeface="Times New Roman" panose="02020603050405020304" pitchFamily="18" charset="0"/>
                        </a:rPr>
                        <a:t>.</a:t>
                      </a:r>
                    </a:p>
                    <a:p>
                      <a:pPr marL="0" marR="0" algn="justLow"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استراتيجيه التصحيح </a:t>
                      </a:r>
                      <a:r>
                        <a:rPr lang="en-US" sz="2800" dirty="0" smtClean="0">
                          <a:effectLst/>
                          <a:latin typeface="Times New Roman" panose="02020603050405020304" pitchFamily="18" charset="0"/>
                          <a:ea typeface="Times New Roman" panose="02020603050405020304" pitchFamily="18" charset="0"/>
                        </a:rPr>
                        <a:t>Correction Strategy </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just"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cs typeface="Simplified Arabic" panose="02020603050405020304" pitchFamily="18" charset="-78"/>
                        </a:rPr>
                        <a:t>- وتهدف هذه الاستراتيجية للتخفيف من وطأة الاتهامات الموجهة إلي المنظمة.</a:t>
                      </a:r>
                    </a:p>
                    <a:p>
                      <a:pPr marL="174625" marR="0" indent="-174625" algn="just" rtl="1">
                        <a:spcBef>
                          <a:spcPts val="600"/>
                        </a:spcBef>
                        <a:spcAft>
                          <a:spcPts val="0"/>
                        </a:spcAft>
                        <a:buFontTx/>
                        <a:buChar char="-"/>
                      </a:pPr>
                      <a:r>
                        <a:rPr lang="ar-EG" sz="2800" dirty="0" smtClean="0">
                          <a:effectLst/>
                          <a:latin typeface="Times New Roman" panose="02020603050405020304" pitchFamily="18" charset="0"/>
                          <a:ea typeface="Times New Roman" panose="02020603050405020304" pitchFamily="18" charset="0"/>
                          <a:cs typeface="Simplified Arabic" panose="02020603050405020304" pitchFamily="18" charset="-78"/>
                        </a:rPr>
                        <a:t>وفي هذه الاستراتيجية تشعر المنظمة بالخزي وبالخطأ،وتطلب من عملائها السماح والصفح .</a:t>
                      </a:r>
                    </a:p>
                    <a:p>
                      <a:pPr marL="0" marR="0" indent="0" algn="just" rtl="1">
                        <a:spcBef>
                          <a:spcPts val="600"/>
                        </a:spcBef>
                        <a:spcAft>
                          <a:spcPts val="0"/>
                        </a:spcAft>
                        <a:buFontTx/>
                        <a:buNone/>
                      </a:pPr>
                      <a:r>
                        <a:rPr lang="ar-EG" sz="2800" dirty="0" smtClean="0">
                          <a:effectLst/>
                          <a:latin typeface="Times New Roman" panose="02020603050405020304" pitchFamily="18" charset="0"/>
                          <a:ea typeface="Times New Roman" panose="02020603050405020304" pitchFamily="18" charset="0"/>
                          <a:cs typeface="Simplified Arabic" panose="02020603050405020304" pitchFamily="18" charset="-78"/>
                        </a:rPr>
                        <a:t>- وتستخدم هذه الاستراتيجية لتصحيح أفعال المنظمة وقت الأزمة والتي من شأنها دعم مدركات العملاء عن المنظمة .</a:t>
                      </a:r>
                      <a:endParaRPr lang="en-US" sz="28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792751923"/>
                  </a:ext>
                </a:extLst>
              </a:tr>
            </a:tbl>
          </a:graphicData>
        </a:graphic>
      </p:graphicFrame>
    </p:spTree>
    <p:extLst>
      <p:ext uri="{BB962C8B-B14F-4D97-AF65-F5344CB8AC3E}">
        <p14:creationId xmlns:p14="http://schemas.microsoft.com/office/powerpoint/2010/main" val="4137591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502230"/>
            <a:ext cx="10812720" cy="4555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115416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2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ومن أبرز إستراتيجيات إصلاح الصورة الذهنية : </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32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3797793644"/>
              </p:ext>
            </p:extLst>
          </p:nvPr>
        </p:nvGraphicFramePr>
        <p:xfrm>
          <a:off x="783771" y="2281102"/>
          <a:ext cx="10205932" cy="3528657"/>
        </p:xfrm>
        <a:graphic>
          <a:graphicData uri="http://schemas.openxmlformats.org/drawingml/2006/table">
            <a:tbl>
              <a:tblPr rtl="1" firstRow="1" firstCol="1" lastRow="1" lastCol="1" bandRow="1" bandCol="1">
                <a:tableStyleId>{5C22544A-7EE6-4342-B048-85BDC9FD1C3A}</a:tableStyleId>
              </a:tblPr>
              <a:tblGrid>
                <a:gridCol w="5102966">
                  <a:extLst>
                    <a:ext uri="{9D8B030D-6E8A-4147-A177-3AD203B41FA5}">
                      <a16:colId xmlns:a16="http://schemas.microsoft.com/office/drawing/2014/main" val="3802526708"/>
                    </a:ext>
                  </a:extLst>
                </a:gridCol>
                <a:gridCol w="5102966">
                  <a:extLst>
                    <a:ext uri="{9D8B030D-6E8A-4147-A177-3AD203B41FA5}">
                      <a16:colId xmlns:a16="http://schemas.microsoft.com/office/drawing/2014/main" val="4232118488"/>
                    </a:ext>
                  </a:extLst>
                </a:gridCol>
              </a:tblGrid>
              <a:tr h="780452">
                <a:tc>
                  <a:txBody>
                    <a:bodyPr/>
                    <a:lstStyle/>
                    <a:p>
                      <a:pPr marL="0" marR="0" algn="ctr"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الإستراتيجية </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ملامحها الرئيسية </a:t>
                      </a:r>
                    </a:p>
                    <a:p>
                      <a:pPr marL="0" marR="0" algn="ctr" rtl="1">
                        <a:spcBef>
                          <a:spcPts val="600"/>
                        </a:spcBef>
                        <a:spcAft>
                          <a:spcPts val="0"/>
                        </a:spcAft>
                      </a:pPr>
                      <a:endParaRPr lang="en-US"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9193923"/>
                  </a:ext>
                </a:extLst>
              </a:tr>
              <a:tr h="1126354">
                <a:tc>
                  <a:txBody>
                    <a:bodyPr/>
                    <a:lstStyle/>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الأفعال التصحيحية</a:t>
                      </a:r>
                      <a:endParaRPr lang="en-US" sz="2400" dirty="0">
                        <a:effectLst/>
                        <a:latin typeface="Times New Roman" panose="02020603050405020304" pitchFamily="18" charset="0"/>
                        <a:ea typeface="Times New Roman" panose="02020603050405020304" pitchFamily="18" charset="0"/>
                      </a:endParaRPr>
                    </a:p>
                    <a:p>
                      <a:pPr marL="0" marR="0" algn="justLow" rtl="1">
                        <a:spcBef>
                          <a:spcPts val="600"/>
                        </a:spcBef>
                        <a:spcAft>
                          <a:spcPts val="0"/>
                        </a:spcAft>
                      </a:pPr>
                      <a:r>
                        <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rPr>
                        <a:t>Corrective Action</a:t>
                      </a:r>
                      <a:endParaRPr lang="en-US"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effectLst/>
                        <a:latin typeface="Times New Roman" panose="02020603050405020304" pitchFamily="18" charset="0"/>
                        <a:ea typeface="Times New Roman" panose="02020603050405020304" pitchFamily="18" charset="0"/>
                      </a:endParaRPr>
                    </a:p>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التخطيط لحل المشكلة أو تجنبها مستقبلا</a:t>
                      </a:r>
                      <a:endParaRPr lang="en-US" sz="24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92751923"/>
                  </a:ext>
                </a:extLst>
              </a:tr>
              <a:tr h="1472663">
                <a:tc>
                  <a:txBody>
                    <a:bodyPr/>
                    <a:lstStyle/>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الاعتذار </a:t>
                      </a:r>
                      <a:r>
                        <a:rPr lang="en-US" sz="2400" dirty="0">
                          <a:effectLst/>
                          <a:latin typeface="Times New Roman" panose="02020603050405020304" pitchFamily="18" charset="0"/>
                          <a:ea typeface="Times New Roman" panose="02020603050405020304" pitchFamily="18" charset="0"/>
                          <a:cs typeface="Simplified Arabic" panose="02020603050405020304" pitchFamily="18" charset="-78"/>
                        </a:rPr>
                        <a:t>Mortification</a:t>
                      </a:r>
                      <a:endParaRPr lang="en-US"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الاعتذار عن الحدث</a:t>
                      </a:r>
                      <a:endParaRPr lang="en-US" sz="24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15081573"/>
                  </a:ext>
                </a:extLst>
              </a:tr>
            </a:tbl>
          </a:graphicData>
        </a:graphic>
      </p:graphicFrame>
    </p:spTree>
    <p:extLst>
      <p:ext uri="{BB962C8B-B14F-4D97-AF65-F5344CB8AC3E}">
        <p14:creationId xmlns:p14="http://schemas.microsoft.com/office/powerpoint/2010/main" val="1714267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502230"/>
            <a:ext cx="10812720" cy="4555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115416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200" b="1" i="1" u="sng"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أمثلة توضيحية : </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32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1832517268"/>
              </p:ext>
            </p:extLst>
          </p:nvPr>
        </p:nvGraphicFramePr>
        <p:xfrm>
          <a:off x="653142" y="2435659"/>
          <a:ext cx="10125378" cy="3481628"/>
        </p:xfrm>
        <a:graphic>
          <a:graphicData uri="http://schemas.openxmlformats.org/drawingml/2006/table">
            <a:tbl>
              <a:tblPr rtl="1" firstRow="1" firstCol="1" lastRow="1" lastCol="1" bandRow="1" bandCol="1">
                <a:tableStyleId>{5C22544A-7EE6-4342-B048-85BDC9FD1C3A}</a:tableStyleId>
              </a:tblPr>
              <a:tblGrid>
                <a:gridCol w="5062689">
                  <a:extLst>
                    <a:ext uri="{9D8B030D-6E8A-4147-A177-3AD203B41FA5}">
                      <a16:colId xmlns:a16="http://schemas.microsoft.com/office/drawing/2014/main" val="3802526708"/>
                    </a:ext>
                  </a:extLst>
                </a:gridCol>
                <a:gridCol w="5062689">
                  <a:extLst>
                    <a:ext uri="{9D8B030D-6E8A-4147-A177-3AD203B41FA5}">
                      <a16:colId xmlns:a16="http://schemas.microsoft.com/office/drawing/2014/main" val="4232118488"/>
                    </a:ext>
                  </a:extLst>
                </a:gridCol>
              </a:tblGrid>
              <a:tr h="817354">
                <a:tc>
                  <a:txBody>
                    <a:bodyPr/>
                    <a:lstStyle/>
                    <a:p>
                      <a:pPr marL="0" marR="0" algn="ctr"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الإستراتيجية </a:t>
                      </a:r>
                      <a:endParaRPr lang="en-US"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rtl="1">
                        <a:spcBef>
                          <a:spcPts val="600"/>
                        </a:spcBef>
                        <a:spcAft>
                          <a:spcPts val="0"/>
                        </a:spcAft>
                      </a:pPr>
                      <a:r>
                        <a:rPr lang="ar-EG" sz="2800" dirty="0" smtClean="0">
                          <a:effectLst/>
                          <a:latin typeface="Times New Roman" panose="02020603050405020304" pitchFamily="18" charset="0"/>
                          <a:ea typeface="Times New Roman" panose="02020603050405020304" pitchFamily="18" charset="0"/>
                        </a:rPr>
                        <a:t>الموقف</a:t>
                      </a:r>
                      <a:r>
                        <a:rPr lang="ar-EG" sz="2800" baseline="0" dirty="0" smtClean="0">
                          <a:effectLst/>
                          <a:latin typeface="Times New Roman" panose="02020603050405020304" pitchFamily="18" charset="0"/>
                          <a:ea typeface="Times New Roman" panose="02020603050405020304" pitchFamily="18" charset="0"/>
                        </a:rPr>
                        <a:t> / الأزمة </a:t>
                      </a:r>
                      <a:endParaRPr lang="ar-EG" sz="2800" dirty="0" smtClean="0">
                        <a:effectLst/>
                        <a:latin typeface="Times New Roman" panose="02020603050405020304" pitchFamily="18" charset="0"/>
                        <a:ea typeface="Times New Roman" panose="02020603050405020304" pitchFamily="18" charset="0"/>
                      </a:endParaRPr>
                    </a:p>
                    <a:p>
                      <a:pPr marL="0" marR="0" algn="ctr" rtl="1">
                        <a:spcBef>
                          <a:spcPts val="600"/>
                        </a:spcBef>
                        <a:spcAft>
                          <a:spcPts val="0"/>
                        </a:spcAft>
                      </a:pPr>
                      <a:endParaRPr lang="en-US"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9193923"/>
                  </a:ext>
                </a:extLst>
              </a:tr>
              <a:tr h="729671">
                <a:tc>
                  <a:txBody>
                    <a:bodyPr/>
                    <a:lstStyle/>
                    <a:p>
                      <a:pPr marL="0" marR="0" algn="justLow" rtl="1">
                        <a:spcBef>
                          <a:spcPts val="600"/>
                        </a:spcBef>
                        <a:spcAft>
                          <a:spcPts val="0"/>
                        </a:spcAft>
                      </a:pPr>
                      <a:r>
                        <a:rPr lang="ar-EG" sz="2400" dirty="0" smtClean="0">
                          <a:effectLst/>
                          <a:latin typeface="Times New Roman" panose="02020603050405020304" pitchFamily="18" charset="0"/>
                          <a:ea typeface="Times New Roman" panose="02020603050405020304" pitchFamily="18" charset="0"/>
                          <a:cs typeface="Simplified Arabic" panose="02020603050405020304" pitchFamily="18" charset="-78"/>
                        </a:rPr>
                        <a:t>إستراتيجية الإعتذار + الأفعال التصحيحية </a:t>
                      </a:r>
                      <a:endParaRPr lang="en-US"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justLow" rtl="1">
                        <a:spcBef>
                          <a:spcPts val="600"/>
                        </a:spcBef>
                        <a:spcAft>
                          <a:spcPts val="0"/>
                        </a:spcAft>
                      </a:pPr>
                      <a:r>
                        <a:rPr lang="ar-EG" sz="24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EG" sz="2400" dirty="0" smtClean="0">
                          <a:effectLst/>
                          <a:latin typeface="Times New Roman" panose="02020603050405020304" pitchFamily="18" charset="0"/>
                          <a:ea typeface="Times New Roman" panose="02020603050405020304" pitchFamily="18" charset="0"/>
                          <a:cs typeface="Simplified Arabic" panose="02020603050405020304" pitchFamily="18" charset="-78"/>
                        </a:rPr>
                        <a:t>أزمة</a:t>
                      </a:r>
                      <a:r>
                        <a:rPr lang="ar-EG" sz="2400" baseline="0" dirty="0" smtClean="0">
                          <a:effectLst/>
                          <a:latin typeface="Times New Roman" panose="02020603050405020304" pitchFamily="18" charset="0"/>
                          <a:ea typeface="Times New Roman" panose="02020603050405020304" pitchFamily="18" charset="0"/>
                          <a:cs typeface="Simplified Arabic" panose="02020603050405020304" pitchFamily="18" charset="-78"/>
                        </a:rPr>
                        <a:t> تايلنول </a:t>
                      </a:r>
                      <a:endParaRPr lang="en-US" sz="24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792751923"/>
                  </a:ext>
                </a:extLst>
              </a:tr>
              <a:tr h="817033">
                <a:tc>
                  <a:txBody>
                    <a:bodyPr/>
                    <a:lstStyle/>
                    <a:p>
                      <a:pPr marL="0" marR="0" algn="justLow" rtl="1">
                        <a:spcBef>
                          <a:spcPts val="600"/>
                        </a:spcBef>
                        <a:spcAft>
                          <a:spcPts val="0"/>
                        </a:spcAft>
                      </a:pPr>
                      <a:r>
                        <a:rPr lang="ar-EG" sz="2400" dirty="0" smtClean="0">
                          <a:effectLst/>
                          <a:latin typeface="Times New Roman" panose="02020603050405020304" pitchFamily="18" charset="0"/>
                          <a:ea typeface="Times New Roman" panose="02020603050405020304" pitchFamily="18" charset="0"/>
                        </a:rPr>
                        <a:t>إستراتيجية  الشعور بالخزي</a:t>
                      </a:r>
                      <a:endParaRPr lang="en-US"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indent="0" algn="justLow" defTabSz="914400" rtl="1" eaLnBrk="1" fontAlgn="auto" latinLnBrk="0" hangingPunct="1">
                        <a:lnSpc>
                          <a:spcPct val="100000"/>
                        </a:lnSpc>
                        <a:spcBef>
                          <a:spcPts val="600"/>
                        </a:spcBef>
                        <a:spcAft>
                          <a:spcPts val="0"/>
                        </a:spcAft>
                        <a:buClrTx/>
                        <a:buSzTx/>
                        <a:buFontTx/>
                        <a:buNone/>
                        <a:tabLst/>
                        <a:defRPr/>
                      </a:pPr>
                      <a:r>
                        <a:rPr lang="ar-EG" sz="2400" dirty="0" smtClean="0">
                          <a:effectLst/>
                          <a:latin typeface="Times New Roman" panose="02020603050405020304" pitchFamily="18" charset="0"/>
                          <a:ea typeface="Times New Roman" panose="02020603050405020304" pitchFamily="18" charset="0"/>
                        </a:rPr>
                        <a:t>أزمة شركة تويوتا </a:t>
                      </a:r>
                      <a:endParaRPr lang="en-US" sz="2400" dirty="0" smtClean="0">
                        <a:effectLst/>
                        <a:latin typeface="Times New Roman" panose="02020603050405020304" pitchFamily="18" charset="0"/>
                        <a:ea typeface="Times New Roman" panose="02020603050405020304" pitchFamily="18" charset="0"/>
                      </a:endParaRPr>
                    </a:p>
                    <a:p>
                      <a:pPr marL="0" marR="0" algn="justLow" rtl="1">
                        <a:spcBef>
                          <a:spcPts val="600"/>
                        </a:spcBef>
                        <a:spcAft>
                          <a:spcPts val="0"/>
                        </a:spcAft>
                      </a:pPr>
                      <a:endParaRPr lang="en-US" sz="24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06088302"/>
                  </a:ext>
                </a:extLst>
              </a:tr>
              <a:tr h="1005284">
                <a:tc>
                  <a:txBody>
                    <a:bodyPr/>
                    <a:lstStyle/>
                    <a:p>
                      <a:pPr marL="0" marR="0" algn="justLow" rtl="1">
                        <a:spcBef>
                          <a:spcPts val="600"/>
                        </a:spcBef>
                        <a:spcAft>
                          <a:spcPts val="0"/>
                        </a:spcAft>
                      </a:pPr>
                      <a:r>
                        <a:rPr lang="ar-EG" sz="2400" dirty="0" smtClean="0">
                          <a:effectLst/>
                          <a:latin typeface="Times New Roman" panose="02020603050405020304" pitchFamily="18" charset="0"/>
                          <a:ea typeface="Times New Roman" panose="02020603050405020304" pitchFamily="18" charset="0"/>
                        </a:rPr>
                        <a:t>إستراتيجية</a:t>
                      </a:r>
                      <a:r>
                        <a:rPr lang="ar-EG" sz="2400" baseline="0" dirty="0" smtClean="0">
                          <a:effectLst/>
                          <a:latin typeface="Times New Roman" panose="02020603050405020304" pitchFamily="18" charset="0"/>
                          <a:ea typeface="Times New Roman" panose="02020603050405020304" pitchFamily="18" charset="0"/>
                        </a:rPr>
                        <a:t> الإعتذار </a:t>
                      </a:r>
                    </a:p>
                    <a:p>
                      <a:pPr marL="0" marR="0" algn="justLow" rtl="1">
                        <a:spcBef>
                          <a:spcPts val="600"/>
                        </a:spcBef>
                        <a:spcAft>
                          <a:spcPts val="0"/>
                        </a:spcAft>
                      </a:pPr>
                      <a:endParaRPr lang="en-US" sz="2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justLow" rtl="1">
                        <a:spcBef>
                          <a:spcPts val="600"/>
                        </a:spcBef>
                        <a:spcAft>
                          <a:spcPts val="0"/>
                        </a:spcAft>
                      </a:pPr>
                      <a:r>
                        <a:rPr lang="ar-EG" sz="2400" dirty="0" smtClean="0">
                          <a:effectLst/>
                          <a:latin typeface="Times New Roman" panose="02020603050405020304" pitchFamily="18" charset="0"/>
                          <a:ea typeface="Times New Roman" panose="02020603050405020304" pitchFamily="18" charset="0"/>
                        </a:rPr>
                        <a:t>أزمة فندق العنوان </a:t>
                      </a:r>
                    </a:p>
                    <a:p>
                      <a:pPr marL="0" marR="0" algn="justLow" rtl="1">
                        <a:spcBef>
                          <a:spcPts val="600"/>
                        </a:spcBef>
                        <a:spcAft>
                          <a:spcPts val="0"/>
                        </a:spcAft>
                      </a:pPr>
                      <a:endParaRPr lang="ar-EG" sz="2400" dirty="0" smtClean="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215081573"/>
                  </a:ext>
                </a:extLst>
              </a:tr>
            </a:tbl>
          </a:graphicData>
        </a:graphic>
      </p:graphicFrame>
    </p:spTree>
    <p:extLst>
      <p:ext uri="{BB962C8B-B14F-4D97-AF65-F5344CB8AC3E}">
        <p14:creationId xmlns:p14="http://schemas.microsoft.com/office/powerpoint/2010/main" val="971700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2466021"/>
            <a:ext cx="10289177" cy="1815882"/>
          </a:xfrm>
          <a:prstGeom prst="rect">
            <a:avLst/>
          </a:prstGeom>
          <a:noFill/>
        </p:spPr>
        <p:txBody>
          <a:bodyPr wrap="square" rtlCol="0">
            <a:spAutoFit/>
          </a:bodyPr>
          <a:lstStyle/>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هناك عددا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الاستراتيجيات الاتصالية التي يمكن للمنظمات الاعتماد عليها في بناء الرسائل الاتصالية في إطار بناء ودعم والمحافظة علي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صورة وسمعة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المنظمة،وتشكل تلك الاستراتيجيات قواعد عامة تحكم عملية الاتصال الفعال بين المنظمة وجمهورها، وحتى تصبح الإستفادة من هذه الاستراتيجيات أكثر واقعية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وفاعلية</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78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57942" y="1704021"/>
            <a:ext cx="10289177" cy="3616375"/>
          </a:xfrm>
          <a:prstGeom prst="rect">
            <a:avLst/>
          </a:prstGeom>
          <a:noFill/>
        </p:spPr>
        <p:txBody>
          <a:bodyPr wrap="square" rtlCol="0">
            <a:spAutoFit/>
          </a:bodyPr>
          <a:lstStyle/>
          <a:p>
            <a:pPr lvl="0" indent="247650" algn="justLow"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وهناك دراسات التي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تناولت إصلاح الصورة كانت في ثلاث محاور،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المحور الأول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يناقش دراسات إصلاح صورة دول وأماكن.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والمحور الثاني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يناقش الدراسات التي تناولت إصلاح صورة المنظمة،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أما الثالث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فيستعرض إصلاح صور أشخاص كالسياسيين والمشاهير. </a:t>
            </a:r>
          </a:p>
          <a:p>
            <a:pPr lvl="0" indent="247650" algn="justLow"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ركزت دراسات إصلاح صورة الدول والأماكن على إصلاح الأماكن السياحية أو بعد الأزمات والحروب والإرهاب والكوارث الطبيعية، حيث نجحت الأحداث الخاصة الرياضية والثقافية؛ واستضافة المشاهير والمؤتمرات في تحسين الصورة، وبرز دور وسائل التواصل الاجتماعي جنباً إلى جنب مع وسائل الإعلام. كما برزت إستراتيجية الإنكار والنوايا الحسنة حينما يكون الأمر متعلقاً بظروف خارجة عن الدولة.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15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2072886"/>
            <a:ext cx="10289177" cy="3616375"/>
          </a:xfrm>
          <a:prstGeom prst="rect">
            <a:avLst/>
          </a:prstGeom>
          <a:noFill/>
        </p:spPr>
        <p:txBody>
          <a:bodyPr wrap="square" rtlCol="0">
            <a:spAutoFit/>
          </a:bodyPr>
          <a:lstStyle/>
          <a:p>
            <a:pPr lvl="0" indent="247650" algn="justLow"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أما دراسات إصلاح صورة المنظمات،  فقد برز استخدام إستراتيجيات محددة مرتبطة بما حدث، فمثلاً ربط سوء الأحوال الجوية باعتباره خطأ خارجي لا دخل للمنظمة فيه على أنه كبش الفداء، واستخدمت إستراتيجية التعويض عند الضرورة ولكنها لم تكن الإستراتيجية الأولى التي استخدمتها، وفي كل الأحوال سعت المنظمات لوضع الجمهور أمام معلومات صادقة وموضوعية مستخدمة إستراتيجيات الرسالة المقنعة والاستخدام الفعال للغة. </a:t>
            </a:r>
          </a:p>
          <a:p>
            <a:pPr lvl="0" indent="247650" algn="justLow"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أما دراسات إصلاح صورة الأشخاص (كالسياسيين والمشاهير)، فقد استعانت بوسائل التواصل الاجتماعي كجبهة رئيسية لإصلاح الصور واستخدمت الاستراتيجيات المختلفة  وأحياناً حذفت بعض التفاصيل أو لم تعلق عليها مع التركيز على الصفات الإيجابية.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8249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2072886"/>
            <a:ext cx="10289177" cy="2139047"/>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2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وختاماً نؤكد على أهمية كل نظرية من النظريات التي تم طرحها</a:t>
            </a:r>
            <a:r>
              <a:rPr kumimoji="0" lang="ar-EG" sz="32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للمنظمات او للأفراد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32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a:t>
            </a:r>
            <a:r>
              <a:rPr lang="ar-EG" sz="32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الأهمية بمكان أن يستفيد ممارسي العلاقات العامة من هذه النظريات في مجال أعمالهم بكفاءة وفاعلية .</a:t>
            </a:r>
            <a:endPar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85510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1348</TotalTime>
  <Words>2991</Words>
  <Application>Microsoft Office PowerPoint</Application>
  <PresentationFormat>Widescreen</PresentationFormat>
  <Paragraphs>204</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100</cp:revision>
  <dcterms:created xsi:type="dcterms:W3CDTF">2023-04-29T09:08:23Z</dcterms:created>
  <dcterms:modified xsi:type="dcterms:W3CDTF">2023-10-17T18:58:12Z</dcterms:modified>
</cp:coreProperties>
</file>