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.xml" ContentType="application/vnd.openxmlformats-officedocument.presentationml.slide+xml"/>
  <Override PartName="/ppt/slides/slide16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2.xml" ContentType="application/vnd.openxmlformats-officedocument.presentationml.slide+xml"/>
  <Override PartName="/ppt/slides/slide15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7.xml" ContentType="application/vnd.openxmlformats-officedocument.presentationml.slide+xml"/>
  <Override PartName="/ppt/notesSlides/notesSlide4.xml" ContentType="application/vnd.openxmlformats-officedocument.presentationml.notesSlide+xml"/>
  <Override PartName="/ppt/notesSlides/notesSlide3.xml" ContentType="application/vnd.openxmlformats-officedocument.presentationml.notes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2.xml" ContentType="application/vnd.openxmlformats-officedocument.presentationml.notesSlide+xml"/>
  <Override PartName="/ppt/notesSlides/notesSlide1.xml" ContentType="application/vnd.openxmlformats-officedocument.presentationml.notesSlid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480" r:id="rId2"/>
    <p:sldId id="303" r:id="rId3"/>
    <p:sldId id="271" r:id="rId4"/>
    <p:sldId id="313" r:id="rId5"/>
    <p:sldId id="481" r:id="rId6"/>
    <p:sldId id="276" r:id="rId7"/>
    <p:sldId id="483" r:id="rId8"/>
    <p:sldId id="494" r:id="rId9"/>
    <p:sldId id="495" r:id="rId10"/>
    <p:sldId id="486" r:id="rId11"/>
    <p:sldId id="496" r:id="rId12"/>
    <p:sldId id="487" r:id="rId13"/>
    <p:sldId id="489" r:id="rId14"/>
    <p:sldId id="497" r:id="rId15"/>
    <p:sldId id="498" r:id="rId16"/>
    <p:sldId id="349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1"/>
            <p14:sldId id="313"/>
            <p14:sldId id="481"/>
            <p14:sldId id="276"/>
            <p14:sldId id="483"/>
            <p14:sldId id="494"/>
            <p14:sldId id="495"/>
            <p14:sldId id="486"/>
            <p14:sldId id="496"/>
            <p14:sldId id="487"/>
            <p14:sldId id="489"/>
            <p14:sldId id="497"/>
            <p14:sldId id="498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>
        <p:scale>
          <a:sx n="72" d="100"/>
          <a:sy n="72" d="100"/>
        </p:scale>
        <p:origin x="-636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ustomXml" Target="../customXml/item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1/26/2024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1/26/2024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1/26/2024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1/26/2024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=""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=""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=""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=""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=""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=""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1/26/2024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5" r:id="rId15"/>
    <p:sldLayoutId id="2147483666" r:id="rId16"/>
    <p:sldLayoutId id="2147483667" r:id="rId17"/>
    <p:sldLayoutId id="2147483668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5.png"/><Relationship Id="rId7" Type="http://schemas.openxmlformats.org/officeDocument/2006/relationships/image" Target="../media/image16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3.svg"/><Relationship Id="rId9" Type="http://schemas.openxmlformats.org/officeDocument/2006/relationships/image" Target="../media/image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=""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" name="TextBox 29">
            <a:extLst>
              <a:ext uri="{FF2B5EF4-FFF2-40B4-BE49-F238E27FC236}">
                <a16:creationId xmlns=""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Galal Elmasry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29270" y="2424037"/>
            <a:ext cx="52151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مبادئ الدراسات القانونية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=""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0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Introductory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=""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13396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LAW612</a:t>
            </a:r>
          </a:p>
        </p:txBody>
      </p:sp>
      <p:sp>
        <p:nvSpPr>
          <p:cNvPr id="14" name="Oval 13">
            <a:extLst>
              <a:ext uri="{FF2B5EF4-FFF2-40B4-BE49-F238E27FC236}">
                <a16:creationId xmlns=""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>
            <a:extLst>
              <a:ext uri="{FF2B5EF4-FFF2-40B4-BE49-F238E27FC236}">
                <a16:creationId xmlns=""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872"/>
    </mc:Choice>
    <mc:Fallback xmlns="">
      <p:transition spd="slow" advTm="47872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=""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=""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108836" y="2785710"/>
            <a:ext cx="5073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مبادئ الدراسات القانونية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=""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Introductory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115493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LAW612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Galal Elmasry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=""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=""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935"/>
    </mc:Choice>
    <mc:Fallback xmlns="">
      <p:transition spd="slow" advTm="32935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80431" y="147601"/>
            <a:ext cx="1735495" cy="89678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Introductory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1915926" y="500900"/>
            <a:ext cx="778152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1" name="TextBox 40">
            <a:extLst>
              <a:ext uri="{FF2B5EF4-FFF2-40B4-BE49-F238E27FC236}">
                <a16:creationId xmlns=""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4902169" y="573077"/>
            <a:ext cx="30796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ar-EG" sz="2400" b="1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كلمة ترحيبية بالطلاب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97453" y="104424"/>
            <a:ext cx="2494547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80431" y="1506819"/>
            <a:ext cx="1170039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 rtl="1">
              <a:buFont typeface="Wingdings" pitchFamily="2" charset="2"/>
              <a:buChar char="§"/>
            </a:pPr>
            <a:r>
              <a:rPr lang="ar-EG" dirty="0">
                <a:latin typeface="شمثءشىيقهش"/>
                <a:cs typeface="Alexandria" pitchFamily="2" charset="-78"/>
              </a:rPr>
              <a:t>أعزائي طلاب المستوى الأول ببرنامج ماجستير القانون الرقمي.......</a:t>
            </a:r>
          </a:p>
          <a:p>
            <a:pPr marL="342900" indent="-342900" algn="just" rtl="1">
              <a:buFont typeface="Wingdings" pitchFamily="2" charset="2"/>
              <a:buChar char="§"/>
            </a:pPr>
            <a:r>
              <a:rPr lang="ar-EG" dirty="0">
                <a:latin typeface="شمثءشىيقهش"/>
                <a:cs typeface="Alexandria" pitchFamily="2" charset="-78"/>
              </a:rPr>
              <a:t>يطيب لي أن أرحب بكم جميعاً في الفصل الدراسي </a:t>
            </a:r>
            <a:r>
              <a:rPr lang="ar-EG" dirty="0" smtClean="0">
                <a:latin typeface="شمثءشىيقهش"/>
                <a:cs typeface="Alexandria" pitchFamily="2" charset="-78"/>
              </a:rPr>
              <a:t>الأول </a:t>
            </a:r>
            <a:r>
              <a:rPr lang="ar-EG" dirty="0">
                <a:latin typeface="شمثءشىيقهش"/>
                <a:cs typeface="Alexandria" pitchFamily="2" charset="-78"/>
              </a:rPr>
              <a:t>من العام الجامعي </a:t>
            </a:r>
            <a:r>
              <a:rPr lang="ar-EG" dirty="0" smtClean="0">
                <a:latin typeface="شمثءشىيقهش"/>
                <a:cs typeface="Alexandria" pitchFamily="2" charset="-78"/>
              </a:rPr>
              <a:t>2024بجامعة </a:t>
            </a:r>
            <a:r>
              <a:rPr lang="ar-EG" dirty="0">
                <a:latin typeface="شمثءشىيقهش"/>
                <a:cs typeface="Alexandria" pitchFamily="2" charset="-78"/>
              </a:rPr>
              <a:t>ميدأوشن.</a:t>
            </a:r>
          </a:p>
          <a:p>
            <a:pPr marL="342900" indent="-342900" algn="just" rtl="1">
              <a:buFont typeface="Wingdings" pitchFamily="2" charset="2"/>
              <a:buChar char="§"/>
            </a:pPr>
            <a:r>
              <a:rPr lang="ar-EG" dirty="0">
                <a:latin typeface="شمثءشىيقهش"/>
                <a:cs typeface="Alexandria" pitchFamily="2" charset="-78"/>
              </a:rPr>
              <a:t>يشرفني تدريس مقرر مبادئ الدراسات القانونية لفوجكم المتميز في هذا الفصل، لنضع معًا اللبنات الأساسية في فهم المفاهيم والمبادئ القانونية العامة، بما يُعدكم لاستيعاب المقررات المتخصصة القادمة بكل يسر.</a:t>
            </a:r>
          </a:p>
          <a:p>
            <a:pPr marL="342900" indent="-342900" algn="just" rtl="1">
              <a:buFont typeface="Wingdings" pitchFamily="2" charset="2"/>
              <a:buChar char="§"/>
            </a:pPr>
            <a:r>
              <a:rPr lang="ar-EG" dirty="0">
                <a:latin typeface="شمثءشىيقهش"/>
                <a:cs typeface="Alexandria" pitchFamily="2" charset="-78"/>
              </a:rPr>
              <a:t>إنه من دواعي سروري البالغ أن أسير معكم خطى رحلتكم العلمية نحو إتقان القانون الرقمي. أتطلع إلى تبادل المعارف معكم، والإجابة على تساؤلاتكم، ودعم مسيرتكم نحو تحقيق أهدافكم.</a:t>
            </a:r>
          </a:p>
          <a:p>
            <a:pPr marL="342900" indent="-342900" algn="just" rtl="1">
              <a:buFont typeface="Wingdings" pitchFamily="2" charset="2"/>
              <a:buChar char="§"/>
            </a:pPr>
            <a:r>
              <a:rPr lang="ar-EG" dirty="0">
                <a:latin typeface="شمثءشىيقهش"/>
                <a:cs typeface="Alexandria" pitchFamily="2" charset="-78"/>
              </a:rPr>
              <a:t>بالتوفيق دومًا....</a:t>
            </a:r>
          </a:p>
          <a:p>
            <a:pPr marL="342900" indent="-342900" algn="just" rtl="1">
              <a:buFont typeface="Wingdings" pitchFamily="2" charset="2"/>
              <a:buChar char="§"/>
            </a:pPr>
            <a:r>
              <a:rPr lang="ar-EG" dirty="0">
                <a:latin typeface="شمثءشىيقهش"/>
                <a:cs typeface="Alexandria" pitchFamily="2" charset="-78"/>
              </a:rPr>
              <a:t>مع تحياتي وتقديري،</a:t>
            </a:r>
          </a:p>
        </p:txBody>
      </p:sp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1274"/>
    </mc:Choice>
    <mc:Fallback xmlns="">
      <p:transition spd="slow" advTm="161274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=""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=""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5" name="TextBox 24">
            <a:extLst>
              <a:ext uri="{FF2B5EF4-FFF2-40B4-BE49-F238E27FC236}">
                <a16:creationId xmlns=""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2438858" y="829920"/>
            <a:ext cx="79408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محاضرة تعريفية</a:t>
            </a:r>
          </a:p>
          <a:p>
            <a:pPr algn="ctr"/>
            <a:r>
              <a:rPr lang="ar-EG" sz="2400" b="1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في مقرر مبادئ الدراسات القانونية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=""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176430" y="2184949"/>
            <a:ext cx="12015570" cy="206210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 rtl="1"/>
            <a:r>
              <a:rPr lang="ar-EG" sz="2000" u="sng" dirty="0">
                <a:latin typeface="Alexandria" pitchFamily="2" charset="-78"/>
                <a:cs typeface="Alexandria" pitchFamily="2" charset="-78"/>
              </a:rPr>
              <a:t>أهم المحاور الأساسية للمحاضرة:</a:t>
            </a:r>
          </a:p>
          <a:p>
            <a:pPr algn="just" rtl="1"/>
            <a:r>
              <a:rPr lang="ar-EG" dirty="0">
                <a:latin typeface="Alexandria" pitchFamily="2" charset="-78"/>
                <a:cs typeface="Alexandria" pitchFamily="2" charset="-78"/>
              </a:rPr>
              <a:t>1- تعريف الطلاب بوصف المقرر.</a:t>
            </a:r>
          </a:p>
          <a:p>
            <a:pPr algn="just" rtl="1"/>
            <a:r>
              <a:rPr lang="ar-EG" dirty="0">
                <a:latin typeface="Alexandria" pitchFamily="2" charset="-78"/>
                <a:cs typeface="Alexandria" pitchFamily="2" charset="-78"/>
              </a:rPr>
              <a:t>2- المحاور المتضمنة للمقرر.</a:t>
            </a:r>
          </a:p>
          <a:p>
            <a:pPr algn="just" rtl="1"/>
            <a:r>
              <a:rPr lang="ar-EG" dirty="0">
                <a:latin typeface="Alexandria" pitchFamily="2" charset="-78"/>
                <a:cs typeface="Alexandria" pitchFamily="2" charset="-78"/>
              </a:rPr>
              <a:t>3- الأهداف المعرفية والمهارية العامة للمقرر.</a:t>
            </a:r>
          </a:p>
          <a:p>
            <a:pPr algn="just" rtl="1"/>
            <a:r>
              <a:rPr lang="ar-EG" dirty="0">
                <a:latin typeface="Alexandria" pitchFamily="2" charset="-78"/>
                <a:cs typeface="Alexandria" pitchFamily="2" charset="-78"/>
              </a:rPr>
              <a:t>4- المخرجات التعليمية المستهدفة للمقرر.</a:t>
            </a:r>
          </a:p>
          <a:p>
            <a:pPr algn="just" rtl="1"/>
            <a:r>
              <a:rPr lang="ar-EG" dirty="0">
                <a:latin typeface="Alexandria" pitchFamily="2" charset="-78"/>
                <a:cs typeface="Alexandria" pitchFamily="2" charset="-78"/>
              </a:rPr>
              <a:t>5- أهم استراتيجيات التدريس في المقرر.</a:t>
            </a:r>
          </a:p>
          <a:p>
            <a:pPr algn="just" rtl="1"/>
            <a:r>
              <a:rPr lang="ar-EG" dirty="0">
                <a:latin typeface="Alexandria" pitchFamily="2" charset="-78"/>
                <a:cs typeface="Alexandria" pitchFamily="2" charset="-78"/>
              </a:rPr>
              <a:t>6- أهم المراجع الموصى بها في المقرر.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528283" y="624911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=""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21410"/>
            <a:ext cx="1800341" cy="146988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Introductory</a:t>
            </a:r>
          </a:p>
        </p:txBody>
      </p:sp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1881"/>
    </mc:Choice>
    <mc:Fallback xmlns="">
      <p:transition spd="slow" advTm="121881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=""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=""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5" name="TextBox 24">
            <a:extLst>
              <a:ext uri="{FF2B5EF4-FFF2-40B4-BE49-F238E27FC236}">
                <a16:creationId xmlns=""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2438858" y="829920"/>
            <a:ext cx="79408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1- تعريف الطلاب بوصف المقرر :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=""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176430" y="1924851"/>
            <a:ext cx="12015570" cy="34163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 algn="just" rtl="1">
              <a:buFont typeface="Wingdings" pitchFamily="2" charset="2"/>
              <a:buChar char="§"/>
            </a:pPr>
            <a:r>
              <a:rPr lang="ar-EG" dirty="0">
                <a:latin typeface="Alexandria" pitchFamily="2" charset="-78"/>
                <a:cs typeface="Alexandria" pitchFamily="2" charset="-78"/>
              </a:rPr>
              <a:t>يُعد مقرر مبادئ الدراسات القانونية المقرر الأساسي والمدخل لدراسة العلوم القانونية، حيث يهدف إلى تزويد الطالب بالمبادئ والمفاهيم الأولية اللازمة لفهم النظم القانونية وتطبيقاتها.</a:t>
            </a:r>
          </a:p>
          <a:p>
            <a:pPr marL="342900" indent="-342900" algn="just" rtl="1">
              <a:buFont typeface="Wingdings" pitchFamily="2" charset="2"/>
              <a:buChar char="§"/>
            </a:pPr>
            <a:r>
              <a:rPr lang="ar-EG" dirty="0">
                <a:latin typeface="Alexandria" pitchFamily="2" charset="-78"/>
                <a:cs typeface="Alexandria" pitchFamily="2" charset="-78"/>
              </a:rPr>
              <a:t>سنبدأ المقرر بالتعريف بعلم القانون وبيان أهميته كضابط لسلوك الأفراد والمجتمعات. ثم نتطرق لتمييز القاعدة القانونية عن غيرها من القواعد الاجتماعية.</a:t>
            </a:r>
          </a:p>
          <a:p>
            <a:pPr marL="342900" indent="-342900" algn="just" rtl="1">
              <a:buFont typeface="Wingdings" pitchFamily="2" charset="2"/>
              <a:buChar char="§"/>
            </a:pPr>
            <a:r>
              <a:rPr lang="ar-EG" dirty="0">
                <a:latin typeface="Alexandria" pitchFamily="2" charset="-78"/>
                <a:cs typeface="Alexandria" pitchFamily="2" charset="-78"/>
              </a:rPr>
              <a:t>وسنغطي تقسيم القانون إلى قانون عام وخاص، وسنستعرض أبرز فروع القانون مثل القانون الدستوري والإداري والمدني والتجاري وغيرها.</a:t>
            </a:r>
          </a:p>
          <a:p>
            <a:pPr marL="342900" indent="-342900" algn="just" rtl="1">
              <a:buFont typeface="Wingdings" pitchFamily="2" charset="2"/>
              <a:buChar char="§"/>
            </a:pPr>
            <a:r>
              <a:rPr lang="ar-EG" dirty="0">
                <a:latin typeface="Alexandria" pitchFamily="2" charset="-78"/>
                <a:cs typeface="Alexandria" pitchFamily="2" charset="-78"/>
              </a:rPr>
              <a:t>كما سنتناول صياغة القاعدة القانونية وخصائصها وأنواعها، ومصادر التشريع، بالإضافة إلى كيفية تفسير النصوص القانونية وتطبيقها.</a:t>
            </a:r>
          </a:p>
          <a:p>
            <a:pPr marL="342900" indent="-342900" algn="just" rtl="1">
              <a:buFont typeface="Wingdings" pitchFamily="2" charset="2"/>
              <a:buChar char="§"/>
            </a:pPr>
            <a:r>
              <a:rPr lang="ar-EG" dirty="0">
                <a:latin typeface="Alexandria" pitchFamily="2" charset="-78"/>
                <a:cs typeface="Alexandria" pitchFamily="2" charset="-78"/>
              </a:rPr>
              <a:t>وسنختم المقرر بماهية الحقوق وواجبات الأفراد القانونية، وسبل حمايتها.</a:t>
            </a:r>
          </a:p>
          <a:p>
            <a:pPr marL="342900" indent="-342900" algn="just" rtl="1">
              <a:buFont typeface="Wingdings" pitchFamily="2" charset="2"/>
              <a:buChar char="§"/>
            </a:pPr>
            <a:r>
              <a:rPr lang="ar-EG" dirty="0">
                <a:latin typeface="Alexandria" pitchFamily="2" charset="-78"/>
                <a:cs typeface="Alexandria" pitchFamily="2" charset="-78"/>
              </a:rPr>
              <a:t>نسعى إلى أن يوفر لكم هذا المقرر القاعدة المعرفية القانونية التي تمكنكم من استيعاب المقررات القانونية المتقدمة وتطبيقاتها العملية بكل سهولة ويسر.</a:t>
            </a:r>
          </a:p>
          <a:p>
            <a:pPr marL="342900" indent="-342900" algn="just" rtl="1">
              <a:buFont typeface="Wingdings" pitchFamily="2" charset="2"/>
              <a:buChar char="§"/>
            </a:pPr>
            <a:r>
              <a:rPr lang="ar-EG" dirty="0">
                <a:latin typeface="Alexandria" pitchFamily="2" charset="-78"/>
                <a:cs typeface="Alexandria" pitchFamily="2" charset="-78"/>
              </a:rPr>
              <a:t>أتمنى لكم رحلة معرفية ممتعة....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=""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443319" y="64491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=""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-9389" y="59789"/>
            <a:ext cx="1800341" cy="146988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Introductory</a:t>
            </a:r>
          </a:p>
        </p:txBody>
      </p:sp>
    </p:spTree>
    <p:extLst>
      <p:ext uri="{BB962C8B-B14F-4D97-AF65-F5344CB8AC3E}">
        <p14:creationId xmlns:p14="http://schemas.microsoft.com/office/powerpoint/2010/main" val="378330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1198"/>
    </mc:Choice>
    <mc:Fallback xmlns="">
      <p:transition spd="slow" advTm="261198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86772" y="1345305"/>
            <a:ext cx="11797220" cy="494732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rtl="1"/>
            <a:r>
              <a:rPr lang="ar-EG" b="1" dirty="0">
                <a:solidFill>
                  <a:srgbClr val="2D3956"/>
                </a:solidFill>
                <a:latin typeface="Alexandria" pitchFamily="2" charset="-78"/>
                <a:cs typeface="Alexandria" pitchFamily="2" charset="-78"/>
              </a:rPr>
              <a:t>المحاضرة الأولى: </a:t>
            </a:r>
            <a:r>
              <a:rPr lang="ar-EG" dirty="0">
                <a:solidFill>
                  <a:srgbClr val="2D3956"/>
                </a:solidFill>
                <a:latin typeface="Alexandria" pitchFamily="2" charset="-78"/>
                <a:cs typeface="Alexandria" pitchFamily="2" charset="-78"/>
              </a:rPr>
              <a:t>تعريف القانون وأهميته.</a:t>
            </a:r>
          </a:p>
          <a:p>
            <a:pPr algn="just" rtl="1"/>
            <a:r>
              <a:rPr lang="ar-EG" b="1" dirty="0">
                <a:solidFill>
                  <a:srgbClr val="2D3956"/>
                </a:solidFill>
                <a:latin typeface="Alexandria" pitchFamily="2" charset="-78"/>
                <a:cs typeface="Alexandria" pitchFamily="2" charset="-78"/>
              </a:rPr>
              <a:t>المحاضرة الثانية: </a:t>
            </a:r>
            <a:r>
              <a:rPr lang="ar-EG" dirty="0">
                <a:solidFill>
                  <a:srgbClr val="2D3956"/>
                </a:solidFill>
                <a:latin typeface="Alexandria" pitchFamily="2" charset="-78"/>
                <a:cs typeface="Alexandria" pitchFamily="2" charset="-78"/>
              </a:rPr>
              <a:t>تمييز القانون عن القواعد والعلوم الاجتماعية الأخرى.</a:t>
            </a:r>
          </a:p>
          <a:p>
            <a:pPr algn="just" rtl="1"/>
            <a:r>
              <a:rPr lang="ar-EG" b="1" dirty="0">
                <a:solidFill>
                  <a:srgbClr val="2D3956"/>
                </a:solidFill>
                <a:latin typeface="Alexandria" pitchFamily="2" charset="-78"/>
                <a:cs typeface="Alexandria" pitchFamily="2" charset="-78"/>
              </a:rPr>
              <a:t>المحاضرة الثالثة: </a:t>
            </a:r>
            <a:r>
              <a:rPr lang="ar-EG" dirty="0">
                <a:solidFill>
                  <a:srgbClr val="2D3956"/>
                </a:solidFill>
                <a:latin typeface="Alexandria" pitchFamily="2" charset="-78"/>
                <a:cs typeface="Alexandria" pitchFamily="2" charset="-78"/>
              </a:rPr>
              <a:t>تقسيم القانون إلى القانون العام والقانون الخاص وفروعهم.</a:t>
            </a:r>
          </a:p>
          <a:p>
            <a:pPr algn="just" rtl="1"/>
            <a:r>
              <a:rPr lang="ar-EG" b="1" dirty="0">
                <a:solidFill>
                  <a:srgbClr val="2D3956"/>
                </a:solidFill>
                <a:latin typeface="Alexandria" pitchFamily="2" charset="-78"/>
                <a:cs typeface="Alexandria" pitchFamily="2" charset="-78"/>
              </a:rPr>
              <a:t>المحاضرة الرابعة: </a:t>
            </a:r>
            <a:r>
              <a:rPr lang="ar-EG" dirty="0">
                <a:solidFill>
                  <a:srgbClr val="2D3956"/>
                </a:solidFill>
                <a:latin typeface="Alexandria" pitchFamily="2" charset="-78"/>
                <a:cs typeface="Alexandria" pitchFamily="2" charset="-78"/>
              </a:rPr>
              <a:t>صياغة القاعدة القانونية وطرقها وأنواعها.</a:t>
            </a:r>
          </a:p>
          <a:p>
            <a:pPr algn="just" rtl="1"/>
            <a:r>
              <a:rPr lang="ar-EG" b="1" dirty="0">
                <a:solidFill>
                  <a:srgbClr val="2D3956"/>
                </a:solidFill>
                <a:latin typeface="Alexandria" pitchFamily="2" charset="-78"/>
                <a:cs typeface="Alexandria" pitchFamily="2" charset="-78"/>
              </a:rPr>
              <a:t>المحاضرة الخامسة: </a:t>
            </a:r>
            <a:r>
              <a:rPr lang="ar-EG" dirty="0">
                <a:solidFill>
                  <a:srgbClr val="2D3956"/>
                </a:solidFill>
                <a:latin typeface="Alexandria" pitchFamily="2" charset="-78"/>
                <a:cs typeface="Alexandria" pitchFamily="2" charset="-78"/>
              </a:rPr>
              <a:t>تقسيم القواعد القانونية من حيث قوتها. </a:t>
            </a:r>
          </a:p>
          <a:p>
            <a:pPr algn="just" rtl="1"/>
            <a:r>
              <a:rPr lang="ar-EG" b="1" dirty="0">
                <a:solidFill>
                  <a:srgbClr val="2D3956"/>
                </a:solidFill>
                <a:latin typeface="Alexandria" pitchFamily="2" charset="-78"/>
                <a:cs typeface="Alexandria" pitchFamily="2" charset="-78"/>
              </a:rPr>
              <a:t>المحاضرة السادسة: </a:t>
            </a:r>
            <a:r>
              <a:rPr lang="ar-EG" dirty="0">
                <a:solidFill>
                  <a:srgbClr val="2D3956"/>
                </a:solidFill>
                <a:latin typeface="Alexandria" pitchFamily="2" charset="-78"/>
                <a:cs typeface="Alexandria" pitchFamily="2" charset="-78"/>
              </a:rPr>
              <a:t>مصادر القانون وأنواعها.</a:t>
            </a:r>
          </a:p>
          <a:p>
            <a:pPr algn="just" rtl="1"/>
            <a:r>
              <a:rPr lang="ar-EG" b="1" dirty="0">
                <a:solidFill>
                  <a:srgbClr val="2D3956"/>
                </a:solidFill>
                <a:latin typeface="Alexandria" pitchFamily="2" charset="-78"/>
                <a:cs typeface="Alexandria" pitchFamily="2" charset="-78"/>
              </a:rPr>
              <a:t>المحاضرة السابعة: </a:t>
            </a:r>
            <a:r>
              <a:rPr lang="ar-EG" dirty="0">
                <a:solidFill>
                  <a:srgbClr val="2D3956"/>
                </a:solidFill>
                <a:latin typeface="Alexandria" pitchFamily="2" charset="-78"/>
                <a:cs typeface="Alexandria" pitchFamily="2" charset="-78"/>
              </a:rPr>
              <a:t>تطبيق القانون وإلغاءه.</a:t>
            </a:r>
          </a:p>
          <a:p>
            <a:pPr algn="just" rtl="1"/>
            <a:r>
              <a:rPr lang="ar-EG" b="1" dirty="0">
                <a:solidFill>
                  <a:srgbClr val="2D3956"/>
                </a:solidFill>
                <a:latin typeface="Alexandria" pitchFamily="2" charset="-78"/>
                <a:cs typeface="Alexandria" pitchFamily="2" charset="-78"/>
              </a:rPr>
              <a:t>المحاضرة الثامنة: </a:t>
            </a:r>
            <a:r>
              <a:rPr lang="ar-EG" dirty="0">
                <a:solidFill>
                  <a:srgbClr val="2D3956"/>
                </a:solidFill>
                <a:latin typeface="Alexandria" pitchFamily="2" charset="-78"/>
                <a:cs typeface="Alexandria" pitchFamily="2" charset="-78"/>
              </a:rPr>
              <a:t>تفسير القانون وأنواعه وطرقه ومذاهبه.</a:t>
            </a:r>
          </a:p>
          <a:p>
            <a:pPr algn="just" rtl="1"/>
            <a:r>
              <a:rPr lang="ar-EG" b="1" dirty="0">
                <a:solidFill>
                  <a:srgbClr val="2D3956"/>
                </a:solidFill>
                <a:latin typeface="Alexandria" pitchFamily="2" charset="-78"/>
                <a:cs typeface="Alexandria" pitchFamily="2" charset="-78"/>
              </a:rPr>
              <a:t>المحاضرة التاسعة: </a:t>
            </a:r>
            <a:r>
              <a:rPr lang="ar-EG" dirty="0">
                <a:solidFill>
                  <a:srgbClr val="2D3956"/>
                </a:solidFill>
                <a:latin typeface="Alexandria" pitchFamily="2" charset="-78"/>
                <a:cs typeface="Alexandria" pitchFamily="2" charset="-78"/>
              </a:rPr>
              <a:t>تعريف الحق وأنواعه وأشخاصه ومحل الحق وحمايته.</a:t>
            </a:r>
          </a:p>
          <a:p>
            <a:pPr algn="just" rtl="1"/>
            <a:r>
              <a:rPr lang="ar-EG" b="1" dirty="0">
                <a:solidFill>
                  <a:srgbClr val="2D3956"/>
                </a:solidFill>
                <a:latin typeface="Alexandria" pitchFamily="2" charset="-78"/>
                <a:cs typeface="Alexandria" pitchFamily="2" charset="-78"/>
              </a:rPr>
              <a:t>المحاضرة العاشرة: </a:t>
            </a:r>
            <a:r>
              <a:rPr lang="ar-EG" dirty="0">
                <a:solidFill>
                  <a:srgbClr val="2D3956"/>
                </a:solidFill>
                <a:latin typeface="Alexandria" pitchFamily="2" charset="-78"/>
                <a:cs typeface="Alexandria" pitchFamily="2" charset="-78"/>
              </a:rPr>
              <a:t>محل الحق وحمايته.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25053" y="268962"/>
            <a:ext cx="75558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2-المحاور المتضمنة للمقرر: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405885" y="4219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22213"/>
            <a:ext cx="1372113" cy="993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5729"/>
    </mc:Choice>
    <mc:Fallback xmlns="">
      <p:transition advTm="185729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86772" y="1345305"/>
            <a:ext cx="11797220" cy="494732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rtl="1"/>
            <a:r>
              <a:rPr lang="ar-EG" dirty="0">
                <a:solidFill>
                  <a:srgbClr val="2D3956"/>
                </a:solidFill>
                <a:latin typeface="Alexandria" pitchFamily="2" charset="-78"/>
                <a:cs typeface="Alexandria" pitchFamily="2" charset="-78"/>
              </a:rPr>
              <a:t>تهدف دراسة مقرر </a:t>
            </a:r>
            <a:r>
              <a:rPr lang="ar-EG" u="sng" dirty="0">
                <a:solidFill>
                  <a:srgbClr val="2D3956"/>
                </a:solidFill>
                <a:latin typeface="Alexandria" pitchFamily="2" charset="-78"/>
                <a:cs typeface="Alexandria" pitchFamily="2" charset="-78"/>
              </a:rPr>
              <a:t>مبادئ الدراسات القانونية </a:t>
            </a:r>
            <a:r>
              <a:rPr lang="ar-EG" dirty="0">
                <a:solidFill>
                  <a:srgbClr val="2D3956"/>
                </a:solidFill>
                <a:latin typeface="Alexandria" pitchFamily="2" charset="-78"/>
                <a:cs typeface="Alexandria" pitchFamily="2" charset="-78"/>
              </a:rPr>
              <a:t>إلى تحقيق مجموعة من الأهداف المعرفية والمهارية للطالب، على النحو التالي:</a:t>
            </a:r>
          </a:p>
          <a:p>
            <a:pPr algn="just" rtl="1"/>
            <a:r>
              <a:rPr lang="ar-EG" u="sng" dirty="0">
                <a:solidFill>
                  <a:srgbClr val="2D3956"/>
                </a:solidFill>
                <a:latin typeface="Alexandria" pitchFamily="2" charset="-78"/>
                <a:cs typeface="Alexandria" pitchFamily="2" charset="-78"/>
              </a:rPr>
              <a:t>** الأهداف المعرفية للمقرر:</a:t>
            </a:r>
          </a:p>
          <a:p>
            <a:pPr algn="just" rtl="1"/>
            <a:r>
              <a:rPr lang="ar-EG" dirty="0">
                <a:solidFill>
                  <a:srgbClr val="2D3956"/>
                </a:solidFill>
                <a:latin typeface="Alexandria" pitchFamily="2" charset="-78"/>
                <a:cs typeface="Alexandria" pitchFamily="2" charset="-78"/>
              </a:rPr>
              <a:t>1- فهم ماهية القانون وخصائص القاعدة القانونية.</a:t>
            </a:r>
          </a:p>
          <a:p>
            <a:pPr algn="just" rtl="1"/>
            <a:r>
              <a:rPr lang="ar-EG" dirty="0">
                <a:solidFill>
                  <a:srgbClr val="2D3956"/>
                </a:solidFill>
                <a:latin typeface="Alexandria" pitchFamily="2" charset="-78"/>
                <a:cs typeface="Alexandria" pitchFamily="2" charset="-78"/>
              </a:rPr>
              <a:t>2- التمييز بين القانون وغيره من القواعد الاجتماعية.</a:t>
            </a:r>
          </a:p>
          <a:p>
            <a:pPr algn="just" rtl="1"/>
            <a:r>
              <a:rPr lang="ar-EG" dirty="0">
                <a:solidFill>
                  <a:srgbClr val="2D3956"/>
                </a:solidFill>
                <a:latin typeface="Alexandria" pitchFamily="2" charset="-78"/>
                <a:cs typeface="Alexandria" pitchFamily="2" charset="-78"/>
              </a:rPr>
              <a:t>3- استيعاب التقسيم الرئيسي للقانون إلى عام وخاص.</a:t>
            </a:r>
          </a:p>
          <a:p>
            <a:pPr algn="just" rtl="1"/>
            <a:r>
              <a:rPr lang="ar-EG" dirty="0">
                <a:solidFill>
                  <a:srgbClr val="2D3956"/>
                </a:solidFill>
                <a:latin typeface="Alexandria" pitchFamily="2" charset="-78"/>
                <a:cs typeface="Alexandria" pitchFamily="2" charset="-78"/>
              </a:rPr>
              <a:t>4- التعرف على الفروع الرئيسية للقانون ونطاق كل منها.</a:t>
            </a:r>
          </a:p>
          <a:p>
            <a:pPr algn="just" rtl="1"/>
            <a:r>
              <a:rPr lang="ar-EG" dirty="0">
                <a:solidFill>
                  <a:srgbClr val="2D3956"/>
                </a:solidFill>
                <a:latin typeface="Alexandria" pitchFamily="2" charset="-78"/>
                <a:cs typeface="Alexandria" pitchFamily="2" charset="-78"/>
              </a:rPr>
              <a:t>5- فهم كيفية صياغة القاعدة القانونية وخصائصها.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372114" y="268962"/>
            <a:ext cx="81328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3-الأهداف المعرفية والمهارية العامة للمقرر: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405885" y="4219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22213"/>
            <a:ext cx="1372113" cy="993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8840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8314"/>
    </mc:Choice>
    <mc:Fallback xmlns="">
      <p:transition advTm="118314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86772" y="1345305"/>
            <a:ext cx="11797220" cy="494732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rtl="1"/>
            <a:r>
              <a:rPr lang="ar-EG" b="1" dirty="0">
                <a:solidFill>
                  <a:srgbClr val="2D3956"/>
                </a:solidFill>
                <a:latin typeface="Alexandria" pitchFamily="2" charset="-78"/>
                <a:cs typeface="Alexandria" pitchFamily="2" charset="-78"/>
              </a:rPr>
              <a:t>تهدف دراسة مقرر </a:t>
            </a:r>
            <a:r>
              <a:rPr lang="ar-EG" b="1" u="sng" dirty="0">
                <a:solidFill>
                  <a:srgbClr val="2D3956"/>
                </a:solidFill>
                <a:latin typeface="Alexandria" pitchFamily="2" charset="-78"/>
                <a:cs typeface="Alexandria" pitchFamily="2" charset="-78"/>
              </a:rPr>
              <a:t>مبادئ الدراسات القانونية </a:t>
            </a:r>
            <a:r>
              <a:rPr lang="ar-EG" b="1" dirty="0">
                <a:solidFill>
                  <a:srgbClr val="2D3956"/>
                </a:solidFill>
                <a:latin typeface="Alexandria" pitchFamily="2" charset="-78"/>
                <a:cs typeface="Alexandria" pitchFamily="2" charset="-78"/>
              </a:rPr>
              <a:t>إلى تحقيق مجموعة من الأهداف المعرفية والمهارية للطالب، على النحو التالي:</a:t>
            </a:r>
          </a:p>
          <a:p>
            <a:pPr algn="just" rtl="1"/>
            <a:r>
              <a:rPr lang="ar-EG" b="1" u="sng" dirty="0">
                <a:solidFill>
                  <a:srgbClr val="2D3956"/>
                </a:solidFill>
                <a:latin typeface="Alexandria" pitchFamily="2" charset="-78"/>
                <a:cs typeface="Alexandria" pitchFamily="2" charset="-78"/>
              </a:rPr>
              <a:t>** الأهداف المعرفية للمقرر:</a:t>
            </a:r>
          </a:p>
          <a:p>
            <a:pPr lvl="0" algn="just" rtl="1"/>
            <a:r>
              <a:rPr lang="ar-EG" dirty="0">
                <a:solidFill>
                  <a:srgbClr val="2D3956"/>
                </a:solidFill>
                <a:latin typeface="Alexandria" pitchFamily="2" charset="-78"/>
                <a:cs typeface="Alexandria" pitchFamily="2" charset="-78"/>
              </a:rPr>
              <a:t>6- إدراك مصادر التشريع الرسمية وغير الرسمية.</a:t>
            </a:r>
            <a:endParaRPr lang="ar-EG" b="1" u="sng" dirty="0">
              <a:solidFill>
                <a:srgbClr val="2D3956"/>
              </a:solidFill>
              <a:latin typeface="Alexandria" pitchFamily="2" charset="-78"/>
              <a:cs typeface="Alexandria" pitchFamily="2" charset="-78"/>
            </a:endParaRPr>
          </a:p>
          <a:p>
            <a:pPr algn="just" rtl="1"/>
            <a:r>
              <a:rPr lang="ar-EG" dirty="0">
                <a:solidFill>
                  <a:srgbClr val="2D3956"/>
                </a:solidFill>
                <a:latin typeface="Alexandria" pitchFamily="2" charset="-78"/>
                <a:cs typeface="Alexandria" pitchFamily="2" charset="-78"/>
              </a:rPr>
              <a:t>7- استيعاب طرق تفسير النصوص القانونية وكيفية تطبيقها.</a:t>
            </a:r>
          </a:p>
          <a:p>
            <a:pPr algn="just" rtl="1"/>
            <a:r>
              <a:rPr lang="ar-EG" dirty="0">
                <a:solidFill>
                  <a:srgbClr val="2D3956"/>
                </a:solidFill>
                <a:latin typeface="Alexandria" pitchFamily="2" charset="-78"/>
                <a:cs typeface="Alexandria" pitchFamily="2" charset="-78"/>
              </a:rPr>
              <a:t>8- معرفة ماهية الحقوق والواجبات القانونية وأنواعها.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372114" y="268962"/>
            <a:ext cx="81328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3-الأهداف المعرفية والمهارية العامة للمقرر: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405885" y="4219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22213"/>
            <a:ext cx="1372113" cy="993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49605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2831"/>
    </mc:Choice>
    <mc:Fallback xmlns="">
      <p:transition advTm="42831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86772" y="1345305"/>
            <a:ext cx="11797220" cy="494732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rtl="1"/>
            <a:r>
              <a:rPr lang="ar-EG" sz="2000" b="1" u="sng" dirty="0">
                <a:solidFill>
                  <a:srgbClr val="2D3956"/>
                </a:solidFill>
                <a:latin typeface="Alexandria" pitchFamily="2" charset="-78"/>
                <a:cs typeface="Alexandria" pitchFamily="2" charset="-78"/>
              </a:rPr>
              <a:t>** الأهداف المهارية للمقرر:</a:t>
            </a:r>
          </a:p>
          <a:p>
            <a:pPr algn="just" rtl="1"/>
            <a:r>
              <a:rPr lang="ar-EG" dirty="0">
                <a:solidFill>
                  <a:srgbClr val="2D3956"/>
                </a:solidFill>
                <a:latin typeface="Alexandria" pitchFamily="2" charset="-78"/>
                <a:cs typeface="Alexandria" pitchFamily="2" charset="-78"/>
              </a:rPr>
              <a:t>1- القدرة على تحليل القواعد القانونية وتمييزها.</a:t>
            </a:r>
          </a:p>
          <a:p>
            <a:pPr algn="just" rtl="1"/>
            <a:r>
              <a:rPr lang="ar-EG" dirty="0">
                <a:solidFill>
                  <a:srgbClr val="2D3956"/>
                </a:solidFill>
                <a:latin typeface="Alexandria" pitchFamily="2" charset="-78"/>
                <a:cs typeface="Alexandria" pitchFamily="2" charset="-78"/>
              </a:rPr>
              <a:t>2- مهارة تصنيف القوانين إلى فروعها المختلفة.</a:t>
            </a:r>
          </a:p>
          <a:p>
            <a:pPr algn="just" rtl="1"/>
            <a:r>
              <a:rPr lang="ar-EG" dirty="0">
                <a:solidFill>
                  <a:srgbClr val="2D3956"/>
                </a:solidFill>
                <a:latin typeface="Alexandria" pitchFamily="2" charset="-78"/>
                <a:cs typeface="Alexandria" pitchFamily="2" charset="-78"/>
              </a:rPr>
              <a:t>3- القدرة على صياغة قاعدة قانونية بشكل سليم.</a:t>
            </a:r>
          </a:p>
          <a:p>
            <a:pPr algn="just" rtl="1"/>
            <a:r>
              <a:rPr lang="ar-EG" dirty="0">
                <a:solidFill>
                  <a:srgbClr val="2D3956"/>
                </a:solidFill>
                <a:latin typeface="Alexandria" pitchFamily="2" charset="-78"/>
                <a:cs typeface="Alexandria" pitchFamily="2" charset="-78"/>
              </a:rPr>
              <a:t>4- مهارة تفسير النصوص القانونية وتطبيقها بشكل صحيح.</a:t>
            </a:r>
          </a:p>
          <a:p>
            <a:pPr algn="just" rtl="1"/>
            <a:r>
              <a:rPr lang="ar-EG" dirty="0">
                <a:solidFill>
                  <a:srgbClr val="2D3956"/>
                </a:solidFill>
                <a:latin typeface="Alexandria" pitchFamily="2" charset="-78"/>
                <a:cs typeface="Alexandria" pitchFamily="2" charset="-78"/>
              </a:rPr>
              <a:t>5- القدرة على البحث القانوني واستخدام المراجع بكفاءة.</a:t>
            </a:r>
          </a:p>
          <a:p>
            <a:pPr algn="just" rtl="1"/>
            <a:r>
              <a:rPr lang="ar-EG" dirty="0">
                <a:solidFill>
                  <a:srgbClr val="2D3956"/>
                </a:solidFill>
                <a:latin typeface="Alexandria" pitchFamily="2" charset="-78"/>
                <a:cs typeface="Alexandria" pitchFamily="2" charset="-78"/>
              </a:rPr>
              <a:t>6- مهارة عرض ومناقشة المفاهيم القانونية بوضوح.</a:t>
            </a:r>
          </a:p>
          <a:p>
            <a:pPr algn="just" rtl="1"/>
            <a:r>
              <a:rPr lang="ar-EG" dirty="0">
                <a:solidFill>
                  <a:srgbClr val="2D3956"/>
                </a:solidFill>
                <a:latin typeface="Alexandria" pitchFamily="2" charset="-78"/>
                <a:cs typeface="Alexandria" pitchFamily="2" charset="-78"/>
              </a:rPr>
              <a:t>7- القدرة على حل المشكلات القانونية البسيطة.</a:t>
            </a:r>
          </a:p>
          <a:p>
            <a:pPr algn="just" rtl="1"/>
            <a:r>
              <a:rPr lang="ar-EG" dirty="0">
                <a:solidFill>
                  <a:srgbClr val="2D3956"/>
                </a:solidFill>
                <a:latin typeface="Alexandria" pitchFamily="2" charset="-78"/>
                <a:cs typeface="Alexandria" pitchFamily="2" charset="-78"/>
              </a:rPr>
              <a:t>8- تنمية التفكير النقدي والقدرة على الاستدلال المنطق.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372114" y="268962"/>
            <a:ext cx="81328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3-الأهداف المعرفية والمهارية العامة للمقرر: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405885" y="4219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22213"/>
            <a:ext cx="1372113" cy="993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4081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2117"/>
    </mc:Choice>
    <mc:Fallback xmlns="">
      <p:transition advTm="132117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55213C4F-BD9D-8E25-11EF-AFB4BC4C60A6}"/>
              </a:ext>
            </a:extLst>
          </p:cNvPr>
          <p:cNvSpPr/>
          <p:nvPr/>
        </p:nvSpPr>
        <p:spPr>
          <a:xfrm flipV="1">
            <a:off x="1190600" y="404664"/>
            <a:ext cx="8795611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: Rounded Corners 22">
            <a:extLst>
              <a:ext uri="{FF2B5EF4-FFF2-40B4-BE49-F238E27FC236}">
                <a16:creationId xmlns=""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1155868"/>
            <a:ext cx="4128422" cy="529010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0432" y="1515979"/>
            <a:ext cx="12011569" cy="47163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rtl="1"/>
            <a:r>
              <a:rPr lang="en-US" sz="2000" b="1" dirty="0" smtClean="0">
                <a:solidFill>
                  <a:srgbClr val="2D3956"/>
                </a:solidFill>
                <a:latin typeface="Alexandria" pitchFamily="2" charset="-78"/>
                <a:cs typeface="Alexandria" pitchFamily="2" charset="-78"/>
              </a:rPr>
              <a:t>-</a:t>
            </a:r>
            <a:r>
              <a:rPr lang="ar-EG" sz="2000" b="1" dirty="0">
                <a:solidFill>
                  <a:srgbClr val="2D3956"/>
                </a:solidFill>
                <a:latin typeface="Alexandria" pitchFamily="2" charset="-78"/>
                <a:cs typeface="Alexandria" pitchFamily="2" charset="-78"/>
              </a:rPr>
              <a:t>يستهدف مقرر </a:t>
            </a:r>
            <a:r>
              <a:rPr lang="ar-EG" sz="2000" b="1" u="sng" dirty="0">
                <a:solidFill>
                  <a:srgbClr val="2D395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pitchFamily="2" charset="-78"/>
                <a:cs typeface="Alexandria" pitchFamily="2" charset="-78"/>
              </a:rPr>
              <a:t>مبادئ الدراسات القانونية </a:t>
            </a:r>
            <a:r>
              <a:rPr lang="ar-EG" sz="2000" b="1" dirty="0">
                <a:solidFill>
                  <a:srgbClr val="2D3956"/>
                </a:solidFill>
                <a:latin typeface="Alexandria" pitchFamily="2" charset="-78"/>
                <a:cs typeface="Alexandria" pitchFamily="2" charset="-78"/>
              </a:rPr>
              <a:t>تحقيق مجموعة من المخرجات التعليمية للطالب عند اكتمال دراسته للمقرر، ومن أهم هذه المخرجات:</a:t>
            </a:r>
          </a:p>
          <a:p>
            <a:pPr algn="just" rtl="1"/>
            <a:r>
              <a:rPr lang="ar-EG" dirty="0">
                <a:solidFill>
                  <a:srgbClr val="2D3956"/>
                </a:solidFill>
                <a:latin typeface="Alexandria" pitchFamily="2" charset="-78"/>
                <a:cs typeface="Alexandria" pitchFamily="2" charset="-78"/>
              </a:rPr>
              <a:t>- القدرة على تعريف القانون وبيان أوجه اختلافه عن المعايير الاجتماعية الأخرى.</a:t>
            </a:r>
          </a:p>
          <a:p>
            <a:pPr algn="just" rtl="1"/>
            <a:r>
              <a:rPr lang="ar-EG" dirty="0">
                <a:solidFill>
                  <a:srgbClr val="2D3956"/>
                </a:solidFill>
                <a:latin typeface="Alexandria" pitchFamily="2" charset="-78"/>
                <a:cs typeface="Alexandria" pitchFamily="2" charset="-78"/>
              </a:rPr>
              <a:t>- التمكن من شرح الفرق بين القانون العام والخاص وذكر أمثلة على كل منهما.</a:t>
            </a:r>
          </a:p>
          <a:p>
            <a:pPr algn="just" rtl="1"/>
            <a:r>
              <a:rPr lang="ar-EG" dirty="0">
                <a:solidFill>
                  <a:srgbClr val="2D3956"/>
                </a:solidFill>
                <a:latin typeface="Alexandria" pitchFamily="2" charset="-78"/>
                <a:cs typeface="Alexandria" pitchFamily="2" charset="-78"/>
              </a:rPr>
              <a:t>- القدرة على تصنيف التشريعات إلى الفروع الرئيسية كالقانون المدني والجنائي والتجاري.</a:t>
            </a:r>
          </a:p>
          <a:p>
            <a:pPr algn="just" rtl="1"/>
            <a:r>
              <a:rPr lang="ar-EG" dirty="0">
                <a:solidFill>
                  <a:srgbClr val="2D3956"/>
                </a:solidFill>
                <a:latin typeface="Alexandria" pitchFamily="2" charset="-78"/>
                <a:cs typeface="Alexandria" pitchFamily="2" charset="-78"/>
              </a:rPr>
              <a:t>- التمكن من صياغة قواعد قانونية صحيحة من حيث الشكل والمضمون.</a:t>
            </a:r>
          </a:p>
          <a:p>
            <a:pPr algn="just" rtl="1"/>
            <a:r>
              <a:rPr lang="ar-EG" dirty="0">
                <a:solidFill>
                  <a:srgbClr val="2D3956"/>
                </a:solidFill>
                <a:latin typeface="Alexandria" pitchFamily="2" charset="-78"/>
                <a:cs typeface="Alexandria" pitchFamily="2" charset="-78"/>
              </a:rPr>
              <a:t>- القدرة على التمييز بين مصادر التشريع الرسمية وغير الرسمية وأمثلة لكل منها.</a:t>
            </a:r>
          </a:p>
          <a:p>
            <a:pPr algn="just" rtl="1"/>
            <a:r>
              <a:rPr lang="ar-EG" dirty="0">
                <a:solidFill>
                  <a:srgbClr val="2D3956"/>
                </a:solidFill>
                <a:latin typeface="Alexandria" pitchFamily="2" charset="-78"/>
                <a:cs typeface="Alexandria" pitchFamily="2" charset="-78"/>
              </a:rPr>
              <a:t>- القدرة على تحديد أنواع الحقوق والواجبات القانونية المختلفة.</a:t>
            </a:r>
          </a:p>
          <a:p>
            <a:pPr algn="just" rtl="1"/>
            <a:r>
              <a:rPr lang="ar-EG" dirty="0" smtClean="0">
                <a:solidFill>
                  <a:srgbClr val="2D3956"/>
                </a:solidFill>
                <a:latin typeface="Alexandria" pitchFamily="2" charset="-78"/>
                <a:cs typeface="Alexandria" pitchFamily="2" charset="-78"/>
              </a:rPr>
              <a:t>- التمكن </a:t>
            </a:r>
            <a:r>
              <a:rPr lang="ar-EG" dirty="0">
                <a:solidFill>
                  <a:srgbClr val="2D3956"/>
                </a:solidFill>
                <a:latin typeface="Alexandria" pitchFamily="2" charset="-78"/>
                <a:cs typeface="Alexandria" pitchFamily="2" charset="-78"/>
              </a:rPr>
              <a:t>من ذكر وسائل حماية الحقوق القانونية المتاحة</a:t>
            </a:r>
            <a:r>
              <a:rPr lang="ar-EG" dirty="0" smtClean="0">
                <a:solidFill>
                  <a:srgbClr val="2D3956"/>
                </a:solidFill>
                <a:latin typeface="Alexandria" pitchFamily="2" charset="-78"/>
                <a:cs typeface="Alexandria" pitchFamily="2" charset="-78"/>
              </a:rPr>
              <a:t>.</a:t>
            </a:r>
            <a:endParaRPr lang="ar-EG" dirty="0">
              <a:solidFill>
                <a:srgbClr val="2D3956"/>
              </a:solidFill>
              <a:latin typeface="Alexandria" pitchFamily="2" charset="-78"/>
              <a:cs typeface="Alexandria" pitchFamily="2" charset="-78"/>
            </a:endParaRPr>
          </a:p>
          <a:p>
            <a:pPr algn="just"/>
            <a:endParaRPr lang="en-US" sz="2400" b="1" dirty="0">
              <a:solidFill>
                <a:srgbClr val="2D3956"/>
              </a:solidFill>
              <a:latin typeface="Times New Roman" panose="02020603050405020304" pitchFamily="18" charset="0"/>
            </a:endParaRPr>
          </a:p>
          <a:p>
            <a:endParaRPr lang="en-US" sz="20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445974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69642" y="-82992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397074" y="523758"/>
            <a:ext cx="838266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ar-EG" sz="2400" b="1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4- المخرجات التعليمية المستهدفة للمقرر: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6FE380F3-A68B-26EA-9084-2C15BB9E43F9}"/>
              </a:ext>
            </a:extLst>
          </p:cNvPr>
          <p:cNvSpPr/>
          <p:nvPr/>
        </p:nvSpPr>
        <p:spPr>
          <a:xfrm>
            <a:off x="0" y="29532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Introductory</a:t>
            </a:r>
          </a:p>
        </p:txBody>
      </p:sp>
    </p:spTree>
    <p:extLst>
      <p:ext uri="{BB962C8B-B14F-4D97-AF65-F5344CB8AC3E}">
        <p14:creationId xmlns:p14="http://schemas.microsoft.com/office/powerpoint/2010/main" val="3848758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1080"/>
    </mc:Choice>
    <mc:Fallback xmlns="">
      <p:transition spd="slow" advTm="15108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55213C4F-BD9D-8E25-11EF-AFB4BC4C60A6}"/>
              </a:ext>
            </a:extLst>
          </p:cNvPr>
          <p:cNvSpPr/>
          <p:nvPr/>
        </p:nvSpPr>
        <p:spPr>
          <a:xfrm flipV="1">
            <a:off x="1190600" y="404664"/>
            <a:ext cx="8795611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: Rounded Corners 22">
            <a:extLst>
              <a:ext uri="{FF2B5EF4-FFF2-40B4-BE49-F238E27FC236}">
                <a16:creationId xmlns=""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1155868"/>
            <a:ext cx="4128422" cy="529010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0432" y="1515979"/>
            <a:ext cx="12011569" cy="47163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rtl="1"/>
            <a:r>
              <a:rPr lang="en-US" sz="2000" b="1" dirty="0" smtClean="0">
                <a:solidFill>
                  <a:srgbClr val="2D3956"/>
                </a:solidFill>
                <a:latin typeface="Alexandria" pitchFamily="2" charset="-78"/>
                <a:cs typeface="Alexandria" pitchFamily="2" charset="-78"/>
              </a:rPr>
              <a:t>-</a:t>
            </a:r>
            <a:r>
              <a:rPr lang="ar-EG" sz="2000" b="1" dirty="0" smtClean="0">
                <a:solidFill>
                  <a:srgbClr val="2D3956"/>
                </a:solidFill>
                <a:latin typeface="Alexandria" pitchFamily="2" charset="-78"/>
                <a:cs typeface="Alexandria" pitchFamily="2" charset="-78"/>
              </a:rPr>
              <a:t> يستهدف </a:t>
            </a:r>
            <a:r>
              <a:rPr lang="ar-EG" sz="2000" b="1" dirty="0">
                <a:solidFill>
                  <a:srgbClr val="2D3956"/>
                </a:solidFill>
                <a:latin typeface="Alexandria" pitchFamily="2" charset="-78"/>
                <a:cs typeface="Alexandria" pitchFamily="2" charset="-78"/>
              </a:rPr>
              <a:t>مقرر </a:t>
            </a:r>
            <a:r>
              <a:rPr lang="ar-EG" sz="2000" b="1" u="sng" dirty="0">
                <a:solidFill>
                  <a:srgbClr val="2D395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pitchFamily="2" charset="-78"/>
                <a:cs typeface="Alexandria" pitchFamily="2" charset="-78"/>
              </a:rPr>
              <a:t>مبادئ الدراسات القانونية </a:t>
            </a:r>
            <a:r>
              <a:rPr lang="ar-EG" sz="2000" b="1" dirty="0">
                <a:solidFill>
                  <a:srgbClr val="2D3956"/>
                </a:solidFill>
                <a:latin typeface="Alexandria" pitchFamily="2" charset="-78"/>
                <a:cs typeface="Alexandria" pitchFamily="2" charset="-78"/>
              </a:rPr>
              <a:t>تحقيق مجموعة من المخرجات التعليمية للطالب عند اكتمال دراسته للمقرر، ومن أهم هذه المخرجات:</a:t>
            </a:r>
          </a:p>
          <a:p>
            <a:pPr algn="just" rtl="1"/>
            <a:r>
              <a:rPr lang="ar-EG" dirty="0">
                <a:solidFill>
                  <a:srgbClr val="2D3956"/>
                </a:solidFill>
                <a:latin typeface="Alexandria" pitchFamily="2" charset="-78"/>
                <a:cs typeface="Alexandria" pitchFamily="2" charset="-78"/>
              </a:rPr>
              <a:t>- </a:t>
            </a:r>
            <a:r>
              <a:rPr lang="ar-EG" dirty="0" smtClean="0">
                <a:solidFill>
                  <a:srgbClr val="2D3956"/>
                </a:solidFill>
                <a:latin typeface="Alexandria" pitchFamily="2" charset="-78"/>
                <a:cs typeface="Alexandria" pitchFamily="2" charset="-78"/>
              </a:rPr>
              <a:t>القدرة </a:t>
            </a:r>
            <a:r>
              <a:rPr lang="ar-EG" dirty="0">
                <a:solidFill>
                  <a:srgbClr val="2D3956"/>
                </a:solidFill>
                <a:latin typeface="Alexandria" pitchFamily="2" charset="-78"/>
                <a:cs typeface="Alexandria" pitchFamily="2" charset="-78"/>
              </a:rPr>
              <a:t>على توظيف المنهجية والمصطلحات القانونية بدقة.</a:t>
            </a:r>
          </a:p>
          <a:p>
            <a:pPr algn="just" rtl="1"/>
            <a:r>
              <a:rPr lang="ar-EG" dirty="0">
                <a:solidFill>
                  <a:srgbClr val="2D3956"/>
                </a:solidFill>
                <a:latin typeface="Alexandria" pitchFamily="2" charset="-78"/>
                <a:cs typeface="Alexandria" pitchFamily="2" charset="-78"/>
              </a:rPr>
              <a:t>- التمكن من الاستدلال المنطقي والتحليل النقدي للمفاهيم القانونية.</a:t>
            </a:r>
          </a:p>
          <a:p>
            <a:pPr algn="just" rtl="1"/>
            <a:r>
              <a:rPr lang="ar-EG" dirty="0">
                <a:solidFill>
                  <a:srgbClr val="2D3956"/>
                </a:solidFill>
                <a:latin typeface="Alexandria" pitchFamily="2" charset="-78"/>
                <a:cs typeface="Alexandria" pitchFamily="2" charset="-78"/>
              </a:rPr>
              <a:t>- تنمية مهارات البحث القانوني واستخدام مصادر المعلومات ذات الصلة.</a:t>
            </a:r>
          </a:p>
          <a:p>
            <a:pPr algn="just"/>
            <a:endParaRPr lang="en-US" sz="2400" b="1" dirty="0">
              <a:solidFill>
                <a:srgbClr val="2D3956"/>
              </a:solidFill>
              <a:latin typeface="Times New Roman" panose="02020603050405020304" pitchFamily="18" charset="0"/>
            </a:endParaRPr>
          </a:p>
          <a:p>
            <a:endParaRPr lang="en-US" sz="20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445974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69642" y="-82992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397074" y="523758"/>
            <a:ext cx="838266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ar-EG" sz="2400" b="1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4- المخرجات التعليمية المستهدفة للمقرر: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6FE380F3-A68B-26EA-9084-2C15BB9E43F9}"/>
              </a:ext>
            </a:extLst>
          </p:cNvPr>
          <p:cNvSpPr/>
          <p:nvPr/>
        </p:nvSpPr>
        <p:spPr>
          <a:xfrm>
            <a:off x="0" y="29532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Introductory</a:t>
            </a:r>
          </a:p>
        </p:txBody>
      </p:sp>
    </p:spTree>
    <p:extLst>
      <p:ext uri="{BB962C8B-B14F-4D97-AF65-F5344CB8AC3E}">
        <p14:creationId xmlns:p14="http://schemas.microsoft.com/office/powerpoint/2010/main" val="3479414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930"/>
    </mc:Choice>
    <mc:Fallback xmlns="">
      <p:transition spd="slow" advTm="4493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55213C4F-BD9D-8E25-11EF-AFB4BC4C60A6}"/>
              </a:ext>
            </a:extLst>
          </p:cNvPr>
          <p:cNvSpPr/>
          <p:nvPr/>
        </p:nvSpPr>
        <p:spPr>
          <a:xfrm flipV="1">
            <a:off x="1190600" y="404664"/>
            <a:ext cx="8795611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: Rounded Corners 22">
            <a:extLst>
              <a:ext uri="{FF2B5EF4-FFF2-40B4-BE49-F238E27FC236}">
                <a16:creationId xmlns=""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1155868"/>
            <a:ext cx="4128422" cy="529010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0432" y="1515979"/>
            <a:ext cx="12011569" cy="47163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rtl="1">
              <a:lnSpc>
                <a:spcPct val="120000"/>
              </a:lnSpc>
            </a:pPr>
            <a:r>
              <a:rPr lang="ar-EG" b="1" dirty="0">
                <a:solidFill>
                  <a:srgbClr val="000000"/>
                </a:solidFill>
                <a:latin typeface="Alexandria" pitchFamily="2" charset="-78"/>
                <a:cs typeface="Alexandria" pitchFamily="2" charset="-78"/>
              </a:rPr>
              <a:t>1- المحاضرات المسجلة </a:t>
            </a:r>
            <a:r>
              <a:rPr lang="ar-EG" dirty="0">
                <a:solidFill>
                  <a:srgbClr val="000000"/>
                </a:solidFill>
                <a:latin typeface="Alexandria" pitchFamily="2" charset="-78"/>
                <a:cs typeface="Alexandria" pitchFamily="2" charset="-78"/>
              </a:rPr>
              <a:t>وترفع بداية كل اسبوع في يوم السبت.</a:t>
            </a:r>
          </a:p>
          <a:p>
            <a:pPr algn="just" rtl="1">
              <a:lnSpc>
                <a:spcPct val="120000"/>
              </a:lnSpc>
            </a:pPr>
            <a:r>
              <a:rPr lang="ar-EG" b="1" dirty="0">
                <a:solidFill>
                  <a:srgbClr val="000000"/>
                </a:solidFill>
                <a:latin typeface="Alexandria" pitchFamily="2" charset="-78"/>
                <a:cs typeface="Alexandria" pitchFamily="2" charset="-78"/>
              </a:rPr>
              <a:t>2- حلقات نقاش </a:t>
            </a:r>
            <a:r>
              <a:rPr lang="ar-EG" dirty="0">
                <a:solidFill>
                  <a:srgbClr val="000000"/>
                </a:solidFill>
                <a:latin typeface="Alexandria" pitchFamily="2" charset="-78"/>
                <a:cs typeface="Alexandria" pitchFamily="2" charset="-78"/>
              </a:rPr>
              <a:t>بتكون محاضرة أسبوعياً بنلتقي فيها مع حضراتكم لمدة ساعة لمراجعة على ما تم تناوله في المحاضرة المسجلة والرد على كافة استفساراتكم وتساؤلاتكم.</a:t>
            </a:r>
          </a:p>
          <a:p>
            <a:pPr marL="342900" indent="-342900" algn="just" rtl="1">
              <a:lnSpc>
                <a:spcPct val="120000"/>
              </a:lnSpc>
              <a:buFont typeface="Arial" pitchFamily="34" charset="0"/>
              <a:buChar char="•"/>
            </a:pPr>
            <a:r>
              <a:rPr lang="ar-EG" b="1" dirty="0">
                <a:solidFill>
                  <a:srgbClr val="000000"/>
                </a:solidFill>
                <a:latin typeface="Alexandria" pitchFamily="2" charset="-78"/>
                <a:cs typeface="Alexandria" pitchFamily="2" charset="-78"/>
              </a:rPr>
              <a:t>الاختبارات للمقرر هتنقسم لقسمين اختبارات اسبوعية قصيرة واختبار نهائي. </a:t>
            </a:r>
          </a:p>
          <a:p>
            <a:pPr marL="342900" indent="-342900" algn="just" rtl="1">
              <a:lnSpc>
                <a:spcPct val="120000"/>
              </a:lnSpc>
              <a:buFont typeface="Arial" pitchFamily="34" charset="0"/>
              <a:buChar char="•"/>
            </a:pPr>
            <a:r>
              <a:rPr lang="ar-EG" b="1" dirty="0">
                <a:solidFill>
                  <a:srgbClr val="000000"/>
                </a:solidFill>
                <a:latin typeface="Alexandria" pitchFamily="2" charset="-78"/>
                <a:cs typeface="Alexandria" pitchFamily="2" charset="-78"/>
              </a:rPr>
              <a:t>عدد الاختبارات الاسبوعية 10 اختبارات على مدار الفصل الدراسي عليهم 80 درجة.</a:t>
            </a:r>
          </a:p>
          <a:p>
            <a:pPr marL="342900" indent="-342900" algn="just" rtl="1">
              <a:lnSpc>
                <a:spcPct val="120000"/>
              </a:lnSpc>
              <a:buFont typeface="Arial" pitchFamily="34" charset="0"/>
              <a:buChar char="•"/>
            </a:pPr>
            <a:r>
              <a:rPr lang="ar-EG" b="1" dirty="0">
                <a:solidFill>
                  <a:srgbClr val="000000"/>
                </a:solidFill>
                <a:latin typeface="Alexandria" pitchFamily="2" charset="-78"/>
                <a:cs typeface="Alexandria" pitchFamily="2" charset="-78"/>
              </a:rPr>
              <a:t>والاختبار النهائي من 20 درجة والدرجة الكاملة للمقرر 100 درجة.</a:t>
            </a:r>
          </a:p>
          <a:p>
            <a:pPr algn="just" rtl="1">
              <a:lnSpc>
                <a:spcPct val="120000"/>
              </a:lnSpc>
            </a:pPr>
            <a:endParaRPr lang="en-US" sz="28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endParaRPr lang="en-US" sz="20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445974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69642" y="-82992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397074" y="523758"/>
            <a:ext cx="838266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ar-EG" sz="2400" b="1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5- أهم استراتيجيات التدريس في المقرر:</a:t>
            </a:r>
            <a:endParaRPr lang="en-US" sz="2400" b="1" dirty="0">
              <a:solidFill>
                <a:srgbClr val="00B0F0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6FE380F3-A68B-26EA-9084-2C15BB9E43F9}"/>
              </a:ext>
            </a:extLst>
          </p:cNvPr>
          <p:cNvSpPr/>
          <p:nvPr/>
        </p:nvSpPr>
        <p:spPr>
          <a:xfrm>
            <a:off x="0" y="29532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Introductory</a:t>
            </a:r>
          </a:p>
        </p:txBody>
      </p:sp>
    </p:spTree>
    <p:extLst>
      <p:ext uri="{BB962C8B-B14F-4D97-AF65-F5344CB8AC3E}">
        <p14:creationId xmlns:p14="http://schemas.microsoft.com/office/powerpoint/2010/main" val="1422669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0345"/>
    </mc:Choice>
    <mc:Fallback xmlns="">
      <p:transition spd="slow" advTm="240345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1667753" y="587973"/>
            <a:ext cx="82296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6- أهم المراجع الموصى بها في المقرر:</a:t>
            </a:r>
            <a:endParaRPr lang="en-US" sz="2400" b="1" dirty="0">
              <a:solidFill>
                <a:srgbClr val="00B0F0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=""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1443788" y="455180"/>
            <a:ext cx="8453565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Graphic 21">
            <a:extLst>
              <a:ext uri="{FF2B5EF4-FFF2-40B4-BE49-F238E27FC236}">
                <a16:creationId xmlns="" xmlns:a16="http://schemas.microsoft.com/office/drawing/2014/main" id="{F5021F36-CB82-9C6B-0D35-27D2BBDD8DD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897354" y="-64949"/>
            <a:ext cx="2305141" cy="1076343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0060455" y="6484835"/>
            <a:ext cx="19789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/>
              <a:t>www.midocean.ae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6FE380F3-A68B-26EA-9084-2C15BB9E43F9}"/>
              </a:ext>
            </a:extLst>
          </p:cNvPr>
          <p:cNvSpPr/>
          <p:nvPr/>
        </p:nvSpPr>
        <p:spPr>
          <a:xfrm>
            <a:off x="-1" y="-21003"/>
            <a:ext cx="1443789" cy="125006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Introductory</a:t>
            </a:r>
          </a:p>
        </p:txBody>
      </p:sp>
      <p:pic>
        <p:nvPicPr>
          <p:cNvPr id="11" name="Picture 2" descr="D:\القانون الرقمي\الفصل الدراسي الثاني 2023\مقرر مبادئ الدراسات القانونية\المادة العلمية\Screenshot 2023-09-24 at 22-11-17 كتاب المدخل للعلوم القانونية - الجزء الأول نظرية القانون.pdf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5550" y="1590314"/>
            <a:ext cx="4301687" cy="422581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2" name="Picture 3" descr="D:\القانون الرقمي\الفصل الدراسي الثاني 2023\مقرر مبادئ الدراسات القانونية\المادة العلمية\Screenshot 2023-09-24 at 22-11-56 كتاب المدخل للعلوم القانونية - الجزء الثاني نظرية الحق.pdf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0485" y="1590313"/>
            <a:ext cx="4067502" cy="422581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3550474603"/>
      </p:ext>
    </p:extLst>
  </p:cSld>
  <p:clrMapOvr>
    <a:masterClrMapping/>
  </p:clrMapOvr>
  <p:transition spd="slow" advTm="85884">
    <p:comb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1667753" y="587973"/>
            <a:ext cx="82296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6- أهم المراجع الموصى بها في المقرر:</a:t>
            </a:r>
            <a:endParaRPr lang="en-US" sz="2400" b="1" dirty="0">
              <a:solidFill>
                <a:srgbClr val="00B0F0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=""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1443788" y="455180"/>
            <a:ext cx="8453565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Graphic 21">
            <a:extLst>
              <a:ext uri="{FF2B5EF4-FFF2-40B4-BE49-F238E27FC236}">
                <a16:creationId xmlns="" xmlns:a16="http://schemas.microsoft.com/office/drawing/2014/main" id="{F5021F36-CB82-9C6B-0D35-27D2BBDD8DD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897354" y="-64949"/>
            <a:ext cx="2305141" cy="1076343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0060455" y="6484835"/>
            <a:ext cx="19789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/>
              <a:t>www.midocean.ae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6FE380F3-A68B-26EA-9084-2C15BB9E43F9}"/>
              </a:ext>
            </a:extLst>
          </p:cNvPr>
          <p:cNvSpPr/>
          <p:nvPr/>
        </p:nvSpPr>
        <p:spPr>
          <a:xfrm>
            <a:off x="-1" y="-21003"/>
            <a:ext cx="1443789" cy="125006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Introductory</a:t>
            </a:r>
          </a:p>
        </p:txBody>
      </p:sp>
      <p:pic>
        <p:nvPicPr>
          <p:cNvPr id="13" name="Picture 2" descr="D:\القانون الرقمي\الفصل الدراسي الثاني 2023\مقرر مبادئ الدراسات القانونية\المادة العلمية\Screenshot 2023-09-24 at 22-12-54 الكتاب مجمع.doc - MEDIU1198.pdf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7754" y="1590314"/>
            <a:ext cx="7876296" cy="44951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1140094801"/>
      </p:ext>
    </p:extLst>
  </p:cSld>
  <p:clrMapOvr>
    <a:masterClrMapping/>
  </p:clrMapOvr>
  <p:transition spd="slow" advTm="39578">
    <p:comb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1667753" y="587973"/>
            <a:ext cx="82296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6- أهم المراجع الموصى بها في المقرر:</a:t>
            </a:r>
            <a:endParaRPr lang="en-US" sz="2400" b="1" dirty="0">
              <a:solidFill>
                <a:srgbClr val="00B0F0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=""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1443788" y="455180"/>
            <a:ext cx="8453565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Graphic 21">
            <a:extLst>
              <a:ext uri="{FF2B5EF4-FFF2-40B4-BE49-F238E27FC236}">
                <a16:creationId xmlns="" xmlns:a16="http://schemas.microsoft.com/office/drawing/2014/main" id="{F5021F36-CB82-9C6B-0D35-27D2BBDD8DD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897354" y="-64949"/>
            <a:ext cx="2305141" cy="1076343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0060455" y="6484835"/>
            <a:ext cx="19789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/>
              <a:t>www.midocean.ae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6FE380F3-A68B-26EA-9084-2C15BB9E43F9}"/>
              </a:ext>
            </a:extLst>
          </p:cNvPr>
          <p:cNvSpPr/>
          <p:nvPr/>
        </p:nvSpPr>
        <p:spPr>
          <a:xfrm>
            <a:off x="-1" y="-21003"/>
            <a:ext cx="1443789" cy="125006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Introductory</a:t>
            </a:r>
          </a:p>
        </p:txBody>
      </p:sp>
      <p:pic>
        <p:nvPicPr>
          <p:cNvPr id="9" name="Picture 2" descr="D:\القانون الرقمي\الفصل الدراسي الثاني 2023\مقرر مبادئ الدراسات القانونية\المادة العلمية\Screenshot 2023-09-24 at 22-12-28 ãÞÏãÜÜÉ - نظرية القانون عمرو طه بدوي.pdf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7753" y="1229060"/>
            <a:ext cx="7704847" cy="458318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1229779079"/>
      </p:ext>
    </p:extLst>
  </p:cSld>
  <p:clrMapOvr>
    <a:masterClrMapping/>
  </p:clrMapOvr>
  <p:transition spd="slow" advTm="60984">
    <p:comb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=""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=""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=""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=""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=""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=""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3927"/>
    </mc:Choice>
    <mc:Fallback xmlns="">
      <p:transition spd="slow" advTm="153927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b69ce7a49db56c7ed276051354650032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d7f54842b1d4dd5996fa5a2e205f42e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2ef5781-8f8c-4057-974c-55245c1549f7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4EAA5431-7DBF-42A1-95CD-2A85EF5B60E5}"/>
</file>

<file path=customXml/itemProps2.xml><?xml version="1.0" encoding="utf-8"?>
<ds:datastoreItem xmlns:ds="http://schemas.openxmlformats.org/officeDocument/2006/customXml" ds:itemID="{03E9990D-0041-488D-999B-0F2930CAB5DD}"/>
</file>

<file path=customXml/itemProps3.xml><?xml version="1.0" encoding="utf-8"?>
<ds:datastoreItem xmlns:ds="http://schemas.openxmlformats.org/officeDocument/2006/customXml" ds:itemID="{76B90153-4C9F-4502-857C-2A4882CFE539}"/>
</file>

<file path=docProps/app.xml><?xml version="1.0" encoding="utf-8"?>
<Properties xmlns="http://schemas.openxmlformats.org/officeDocument/2006/extended-properties" xmlns:vt="http://schemas.openxmlformats.org/officeDocument/2006/docPropsVTypes">
  <TotalTime>759</TotalTime>
  <Words>928</Words>
  <Application>Microsoft Office PowerPoint</Application>
  <PresentationFormat>Custom</PresentationFormat>
  <Paragraphs>124</Paragraphs>
  <Slides>16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oo</cp:lastModifiedBy>
  <cp:revision>67</cp:revision>
  <dcterms:created xsi:type="dcterms:W3CDTF">2023-04-29T09:08:23Z</dcterms:created>
  <dcterms:modified xsi:type="dcterms:W3CDTF">2024-01-26T18:21:07Z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