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mf" ContentType="image/x-wm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1"/>
  </p:notesMasterIdLst>
  <p:sldIdLst>
    <p:sldId id="480" r:id="rId5"/>
    <p:sldId id="558" r:id="rId6"/>
    <p:sldId id="559" r:id="rId7"/>
    <p:sldId id="560" r:id="rId8"/>
    <p:sldId id="264" r:id="rId9"/>
    <p:sldId id="268" r:id="rId10"/>
    <p:sldId id="561" r:id="rId11"/>
    <p:sldId id="562" r:id="rId12"/>
    <p:sldId id="576" r:id="rId13"/>
    <p:sldId id="563" r:id="rId14"/>
    <p:sldId id="564" r:id="rId15"/>
    <p:sldId id="566" r:id="rId16"/>
    <p:sldId id="565" r:id="rId17"/>
    <p:sldId id="567" r:id="rId18"/>
    <p:sldId id="569" r:id="rId19"/>
    <p:sldId id="568" r:id="rId20"/>
    <p:sldId id="570" r:id="rId21"/>
    <p:sldId id="571" r:id="rId22"/>
    <p:sldId id="572" r:id="rId23"/>
    <p:sldId id="573" r:id="rId24"/>
    <p:sldId id="574" r:id="rId25"/>
    <p:sldId id="575" r:id="rId26"/>
    <p:sldId id="577" r:id="rId27"/>
    <p:sldId id="578" r:id="rId28"/>
    <p:sldId id="579" r:id="rId29"/>
    <p:sldId id="580" r:id="rId30"/>
    <p:sldId id="582" r:id="rId31"/>
    <p:sldId id="583" r:id="rId32"/>
    <p:sldId id="584" r:id="rId33"/>
    <p:sldId id="585" r:id="rId34"/>
    <p:sldId id="586" r:id="rId35"/>
    <p:sldId id="587" r:id="rId36"/>
    <p:sldId id="588" r:id="rId37"/>
    <p:sldId id="595" r:id="rId38"/>
    <p:sldId id="589" r:id="rId39"/>
    <p:sldId id="590" r:id="rId40"/>
    <p:sldId id="591" r:id="rId41"/>
    <p:sldId id="592" r:id="rId42"/>
    <p:sldId id="593" r:id="rId43"/>
    <p:sldId id="594" r:id="rId44"/>
    <p:sldId id="596" r:id="rId45"/>
    <p:sldId id="598" r:id="rId46"/>
    <p:sldId id="600" r:id="rId47"/>
    <p:sldId id="601" r:id="rId48"/>
    <p:sldId id="597" r:id="rId49"/>
    <p:sldId id="349"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58"/>
            <p14:sldId id="559"/>
            <p14:sldId id="560"/>
            <p14:sldId id="264"/>
            <p14:sldId id="268"/>
            <p14:sldId id="561"/>
            <p14:sldId id="562"/>
            <p14:sldId id="576"/>
            <p14:sldId id="563"/>
            <p14:sldId id="564"/>
            <p14:sldId id="566"/>
            <p14:sldId id="565"/>
            <p14:sldId id="567"/>
            <p14:sldId id="569"/>
            <p14:sldId id="568"/>
            <p14:sldId id="570"/>
            <p14:sldId id="571"/>
            <p14:sldId id="572"/>
            <p14:sldId id="573"/>
            <p14:sldId id="574"/>
            <p14:sldId id="575"/>
            <p14:sldId id="577"/>
            <p14:sldId id="578"/>
            <p14:sldId id="579"/>
            <p14:sldId id="580"/>
            <p14:sldId id="582"/>
            <p14:sldId id="583"/>
            <p14:sldId id="584"/>
            <p14:sldId id="585"/>
            <p14:sldId id="586"/>
            <p14:sldId id="587"/>
            <p14:sldId id="588"/>
            <p14:sldId id="595"/>
            <p14:sldId id="589"/>
            <p14:sldId id="590"/>
            <p14:sldId id="591"/>
            <p14:sldId id="592"/>
            <p14:sldId id="593"/>
            <p14:sldId id="594"/>
            <p14:sldId id="596"/>
            <p14:sldId id="598"/>
            <p14:sldId id="600"/>
            <p14:sldId id="601"/>
            <p14:sldId id="597"/>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43"/>
    <p:restoredTop sz="94704"/>
  </p:normalViewPr>
  <p:slideViewPr>
    <p:cSldViewPr snapToGrid="0">
      <p:cViewPr varScale="1">
        <p:scale>
          <a:sx n="105" d="100"/>
          <a:sy n="105" d="100"/>
        </p:scale>
        <p:origin x="1024" y="184"/>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viewProps" Target="viewProp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microsoft.com/office/2015/10/relationships/revisionInfo" Target="revisionInfo.xml"/><Relationship Id="rId8" Type="http://schemas.openxmlformats.org/officeDocument/2006/relationships/slide" Target="slides/slide4.xml"/><Relationship Id="rId51" Type="http://schemas.openxmlformats.org/officeDocument/2006/relationships/notesMaster" Target="notesMasters/notesMaster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BF73DF4-E08F-4EE7-AD9F-03DC2B3322C9}" type="doc">
      <dgm:prSet loTypeId="urn:microsoft.com/office/officeart/2011/layout/RadialPictureList" loCatId="picture" qsTypeId="urn:microsoft.com/office/officeart/2005/8/quickstyle/simple5" qsCatId="simple" csTypeId="urn:microsoft.com/office/officeart/2005/8/colors/colorful3" csCatId="colorful" phldr="1"/>
      <dgm:spPr/>
      <dgm:t>
        <a:bodyPr/>
        <a:lstStyle/>
        <a:p>
          <a:endParaRPr lang="en-US"/>
        </a:p>
      </dgm:t>
    </dgm:pt>
    <dgm:pt modelId="{C76029AA-E472-481F-A452-DE0058482CF3}">
      <dgm:prSet phldrT="[Text]" custT="1"/>
      <dgm:spPr>
        <a:solidFill>
          <a:schemeClr val="accent2"/>
        </a:solidFill>
      </dgm:spPr>
      <dgm:t>
        <a:bodyPr/>
        <a:lstStyle/>
        <a:p>
          <a:r>
            <a:rPr lang="en-US" sz="2400" b="0" i="0" u="none" strike="noStrike" baseline="0" dirty="0">
              <a:latin typeface="TimesLTPro-Roman"/>
            </a:rPr>
            <a:t>Social critics claim that certain marketing practices hurt</a:t>
          </a:r>
        </a:p>
        <a:p>
          <a:r>
            <a:rPr lang="en-US" sz="2400" b="0" i="0" u="none" strike="noStrike" baseline="0" dirty="0">
              <a:latin typeface="TimesLTPro-Roman"/>
            </a:rPr>
            <a:t> </a:t>
          </a:r>
          <a:r>
            <a:rPr lang="ar-SA" sz="2400" b="0" i="0" u="none" strike="noStrike" baseline="0" dirty="0">
              <a:latin typeface="TimesLTPro-Roman"/>
            </a:rPr>
            <a:t>يزعم النقاد الاجتماعيون أن بعض ممارسات التسويق تضر</a:t>
          </a:r>
          <a:endParaRPr lang="en-US" sz="2400" dirty="0"/>
        </a:p>
      </dgm:t>
    </dgm:pt>
    <dgm:pt modelId="{96CA4F88-853D-4E3A-938E-2437F0C3E904}" type="parTrans" cxnId="{2D981B51-C59C-4AB4-8CE5-AA731E2EC881}">
      <dgm:prSet/>
      <dgm:spPr/>
      <dgm:t>
        <a:bodyPr/>
        <a:lstStyle/>
        <a:p>
          <a:endParaRPr lang="en-US"/>
        </a:p>
      </dgm:t>
    </dgm:pt>
    <dgm:pt modelId="{303E9653-75AE-4E78-BBCE-9E6A240B8A36}" type="sibTrans" cxnId="{2D981B51-C59C-4AB4-8CE5-AA731E2EC881}">
      <dgm:prSet/>
      <dgm:spPr/>
      <dgm:t>
        <a:bodyPr/>
        <a:lstStyle/>
        <a:p>
          <a:endParaRPr lang="en-US"/>
        </a:p>
      </dgm:t>
    </dgm:pt>
    <dgm:pt modelId="{DFD91A7B-4800-436D-AAB2-ACDCE1663F5B}">
      <dgm:prSet phldrT="[Text]"/>
      <dgm:spPr/>
      <dgm:t>
        <a:bodyPr/>
        <a:lstStyle/>
        <a:p>
          <a:r>
            <a:rPr lang="en-US" dirty="0">
              <a:latin typeface="TimesLTPro-Roman"/>
            </a:rPr>
            <a:t>Individual Consumers </a:t>
          </a:r>
          <a:r>
            <a:rPr lang="ar-SA" dirty="0">
              <a:latin typeface="TimesLTPro-Roman"/>
            </a:rPr>
            <a:t>المستهلكون الأفراد</a:t>
          </a:r>
          <a:r>
            <a:rPr lang="en-US" dirty="0">
              <a:latin typeface="TimesLTPro-Roman"/>
            </a:rPr>
            <a:t> </a:t>
          </a:r>
          <a:endParaRPr lang="en-US" dirty="0"/>
        </a:p>
      </dgm:t>
    </dgm:pt>
    <dgm:pt modelId="{46BD8926-2CD3-4BCA-BDB8-91D61B6DF31E}" type="parTrans" cxnId="{C1EEBB75-5B67-4800-9679-D7930591F716}">
      <dgm:prSet/>
      <dgm:spPr/>
      <dgm:t>
        <a:bodyPr/>
        <a:lstStyle/>
        <a:p>
          <a:endParaRPr lang="en-US"/>
        </a:p>
      </dgm:t>
    </dgm:pt>
    <dgm:pt modelId="{2822F6ED-1BED-4B7D-96CA-707CFD4AB87B}" type="sibTrans" cxnId="{C1EEBB75-5B67-4800-9679-D7930591F716}">
      <dgm:prSet/>
      <dgm:spPr/>
      <dgm:t>
        <a:bodyPr/>
        <a:lstStyle/>
        <a:p>
          <a:endParaRPr lang="en-US"/>
        </a:p>
      </dgm:t>
    </dgm:pt>
    <dgm:pt modelId="{18755947-CEE0-48D0-B425-070E367FE506}">
      <dgm:prSet phldrT="[Text]"/>
      <dgm:spPr/>
      <dgm:t>
        <a:bodyPr/>
        <a:lstStyle/>
        <a:p>
          <a:r>
            <a:rPr lang="en-US" dirty="0">
              <a:latin typeface="TimesLTPro-Roman"/>
            </a:rPr>
            <a:t>Society as a whole </a:t>
          </a:r>
          <a:r>
            <a:rPr lang="ar-SA" dirty="0">
              <a:latin typeface="TimesLTPro-Roman"/>
            </a:rPr>
            <a:t>المجتمع ككل</a:t>
          </a:r>
          <a:r>
            <a:rPr lang="en-US" dirty="0">
              <a:latin typeface="TimesLTPro-Roman"/>
            </a:rPr>
            <a:t> </a:t>
          </a:r>
          <a:endParaRPr lang="en-US" dirty="0"/>
        </a:p>
      </dgm:t>
    </dgm:pt>
    <dgm:pt modelId="{C72870BF-C0BD-4593-9CFB-F61368C414E8}" type="parTrans" cxnId="{654C4F4E-67FA-4D09-A056-6CBCFC2887E9}">
      <dgm:prSet/>
      <dgm:spPr/>
      <dgm:t>
        <a:bodyPr/>
        <a:lstStyle/>
        <a:p>
          <a:endParaRPr lang="en-US"/>
        </a:p>
      </dgm:t>
    </dgm:pt>
    <dgm:pt modelId="{0644BB46-FE2B-43C9-A26C-A27E6964ACD5}" type="sibTrans" cxnId="{654C4F4E-67FA-4D09-A056-6CBCFC2887E9}">
      <dgm:prSet/>
      <dgm:spPr/>
      <dgm:t>
        <a:bodyPr/>
        <a:lstStyle/>
        <a:p>
          <a:endParaRPr lang="en-US"/>
        </a:p>
      </dgm:t>
    </dgm:pt>
    <dgm:pt modelId="{6A3EE620-8A46-47D6-B2C5-0E0F52302E3A}">
      <dgm:prSet phldrT="[Text]"/>
      <dgm:spPr/>
      <dgm:t>
        <a:bodyPr/>
        <a:lstStyle/>
        <a:p>
          <a:r>
            <a:rPr lang="en-US" dirty="0">
              <a:latin typeface="TimesLTPro-Roman"/>
            </a:rPr>
            <a:t>Other Businesses </a:t>
          </a:r>
          <a:r>
            <a:rPr lang="ar-SA" dirty="0">
              <a:latin typeface="TimesLTPro-Roman"/>
            </a:rPr>
            <a:t>أعمال أخرى</a:t>
          </a:r>
          <a:endParaRPr lang="en-US" dirty="0"/>
        </a:p>
      </dgm:t>
    </dgm:pt>
    <dgm:pt modelId="{D01D6071-8DC7-4561-8C76-0137C039227B}" type="parTrans" cxnId="{38B0E571-4841-41F9-BA2C-70E5F7B0A04A}">
      <dgm:prSet/>
      <dgm:spPr/>
      <dgm:t>
        <a:bodyPr/>
        <a:lstStyle/>
        <a:p>
          <a:endParaRPr lang="en-US"/>
        </a:p>
      </dgm:t>
    </dgm:pt>
    <dgm:pt modelId="{4C4A829D-BE76-47A5-84E5-B8C999C45EE5}" type="sibTrans" cxnId="{38B0E571-4841-41F9-BA2C-70E5F7B0A04A}">
      <dgm:prSet/>
      <dgm:spPr/>
      <dgm:t>
        <a:bodyPr/>
        <a:lstStyle/>
        <a:p>
          <a:endParaRPr lang="en-US"/>
        </a:p>
      </dgm:t>
    </dgm:pt>
    <dgm:pt modelId="{6369E4D8-D927-4E50-8742-37E20693B471}" type="pres">
      <dgm:prSet presAssocID="{8BF73DF4-E08F-4EE7-AD9F-03DC2B3322C9}" presName="Name0" presStyleCnt="0">
        <dgm:presLayoutVars>
          <dgm:chMax val="1"/>
          <dgm:chPref val="1"/>
          <dgm:dir/>
          <dgm:resizeHandles/>
        </dgm:presLayoutVars>
      </dgm:prSet>
      <dgm:spPr/>
    </dgm:pt>
    <dgm:pt modelId="{0B386E6B-EDB7-42F9-9A74-275864456B6F}" type="pres">
      <dgm:prSet presAssocID="{C76029AA-E472-481F-A452-DE0058482CF3}" presName="Parent" presStyleLbl="node1" presStyleIdx="0" presStyleCnt="2" custScaleX="174178" custScaleY="165521" custLinFactNeighborX="-35706" custLinFactNeighborY="6819">
        <dgm:presLayoutVars>
          <dgm:chMax val="4"/>
          <dgm:chPref val="3"/>
        </dgm:presLayoutVars>
      </dgm:prSet>
      <dgm:spPr/>
    </dgm:pt>
    <dgm:pt modelId="{F01683B4-2148-42A3-868B-B395E6D31AF0}" type="pres">
      <dgm:prSet presAssocID="{DFD91A7B-4800-436D-AAB2-ACDCE1663F5B}" presName="Accent" presStyleLbl="node1" presStyleIdx="1" presStyleCnt="2"/>
      <dgm:spPr/>
    </dgm:pt>
    <dgm:pt modelId="{B308F068-9F81-48CF-9013-EB8749A7E389}" type="pres">
      <dgm:prSet presAssocID="{DFD91A7B-4800-436D-AAB2-ACDCE1663F5B}" presName="Image1" presStyleLbl="fgImgPlace1" presStyleIdx="0" presStyleCnt="3"/>
      <dgm:spPr/>
    </dgm:pt>
    <dgm:pt modelId="{C549FCB5-CD70-4CCE-9500-4E1579B6A18E}" type="pres">
      <dgm:prSet presAssocID="{DFD91A7B-4800-436D-AAB2-ACDCE1663F5B}" presName="Child1" presStyleLbl="revTx" presStyleIdx="0" presStyleCnt="3">
        <dgm:presLayoutVars>
          <dgm:chMax val="0"/>
          <dgm:chPref val="0"/>
          <dgm:bulletEnabled val="1"/>
        </dgm:presLayoutVars>
      </dgm:prSet>
      <dgm:spPr/>
    </dgm:pt>
    <dgm:pt modelId="{E10901E5-CFEC-4B9E-BF9A-CFD9B5F7AEC6}" type="pres">
      <dgm:prSet presAssocID="{18755947-CEE0-48D0-B425-070E367FE506}" presName="Image2" presStyleCnt="0"/>
      <dgm:spPr/>
    </dgm:pt>
    <dgm:pt modelId="{B43A8376-7826-4ADD-855E-38BADA729B50}" type="pres">
      <dgm:prSet presAssocID="{18755947-CEE0-48D0-B425-070E367FE506}" presName="Image" presStyleLbl="fgImgPlace1" presStyleIdx="1" presStyleCnt="3" custLinFactNeighborX="-7190" custLinFactNeighborY="3579"/>
      <dgm:spPr/>
    </dgm:pt>
    <dgm:pt modelId="{F191C795-5785-476E-81A3-3CAFDFEACFAD}" type="pres">
      <dgm:prSet presAssocID="{18755947-CEE0-48D0-B425-070E367FE506}" presName="Child2" presStyleLbl="revTx" presStyleIdx="1" presStyleCnt="3">
        <dgm:presLayoutVars>
          <dgm:chMax val="0"/>
          <dgm:chPref val="0"/>
          <dgm:bulletEnabled val="1"/>
        </dgm:presLayoutVars>
      </dgm:prSet>
      <dgm:spPr/>
    </dgm:pt>
    <dgm:pt modelId="{0D748501-9579-4D75-978C-CFEBB20CEB85}" type="pres">
      <dgm:prSet presAssocID="{6A3EE620-8A46-47D6-B2C5-0E0F52302E3A}" presName="Image3" presStyleCnt="0"/>
      <dgm:spPr/>
    </dgm:pt>
    <dgm:pt modelId="{73A0C95C-A9AD-46C4-9894-94A3DB63FAE2}" type="pres">
      <dgm:prSet presAssocID="{6A3EE620-8A46-47D6-B2C5-0E0F52302E3A}" presName="Image" presStyleLbl="fgImgPlace1" presStyleIdx="2" presStyleCnt="3"/>
      <dgm:spPr/>
    </dgm:pt>
    <dgm:pt modelId="{9EFD0E4B-4F36-4ED3-BE3C-16A6739ECBCF}" type="pres">
      <dgm:prSet presAssocID="{6A3EE620-8A46-47D6-B2C5-0E0F52302E3A}" presName="Child3" presStyleLbl="revTx" presStyleIdx="2" presStyleCnt="3">
        <dgm:presLayoutVars>
          <dgm:chMax val="0"/>
          <dgm:chPref val="0"/>
          <dgm:bulletEnabled val="1"/>
        </dgm:presLayoutVars>
      </dgm:prSet>
      <dgm:spPr/>
    </dgm:pt>
  </dgm:ptLst>
  <dgm:cxnLst>
    <dgm:cxn modelId="{8D16DE10-D621-493B-A538-6000D1956BBD}" type="presOf" srcId="{18755947-CEE0-48D0-B425-070E367FE506}" destId="{F191C795-5785-476E-81A3-3CAFDFEACFAD}" srcOrd="0" destOrd="0" presId="urn:microsoft.com/office/officeart/2011/layout/RadialPictureList"/>
    <dgm:cxn modelId="{CCC3242B-6954-4CFF-B912-1921EC77F2A4}" type="presOf" srcId="{6A3EE620-8A46-47D6-B2C5-0E0F52302E3A}" destId="{9EFD0E4B-4F36-4ED3-BE3C-16A6739ECBCF}" srcOrd="0" destOrd="0" presId="urn:microsoft.com/office/officeart/2011/layout/RadialPictureList"/>
    <dgm:cxn modelId="{521C832E-4437-4D44-9DF4-928F6E3962E4}" type="presOf" srcId="{DFD91A7B-4800-436D-AAB2-ACDCE1663F5B}" destId="{C549FCB5-CD70-4CCE-9500-4E1579B6A18E}" srcOrd="0" destOrd="0" presId="urn:microsoft.com/office/officeart/2011/layout/RadialPictureList"/>
    <dgm:cxn modelId="{654C4F4E-67FA-4D09-A056-6CBCFC2887E9}" srcId="{C76029AA-E472-481F-A452-DE0058482CF3}" destId="{18755947-CEE0-48D0-B425-070E367FE506}" srcOrd="1" destOrd="0" parTransId="{C72870BF-C0BD-4593-9CFB-F61368C414E8}" sibTransId="{0644BB46-FE2B-43C9-A26C-A27E6964ACD5}"/>
    <dgm:cxn modelId="{2D981B51-C59C-4AB4-8CE5-AA731E2EC881}" srcId="{8BF73DF4-E08F-4EE7-AD9F-03DC2B3322C9}" destId="{C76029AA-E472-481F-A452-DE0058482CF3}" srcOrd="0" destOrd="0" parTransId="{96CA4F88-853D-4E3A-938E-2437F0C3E904}" sibTransId="{303E9653-75AE-4E78-BBCE-9E6A240B8A36}"/>
    <dgm:cxn modelId="{38B0E571-4841-41F9-BA2C-70E5F7B0A04A}" srcId="{C76029AA-E472-481F-A452-DE0058482CF3}" destId="{6A3EE620-8A46-47D6-B2C5-0E0F52302E3A}" srcOrd="2" destOrd="0" parTransId="{D01D6071-8DC7-4561-8C76-0137C039227B}" sibTransId="{4C4A829D-BE76-47A5-84E5-B8C999C45EE5}"/>
    <dgm:cxn modelId="{C1EEBB75-5B67-4800-9679-D7930591F716}" srcId="{C76029AA-E472-481F-A452-DE0058482CF3}" destId="{DFD91A7B-4800-436D-AAB2-ACDCE1663F5B}" srcOrd="0" destOrd="0" parTransId="{46BD8926-2CD3-4BCA-BDB8-91D61B6DF31E}" sibTransId="{2822F6ED-1BED-4B7D-96CA-707CFD4AB87B}"/>
    <dgm:cxn modelId="{4ECD45B3-CA51-4426-A826-425CAD61E2CB}" type="presOf" srcId="{C76029AA-E472-481F-A452-DE0058482CF3}" destId="{0B386E6B-EDB7-42F9-9A74-275864456B6F}" srcOrd="0" destOrd="0" presId="urn:microsoft.com/office/officeart/2011/layout/RadialPictureList"/>
    <dgm:cxn modelId="{73A6B8CF-6824-4A73-97F0-9D958908DE17}" type="presOf" srcId="{8BF73DF4-E08F-4EE7-AD9F-03DC2B3322C9}" destId="{6369E4D8-D927-4E50-8742-37E20693B471}" srcOrd="0" destOrd="0" presId="urn:microsoft.com/office/officeart/2011/layout/RadialPictureList"/>
    <dgm:cxn modelId="{EF7D1949-1634-4943-865B-27FBBA01EA4A}" type="presParOf" srcId="{6369E4D8-D927-4E50-8742-37E20693B471}" destId="{0B386E6B-EDB7-42F9-9A74-275864456B6F}" srcOrd="0" destOrd="0" presId="urn:microsoft.com/office/officeart/2011/layout/RadialPictureList"/>
    <dgm:cxn modelId="{B4C8D278-1F21-4771-AB03-8403EA76EADC}" type="presParOf" srcId="{6369E4D8-D927-4E50-8742-37E20693B471}" destId="{F01683B4-2148-42A3-868B-B395E6D31AF0}" srcOrd="1" destOrd="0" presId="urn:microsoft.com/office/officeart/2011/layout/RadialPictureList"/>
    <dgm:cxn modelId="{2539AF9F-15EF-4D20-A16F-1E17A287A009}" type="presParOf" srcId="{6369E4D8-D927-4E50-8742-37E20693B471}" destId="{B308F068-9F81-48CF-9013-EB8749A7E389}" srcOrd="2" destOrd="0" presId="urn:microsoft.com/office/officeart/2011/layout/RadialPictureList"/>
    <dgm:cxn modelId="{EA3088ED-D943-4D59-B1A5-A35152179EF8}" type="presParOf" srcId="{6369E4D8-D927-4E50-8742-37E20693B471}" destId="{C549FCB5-CD70-4CCE-9500-4E1579B6A18E}" srcOrd="3" destOrd="0" presId="urn:microsoft.com/office/officeart/2011/layout/RadialPictureList"/>
    <dgm:cxn modelId="{A473A880-5AEA-4F00-983F-310CDCA7985E}" type="presParOf" srcId="{6369E4D8-D927-4E50-8742-37E20693B471}" destId="{E10901E5-CFEC-4B9E-BF9A-CFD9B5F7AEC6}" srcOrd="4" destOrd="0" presId="urn:microsoft.com/office/officeart/2011/layout/RadialPictureList"/>
    <dgm:cxn modelId="{EA0C59A7-1E6F-4444-8DB3-23C8AE21E266}" type="presParOf" srcId="{E10901E5-CFEC-4B9E-BF9A-CFD9B5F7AEC6}" destId="{B43A8376-7826-4ADD-855E-38BADA729B50}" srcOrd="0" destOrd="0" presId="urn:microsoft.com/office/officeart/2011/layout/RadialPictureList"/>
    <dgm:cxn modelId="{E1CD4E8A-C41C-42C8-BA0A-5F298BEE0DCD}" type="presParOf" srcId="{6369E4D8-D927-4E50-8742-37E20693B471}" destId="{F191C795-5785-476E-81A3-3CAFDFEACFAD}" srcOrd="5" destOrd="0" presId="urn:microsoft.com/office/officeart/2011/layout/RadialPictureList"/>
    <dgm:cxn modelId="{E5971073-6CBA-47E8-A3A0-B5BFB535F2ED}" type="presParOf" srcId="{6369E4D8-D927-4E50-8742-37E20693B471}" destId="{0D748501-9579-4D75-978C-CFEBB20CEB85}" srcOrd="6" destOrd="0" presId="urn:microsoft.com/office/officeart/2011/layout/RadialPictureList"/>
    <dgm:cxn modelId="{99F2EA1B-4324-47A4-B2F6-3D5E98C99CC4}" type="presParOf" srcId="{0D748501-9579-4D75-978C-CFEBB20CEB85}" destId="{73A0C95C-A9AD-46C4-9894-94A3DB63FAE2}" srcOrd="0" destOrd="0" presId="urn:microsoft.com/office/officeart/2011/layout/RadialPictureList"/>
    <dgm:cxn modelId="{C3AC40A6-5994-47B9-9928-E106C75DAADA}" type="presParOf" srcId="{6369E4D8-D927-4E50-8742-37E20693B471}" destId="{9EFD0E4B-4F36-4ED3-BE3C-16A6739ECBCF}" srcOrd="7" destOrd="0" presId="urn:microsoft.com/office/officeart/2011/layout/RadialPictur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D8A4F3B-7265-4A2D-BFD0-04B4CFC8176C}"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en-US"/>
        </a:p>
      </dgm:t>
    </dgm:pt>
    <dgm:pt modelId="{352BCFD1-0954-460B-AE43-01B2831C52AD}">
      <dgm:prSet/>
      <dgm:spPr/>
      <dgm:t>
        <a:bodyPr/>
        <a:lstStyle/>
        <a:p>
          <a:r>
            <a:rPr lang="en-US" b="1" i="0" baseline="0" dirty="0"/>
            <a:t>HIGH PRICES </a:t>
          </a:r>
          <a:r>
            <a:rPr lang="ar-SA" b="1" i="0" baseline="0" dirty="0"/>
            <a:t>أسعار مرتفعة</a:t>
          </a:r>
          <a:endParaRPr lang="en-US" dirty="0"/>
        </a:p>
      </dgm:t>
    </dgm:pt>
    <dgm:pt modelId="{B3259782-9FCA-4A58-A522-AE7AA562EBF7}" type="parTrans" cxnId="{E3D65931-60A2-4580-BD8F-EE0A147157FF}">
      <dgm:prSet/>
      <dgm:spPr/>
      <dgm:t>
        <a:bodyPr/>
        <a:lstStyle/>
        <a:p>
          <a:endParaRPr lang="en-US"/>
        </a:p>
      </dgm:t>
    </dgm:pt>
    <dgm:pt modelId="{0E66A702-0D6C-4DE9-AE84-A840AAB65A65}" type="sibTrans" cxnId="{E3D65931-60A2-4580-BD8F-EE0A147157FF}">
      <dgm:prSet/>
      <dgm:spPr/>
      <dgm:t>
        <a:bodyPr/>
        <a:lstStyle/>
        <a:p>
          <a:endParaRPr lang="en-US"/>
        </a:p>
      </dgm:t>
    </dgm:pt>
    <dgm:pt modelId="{59C5AF3E-E27E-4CC4-96BB-DCB3470D6DFF}">
      <dgm:prSet/>
      <dgm:spPr/>
      <dgm:t>
        <a:bodyPr/>
        <a:lstStyle/>
        <a:p>
          <a:r>
            <a:rPr lang="en-US" b="1" i="0" baseline="0" dirty="0"/>
            <a:t>DECEPTIVE PRACTICES </a:t>
          </a:r>
          <a:r>
            <a:rPr lang="ar-SA" b="1" i="0" baseline="0" dirty="0"/>
            <a:t>الممارسات الخادعة</a:t>
          </a:r>
          <a:endParaRPr lang="en-US" dirty="0"/>
        </a:p>
      </dgm:t>
    </dgm:pt>
    <dgm:pt modelId="{175E7F1F-204B-481E-A64F-615668B1C5C2}" type="parTrans" cxnId="{C2CD8FAD-1138-4978-B970-12B945ADB45A}">
      <dgm:prSet/>
      <dgm:spPr/>
      <dgm:t>
        <a:bodyPr/>
        <a:lstStyle/>
        <a:p>
          <a:endParaRPr lang="en-US"/>
        </a:p>
      </dgm:t>
    </dgm:pt>
    <dgm:pt modelId="{C10D6C07-32C1-418B-9950-8DDDF23B79F0}" type="sibTrans" cxnId="{C2CD8FAD-1138-4978-B970-12B945ADB45A}">
      <dgm:prSet/>
      <dgm:spPr/>
      <dgm:t>
        <a:bodyPr/>
        <a:lstStyle/>
        <a:p>
          <a:endParaRPr lang="en-US"/>
        </a:p>
      </dgm:t>
    </dgm:pt>
    <dgm:pt modelId="{1E2E64C4-5B78-466C-9FC5-0FB669B301D6}">
      <dgm:prSet/>
      <dgm:spPr/>
      <dgm:t>
        <a:bodyPr/>
        <a:lstStyle/>
        <a:p>
          <a:r>
            <a:rPr lang="en-US" b="1" dirty="0"/>
            <a:t>HIGH-PRESSURE SELLING </a:t>
          </a:r>
          <a:r>
            <a:rPr lang="ar-SA" b="1" dirty="0"/>
            <a:t>البيع تحت ضغط عالي</a:t>
          </a:r>
          <a:endParaRPr lang="en-US" dirty="0"/>
        </a:p>
      </dgm:t>
    </dgm:pt>
    <dgm:pt modelId="{D4ADF726-947B-4250-B176-DA1E7EC344B8}" type="parTrans" cxnId="{97536CBA-9DDF-497C-A848-F23A809C661B}">
      <dgm:prSet/>
      <dgm:spPr/>
      <dgm:t>
        <a:bodyPr/>
        <a:lstStyle/>
        <a:p>
          <a:endParaRPr lang="en-US"/>
        </a:p>
      </dgm:t>
    </dgm:pt>
    <dgm:pt modelId="{7A893578-1903-4CD2-AE12-CB4D66318325}" type="sibTrans" cxnId="{97536CBA-9DDF-497C-A848-F23A809C661B}">
      <dgm:prSet/>
      <dgm:spPr/>
      <dgm:t>
        <a:bodyPr/>
        <a:lstStyle/>
        <a:p>
          <a:endParaRPr lang="en-US"/>
        </a:p>
      </dgm:t>
    </dgm:pt>
    <dgm:pt modelId="{8087EBC4-BEF0-40A7-9DC7-79A3C888FD97}">
      <dgm:prSet/>
      <dgm:spPr/>
      <dgm:t>
        <a:bodyPr/>
        <a:lstStyle/>
        <a:p>
          <a:r>
            <a:rPr lang="en-US" b="1" dirty="0"/>
            <a:t>SHODDY, HARMFUL, OR UNSAFE PRODUCTS</a:t>
          </a:r>
        </a:p>
        <a:p>
          <a:r>
            <a:rPr lang="ar-SA" b="1" dirty="0"/>
            <a:t>المنتجات الرديئة أو الضارة أو غير الآمنة</a:t>
          </a:r>
          <a:endParaRPr lang="en-US" dirty="0"/>
        </a:p>
      </dgm:t>
    </dgm:pt>
    <dgm:pt modelId="{E1E0A0D2-CA26-436D-8072-CAC8AAA875C7}" type="parTrans" cxnId="{2344604D-A694-4112-8062-6E512A028FD4}">
      <dgm:prSet/>
      <dgm:spPr/>
      <dgm:t>
        <a:bodyPr/>
        <a:lstStyle/>
        <a:p>
          <a:endParaRPr lang="en-US"/>
        </a:p>
      </dgm:t>
    </dgm:pt>
    <dgm:pt modelId="{FB3834F2-E366-486B-B3D8-E1D1293D7FEA}" type="sibTrans" cxnId="{2344604D-A694-4112-8062-6E512A028FD4}">
      <dgm:prSet/>
      <dgm:spPr/>
      <dgm:t>
        <a:bodyPr/>
        <a:lstStyle/>
        <a:p>
          <a:endParaRPr lang="en-US"/>
        </a:p>
      </dgm:t>
    </dgm:pt>
    <dgm:pt modelId="{97FDDB1E-3FEE-419D-969E-07F6AAE8C2A7}">
      <dgm:prSet/>
      <dgm:spPr/>
      <dgm:t>
        <a:bodyPr/>
        <a:lstStyle/>
        <a:p>
          <a:r>
            <a:rPr lang="en-US" b="1" dirty="0"/>
            <a:t>PLANNED OBSOLESCENCE </a:t>
          </a:r>
          <a:r>
            <a:rPr lang="ar-SA" b="1" dirty="0"/>
            <a:t>التقادم المخطط له</a:t>
          </a:r>
          <a:endParaRPr lang="en-US" dirty="0"/>
        </a:p>
      </dgm:t>
    </dgm:pt>
    <dgm:pt modelId="{DD1F25B4-83CB-49E8-BE24-6A0FDB4242FB}" type="parTrans" cxnId="{004CA0DC-BA2F-425F-8F03-19A083D2F61C}">
      <dgm:prSet/>
      <dgm:spPr/>
      <dgm:t>
        <a:bodyPr/>
        <a:lstStyle/>
        <a:p>
          <a:endParaRPr lang="en-US"/>
        </a:p>
      </dgm:t>
    </dgm:pt>
    <dgm:pt modelId="{28E65417-5B34-4D7B-A422-F177369ECEAF}" type="sibTrans" cxnId="{004CA0DC-BA2F-425F-8F03-19A083D2F61C}">
      <dgm:prSet/>
      <dgm:spPr/>
      <dgm:t>
        <a:bodyPr/>
        <a:lstStyle/>
        <a:p>
          <a:endParaRPr lang="en-US"/>
        </a:p>
      </dgm:t>
    </dgm:pt>
    <dgm:pt modelId="{81721057-A811-4480-A17A-3D1492ADF38F}">
      <dgm:prSet/>
      <dgm:spPr/>
      <dgm:t>
        <a:bodyPr/>
        <a:lstStyle/>
        <a:p>
          <a:r>
            <a:rPr lang="en-US" b="1" dirty="0"/>
            <a:t>POOR SERVICE TO DISADVANTAGED CONSUMERS</a:t>
          </a:r>
        </a:p>
        <a:p>
          <a:r>
            <a:rPr lang="ar-SA" b="1" dirty="0"/>
            <a:t>خدمة سيئة للمستهلكين المحرومين</a:t>
          </a:r>
          <a:endParaRPr lang="en-US" dirty="0"/>
        </a:p>
      </dgm:t>
    </dgm:pt>
    <dgm:pt modelId="{51DFC84E-3B72-4F0B-87F6-974BDDF99C62}" type="parTrans" cxnId="{4E357049-7C66-4016-B91C-E2993A837BC5}">
      <dgm:prSet/>
      <dgm:spPr/>
      <dgm:t>
        <a:bodyPr/>
        <a:lstStyle/>
        <a:p>
          <a:endParaRPr lang="en-US"/>
        </a:p>
      </dgm:t>
    </dgm:pt>
    <dgm:pt modelId="{AC223F52-9FF3-4D2A-B325-4EF7808069AE}" type="sibTrans" cxnId="{4E357049-7C66-4016-B91C-E2993A837BC5}">
      <dgm:prSet/>
      <dgm:spPr/>
      <dgm:t>
        <a:bodyPr/>
        <a:lstStyle/>
        <a:p>
          <a:endParaRPr lang="en-US"/>
        </a:p>
      </dgm:t>
    </dgm:pt>
    <dgm:pt modelId="{155962F2-A22E-4700-9632-F8A74934E29A}" type="pres">
      <dgm:prSet presAssocID="{0D8A4F3B-7265-4A2D-BFD0-04B4CFC8176C}" presName="linear" presStyleCnt="0">
        <dgm:presLayoutVars>
          <dgm:animLvl val="lvl"/>
          <dgm:resizeHandles val="exact"/>
        </dgm:presLayoutVars>
      </dgm:prSet>
      <dgm:spPr/>
    </dgm:pt>
    <dgm:pt modelId="{FE5B09BE-663F-4B1D-9CD6-1A7E8057239E}" type="pres">
      <dgm:prSet presAssocID="{352BCFD1-0954-460B-AE43-01B2831C52AD}" presName="parentText" presStyleLbl="node1" presStyleIdx="0" presStyleCnt="6">
        <dgm:presLayoutVars>
          <dgm:chMax val="0"/>
          <dgm:bulletEnabled val="1"/>
        </dgm:presLayoutVars>
      </dgm:prSet>
      <dgm:spPr/>
    </dgm:pt>
    <dgm:pt modelId="{3712314F-9DFC-4C3A-A791-CE046BFD3696}" type="pres">
      <dgm:prSet presAssocID="{0E66A702-0D6C-4DE9-AE84-A840AAB65A65}" presName="spacer" presStyleCnt="0"/>
      <dgm:spPr/>
    </dgm:pt>
    <dgm:pt modelId="{AC2EA382-5628-45C2-A2D1-F01B5E34475B}" type="pres">
      <dgm:prSet presAssocID="{59C5AF3E-E27E-4CC4-96BB-DCB3470D6DFF}" presName="parentText" presStyleLbl="node1" presStyleIdx="1" presStyleCnt="6">
        <dgm:presLayoutVars>
          <dgm:chMax val="0"/>
          <dgm:bulletEnabled val="1"/>
        </dgm:presLayoutVars>
      </dgm:prSet>
      <dgm:spPr/>
    </dgm:pt>
    <dgm:pt modelId="{BA5D448F-BF0C-4FAC-BB01-7E57D2AC1EA0}" type="pres">
      <dgm:prSet presAssocID="{C10D6C07-32C1-418B-9950-8DDDF23B79F0}" presName="spacer" presStyleCnt="0"/>
      <dgm:spPr/>
    </dgm:pt>
    <dgm:pt modelId="{3140395E-3B94-4A7B-8461-A7ABF2F9F1FF}" type="pres">
      <dgm:prSet presAssocID="{1E2E64C4-5B78-466C-9FC5-0FB669B301D6}" presName="parentText" presStyleLbl="node1" presStyleIdx="2" presStyleCnt="6">
        <dgm:presLayoutVars>
          <dgm:chMax val="0"/>
          <dgm:bulletEnabled val="1"/>
        </dgm:presLayoutVars>
      </dgm:prSet>
      <dgm:spPr/>
    </dgm:pt>
    <dgm:pt modelId="{F777F422-1F5C-44B5-86A5-EE23BD5D85E7}" type="pres">
      <dgm:prSet presAssocID="{7A893578-1903-4CD2-AE12-CB4D66318325}" presName="spacer" presStyleCnt="0"/>
      <dgm:spPr/>
    </dgm:pt>
    <dgm:pt modelId="{850B1DFF-02A7-4204-8107-CBEEA1EEFEB1}" type="pres">
      <dgm:prSet presAssocID="{8087EBC4-BEF0-40A7-9DC7-79A3C888FD97}" presName="parentText" presStyleLbl="node1" presStyleIdx="3" presStyleCnt="6">
        <dgm:presLayoutVars>
          <dgm:chMax val="0"/>
          <dgm:bulletEnabled val="1"/>
        </dgm:presLayoutVars>
      </dgm:prSet>
      <dgm:spPr/>
    </dgm:pt>
    <dgm:pt modelId="{5C239141-DEAD-46EB-B10C-B827703970A7}" type="pres">
      <dgm:prSet presAssocID="{FB3834F2-E366-486B-B3D8-E1D1293D7FEA}" presName="spacer" presStyleCnt="0"/>
      <dgm:spPr/>
    </dgm:pt>
    <dgm:pt modelId="{D8F90FF9-413F-498F-A54F-11406AFF6556}" type="pres">
      <dgm:prSet presAssocID="{97FDDB1E-3FEE-419D-969E-07F6AAE8C2A7}" presName="parentText" presStyleLbl="node1" presStyleIdx="4" presStyleCnt="6">
        <dgm:presLayoutVars>
          <dgm:chMax val="0"/>
          <dgm:bulletEnabled val="1"/>
        </dgm:presLayoutVars>
      </dgm:prSet>
      <dgm:spPr/>
    </dgm:pt>
    <dgm:pt modelId="{6055E952-14FD-4EBC-B495-C5A4771A39BA}" type="pres">
      <dgm:prSet presAssocID="{28E65417-5B34-4D7B-A422-F177369ECEAF}" presName="spacer" presStyleCnt="0"/>
      <dgm:spPr/>
    </dgm:pt>
    <dgm:pt modelId="{6D6EB957-7C56-4368-9242-D48DA5B91B20}" type="pres">
      <dgm:prSet presAssocID="{81721057-A811-4480-A17A-3D1492ADF38F}" presName="parentText" presStyleLbl="node1" presStyleIdx="5" presStyleCnt="6">
        <dgm:presLayoutVars>
          <dgm:chMax val="0"/>
          <dgm:bulletEnabled val="1"/>
        </dgm:presLayoutVars>
      </dgm:prSet>
      <dgm:spPr/>
    </dgm:pt>
  </dgm:ptLst>
  <dgm:cxnLst>
    <dgm:cxn modelId="{E3D65931-60A2-4580-BD8F-EE0A147157FF}" srcId="{0D8A4F3B-7265-4A2D-BFD0-04B4CFC8176C}" destId="{352BCFD1-0954-460B-AE43-01B2831C52AD}" srcOrd="0" destOrd="0" parTransId="{B3259782-9FCA-4A58-A522-AE7AA562EBF7}" sibTransId="{0E66A702-0D6C-4DE9-AE84-A840AAB65A65}"/>
    <dgm:cxn modelId="{4E357049-7C66-4016-B91C-E2993A837BC5}" srcId="{0D8A4F3B-7265-4A2D-BFD0-04B4CFC8176C}" destId="{81721057-A811-4480-A17A-3D1492ADF38F}" srcOrd="5" destOrd="0" parTransId="{51DFC84E-3B72-4F0B-87F6-974BDDF99C62}" sibTransId="{AC223F52-9FF3-4D2A-B325-4EF7808069AE}"/>
    <dgm:cxn modelId="{2344604D-A694-4112-8062-6E512A028FD4}" srcId="{0D8A4F3B-7265-4A2D-BFD0-04B4CFC8176C}" destId="{8087EBC4-BEF0-40A7-9DC7-79A3C888FD97}" srcOrd="3" destOrd="0" parTransId="{E1E0A0D2-CA26-436D-8072-CAC8AAA875C7}" sibTransId="{FB3834F2-E366-486B-B3D8-E1D1293D7FEA}"/>
    <dgm:cxn modelId="{7D4C7C59-C35B-42B5-A519-BE2D02B9B62C}" type="presOf" srcId="{97FDDB1E-3FEE-419D-969E-07F6AAE8C2A7}" destId="{D8F90FF9-413F-498F-A54F-11406AFF6556}" srcOrd="0" destOrd="0" presId="urn:microsoft.com/office/officeart/2005/8/layout/vList2"/>
    <dgm:cxn modelId="{8C0AD56D-9894-46ED-A858-A8890260EDFC}" type="presOf" srcId="{8087EBC4-BEF0-40A7-9DC7-79A3C888FD97}" destId="{850B1DFF-02A7-4204-8107-CBEEA1EEFEB1}" srcOrd="0" destOrd="0" presId="urn:microsoft.com/office/officeart/2005/8/layout/vList2"/>
    <dgm:cxn modelId="{BA022B99-11C1-41C1-B2DB-DCF84F4CFCC9}" type="presOf" srcId="{352BCFD1-0954-460B-AE43-01B2831C52AD}" destId="{FE5B09BE-663F-4B1D-9CD6-1A7E8057239E}" srcOrd="0" destOrd="0" presId="urn:microsoft.com/office/officeart/2005/8/layout/vList2"/>
    <dgm:cxn modelId="{C2CD8FAD-1138-4978-B970-12B945ADB45A}" srcId="{0D8A4F3B-7265-4A2D-BFD0-04B4CFC8176C}" destId="{59C5AF3E-E27E-4CC4-96BB-DCB3470D6DFF}" srcOrd="1" destOrd="0" parTransId="{175E7F1F-204B-481E-A64F-615668B1C5C2}" sibTransId="{C10D6C07-32C1-418B-9950-8DDDF23B79F0}"/>
    <dgm:cxn modelId="{97536CBA-9DDF-497C-A848-F23A809C661B}" srcId="{0D8A4F3B-7265-4A2D-BFD0-04B4CFC8176C}" destId="{1E2E64C4-5B78-466C-9FC5-0FB669B301D6}" srcOrd="2" destOrd="0" parTransId="{D4ADF726-947B-4250-B176-DA1E7EC344B8}" sibTransId="{7A893578-1903-4CD2-AE12-CB4D66318325}"/>
    <dgm:cxn modelId="{FE67DAC7-D69A-4934-A16C-C3575CCB1E0B}" type="presOf" srcId="{0D8A4F3B-7265-4A2D-BFD0-04B4CFC8176C}" destId="{155962F2-A22E-4700-9632-F8A74934E29A}" srcOrd="0" destOrd="0" presId="urn:microsoft.com/office/officeart/2005/8/layout/vList2"/>
    <dgm:cxn modelId="{DCE57ECC-F795-4419-B1CE-6FB7A829A9E5}" type="presOf" srcId="{81721057-A811-4480-A17A-3D1492ADF38F}" destId="{6D6EB957-7C56-4368-9242-D48DA5B91B20}" srcOrd="0" destOrd="0" presId="urn:microsoft.com/office/officeart/2005/8/layout/vList2"/>
    <dgm:cxn modelId="{DC3002D4-EAA2-4FF4-8F13-BD9C296C85AA}" type="presOf" srcId="{1E2E64C4-5B78-466C-9FC5-0FB669B301D6}" destId="{3140395E-3B94-4A7B-8461-A7ABF2F9F1FF}" srcOrd="0" destOrd="0" presId="urn:microsoft.com/office/officeart/2005/8/layout/vList2"/>
    <dgm:cxn modelId="{0D2FACDA-DBDE-43C4-AEA1-E6F7EC68690C}" type="presOf" srcId="{59C5AF3E-E27E-4CC4-96BB-DCB3470D6DFF}" destId="{AC2EA382-5628-45C2-A2D1-F01B5E34475B}" srcOrd="0" destOrd="0" presId="urn:microsoft.com/office/officeart/2005/8/layout/vList2"/>
    <dgm:cxn modelId="{004CA0DC-BA2F-425F-8F03-19A083D2F61C}" srcId="{0D8A4F3B-7265-4A2D-BFD0-04B4CFC8176C}" destId="{97FDDB1E-3FEE-419D-969E-07F6AAE8C2A7}" srcOrd="4" destOrd="0" parTransId="{DD1F25B4-83CB-49E8-BE24-6A0FDB4242FB}" sibTransId="{28E65417-5B34-4D7B-A422-F177369ECEAF}"/>
    <dgm:cxn modelId="{CA8F486F-F6F3-439C-B717-D4173E2528F2}" type="presParOf" srcId="{155962F2-A22E-4700-9632-F8A74934E29A}" destId="{FE5B09BE-663F-4B1D-9CD6-1A7E8057239E}" srcOrd="0" destOrd="0" presId="urn:microsoft.com/office/officeart/2005/8/layout/vList2"/>
    <dgm:cxn modelId="{67676611-EC6D-4A95-9E16-3EFE126B09AD}" type="presParOf" srcId="{155962F2-A22E-4700-9632-F8A74934E29A}" destId="{3712314F-9DFC-4C3A-A791-CE046BFD3696}" srcOrd="1" destOrd="0" presId="urn:microsoft.com/office/officeart/2005/8/layout/vList2"/>
    <dgm:cxn modelId="{9B1CBDDC-0E22-4DCE-AFA4-5C27A09AD9B6}" type="presParOf" srcId="{155962F2-A22E-4700-9632-F8A74934E29A}" destId="{AC2EA382-5628-45C2-A2D1-F01B5E34475B}" srcOrd="2" destOrd="0" presId="urn:microsoft.com/office/officeart/2005/8/layout/vList2"/>
    <dgm:cxn modelId="{901F2E10-A240-4677-9C77-91296CAD89C0}" type="presParOf" srcId="{155962F2-A22E-4700-9632-F8A74934E29A}" destId="{BA5D448F-BF0C-4FAC-BB01-7E57D2AC1EA0}" srcOrd="3" destOrd="0" presId="urn:microsoft.com/office/officeart/2005/8/layout/vList2"/>
    <dgm:cxn modelId="{B40BCC8B-7914-441A-A862-BBF89679B7CF}" type="presParOf" srcId="{155962F2-A22E-4700-9632-F8A74934E29A}" destId="{3140395E-3B94-4A7B-8461-A7ABF2F9F1FF}" srcOrd="4" destOrd="0" presId="urn:microsoft.com/office/officeart/2005/8/layout/vList2"/>
    <dgm:cxn modelId="{72C29A67-4B4F-4466-9253-EB59C3B5779D}" type="presParOf" srcId="{155962F2-A22E-4700-9632-F8A74934E29A}" destId="{F777F422-1F5C-44B5-86A5-EE23BD5D85E7}" srcOrd="5" destOrd="0" presId="urn:microsoft.com/office/officeart/2005/8/layout/vList2"/>
    <dgm:cxn modelId="{9C020E49-AC4D-4495-993D-DACCD0EAE721}" type="presParOf" srcId="{155962F2-A22E-4700-9632-F8A74934E29A}" destId="{850B1DFF-02A7-4204-8107-CBEEA1EEFEB1}" srcOrd="6" destOrd="0" presId="urn:microsoft.com/office/officeart/2005/8/layout/vList2"/>
    <dgm:cxn modelId="{161BDA45-AF6B-4E11-AD45-70EDDBD23BD7}" type="presParOf" srcId="{155962F2-A22E-4700-9632-F8A74934E29A}" destId="{5C239141-DEAD-46EB-B10C-B827703970A7}" srcOrd="7" destOrd="0" presId="urn:microsoft.com/office/officeart/2005/8/layout/vList2"/>
    <dgm:cxn modelId="{151C5994-FC84-4CAF-B736-D43A36452AEB}" type="presParOf" srcId="{155962F2-A22E-4700-9632-F8A74934E29A}" destId="{D8F90FF9-413F-498F-A54F-11406AFF6556}" srcOrd="8" destOrd="0" presId="urn:microsoft.com/office/officeart/2005/8/layout/vList2"/>
    <dgm:cxn modelId="{CA5CECF9-D9E3-44FE-9A3D-408229495B2E}" type="presParOf" srcId="{155962F2-A22E-4700-9632-F8A74934E29A}" destId="{6055E952-14FD-4EBC-B495-C5A4771A39BA}" srcOrd="9" destOrd="0" presId="urn:microsoft.com/office/officeart/2005/8/layout/vList2"/>
    <dgm:cxn modelId="{1729CBF3-4BDA-42A8-9D86-1460E9ED18F8}" type="presParOf" srcId="{155962F2-A22E-4700-9632-F8A74934E29A}" destId="{6D6EB957-7C56-4368-9242-D48DA5B91B20}" srcOrd="1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D8A4F3B-7265-4A2D-BFD0-04B4CFC8176C}" type="doc">
      <dgm:prSet loTypeId="urn:microsoft.com/office/officeart/2005/8/layout/default" loCatId="list" qsTypeId="urn:microsoft.com/office/officeart/2005/8/quickstyle/simple1" qsCatId="simple" csTypeId="urn:microsoft.com/office/officeart/2005/8/colors/colorful5" csCatId="colorful" phldr="1"/>
      <dgm:spPr/>
      <dgm:t>
        <a:bodyPr/>
        <a:lstStyle/>
        <a:p>
          <a:endParaRPr lang="en-US"/>
        </a:p>
      </dgm:t>
    </dgm:pt>
    <dgm:pt modelId="{352BCFD1-0954-460B-AE43-01B2831C52AD}">
      <dgm:prSet/>
      <dgm:spPr/>
      <dgm:t>
        <a:bodyPr/>
        <a:lstStyle/>
        <a:p>
          <a:r>
            <a:rPr lang="en-US" b="1" i="0" baseline="0" dirty="0"/>
            <a:t>False wants and too much materialism</a:t>
          </a:r>
        </a:p>
        <a:p>
          <a:r>
            <a:rPr lang="ar-SA" b="1" i="0" baseline="0" dirty="0"/>
            <a:t>رغبات كاذبة ومادية مفرطة</a:t>
          </a:r>
          <a:endParaRPr lang="en-US" dirty="0"/>
        </a:p>
      </dgm:t>
    </dgm:pt>
    <dgm:pt modelId="{B3259782-9FCA-4A58-A522-AE7AA562EBF7}" type="parTrans" cxnId="{E3D65931-60A2-4580-BD8F-EE0A147157FF}">
      <dgm:prSet/>
      <dgm:spPr/>
      <dgm:t>
        <a:bodyPr/>
        <a:lstStyle/>
        <a:p>
          <a:endParaRPr lang="en-US"/>
        </a:p>
      </dgm:t>
    </dgm:pt>
    <dgm:pt modelId="{0E66A702-0D6C-4DE9-AE84-A840AAB65A65}" type="sibTrans" cxnId="{E3D65931-60A2-4580-BD8F-EE0A147157FF}">
      <dgm:prSet/>
      <dgm:spPr/>
      <dgm:t>
        <a:bodyPr/>
        <a:lstStyle/>
        <a:p>
          <a:endParaRPr lang="en-US"/>
        </a:p>
      </dgm:t>
    </dgm:pt>
    <dgm:pt modelId="{59C5AF3E-E27E-4CC4-96BB-DCB3470D6DFF}">
      <dgm:prSet/>
      <dgm:spPr/>
      <dgm:t>
        <a:bodyPr/>
        <a:lstStyle/>
        <a:p>
          <a:r>
            <a:rPr lang="en-US" b="1" i="0" baseline="0" dirty="0"/>
            <a:t>Too few social goods</a:t>
          </a:r>
        </a:p>
        <a:p>
          <a:r>
            <a:rPr lang="ar-SA" b="1" i="0" baseline="0" dirty="0"/>
            <a:t>قلة السلع الاجتماعية</a:t>
          </a:r>
          <a:endParaRPr lang="en-US" dirty="0"/>
        </a:p>
      </dgm:t>
    </dgm:pt>
    <dgm:pt modelId="{175E7F1F-204B-481E-A64F-615668B1C5C2}" type="parTrans" cxnId="{C2CD8FAD-1138-4978-B970-12B945ADB45A}">
      <dgm:prSet/>
      <dgm:spPr/>
      <dgm:t>
        <a:bodyPr/>
        <a:lstStyle/>
        <a:p>
          <a:endParaRPr lang="en-US"/>
        </a:p>
      </dgm:t>
    </dgm:pt>
    <dgm:pt modelId="{C10D6C07-32C1-418B-9950-8DDDF23B79F0}" type="sibTrans" cxnId="{C2CD8FAD-1138-4978-B970-12B945ADB45A}">
      <dgm:prSet/>
      <dgm:spPr/>
      <dgm:t>
        <a:bodyPr/>
        <a:lstStyle/>
        <a:p>
          <a:endParaRPr lang="en-US"/>
        </a:p>
      </dgm:t>
    </dgm:pt>
    <dgm:pt modelId="{1E2E64C4-5B78-466C-9FC5-0FB669B301D6}">
      <dgm:prSet/>
      <dgm:spPr/>
      <dgm:t>
        <a:bodyPr/>
        <a:lstStyle/>
        <a:p>
          <a:r>
            <a:rPr lang="en-US" b="1" dirty="0"/>
            <a:t>Cultural Pollution</a:t>
          </a:r>
        </a:p>
        <a:p>
          <a:r>
            <a:rPr lang="ar-SA" b="1" dirty="0"/>
            <a:t>التلوث الثقافي</a:t>
          </a:r>
          <a:endParaRPr lang="en-US" dirty="0"/>
        </a:p>
      </dgm:t>
    </dgm:pt>
    <dgm:pt modelId="{D4ADF726-947B-4250-B176-DA1E7EC344B8}" type="parTrans" cxnId="{97536CBA-9DDF-497C-A848-F23A809C661B}">
      <dgm:prSet/>
      <dgm:spPr/>
      <dgm:t>
        <a:bodyPr/>
        <a:lstStyle/>
        <a:p>
          <a:endParaRPr lang="en-US"/>
        </a:p>
      </dgm:t>
    </dgm:pt>
    <dgm:pt modelId="{7A893578-1903-4CD2-AE12-CB4D66318325}" type="sibTrans" cxnId="{97536CBA-9DDF-497C-A848-F23A809C661B}">
      <dgm:prSet/>
      <dgm:spPr/>
      <dgm:t>
        <a:bodyPr/>
        <a:lstStyle/>
        <a:p>
          <a:endParaRPr lang="en-US"/>
        </a:p>
      </dgm:t>
    </dgm:pt>
    <dgm:pt modelId="{E7885C40-C21F-47C4-9BB6-04D720AE64E7}" type="pres">
      <dgm:prSet presAssocID="{0D8A4F3B-7265-4A2D-BFD0-04B4CFC8176C}" presName="diagram" presStyleCnt="0">
        <dgm:presLayoutVars>
          <dgm:dir/>
          <dgm:resizeHandles val="exact"/>
        </dgm:presLayoutVars>
      </dgm:prSet>
      <dgm:spPr/>
    </dgm:pt>
    <dgm:pt modelId="{F67D3E40-BC66-4461-BD6F-F509DDA182FB}" type="pres">
      <dgm:prSet presAssocID="{352BCFD1-0954-460B-AE43-01B2831C52AD}" presName="node" presStyleLbl="node1" presStyleIdx="0" presStyleCnt="3">
        <dgm:presLayoutVars>
          <dgm:bulletEnabled val="1"/>
        </dgm:presLayoutVars>
      </dgm:prSet>
      <dgm:spPr/>
    </dgm:pt>
    <dgm:pt modelId="{3BE47BB3-574C-44F8-9E7C-AA57A444A351}" type="pres">
      <dgm:prSet presAssocID="{0E66A702-0D6C-4DE9-AE84-A840AAB65A65}" presName="sibTrans" presStyleCnt="0"/>
      <dgm:spPr/>
    </dgm:pt>
    <dgm:pt modelId="{E52BCD34-368D-452A-ADD1-64603F3F23B2}" type="pres">
      <dgm:prSet presAssocID="{59C5AF3E-E27E-4CC4-96BB-DCB3470D6DFF}" presName="node" presStyleLbl="node1" presStyleIdx="1" presStyleCnt="3">
        <dgm:presLayoutVars>
          <dgm:bulletEnabled val="1"/>
        </dgm:presLayoutVars>
      </dgm:prSet>
      <dgm:spPr/>
    </dgm:pt>
    <dgm:pt modelId="{BCE6F958-15C3-48B3-9255-BFDEBF9ED37B}" type="pres">
      <dgm:prSet presAssocID="{C10D6C07-32C1-418B-9950-8DDDF23B79F0}" presName="sibTrans" presStyleCnt="0"/>
      <dgm:spPr/>
    </dgm:pt>
    <dgm:pt modelId="{315F8818-2B73-489F-9BE2-F6BEFBAB098E}" type="pres">
      <dgm:prSet presAssocID="{1E2E64C4-5B78-466C-9FC5-0FB669B301D6}" presName="node" presStyleLbl="node1" presStyleIdx="2" presStyleCnt="3">
        <dgm:presLayoutVars>
          <dgm:bulletEnabled val="1"/>
        </dgm:presLayoutVars>
      </dgm:prSet>
      <dgm:spPr/>
    </dgm:pt>
  </dgm:ptLst>
  <dgm:cxnLst>
    <dgm:cxn modelId="{60EE870B-7D89-4065-BEE6-39B4453F18A8}" type="presOf" srcId="{0D8A4F3B-7265-4A2D-BFD0-04B4CFC8176C}" destId="{E7885C40-C21F-47C4-9BB6-04D720AE64E7}" srcOrd="0" destOrd="0" presId="urn:microsoft.com/office/officeart/2005/8/layout/default"/>
    <dgm:cxn modelId="{E3D65931-60A2-4580-BD8F-EE0A147157FF}" srcId="{0D8A4F3B-7265-4A2D-BFD0-04B4CFC8176C}" destId="{352BCFD1-0954-460B-AE43-01B2831C52AD}" srcOrd="0" destOrd="0" parTransId="{B3259782-9FCA-4A58-A522-AE7AA562EBF7}" sibTransId="{0E66A702-0D6C-4DE9-AE84-A840AAB65A65}"/>
    <dgm:cxn modelId="{23E776AC-D7BE-445D-8C25-5452F648CB13}" type="presOf" srcId="{1E2E64C4-5B78-466C-9FC5-0FB669B301D6}" destId="{315F8818-2B73-489F-9BE2-F6BEFBAB098E}" srcOrd="0" destOrd="0" presId="urn:microsoft.com/office/officeart/2005/8/layout/default"/>
    <dgm:cxn modelId="{C2CD8FAD-1138-4978-B970-12B945ADB45A}" srcId="{0D8A4F3B-7265-4A2D-BFD0-04B4CFC8176C}" destId="{59C5AF3E-E27E-4CC4-96BB-DCB3470D6DFF}" srcOrd="1" destOrd="0" parTransId="{175E7F1F-204B-481E-A64F-615668B1C5C2}" sibTransId="{C10D6C07-32C1-418B-9950-8DDDF23B79F0}"/>
    <dgm:cxn modelId="{97536CBA-9DDF-497C-A848-F23A809C661B}" srcId="{0D8A4F3B-7265-4A2D-BFD0-04B4CFC8176C}" destId="{1E2E64C4-5B78-466C-9FC5-0FB669B301D6}" srcOrd="2" destOrd="0" parTransId="{D4ADF726-947B-4250-B176-DA1E7EC344B8}" sibTransId="{7A893578-1903-4CD2-AE12-CB4D66318325}"/>
    <dgm:cxn modelId="{4E4EADD3-26F1-4E57-9DA3-F408AE731555}" type="presOf" srcId="{352BCFD1-0954-460B-AE43-01B2831C52AD}" destId="{F67D3E40-BC66-4461-BD6F-F509DDA182FB}" srcOrd="0" destOrd="0" presId="urn:microsoft.com/office/officeart/2005/8/layout/default"/>
    <dgm:cxn modelId="{0F3B80E2-FD93-4D95-A384-7A87233C2069}" type="presOf" srcId="{59C5AF3E-E27E-4CC4-96BB-DCB3470D6DFF}" destId="{E52BCD34-368D-452A-ADD1-64603F3F23B2}" srcOrd="0" destOrd="0" presId="urn:microsoft.com/office/officeart/2005/8/layout/default"/>
    <dgm:cxn modelId="{B08FB5C5-4C07-4799-B804-76C043BA294D}" type="presParOf" srcId="{E7885C40-C21F-47C4-9BB6-04D720AE64E7}" destId="{F67D3E40-BC66-4461-BD6F-F509DDA182FB}" srcOrd="0" destOrd="0" presId="urn:microsoft.com/office/officeart/2005/8/layout/default"/>
    <dgm:cxn modelId="{CCC08164-1BA7-49B5-940D-8ABCECE21053}" type="presParOf" srcId="{E7885C40-C21F-47C4-9BB6-04D720AE64E7}" destId="{3BE47BB3-574C-44F8-9E7C-AA57A444A351}" srcOrd="1" destOrd="0" presId="urn:microsoft.com/office/officeart/2005/8/layout/default"/>
    <dgm:cxn modelId="{B390AC95-1FCB-4FDE-AE07-152F0C43A4A8}" type="presParOf" srcId="{E7885C40-C21F-47C4-9BB6-04D720AE64E7}" destId="{E52BCD34-368D-452A-ADD1-64603F3F23B2}" srcOrd="2" destOrd="0" presId="urn:microsoft.com/office/officeart/2005/8/layout/default"/>
    <dgm:cxn modelId="{849CA9B9-5E5B-45B1-9B49-91ED1B2BADC6}" type="presParOf" srcId="{E7885C40-C21F-47C4-9BB6-04D720AE64E7}" destId="{BCE6F958-15C3-48B3-9255-BFDEBF9ED37B}" srcOrd="3" destOrd="0" presId="urn:microsoft.com/office/officeart/2005/8/layout/default"/>
    <dgm:cxn modelId="{4F0EB2C9-FFA4-4D04-B729-C87F171D7C34}" type="presParOf" srcId="{E7885C40-C21F-47C4-9BB6-04D720AE64E7}" destId="{315F8818-2B73-489F-9BE2-F6BEFBAB098E}" srcOrd="4"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A92E4C47-AD3C-4D81-BECD-93E49B221B04}" type="doc">
      <dgm:prSet loTypeId="urn:diagrams.loki3.com/VaryingWidthList" loCatId="list" qsTypeId="urn:microsoft.com/office/officeart/2005/8/quickstyle/simple1" qsCatId="simple" csTypeId="urn:microsoft.com/office/officeart/2005/8/colors/colorful3" csCatId="colorful" phldr="1"/>
      <dgm:spPr/>
    </dgm:pt>
    <dgm:pt modelId="{25F4B448-CED5-4B5E-8190-498DE3775EFD}">
      <dgm:prSet phldrT="[Text]" custT="1"/>
      <dgm:spPr>
        <a:solidFill>
          <a:schemeClr val="bg1">
            <a:lumMod val="50000"/>
          </a:schemeClr>
        </a:solidFill>
      </dgm:spPr>
      <dgm:t>
        <a:bodyPr/>
        <a:lstStyle/>
        <a:p>
          <a:pPr algn="l"/>
          <a:r>
            <a:rPr lang="en-US" sz="3600" dirty="0"/>
            <a:t> Acquisitions of competitors</a:t>
          </a:r>
        </a:p>
        <a:p>
          <a:pPr algn="l"/>
          <a:r>
            <a:rPr lang="ar-SA" sz="3600" dirty="0"/>
            <a:t>الاستحواذ على المنافسين</a:t>
          </a:r>
          <a:endParaRPr lang="en-US" sz="3600" dirty="0"/>
        </a:p>
      </dgm:t>
    </dgm:pt>
    <dgm:pt modelId="{08AE59EF-7516-4FBD-A133-DFF4268DD8FC}" type="parTrans" cxnId="{C1E336F7-62E5-4CD2-952C-3303E522262C}">
      <dgm:prSet/>
      <dgm:spPr/>
      <dgm:t>
        <a:bodyPr/>
        <a:lstStyle/>
        <a:p>
          <a:endParaRPr lang="en-US" sz="1400"/>
        </a:p>
      </dgm:t>
    </dgm:pt>
    <dgm:pt modelId="{0BCDA72F-2E17-4E68-90D6-F355C900C74F}" type="sibTrans" cxnId="{C1E336F7-62E5-4CD2-952C-3303E522262C}">
      <dgm:prSet/>
      <dgm:spPr/>
      <dgm:t>
        <a:bodyPr/>
        <a:lstStyle/>
        <a:p>
          <a:endParaRPr lang="en-US" sz="1400"/>
        </a:p>
      </dgm:t>
    </dgm:pt>
    <dgm:pt modelId="{4A0575A6-04C1-4858-B5D2-71212DE6BCB3}">
      <dgm:prSet phldrT="[Text]" custT="1"/>
      <dgm:spPr/>
      <dgm:t>
        <a:bodyPr/>
        <a:lstStyle/>
        <a:p>
          <a:pPr algn="l"/>
          <a:r>
            <a:rPr lang="en-US" sz="3600" dirty="0"/>
            <a:t>   Creating barriers to entry</a:t>
          </a:r>
        </a:p>
        <a:p>
          <a:pPr algn="l"/>
          <a:r>
            <a:rPr lang="ar-SA" sz="3600" dirty="0"/>
            <a:t>إنشاء حواجز الدخول</a:t>
          </a:r>
          <a:endParaRPr lang="en-US" sz="3600" dirty="0"/>
        </a:p>
      </dgm:t>
    </dgm:pt>
    <dgm:pt modelId="{0C8D3D7F-20BD-4CEA-9640-B38E26FC8D5B}" type="parTrans" cxnId="{F796561D-95A5-4735-BC4D-9F51538E0AAF}">
      <dgm:prSet/>
      <dgm:spPr/>
      <dgm:t>
        <a:bodyPr/>
        <a:lstStyle/>
        <a:p>
          <a:endParaRPr lang="en-US" sz="1400"/>
        </a:p>
      </dgm:t>
    </dgm:pt>
    <dgm:pt modelId="{2513BDBE-84EA-4C72-911E-9EF579BCC529}" type="sibTrans" cxnId="{F796561D-95A5-4735-BC4D-9F51538E0AAF}">
      <dgm:prSet/>
      <dgm:spPr/>
      <dgm:t>
        <a:bodyPr/>
        <a:lstStyle/>
        <a:p>
          <a:endParaRPr lang="en-US" sz="1400"/>
        </a:p>
      </dgm:t>
    </dgm:pt>
    <dgm:pt modelId="{4ABD2284-73BF-426D-9663-4C8516D03C8A}">
      <dgm:prSet phldrT="[Text]" custT="1"/>
      <dgm:spPr/>
      <dgm:t>
        <a:bodyPr/>
        <a:lstStyle/>
        <a:p>
          <a:pPr algn="r"/>
          <a:r>
            <a:rPr lang="en-US" sz="3600" dirty="0"/>
            <a:t>Unfair competitive marketing practices</a:t>
          </a:r>
        </a:p>
        <a:p>
          <a:pPr algn="r"/>
          <a:r>
            <a:rPr lang="ar-SA" sz="3600" dirty="0"/>
            <a:t>ممارسات التسويق التنافسية غير العادلة</a:t>
          </a:r>
          <a:endParaRPr lang="en-US" sz="3600" dirty="0"/>
        </a:p>
      </dgm:t>
    </dgm:pt>
    <dgm:pt modelId="{8A2BDDC5-37D8-400C-B102-3F2D96F85CF3}" type="parTrans" cxnId="{064D5253-9B05-4B67-A45F-357383864AAA}">
      <dgm:prSet/>
      <dgm:spPr/>
      <dgm:t>
        <a:bodyPr/>
        <a:lstStyle/>
        <a:p>
          <a:endParaRPr lang="en-US" sz="1400"/>
        </a:p>
      </dgm:t>
    </dgm:pt>
    <dgm:pt modelId="{5080583F-F231-4FF3-A170-663D0B42A7DD}" type="sibTrans" cxnId="{064D5253-9B05-4B67-A45F-357383864AAA}">
      <dgm:prSet/>
      <dgm:spPr/>
      <dgm:t>
        <a:bodyPr/>
        <a:lstStyle/>
        <a:p>
          <a:endParaRPr lang="en-US" sz="1400"/>
        </a:p>
      </dgm:t>
    </dgm:pt>
    <dgm:pt modelId="{8E0ED4E4-FC53-4A23-92EE-58789959E748}" type="pres">
      <dgm:prSet presAssocID="{A92E4C47-AD3C-4D81-BECD-93E49B221B04}" presName="Name0" presStyleCnt="0">
        <dgm:presLayoutVars>
          <dgm:resizeHandles/>
        </dgm:presLayoutVars>
      </dgm:prSet>
      <dgm:spPr/>
    </dgm:pt>
    <dgm:pt modelId="{5152FF8A-7A40-4608-B9FC-88D520CE601A}" type="pres">
      <dgm:prSet presAssocID="{25F4B448-CED5-4B5E-8190-498DE3775EFD}" presName="text" presStyleLbl="node1" presStyleIdx="0" presStyleCnt="3" custScaleX="242724" custLinFactNeighborX="-16805" custLinFactNeighborY="-48364">
        <dgm:presLayoutVars>
          <dgm:bulletEnabled val="1"/>
        </dgm:presLayoutVars>
      </dgm:prSet>
      <dgm:spPr/>
    </dgm:pt>
    <dgm:pt modelId="{DDFDB15B-EFB0-46F4-B704-5B67255329A5}" type="pres">
      <dgm:prSet presAssocID="{0BCDA72F-2E17-4E68-90D6-F355C900C74F}" presName="space" presStyleCnt="0"/>
      <dgm:spPr/>
    </dgm:pt>
    <dgm:pt modelId="{9ADDE355-38F4-4D45-B772-88ED27C5AC68}" type="pres">
      <dgm:prSet presAssocID="{4A0575A6-04C1-4858-B5D2-71212DE6BCB3}" presName="text" presStyleLbl="node1" presStyleIdx="1" presStyleCnt="3" custScaleX="181543" custLinFactNeighborX="24055" custLinFactNeighborY="-25415">
        <dgm:presLayoutVars>
          <dgm:bulletEnabled val="1"/>
        </dgm:presLayoutVars>
      </dgm:prSet>
      <dgm:spPr/>
    </dgm:pt>
    <dgm:pt modelId="{FB72908E-5E8E-4DF6-93C1-AA931B5580F9}" type="pres">
      <dgm:prSet presAssocID="{2513BDBE-84EA-4C72-911E-9EF579BCC529}" presName="space" presStyleCnt="0"/>
      <dgm:spPr/>
    </dgm:pt>
    <dgm:pt modelId="{724769DB-AB63-468A-8616-1343A9A98A66}" type="pres">
      <dgm:prSet presAssocID="{4ABD2284-73BF-426D-9663-4C8516D03C8A}" presName="text" presStyleLbl="node1" presStyleIdx="2" presStyleCnt="3" custScaleX="169039" custLinFactNeighborX="-3994" custLinFactNeighborY="58368">
        <dgm:presLayoutVars>
          <dgm:bulletEnabled val="1"/>
        </dgm:presLayoutVars>
      </dgm:prSet>
      <dgm:spPr/>
    </dgm:pt>
  </dgm:ptLst>
  <dgm:cxnLst>
    <dgm:cxn modelId="{F796561D-95A5-4735-BC4D-9F51538E0AAF}" srcId="{A92E4C47-AD3C-4D81-BECD-93E49B221B04}" destId="{4A0575A6-04C1-4858-B5D2-71212DE6BCB3}" srcOrd="1" destOrd="0" parTransId="{0C8D3D7F-20BD-4CEA-9640-B38E26FC8D5B}" sibTransId="{2513BDBE-84EA-4C72-911E-9EF579BCC529}"/>
    <dgm:cxn modelId="{878FE544-8D33-4FF9-AE6F-1EF90224B930}" type="presOf" srcId="{4A0575A6-04C1-4858-B5D2-71212DE6BCB3}" destId="{9ADDE355-38F4-4D45-B772-88ED27C5AC68}" srcOrd="0" destOrd="0" presId="urn:diagrams.loki3.com/VaryingWidthList"/>
    <dgm:cxn modelId="{064D5253-9B05-4B67-A45F-357383864AAA}" srcId="{A92E4C47-AD3C-4D81-BECD-93E49B221B04}" destId="{4ABD2284-73BF-426D-9663-4C8516D03C8A}" srcOrd="2" destOrd="0" parTransId="{8A2BDDC5-37D8-400C-B102-3F2D96F85CF3}" sibTransId="{5080583F-F231-4FF3-A170-663D0B42A7DD}"/>
    <dgm:cxn modelId="{10507488-8B1C-44D9-9079-496BF9A62E62}" type="presOf" srcId="{4ABD2284-73BF-426D-9663-4C8516D03C8A}" destId="{724769DB-AB63-468A-8616-1343A9A98A66}" srcOrd="0" destOrd="0" presId="urn:diagrams.loki3.com/VaryingWidthList"/>
    <dgm:cxn modelId="{68A8E995-445D-41EC-AEC6-DE2A21F7BD0F}" type="presOf" srcId="{A92E4C47-AD3C-4D81-BECD-93E49B221B04}" destId="{8E0ED4E4-FC53-4A23-92EE-58789959E748}" srcOrd="0" destOrd="0" presId="urn:diagrams.loki3.com/VaryingWidthList"/>
    <dgm:cxn modelId="{77635DEB-0227-4C7A-9B8B-816C4C074F2F}" type="presOf" srcId="{25F4B448-CED5-4B5E-8190-498DE3775EFD}" destId="{5152FF8A-7A40-4608-B9FC-88D520CE601A}" srcOrd="0" destOrd="0" presId="urn:diagrams.loki3.com/VaryingWidthList"/>
    <dgm:cxn modelId="{C1E336F7-62E5-4CD2-952C-3303E522262C}" srcId="{A92E4C47-AD3C-4D81-BECD-93E49B221B04}" destId="{25F4B448-CED5-4B5E-8190-498DE3775EFD}" srcOrd="0" destOrd="0" parTransId="{08AE59EF-7516-4FBD-A133-DFF4268DD8FC}" sibTransId="{0BCDA72F-2E17-4E68-90D6-F355C900C74F}"/>
    <dgm:cxn modelId="{8F688EA4-78D0-4275-A4CC-CB51465EA37F}" type="presParOf" srcId="{8E0ED4E4-FC53-4A23-92EE-58789959E748}" destId="{5152FF8A-7A40-4608-B9FC-88D520CE601A}" srcOrd="0" destOrd="0" presId="urn:diagrams.loki3.com/VaryingWidthList"/>
    <dgm:cxn modelId="{6A413E83-C9AE-4B4B-80A4-30E494D2F8A8}" type="presParOf" srcId="{8E0ED4E4-FC53-4A23-92EE-58789959E748}" destId="{DDFDB15B-EFB0-46F4-B704-5B67255329A5}" srcOrd="1" destOrd="0" presId="urn:diagrams.loki3.com/VaryingWidthList"/>
    <dgm:cxn modelId="{43CEB3A3-FBAF-4D07-B9FF-4FC9CE289A19}" type="presParOf" srcId="{8E0ED4E4-FC53-4A23-92EE-58789959E748}" destId="{9ADDE355-38F4-4D45-B772-88ED27C5AC68}" srcOrd="2" destOrd="0" presId="urn:diagrams.loki3.com/VaryingWidthList"/>
    <dgm:cxn modelId="{7C8B2B0A-D9E2-4A93-B800-97B636285AB8}" type="presParOf" srcId="{8E0ED4E4-FC53-4A23-92EE-58789959E748}" destId="{FB72908E-5E8E-4DF6-93C1-AA931B5580F9}" srcOrd="3" destOrd="0" presId="urn:diagrams.loki3.com/VaryingWidthList"/>
    <dgm:cxn modelId="{FDFA46E3-38AE-4D5F-9FE6-FFAF558745D6}" type="presParOf" srcId="{8E0ED4E4-FC53-4A23-92EE-58789959E748}" destId="{724769DB-AB63-468A-8616-1343A9A98A66}" srcOrd="4" destOrd="0" presId="urn:diagrams.loki3.com/VaryingWidth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3BCA4393-7254-4D02-A179-54343BA34F30}" type="doc">
      <dgm:prSet loTypeId="urn:microsoft.com/office/officeart/2005/8/layout/orgChart1" loCatId="hierarchy" qsTypeId="urn:microsoft.com/office/officeart/2005/8/quickstyle/simple1" qsCatId="simple" csTypeId="urn:microsoft.com/office/officeart/2005/8/colors/colorful3" csCatId="colorful" phldr="1"/>
      <dgm:spPr/>
      <dgm:t>
        <a:bodyPr/>
        <a:lstStyle/>
        <a:p>
          <a:endParaRPr lang="en-US"/>
        </a:p>
      </dgm:t>
    </dgm:pt>
    <dgm:pt modelId="{3548E155-8F32-471E-86DB-1FBAEDDCD1B0}">
      <dgm:prSet phldrT="[Text]"/>
      <dgm:spPr/>
      <dgm:t>
        <a:bodyPr/>
        <a:lstStyle/>
        <a:p>
          <a:r>
            <a:rPr lang="en-US" b="1" dirty="0"/>
            <a:t>Two major</a:t>
          </a:r>
        </a:p>
        <a:p>
          <a:r>
            <a:rPr lang="en-US" b="1" dirty="0"/>
            <a:t>Movements</a:t>
          </a:r>
        </a:p>
        <a:p>
          <a:r>
            <a:rPr lang="ar-SA" b="1" dirty="0"/>
            <a:t>حركتان رئيسيتان</a:t>
          </a:r>
          <a:endParaRPr lang="en-US" b="1" dirty="0"/>
        </a:p>
      </dgm:t>
    </dgm:pt>
    <dgm:pt modelId="{4396D173-1499-4A92-98BD-034CDCED3E85}" type="parTrans" cxnId="{FA075959-2CCD-400D-A055-4A66383EAA06}">
      <dgm:prSet/>
      <dgm:spPr/>
      <dgm:t>
        <a:bodyPr/>
        <a:lstStyle/>
        <a:p>
          <a:endParaRPr lang="en-US" b="1"/>
        </a:p>
      </dgm:t>
    </dgm:pt>
    <dgm:pt modelId="{A3727693-2204-445A-92FF-BFE2F471F696}" type="sibTrans" cxnId="{FA075959-2CCD-400D-A055-4A66383EAA06}">
      <dgm:prSet/>
      <dgm:spPr/>
      <dgm:t>
        <a:bodyPr/>
        <a:lstStyle/>
        <a:p>
          <a:endParaRPr lang="en-US" b="1"/>
        </a:p>
      </dgm:t>
    </dgm:pt>
    <dgm:pt modelId="{E243D37F-DE35-4974-AB7C-31549767DB41}">
      <dgm:prSet phldrT="[Text]"/>
      <dgm:spPr/>
      <dgm:t>
        <a:bodyPr/>
        <a:lstStyle/>
        <a:p>
          <a:r>
            <a:rPr lang="en-US" b="1" dirty="0"/>
            <a:t>Environmentalism</a:t>
          </a:r>
        </a:p>
        <a:p>
          <a:r>
            <a:rPr lang="ar-SA" b="1" dirty="0"/>
            <a:t>حماية البيئة</a:t>
          </a:r>
          <a:endParaRPr lang="en-US" b="1" dirty="0"/>
        </a:p>
      </dgm:t>
    </dgm:pt>
    <dgm:pt modelId="{BD9105E0-E4E6-4790-8D49-EE4E78E979D8}" type="parTrans" cxnId="{C9B22A73-8290-48AB-AB82-A109A09BE6AC}">
      <dgm:prSet/>
      <dgm:spPr/>
      <dgm:t>
        <a:bodyPr/>
        <a:lstStyle/>
        <a:p>
          <a:endParaRPr lang="en-US" b="1"/>
        </a:p>
      </dgm:t>
    </dgm:pt>
    <dgm:pt modelId="{5DEEE4D4-A182-4A8B-834D-93F1A6CB204C}" type="sibTrans" cxnId="{C9B22A73-8290-48AB-AB82-A109A09BE6AC}">
      <dgm:prSet/>
      <dgm:spPr/>
      <dgm:t>
        <a:bodyPr/>
        <a:lstStyle/>
        <a:p>
          <a:endParaRPr lang="en-US" b="1"/>
        </a:p>
      </dgm:t>
    </dgm:pt>
    <dgm:pt modelId="{E35E6468-6B63-444B-85EA-E2533569A853}">
      <dgm:prSet/>
      <dgm:spPr/>
      <dgm:t>
        <a:bodyPr/>
        <a:lstStyle/>
        <a:p>
          <a:r>
            <a:rPr lang="en-US" b="1" dirty="0"/>
            <a:t>Consumerism</a:t>
          </a:r>
        </a:p>
        <a:p>
          <a:r>
            <a:rPr lang="ar-SA" b="1" dirty="0"/>
            <a:t>الدفاع على حقوق المستهلكين</a:t>
          </a:r>
          <a:endParaRPr lang="en-US" b="1" dirty="0"/>
        </a:p>
      </dgm:t>
    </dgm:pt>
    <dgm:pt modelId="{BC9FCFC7-56E3-4272-8880-5874383CE69C}" type="parTrans" cxnId="{0133339B-4ED0-46CF-8CEC-853A0BDFA769}">
      <dgm:prSet/>
      <dgm:spPr/>
      <dgm:t>
        <a:bodyPr/>
        <a:lstStyle/>
        <a:p>
          <a:endParaRPr lang="en-US" b="1"/>
        </a:p>
      </dgm:t>
    </dgm:pt>
    <dgm:pt modelId="{3A5FFFA4-CEF6-4811-B63E-E2FE71A1D98E}" type="sibTrans" cxnId="{0133339B-4ED0-46CF-8CEC-853A0BDFA769}">
      <dgm:prSet/>
      <dgm:spPr/>
      <dgm:t>
        <a:bodyPr/>
        <a:lstStyle/>
        <a:p>
          <a:endParaRPr lang="en-US" b="1"/>
        </a:p>
      </dgm:t>
    </dgm:pt>
    <dgm:pt modelId="{981343AC-FD9A-4F34-B31C-F262ED422682}" type="pres">
      <dgm:prSet presAssocID="{3BCA4393-7254-4D02-A179-54343BA34F30}" presName="hierChild1" presStyleCnt="0">
        <dgm:presLayoutVars>
          <dgm:orgChart val="1"/>
          <dgm:chPref val="1"/>
          <dgm:dir/>
          <dgm:animOne val="branch"/>
          <dgm:animLvl val="lvl"/>
          <dgm:resizeHandles/>
        </dgm:presLayoutVars>
      </dgm:prSet>
      <dgm:spPr/>
    </dgm:pt>
    <dgm:pt modelId="{10640C9C-7BDA-4538-AA22-334F9684AC2D}" type="pres">
      <dgm:prSet presAssocID="{3548E155-8F32-471E-86DB-1FBAEDDCD1B0}" presName="hierRoot1" presStyleCnt="0">
        <dgm:presLayoutVars>
          <dgm:hierBranch val="init"/>
        </dgm:presLayoutVars>
      </dgm:prSet>
      <dgm:spPr/>
    </dgm:pt>
    <dgm:pt modelId="{05AA422D-7CE7-4231-9E22-DCBD4FF47E00}" type="pres">
      <dgm:prSet presAssocID="{3548E155-8F32-471E-86DB-1FBAEDDCD1B0}" presName="rootComposite1" presStyleCnt="0"/>
      <dgm:spPr/>
    </dgm:pt>
    <dgm:pt modelId="{198CF5DF-0A3E-4382-9BE5-3B84FF030CA7}" type="pres">
      <dgm:prSet presAssocID="{3548E155-8F32-471E-86DB-1FBAEDDCD1B0}" presName="rootText1" presStyleLbl="node0" presStyleIdx="0" presStyleCnt="1">
        <dgm:presLayoutVars>
          <dgm:chPref val="3"/>
        </dgm:presLayoutVars>
      </dgm:prSet>
      <dgm:spPr/>
    </dgm:pt>
    <dgm:pt modelId="{3DC299EE-AB41-4B97-91F9-5FF0BC243E5A}" type="pres">
      <dgm:prSet presAssocID="{3548E155-8F32-471E-86DB-1FBAEDDCD1B0}" presName="rootConnector1" presStyleLbl="node1" presStyleIdx="0" presStyleCnt="0"/>
      <dgm:spPr/>
    </dgm:pt>
    <dgm:pt modelId="{8F54E9AB-F318-42BC-A935-C8B37AA1FE34}" type="pres">
      <dgm:prSet presAssocID="{3548E155-8F32-471E-86DB-1FBAEDDCD1B0}" presName="hierChild2" presStyleCnt="0"/>
      <dgm:spPr/>
    </dgm:pt>
    <dgm:pt modelId="{8AB1B8BD-0B5D-49D9-BC10-C5F325971A2A}" type="pres">
      <dgm:prSet presAssocID="{BC9FCFC7-56E3-4272-8880-5874383CE69C}" presName="Name37" presStyleLbl="parChTrans1D2" presStyleIdx="0" presStyleCnt="2"/>
      <dgm:spPr/>
    </dgm:pt>
    <dgm:pt modelId="{860E0FA0-ECE1-4536-A366-434575A2650C}" type="pres">
      <dgm:prSet presAssocID="{E35E6468-6B63-444B-85EA-E2533569A853}" presName="hierRoot2" presStyleCnt="0">
        <dgm:presLayoutVars>
          <dgm:hierBranch val="init"/>
        </dgm:presLayoutVars>
      </dgm:prSet>
      <dgm:spPr/>
    </dgm:pt>
    <dgm:pt modelId="{8739D377-8C76-4251-B451-BB99F9A24566}" type="pres">
      <dgm:prSet presAssocID="{E35E6468-6B63-444B-85EA-E2533569A853}" presName="rootComposite" presStyleCnt="0"/>
      <dgm:spPr/>
    </dgm:pt>
    <dgm:pt modelId="{B0636413-B984-497C-8EB9-ECCAEB7DD8ED}" type="pres">
      <dgm:prSet presAssocID="{E35E6468-6B63-444B-85EA-E2533569A853}" presName="rootText" presStyleLbl="node2" presStyleIdx="0" presStyleCnt="2">
        <dgm:presLayoutVars>
          <dgm:chPref val="3"/>
        </dgm:presLayoutVars>
      </dgm:prSet>
      <dgm:spPr/>
    </dgm:pt>
    <dgm:pt modelId="{07FCBBAF-07E5-4C48-A514-5EEA0BEEC268}" type="pres">
      <dgm:prSet presAssocID="{E35E6468-6B63-444B-85EA-E2533569A853}" presName="rootConnector" presStyleLbl="node2" presStyleIdx="0" presStyleCnt="2"/>
      <dgm:spPr/>
    </dgm:pt>
    <dgm:pt modelId="{B580E66B-D08C-43E2-9240-5B16DBF63D25}" type="pres">
      <dgm:prSet presAssocID="{E35E6468-6B63-444B-85EA-E2533569A853}" presName="hierChild4" presStyleCnt="0"/>
      <dgm:spPr/>
    </dgm:pt>
    <dgm:pt modelId="{4E409785-2C7D-47FB-8EF9-F025D751DBBD}" type="pres">
      <dgm:prSet presAssocID="{E35E6468-6B63-444B-85EA-E2533569A853}" presName="hierChild5" presStyleCnt="0"/>
      <dgm:spPr/>
    </dgm:pt>
    <dgm:pt modelId="{CA8B73FD-A520-4D45-BBAE-247EC471F1BF}" type="pres">
      <dgm:prSet presAssocID="{BD9105E0-E4E6-4790-8D49-EE4E78E979D8}" presName="Name37" presStyleLbl="parChTrans1D2" presStyleIdx="1" presStyleCnt="2"/>
      <dgm:spPr/>
    </dgm:pt>
    <dgm:pt modelId="{A4A8C555-89F6-4870-A074-0B42FB454217}" type="pres">
      <dgm:prSet presAssocID="{E243D37F-DE35-4974-AB7C-31549767DB41}" presName="hierRoot2" presStyleCnt="0">
        <dgm:presLayoutVars>
          <dgm:hierBranch val="init"/>
        </dgm:presLayoutVars>
      </dgm:prSet>
      <dgm:spPr/>
    </dgm:pt>
    <dgm:pt modelId="{D1B216A3-EF01-4840-9B0F-30A1DC6F0810}" type="pres">
      <dgm:prSet presAssocID="{E243D37F-DE35-4974-AB7C-31549767DB41}" presName="rootComposite" presStyleCnt="0"/>
      <dgm:spPr/>
    </dgm:pt>
    <dgm:pt modelId="{E446EF72-9366-4C00-A7CD-A66CD567B575}" type="pres">
      <dgm:prSet presAssocID="{E243D37F-DE35-4974-AB7C-31549767DB41}" presName="rootText" presStyleLbl="node2" presStyleIdx="1" presStyleCnt="2">
        <dgm:presLayoutVars>
          <dgm:chPref val="3"/>
        </dgm:presLayoutVars>
      </dgm:prSet>
      <dgm:spPr/>
    </dgm:pt>
    <dgm:pt modelId="{C430E2AC-D231-4CAF-A125-BE3D21D341B1}" type="pres">
      <dgm:prSet presAssocID="{E243D37F-DE35-4974-AB7C-31549767DB41}" presName="rootConnector" presStyleLbl="node2" presStyleIdx="1" presStyleCnt="2"/>
      <dgm:spPr/>
    </dgm:pt>
    <dgm:pt modelId="{C831929D-B4C6-431C-8099-35DC645A3067}" type="pres">
      <dgm:prSet presAssocID="{E243D37F-DE35-4974-AB7C-31549767DB41}" presName="hierChild4" presStyleCnt="0"/>
      <dgm:spPr/>
    </dgm:pt>
    <dgm:pt modelId="{D49700F9-2485-4DBC-BE1E-45F2B9C57FF0}" type="pres">
      <dgm:prSet presAssocID="{E243D37F-DE35-4974-AB7C-31549767DB41}" presName="hierChild5" presStyleCnt="0"/>
      <dgm:spPr/>
    </dgm:pt>
    <dgm:pt modelId="{CCF79CFC-2BCF-4449-A8B6-5F53704B9902}" type="pres">
      <dgm:prSet presAssocID="{3548E155-8F32-471E-86DB-1FBAEDDCD1B0}" presName="hierChild3" presStyleCnt="0"/>
      <dgm:spPr/>
    </dgm:pt>
  </dgm:ptLst>
  <dgm:cxnLst>
    <dgm:cxn modelId="{821DF322-70F5-4813-B7DD-595CD1928E5D}" type="presOf" srcId="{E243D37F-DE35-4974-AB7C-31549767DB41}" destId="{E446EF72-9366-4C00-A7CD-A66CD567B575}" srcOrd="0" destOrd="0" presId="urn:microsoft.com/office/officeart/2005/8/layout/orgChart1"/>
    <dgm:cxn modelId="{B5736233-E745-4ED6-B652-AAE27978EDFA}" type="presOf" srcId="{E35E6468-6B63-444B-85EA-E2533569A853}" destId="{B0636413-B984-497C-8EB9-ECCAEB7DD8ED}" srcOrd="0" destOrd="0" presId="urn:microsoft.com/office/officeart/2005/8/layout/orgChart1"/>
    <dgm:cxn modelId="{FA075959-2CCD-400D-A055-4A66383EAA06}" srcId="{3BCA4393-7254-4D02-A179-54343BA34F30}" destId="{3548E155-8F32-471E-86DB-1FBAEDDCD1B0}" srcOrd="0" destOrd="0" parTransId="{4396D173-1499-4A92-98BD-034CDCED3E85}" sibTransId="{A3727693-2204-445A-92FF-BFE2F471F696}"/>
    <dgm:cxn modelId="{C9B22A73-8290-48AB-AB82-A109A09BE6AC}" srcId="{3548E155-8F32-471E-86DB-1FBAEDDCD1B0}" destId="{E243D37F-DE35-4974-AB7C-31549767DB41}" srcOrd="1" destOrd="0" parTransId="{BD9105E0-E4E6-4790-8D49-EE4E78E979D8}" sibTransId="{5DEEE4D4-A182-4A8B-834D-93F1A6CB204C}"/>
    <dgm:cxn modelId="{41731681-7FD2-4CEE-8DF1-2BF52A5ACFD5}" type="presOf" srcId="{E35E6468-6B63-444B-85EA-E2533569A853}" destId="{07FCBBAF-07E5-4C48-A514-5EEA0BEEC268}" srcOrd="1" destOrd="0" presId="urn:microsoft.com/office/officeart/2005/8/layout/orgChart1"/>
    <dgm:cxn modelId="{58DD248B-5432-4D8E-BFA0-19C476D1CE60}" type="presOf" srcId="{BD9105E0-E4E6-4790-8D49-EE4E78E979D8}" destId="{CA8B73FD-A520-4D45-BBAE-247EC471F1BF}" srcOrd="0" destOrd="0" presId="urn:microsoft.com/office/officeart/2005/8/layout/orgChart1"/>
    <dgm:cxn modelId="{8CED3C9A-8866-4802-8FB0-D7DAE44114F8}" type="presOf" srcId="{BC9FCFC7-56E3-4272-8880-5874383CE69C}" destId="{8AB1B8BD-0B5D-49D9-BC10-C5F325971A2A}" srcOrd="0" destOrd="0" presId="urn:microsoft.com/office/officeart/2005/8/layout/orgChart1"/>
    <dgm:cxn modelId="{0133339B-4ED0-46CF-8CEC-853A0BDFA769}" srcId="{3548E155-8F32-471E-86DB-1FBAEDDCD1B0}" destId="{E35E6468-6B63-444B-85EA-E2533569A853}" srcOrd="0" destOrd="0" parTransId="{BC9FCFC7-56E3-4272-8880-5874383CE69C}" sibTransId="{3A5FFFA4-CEF6-4811-B63E-E2FE71A1D98E}"/>
    <dgm:cxn modelId="{94F028AE-3AA1-4FF1-AFCC-B9091EE395DC}" type="presOf" srcId="{3BCA4393-7254-4D02-A179-54343BA34F30}" destId="{981343AC-FD9A-4F34-B31C-F262ED422682}" srcOrd="0" destOrd="0" presId="urn:microsoft.com/office/officeart/2005/8/layout/orgChart1"/>
    <dgm:cxn modelId="{6741DFB0-51E6-489C-A7BD-A17DDB9B1B5D}" type="presOf" srcId="{E243D37F-DE35-4974-AB7C-31549767DB41}" destId="{C430E2AC-D231-4CAF-A125-BE3D21D341B1}" srcOrd="1" destOrd="0" presId="urn:microsoft.com/office/officeart/2005/8/layout/orgChart1"/>
    <dgm:cxn modelId="{344A21CF-9CA3-4E5B-B082-E9034CF6E194}" type="presOf" srcId="{3548E155-8F32-471E-86DB-1FBAEDDCD1B0}" destId="{3DC299EE-AB41-4B97-91F9-5FF0BC243E5A}" srcOrd="1" destOrd="0" presId="urn:microsoft.com/office/officeart/2005/8/layout/orgChart1"/>
    <dgm:cxn modelId="{AE1C77FF-CCC8-4E42-AFD4-787B2B2D46D0}" type="presOf" srcId="{3548E155-8F32-471E-86DB-1FBAEDDCD1B0}" destId="{198CF5DF-0A3E-4382-9BE5-3B84FF030CA7}" srcOrd="0" destOrd="0" presId="urn:microsoft.com/office/officeart/2005/8/layout/orgChart1"/>
    <dgm:cxn modelId="{1398A6E4-14C8-40B8-813D-9B3CBA75CA0C}" type="presParOf" srcId="{981343AC-FD9A-4F34-B31C-F262ED422682}" destId="{10640C9C-7BDA-4538-AA22-334F9684AC2D}" srcOrd="0" destOrd="0" presId="urn:microsoft.com/office/officeart/2005/8/layout/orgChart1"/>
    <dgm:cxn modelId="{D485F52E-5697-42F4-8134-8163B7B1C604}" type="presParOf" srcId="{10640C9C-7BDA-4538-AA22-334F9684AC2D}" destId="{05AA422D-7CE7-4231-9E22-DCBD4FF47E00}" srcOrd="0" destOrd="0" presId="urn:microsoft.com/office/officeart/2005/8/layout/orgChart1"/>
    <dgm:cxn modelId="{DBB77EFE-B99A-45EA-9482-485A0A4F4B0B}" type="presParOf" srcId="{05AA422D-7CE7-4231-9E22-DCBD4FF47E00}" destId="{198CF5DF-0A3E-4382-9BE5-3B84FF030CA7}" srcOrd="0" destOrd="0" presId="urn:microsoft.com/office/officeart/2005/8/layout/orgChart1"/>
    <dgm:cxn modelId="{B84344B2-0678-44B2-A4DD-2C03A359A56F}" type="presParOf" srcId="{05AA422D-7CE7-4231-9E22-DCBD4FF47E00}" destId="{3DC299EE-AB41-4B97-91F9-5FF0BC243E5A}" srcOrd="1" destOrd="0" presId="urn:microsoft.com/office/officeart/2005/8/layout/orgChart1"/>
    <dgm:cxn modelId="{6F65BD79-3F0A-4652-A45D-BEFE10C9F9A3}" type="presParOf" srcId="{10640C9C-7BDA-4538-AA22-334F9684AC2D}" destId="{8F54E9AB-F318-42BC-A935-C8B37AA1FE34}" srcOrd="1" destOrd="0" presId="urn:microsoft.com/office/officeart/2005/8/layout/orgChart1"/>
    <dgm:cxn modelId="{3C5DA10F-EDE0-424B-BB50-BE40EA40D871}" type="presParOf" srcId="{8F54E9AB-F318-42BC-A935-C8B37AA1FE34}" destId="{8AB1B8BD-0B5D-49D9-BC10-C5F325971A2A}" srcOrd="0" destOrd="0" presId="urn:microsoft.com/office/officeart/2005/8/layout/orgChart1"/>
    <dgm:cxn modelId="{7B068E75-74A0-4391-AE6A-BF035D47199D}" type="presParOf" srcId="{8F54E9AB-F318-42BC-A935-C8B37AA1FE34}" destId="{860E0FA0-ECE1-4536-A366-434575A2650C}" srcOrd="1" destOrd="0" presId="urn:microsoft.com/office/officeart/2005/8/layout/orgChart1"/>
    <dgm:cxn modelId="{98AE0C70-A7EC-4899-ACD3-BECDF891FA79}" type="presParOf" srcId="{860E0FA0-ECE1-4536-A366-434575A2650C}" destId="{8739D377-8C76-4251-B451-BB99F9A24566}" srcOrd="0" destOrd="0" presId="urn:microsoft.com/office/officeart/2005/8/layout/orgChart1"/>
    <dgm:cxn modelId="{20FE3901-1CCF-4696-B171-CC077DBCC903}" type="presParOf" srcId="{8739D377-8C76-4251-B451-BB99F9A24566}" destId="{B0636413-B984-497C-8EB9-ECCAEB7DD8ED}" srcOrd="0" destOrd="0" presId="urn:microsoft.com/office/officeart/2005/8/layout/orgChart1"/>
    <dgm:cxn modelId="{232D12DF-FB5E-4BD9-9C58-8D02C52F4C29}" type="presParOf" srcId="{8739D377-8C76-4251-B451-BB99F9A24566}" destId="{07FCBBAF-07E5-4C48-A514-5EEA0BEEC268}" srcOrd="1" destOrd="0" presId="urn:microsoft.com/office/officeart/2005/8/layout/orgChart1"/>
    <dgm:cxn modelId="{36B4EB42-7FCB-4222-A90D-21798968E023}" type="presParOf" srcId="{860E0FA0-ECE1-4536-A366-434575A2650C}" destId="{B580E66B-D08C-43E2-9240-5B16DBF63D25}" srcOrd="1" destOrd="0" presId="urn:microsoft.com/office/officeart/2005/8/layout/orgChart1"/>
    <dgm:cxn modelId="{45DB430B-DC1E-4881-95DB-EB50CDC949B2}" type="presParOf" srcId="{860E0FA0-ECE1-4536-A366-434575A2650C}" destId="{4E409785-2C7D-47FB-8EF9-F025D751DBBD}" srcOrd="2" destOrd="0" presId="urn:microsoft.com/office/officeart/2005/8/layout/orgChart1"/>
    <dgm:cxn modelId="{82A45B89-2DC7-4366-A85E-6986CDB4E543}" type="presParOf" srcId="{8F54E9AB-F318-42BC-A935-C8B37AA1FE34}" destId="{CA8B73FD-A520-4D45-BBAE-247EC471F1BF}" srcOrd="2" destOrd="0" presId="urn:microsoft.com/office/officeart/2005/8/layout/orgChart1"/>
    <dgm:cxn modelId="{2F2B3DE9-B499-4D1C-9B53-012EFB96C031}" type="presParOf" srcId="{8F54E9AB-F318-42BC-A935-C8B37AA1FE34}" destId="{A4A8C555-89F6-4870-A074-0B42FB454217}" srcOrd="3" destOrd="0" presId="urn:microsoft.com/office/officeart/2005/8/layout/orgChart1"/>
    <dgm:cxn modelId="{99E8DE9C-4490-45D3-89E3-459736E9BDAE}" type="presParOf" srcId="{A4A8C555-89F6-4870-A074-0B42FB454217}" destId="{D1B216A3-EF01-4840-9B0F-30A1DC6F0810}" srcOrd="0" destOrd="0" presId="urn:microsoft.com/office/officeart/2005/8/layout/orgChart1"/>
    <dgm:cxn modelId="{73E70807-EFAC-4FA9-83B3-33E095F65C4A}" type="presParOf" srcId="{D1B216A3-EF01-4840-9B0F-30A1DC6F0810}" destId="{E446EF72-9366-4C00-A7CD-A66CD567B575}" srcOrd="0" destOrd="0" presId="urn:microsoft.com/office/officeart/2005/8/layout/orgChart1"/>
    <dgm:cxn modelId="{5B8D6D5A-0C5D-4871-A2E5-4E2025A1D9EE}" type="presParOf" srcId="{D1B216A3-EF01-4840-9B0F-30A1DC6F0810}" destId="{C430E2AC-D231-4CAF-A125-BE3D21D341B1}" srcOrd="1" destOrd="0" presId="urn:microsoft.com/office/officeart/2005/8/layout/orgChart1"/>
    <dgm:cxn modelId="{8835E4DA-D79C-4370-A0F5-C0598AE63EDB}" type="presParOf" srcId="{A4A8C555-89F6-4870-A074-0B42FB454217}" destId="{C831929D-B4C6-431C-8099-35DC645A3067}" srcOrd="1" destOrd="0" presId="urn:microsoft.com/office/officeart/2005/8/layout/orgChart1"/>
    <dgm:cxn modelId="{F9FE71E3-984D-4DCD-9BDE-303626C7E422}" type="presParOf" srcId="{A4A8C555-89F6-4870-A074-0B42FB454217}" destId="{D49700F9-2485-4DBC-BE1E-45F2B9C57FF0}" srcOrd="2" destOrd="0" presId="urn:microsoft.com/office/officeart/2005/8/layout/orgChart1"/>
    <dgm:cxn modelId="{2659A9BA-0DCF-45CC-9CA8-D62F1E19FC0A}" type="presParOf" srcId="{10640C9C-7BDA-4538-AA22-334F9684AC2D}" destId="{CCF79CFC-2BCF-4449-A8B6-5F53704B9902}"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386E6B-EDB7-42F9-9A74-275864456B6F}">
      <dsp:nvSpPr>
        <dsp:cNvPr id="0" name=""/>
        <dsp:cNvSpPr/>
      </dsp:nvSpPr>
      <dsp:spPr>
        <a:xfrm>
          <a:off x="416141" y="695371"/>
          <a:ext cx="4083575" cy="3880805"/>
        </a:xfrm>
        <a:prstGeom prst="ellipse">
          <a:avLst/>
        </a:prstGeom>
        <a:solidFill>
          <a:schemeClr val="accent2"/>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b="0" i="0" u="none" strike="noStrike" kern="1200" baseline="0" dirty="0">
              <a:latin typeface="TimesLTPro-Roman"/>
            </a:rPr>
            <a:t>Social critics claim that certain marketing practices hurt</a:t>
          </a:r>
        </a:p>
        <a:p>
          <a:pPr marL="0" lvl="0" indent="0" algn="ctr" defTabSz="1066800">
            <a:lnSpc>
              <a:spcPct val="90000"/>
            </a:lnSpc>
            <a:spcBef>
              <a:spcPct val="0"/>
            </a:spcBef>
            <a:spcAft>
              <a:spcPct val="35000"/>
            </a:spcAft>
            <a:buNone/>
          </a:pPr>
          <a:r>
            <a:rPr lang="en-US" sz="2400" b="0" i="0" u="none" strike="noStrike" kern="1200" baseline="0" dirty="0">
              <a:latin typeface="TimesLTPro-Roman"/>
            </a:rPr>
            <a:t> </a:t>
          </a:r>
          <a:r>
            <a:rPr lang="ar-SA" sz="2400" b="0" i="0" u="none" strike="noStrike" kern="1200" baseline="0" dirty="0">
              <a:latin typeface="TimesLTPro-Roman"/>
            </a:rPr>
            <a:t>يزعم النقاد الاجتماعيون أن بعض ممارسات التسويق تضر</a:t>
          </a:r>
          <a:endParaRPr lang="en-US" sz="2400" kern="1200" dirty="0"/>
        </a:p>
      </dsp:txBody>
      <dsp:txXfrm>
        <a:off x="1014167" y="1263702"/>
        <a:ext cx="2887523" cy="2744143"/>
      </dsp:txXfrm>
    </dsp:sp>
    <dsp:sp modelId="{F01683B4-2148-42A3-868B-B395E6D31AF0}">
      <dsp:nvSpPr>
        <dsp:cNvPr id="0" name=""/>
        <dsp:cNvSpPr/>
      </dsp:nvSpPr>
      <dsp:spPr>
        <a:xfrm>
          <a:off x="913792" y="0"/>
          <a:ext cx="4726093" cy="4926666"/>
        </a:xfrm>
        <a:prstGeom prst="blockArc">
          <a:avLst>
            <a:gd name="adj1" fmla="val 17527788"/>
            <a:gd name="adj2" fmla="val 4119114"/>
            <a:gd name="adj3" fmla="val 5750"/>
          </a:avLst>
        </a:prstGeom>
        <a:gradFill rotWithShape="0">
          <a:gsLst>
            <a:gs pos="0">
              <a:schemeClr val="accent3">
                <a:hueOff val="2710599"/>
                <a:satOff val="100000"/>
                <a:lumOff val="-14706"/>
                <a:alphaOff val="0"/>
                <a:satMod val="103000"/>
                <a:lumMod val="102000"/>
                <a:tint val="94000"/>
              </a:schemeClr>
            </a:gs>
            <a:gs pos="50000">
              <a:schemeClr val="accent3">
                <a:hueOff val="2710599"/>
                <a:satOff val="100000"/>
                <a:lumOff val="-14706"/>
                <a:alphaOff val="0"/>
                <a:satMod val="110000"/>
                <a:lumMod val="100000"/>
                <a:shade val="100000"/>
              </a:schemeClr>
            </a:gs>
            <a:gs pos="100000">
              <a:schemeClr val="accent3">
                <a:hueOff val="2710599"/>
                <a:satOff val="100000"/>
                <a:lumOff val="-14706"/>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B308F068-9F81-48CF-9013-EB8749A7E389}">
      <dsp:nvSpPr>
        <dsp:cNvPr id="0" name=""/>
        <dsp:cNvSpPr/>
      </dsp:nvSpPr>
      <dsp:spPr>
        <a:xfrm>
          <a:off x="4393743" y="415317"/>
          <a:ext cx="1255948" cy="1256299"/>
        </a:xfrm>
        <a:prstGeom prst="ellipse">
          <a:avLst/>
        </a:prstGeom>
        <a:solidFill>
          <a:schemeClr val="accent3">
            <a:tint val="50000"/>
            <a:hueOff val="0"/>
            <a:satOff val="0"/>
            <a:lumOff val="0"/>
            <a:alphaOff val="0"/>
          </a:schemeClr>
        </a:solidFill>
        <a:ln>
          <a:noFill/>
        </a:ln>
        <a:effectLst>
          <a:outerShdw blurRad="57150" dist="19050" dir="5400000" algn="ctr" rotWithShape="0">
            <a:srgbClr val="000000">
              <a:alpha val="63000"/>
            </a:srgbClr>
          </a:outerShdw>
        </a:effectLst>
      </dsp:spPr>
      <dsp:style>
        <a:lnRef idx="0">
          <a:scrgbClr r="0" g="0" b="0"/>
        </a:lnRef>
        <a:fillRef idx="1">
          <a:scrgbClr r="0" g="0" b="0"/>
        </a:fillRef>
        <a:effectRef idx="3">
          <a:scrgbClr r="0" g="0" b="0"/>
        </a:effectRef>
        <a:fontRef idx="minor"/>
      </dsp:style>
    </dsp:sp>
    <dsp:sp modelId="{C549FCB5-CD70-4CCE-9500-4E1579B6A18E}">
      <dsp:nvSpPr>
        <dsp:cNvPr id="0" name=""/>
        <dsp:cNvSpPr/>
      </dsp:nvSpPr>
      <dsp:spPr>
        <a:xfrm>
          <a:off x="5744956" y="435517"/>
          <a:ext cx="1681136" cy="12159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7940" tIns="27940" rIns="27940" bIns="27940" numCol="1" spcCol="1270" anchor="ctr" anchorCtr="0">
          <a:noAutofit/>
        </a:bodyPr>
        <a:lstStyle/>
        <a:p>
          <a:pPr marL="0" lvl="0" indent="0" algn="l" defTabSz="977900">
            <a:lnSpc>
              <a:spcPct val="90000"/>
            </a:lnSpc>
            <a:spcBef>
              <a:spcPct val="0"/>
            </a:spcBef>
            <a:spcAft>
              <a:spcPct val="10000"/>
            </a:spcAft>
            <a:buNone/>
          </a:pPr>
          <a:r>
            <a:rPr lang="en-US" sz="2200" kern="1200" dirty="0">
              <a:latin typeface="TimesLTPro-Roman"/>
            </a:rPr>
            <a:t>Individual Consumers </a:t>
          </a:r>
          <a:r>
            <a:rPr lang="ar-SA" sz="2200" kern="1200" dirty="0">
              <a:latin typeface="TimesLTPro-Roman"/>
            </a:rPr>
            <a:t>المستهلكون الأفراد</a:t>
          </a:r>
          <a:r>
            <a:rPr lang="en-US" sz="2200" kern="1200" dirty="0">
              <a:latin typeface="TimesLTPro-Roman"/>
            </a:rPr>
            <a:t> </a:t>
          </a:r>
          <a:endParaRPr lang="en-US" sz="2200" kern="1200" dirty="0"/>
        </a:p>
      </dsp:txBody>
      <dsp:txXfrm>
        <a:off x="5744956" y="435517"/>
        <a:ext cx="1681136" cy="1215901"/>
      </dsp:txXfrm>
    </dsp:sp>
    <dsp:sp modelId="{B43A8376-7826-4ADD-855E-38BADA729B50}">
      <dsp:nvSpPr>
        <dsp:cNvPr id="0" name=""/>
        <dsp:cNvSpPr/>
      </dsp:nvSpPr>
      <dsp:spPr>
        <a:xfrm>
          <a:off x="4788869" y="1889506"/>
          <a:ext cx="1255948" cy="1256299"/>
        </a:xfrm>
        <a:prstGeom prst="ellipse">
          <a:avLst/>
        </a:prstGeom>
        <a:solidFill>
          <a:schemeClr val="accent3">
            <a:tint val="50000"/>
            <a:hueOff val="1037118"/>
            <a:satOff val="50000"/>
            <a:lumOff val="991"/>
            <a:alphaOff val="0"/>
          </a:schemeClr>
        </a:solidFill>
        <a:ln>
          <a:noFill/>
        </a:ln>
        <a:effectLst>
          <a:outerShdw blurRad="57150" dist="19050" dir="5400000" algn="ctr" rotWithShape="0">
            <a:srgbClr val="000000">
              <a:alpha val="63000"/>
            </a:srgbClr>
          </a:outerShdw>
        </a:effectLst>
      </dsp:spPr>
      <dsp:style>
        <a:lnRef idx="0">
          <a:scrgbClr r="0" g="0" b="0"/>
        </a:lnRef>
        <a:fillRef idx="1">
          <a:scrgbClr r="0" g="0" b="0"/>
        </a:fillRef>
        <a:effectRef idx="3">
          <a:scrgbClr r="0" g="0" b="0"/>
        </a:effectRef>
        <a:fontRef idx="minor"/>
      </dsp:style>
    </dsp:sp>
    <dsp:sp modelId="{F191C795-5785-476E-81A3-3CAFDFEACFAD}">
      <dsp:nvSpPr>
        <dsp:cNvPr id="0" name=""/>
        <dsp:cNvSpPr/>
      </dsp:nvSpPr>
      <dsp:spPr>
        <a:xfrm>
          <a:off x="6237389" y="1862279"/>
          <a:ext cx="1681136" cy="12159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7940" tIns="27940" rIns="27940" bIns="27940" numCol="1" spcCol="1270" anchor="ctr" anchorCtr="0">
          <a:noAutofit/>
        </a:bodyPr>
        <a:lstStyle/>
        <a:p>
          <a:pPr marL="0" lvl="0" indent="0" algn="l" defTabSz="977900">
            <a:lnSpc>
              <a:spcPct val="90000"/>
            </a:lnSpc>
            <a:spcBef>
              <a:spcPct val="0"/>
            </a:spcBef>
            <a:spcAft>
              <a:spcPct val="10000"/>
            </a:spcAft>
            <a:buNone/>
          </a:pPr>
          <a:r>
            <a:rPr lang="en-US" sz="2200" kern="1200" dirty="0">
              <a:latin typeface="TimesLTPro-Roman"/>
            </a:rPr>
            <a:t>Society as a whole </a:t>
          </a:r>
          <a:r>
            <a:rPr lang="ar-SA" sz="2200" kern="1200" dirty="0">
              <a:latin typeface="TimesLTPro-Roman"/>
            </a:rPr>
            <a:t>المجتمع ككل</a:t>
          </a:r>
          <a:r>
            <a:rPr lang="en-US" sz="2200" kern="1200" dirty="0">
              <a:latin typeface="TimesLTPro-Roman"/>
            </a:rPr>
            <a:t> </a:t>
          </a:r>
          <a:endParaRPr lang="en-US" sz="2200" kern="1200" dirty="0"/>
        </a:p>
      </dsp:txBody>
      <dsp:txXfrm>
        <a:off x="6237389" y="1862279"/>
        <a:ext cx="1681136" cy="1215901"/>
      </dsp:txXfrm>
    </dsp:sp>
    <dsp:sp modelId="{73A0C95C-A9AD-46C4-9894-94A3DB63FAE2}">
      <dsp:nvSpPr>
        <dsp:cNvPr id="0" name=""/>
        <dsp:cNvSpPr/>
      </dsp:nvSpPr>
      <dsp:spPr>
        <a:xfrm>
          <a:off x="4393743" y="3293968"/>
          <a:ext cx="1255948" cy="1256299"/>
        </a:xfrm>
        <a:prstGeom prst="ellipse">
          <a:avLst/>
        </a:prstGeom>
        <a:solidFill>
          <a:schemeClr val="accent3">
            <a:tint val="50000"/>
            <a:hueOff val="2074235"/>
            <a:satOff val="100000"/>
            <a:lumOff val="1983"/>
            <a:alphaOff val="0"/>
          </a:schemeClr>
        </a:solidFill>
        <a:ln>
          <a:noFill/>
        </a:ln>
        <a:effectLst>
          <a:outerShdw blurRad="57150" dist="19050" dir="5400000" algn="ctr" rotWithShape="0">
            <a:srgbClr val="000000">
              <a:alpha val="63000"/>
            </a:srgbClr>
          </a:outerShdw>
        </a:effectLst>
      </dsp:spPr>
      <dsp:style>
        <a:lnRef idx="0">
          <a:scrgbClr r="0" g="0" b="0"/>
        </a:lnRef>
        <a:fillRef idx="1">
          <a:scrgbClr r="0" g="0" b="0"/>
        </a:fillRef>
        <a:effectRef idx="3">
          <a:scrgbClr r="0" g="0" b="0"/>
        </a:effectRef>
        <a:fontRef idx="minor"/>
      </dsp:style>
    </dsp:sp>
    <dsp:sp modelId="{9EFD0E4B-4F36-4ED3-BE3C-16A6739ECBCF}">
      <dsp:nvSpPr>
        <dsp:cNvPr id="0" name=""/>
        <dsp:cNvSpPr/>
      </dsp:nvSpPr>
      <dsp:spPr>
        <a:xfrm>
          <a:off x="5744956" y="3319587"/>
          <a:ext cx="1681136" cy="12159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7940" tIns="27940" rIns="27940" bIns="27940" numCol="1" spcCol="1270" anchor="ctr" anchorCtr="0">
          <a:noAutofit/>
        </a:bodyPr>
        <a:lstStyle/>
        <a:p>
          <a:pPr marL="0" lvl="0" indent="0" algn="l" defTabSz="977900">
            <a:lnSpc>
              <a:spcPct val="90000"/>
            </a:lnSpc>
            <a:spcBef>
              <a:spcPct val="0"/>
            </a:spcBef>
            <a:spcAft>
              <a:spcPct val="10000"/>
            </a:spcAft>
            <a:buNone/>
          </a:pPr>
          <a:r>
            <a:rPr lang="en-US" sz="2200" kern="1200" dirty="0">
              <a:latin typeface="TimesLTPro-Roman"/>
            </a:rPr>
            <a:t>Other Businesses </a:t>
          </a:r>
          <a:r>
            <a:rPr lang="ar-SA" sz="2200" kern="1200" dirty="0">
              <a:latin typeface="TimesLTPro-Roman"/>
            </a:rPr>
            <a:t>أعمال أخرى</a:t>
          </a:r>
          <a:endParaRPr lang="en-US" sz="2200" kern="1200" dirty="0"/>
        </a:p>
      </dsp:txBody>
      <dsp:txXfrm>
        <a:off x="5744956" y="3319587"/>
        <a:ext cx="1681136" cy="121590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E5B09BE-663F-4B1D-9CD6-1A7E8057239E}">
      <dsp:nvSpPr>
        <dsp:cNvPr id="0" name=""/>
        <dsp:cNvSpPr/>
      </dsp:nvSpPr>
      <dsp:spPr>
        <a:xfrm>
          <a:off x="0" y="72224"/>
          <a:ext cx="6496084" cy="914428"/>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b="1" i="0" kern="1200" baseline="0" dirty="0"/>
            <a:t>HIGH PRICES </a:t>
          </a:r>
          <a:r>
            <a:rPr lang="ar-SA" sz="2000" b="1" i="0" kern="1200" baseline="0" dirty="0"/>
            <a:t>أسعار مرتفعة</a:t>
          </a:r>
          <a:endParaRPr lang="en-US" sz="2000" kern="1200" dirty="0"/>
        </a:p>
      </dsp:txBody>
      <dsp:txXfrm>
        <a:off x="44639" y="116863"/>
        <a:ext cx="6406806" cy="825150"/>
      </dsp:txXfrm>
    </dsp:sp>
    <dsp:sp modelId="{AC2EA382-5628-45C2-A2D1-F01B5E34475B}">
      <dsp:nvSpPr>
        <dsp:cNvPr id="0" name=""/>
        <dsp:cNvSpPr/>
      </dsp:nvSpPr>
      <dsp:spPr>
        <a:xfrm>
          <a:off x="0" y="1044252"/>
          <a:ext cx="6496084" cy="914428"/>
        </a:xfrm>
        <a:prstGeom prst="roundRect">
          <a:avLst/>
        </a:prstGeom>
        <a:solidFill>
          <a:schemeClr val="accent5">
            <a:hueOff val="-1351709"/>
            <a:satOff val="-3484"/>
            <a:lumOff val="-235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b="1" i="0" kern="1200" baseline="0" dirty="0"/>
            <a:t>DECEPTIVE PRACTICES </a:t>
          </a:r>
          <a:r>
            <a:rPr lang="ar-SA" sz="2000" b="1" i="0" kern="1200" baseline="0" dirty="0"/>
            <a:t>الممارسات الخادعة</a:t>
          </a:r>
          <a:endParaRPr lang="en-US" sz="2000" kern="1200" dirty="0"/>
        </a:p>
      </dsp:txBody>
      <dsp:txXfrm>
        <a:off x="44639" y="1088891"/>
        <a:ext cx="6406806" cy="825150"/>
      </dsp:txXfrm>
    </dsp:sp>
    <dsp:sp modelId="{3140395E-3B94-4A7B-8461-A7ABF2F9F1FF}">
      <dsp:nvSpPr>
        <dsp:cNvPr id="0" name=""/>
        <dsp:cNvSpPr/>
      </dsp:nvSpPr>
      <dsp:spPr>
        <a:xfrm>
          <a:off x="0" y="2016280"/>
          <a:ext cx="6496084" cy="914428"/>
        </a:xfrm>
        <a:prstGeom prst="roundRect">
          <a:avLst/>
        </a:prstGeom>
        <a:solidFill>
          <a:schemeClr val="accent5">
            <a:hueOff val="-2703417"/>
            <a:satOff val="-6968"/>
            <a:lumOff val="-47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b="1" kern="1200" dirty="0"/>
            <a:t>HIGH-PRESSURE SELLING </a:t>
          </a:r>
          <a:r>
            <a:rPr lang="ar-SA" sz="2000" b="1" kern="1200" dirty="0"/>
            <a:t>البيع تحت ضغط عالي</a:t>
          </a:r>
          <a:endParaRPr lang="en-US" sz="2000" kern="1200" dirty="0"/>
        </a:p>
      </dsp:txBody>
      <dsp:txXfrm>
        <a:off x="44639" y="2060919"/>
        <a:ext cx="6406806" cy="825150"/>
      </dsp:txXfrm>
    </dsp:sp>
    <dsp:sp modelId="{850B1DFF-02A7-4204-8107-CBEEA1EEFEB1}">
      <dsp:nvSpPr>
        <dsp:cNvPr id="0" name=""/>
        <dsp:cNvSpPr/>
      </dsp:nvSpPr>
      <dsp:spPr>
        <a:xfrm>
          <a:off x="0" y="2988309"/>
          <a:ext cx="6496084" cy="914428"/>
        </a:xfrm>
        <a:prstGeom prst="roundRect">
          <a:avLst/>
        </a:prstGeom>
        <a:solidFill>
          <a:schemeClr val="accent5">
            <a:hueOff val="-4055126"/>
            <a:satOff val="-10451"/>
            <a:lumOff val="-705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b="1" kern="1200" dirty="0"/>
            <a:t>SHODDY, HARMFUL, OR UNSAFE PRODUCTS</a:t>
          </a:r>
        </a:p>
        <a:p>
          <a:pPr marL="0" lvl="0" indent="0" algn="l" defTabSz="889000">
            <a:lnSpc>
              <a:spcPct val="90000"/>
            </a:lnSpc>
            <a:spcBef>
              <a:spcPct val="0"/>
            </a:spcBef>
            <a:spcAft>
              <a:spcPct val="35000"/>
            </a:spcAft>
            <a:buNone/>
          </a:pPr>
          <a:r>
            <a:rPr lang="ar-SA" sz="2000" b="1" kern="1200" dirty="0"/>
            <a:t>المنتجات الرديئة أو الضارة أو غير الآمنة</a:t>
          </a:r>
          <a:endParaRPr lang="en-US" sz="2000" kern="1200" dirty="0"/>
        </a:p>
      </dsp:txBody>
      <dsp:txXfrm>
        <a:off x="44639" y="3032948"/>
        <a:ext cx="6406806" cy="825150"/>
      </dsp:txXfrm>
    </dsp:sp>
    <dsp:sp modelId="{D8F90FF9-413F-498F-A54F-11406AFF6556}">
      <dsp:nvSpPr>
        <dsp:cNvPr id="0" name=""/>
        <dsp:cNvSpPr/>
      </dsp:nvSpPr>
      <dsp:spPr>
        <a:xfrm>
          <a:off x="0" y="3960337"/>
          <a:ext cx="6496084" cy="914428"/>
        </a:xfrm>
        <a:prstGeom prst="roundRect">
          <a:avLst/>
        </a:prstGeom>
        <a:solidFill>
          <a:schemeClr val="accent5">
            <a:hueOff val="-5406834"/>
            <a:satOff val="-13935"/>
            <a:lumOff val="-941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b="1" kern="1200" dirty="0"/>
            <a:t>PLANNED OBSOLESCENCE </a:t>
          </a:r>
          <a:r>
            <a:rPr lang="ar-SA" sz="2000" b="1" kern="1200" dirty="0"/>
            <a:t>التقادم المخطط له</a:t>
          </a:r>
          <a:endParaRPr lang="en-US" sz="2000" kern="1200" dirty="0"/>
        </a:p>
      </dsp:txBody>
      <dsp:txXfrm>
        <a:off x="44639" y="4004976"/>
        <a:ext cx="6406806" cy="825150"/>
      </dsp:txXfrm>
    </dsp:sp>
    <dsp:sp modelId="{6D6EB957-7C56-4368-9242-D48DA5B91B20}">
      <dsp:nvSpPr>
        <dsp:cNvPr id="0" name=""/>
        <dsp:cNvSpPr/>
      </dsp:nvSpPr>
      <dsp:spPr>
        <a:xfrm>
          <a:off x="0" y="4932365"/>
          <a:ext cx="6496084" cy="914428"/>
        </a:xfrm>
        <a:prstGeom prst="round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b="1" kern="1200" dirty="0"/>
            <a:t>POOR SERVICE TO DISADVANTAGED CONSUMERS</a:t>
          </a:r>
        </a:p>
        <a:p>
          <a:pPr marL="0" lvl="0" indent="0" algn="l" defTabSz="889000">
            <a:lnSpc>
              <a:spcPct val="90000"/>
            </a:lnSpc>
            <a:spcBef>
              <a:spcPct val="0"/>
            </a:spcBef>
            <a:spcAft>
              <a:spcPct val="35000"/>
            </a:spcAft>
            <a:buNone/>
          </a:pPr>
          <a:r>
            <a:rPr lang="ar-SA" sz="2000" b="1" kern="1200" dirty="0"/>
            <a:t>خدمة سيئة للمستهلكين المحرومين</a:t>
          </a:r>
          <a:endParaRPr lang="en-US" sz="2000" kern="1200" dirty="0"/>
        </a:p>
      </dsp:txBody>
      <dsp:txXfrm>
        <a:off x="44639" y="4977004"/>
        <a:ext cx="6406806" cy="82515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67D3E40-BC66-4461-BD6F-F509DDA182FB}">
      <dsp:nvSpPr>
        <dsp:cNvPr id="0" name=""/>
        <dsp:cNvSpPr/>
      </dsp:nvSpPr>
      <dsp:spPr>
        <a:xfrm>
          <a:off x="0" y="820218"/>
          <a:ext cx="3414946" cy="2048967"/>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US" sz="3000" b="1" i="0" kern="1200" baseline="0" dirty="0"/>
            <a:t>False wants and too much materialism</a:t>
          </a:r>
        </a:p>
        <a:p>
          <a:pPr marL="0" lvl="0" indent="0" algn="ctr" defTabSz="1333500">
            <a:lnSpc>
              <a:spcPct val="90000"/>
            </a:lnSpc>
            <a:spcBef>
              <a:spcPct val="0"/>
            </a:spcBef>
            <a:spcAft>
              <a:spcPct val="35000"/>
            </a:spcAft>
            <a:buNone/>
          </a:pPr>
          <a:r>
            <a:rPr lang="ar-SA" sz="3000" b="1" i="0" kern="1200" baseline="0" dirty="0"/>
            <a:t>رغبات كاذبة ومادية مفرطة</a:t>
          </a:r>
          <a:endParaRPr lang="en-US" sz="3000" kern="1200" dirty="0"/>
        </a:p>
      </dsp:txBody>
      <dsp:txXfrm>
        <a:off x="0" y="820218"/>
        <a:ext cx="3414946" cy="2048967"/>
      </dsp:txXfrm>
    </dsp:sp>
    <dsp:sp modelId="{E52BCD34-368D-452A-ADD1-64603F3F23B2}">
      <dsp:nvSpPr>
        <dsp:cNvPr id="0" name=""/>
        <dsp:cNvSpPr/>
      </dsp:nvSpPr>
      <dsp:spPr>
        <a:xfrm>
          <a:off x="3756441" y="820218"/>
          <a:ext cx="3414946" cy="2048967"/>
        </a:xfrm>
        <a:prstGeom prst="rect">
          <a:avLst/>
        </a:prstGeom>
        <a:solidFill>
          <a:schemeClr val="accent5">
            <a:hueOff val="-3379271"/>
            <a:satOff val="-8710"/>
            <a:lumOff val="-58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US" sz="3000" b="1" i="0" kern="1200" baseline="0" dirty="0"/>
            <a:t>Too few social goods</a:t>
          </a:r>
        </a:p>
        <a:p>
          <a:pPr marL="0" lvl="0" indent="0" algn="ctr" defTabSz="1333500">
            <a:lnSpc>
              <a:spcPct val="90000"/>
            </a:lnSpc>
            <a:spcBef>
              <a:spcPct val="0"/>
            </a:spcBef>
            <a:spcAft>
              <a:spcPct val="35000"/>
            </a:spcAft>
            <a:buNone/>
          </a:pPr>
          <a:r>
            <a:rPr lang="ar-SA" sz="3000" b="1" i="0" kern="1200" baseline="0" dirty="0"/>
            <a:t>قلة السلع الاجتماعية</a:t>
          </a:r>
          <a:endParaRPr lang="en-US" sz="3000" kern="1200" dirty="0"/>
        </a:p>
      </dsp:txBody>
      <dsp:txXfrm>
        <a:off x="3756441" y="820218"/>
        <a:ext cx="3414946" cy="2048967"/>
      </dsp:txXfrm>
    </dsp:sp>
    <dsp:sp modelId="{315F8818-2B73-489F-9BE2-F6BEFBAB098E}">
      <dsp:nvSpPr>
        <dsp:cNvPr id="0" name=""/>
        <dsp:cNvSpPr/>
      </dsp:nvSpPr>
      <dsp:spPr>
        <a:xfrm>
          <a:off x="7512882" y="820218"/>
          <a:ext cx="3414946" cy="2048967"/>
        </a:xfrm>
        <a:prstGeom prst="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US" sz="3000" b="1" kern="1200" dirty="0"/>
            <a:t>Cultural Pollution</a:t>
          </a:r>
        </a:p>
        <a:p>
          <a:pPr marL="0" lvl="0" indent="0" algn="ctr" defTabSz="1333500">
            <a:lnSpc>
              <a:spcPct val="90000"/>
            </a:lnSpc>
            <a:spcBef>
              <a:spcPct val="0"/>
            </a:spcBef>
            <a:spcAft>
              <a:spcPct val="35000"/>
            </a:spcAft>
            <a:buNone/>
          </a:pPr>
          <a:r>
            <a:rPr lang="ar-SA" sz="3000" b="1" kern="1200" dirty="0"/>
            <a:t>التلوث الثقافي</a:t>
          </a:r>
          <a:endParaRPr lang="en-US" sz="3000" kern="1200" dirty="0"/>
        </a:p>
      </dsp:txBody>
      <dsp:txXfrm>
        <a:off x="7512882" y="820218"/>
        <a:ext cx="3414946" cy="204896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152FF8A-7A40-4608-B9FC-88D520CE601A}">
      <dsp:nvSpPr>
        <dsp:cNvPr id="0" name=""/>
        <dsp:cNvSpPr/>
      </dsp:nvSpPr>
      <dsp:spPr>
        <a:xfrm>
          <a:off x="0" y="0"/>
          <a:ext cx="8254719" cy="1089910"/>
        </a:xfrm>
        <a:prstGeom prst="rect">
          <a:avLst/>
        </a:prstGeom>
        <a:solidFill>
          <a:schemeClr val="bg1">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600200">
            <a:lnSpc>
              <a:spcPct val="90000"/>
            </a:lnSpc>
            <a:spcBef>
              <a:spcPct val="0"/>
            </a:spcBef>
            <a:spcAft>
              <a:spcPct val="35000"/>
            </a:spcAft>
            <a:buNone/>
          </a:pPr>
          <a:r>
            <a:rPr lang="en-US" sz="3600" kern="1200" dirty="0"/>
            <a:t> Acquisitions of competitors</a:t>
          </a:r>
        </a:p>
        <a:p>
          <a:pPr marL="0" lvl="0" indent="0" algn="l" defTabSz="1600200">
            <a:lnSpc>
              <a:spcPct val="90000"/>
            </a:lnSpc>
            <a:spcBef>
              <a:spcPct val="0"/>
            </a:spcBef>
            <a:spcAft>
              <a:spcPct val="35000"/>
            </a:spcAft>
            <a:buNone/>
          </a:pPr>
          <a:r>
            <a:rPr lang="ar-SA" sz="3600" kern="1200" dirty="0"/>
            <a:t>الاستحواذ على المنافسين</a:t>
          </a:r>
          <a:endParaRPr lang="en-US" sz="3600" kern="1200" dirty="0"/>
        </a:p>
      </dsp:txBody>
      <dsp:txXfrm>
        <a:off x="0" y="0"/>
        <a:ext cx="8254719" cy="1089910"/>
      </dsp:txXfrm>
    </dsp:sp>
    <dsp:sp modelId="{9ADDE355-38F4-4D45-B772-88ED27C5AC68}">
      <dsp:nvSpPr>
        <dsp:cNvPr id="0" name=""/>
        <dsp:cNvSpPr/>
      </dsp:nvSpPr>
      <dsp:spPr>
        <a:xfrm>
          <a:off x="0" y="1133860"/>
          <a:ext cx="8254719" cy="1089910"/>
        </a:xfrm>
        <a:prstGeom prst="rect">
          <a:avLst/>
        </a:prstGeom>
        <a:solidFill>
          <a:schemeClr val="accent3">
            <a:hueOff val="1355300"/>
            <a:satOff val="50000"/>
            <a:lumOff val="-735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600200">
            <a:lnSpc>
              <a:spcPct val="90000"/>
            </a:lnSpc>
            <a:spcBef>
              <a:spcPct val="0"/>
            </a:spcBef>
            <a:spcAft>
              <a:spcPct val="35000"/>
            </a:spcAft>
            <a:buNone/>
          </a:pPr>
          <a:r>
            <a:rPr lang="en-US" sz="3600" kern="1200" dirty="0"/>
            <a:t>   Creating barriers to entry</a:t>
          </a:r>
        </a:p>
        <a:p>
          <a:pPr marL="0" lvl="0" indent="0" algn="l" defTabSz="1600200">
            <a:lnSpc>
              <a:spcPct val="90000"/>
            </a:lnSpc>
            <a:spcBef>
              <a:spcPct val="0"/>
            </a:spcBef>
            <a:spcAft>
              <a:spcPct val="35000"/>
            </a:spcAft>
            <a:buNone/>
          </a:pPr>
          <a:r>
            <a:rPr lang="ar-SA" sz="3600" kern="1200" dirty="0"/>
            <a:t>إنشاء حواجز الدخول</a:t>
          </a:r>
          <a:endParaRPr lang="en-US" sz="3600" kern="1200" dirty="0"/>
        </a:p>
      </dsp:txBody>
      <dsp:txXfrm>
        <a:off x="0" y="1133860"/>
        <a:ext cx="8254719" cy="1089910"/>
      </dsp:txXfrm>
    </dsp:sp>
    <dsp:sp modelId="{724769DB-AB63-468A-8616-1343A9A98A66}">
      <dsp:nvSpPr>
        <dsp:cNvPr id="0" name=""/>
        <dsp:cNvSpPr/>
      </dsp:nvSpPr>
      <dsp:spPr>
        <a:xfrm>
          <a:off x="0" y="2295420"/>
          <a:ext cx="8254719" cy="1089910"/>
        </a:xfrm>
        <a:prstGeom prst="rect">
          <a:avLst/>
        </a:prstGeom>
        <a:solidFill>
          <a:schemeClr val="accent3">
            <a:hueOff val="2710599"/>
            <a:satOff val="100000"/>
            <a:lumOff val="-147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r" defTabSz="1600200">
            <a:lnSpc>
              <a:spcPct val="90000"/>
            </a:lnSpc>
            <a:spcBef>
              <a:spcPct val="0"/>
            </a:spcBef>
            <a:spcAft>
              <a:spcPct val="35000"/>
            </a:spcAft>
            <a:buNone/>
          </a:pPr>
          <a:r>
            <a:rPr lang="en-US" sz="3600" kern="1200" dirty="0"/>
            <a:t>Unfair competitive marketing practices</a:t>
          </a:r>
        </a:p>
        <a:p>
          <a:pPr marL="0" lvl="0" indent="0" algn="r" defTabSz="1600200">
            <a:lnSpc>
              <a:spcPct val="90000"/>
            </a:lnSpc>
            <a:spcBef>
              <a:spcPct val="0"/>
            </a:spcBef>
            <a:spcAft>
              <a:spcPct val="35000"/>
            </a:spcAft>
            <a:buNone/>
          </a:pPr>
          <a:r>
            <a:rPr lang="ar-SA" sz="3600" kern="1200" dirty="0"/>
            <a:t>ممارسات التسويق التنافسية غير العادلة</a:t>
          </a:r>
          <a:endParaRPr lang="en-US" sz="3600" kern="1200" dirty="0"/>
        </a:p>
      </dsp:txBody>
      <dsp:txXfrm>
        <a:off x="0" y="2295420"/>
        <a:ext cx="8254719" cy="108991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A8B73FD-A520-4D45-BBAE-247EC471F1BF}">
      <dsp:nvSpPr>
        <dsp:cNvPr id="0" name=""/>
        <dsp:cNvSpPr/>
      </dsp:nvSpPr>
      <dsp:spPr>
        <a:xfrm>
          <a:off x="4064000" y="1742908"/>
          <a:ext cx="2106959" cy="731341"/>
        </a:xfrm>
        <a:custGeom>
          <a:avLst/>
          <a:gdLst/>
          <a:ahLst/>
          <a:cxnLst/>
          <a:rect l="0" t="0" r="0" b="0"/>
          <a:pathLst>
            <a:path>
              <a:moveTo>
                <a:pt x="0" y="0"/>
              </a:moveTo>
              <a:lnTo>
                <a:pt x="0" y="365670"/>
              </a:lnTo>
              <a:lnTo>
                <a:pt x="2106959" y="365670"/>
              </a:lnTo>
              <a:lnTo>
                <a:pt x="2106959" y="731341"/>
              </a:lnTo>
            </a:path>
          </a:pathLst>
        </a:custGeom>
        <a:noFill/>
        <a:ln w="12700" cap="flat" cmpd="sng" algn="ctr">
          <a:solidFill>
            <a:schemeClr val="accent4">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AB1B8BD-0B5D-49D9-BC10-C5F325971A2A}">
      <dsp:nvSpPr>
        <dsp:cNvPr id="0" name=""/>
        <dsp:cNvSpPr/>
      </dsp:nvSpPr>
      <dsp:spPr>
        <a:xfrm>
          <a:off x="1957040" y="1742908"/>
          <a:ext cx="2106959" cy="731341"/>
        </a:xfrm>
        <a:custGeom>
          <a:avLst/>
          <a:gdLst/>
          <a:ahLst/>
          <a:cxnLst/>
          <a:rect l="0" t="0" r="0" b="0"/>
          <a:pathLst>
            <a:path>
              <a:moveTo>
                <a:pt x="2106959" y="0"/>
              </a:moveTo>
              <a:lnTo>
                <a:pt x="2106959" y="365670"/>
              </a:lnTo>
              <a:lnTo>
                <a:pt x="0" y="365670"/>
              </a:lnTo>
              <a:lnTo>
                <a:pt x="0" y="731341"/>
              </a:lnTo>
            </a:path>
          </a:pathLst>
        </a:custGeom>
        <a:noFill/>
        <a:ln w="12700" cap="flat" cmpd="sng" algn="ctr">
          <a:solidFill>
            <a:schemeClr val="accent4">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98CF5DF-0A3E-4382-9BE5-3B84FF030CA7}">
      <dsp:nvSpPr>
        <dsp:cNvPr id="0" name=""/>
        <dsp:cNvSpPr/>
      </dsp:nvSpPr>
      <dsp:spPr>
        <a:xfrm>
          <a:off x="2322710" y="1619"/>
          <a:ext cx="3482578" cy="1741289"/>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1422400">
            <a:lnSpc>
              <a:spcPct val="90000"/>
            </a:lnSpc>
            <a:spcBef>
              <a:spcPct val="0"/>
            </a:spcBef>
            <a:spcAft>
              <a:spcPct val="35000"/>
            </a:spcAft>
            <a:buNone/>
          </a:pPr>
          <a:r>
            <a:rPr lang="en-US" sz="3200" b="1" kern="1200" dirty="0"/>
            <a:t>Two major</a:t>
          </a:r>
        </a:p>
        <a:p>
          <a:pPr marL="0" lvl="0" indent="0" algn="ctr" defTabSz="1422400">
            <a:lnSpc>
              <a:spcPct val="90000"/>
            </a:lnSpc>
            <a:spcBef>
              <a:spcPct val="0"/>
            </a:spcBef>
            <a:spcAft>
              <a:spcPct val="35000"/>
            </a:spcAft>
            <a:buNone/>
          </a:pPr>
          <a:r>
            <a:rPr lang="en-US" sz="3200" b="1" kern="1200" dirty="0"/>
            <a:t>Movements</a:t>
          </a:r>
        </a:p>
        <a:p>
          <a:pPr marL="0" lvl="0" indent="0" algn="ctr" defTabSz="1422400">
            <a:lnSpc>
              <a:spcPct val="90000"/>
            </a:lnSpc>
            <a:spcBef>
              <a:spcPct val="0"/>
            </a:spcBef>
            <a:spcAft>
              <a:spcPct val="35000"/>
            </a:spcAft>
            <a:buNone/>
          </a:pPr>
          <a:r>
            <a:rPr lang="ar-SA" sz="3200" b="1" kern="1200" dirty="0"/>
            <a:t>حركتان رئيسيتان</a:t>
          </a:r>
          <a:endParaRPr lang="en-US" sz="3200" b="1" kern="1200" dirty="0"/>
        </a:p>
      </dsp:txBody>
      <dsp:txXfrm>
        <a:off x="2322710" y="1619"/>
        <a:ext cx="3482578" cy="1741289"/>
      </dsp:txXfrm>
    </dsp:sp>
    <dsp:sp modelId="{B0636413-B984-497C-8EB9-ECCAEB7DD8ED}">
      <dsp:nvSpPr>
        <dsp:cNvPr id="0" name=""/>
        <dsp:cNvSpPr/>
      </dsp:nvSpPr>
      <dsp:spPr>
        <a:xfrm>
          <a:off x="215751" y="2474249"/>
          <a:ext cx="3482578" cy="1741289"/>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1422400">
            <a:lnSpc>
              <a:spcPct val="90000"/>
            </a:lnSpc>
            <a:spcBef>
              <a:spcPct val="0"/>
            </a:spcBef>
            <a:spcAft>
              <a:spcPct val="35000"/>
            </a:spcAft>
            <a:buNone/>
          </a:pPr>
          <a:r>
            <a:rPr lang="en-US" sz="3200" b="1" kern="1200" dirty="0"/>
            <a:t>Consumerism</a:t>
          </a:r>
        </a:p>
        <a:p>
          <a:pPr marL="0" lvl="0" indent="0" algn="ctr" defTabSz="1422400">
            <a:lnSpc>
              <a:spcPct val="90000"/>
            </a:lnSpc>
            <a:spcBef>
              <a:spcPct val="0"/>
            </a:spcBef>
            <a:spcAft>
              <a:spcPct val="35000"/>
            </a:spcAft>
            <a:buNone/>
          </a:pPr>
          <a:r>
            <a:rPr lang="ar-SA" sz="3200" b="1" kern="1200" dirty="0"/>
            <a:t>الدفاع على حقوق المستهلكين</a:t>
          </a:r>
          <a:endParaRPr lang="en-US" sz="3200" b="1" kern="1200" dirty="0"/>
        </a:p>
      </dsp:txBody>
      <dsp:txXfrm>
        <a:off x="215751" y="2474249"/>
        <a:ext cx="3482578" cy="1741289"/>
      </dsp:txXfrm>
    </dsp:sp>
    <dsp:sp modelId="{E446EF72-9366-4C00-A7CD-A66CD567B575}">
      <dsp:nvSpPr>
        <dsp:cNvPr id="0" name=""/>
        <dsp:cNvSpPr/>
      </dsp:nvSpPr>
      <dsp:spPr>
        <a:xfrm>
          <a:off x="4429670" y="2474249"/>
          <a:ext cx="3482578" cy="1741289"/>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1422400">
            <a:lnSpc>
              <a:spcPct val="90000"/>
            </a:lnSpc>
            <a:spcBef>
              <a:spcPct val="0"/>
            </a:spcBef>
            <a:spcAft>
              <a:spcPct val="35000"/>
            </a:spcAft>
            <a:buNone/>
          </a:pPr>
          <a:r>
            <a:rPr lang="en-US" sz="3200" b="1" kern="1200" dirty="0"/>
            <a:t>Environmentalism</a:t>
          </a:r>
        </a:p>
        <a:p>
          <a:pPr marL="0" lvl="0" indent="0" algn="ctr" defTabSz="1422400">
            <a:lnSpc>
              <a:spcPct val="90000"/>
            </a:lnSpc>
            <a:spcBef>
              <a:spcPct val="0"/>
            </a:spcBef>
            <a:spcAft>
              <a:spcPct val="35000"/>
            </a:spcAft>
            <a:buNone/>
          </a:pPr>
          <a:r>
            <a:rPr lang="ar-SA" sz="3200" b="1" kern="1200" dirty="0"/>
            <a:t>حماية البيئة</a:t>
          </a:r>
          <a:endParaRPr lang="en-US" sz="3200" b="1" kern="1200" dirty="0"/>
        </a:p>
      </dsp:txBody>
      <dsp:txXfrm>
        <a:off x="4429670" y="2474249"/>
        <a:ext cx="3482578" cy="1741289"/>
      </dsp:txXfrm>
    </dsp:sp>
  </dsp:spTree>
</dsp:drawing>
</file>

<file path=ppt/diagrams/layout1.xml><?xml version="1.0" encoding="utf-8"?>
<dgm:layoutDef xmlns:dgm="http://schemas.openxmlformats.org/drawingml/2006/diagram" xmlns:a="http://schemas.openxmlformats.org/drawingml/2006/main" uniqueId="urn:microsoft.com/office/officeart/2011/layout/RadialPictureList">
  <dgm:title val="Radial Picture List"/>
  <dgm:desc val="Use to show relationships to a central idea. The Level 1 shape contains text and all Level 2 shapes contain a picture with corresponding text. Limited to four Level 2 pictures.  Unused pictures do not appear, but remain available if you switch layouts. Works best with a small amount of Level 2 text."/>
  <dgm:catLst>
    <dgm:cat type="picture" pri="2500"/>
    <dgm:cat type="officeonline" pri="2500"/>
  </dgm:catLst>
  <dgm:sampData>
    <dgm:dataModel>
      <dgm:ptLst>
        <dgm:pt modelId="0" type="doc"/>
        <dgm:pt modelId="10">
          <dgm:prSet phldr="1"/>
        </dgm:pt>
        <dgm:pt modelId="11">
          <dgm:prSet phldr="1"/>
        </dgm:pt>
        <dgm:pt modelId="12">
          <dgm:prSet phldr="1"/>
        </dgm:pt>
        <dgm:pt modelId="13">
          <dgm:prSet phldr="1"/>
        </dgm:pt>
      </dgm:ptLst>
      <dgm:cxnLst>
        <dgm:cxn modelId="1" srcId="0" destId="10" srcOrd="0" destOrd="0"/>
        <dgm:cxn modelId="2" srcId="10" destId="11" srcOrd="0" destOrd="0"/>
        <dgm:cxn modelId="3" srcId="10" destId="12" srcOrd="1" destOrd="0"/>
        <dgm:cxn modelId="4" srcId="10" destId="13" srcOrd="2" destOrd="0"/>
      </dgm:cxnLst>
      <dgm:bg/>
      <dgm:whole/>
    </dgm:dataModel>
  </dgm:sampData>
  <dgm:styleData>
    <dgm:dataModel>
      <dgm:ptLst>
        <dgm:pt modelId="0" type="doc"/>
        <dgm:pt modelId="10">
          <dgm:prSet phldr="1"/>
        </dgm:pt>
        <dgm:pt modelId="11">
          <dgm:prSet phldr="1"/>
        </dgm:pt>
        <dgm:pt modelId="12">
          <dgm:prSet phldr="1"/>
        </dgm:pt>
      </dgm:ptLst>
      <dgm:cxnLst>
        <dgm:cxn modelId="1" srcId="0" destId="10" srcOrd="0" destOrd="0"/>
        <dgm:cxn modelId="2" srcId="10" destId="11" srcOrd="0" destOrd="0"/>
        <dgm:cxn modelId="3" srcId="10" destId="12" srcOrd="1"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14">
          <dgm:prSet phldr="1"/>
        </dgm:pt>
      </dgm:ptLst>
      <dgm:cxnLst>
        <dgm:cxn modelId="1" srcId="0" destId="10" srcOrd="0" destOrd="0"/>
        <dgm:cxn modelId="2" srcId="10" destId="11" srcOrd="0" destOrd="0"/>
        <dgm:cxn modelId="3" srcId="10" destId="12" srcOrd="1" destOrd="0"/>
        <dgm:cxn modelId="4" srcId="10" destId="13" srcOrd="2" destOrd="0"/>
        <dgm:cxn modelId="5" srcId="10" destId="14" srcOrd="3" destOrd="0"/>
      </dgm:cxnLst>
      <dgm:bg/>
      <dgm:whole/>
    </dgm:dataModel>
  </dgm:clrData>
  <dgm:layoutNode name="Name0">
    <dgm:varLst>
      <dgm:chMax val="1"/>
      <dgm:chPref val="1"/>
      <dgm:dir/>
      <dgm:resizeHandles/>
    </dgm:varLst>
    <dgm:shape xmlns:r="http://schemas.openxmlformats.org/officeDocument/2006/relationships" r:blip="">
      <dgm:adjLst/>
    </dgm:shape>
    <dgm:choose name="Name1">
      <dgm:if name="Name2" func="var" arg="dir" op="equ" val="norm">
        <dgm:choose name="Name3">
          <dgm:if name="Name4" axis="ch ch" ptType="node node" st="1 1" cnt="1 0" func="cnt" op="equ" val="0">
            <dgm:alg type="composite">
              <dgm:param type="ar" val="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5" axis="ch ch" ptType="node node" st="1 1" cnt="1 0" func="cnt" op="equ" val="1">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l" for="ch" forName="Accent" refType="w" fact="0"/>
              <dgm:constr type="t" for="ch" forName="Accent" refType="h" fact="0"/>
              <dgm:constr type="w" for="ch" forName="Accent" refType="w" fact="0.6747"/>
              <dgm:constr type="h" for="ch" forName="Accent" refType="h"/>
              <dgm:constr type="l" for="ch" forName="Child1" refType="w" fact="0.76"/>
              <dgm:constr type="t" for="ch" forName="Child1" refType="h" fact="0.3739"/>
              <dgm:constr type="w" for="ch" forName="Child1" refType="w" fact="0.24"/>
              <dgm:constr type="h" for="ch" forName="Child1" refType="h" fact="0.255"/>
              <dgm:constr type="l" for="ch" forName="Parent" refType="w" fact="0.1726"/>
              <dgm:constr type="t" for="ch" forName="Parent" refType="h" fact="0.2646"/>
              <dgm:constr type="w" for="ch" forName="Parent" refType="w" fact="0.3347"/>
              <dgm:constr type="h" for="ch" forName="Parent" refType="h" fact="0.4759"/>
              <dgm:constr type="l" for="ch" forName="Image1" refType="w" fact="0.5661"/>
              <dgm:constr type="t" for="ch" forName="Image1" refType="h" fact="0.3744"/>
              <dgm:constr type="w" for="ch" forName="Image1" refType="w" fact="0.1793"/>
              <dgm:constr type="h" for="ch" forName="Image1" refType="h" fact="0.255"/>
            </dgm:constrLst>
          </dgm:if>
          <dgm:if name="Name6" axis="ch ch" ptType="node node" st="1 1" cnt="1 0" func="cnt" op="equ" val="2">
            <dgm:alg type="composite">
              <dgm:param type="ar" val="1.381"/>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l" for="ch" forName="Accent" refType="w" fact="0"/>
              <dgm:constr type="t" for="ch" forName="Accent" refType="h" fact="0"/>
              <dgm:constr type="w" for="ch" forName="Accent" refType="w" fact="0.6946"/>
              <dgm:constr type="h" for="ch" forName="Accent" refType="h"/>
              <dgm:constr type="l" for="ch" forName="Parent" refType="w" fact="0.1777"/>
              <dgm:constr type="t" for="ch" forName="Parent" refType="h" fact="0.2646"/>
              <dgm:constr type="w" for="ch" forName="Parent" refType="w" fact="0.3446"/>
              <dgm:constr type="h" for="ch" forName="Parent" refType="h" fact="0.4759"/>
              <dgm:constr type="l" for="ch" forName="Image1" refType="w" fact="0.5531"/>
              <dgm:constr type="t" for="ch" forName="Image1" refType="h" fact="0.1585"/>
              <dgm:constr type="w" for="ch" forName="Image1" refType="w" fact="0.1846"/>
              <dgm:constr type="h" for="ch" forName="Image1" refType="h" fact="0.255"/>
              <dgm:constr type="l" for="ch" forName="Image2" refType="w" fact="0.5531"/>
              <dgm:constr type="t" for="ch" forName="Image2" refType="h" fact="0.5624"/>
              <dgm:constr type="w" for="ch" forName="Image2" refType="w" fact="0.1846"/>
              <dgm:constr type="h" for="ch" forName="Image2" refType="h" fact="0.255"/>
              <dgm:constr type="l" for="ch" forName="Child1" refType="w" fact="0.7529"/>
              <dgm:constr type="t" for="ch" forName="Child1" refType="h" fact="0.1618"/>
              <dgm:constr type="w" for="ch" forName="Child1" refType="w" fact="0.2471"/>
              <dgm:constr type="h" for="ch" forName="Child1" refType="h" fact="0.2468"/>
              <dgm:constr type="l" for="ch" forName="Child2" refType="w" fact="0.7529"/>
              <dgm:constr type="t" for="ch" forName="Child2" refType="h" fact="0.5657"/>
              <dgm:constr type="w" for="ch" forName="Child2" refType="w" fact="0.2471"/>
              <dgm:constr type="h" for="ch" forName="Child2" refType="h" fact="0.2468"/>
            </dgm:constrLst>
          </dgm:if>
          <dgm:if name="Name7" axis="ch ch" ptType="node node" st="1 1" cnt="1 0" func="cnt" op="equ" val="3">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l" for="ch" forName="Accent" refType="w" fact="0"/>
              <dgm:constr type="t" for="ch" forName="Accent" refType="h" fact="0"/>
              <dgm:constr type="w" for="ch" forName="Accent" refType="w" fact="0.6747"/>
              <dgm:constr type="h" for="ch" forName="Accent" refType="h"/>
              <dgm:constr type="l" for="ch" forName="Parent" refType="w" fact="0.1726"/>
              <dgm:constr type="t" for="ch" forName="Parent" refType="h" fact="0.2646"/>
              <dgm:constr type="w" for="ch" forName="Parent" refType="w" fact="0.3347"/>
              <dgm:constr type="h" for="ch" forName="Parent" refType="h" fact="0.4759"/>
              <dgm:constr type="l" for="ch" forName="Image1" refType="w" fact="0.4968"/>
              <dgm:constr type="t" for="ch" forName="Image1" refType="h" fact="0.0843"/>
              <dgm:constr type="w" for="ch" forName="Image1" refType="w" fact="0.1793"/>
              <dgm:constr type="h" for="ch" forName="Image1" refType="h" fact="0.255"/>
              <dgm:constr type="l" for="ch" forName="Image2" refType="w" fact="0.5661"/>
              <dgm:constr type="t" for="ch" forName="Image2" refType="h" fact="0.3744"/>
              <dgm:constr type="w" for="ch" forName="Image2" refType="w" fact="0.1793"/>
              <dgm:constr type="h" for="ch" forName="Image2" refType="h" fact="0.255"/>
              <dgm:constr type="l" for="ch" forName="Image3" refType="w" fact="0.4968"/>
              <dgm:constr type="t" for="ch" forName="Image3" refType="h" fact="0.6686"/>
              <dgm:constr type="w" for="ch" forName="Image3" refType="w" fact="0.1793"/>
              <dgm:constr type="h" for="ch" forName="Image3" refType="h" fact="0.255"/>
              <dgm:constr type="l" for="ch" forName="Child1" refType="w" fact="0.6897"/>
              <dgm:constr type="t" for="ch" forName="Child1" refType="h" fact="0.0884"/>
              <dgm:constr type="w" for="ch" forName="Child1" refType="w" fact="0.24"/>
              <dgm:constr type="h" for="ch" forName="Child1" refType="h" fact="0.2468"/>
              <dgm:constr type="l" for="ch" forName="Child2" refType="w" fact="0.76"/>
              <dgm:constr type="t" for="ch" forName="Child2" refType="h" fact="0.378"/>
              <dgm:constr type="w" for="ch" forName="Child2" refType="w" fact="0.24"/>
              <dgm:constr type="h" for="ch" forName="Child2" refType="h" fact="0.2468"/>
              <dgm:constr type="l" for="ch" forName="Child3" refType="w" fact="0.6897"/>
              <dgm:constr type="t" for="ch" forName="Child3" refType="h" fact="0.6738"/>
              <dgm:constr type="w" for="ch" forName="Child3" refType="w" fact="0.24"/>
              <dgm:constr type="h" for="ch" forName="Child3" refType="h" fact="0.2468"/>
            </dgm:constrLst>
          </dgm:if>
          <dgm:else name="Name8">
            <dgm:alg type="composite">
              <dgm:param type="ar" val="1.2852"/>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 refType="w" fact="0"/>
              <dgm:constr type="t" for="ch" forName="Accent" refType="h" fact="0.0361"/>
              <dgm:constr type="w" for="ch" forName="Accent" refType="w" fact="0.6865"/>
              <dgm:constr type="h" for="ch" forName="Accent" refType="h" fact="0.9197"/>
              <dgm:constr type="l" for="ch" forName="Parent" refType="w" fact="0.1756"/>
              <dgm:constr type="t" for="ch" forName="Parent" refType="h" fact="0.2795"/>
              <dgm:constr type="w" for="ch" forName="Parent" refType="w" fact="0.3406"/>
              <dgm:constr type="h" for="ch" forName="Parent" refType="h" fact="0.4377"/>
              <dgm:constr type="l" for="ch" forName="Image1" refType="w" fact="0.425"/>
              <dgm:constr type="t" for="ch" forName="Image1" refType="h" fact="0"/>
              <dgm:constr type="w" for="ch" forName="Image1" refType="w" fact="0.1825"/>
              <dgm:constr type="h" for="ch" forName="Image1" refType="h" fact="0.2345"/>
              <dgm:constr type="l" for="ch" forName="Image2" refType="w" fact="0.5598"/>
              <dgm:constr type="t" for="ch" forName="Image2" refType="h" fact="0.2184"/>
              <dgm:constr type="w" for="ch" forName="Image2" refType="w" fact="0.1825"/>
              <dgm:constr type="h" for="ch" forName="Image2" refType="h" fact="0.2345"/>
              <dgm:constr type="l" for="ch" forName="Image3" refType="w" fact="0.5591"/>
              <dgm:constr type="t" for="ch" forName="Image3" refType="h" fact="0.5395"/>
              <dgm:constr type="w" for="ch" forName="Image3" refType="w" fact="0.1825"/>
              <dgm:constr type="h" for="ch" forName="Image3" refType="h" fact="0.2345"/>
              <dgm:constr type="l" for="ch" forName="Image4" refType="w" fact="0.425"/>
              <dgm:constr type="t" for="ch" forName="Image4" refType="h" fact="0.7655"/>
              <dgm:constr type="w" for="ch" forName="Image4" refType="w" fact="0.1825"/>
              <dgm:constr type="h" for="ch" forName="Image4" refType="h" fact="0.2345"/>
              <dgm:constr type="l" for="ch" forName="Child1" refType="w" fact="0.6214"/>
              <dgm:constr type="t" for="ch" forName="Child1" refType="h" fact="0.003"/>
              <dgm:constr type="w" for="ch" forName="Child1" refType="w" fact="0.2443"/>
              <dgm:constr type="h" for="ch" forName="Child1" refType="h" fact="0.227"/>
              <dgm:constr type="l" for="ch" forName="Child2" refType="w" fact="0.7557"/>
              <dgm:constr type="t" for="ch" forName="Child2" refType="h" fact="0.2225"/>
              <dgm:constr type="w" for="ch" forName="Child2" refType="w" fact="0.2443"/>
              <dgm:constr type="h" for="ch" forName="Child2" refType="h" fact="0.227"/>
              <dgm:constr type="l" for="ch" forName="Child3" refType="w" fact="0.7557"/>
              <dgm:constr type="t" for="ch" forName="Child3" refType="h" fact="0.5433"/>
              <dgm:constr type="w" for="ch" forName="Child3" refType="w" fact="0.2443"/>
              <dgm:constr type="h" for="ch" forName="Child3" refType="h" fact="0.227"/>
              <dgm:constr type="l" for="ch" forName="Child4" refType="w" fact="0.6214"/>
              <dgm:constr type="t" for="ch" forName="Child4" refType="h" fact="0.7703"/>
              <dgm:constr type="w" for="ch" forName="Child4" refType="w" fact="0.2443"/>
              <dgm:constr type="h" for="ch" forName="Child4" refType="h" fact="0.227"/>
            </dgm:constrLst>
          </dgm:else>
        </dgm:choose>
      </dgm:if>
      <dgm:else name="Name9">
        <dgm:choose name="Name10">
          <dgm:if name="Name11" axis="ch ch" ptType="node node" st="1 1" cnt="1 0" func="cnt" op="equ" val="0">
            <dgm:alg type="composite">
              <dgm:param type="ar" val="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12" axis="ch ch" ptType="node node" st="1 1" cnt="1 0" func="cnt" op="equ" val="1">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r" for="ch" forName="Accent" refType="w"/>
              <dgm:constr type="t" for="ch" forName="Accent" refType="h" fact="0"/>
              <dgm:constr type="w" for="ch" forName="Accent" refType="w" fact="0.6747"/>
              <dgm:constr type="h" for="ch" forName="Accent" refType="h"/>
              <dgm:constr type="r" for="ch" forName="Child1" refType="w" fact="0.24"/>
              <dgm:constr type="t" for="ch" forName="Child1" refType="h" fact="0.3739"/>
              <dgm:constr type="w" for="ch" forName="Child1" refType="w" fact="0.24"/>
              <dgm:constr type="h" for="ch" forName="Child1" refType="h" fact="0.255"/>
              <dgm:constr type="r" for="ch" forName="Parent" refType="w" fact="0.8274"/>
              <dgm:constr type="t" for="ch" forName="Parent" refType="h" fact="0.2646"/>
              <dgm:constr type="w" for="ch" forName="Parent" refType="w" fact="0.3347"/>
              <dgm:constr type="h" for="ch" forName="Parent" refType="h" fact="0.4759"/>
              <dgm:constr type="r" for="ch" forName="Image1" refType="w" fact="0.4339"/>
              <dgm:constr type="t" for="ch" forName="Image1" refType="h" fact="0.3744"/>
              <dgm:constr type="w" for="ch" forName="Image1" refType="w" fact="0.1793"/>
              <dgm:constr type="h" for="ch" forName="Image1" refType="h" fact="0.255"/>
            </dgm:constrLst>
          </dgm:if>
          <dgm:if name="Name13" axis="ch ch" ptType="node node" st="1 1" cnt="1 0" func="cnt" op="equ" val="2">
            <dgm:alg type="composite">
              <dgm:param type="ar" val="1.381"/>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r" for="ch" forName="Accent" refType="w"/>
              <dgm:constr type="t" for="ch" forName="Accent" refType="h" fact="0"/>
              <dgm:constr type="w" for="ch" forName="Accent" refType="w" fact="0.6946"/>
              <dgm:constr type="h" for="ch" forName="Accent" refType="h"/>
              <dgm:constr type="r" for="ch" forName="Parent" refType="w" fact="0.8223"/>
              <dgm:constr type="t" for="ch" forName="Parent" refType="h" fact="0.2646"/>
              <dgm:constr type="w" for="ch" forName="Parent" refType="w" fact="0.3446"/>
              <dgm:constr type="h" for="ch" forName="Parent" refType="h" fact="0.4759"/>
              <dgm:constr type="r" for="ch" forName="Image1" refType="w" fact="0.4469"/>
              <dgm:constr type="t" for="ch" forName="Image1" refType="h" fact="0.1585"/>
              <dgm:constr type="w" for="ch" forName="Image1" refType="w" fact="0.1846"/>
              <dgm:constr type="h" for="ch" forName="Image1" refType="h" fact="0.255"/>
              <dgm:constr type="r" for="ch" forName="Image2" refType="w" fact="0.4469"/>
              <dgm:constr type="t" for="ch" forName="Image2" refType="h" fact="0.5624"/>
              <dgm:constr type="w" for="ch" forName="Image2" refType="w" fact="0.1846"/>
              <dgm:constr type="h" for="ch" forName="Image2" refType="h" fact="0.255"/>
              <dgm:constr type="r" for="ch" forName="Child1" refType="w" fact="0.2471"/>
              <dgm:constr type="t" for="ch" forName="Child1" refType="h" fact="0.1618"/>
              <dgm:constr type="w" for="ch" forName="Child1" refType="w" fact="0.2471"/>
              <dgm:constr type="h" for="ch" forName="Child1" refType="h" fact="0.2468"/>
              <dgm:constr type="r" for="ch" forName="Child2" refType="w" fact="0.2471"/>
              <dgm:constr type="t" for="ch" forName="Child2" refType="h" fact="0.5657"/>
              <dgm:constr type="w" for="ch" forName="Child2" refType="w" fact="0.2471"/>
              <dgm:constr type="h" for="ch" forName="Child2" refType="h" fact="0.2468"/>
            </dgm:constrLst>
          </dgm:if>
          <dgm:if name="Name14" axis="ch ch" ptType="node node" st="1 1" cnt="1 0" func="cnt" op="equ" val="3">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r" for="ch" forName="Accent" refType="w"/>
              <dgm:constr type="t" for="ch" forName="Accent" refType="h" fact="0"/>
              <dgm:constr type="w" for="ch" forName="Accent" refType="w" fact="0.6747"/>
              <dgm:constr type="h" for="ch" forName="Accent" refType="h"/>
              <dgm:constr type="r" for="ch" forName="Parent" refType="w" fact="0.8274"/>
              <dgm:constr type="t" for="ch" forName="Parent" refType="h" fact="0.2646"/>
              <dgm:constr type="w" for="ch" forName="Parent" refType="w" fact="0.3347"/>
              <dgm:constr type="h" for="ch" forName="Parent" refType="h" fact="0.4759"/>
              <dgm:constr type="r" for="ch" forName="Image1" refType="w" fact="0.5032"/>
              <dgm:constr type="t" for="ch" forName="Image1" refType="h" fact="0.0843"/>
              <dgm:constr type="w" for="ch" forName="Image1" refType="w" fact="0.1793"/>
              <dgm:constr type="h" for="ch" forName="Image1" refType="h" fact="0.255"/>
              <dgm:constr type="r" for="ch" forName="Image2" refType="w" fact="0.4339"/>
              <dgm:constr type="t" for="ch" forName="Image2" refType="h" fact="0.3744"/>
              <dgm:constr type="w" for="ch" forName="Image2" refType="w" fact="0.1793"/>
              <dgm:constr type="h" for="ch" forName="Image2" refType="h" fact="0.255"/>
              <dgm:constr type="r" for="ch" forName="Image3" refType="w" fact="0.5032"/>
              <dgm:constr type="t" for="ch" forName="Image3" refType="h" fact="0.6686"/>
              <dgm:constr type="w" for="ch" forName="Image3" refType="w" fact="0.1793"/>
              <dgm:constr type="h" for="ch" forName="Image3" refType="h" fact="0.255"/>
              <dgm:constr type="r" for="ch" forName="Child1" refType="w" fact="0.3103"/>
              <dgm:constr type="t" for="ch" forName="Child1" refType="h" fact="0.0884"/>
              <dgm:constr type="w" for="ch" forName="Child1" refType="w" fact="0.24"/>
              <dgm:constr type="h" for="ch" forName="Child1" refType="h" fact="0.2468"/>
              <dgm:constr type="r" for="ch" forName="Child2" refType="w" fact="0.24"/>
              <dgm:constr type="t" for="ch" forName="Child2" refType="h" fact="0.378"/>
              <dgm:constr type="w" for="ch" forName="Child2" refType="w" fact="0.24"/>
              <dgm:constr type="h" for="ch" forName="Child2" refType="h" fact="0.2468"/>
              <dgm:constr type="r" for="ch" forName="Child3" refType="w" fact="0.3103"/>
              <dgm:constr type="t" for="ch" forName="Child3" refType="h" fact="0.6738"/>
              <dgm:constr type="w" for="ch" forName="Child3" refType="w" fact="0.24"/>
              <dgm:constr type="h" for="ch" forName="Child3" refType="h" fact="0.2468"/>
            </dgm:constrLst>
          </dgm:if>
          <dgm:else name="Name15">
            <dgm:alg type="composite">
              <dgm:param type="ar" val="1.2852"/>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Accent" refType="w"/>
              <dgm:constr type="t" for="ch" forName="Accent" refType="h" fact="0.0361"/>
              <dgm:constr type="w" for="ch" forName="Accent" refType="w" fact="0.6865"/>
              <dgm:constr type="h" for="ch" forName="Accent" refType="h" fact="0.9197"/>
              <dgm:constr type="r" for="ch" forName="Parent" refType="w" fact="0.8244"/>
              <dgm:constr type="t" for="ch" forName="Parent" refType="h" fact="0.2795"/>
              <dgm:constr type="w" for="ch" forName="Parent" refType="w" fact="0.3406"/>
              <dgm:constr type="h" for="ch" forName="Parent" refType="h" fact="0.4377"/>
              <dgm:constr type="r" for="ch" forName="Image1" refType="w" fact="0.575"/>
              <dgm:constr type="t" for="ch" forName="Image1" refType="h" fact="0"/>
              <dgm:constr type="w" for="ch" forName="Image1" refType="w" fact="0.1825"/>
              <dgm:constr type="h" for="ch" forName="Image1" refType="h" fact="0.2345"/>
              <dgm:constr type="r" for="ch" forName="Image2" refType="w" fact="0.4402"/>
              <dgm:constr type="t" for="ch" forName="Image2" refType="h" fact="0.2184"/>
              <dgm:constr type="w" for="ch" forName="Image2" refType="w" fact="0.1825"/>
              <dgm:constr type="h" for="ch" forName="Image2" refType="h" fact="0.2345"/>
              <dgm:constr type="r" for="ch" forName="Image3" refType="w" fact="0.4409"/>
              <dgm:constr type="t" for="ch" forName="Image3" refType="h" fact="0.5395"/>
              <dgm:constr type="w" for="ch" forName="Image3" refType="w" fact="0.1825"/>
              <dgm:constr type="h" for="ch" forName="Image3" refType="h" fact="0.2345"/>
              <dgm:constr type="r" for="ch" forName="Image4" refType="w" fact="0.575"/>
              <dgm:constr type="t" for="ch" forName="Image4" refType="h" fact="0.7655"/>
              <dgm:constr type="w" for="ch" forName="Image4" refType="w" fact="0.1825"/>
              <dgm:constr type="h" for="ch" forName="Image4" refType="h" fact="0.2345"/>
              <dgm:constr type="r" for="ch" forName="Child1" refType="w" fact="0.3786"/>
              <dgm:constr type="t" for="ch" forName="Child1" refType="h" fact="0.003"/>
              <dgm:constr type="w" for="ch" forName="Child1" refType="w" fact="0.2443"/>
              <dgm:constr type="h" for="ch" forName="Child1" refType="h" fact="0.227"/>
              <dgm:constr type="r" for="ch" forName="Child2" refType="w" fact="0.2443"/>
              <dgm:constr type="t" for="ch" forName="Child2" refType="h" fact="0.2225"/>
              <dgm:constr type="w" for="ch" forName="Child2" refType="w" fact="0.2443"/>
              <dgm:constr type="h" for="ch" forName="Child2" refType="h" fact="0.227"/>
              <dgm:constr type="r" for="ch" forName="Child3" refType="w" fact="0.2443"/>
              <dgm:constr type="t" for="ch" forName="Child3" refType="h" fact="0.5433"/>
              <dgm:constr type="w" for="ch" forName="Child3" refType="w" fact="0.2443"/>
              <dgm:constr type="h" for="ch" forName="Child3" refType="h" fact="0.227"/>
              <dgm:constr type="r" for="ch" forName="Child4" refType="w" fact="0.3786"/>
              <dgm:constr type="t" for="ch" forName="Child4" refType="h" fact="0.7703"/>
              <dgm:constr type="w" for="ch" forName="Child4" refType="w" fact="0.2443"/>
              <dgm:constr type="h" for="ch" forName="Child4" refType="h" fact="0.227"/>
            </dgm:constrLst>
          </dgm:else>
        </dgm:choose>
      </dgm:else>
    </dgm:choose>
    <dgm:forEach name="wrapper" axis="self" ptType="parTrans">
      <dgm:forEach name="ImageRepeat" axis="self">
        <dgm:layoutNode name="Image" styleLbl="fgImgPlace1">
          <dgm:alg type="sp"/>
          <dgm:shape xmlns:r="http://schemas.openxmlformats.org/officeDocument/2006/relationships" type="ellipse" r:blip="" blipPhldr="1">
            <dgm:adjLst/>
          </dgm:shape>
          <dgm:presOf/>
        </dgm:layoutNode>
      </dgm:forEach>
    </dgm:forEach>
    <dgm:forEach name="Name16" axis="ch" ptType="node" cnt="1">
      <dgm:layoutNode name="Parent" styleLbl="node1">
        <dgm:varLst>
          <dgm:chMax val="4"/>
          <dgm:chPref val="3"/>
        </dgm:varLst>
        <dgm:alg type="tx"/>
        <dgm:shape xmlns:r="http://schemas.openxmlformats.org/officeDocument/2006/relationships" type="ellipse" r:blip="">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17" axis="ch ch" ptType="node node" st="1 1" cnt="1 1">
      <dgm:layoutNode name="Accent" styleLbl="node1">
        <dgm:alg type="sp"/>
        <dgm:choose name="Name18">
          <dgm:if name="Name19" func="var" arg="dir" op="equ" val="norm">
            <dgm:choose name="Name20">
              <dgm:if name="Name21" axis="followSib" ptType="node" func="cnt" op="equ" val="0">
                <dgm:shape xmlns:r="http://schemas.openxmlformats.org/officeDocument/2006/relationships" type="blockArc" r:blip="">
                  <dgm:adjLst>
                    <dgm:adj idx="1" val="-49.0368"/>
                    <dgm:adj idx="2" val="49.4265"/>
                    <dgm:adj idx="3" val="0.0564"/>
                  </dgm:adjLst>
                </dgm:shape>
              </dgm:if>
              <dgm:if name="Name22" axis="followSib" ptType="node" func="cnt" op="equ" val="1">
                <dgm:shape xmlns:r="http://schemas.openxmlformats.org/officeDocument/2006/relationships" type="blockArc" r:blip="">
                  <dgm:adjLst>
                    <dgm:adj idx="1" val="-64.2028"/>
                    <dgm:adj idx="2" val="64.5456"/>
                    <dgm:adj idx="3" val="0.0558"/>
                  </dgm:adjLst>
                </dgm:shape>
              </dgm:if>
              <dgm:if name="Name23" axis="followSib" ptType="node" func="cnt" op="equ" val="2">
                <dgm:shape xmlns:r="http://schemas.openxmlformats.org/officeDocument/2006/relationships" type="blockArc" r:blip="">
                  <dgm:adjLst>
                    <dgm:adj idx="1" val="-67.8702"/>
                    <dgm:adj idx="2" val="68.6519"/>
                    <dgm:adj idx="3" val="0.0575"/>
                  </dgm:adjLst>
                </dgm:shape>
              </dgm:if>
              <dgm:else name="Name24">
                <dgm:shape xmlns:r="http://schemas.openxmlformats.org/officeDocument/2006/relationships" type="blockArc" r:blip="">
                  <dgm:adjLst>
                    <dgm:adj idx="1" val="-84.8426"/>
                    <dgm:adj idx="2" val="84.8009"/>
                    <dgm:adj idx="3" val="0.0524"/>
                  </dgm:adjLst>
                </dgm:shape>
              </dgm:else>
            </dgm:choose>
          </dgm:if>
          <dgm:else name="Name25">
            <dgm:choose name="Name26">
              <dgm:if name="Name27" axis="followSib" ptType="node" func="cnt" op="equ" val="0">
                <dgm:shape xmlns:r="http://schemas.openxmlformats.org/officeDocument/2006/relationships" rot="180" type="blockArc" r:blip="">
                  <dgm:adjLst>
                    <dgm:adj idx="1" val="-49.0368"/>
                    <dgm:adj idx="2" val="49.4265"/>
                    <dgm:adj idx="3" val="0.0564"/>
                  </dgm:adjLst>
                </dgm:shape>
              </dgm:if>
              <dgm:if name="Name28" axis="followSib" ptType="node" func="cnt" op="equ" val="1">
                <dgm:shape xmlns:r="http://schemas.openxmlformats.org/officeDocument/2006/relationships" rot="180" type="blockArc" r:blip="">
                  <dgm:adjLst>
                    <dgm:adj idx="1" val="-64.2028"/>
                    <dgm:adj idx="2" val="64.5456"/>
                    <dgm:adj idx="3" val="0.0558"/>
                  </dgm:adjLst>
                </dgm:shape>
              </dgm:if>
              <dgm:if name="Name29" axis="followSib" ptType="node" func="cnt" op="equ" val="2">
                <dgm:shape xmlns:r="http://schemas.openxmlformats.org/officeDocument/2006/relationships" rot="180" type="blockArc" r:blip="">
                  <dgm:adjLst>
                    <dgm:adj idx="1" val="-67.8702"/>
                    <dgm:adj idx="2" val="68.6519"/>
                    <dgm:adj idx="3" val="0.0575"/>
                  </dgm:adjLst>
                </dgm:shape>
              </dgm:if>
              <dgm:else name="Name30">
                <dgm:shape xmlns:r="http://schemas.openxmlformats.org/officeDocument/2006/relationships" rot="180" type="blockArc" r:blip="">
                  <dgm:adjLst>
                    <dgm:adj idx="1" val="-84.8426"/>
                    <dgm:adj idx="2" val="84.8009"/>
                    <dgm:adj idx="3" val="0.0524"/>
                  </dgm:adjLst>
                </dgm:shape>
              </dgm:else>
            </dgm:choose>
          </dgm:else>
        </dgm:choose>
        <dgm:presOf/>
      </dgm:layoutNode>
      <dgm:layoutNode name="Image1" styleLbl="fgImgPlace1">
        <dgm:alg type="sp"/>
        <dgm:shape xmlns:r="http://schemas.openxmlformats.org/officeDocument/2006/relationships" type="ellipse" r:blip="" blipPhldr="1">
          <dgm:adjLst/>
        </dgm:shape>
        <dgm:presOf/>
      </dgm:layoutNode>
      <dgm:layoutNode name="Child1" styleLbl="revTx">
        <dgm:varLst>
          <dgm:chMax val="0"/>
          <dgm:chPref val="0"/>
          <dgm:bulletEnabled val="1"/>
        </dgm:varLst>
        <dgm:choose name="Name31">
          <dgm:if name="Name32" func="var" arg="dir" op="equ" val="norm">
            <dgm:alg type="tx">
              <dgm:param type="parTxLTRAlign" val="l"/>
              <dgm:param type="shpTxLTRAlignCh" val="l"/>
              <dgm:param type="parTxRTLAlign" val="l"/>
              <dgm:param type="shpTxRTLAlignCh" val="l"/>
              <dgm:param type="lnSpAfParP" val="10"/>
            </dgm:alg>
          </dgm:if>
          <dgm:else name="Name33">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4" axis="ch ch" ptType="node node" st="1 2" cnt="1 1">
      <dgm:layoutNode name="Image2">
        <dgm:alg type="sp"/>
        <dgm:shape xmlns:r="http://schemas.openxmlformats.org/officeDocument/2006/relationships" r:blip="">
          <dgm:adjLst/>
        </dgm:shape>
        <dgm:presOf/>
        <dgm:constrLst/>
        <dgm:forEach name="Name35" ref="ImageRepeat"/>
      </dgm:layoutNode>
      <dgm:layoutNode name="Child2" styleLbl="revTx">
        <dgm:varLst>
          <dgm:chMax val="0"/>
          <dgm:chPref val="0"/>
          <dgm:bulletEnabled val="1"/>
        </dgm:varLst>
        <dgm:choose name="Name36">
          <dgm:if name="Name37" func="var" arg="dir" op="equ" val="norm">
            <dgm:alg type="tx">
              <dgm:param type="parTxLTRAlign" val="l"/>
              <dgm:param type="shpTxLTRAlignCh" val="l"/>
              <dgm:param type="parTxRTLAlign" val="l"/>
              <dgm:param type="shpTxRTLAlignCh" val="l"/>
              <dgm:param type="lnSpAfParP" val="10"/>
            </dgm:alg>
          </dgm:if>
          <dgm:else name="Name38">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9" axis="ch ch" ptType="node node" st="1 3" cnt="1 1">
      <dgm:layoutNode name="Image3">
        <dgm:alg type="sp"/>
        <dgm:shape xmlns:r="http://schemas.openxmlformats.org/officeDocument/2006/relationships" r:blip="">
          <dgm:adjLst/>
        </dgm:shape>
        <dgm:presOf/>
        <dgm:constrLst/>
        <dgm:forEach name="Name40" ref="ImageRepeat"/>
      </dgm:layoutNode>
      <dgm:layoutNode name="Child3" styleLbl="revTx">
        <dgm:varLst>
          <dgm:chMax val="0"/>
          <dgm:chPref val="0"/>
          <dgm:bulletEnabled val="1"/>
        </dgm:varLst>
        <dgm:choose name="Name41">
          <dgm:if name="Name42" func="var" arg="dir" op="equ" val="norm">
            <dgm:alg type="tx">
              <dgm:param type="parTxLTRAlign" val="l"/>
              <dgm:param type="shpTxLTRAlignCh" val="l"/>
              <dgm:param type="parTxRTLAlign" val="l"/>
              <dgm:param type="shpTxRTLAlignCh" val="l"/>
              <dgm:param type="lnSpAfParP" val="10"/>
            </dgm:alg>
          </dgm:if>
          <dgm:else name="Name43">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4" axis="ch ch" ptType="node node" st="1 4" cnt="1 1">
      <dgm:layoutNode name="Image4">
        <dgm:alg type="sp"/>
        <dgm:shape xmlns:r="http://schemas.openxmlformats.org/officeDocument/2006/relationships" r:blip="">
          <dgm:adjLst/>
        </dgm:shape>
        <dgm:presOf/>
        <dgm:constrLst/>
        <dgm:forEach name="Name45" ref="ImageRepeat"/>
      </dgm:layoutNode>
      <dgm:layoutNode name="Child4" styleLbl="revTx">
        <dgm:varLst>
          <dgm:chMax val="0"/>
          <dgm:chPref val="0"/>
          <dgm:bulletEnabled val="1"/>
        </dgm:varLst>
        <dgm:choose name="Name46">
          <dgm:if name="Name47" func="var" arg="dir" op="equ" val="norm">
            <dgm:alg type="tx">
              <dgm:param type="parTxLTRAlign" val="l"/>
              <dgm:param type="shpTxLTRAlignCh" val="l"/>
              <dgm:param type="parTxRTLAlign" val="l"/>
              <dgm:param type="shpTxRTLAlignCh" val="l"/>
              <dgm:param type="lnSpAfParP" val="10"/>
            </dgm:alg>
          </dgm:if>
          <dgm:else name="Name48">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diagrams.loki3.com/VaryingWidthList">
  <dgm:title val="Varying Width List"/>
  <dgm:desc val="Use for emphasizing items of different weights.  Good for large amounts of Level 1 text.  The width of each shape is independently determined based on its text."/>
  <dgm:catLst>
    <dgm:cat type="list" pri="4160"/>
    <dgm:cat type="officeonline" pri="5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resizeHandles/>
    </dgm:varLst>
    <dgm:alg type="lin">
      <dgm:param type="linDir" val="fromT"/>
    </dgm:alg>
    <dgm:shape xmlns:r="http://schemas.openxmlformats.org/officeDocument/2006/relationships" r:blip="">
      <dgm:adjLst/>
    </dgm:shape>
    <dgm:presOf/>
    <dgm:constrLst>
      <dgm:constr type="w" for="ch" forName="text" val="20"/>
      <dgm:constr type="h" for="ch" forName="text" refType="h"/>
      <dgm:constr type="primFontSz" for="ch" forName="text" op="equ" val="65"/>
      <dgm:constr type="h" for="ch" forName="space" refType="h" fact="0.05"/>
    </dgm:constrLst>
    <dgm:forEach name="Name1" axis="ch" ptType="node">
      <dgm:layoutNode name="text" styleLbl="node1">
        <dgm:varLst>
          <dgm:bulletEnabled val="1"/>
        </dgm:varLst>
        <dgm:alg type="tx"/>
        <dgm:shape xmlns:r="http://schemas.openxmlformats.org/officeDocument/2006/relationships" type="rect" r:blip="">
          <dgm:adjLst/>
        </dgm:shape>
        <dgm:presOf axis="desOrSelf" ptType="node"/>
        <dgm:constrLst>
          <dgm:constr type="tMarg" refType="primFontSz" fact="0.2"/>
          <dgm:constr type="bMarg" refType="primFontSz" fact="0.2"/>
          <dgm:constr type="lMarg" refType="primFontSz" fact="0.2"/>
          <dgm:constr type="rMarg" refType="primFontSz" fact="0.2"/>
        </dgm:constrLst>
        <dgm:ruleLst>
          <dgm:rule type="w" val="INF" fact="NaN" max="NaN"/>
          <dgm:rule type="primFontSz" val="5" fact="NaN" max="NaN"/>
        </dgm:ruleLst>
      </dgm:layoutNode>
      <dgm:choose name="Name2">
        <dgm:if name="Name3" axis="par ch" ptType="doc node" func="cnt" op="gte" val="2">
          <dgm:forEach name="Name4" axis="followSib" ptType="sibTrans" cnt="1">
            <dgm:layoutNode name="space">
              <dgm:alg type="sp"/>
              <dgm:shape xmlns:r="http://schemas.openxmlformats.org/officeDocument/2006/relationships" r:blip="">
                <dgm:adjLst/>
              </dgm:shape>
              <dgm:presOf/>
            </dgm:layoutNode>
          </dgm:forEach>
        </dgm:if>
        <dgm:else name="Name5"/>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12/7/25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31011851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2</a:t>
            </a:fld>
            <a:endParaRPr lang="en-US" dirty="0"/>
          </a:p>
        </p:txBody>
      </p:sp>
    </p:spTree>
    <p:extLst>
      <p:ext uri="{BB962C8B-B14F-4D97-AF65-F5344CB8AC3E}">
        <p14:creationId xmlns:p14="http://schemas.microsoft.com/office/powerpoint/2010/main" val="362614284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12947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7768191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12/7/25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12/7/25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12/7/25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12/7/25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12/7/25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12/7/25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12/7/25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12/7/25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12/7/25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12/7/25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12/7/25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111750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12/7/25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b="1" kern="1200">
          <a:solidFill>
            <a:schemeClr val="tx1"/>
          </a:solidFill>
          <a:latin typeface="+mn-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7.xml.rels><?xml version="1.0" encoding="UTF-8" standalone="yes"?>
<Relationships xmlns="http://schemas.openxmlformats.org/package/2006/relationships"><Relationship Id="rId8" Type="http://schemas.openxmlformats.org/officeDocument/2006/relationships/image" Target="../media/image10.jpeg"/><Relationship Id="rId3" Type="http://schemas.openxmlformats.org/officeDocument/2006/relationships/diagramLayout" Target="../diagrams/layout1.xml"/><Relationship Id="rId7" Type="http://schemas.openxmlformats.org/officeDocument/2006/relationships/image" Target="../media/image9.jp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 Id="rId9" Type="http://schemas.openxmlformats.org/officeDocument/2006/relationships/image" Target="../media/image11.jpeg"/></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pn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1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2.xml"/><Relationship Id="rId5" Type="http://schemas.openxmlformats.org/officeDocument/2006/relationships/image" Target="../media/image30.png"/><Relationship Id="rId4" Type="http://schemas.openxmlformats.org/officeDocument/2006/relationships/image" Target="../media/image29.png"/></Relationships>
</file>

<file path=ppt/slides/_rels/slide2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2.xml"/><Relationship Id="rId4" Type="http://schemas.openxmlformats.org/officeDocument/2006/relationships/image" Target="../media/image37.png"/></Relationships>
</file>

<file path=ppt/slides/_rels/slide28.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8" Type="http://schemas.openxmlformats.org/officeDocument/2006/relationships/image" Target="../media/image40.png"/><Relationship Id="rId3" Type="http://schemas.openxmlformats.org/officeDocument/2006/relationships/diagramLayout" Target="../diagrams/layout4.xml"/><Relationship Id="rId7" Type="http://schemas.openxmlformats.org/officeDocument/2006/relationships/image" Target="../media/image39.png"/><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 Id="rId9" Type="http://schemas.openxmlformats.org/officeDocument/2006/relationships/image" Target="../media/image41.png"/></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31.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wmf"/><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jpeg"/><Relationship Id="rId1" Type="http://schemas.openxmlformats.org/officeDocument/2006/relationships/slideLayout" Target="../slideLayouts/slideLayout13.xml"/><Relationship Id="rId5" Type="http://schemas.openxmlformats.org/officeDocument/2006/relationships/image" Target="../media/image57.png"/><Relationship Id="rId4" Type="http://schemas.openxmlformats.org/officeDocument/2006/relationships/image" Target="../media/image5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368080" y="4699852"/>
            <a:ext cx="5216525" cy="398780"/>
          </a:xfrm>
          <a:prstGeom prst="rect">
            <a:avLst/>
          </a:prstGeom>
          <a:noFill/>
        </p:spPr>
        <p:txBody>
          <a:bodyPr wrap="square" rtlCol="0">
            <a:spAutoFit/>
          </a:bodyPr>
          <a:lstStyle/>
          <a:p>
            <a:r>
              <a:rPr lang="en-US" sz="2000" dirty="0">
                <a:latin typeface="Alexandria" charset="0"/>
                <a:cs typeface="Alexandria" charset="0"/>
              </a:rPr>
              <a:t>Prepared by Thana Ahmed</a:t>
            </a:r>
          </a:p>
        </p:txBody>
      </p:sp>
      <p:sp>
        <p:nvSpPr>
          <p:cNvPr id="31" name="TextBox 30"/>
          <p:cNvSpPr txBox="1"/>
          <p:nvPr/>
        </p:nvSpPr>
        <p:spPr>
          <a:xfrm>
            <a:off x="194617" y="1914475"/>
            <a:ext cx="5154767" cy="2308324"/>
          </a:xfrm>
          <a:prstGeom prst="rect">
            <a:avLst/>
          </a:prstGeom>
          <a:noFill/>
        </p:spPr>
        <p:txBody>
          <a:bodyPr wrap="square" rtlCol="0">
            <a:spAutoFit/>
          </a:bodyPr>
          <a:lstStyle/>
          <a:p>
            <a:r>
              <a:rPr lang="en-US" sz="3600" b="1" dirty="0">
                <a:solidFill>
                  <a:srgbClr val="00B0F0"/>
                </a:solidFill>
                <a:latin typeface="Alexandria" charset="0"/>
                <a:cs typeface="Alexandria" charset="0"/>
              </a:rPr>
              <a:t>Social </a:t>
            </a:r>
            <a:r>
              <a:rPr lang="en-US" sz="3600" b="1" dirty="0" err="1">
                <a:solidFill>
                  <a:srgbClr val="00B0F0"/>
                </a:solidFill>
                <a:latin typeface="Alexandria" charset="0"/>
                <a:cs typeface="Alexandria" charset="0"/>
              </a:rPr>
              <a:t>Responsability</a:t>
            </a:r>
            <a:r>
              <a:rPr lang="en-US" sz="3600" b="1" dirty="0">
                <a:solidFill>
                  <a:srgbClr val="00B0F0"/>
                </a:solidFill>
                <a:latin typeface="Alexandria" charset="0"/>
                <a:cs typeface="Alexandria" charset="0"/>
              </a:rPr>
              <a:t> &amp; Ethics in Marketing </a:t>
            </a:r>
            <a:r>
              <a:rPr lang="ar-SA" sz="3600" b="1" dirty="0">
                <a:solidFill>
                  <a:srgbClr val="00B0F0"/>
                </a:solidFill>
                <a:latin typeface="Alexandria" charset="0"/>
                <a:cs typeface="Alexandria" charset="0"/>
              </a:rPr>
              <a:t>المسؤولية الاجتماعية والأخلاقيات في التسويق</a:t>
            </a:r>
            <a:endParaRPr lang="en-US" sz="3600" b="1" dirty="0">
              <a:solidFill>
                <a:srgbClr val="00B0F0"/>
              </a:solidFill>
              <a:latin typeface="Alexandria" charset="0"/>
              <a:cs typeface="Alexandria"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10</a:t>
            </a:r>
          </a:p>
        </p:txBody>
      </p:sp>
      <p:sp>
        <p:nvSpPr>
          <p:cNvPr id="46" name="TextBox 45"/>
          <p:cNvSpPr txBox="1"/>
          <p:nvPr/>
        </p:nvSpPr>
        <p:spPr>
          <a:xfrm>
            <a:off x="329269" y="5104240"/>
            <a:ext cx="3001143" cy="707886"/>
          </a:xfrm>
          <a:prstGeom prst="rect">
            <a:avLst/>
          </a:prstGeom>
          <a:noFill/>
        </p:spPr>
        <p:txBody>
          <a:bodyPr wrap="none" rtlCol="0">
            <a:spAutoFit/>
          </a:bodyPr>
          <a:lstStyle/>
          <a:p>
            <a:r>
              <a:rPr lang="en-US" sz="2000" dirty="0">
                <a:cs typeface="Tajawal Medium" panose="00000600000000000000" pitchFamily="2" charset="-78"/>
              </a:rPr>
              <a:t>MGM204</a:t>
            </a:r>
          </a:p>
          <a:p>
            <a:r>
              <a:rPr lang="en-US" sz="2000" dirty="0">
                <a:cs typeface="Tajawal Medium" panose="00000600000000000000" pitchFamily="2" charset="-78"/>
              </a:rPr>
              <a:t>PRINCIPLE OF MARKETING</a:t>
            </a:r>
            <a:endParaRPr lang="en-US" sz="2000" dirty="0">
              <a:latin typeface="Tajawal Medium" panose="00000600000000000000" pitchFamily="2" charset="-78"/>
              <a:cs typeface="Tajawal Medium" panose="00000600000000000000" pitchFamily="2" charset="-78"/>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ECABEAA2-A35A-47C4-9BFA-C005F9DF2848}"/>
              </a:ext>
            </a:extLst>
          </p:cNvPr>
          <p:cNvSpPr txBox="1">
            <a:spLocks noGrp="1"/>
          </p:cNvSpPr>
          <p:nvPr>
            <p:ph type="title"/>
          </p:nvPr>
        </p:nvSpPr>
        <p:spPr>
          <a:xfrm>
            <a:off x="4965431" y="-8900"/>
            <a:ext cx="6586491" cy="1305435"/>
          </a:xfrm>
          <a:prstGeom prst="rect">
            <a:avLst/>
          </a:prstGeom>
        </p:spPr>
        <p:txBody>
          <a:bodyPr vert="horz" lIns="91440" tIns="45720" rIns="91440" bIns="45720" rtlCol="0" anchor="b">
            <a:normAutofit/>
          </a:bodyPr>
          <a:lstStyle/>
          <a:p>
            <a:r>
              <a:rPr lang="en-US"/>
              <a:t>CONTENT</a:t>
            </a:r>
          </a:p>
        </p:txBody>
      </p:sp>
      <p:sp>
        <p:nvSpPr>
          <p:cNvPr id="6" name="TextBox 5">
            <a:extLst>
              <a:ext uri="{FF2B5EF4-FFF2-40B4-BE49-F238E27FC236}">
                <a16:creationId xmlns:a16="http://schemas.microsoft.com/office/drawing/2014/main" id="{51948DE7-108A-4553-BE0E-544D77D738C8}"/>
              </a:ext>
            </a:extLst>
          </p:cNvPr>
          <p:cNvSpPr txBox="1"/>
          <p:nvPr/>
        </p:nvSpPr>
        <p:spPr>
          <a:xfrm>
            <a:off x="4794916" y="1826218"/>
            <a:ext cx="7534220" cy="3785419"/>
          </a:xfrm>
          <a:prstGeom prst="rect">
            <a:avLst/>
          </a:prstGeom>
        </p:spPr>
        <p:txBody>
          <a:bodyPr vert="horz" lIns="91440" tIns="45720" rIns="91440" bIns="45720" rtlCol="0">
            <a:normAutofit lnSpcReduction="10000"/>
          </a:bodyPr>
          <a:lstStyle/>
          <a:p>
            <a:pPr marL="1028700" indent="-457200">
              <a:lnSpc>
                <a:spcPct val="120000"/>
              </a:lnSpc>
              <a:spcAft>
                <a:spcPts val="600"/>
              </a:spcAft>
              <a:buFont typeface="+mj-lt"/>
              <a:buAutoNum type="arabicPeriod"/>
            </a:pPr>
            <a:r>
              <a:rPr lang="en-US" sz="2400" b="1" dirty="0"/>
              <a:t>Definitions </a:t>
            </a:r>
            <a:r>
              <a:rPr lang="ar-SA" sz="2400" b="1" dirty="0"/>
              <a:t>التعاريف</a:t>
            </a:r>
            <a:endParaRPr lang="en-US" sz="2400" b="1" dirty="0"/>
          </a:p>
          <a:p>
            <a:pPr marL="1028700" indent="-457200">
              <a:lnSpc>
                <a:spcPct val="120000"/>
              </a:lnSpc>
              <a:spcAft>
                <a:spcPts val="600"/>
              </a:spcAft>
              <a:buFont typeface="+mj-lt"/>
              <a:buAutoNum type="arabicPeriod"/>
            </a:pPr>
            <a:r>
              <a:rPr lang="en-US" sz="2200" b="1" dirty="0"/>
              <a:t>Social criticisms of Marketing </a:t>
            </a:r>
            <a:r>
              <a:rPr lang="ar-SA" sz="2200" b="1" dirty="0"/>
              <a:t>الانتقادات الاجتماعية للتسويق</a:t>
            </a:r>
            <a:endParaRPr lang="en-US" sz="2200" b="1" dirty="0"/>
          </a:p>
          <a:p>
            <a:pPr marL="1028700" indent="-457200">
              <a:lnSpc>
                <a:spcPct val="120000"/>
              </a:lnSpc>
              <a:spcAft>
                <a:spcPts val="600"/>
              </a:spcAft>
              <a:buFont typeface="+mj-lt"/>
              <a:buAutoNum type="arabicPeriod"/>
            </a:pPr>
            <a:r>
              <a:rPr lang="en-US" sz="2200" b="1" dirty="0"/>
              <a:t>Consumer actions to Promote sustainable Marketing </a:t>
            </a:r>
            <a:r>
              <a:rPr lang="ar-SA" sz="2200" b="1" dirty="0"/>
              <a:t>إجراءات المستهلك لتعزيز التسويق المستدام</a:t>
            </a:r>
            <a:endParaRPr lang="en-US" sz="2200" b="1" dirty="0"/>
          </a:p>
          <a:p>
            <a:pPr marL="1028700" indent="-457200">
              <a:lnSpc>
                <a:spcPct val="120000"/>
              </a:lnSpc>
              <a:spcAft>
                <a:spcPts val="600"/>
              </a:spcAft>
              <a:buFont typeface="+mj-lt"/>
              <a:buAutoNum type="arabicPeriod"/>
            </a:pPr>
            <a:r>
              <a:rPr lang="en-US" sz="2400" b="1" dirty="0"/>
              <a:t>Business actions toward sustainable marketing </a:t>
            </a:r>
            <a:r>
              <a:rPr lang="ar-SA" sz="2400" b="1" dirty="0"/>
              <a:t>إجراءات الأعمال نحو التسويق المستدام</a:t>
            </a:r>
            <a:endParaRPr lang="en-US" sz="2400" b="1" dirty="0"/>
          </a:p>
          <a:p>
            <a:pPr marL="1028700" indent="-457200">
              <a:lnSpc>
                <a:spcPct val="120000"/>
              </a:lnSpc>
              <a:spcAft>
                <a:spcPts val="600"/>
              </a:spcAft>
              <a:buFont typeface="+mj-lt"/>
              <a:buAutoNum type="arabicPeriod"/>
            </a:pPr>
            <a:r>
              <a:rPr lang="en-US" sz="2400" b="1" dirty="0"/>
              <a:t>Marketing Ethics </a:t>
            </a:r>
            <a:r>
              <a:rPr lang="ar-SA" sz="2400" b="1" dirty="0"/>
              <a:t>أخلاقيات التسويق</a:t>
            </a:r>
            <a:endParaRPr lang="en-US" sz="2400" b="1" dirty="0"/>
          </a:p>
          <a:p>
            <a:pPr marL="1028700" indent="-457200">
              <a:lnSpc>
                <a:spcPct val="120000"/>
              </a:lnSpc>
              <a:spcAft>
                <a:spcPts val="600"/>
              </a:spcAft>
              <a:buFont typeface="+mj-lt"/>
              <a:buAutoNum type="arabicPeriod"/>
            </a:pPr>
            <a:r>
              <a:rPr lang="en-US" sz="2400" b="1" dirty="0"/>
              <a:t>The Sustainable company </a:t>
            </a:r>
            <a:r>
              <a:rPr lang="ar-SA" sz="2400" b="1" dirty="0"/>
              <a:t>الشركة المستدامة</a:t>
            </a:r>
            <a:endParaRPr lang="en-US" sz="2400" b="1" dirty="0"/>
          </a:p>
          <a:p>
            <a:pPr marL="1028700" indent="-457200">
              <a:lnSpc>
                <a:spcPct val="90000"/>
              </a:lnSpc>
              <a:spcAft>
                <a:spcPts val="600"/>
              </a:spcAft>
              <a:buFont typeface="+mj-lt"/>
              <a:buAutoNum type="arabicPeriod"/>
            </a:pPr>
            <a:endParaRPr lang="en-US" sz="2800" b="1" dirty="0"/>
          </a:p>
          <a:p>
            <a:pPr marL="1028700" indent="-457200">
              <a:lnSpc>
                <a:spcPct val="90000"/>
              </a:lnSpc>
              <a:spcAft>
                <a:spcPts val="600"/>
              </a:spcAft>
              <a:buFont typeface="+mj-lt"/>
              <a:buAutoNum type="arabicPeriod"/>
            </a:pPr>
            <a:endParaRPr lang="en-US" sz="2800" b="1" i="0" u="none" strike="noStrike" baseline="0" dirty="0"/>
          </a:p>
          <a:p>
            <a:pPr marL="1028700" indent="-457200">
              <a:lnSpc>
                <a:spcPct val="90000"/>
              </a:lnSpc>
              <a:spcAft>
                <a:spcPts val="600"/>
              </a:spcAft>
              <a:buFont typeface="+mj-lt"/>
              <a:buAutoNum type="arabicPeriod"/>
            </a:pPr>
            <a:endParaRPr lang="en-US" sz="2800" b="1" dirty="0"/>
          </a:p>
          <a:p>
            <a:pPr marL="571500" indent="-457200">
              <a:lnSpc>
                <a:spcPct val="90000"/>
              </a:lnSpc>
              <a:spcAft>
                <a:spcPts val="600"/>
              </a:spcAft>
              <a:buFont typeface="+mj-lt"/>
              <a:buAutoNum type="arabicPeriod"/>
            </a:pPr>
            <a:endParaRPr lang="en-US" sz="2800" b="1" dirty="0"/>
          </a:p>
          <a:p>
            <a:pPr marL="800100" indent="-457200">
              <a:lnSpc>
                <a:spcPct val="90000"/>
              </a:lnSpc>
              <a:spcAft>
                <a:spcPts val="600"/>
              </a:spcAft>
              <a:buFont typeface="+mj-lt"/>
              <a:buAutoNum type="arabicPeriod"/>
            </a:pPr>
            <a:endParaRPr lang="en-US" sz="2800" dirty="0"/>
          </a:p>
          <a:p>
            <a:pPr marL="800100" indent="-457200">
              <a:lnSpc>
                <a:spcPct val="90000"/>
              </a:lnSpc>
              <a:spcAft>
                <a:spcPts val="600"/>
              </a:spcAft>
              <a:buFont typeface="+mj-lt"/>
              <a:buAutoNum type="arabicPeriod"/>
            </a:pPr>
            <a:endParaRPr lang="en-US" sz="2800" dirty="0"/>
          </a:p>
        </p:txBody>
      </p:sp>
      <p:pic>
        <p:nvPicPr>
          <p:cNvPr id="2" name="Picture 1">
            <a:extLst>
              <a:ext uri="{FF2B5EF4-FFF2-40B4-BE49-F238E27FC236}">
                <a16:creationId xmlns:a16="http://schemas.microsoft.com/office/drawing/2014/main" id="{408A3CF4-826F-42B6-9389-D4B9E68B61C2}"/>
              </a:ext>
            </a:extLst>
          </p:cNvPr>
          <p:cNvPicPr>
            <a:picLocks noChangeAspect="1"/>
          </p:cNvPicPr>
          <p:nvPr/>
        </p:nvPicPr>
        <p:blipFill>
          <a:blip r:embed="rId3"/>
          <a:stretch>
            <a:fillRect/>
          </a:stretch>
        </p:blipFill>
        <p:spPr>
          <a:xfrm>
            <a:off x="0" y="0"/>
            <a:ext cx="4965431" cy="6858000"/>
          </a:xfrm>
          <a:prstGeom prst="rect">
            <a:avLst/>
          </a:prstGeom>
        </p:spPr>
      </p:pic>
    </p:spTree>
    <p:extLst>
      <p:ext uri="{BB962C8B-B14F-4D97-AF65-F5344CB8AC3E}">
        <p14:creationId xmlns:p14="http://schemas.microsoft.com/office/powerpoint/2010/main" val="279294648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217AE3-6428-41F9-B0AD-4368526B367C}"/>
              </a:ext>
            </a:extLst>
          </p:cNvPr>
          <p:cNvSpPr>
            <a:spLocks noGrp="1"/>
          </p:cNvSpPr>
          <p:nvPr>
            <p:ph type="title"/>
          </p:nvPr>
        </p:nvSpPr>
        <p:spPr>
          <a:xfrm>
            <a:off x="2483894" y="191116"/>
            <a:ext cx="9170158" cy="1325563"/>
          </a:xfrm>
        </p:spPr>
        <p:txBody>
          <a:bodyPr/>
          <a:lstStyle/>
          <a:p>
            <a:r>
              <a:rPr lang="en-US" b="1" dirty="0"/>
              <a:t>            Introduction </a:t>
            </a:r>
            <a:r>
              <a:rPr lang="ar-SA" b="1" dirty="0"/>
              <a:t>مقدمة</a:t>
            </a:r>
            <a:endParaRPr lang="en-US" b="1" dirty="0"/>
          </a:p>
        </p:txBody>
      </p:sp>
      <p:sp>
        <p:nvSpPr>
          <p:cNvPr id="3" name="Content Placeholder 2">
            <a:extLst>
              <a:ext uri="{FF2B5EF4-FFF2-40B4-BE49-F238E27FC236}">
                <a16:creationId xmlns:a16="http://schemas.microsoft.com/office/drawing/2014/main" id="{67F97D4B-FD6F-427F-8B57-B0179FC76F54}"/>
              </a:ext>
            </a:extLst>
          </p:cNvPr>
          <p:cNvSpPr>
            <a:spLocks noGrp="1"/>
          </p:cNvSpPr>
          <p:nvPr>
            <p:ph idx="1"/>
          </p:nvPr>
        </p:nvSpPr>
        <p:spPr>
          <a:xfrm>
            <a:off x="0" y="1223492"/>
            <a:ext cx="12192000" cy="5634508"/>
          </a:xfrm>
        </p:spPr>
        <p:txBody>
          <a:bodyPr>
            <a:normAutofit lnSpcReduction="10000"/>
          </a:bodyPr>
          <a:lstStyle/>
          <a:p>
            <a:pPr algn="l"/>
            <a:r>
              <a:rPr lang="en-US" sz="2100" b="0" i="0" u="none" strike="noStrike" baseline="0" dirty="0">
                <a:latin typeface="TimesLTPro-Roman"/>
              </a:rPr>
              <a:t>Responsible marketers discover what consumers want and respond with market offerings that create value for buyers and capture value in return. </a:t>
            </a:r>
          </a:p>
          <a:p>
            <a:pPr algn="l"/>
            <a:r>
              <a:rPr lang="en-US" sz="2100" b="0" i="0" u="none" strike="noStrike" baseline="0" dirty="0">
                <a:latin typeface="TimesLTPro-Roman"/>
              </a:rPr>
              <a:t>The </a:t>
            </a:r>
            <a:r>
              <a:rPr lang="en-US" sz="2100" b="0" i="1" u="none" strike="noStrike" baseline="0" dirty="0">
                <a:latin typeface="TimesLTPro-Italic"/>
              </a:rPr>
              <a:t>marketing concept </a:t>
            </a:r>
            <a:r>
              <a:rPr lang="en-US" sz="2100" b="0" i="0" u="none" strike="noStrike" baseline="0" dirty="0">
                <a:latin typeface="TimesLTPro-Roman"/>
              </a:rPr>
              <a:t>is a philosophy of customer value and mutual gain. Its practice leads the economy by an invisible hand to satisfy the many and changing needs of consumers.</a:t>
            </a:r>
          </a:p>
          <a:p>
            <a:pPr algn="l"/>
            <a:r>
              <a:rPr lang="en-US" sz="2100" b="0" i="0" u="none" strike="noStrike" baseline="0" dirty="0">
                <a:latin typeface="TimesLTPro-Roman"/>
              </a:rPr>
              <a:t>Not all marketers follow the marketing concept, however. In fact, some companies use questionable marketing practices that serve their own rather than consumers’ interests.</a:t>
            </a:r>
          </a:p>
          <a:p>
            <a:pPr algn="l"/>
            <a:r>
              <a:rPr lang="en-US" sz="2100" b="0" i="0" u="none" strike="noStrike" baseline="0" dirty="0">
                <a:latin typeface="TimesLTPro-Roman"/>
              </a:rPr>
              <a:t>Even well-intentioned marketing actions that meet the current needs of some consumers may cause immediate or future harm to other consumers or the larger society.</a:t>
            </a:r>
          </a:p>
          <a:p>
            <a:pPr algn="l"/>
            <a:r>
              <a:rPr lang="en-US" sz="2100" b="0" i="0" u="none" strike="noStrike" baseline="0" dirty="0">
                <a:latin typeface="TimesLTPro-Roman"/>
              </a:rPr>
              <a:t>Responsible marketers must consider whether their actions are sustainable in the longer run.</a:t>
            </a:r>
          </a:p>
          <a:p>
            <a:pPr marL="0" indent="0" algn="r">
              <a:buNone/>
            </a:pPr>
            <a:r>
              <a:rPr lang="ar-SA" sz="2100" dirty="0"/>
              <a:t>-إن المسوقين المسؤولين يكتشفون ما يريده المستهلكون ويستجيبون بعروض السوق التي تخلق قيمة للمشترين وتحصل على القيمة في المقابل.</a:t>
            </a:r>
          </a:p>
          <a:p>
            <a:pPr marL="0" indent="0" algn="r">
              <a:buNone/>
            </a:pPr>
            <a:r>
              <a:rPr lang="ar-SA" sz="2100" dirty="0"/>
              <a:t>-إن مفهوم التسويق هو فلسفة قيمة العميل والمكسب المتبادل. إن ممارساته تقود الاقتصاد بيد خفية لتلبية الاحتياجات العديدة والمتغيرة للمستهلكين.</a:t>
            </a:r>
          </a:p>
          <a:p>
            <a:pPr marL="0" indent="0" algn="r">
              <a:buNone/>
            </a:pPr>
            <a:r>
              <a:rPr lang="ar-SA" sz="2100" dirty="0"/>
              <a:t>-ولكن ليس كل المسوقين يتبعون مفهوم التسويق. في الواقع، تستخدم بعض الشركات ممارسات تسويقية مشكوك فيها تخدم مصالحها الخاصة وليس مصالح المستهلكين.</a:t>
            </a:r>
          </a:p>
          <a:p>
            <a:pPr marL="0" indent="0" algn="r">
              <a:buNone/>
            </a:pPr>
            <a:r>
              <a:rPr lang="ar-SA" sz="2100" dirty="0"/>
              <a:t>-حتى الإجراءات التسويقية الحسنة النية التي تلبي الاحتياجات الحالية لبعض المستهلكين قد تسبب ضررًا فوريًا أو مستقبليًا للمستهلكين الآخرين أو المجتمع الأكبر.</a:t>
            </a:r>
          </a:p>
          <a:p>
            <a:pPr marL="0" indent="0" algn="r">
              <a:buNone/>
            </a:pPr>
            <a:r>
              <a:rPr lang="ar-SA" sz="2100" dirty="0"/>
              <a:t>-يجب على المسوقين المسؤولين أن يفكروا فيما إذا كانت أفعالهم مستدامة في الأمد البعيد.</a:t>
            </a:r>
            <a:endParaRPr lang="en-US" sz="2100" dirty="0"/>
          </a:p>
        </p:txBody>
      </p:sp>
    </p:spTree>
    <p:extLst>
      <p:ext uri="{BB962C8B-B14F-4D97-AF65-F5344CB8AC3E}">
        <p14:creationId xmlns:p14="http://schemas.microsoft.com/office/powerpoint/2010/main" val="1674004111"/>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473FA5-6008-494E-AC56-07230677C082}"/>
              </a:ext>
            </a:extLst>
          </p:cNvPr>
          <p:cNvSpPr>
            <a:spLocks noGrp="1"/>
          </p:cNvSpPr>
          <p:nvPr>
            <p:ph type="title"/>
          </p:nvPr>
        </p:nvSpPr>
        <p:spPr>
          <a:xfrm>
            <a:off x="2442949" y="136525"/>
            <a:ext cx="8542362" cy="1325563"/>
          </a:xfrm>
        </p:spPr>
        <p:txBody>
          <a:bodyPr/>
          <a:lstStyle/>
          <a:p>
            <a:r>
              <a:rPr lang="en-US" dirty="0"/>
              <a:t>1. Definitions</a:t>
            </a:r>
          </a:p>
        </p:txBody>
      </p:sp>
      <p:sp>
        <p:nvSpPr>
          <p:cNvPr id="3" name="Content Placeholder 2">
            <a:extLst>
              <a:ext uri="{FF2B5EF4-FFF2-40B4-BE49-F238E27FC236}">
                <a16:creationId xmlns:a16="http://schemas.microsoft.com/office/drawing/2014/main" id="{653244C0-84E7-40C5-93CD-942170207921}"/>
              </a:ext>
            </a:extLst>
          </p:cNvPr>
          <p:cNvSpPr>
            <a:spLocks noGrp="1"/>
          </p:cNvSpPr>
          <p:nvPr>
            <p:ph idx="1"/>
          </p:nvPr>
        </p:nvSpPr>
        <p:spPr>
          <a:xfrm>
            <a:off x="1" y="1146220"/>
            <a:ext cx="7213600" cy="5711780"/>
          </a:xfrm>
        </p:spPr>
        <p:txBody>
          <a:bodyPr>
            <a:normAutofit fontScale="92500"/>
          </a:bodyPr>
          <a:lstStyle/>
          <a:p>
            <a:pPr>
              <a:lnSpc>
                <a:spcPct val="100000"/>
              </a:lnSpc>
            </a:pPr>
            <a:r>
              <a:rPr lang="en-US" altLang="ar-SA" sz="2000" b="1" dirty="0">
                <a:solidFill>
                  <a:srgbClr val="0A1F61"/>
                </a:solidFill>
                <a:latin typeface="ArialNarrowMTPro-Bold"/>
              </a:rPr>
              <a:t>Social responsibility: </a:t>
            </a:r>
            <a:r>
              <a:rPr lang="en-US" altLang="ar-SA" sz="2000" dirty="0">
                <a:solidFill>
                  <a:srgbClr val="000000"/>
                </a:solidFill>
                <a:latin typeface="TimesLTPro-Roman"/>
              </a:rPr>
              <a:t>an organization’s obligation to maximize its positive impact and minimize its negative impact on society.</a:t>
            </a:r>
            <a:endParaRPr lang="en-US" sz="2000" b="1" i="0" u="none" strike="noStrike" baseline="0" dirty="0">
              <a:solidFill>
                <a:srgbClr val="0A1F61"/>
              </a:solidFill>
              <a:latin typeface="ArialNarrowMTPro-Bold"/>
            </a:endParaRPr>
          </a:p>
          <a:p>
            <a:pPr algn="l">
              <a:lnSpc>
                <a:spcPct val="100000"/>
              </a:lnSpc>
            </a:pPr>
            <a:r>
              <a:rPr lang="en-US" sz="2000" b="1" i="0" u="none" strike="noStrike" baseline="0" dirty="0">
                <a:solidFill>
                  <a:srgbClr val="0A1F61"/>
                </a:solidFill>
                <a:latin typeface="ArialNarrowMTPro-Bold"/>
              </a:rPr>
              <a:t>Sustainable marketing: </a:t>
            </a:r>
            <a:r>
              <a:rPr lang="en-US" sz="2000" b="0" i="0" u="none" strike="noStrike" baseline="0" dirty="0">
                <a:solidFill>
                  <a:srgbClr val="000000"/>
                </a:solidFill>
                <a:latin typeface="TimesLTPro-Roman"/>
              </a:rPr>
              <a:t>Socially and environmentally responsible marketing that meets the present needs of consumers and businesses while also preserving or enhancing the ability of future generations to meet their needs.</a:t>
            </a:r>
            <a:endParaRPr lang="en-US" sz="2000" dirty="0">
              <a:solidFill>
                <a:srgbClr val="000000"/>
              </a:solidFill>
              <a:latin typeface="TimesLTPro-Roman"/>
            </a:endParaRPr>
          </a:p>
          <a:p>
            <a:pPr>
              <a:lnSpc>
                <a:spcPct val="100000"/>
              </a:lnSpc>
            </a:pPr>
            <a:r>
              <a:rPr lang="en-US" altLang="ar-SA" sz="2000" b="1" dirty="0">
                <a:solidFill>
                  <a:srgbClr val="0A1F61"/>
                </a:solidFill>
                <a:latin typeface="ArialNarrowMTPro-Bold"/>
              </a:rPr>
              <a:t>Marketing Ethics: </a:t>
            </a:r>
            <a:r>
              <a:rPr lang="en-US" altLang="ar-SA" sz="2000" dirty="0">
                <a:solidFill>
                  <a:srgbClr val="000000"/>
                </a:solidFill>
                <a:latin typeface="TimesLTPro-Roman"/>
              </a:rPr>
              <a:t>Principles and standards that define acceptable marketing conduct as determined by various stakeholders.</a:t>
            </a:r>
          </a:p>
          <a:p>
            <a:pPr marL="0" indent="0" algn="r">
              <a:lnSpc>
                <a:spcPct val="100000"/>
              </a:lnSpc>
              <a:buNone/>
            </a:pPr>
            <a:r>
              <a:rPr lang="ar-SA" sz="2600" dirty="0">
                <a:solidFill>
                  <a:srgbClr val="FF0000"/>
                </a:solidFill>
              </a:rPr>
              <a:t>المسؤولية الاجتماعية</a:t>
            </a:r>
            <a:r>
              <a:rPr lang="ar-SA" sz="2600" dirty="0"/>
              <a:t>: التزام المنظمة بتعظيم تأثيرها الإيجابي والحد من تأثيرها السلبي على المجتمع.</a:t>
            </a:r>
          </a:p>
          <a:p>
            <a:pPr marL="0" indent="0" algn="r">
              <a:lnSpc>
                <a:spcPct val="100000"/>
              </a:lnSpc>
              <a:buNone/>
            </a:pPr>
            <a:r>
              <a:rPr lang="ar-SA" sz="2600" dirty="0">
                <a:solidFill>
                  <a:srgbClr val="FF0000"/>
                </a:solidFill>
              </a:rPr>
              <a:t>التسويق المستدام</a:t>
            </a:r>
            <a:r>
              <a:rPr lang="ar-SA" sz="2600" dirty="0"/>
              <a:t>: التسويق المسؤول اجتماعيًا وبيئيًا والذي يلبي الاحتياجات الحالية للمستهلكين والشركات مع الحفاظ على قدرة الأجيال القادمة على تلبية احتياجاتهم أو تعزيزها.</a:t>
            </a:r>
          </a:p>
          <a:p>
            <a:pPr marL="0" indent="0" algn="r">
              <a:lnSpc>
                <a:spcPct val="100000"/>
              </a:lnSpc>
              <a:buNone/>
            </a:pPr>
            <a:r>
              <a:rPr lang="ar-SA" sz="2600" dirty="0">
                <a:solidFill>
                  <a:srgbClr val="FF0000"/>
                </a:solidFill>
              </a:rPr>
              <a:t>أخلاقيات التسويق</a:t>
            </a:r>
            <a:r>
              <a:rPr lang="ar-SA" sz="2600" dirty="0"/>
              <a:t>: المبادئ والمعايير التي تحدد سلوك التسويق المقبول كما تحدده مختلف الجهات المعنية</a:t>
            </a:r>
            <a:r>
              <a:rPr lang="ar-SA" sz="3200" dirty="0"/>
              <a:t>.</a:t>
            </a:r>
            <a:endParaRPr lang="en-US" sz="3200" dirty="0"/>
          </a:p>
        </p:txBody>
      </p:sp>
      <p:pic>
        <p:nvPicPr>
          <p:cNvPr id="4" name="Picture 3">
            <a:extLst>
              <a:ext uri="{FF2B5EF4-FFF2-40B4-BE49-F238E27FC236}">
                <a16:creationId xmlns:a16="http://schemas.microsoft.com/office/drawing/2014/main" id="{38E3FCA8-9BF6-4E52-9B43-5EE774DACB6C}"/>
              </a:ext>
            </a:extLst>
          </p:cNvPr>
          <p:cNvPicPr>
            <a:picLocks noChangeAspect="1"/>
          </p:cNvPicPr>
          <p:nvPr/>
        </p:nvPicPr>
        <p:blipFill>
          <a:blip r:embed="rId2"/>
          <a:stretch>
            <a:fillRect/>
          </a:stretch>
        </p:blipFill>
        <p:spPr>
          <a:xfrm>
            <a:off x="7439238" y="1426256"/>
            <a:ext cx="4619625" cy="4591050"/>
          </a:xfrm>
          <a:prstGeom prst="rect">
            <a:avLst/>
          </a:prstGeom>
        </p:spPr>
      </p:pic>
    </p:spTree>
    <p:extLst>
      <p:ext uri="{BB962C8B-B14F-4D97-AF65-F5344CB8AC3E}">
        <p14:creationId xmlns:p14="http://schemas.microsoft.com/office/powerpoint/2010/main" val="6003361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17FCC301-6D6F-4FDD-ADEA-C002FD2FA75A}"/>
              </a:ext>
            </a:extLst>
          </p:cNvPr>
          <p:cNvSpPr txBox="1"/>
          <p:nvPr/>
        </p:nvSpPr>
        <p:spPr>
          <a:xfrm>
            <a:off x="1996901" y="265706"/>
            <a:ext cx="6881882" cy="954107"/>
          </a:xfrm>
          <a:prstGeom prst="rect">
            <a:avLst/>
          </a:prstGeom>
          <a:noFill/>
        </p:spPr>
        <p:txBody>
          <a:bodyPr wrap="square">
            <a:spAutoFit/>
          </a:bodyPr>
          <a:lstStyle/>
          <a:p>
            <a:r>
              <a:rPr lang="en-US" altLang="ar-SA" sz="2800" b="1" dirty="0"/>
              <a:t>Pyramid Of Corporate Social Responsibility </a:t>
            </a:r>
            <a:r>
              <a:rPr lang="ar-SA" altLang="ar-SA" sz="2800" b="1" dirty="0"/>
              <a:t>هرم المسؤولية الاجتماعية للشركات</a:t>
            </a:r>
            <a:endParaRPr lang="en-US" sz="2800" b="1" dirty="0"/>
          </a:p>
        </p:txBody>
      </p:sp>
      <p:pic>
        <p:nvPicPr>
          <p:cNvPr id="1026" name="Picture 2" descr="Corporate Social Responsibility; Nigerian Multinational Companies and  Solutions | by Chike Donald Ibewuike | Medium">
            <a:extLst>
              <a:ext uri="{FF2B5EF4-FFF2-40B4-BE49-F238E27FC236}">
                <a16:creationId xmlns:a16="http://schemas.microsoft.com/office/drawing/2014/main" id="{28231712-F731-41EF-8CB5-AECCF3FE96A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49797" y="1216478"/>
            <a:ext cx="8892405" cy="5076081"/>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709F3F10-5CA6-C9F3-94D2-7EC8093AE789}"/>
              </a:ext>
            </a:extLst>
          </p:cNvPr>
          <p:cNvSpPr txBox="1"/>
          <p:nvPr/>
        </p:nvSpPr>
        <p:spPr>
          <a:xfrm>
            <a:off x="1649798" y="2606035"/>
            <a:ext cx="6097978" cy="369332"/>
          </a:xfrm>
          <a:prstGeom prst="rect">
            <a:avLst/>
          </a:prstGeom>
          <a:noFill/>
        </p:spPr>
        <p:txBody>
          <a:bodyPr wrap="square">
            <a:spAutoFit/>
          </a:bodyPr>
          <a:lstStyle/>
          <a:p>
            <a:r>
              <a:rPr lang="ar-SA" b="0" i="0" u="none" strike="noStrike" dirty="0">
                <a:solidFill>
                  <a:srgbClr val="0D0D0D"/>
                </a:solidFill>
                <a:effectLst/>
                <a:latin typeface="ui-sans-serif"/>
              </a:rPr>
              <a:t>كن مواطناً عالمياً صالحاً للشركات</a:t>
            </a:r>
            <a:endParaRPr lang="en-US" dirty="0"/>
          </a:p>
        </p:txBody>
      </p:sp>
      <p:sp>
        <p:nvSpPr>
          <p:cNvPr id="4" name="TextBox 3">
            <a:extLst>
              <a:ext uri="{FF2B5EF4-FFF2-40B4-BE49-F238E27FC236}">
                <a16:creationId xmlns:a16="http://schemas.microsoft.com/office/drawing/2014/main" id="{F2B71393-026B-03B9-23F3-B438ED4F0262}"/>
              </a:ext>
            </a:extLst>
          </p:cNvPr>
          <p:cNvSpPr txBox="1"/>
          <p:nvPr/>
        </p:nvSpPr>
        <p:spPr>
          <a:xfrm>
            <a:off x="4916555" y="2569963"/>
            <a:ext cx="1524001" cy="369332"/>
          </a:xfrm>
          <a:prstGeom prst="rect">
            <a:avLst/>
          </a:prstGeom>
          <a:noFill/>
        </p:spPr>
        <p:txBody>
          <a:bodyPr wrap="square" rtlCol="0">
            <a:spAutoFit/>
          </a:bodyPr>
          <a:lstStyle/>
          <a:p>
            <a:r>
              <a:rPr lang="ar-SA" b="1" i="0" u="none" strike="noStrike" dirty="0">
                <a:effectLst/>
                <a:latin typeface="ui-sans-serif"/>
              </a:rPr>
              <a:t>المسؤولية</a:t>
            </a:r>
            <a:r>
              <a:rPr lang="ar-SA" sz="1600" b="1" i="0" u="none" strike="noStrike" dirty="0">
                <a:effectLst/>
                <a:latin typeface="ui-sans-serif"/>
              </a:rPr>
              <a:t> الخيرية</a:t>
            </a:r>
            <a:endParaRPr lang="en-US" sz="1600" dirty="0"/>
          </a:p>
        </p:txBody>
      </p:sp>
      <p:sp>
        <p:nvSpPr>
          <p:cNvPr id="6" name="TextBox 5">
            <a:extLst>
              <a:ext uri="{FF2B5EF4-FFF2-40B4-BE49-F238E27FC236}">
                <a16:creationId xmlns:a16="http://schemas.microsoft.com/office/drawing/2014/main" id="{44221B40-2E6F-611C-87A3-3DC67F4E5CF4}"/>
              </a:ext>
            </a:extLst>
          </p:cNvPr>
          <p:cNvSpPr txBox="1"/>
          <p:nvPr/>
        </p:nvSpPr>
        <p:spPr>
          <a:xfrm>
            <a:off x="8499112" y="2968315"/>
            <a:ext cx="3255566" cy="338554"/>
          </a:xfrm>
          <a:prstGeom prst="rect">
            <a:avLst/>
          </a:prstGeom>
          <a:noFill/>
        </p:spPr>
        <p:txBody>
          <a:bodyPr wrap="square" rtlCol="0">
            <a:spAutoFit/>
          </a:bodyPr>
          <a:lstStyle/>
          <a:p>
            <a:r>
              <a:rPr lang="ar-SA" sz="1600" b="0" i="0" u="none" strike="noStrike" dirty="0">
                <a:solidFill>
                  <a:srgbClr val="0D0D0D"/>
                </a:solidFill>
                <a:effectLst/>
                <a:latin typeface="ui-sans-serif"/>
              </a:rPr>
              <a:t>افعل ما يرغب به أصحاب المصلحة العالميون</a:t>
            </a:r>
            <a:endParaRPr lang="en-US" sz="1600" dirty="0"/>
          </a:p>
        </p:txBody>
      </p:sp>
      <p:sp>
        <p:nvSpPr>
          <p:cNvPr id="7" name="TextBox 6">
            <a:extLst>
              <a:ext uri="{FF2B5EF4-FFF2-40B4-BE49-F238E27FC236}">
                <a16:creationId xmlns:a16="http://schemas.microsoft.com/office/drawing/2014/main" id="{8FE177C6-8289-8C1F-5D4D-0AE30E06E471}"/>
              </a:ext>
            </a:extLst>
          </p:cNvPr>
          <p:cNvSpPr txBox="1"/>
          <p:nvPr/>
        </p:nvSpPr>
        <p:spPr>
          <a:xfrm>
            <a:off x="5880457" y="3750563"/>
            <a:ext cx="1577009" cy="338554"/>
          </a:xfrm>
          <a:prstGeom prst="rect">
            <a:avLst/>
          </a:prstGeom>
          <a:noFill/>
        </p:spPr>
        <p:txBody>
          <a:bodyPr wrap="square" rtlCol="0">
            <a:spAutoFit/>
          </a:bodyPr>
          <a:lstStyle/>
          <a:p>
            <a:r>
              <a:rPr lang="ar-SA" sz="1600" b="1" i="0" u="none" strike="noStrike" dirty="0">
                <a:effectLst/>
                <a:latin typeface="ui-sans-serif"/>
              </a:rPr>
              <a:t>المسؤولية الأخلاقية</a:t>
            </a:r>
            <a:endParaRPr lang="en-US" sz="1600" dirty="0"/>
          </a:p>
        </p:txBody>
      </p:sp>
      <p:sp>
        <p:nvSpPr>
          <p:cNvPr id="9" name="TextBox 8">
            <a:extLst>
              <a:ext uri="{FF2B5EF4-FFF2-40B4-BE49-F238E27FC236}">
                <a16:creationId xmlns:a16="http://schemas.microsoft.com/office/drawing/2014/main" id="{68811ED5-E05A-3E54-A6F6-DDE0E9A5D9B5}"/>
              </a:ext>
            </a:extLst>
          </p:cNvPr>
          <p:cNvSpPr txBox="1"/>
          <p:nvPr/>
        </p:nvSpPr>
        <p:spPr>
          <a:xfrm>
            <a:off x="3047010" y="3571520"/>
            <a:ext cx="6097978" cy="369332"/>
          </a:xfrm>
          <a:prstGeom prst="rect">
            <a:avLst/>
          </a:prstGeom>
          <a:noFill/>
        </p:spPr>
        <p:txBody>
          <a:bodyPr wrap="square">
            <a:spAutoFit/>
          </a:bodyPr>
          <a:lstStyle/>
          <a:p>
            <a:r>
              <a:rPr lang="ar-SA" b="0" i="0" u="none" strike="noStrike" dirty="0">
                <a:effectLst/>
                <a:latin typeface="ui-sans-serif"/>
              </a:rPr>
              <a:t>كن </a:t>
            </a:r>
            <a:r>
              <a:rPr lang="ar-SA" dirty="0">
                <a:latin typeface="ui-sans-serif"/>
              </a:rPr>
              <a:t>متخلق</a:t>
            </a:r>
            <a:endParaRPr lang="en-US" dirty="0"/>
          </a:p>
        </p:txBody>
      </p:sp>
      <p:sp>
        <p:nvSpPr>
          <p:cNvPr id="11" name="TextBox 10">
            <a:extLst>
              <a:ext uri="{FF2B5EF4-FFF2-40B4-BE49-F238E27FC236}">
                <a16:creationId xmlns:a16="http://schemas.microsoft.com/office/drawing/2014/main" id="{C7422010-4593-7EAD-8FAE-2C00EDAE80D1}"/>
              </a:ext>
            </a:extLst>
          </p:cNvPr>
          <p:cNvSpPr txBox="1"/>
          <p:nvPr/>
        </p:nvSpPr>
        <p:spPr>
          <a:xfrm>
            <a:off x="8944577" y="3669147"/>
            <a:ext cx="2642171" cy="307777"/>
          </a:xfrm>
          <a:prstGeom prst="rect">
            <a:avLst/>
          </a:prstGeom>
          <a:noFill/>
        </p:spPr>
        <p:txBody>
          <a:bodyPr wrap="square">
            <a:spAutoFit/>
          </a:bodyPr>
          <a:lstStyle/>
          <a:p>
            <a:r>
              <a:rPr lang="ar-SA" sz="1400" b="0" i="0" u="none" strike="noStrike" dirty="0">
                <a:solidFill>
                  <a:srgbClr val="0D0D0D"/>
                </a:solidFill>
                <a:effectLst/>
                <a:latin typeface="ui-sans-serif"/>
              </a:rPr>
              <a:t>افعل ما يتوقعه أصحاب المصلحة العالميون</a:t>
            </a:r>
            <a:endParaRPr lang="en-US" sz="1400" dirty="0"/>
          </a:p>
        </p:txBody>
      </p:sp>
      <p:sp>
        <p:nvSpPr>
          <p:cNvPr id="13" name="TextBox 12">
            <a:extLst>
              <a:ext uri="{FF2B5EF4-FFF2-40B4-BE49-F238E27FC236}">
                <a16:creationId xmlns:a16="http://schemas.microsoft.com/office/drawing/2014/main" id="{FAF9A2F3-269F-8D2D-1A7E-E1F13F3D3282}"/>
              </a:ext>
            </a:extLst>
          </p:cNvPr>
          <p:cNvSpPr txBox="1"/>
          <p:nvPr/>
        </p:nvSpPr>
        <p:spPr>
          <a:xfrm>
            <a:off x="5071132" y="4464686"/>
            <a:ext cx="2358888" cy="338554"/>
          </a:xfrm>
          <a:prstGeom prst="rect">
            <a:avLst/>
          </a:prstGeom>
          <a:noFill/>
        </p:spPr>
        <p:txBody>
          <a:bodyPr wrap="square">
            <a:spAutoFit/>
          </a:bodyPr>
          <a:lstStyle/>
          <a:p>
            <a:pPr marL="0" algn="r" defTabSz="914400" rtl="1" eaLnBrk="1" latinLnBrk="0" hangingPunct="1"/>
            <a:r>
              <a:rPr lang="ar-SA" sz="1600" b="1" i="0" u="none" strike="noStrike" dirty="0">
                <a:effectLst/>
                <a:latin typeface="ui-sans-serif"/>
              </a:rPr>
              <a:t>المسؤولية القانونية</a:t>
            </a:r>
            <a:endParaRPr lang="en-US" sz="1600" dirty="0"/>
          </a:p>
        </p:txBody>
      </p:sp>
      <p:sp>
        <p:nvSpPr>
          <p:cNvPr id="15" name="TextBox 14">
            <a:extLst>
              <a:ext uri="{FF2B5EF4-FFF2-40B4-BE49-F238E27FC236}">
                <a16:creationId xmlns:a16="http://schemas.microsoft.com/office/drawing/2014/main" id="{F0403F7C-9483-FF37-EA9F-EA3AFFA0D6DB}"/>
              </a:ext>
            </a:extLst>
          </p:cNvPr>
          <p:cNvSpPr txBox="1"/>
          <p:nvPr/>
        </p:nvSpPr>
        <p:spPr>
          <a:xfrm>
            <a:off x="-2610679" y="4280020"/>
            <a:ext cx="6096000" cy="369332"/>
          </a:xfrm>
          <a:prstGeom prst="rect">
            <a:avLst/>
          </a:prstGeom>
          <a:noFill/>
        </p:spPr>
        <p:txBody>
          <a:bodyPr wrap="square">
            <a:spAutoFit/>
          </a:bodyPr>
          <a:lstStyle/>
          <a:p>
            <a:pPr marL="0" algn="r" defTabSz="914400" rtl="1" eaLnBrk="1" latinLnBrk="0" hangingPunct="1"/>
            <a:r>
              <a:rPr lang="ar-SA" b="0" i="0" u="none" strike="noStrike" dirty="0">
                <a:solidFill>
                  <a:srgbClr val="0D0D0D"/>
                </a:solidFill>
                <a:effectLst/>
                <a:latin typeface="ui-sans-serif"/>
              </a:rPr>
              <a:t>امتثل للقانون</a:t>
            </a:r>
            <a:endParaRPr lang="en-US" dirty="0"/>
          </a:p>
        </p:txBody>
      </p:sp>
      <p:sp>
        <p:nvSpPr>
          <p:cNvPr id="18" name="TextBox 17">
            <a:extLst>
              <a:ext uri="{FF2B5EF4-FFF2-40B4-BE49-F238E27FC236}">
                <a16:creationId xmlns:a16="http://schemas.microsoft.com/office/drawing/2014/main" id="{3E2FAC02-82CE-5D25-C065-E96B019DD470}"/>
              </a:ext>
            </a:extLst>
          </p:cNvPr>
          <p:cNvSpPr txBox="1"/>
          <p:nvPr/>
        </p:nvSpPr>
        <p:spPr>
          <a:xfrm>
            <a:off x="4739343" y="4328834"/>
            <a:ext cx="7401338" cy="307777"/>
          </a:xfrm>
          <a:prstGeom prst="rect">
            <a:avLst/>
          </a:prstGeom>
          <a:noFill/>
        </p:spPr>
        <p:txBody>
          <a:bodyPr wrap="square">
            <a:spAutoFit/>
          </a:bodyPr>
          <a:lstStyle/>
          <a:p>
            <a:pPr marL="0" algn="r" defTabSz="914400" rtl="1" eaLnBrk="1" latinLnBrk="0" hangingPunct="1"/>
            <a:r>
              <a:rPr lang="ar-SA" sz="1400" b="0" i="0" u="none" strike="noStrike" dirty="0">
                <a:solidFill>
                  <a:srgbClr val="0D0D0D"/>
                </a:solidFill>
                <a:effectLst/>
                <a:latin typeface="ui-sans-serif"/>
              </a:rPr>
              <a:t>افعل ما يتطلبه أصحاب المصلحة العالميون</a:t>
            </a:r>
            <a:endParaRPr lang="en-US" sz="1400" dirty="0"/>
          </a:p>
        </p:txBody>
      </p:sp>
      <p:sp>
        <p:nvSpPr>
          <p:cNvPr id="20" name="TextBox 19">
            <a:extLst>
              <a:ext uri="{FF2B5EF4-FFF2-40B4-BE49-F238E27FC236}">
                <a16:creationId xmlns:a16="http://schemas.microsoft.com/office/drawing/2014/main" id="{50CF6B3E-2F84-4ED9-24B9-83C6A9BBC25B}"/>
              </a:ext>
            </a:extLst>
          </p:cNvPr>
          <p:cNvSpPr txBox="1"/>
          <p:nvPr/>
        </p:nvSpPr>
        <p:spPr>
          <a:xfrm>
            <a:off x="605251" y="5327074"/>
            <a:ext cx="7401338" cy="369332"/>
          </a:xfrm>
          <a:prstGeom prst="rect">
            <a:avLst/>
          </a:prstGeom>
          <a:noFill/>
        </p:spPr>
        <p:txBody>
          <a:bodyPr wrap="square">
            <a:spAutoFit/>
          </a:bodyPr>
          <a:lstStyle/>
          <a:p>
            <a:pPr marL="0" algn="r" defTabSz="914400" rtl="1" eaLnBrk="1" latinLnBrk="0" hangingPunct="1"/>
            <a:r>
              <a:rPr lang="ar-SA" b="1" i="0" u="none" strike="noStrike" dirty="0">
                <a:effectLst/>
                <a:latin typeface="ui-sans-serif"/>
              </a:rPr>
              <a:t>المسؤولية الاقتصادية</a:t>
            </a:r>
            <a:endParaRPr lang="en-US" dirty="0"/>
          </a:p>
        </p:txBody>
      </p:sp>
      <p:sp>
        <p:nvSpPr>
          <p:cNvPr id="23" name="TextBox 22">
            <a:extLst>
              <a:ext uri="{FF2B5EF4-FFF2-40B4-BE49-F238E27FC236}">
                <a16:creationId xmlns:a16="http://schemas.microsoft.com/office/drawing/2014/main" id="{C95B8AE1-0660-2BFF-CBD2-FC83BA884A8E}"/>
              </a:ext>
            </a:extLst>
          </p:cNvPr>
          <p:cNvSpPr txBox="1"/>
          <p:nvPr/>
        </p:nvSpPr>
        <p:spPr>
          <a:xfrm>
            <a:off x="8290270" y="5456856"/>
            <a:ext cx="3296478" cy="369332"/>
          </a:xfrm>
          <a:prstGeom prst="rect">
            <a:avLst/>
          </a:prstGeom>
          <a:noFill/>
        </p:spPr>
        <p:txBody>
          <a:bodyPr wrap="square">
            <a:spAutoFit/>
          </a:bodyPr>
          <a:lstStyle/>
          <a:p>
            <a:r>
              <a:rPr lang="ar-SA" b="0" i="0" u="none" strike="noStrike" dirty="0">
                <a:solidFill>
                  <a:srgbClr val="0D0D0D"/>
                </a:solidFill>
                <a:effectLst/>
                <a:latin typeface="ui-sans-serif"/>
              </a:rPr>
              <a:t>افعل ما يتطلبه الرأسمالية العالمية</a:t>
            </a:r>
            <a:endParaRPr lang="en-US" dirty="0"/>
          </a:p>
        </p:txBody>
      </p:sp>
      <p:sp>
        <p:nvSpPr>
          <p:cNvPr id="24" name="TextBox 23">
            <a:extLst>
              <a:ext uri="{FF2B5EF4-FFF2-40B4-BE49-F238E27FC236}">
                <a16:creationId xmlns:a16="http://schemas.microsoft.com/office/drawing/2014/main" id="{39FD38E2-0533-4E57-90B4-A6C92AE75ACA}"/>
              </a:ext>
            </a:extLst>
          </p:cNvPr>
          <p:cNvSpPr txBox="1"/>
          <p:nvPr/>
        </p:nvSpPr>
        <p:spPr>
          <a:xfrm>
            <a:off x="2150611" y="5103816"/>
            <a:ext cx="896399" cy="369332"/>
          </a:xfrm>
          <a:prstGeom prst="rect">
            <a:avLst/>
          </a:prstGeom>
          <a:noFill/>
        </p:spPr>
        <p:txBody>
          <a:bodyPr wrap="none" rtlCol="0">
            <a:spAutoFit/>
          </a:bodyPr>
          <a:lstStyle/>
          <a:p>
            <a:pPr marL="0" algn="r" defTabSz="914400" rtl="1" eaLnBrk="1" latinLnBrk="0" hangingPunct="1"/>
            <a:r>
              <a:rPr lang="ar-SA" b="0" i="0" u="none" strike="noStrike" dirty="0">
                <a:solidFill>
                  <a:srgbClr val="0D0D0D"/>
                </a:solidFill>
                <a:effectLst/>
                <a:latin typeface="ui-sans-serif"/>
              </a:rPr>
              <a:t>كن مربحاً</a:t>
            </a:r>
            <a:endParaRPr lang="en-US" dirty="0"/>
          </a:p>
        </p:txBody>
      </p:sp>
    </p:spTree>
    <p:extLst>
      <p:ext uri="{BB962C8B-B14F-4D97-AF65-F5344CB8AC3E}">
        <p14:creationId xmlns:p14="http://schemas.microsoft.com/office/powerpoint/2010/main" val="17217480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2704" name="Rectangle 242703">
            <a:extLst>
              <a:ext uri="{FF2B5EF4-FFF2-40B4-BE49-F238E27FC236}">
                <a16:creationId xmlns:a16="http://schemas.microsoft.com/office/drawing/2014/main" id="{C4879EFC-8E62-4E00-973C-C45EE9EC67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3BE67CC5-401F-446E-AEEC-E3234D936BAA}"/>
              </a:ext>
            </a:extLst>
          </p:cNvPr>
          <p:cNvSpPr txBox="1"/>
          <p:nvPr/>
        </p:nvSpPr>
        <p:spPr>
          <a:xfrm>
            <a:off x="638881" y="457200"/>
            <a:ext cx="10909640" cy="1368614"/>
          </a:xfrm>
          <a:prstGeom prst="rect">
            <a:avLst/>
          </a:prstGeom>
        </p:spPr>
        <p:txBody>
          <a:bodyPr vert="horz" lIns="91440" tIns="45720" rIns="91440" bIns="45720" rtlCol="0" anchor="ctr">
            <a:normAutofit/>
          </a:bodyPr>
          <a:lstStyle/>
          <a:p>
            <a:pPr algn="ctr">
              <a:lnSpc>
                <a:spcPct val="90000"/>
              </a:lnSpc>
              <a:spcBef>
                <a:spcPct val="0"/>
              </a:spcBef>
              <a:spcAft>
                <a:spcPts val="600"/>
              </a:spcAft>
            </a:pPr>
            <a:r>
              <a:rPr lang="en-US" altLang="ar-SA" sz="4600" b="1">
                <a:latin typeface="+mj-lt"/>
                <a:ea typeface="+mj-ea"/>
                <a:cs typeface="+mj-cs"/>
              </a:rPr>
              <a:t>Social Responsibility Issues   </a:t>
            </a:r>
            <a:r>
              <a:rPr lang="en-US" sz="4600" b="1" i="0" u="none" strike="noStrike">
                <a:effectLst/>
                <a:latin typeface="+mj-lt"/>
                <a:ea typeface="+mj-ea"/>
                <a:cs typeface="+mj-cs"/>
              </a:rPr>
              <a:t>قضايا المسؤولية الاجتماعية </a:t>
            </a:r>
            <a:endParaRPr lang="en-US" sz="4600" b="1">
              <a:latin typeface="+mj-lt"/>
              <a:ea typeface="+mj-ea"/>
              <a:cs typeface="+mj-cs"/>
            </a:endParaRPr>
          </a:p>
        </p:txBody>
      </p:sp>
      <p:sp>
        <p:nvSpPr>
          <p:cNvPr id="242706" name="sketch line">
            <a:extLst>
              <a:ext uri="{FF2B5EF4-FFF2-40B4-BE49-F238E27FC236}">
                <a16:creationId xmlns:a16="http://schemas.microsoft.com/office/drawing/2014/main" id="{D6A9C53F-5F90-40A5-8C85-5412D39C8C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50080" y="1850683"/>
            <a:ext cx="3291840" cy="18288"/>
          </a:xfrm>
          <a:custGeom>
            <a:avLst/>
            <a:gdLst>
              <a:gd name="csX0" fmla="*/ 0 w 3291840"/>
              <a:gd name="csY0" fmla="*/ 0 h 18288"/>
              <a:gd name="csX1" fmla="*/ 658368 w 3291840"/>
              <a:gd name="csY1" fmla="*/ 0 h 18288"/>
              <a:gd name="csX2" fmla="*/ 1283818 w 3291840"/>
              <a:gd name="csY2" fmla="*/ 0 h 18288"/>
              <a:gd name="csX3" fmla="*/ 1909267 w 3291840"/>
              <a:gd name="csY3" fmla="*/ 0 h 18288"/>
              <a:gd name="csX4" fmla="*/ 2633472 w 3291840"/>
              <a:gd name="csY4" fmla="*/ 0 h 18288"/>
              <a:gd name="csX5" fmla="*/ 3291840 w 3291840"/>
              <a:gd name="csY5" fmla="*/ 0 h 18288"/>
              <a:gd name="csX6" fmla="*/ 3291840 w 3291840"/>
              <a:gd name="csY6" fmla="*/ 18288 h 18288"/>
              <a:gd name="csX7" fmla="*/ 2633472 w 3291840"/>
              <a:gd name="csY7" fmla="*/ 18288 h 18288"/>
              <a:gd name="csX8" fmla="*/ 2073859 w 3291840"/>
              <a:gd name="csY8" fmla="*/ 18288 h 18288"/>
              <a:gd name="csX9" fmla="*/ 1448410 w 3291840"/>
              <a:gd name="csY9" fmla="*/ 18288 h 18288"/>
              <a:gd name="csX10" fmla="*/ 822960 w 3291840"/>
              <a:gd name="csY10" fmla="*/ 18288 h 18288"/>
              <a:gd name="csX11" fmla="*/ 0 w 3291840"/>
              <a:gd name="csY11" fmla="*/ 18288 h 18288"/>
              <a:gd name="csX12" fmla="*/ 0 w 3291840"/>
              <a:gd name="csY12"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3291840" h="18288" fill="none" extrusionOk="0">
                <a:moveTo>
                  <a:pt x="0" y="0"/>
                </a:moveTo>
                <a:cubicBezTo>
                  <a:pt x="173077" y="-20031"/>
                  <a:pt x="443104" y="6424"/>
                  <a:pt x="658368" y="0"/>
                </a:cubicBezTo>
                <a:cubicBezTo>
                  <a:pt x="873632" y="-6424"/>
                  <a:pt x="1034028" y="11764"/>
                  <a:pt x="1283818" y="0"/>
                </a:cubicBezTo>
                <a:cubicBezTo>
                  <a:pt x="1533608" y="-11764"/>
                  <a:pt x="1691227" y="-30112"/>
                  <a:pt x="1909267" y="0"/>
                </a:cubicBezTo>
                <a:cubicBezTo>
                  <a:pt x="2127307" y="30112"/>
                  <a:pt x="2272465" y="-18735"/>
                  <a:pt x="2633472" y="0"/>
                </a:cubicBezTo>
                <a:cubicBezTo>
                  <a:pt x="2994479" y="18735"/>
                  <a:pt x="3023324" y="-32030"/>
                  <a:pt x="3291840" y="0"/>
                </a:cubicBezTo>
                <a:cubicBezTo>
                  <a:pt x="3291406" y="7551"/>
                  <a:pt x="3291373" y="9822"/>
                  <a:pt x="3291840" y="18288"/>
                </a:cubicBezTo>
                <a:cubicBezTo>
                  <a:pt x="3048445" y="38989"/>
                  <a:pt x="2846548" y="-14400"/>
                  <a:pt x="2633472" y="18288"/>
                </a:cubicBezTo>
                <a:cubicBezTo>
                  <a:pt x="2420396" y="50976"/>
                  <a:pt x="2304099" y="6336"/>
                  <a:pt x="2073859" y="18288"/>
                </a:cubicBezTo>
                <a:cubicBezTo>
                  <a:pt x="1843619" y="30240"/>
                  <a:pt x="1706926" y="10778"/>
                  <a:pt x="1448410" y="18288"/>
                </a:cubicBezTo>
                <a:cubicBezTo>
                  <a:pt x="1189894" y="25798"/>
                  <a:pt x="1002278" y="8992"/>
                  <a:pt x="822960" y="18288"/>
                </a:cubicBezTo>
                <a:cubicBezTo>
                  <a:pt x="643642" y="27585"/>
                  <a:pt x="307039" y="38051"/>
                  <a:pt x="0" y="18288"/>
                </a:cubicBezTo>
                <a:cubicBezTo>
                  <a:pt x="60" y="11696"/>
                  <a:pt x="66" y="3758"/>
                  <a:pt x="0" y="0"/>
                </a:cubicBezTo>
                <a:close/>
              </a:path>
              <a:path w="3291840" h="18288" stroke="0" extrusionOk="0">
                <a:moveTo>
                  <a:pt x="0" y="0"/>
                </a:moveTo>
                <a:cubicBezTo>
                  <a:pt x="195850" y="28018"/>
                  <a:pt x="434891" y="17390"/>
                  <a:pt x="592531" y="0"/>
                </a:cubicBezTo>
                <a:cubicBezTo>
                  <a:pt x="750171" y="-17390"/>
                  <a:pt x="1018709" y="32200"/>
                  <a:pt x="1316736" y="0"/>
                </a:cubicBezTo>
                <a:cubicBezTo>
                  <a:pt x="1614763" y="-32200"/>
                  <a:pt x="1696480" y="-11367"/>
                  <a:pt x="1876349" y="0"/>
                </a:cubicBezTo>
                <a:cubicBezTo>
                  <a:pt x="2056218" y="11367"/>
                  <a:pt x="2193364" y="13433"/>
                  <a:pt x="2435962" y="0"/>
                </a:cubicBezTo>
                <a:cubicBezTo>
                  <a:pt x="2678560" y="-13433"/>
                  <a:pt x="3010901" y="-42367"/>
                  <a:pt x="3291840" y="0"/>
                </a:cubicBezTo>
                <a:cubicBezTo>
                  <a:pt x="3291758" y="4406"/>
                  <a:pt x="3291751" y="9982"/>
                  <a:pt x="3291840" y="18288"/>
                </a:cubicBezTo>
                <a:cubicBezTo>
                  <a:pt x="3108993" y="14228"/>
                  <a:pt x="2952658" y="46900"/>
                  <a:pt x="2666390" y="18288"/>
                </a:cubicBezTo>
                <a:cubicBezTo>
                  <a:pt x="2380122" y="-10324"/>
                  <a:pt x="2263855" y="41055"/>
                  <a:pt x="2040941" y="18288"/>
                </a:cubicBezTo>
                <a:cubicBezTo>
                  <a:pt x="1818027" y="-4479"/>
                  <a:pt x="1675097" y="6509"/>
                  <a:pt x="1415491" y="18288"/>
                </a:cubicBezTo>
                <a:cubicBezTo>
                  <a:pt x="1155885" y="30068"/>
                  <a:pt x="852976" y="36210"/>
                  <a:pt x="691286" y="18288"/>
                </a:cubicBezTo>
                <a:cubicBezTo>
                  <a:pt x="529596" y="366"/>
                  <a:pt x="187183" y="13912"/>
                  <a:pt x="0" y="18288"/>
                </a:cubicBezTo>
                <a:cubicBezTo>
                  <a:pt x="189" y="14288"/>
                  <a:pt x="-703" y="3747"/>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3" name="Picture 22" descr="A screenshot of a computer screen&#10;&#10;Description automatically generated">
            <a:extLst>
              <a:ext uri="{FF2B5EF4-FFF2-40B4-BE49-F238E27FC236}">
                <a16:creationId xmlns:a16="http://schemas.microsoft.com/office/drawing/2014/main" id="{AC94DF65-556D-53E8-AF7D-C9A6852A6DF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5287" y="2283014"/>
            <a:ext cx="5788887" cy="3965386"/>
          </a:xfrm>
          <a:prstGeom prst="rect">
            <a:avLst/>
          </a:prstGeom>
        </p:spPr>
      </p:pic>
      <p:pic>
        <p:nvPicPr>
          <p:cNvPr id="242692" name="Picture 4" descr="image 4 - 21"/>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6254496" y="2283014"/>
            <a:ext cx="5614416" cy="3965385"/>
          </a:xfrm>
          <a:prstGeom prst="rect">
            <a:avLst/>
          </a:prstGeom>
          <a:noFill/>
          <a:extLst>
            <a:ext uri="{909E8E84-426E-40DD-AFC4-6F175D3DCCD1}">
              <a14:hiddenFill xmlns:a14="http://schemas.microsoft.com/office/drawing/2010/main">
                <a:solidFill>
                  <a:srgbClr val="FFFFFF"/>
                </a:solidFill>
              </a14:hiddenFill>
            </a:ext>
          </a:extLst>
        </p:spPr>
      </p:pic>
      <p:sp>
        <p:nvSpPr>
          <p:cNvPr id="17" name="TextBox 16">
            <a:extLst>
              <a:ext uri="{FF2B5EF4-FFF2-40B4-BE49-F238E27FC236}">
                <a16:creationId xmlns:a16="http://schemas.microsoft.com/office/drawing/2014/main" id="{25598A4A-722A-85FD-A855-07477371F529}"/>
              </a:ext>
            </a:extLst>
          </p:cNvPr>
          <p:cNvSpPr txBox="1"/>
          <p:nvPr/>
        </p:nvSpPr>
        <p:spPr>
          <a:xfrm>
            <a:off x="6543304" y="3886621"/>
            <a:ext cx="1745574" cy="461665"/>
          </a:xfrm>
          <a:prstGeom prst="rect">
            <a:avLst/>
          </a:prstGeom>
          <a:noFill/>
        </p:spPr>
        <p:txBody>
          <a:bodyPr wrap="square">
            <a:spAutoFit/>
          </a:bodyPr>
          <a:lstStyle/>
          <a:p>
            <a:pPr marL="0" algn="r" defTabSz="914400" rtl="1" eaLnBrk="1" latinLnBrk="0" hangingPunct="1">
              <a:spcAft>
                <a:spcPts val="600"/>
              </a:spcAft>
            </a:pPr>
            <a:br>
              <a:rPr lang="ar-SA" sz="1200"/>
            </a:br>
            <a:endParaRPr lang="en-US" sz="1200"/>
          </a:p>
        </p:txBody>
      </p:sp>
    </p:spTree>
    <p:extLst>
      <p:ext uri="{BB962C8B-B14F-4D97-AF65-F5344CB8AC3E}">
        <p14:creationId xmlns:p14="http://schemas.microsoft.com/office/powerpoint/2010/main" val="19630947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77A167-90DE-4FDF-B79F-E44C49145D44}"/>
              </a:ext>
            </a:extLst>
          </p:cNvPr>
          <p:cNvSpPr>
            <a:spLocks noGrp="1"/>
          </p:cNvSpPr>
          <p:nvPr>
            <p:ph type="title"/>
          </p:nvPr>
        </p:nvSpPr>
        <p:spPr>
          <a:xfrm>
            <a:off x="2183642" y="218412"/>
            <a:ext cx="9170158" cy="1325563"/>
          </a:xfrm>
        </p:spPr>
        <p:txBody>
          <a:bodyPr>
            <a:normAutofit/>
          </a:bodyPr>
          <a:lstStyle/>
          <a:p>
            <a:r>
              <a:rPr lang="en-US" sz="3200" b="1" i="0" u="none" strike="noStrike" baseline="0" dirty="0">
                <a:latin typeface="ArialNarrowMTPro-Bold"/>
              </a:rPr>
              <a:t>2. Social criticisms of Marketing</a:t>
            </a:r>
            <a:br>
              <a:rPr lang="en-US" sz="3200" b="1" i="0" u="none" strike="noStrike" baseline="0" dirty="0">
                <a:latin typeface="ArialNarrowMTPro-Bold"/>
              </a:rPr>
            </a:br>
            <a:r>
              <a:rPr lang="ar-SA" sz="3200" dirty="0">
                <a:latin typeface="ArialNarrowMTPro-Bold"/>
              </a:rPr>
              <a:t>2. الانتقادات الاجتماعية للتسويق</a:t>
            </a:r>
            <a:endParaRPr lang="en-US" sz="6600" dirty="0"/>
          </a:p>
        </p:txBody>
      </p:sp>
      <p:graphicFrame>
        <p:nvGraphicFramePr>
          <p:cNvPr id="5" name="Diagram 4">
            <a:extLst>
              <a:ext uri="{FF2B5EF4-FFF2-40B4-BE49-F238E27FC236}">
                <a16:creationId xmlns:a16="http://schemas.microsoft.com/office/drawing/2014/main" id="{CB09721D-D7E4-43B4-9AD4-E1B2D9DCF142}"/>
              </a:ext>
            </a:extLst>
          </p:cNvPr>
          <p:cNvGraphicFramePr/>
          <p:nvPr>
            <p:extLst>
              <p:ext uri="{D42A27DB-BD31-4B8C-83A1-F6EECF244321}">
                <p14:modId xmlns:p14="http://schemas.microsoft.com/office/powerpoint/2010/main" val="3737019186"/>
              </p:ext>
            </p:extLst>
          </p:nvPr>
        </p:nvGraphicFramePr>
        <p:xfrm>
          <a:off x="1554328" y="1392072"/>
          <a:ext cx="8832318" cy="492666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7" name="Picture 6" descr="A person looking at a tablet&#10;&#10;Description automatically generated with low confidence">
            <a:extLst>
              <a:ext uri="{FF2B5EF4-FFF2-40B4-BE49-F238E27FC236}">
                <a16:creationId xmlns:a16="http://schemas.microsoft.com/office/drawing/2014/main" id="{D9C51625-2FAB-4118-A419-B8378480F125}"/>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930073" y="1719618"/>
            <a:ext cx="1341387" cy="1344302"/>
          </a:xfrm>
          <a:prstGeom prst="ellipse">
            <a:avLst/>
          </a:prstGeom>
        </p:spPr>
      </p:pic>
      <p:pic>
        <p:nvPicPr>
          <p:cNvPr id="9" name="Picture 8" descr="Graphical user interface, application&#10;&#10;Description automatically generated">
            <a:extLst>
              <a:ext uri="{FF2B5EF4-FFF2-40B4-BE49-F238E27FC236}">
                <a16:creationId xmlns:a16="http://schemas.microsoft.com/office/drawing/2014/main" id="{FA20867F-CBF1-4097-8FEE-811803C7E870}"/>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l="7696" t="21215" r="3652" b="39522"/>
          <a:stretch/>
        </p:blipFill>
        <p:spPr>
          <a:xfrm>
            <a:off x="6254728" y="3251579"/>
            <a:ext cx="1341387" cy="1344303"/>
          </a:xfrm>
          <a:prstGeom prst="ellipse">
            <a:avLst/>
          </a:prstGeom>
        </p:spPr>
      </p:pic>
      <p:pic>
        <p:nvPicPr>
          <p:cNvPr id="1026" name="Picture 2" descr="The European Business Registry Association (EBRA)">
            <a:extLst>
              <a:ext uri="{FF2B5EF4-FFF2-40B4-BE49-F238E27FC236}">
                <a16:creationId xmlns:a16="http://schemas.microsoft.com/office/drawing/2014/main" id="{289BB6B0-9BF1-43BF-9CFF-1D557D820147}"/>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930072" y="4642685"/>
            <a:ext cx="1341387" cy="1325562"/>
          </a:xfrm>
          <a:prstGeom prst="ellipse">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215992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4F858C-CDFF-48C9-B14B-A359C2BB46E5}"/>
              </a:ext>
            </a:extLst>
          </p:cNvPr>
          <p:cNvSpPr>
            <a:spLocks noGrp="1"/>
          </p:cNvSpPr>
          <p:nvPr>
            <p:ph type="title"/>
          </p:nvPr>
        </p:nvSpPr>
        <p:spPr>
          <a:xfrm>
            <a:off x="262369" y="620392"/>
            <a:ext cx="4568468" cy="5504688"/>
          </a:xfrm>
        </p:spPr>
        <p:txBody>
          <a:bodyPr>
            <a:normAutofit/>
          </a:bodyPr>
          <a:lstStyle/>
          <a:p>
            <a:r>
              <a:rPr lang="en-US" sz="4000" dirty="0"/>
              <a:t>2.1.Marketing’s impact </a:t>
            </a:r>
            <a:r>
              <a:rPr lang="en-US" sz="4000" dirty="0">
                <a:solidFill>
                  <a:srgbClr val="C00000"/>
                </a:solidFill>
              </a:rPr>
              <a:t>on individual consumers</a:t>
            </a:r>
            <a:br>
              <a:rPr lang="en-US" sz="4000" dirty="0">
                <a:solidFill>
                  <a:srgbClr val="C00000"/>
                </a:solidFill>
              </a:rPr>
            </a:br>
            <a:r>
              <a:rPr lang="ar-SA" sz="4000" dirty="0">
                <a:solidFill>
                  <a:srgbClr val="C00000"/>
                </a:solidFill>
              </a:rPr>
              <a:t>2.1. تأثير التسويق على المستهلكين الأفراد</a:t>
            </a:r>
            <a:endParaRPr lang="en-US" sz="4000" dirty="0">
              <a:solidFill>
                <a:srgbClr val="C00000"/>
              </a:solidFill>
            </a:endParaRPr>
          </a:p>
        </p:txBody>
      </p:sp>
      <p:graphicFrame>
        <p:nvGraphicFramePr>
          <p:cNvPr id="5" name="Content Placeholder 2">
            <a:extLst>
              <a:ext uri="{FF2B5EF4-FFF2-40B4-BE49-F238E27FC236}">
                <a16:creationId xmlns:a16="http://schemas.microsoft.com/office/drawing/2014/main" id="{9408E18C-8675-6964-DAF2-D5C37D593EA7}"/>
              </a:ext>
            </a:extLst>
          </p:cNvPr>
          <p:cNvGraphicFramePr>
            <a:graphicFrameLocks noGrp="1"/>
          </p:cNvGraphicFramePr>
          <p:nvPr>
            <p:ph idx="1"/>
            <p:extLst>
              <p:ext uri="{D42A27DB-BD31-4B8C-83A1-F6EECF244321}">
                <p14:modId xmlns:p14="http://schemas.microsoft.com/office/powerpoint/2010/main" val="1390799844"/>
              </p:ext>
            </p:extLst>
          </p:nvPr>
        </p:nvGraphicFramePr>
        <p:xfrm>
          <a:off x="5468389" y="206062"/>
          <a:ext cx="6496084" cy="591901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65668987"/>
      </p:ext>
    </p:extLst>
  </p:cSld>
  <p:clrMapOvr>
    <a:masterClrMapping/>
  </p:clrMapOvr>
  <p:transition spd="slow">
    <p:push dir="u"/>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CAA01C4F-5C8B-4D55-964B-2C6ECE7D4C36}"/>
              </a:ext>
            </a:extLst>
          </p:cNvPr>
          <p:cNvSpPr/>
          <p:nvPr/>
        </p:nvSpPr>
        <p:spPr>
          <a:xfrm flipH="1" flipV="1">
            <a:off x="7806517" y="1282890"/>
            <a:ext cx="4385481" cy="557511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E4F858C-CDFF-48C9-B14B-A359C2BB46E5}"/>
              </a:ext>
            </a:extLst>
          </p:cNvPr>
          <p:cNvSpPr>
            <a:spLocks noGrp="1"/>
          </p:cNvSpPr>
          <p:nvPr>
            <p:ph type="title"/>
          </p:nvPr>
        </p:nvSpPr>
        <p:spPr>
          <a:xfrm>
            <a:off x="0" y="12699"/>
            <a:ext cx="12211331" cy="1270191"/>
          </a:xfrm>
          <a:noFill/>
        </p:spPr>
        <p:txBody>
          <a:bodyPr>
            <a:normAutofit/>
          </a:bodyPr>
          <a:lstStyle/>
          <a:p>
            <a:r>
              <a:rPr lang="en-US" sz="4800" dirty="0"/>
              <a:t> </a:t>
            </a:r>
            <a:r>
              <a:rPr lang="en-US" dirty="0"/>
              <a:t>2.1. Marketing’s impact on </a:t>
            </a:r>
            <a:r>
              <a:rPr lang="en-US" dirty="0">
                <a:solidFill>
                  <a:srgbClr val="C00000"/>
                </a:solidFill>
              </a:rPr>
              <a:t>individual consumers</a:t>
            </a:r>
            <a:endParaRPr lang="en-US" sz="4800" dirty="0">
              <a:solidFill>
                <a:srgbClr val="C00000"/>
              </a:solidFill>
            </a:endParaRPr>
          </a:p>
        </p:txBody>
      </p:sp>
      <p:sp>
        <p:nvSpPr>
          <p:cNvPr id="3" name="Content Placeholder 2">
            <a:extLst>
              <a:ext uri="{FF2B5EF4-FFF2-40B4-BE49-F238E27FC236}">
                <a16:creationId xmlns:a16="http://schemas.microsoft.com/office/drawing/2014/main" id="{189F3395-3C65-4D5D-8029-A518689AE226}"/>
              </a:ext>
            </a:extLst>
          </p:cNvPr>
          <p:cNvSpPr>
            <a:spLocks noGrp="1"/>
          </p:cNvSpPr>
          <p:nvPr>
            <p:ph idx="1"/>
          </p:nvPr>
        </p:nvSpPr>
        <p:spPr>
          <a:xfrm>
            <a:off x="0" y="1159098"/>
            <a:ext cx="7806517" cy="5698901"/>
          </a:xfrm>
        </p:spPr>
        <p:txBody>
          <a:bodyPr>
            <a:normAutofit fontScale="92500" lnSpcReduction="10000"/>
          </a:bodyPr>
          <a:lstStyle/>
          <a:p>
            <a:pPr marL="0" indent="0">
              <a:buNone/>
            </a:pPr>
            <a:r>
              <a:rPr lang="en-US" b="1" i="0" u="none" strike="noStrike" baseline="0" dirty="0">
                <a:solidFill>
                  <a:srgbClr val="960000"/>
                </a:solidFill>
                <a:latin typeface="ArialNarrowMTPro-Bold"/>
              </a:rPr>
              <a:t>1.1. HIGH PRICES:</a:t>
            </a:r>
          </a:p>
          <a:p>
            <a:pPr algn="l"/>
            <a:r>
              <a:rPr lang="en-US" dirty="0">
                <a:latin typeface="TimesLTPro-Roman"/>
              </a:rPr>
              <a:t>Many critics charge that marketing system causes prices to be higher. </a:t>
            </a:r>
          </a:p>
          <a:p>
            <a:pPr algn="l"/>
            <a:r>
              <a:rPr lang="en-US" dirty="0">
                <a:latin typeface="TimesLTPro-Roman"/>
              </a:rPr>
              <a:t>Critics point to three factors:</a:t>
            </a:r>
          </a:p>
          <a:p>
            <a:pPr lvl="1"/>
            <a:r>
              <a:rPr lang="en-US" sz="2800" b="1" dirty="0">
                <a:solidFill>
                  <a:srgbClr val="0A1F61"/>
                </a:solidFill>
                <a:latin typeface="TimesLTPro-Roman"/>
              </a:rPr>
              <a:t>High costs of distribution</a:t>
            </a:r>
          </a:p>
          <a:p>
            <a:pPr lvl="1"/>
            <a:r>
              <a:rPr lang="en-US" sz="2800" b="1" dirty="0">
                <a:solidFill>
                  <a:srgbClr val="0A1F61"/>
                </a:solidFill>
                <a:latin typeface="TimesLTPro-Roman"/>
              </a:rPr>
              <a:t>High advertising and promotion costs</a:t>
            </a:r>
          </a:p>
          <a:p>
            <a:pPr lvl="1"/>
            <a:r>
              <a:rPr lang="en-US" sz="2800" b="1" dirty="0">
                <a:solidFill>
                  <a:srgbClr val="0A1F61"/>
                </a:solidFill>
                <a:latin typeface="TimesLTPro-Roman"/>
              </a:rPr>
              <a:t>Excessive markups.</a:t>
            </a:r>
          </a:p>
          <a:p>
            <a:pPr marL="457200" lvl="1" indent="0" algn="r">
              <a:buNone/>
            </a:pPr>
            <a:r>
              <a:rPr lang="ar-SA" sz="2800" b="1" dirty="0">
                <a:solidFill>
                  <a:srgbClr val="0A1F61"/>
                </a:solidFill>
                <a:latin typeface="TimesLTPro-Roman"/>
              </a:rPr>
              <a:t>الأسعار المرتفعة:</a:t>
            </a:r>
          </a:p>
          <a:p>
            <a:pPr marL="457200" lvl="1" indent="0" algn="r">
              <a:buNone/>
            </a:pPr>
            <a:r>
              <a:rPr lang="ar-SA" sz="2800" b="1" dirty="0">
                <a:solidFill>
                  <a:srgbClr val="0A1F61"/>
                </a:solidFill>
                <a:latin typeface="TimesLTPro-Roman"/>
              </a:rPr>
              <a:t>يتهم العديد من المنتقدين نظام التسويق بأنه السبب وراء ارتفاع الأسعار.</a:t>
            </a:r>
          </a:p>
          <a:p>
            <a:pPr marL="457200" lvl="1" indent="0" algn="r">
              <a:buNone/>
            </a:pPr>
            <a:r>
              <a:rPr lang="ar-SA" sz="2800" b="1" dirty="0">
                <a:solidFill>
                  <a:srgbClr val="0A1F61"/>
                </a:solidFill>
                <a:latin typeface="TimesLTPro-Roman"/>
              </a:rPr>
              <a:t>ويشير المنتقدون إلى ثلاثة عوامل:</a:t>
            </a:r>
          </a:p>
          <a:p>
            <a:pPr marL="457200" lvl="1" indent="0" algn="r">
              <a:buNone/>
            </a:pPr>
            <a:r>
              <a:rPr lang="ar-SA" sz="2800" b="1" dirty="0">
                <a:solidFill>
                  <a:srgbClr val="0A1F61"/>
                </a:solidFill>
                <a:latin typeface="TimesLTPro-Roman"/>
              </a:rPr>
              <a:t>ارتفاع تكاليف التوزيع</a:t>
            </a:r>
          </a:p>
          <a:p>
            <a:pPr marL="457200" lvl="1" indent="0" algn="r">
              <a:buNone/>
            </a:pPr>
            <a:r>
              <a:rPr lang="ar-SA" sz="2800" b="1" dirty="0">
                <a:solidFill>
                  <a:srgbClr val="0A1F61"/>
                </a:solidFill>
                <a:latin typeface="TimesLTPro-Roman"/>
              </a:rPr>
              <a:t>ارتفاع تكاليف الإعلان والترويج</a:t>
            </a:r>
          </a:p>
          <a:p>
            <a:pPr marL="457200" lvl="1" indent="0" algn="r">
              <a:buNone/>
            </a:pPr>
            <a:r>
              <a:rPr lang="ar-SA" sz="2800" b="1" dirty="0">
                <a:solidFill>
                  <a:srgbClr val="0A1F61"/>
                </a:solidFill>
                <a:latin typeface="TimesLTPro-Roman"/>
              </a:rPr>
              <a:t>ارتفاع هوامش الربح.</a:t>
            </a:r>
            <a:endParaRPr lang="en-US" sz="2800" b="1" dirty="0">
              <a:solidFill>
                <a:srgbClr val="0A1F61"/>
              </a:solidFill>
              <a:latin typeface="TimesLTPro-Roman"/>
            </a:endParaRPr>
          </a:p>
        </p:txBody>
      </p:sp>
      <p:pic>
        <p:nvPicPr>
          <p:cNvPr id="6" name="Picture 5">
            <a:extLst>
              <a:ext uri="{FF2B5EF4-FFF2-40B4-BE49-F238E27FC236}">
                <a16:creationId xmlns:a16="http://schemas.microsoft.com/office/drawing/2014/main" id="{C0023DD9-3A85-4E89-8674-97FEC4470109}"/>
              </a:ext>
            </a:extLst>
          </p:cNvPr>
          <p:cNvPicPr>
            <a:picLocks noChangeAspect="1"/>
          </p:cNvPicPr>
          <p:nvPr/>
        </p:nvPicPr>
        <p:blipFill>
          <a:blip r:embed="rId2"/>
          <a:stretch>
            <a:fillRect/>
          </a:stretch>
        </p:blipFill>
        <p:spPr>
          <a:xfrm>
            <a:off x="8106770" y="1611081"/>
            <a:ext cx="3821374" cy="1746841"/>
          </a:xfrm>
          <a:prstGeom prst="rect">
            <a:avLst/>
          </a:prstGeom>
        </p:spPr>
      </p:pic>
      <p:pic>
        <p:nvPicPr>
          <p:cNvPr id="2052" name="Picture 4" descr="What is corrective advertising? TOP 6 things you MUST know - Lisbdnet.com">
            <a:extLst>
              <a:ext uri="{FF2B5EF4-FFF2-40B4-BE49-F238E27FC236}">
                <a16:creationId xmlns:a16="http://schemas.microsoft.com/office/drawing/2014/main" id="{C56CC941-117A-4A13-BCC0-B24CEC25AA9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06769" y="3357922"/>
            <a:ext cx="3821375" cy="1888997"/>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D897E531-4718-401D-94B3-4539590DBD3E}"/>
              </a:ext>
            </a:extLst>
          </p:cNvPr>
          <p:cNvPicPr>
            <a:picLocks noChangeAspect="1"/>
          </p:cNvPicPr>
          <p:nvPr/>
        </p:nvPicPr>
        <p:blipFill>
          <a:blip r:embed="rId4"/>
          <a:stretch>
            <a:fillRect/>
          </a:stretch>
        </p:blipFill>
        <p:spPr>
          <a:xfrm>
            <a:off x="8106769" y="5240109"/>
            <a:ext cx="3821375" cy="1438626"/>
          </a:xfrm>
          <a:prstGeom prst="rect">
            <a:avLst/>
          </a:prstGeom>
        </p:spPr>
      </p:pic>
    </p:spTree>
    <p:extLst>
      <p:ext uri="{BB962C8B-B14F-4D97-AF65-F5344CB8AC3E}">
        <p14:creationId xmlns:p14="http://schemas.microsoft.com/office/powerpoint/2010/main" val="28142844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69D47016-023F-44BD-981C-50E7A10A66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sketchy line">
            <a:extLst>
              <a:ext uri="{FF2B5EF4-FFF2-40B4-BE49-F238E27FC236}">
                <a16:creationId xmlns:a16="http://schemas.microsoft.com/office/drawing/2014/main" id="{6D8B37B0-0682-433E-BC8D-498C04ABD9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471415" y="1412748"/>
            <a:ext cx="1554480" cy="18288"/>
          </a:xfrm>
          <a:custGeom>
            <a:avLst/>
            <a:gdLst>
              <a:gd name="csX0" fmla="*/ 0 w 1554480"/>
              <a:gd name="csY0" fmla="*/ 0 h 18288"/>
              <a:gd name="csX1" fmla="*/ 549250 w 1554480"/>
              <a:gd name="csY1" fmla="*/ 0 h 18288"/>
              <a:gd name="csX2" fmla="*/ 1082954 w 1554480"/>
              <a:gd name="csY2" fmla="*/ 0 h 18288"/>
              <a:gd name="csX3" fmla="*/ 1554480 w 1554480"/>
              <a:gd name="csY3" fmla="*/ 0 h 18288"/>
              <a:gd name="csX4" fmla="*/ 1554480 w 1554480"/>
              <a:gd name="csY4" fmla="*/ 18288 h 18288"/>
              <a:gd name="csX5" fmla="*/ 1067410 w 1554480"/>
              <a:gd name="csY5" fmla="*/ 18288 h 18288"/>
              <a:gd name="csX6" fmla="*/ 549250 w 1554480"/>
              <a:gd name="csY6" fmla="*/ 18288 h 18288"/>
              <a:gd name="csX7" fmla="*/ 0 w 1554480"/>
              <a:gd name="csY7" fmla="*/ 18288 h 18288"/>
              <a:gd name="csX8" fmla="*/ 0 w 1554480"/>
              <a:gd name="csY8"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1554480" h="18288" fill="none" extrusionOk="0">
                <a:moveTo>
                  <a:pt x="0" y="0"/>
                </a:moveTo>
                <a:cubicBezTo>
                  <a:pt x="114141" y="-19864"/>
                  <a:pt x="345055" y="-1657"/>
                  <a:pt x="549250" y="0"/>
                </a:cubicBezTo>
                <a:cubicBezTo>
                  <a:pt x="753445" y="1657"/>
                  <a:pt x="862292" y="-5674"/>
                  <a:pt x="1082954" y="0"/>
                </a:cubicBezTo>
                <a:cubicBezTo>
                  <a:pt x="1303616" y="5674"/>
                  <a:pt x="1363530" y="4537"/>
                  <a:pt x="1554480" y="0"/>
                </a:cubicBezTo>
                <a:cubicBezTo>
                  <a:pt x="1554963" y="7176"/>
                  <a:pt x="1553909" y="13682"/>
                  <a:pt x="1554480" y="18288"/>
                </a:cubicBezTo>
                <a:cubicBezTo>
                  <a:pt x="1338847" y="6127"/>
                  <a:pt x="1215066" y="37851"/>
                  <a:pt x="1067410" y="18288"/>
                </a:cubicBezTo>
                <a:cubicBezTo>
                  <a:pt x="919754" y="-1275"/>
                  <a:pt x="800465" y="3080"/>
                  <a:pt x="549250" y="18288"/>
                </a:cubicBezTo>
                <a:cubicBezTo>
                  <a:pt x="298035" y="33496"/>
                  <a:pt x="158868" y="22769"/>
                  <a:pt x="0" y="18288"/>
                </a:cubicBezTo>
                <a:cubicBezTo>
                  <a:pt x="-655" y="13237"/>
                  <a:pt x="709" y="4645"/>
                  <a:pt x="0" y="0"/>
                </a:cubicBezTo>
                <a:close/>
              </a:path>
              <a:path w="1554480" h="18288" stroke="0" extrusionOk="0">
                <a:moveTo>
                  <a:pt x="0" y="0"/>
                </a:moveTo>
                <a:cubicBezTo>
                  <a:pt x="249941" y="-58"/>
                  <a:pt x="367334" y="23448"/>
                  <a:pt x="502615" y="0"/>
                </a:cubicBezTo>
                <a:cubicBezTo>
                  <a:pt x="637897" y="-23448"/>
                  <a:pt x="813653" y="-20418"/>
                  <a:pt x="974141" y="0"/>
                </a:cubicBezTo>
                <a:cubicBezTo>
                  <a:pt x="1134629" y="20418"/>
                  <a:pt x="1268772" y="6288"/>
                  <a:pt x="1554480" y="0"/>
                </a:cubicBezTo>
                <a:cubicBezTo>
                  <a:pt x="1554917" y="7222"/>
                  <a:pt x="1555359" y="13299"/>
                  <a:pt x="1554480" y="18288"/>
                </a:cubicBezTo>
                <a:cubicBezTo>
                  <a:pt x="1336087" y="12172"/>
                  <a:pt x="1310024" y="19759"/>
                  <a:pt x="1067410" y="18288"/>
                </a:cubicBezTo>
                <a:cubicBezTo>
                  <a:pt x="824796" y="16818"/>
                  <a:pt x="787902" y="34647"/>
                  <a:pt x="518160" y="18288"/>
                </a:cubicBezTo>
                <a:cubicBezTo>
                  <a:pt x="248418" y="1930"/>
                  <a:pt x="133160" y="9205"/>
                  <a:pt x="0" y="18288"/>
                </a:cubicBezTo>
                <a:cubicBezTo>
                  <a:pt x="-643" y="9451"/>
                  <a:pt x="-340" y="7114"/>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2EFB648E-9E93-4D69-874D-B539BECFC871}"/>
              </a:ext>
            </a:extLst>
          </p:cNvPr>
          <p:cNvSpPr>
            <a:spLocks noGrp="1"/>
          </p:cNvSpPr>
          <p:nvPr>
            <p:ph idx="1"/>
          </p:nvPr>
        </p:nvSpPr>
        <p:spPr>
          <a:xfrm>
            <a:off x="5541263" y="457200"/>
            <a:ext cx="6007608" cy="1929384"/>
          </a:xfrm>
        </p:spPr>
        <p:txBody>
          <a:bodyPr anchor="ctr">
            <a:normAutofit/>
          </a:bodyPr>
          <a:lstStyle/>
          <a:p>
            <a:pPr marL="0" indent="0">
              <a:buNone/>
            </a:pPr>
            <a:endParaRPr lang="en-US" sz="2200" b="1" i="0" u="none" strike="noStrike" baseline="0">
              <a:latin typeface="ArialNarrowMTPro-Bold"/>
            </a:endParaRPr>
          </a:p>
          <a:p>
            <a:endParaRPr lang="en-US" sz="2200" b="1" i="0" u="none" strike="noStrike" baseline="0">
              <a:latin typeface="ArialNarrowMTPro-Bold"/>
            </a:endParaRPr>
          </a:p>
          <a:p>
            <a:endParaRPr lang="en-US" sz="2200"/>
          </a:p>
        </p:txBody>
      </p:sp>
      <p:pic>
        <p:nvPicPr>
          <p:cNvPr id="4" name="Picture 3" descr="A screenshot of a business report&#10;&#10;Description automatically generated">
            <a:extLst>
              <a:ext uri="{FF2B5EF4-FFF2-40B4-BE49-F238E27FC236}">
                <a16:creationId xmlns:a16="http://schemas.microsoft.com/office/drawing/2014/main" id="{36E59AFC-30DD-25B0-025F-835B0A87B2F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136" y="810419"/>
            <a:ext cx="6071616" cy="5460984"/>
          </a:xfrm>
          <a:prstGeom prst="rect">
            <a:avLst/>
          </a:prstGeom>
        </p:spPr>
      </p:pic>
      <p:pic>
        <p:nvPicPr>
          <p:cNvPr id="7" name="Picture 6" descr="A screenshot of a computer screen&#10;&#10;Description automatically generated">
            <a:extLst>
              <a:ext uri="{FF2B5EF4-FFF2-40B4-BE49-F238E27FC236}">
                <a16:creationId xmlns:a16="http://schemas.microsoft.com/office/drawing/2014/main" id="{4420D4A4-2A1F-E672-DA47-512DC541B29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230114" y="832105"/>
            <a:ext cx="5958838" cy="5460984"/>
          </a:xfrm>
          <a:prstGeom prst="rect">
            <a:avLst/>
          </a:prstGeom>
        </p:spPr>
      </p:pic>
      <p:sp>
        <p:nvSpPr>
          <p:cNvPr id="10" name="TextBox 9">
            <a:extLst>
              <a:ext uri="{FF2B5EF4-FFF2-40B4-BE49-F238E27FC236}">
                <a16:creationId xmlns:a16="http://schemas.microsoft.com/office/drawing/2014/main" id="{5E5118C3-8E6E-772D-7F61-96EF2A9E08D3}"/>
              </a:ext>
            </a:extLst>
          </p:cNvPr>
          <p:cNvSpPr txBox="1"/>
          <p:nvPr/>
        </p:nvSpPr>
        <p:spPr>
          <a:xfrm>
            <a:off x="0" y="92887"/>
            <a:ext cx="10916529" cy="646331"/>
          </a:xfrm>
          <a:prstGeom prst="rect">
            <a:avLst/>
          </a:prstGeom>
          <a:noFill/>
        </p:spPr>
        <p:txBody>
          <a:bodyPr wrap="square">
            <a:spAutoFit/>
          </a:bodyPr>
          <a:lstStyle/>
          <a:p>
            <a:pPr marL="0" algn="r" defTabSz="914400" rtl="1" eaLnBrk="1" latinLnBrk="0" hangingPunct="1"/>
            <a:r>
              <a:rPr lang="en-US" dirty="0"/>
              <a:t>Marketing’s impact on </a:t>
            </a:r>
            <a:r>
              <a:rPr lang="en-US" dirty="0">
                <a:solidFill>
                  <a:srgbClr val="C00000"/>
                </a:solidFill>
              </a:rPr>
              <a:t>individual consumers</a:t>
            </a:r>
            <a:endParaRPr lang="ar-SA" dirty="0">
              <a:solidFill>
                <a:srgbClr val="C00000"/>
              </a:solidFill>
            </a:endParaRPr>
          </a:p>
          <a:p>
            <a:pPr marL="0" algn="ctr" defTabSz="914400" rtl="1" eaLnBrk="1" latinLnBrk="0" hangingPunct="1"/>
            <a:r>
              <a:rPr lang="ar-SA" b="0" i="0" u="none" strike="noStrike" dirty="0">
                <a:solidFill>
                  <a:srgbClr val="000000"/>
                </a:solidFill>
                <a:effectLst/>
                <a:latin typeface="Segoe UI Web (Arabic)"/>
              </a:rPr>
              <a:t>تأثير التسويق على المستهلكين الأفراد</a:t>
            </a:r>
            <a:endParaRPr lang="en-US" dirty="0"/>
          </a:p>
        </p:txBody>
      </p:sp>
    </p:spTree>
    <p:extLst>
      <p:ext uri="{BB962C8B-B14F-4D97-AF65-F5344CB8AC3E}">
        <p14:creationId xmlns:p14="http://schemas.microsoft.com/office/powerpoint/2010/main" val="412163590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DC36F14C-DF74-40EB-9F2B-9895C0CB7A8E}"/>
              </a:ext>
            </a:extLst>
          </p:cNvPr>
          <p:cNvPicPr>
            <a:picLocks noChangeAspect="1"/>
          </p:cNvPicPr>
          <p:nvPr/>
        </p:nvPicPr>
        <p:blipFill>
          <a:blip r:embed="rId2"/>
          <a:stretch>
            <a:fillRect/>
          </a:stretch>
        </p:blipFill>
        <p:spPr>
          <a:xfrm>
            <a:off x="828248" y="1657279"/>
            <a:ext cx="5676900" cy="3952875"/>
          </a:xfrm>
          <a:prstGeom prst="rect">
            <a:avLst/>
          </a:prstGeom>
        </p:spPr>
      </p:pic>
      <p:sp>
        <p:nvSpPr>
          <p:cNvPr id="6" name="TextBox 5">
            <a:extLst>
              <a:ext uri="{FF2B5EF4-FFF2-40B4-BE49-F238E27FC236}">
                <a16:creationId xmlns:a16="http://schemas.microsoft.com/office/drawing/2014/main" id="{E68746EC-B58D-4430-B09E-8D07A67130DA}"/>
              </a:ext>
            </a:extLst>
          </p:cNvPr>
          <p:cNvSpPr txBox="1"/>
          <p:nvPr/>
        </p:nvSpPr>
        <p:spPr>
          <a:xfrm>
            <a:off x="1028631" y="4412343"/>
            <a:ext cx="2451547" cy="954107"/>
          </a:xfrm>
          <a:prstGeom prst="rect">
            <a:avLst/>
          </a:prstGeom>
          <a:noFill/>
        </p:spPr>
        <p:txBody>
          <a:bodyPr wrap="square" rtlCol="0">
            <a:spAutoFit/>
          </a:bodyPr>
          <a:lstStyle/>
          <a:p>
            <a:pPr algn="ctr"/>
            <a:r>
              <a:rPr lang="en-US" sz="2800" b="1" dirty="0"/>
              <a:t>HIGH MARKUP PRICES!</a:t>
            </a:r>
          </a:p>
        </p:txBody>
      </p:sp>
      <p:sp>
        <p:nvSpPr>
          <p:cNvPr id="8" name="TextBox 7">
            <a:extLst>
              <a:ext uri="{FF2B5EF4-FFF2-40B4-BE49-F238E27FC236}">
                <a16:creationId xmlns:a16="http://schemas.microsoft.com/office/drawing/2014/main" id="{65A418C8-390A-431A-AFF5-BE5363A91F9E}"/>
              </a:ext>
            </a:extLst>
          </p:cNvPr>
          <p:cNvSpPr txBox="1"/>
          <p:nvPr/>
        </p:nvSpPr>
        <p:spPr>
          <a:xfrm>
            <a:off x="6984242" y="1657279"/>
            <a:ext cx="4848367" cy="2062103"/>
          </a:xfrm>
          <a:prstGeom prst="rect">
            <a:avLst/>
          </a:prstGeom>
          <a:noFill/>
        </p:spPr>
        <p:txBody>
          <a:bodyPr wrap="square">
            <a:spAutoFit/>
          </a:bodyPr>
          <a:lstStyle/>
          <a:p>
            <a:pPr algn="l"/>
            <a:r>
              <a:rPr lang="en-US" sz="3200" b="0" i="0" u="none" strike="noStrike" baseline="0" dirty="0">
                <a:latin typeface="TimesLTPro-Roman"/>
              </a:rPr>
              <a:t>“Today’s medicines finance tomorrow’s miracles.”</a:t>
            </a:r>
          </a:p>
          <a:p>
            <a:r>
              <a:rPr lang="ar-SA" sz="3200" dirty="0"/>
              <a:t>"أدوية اليوم تمول معجزات الغد."</a:t>
            </a:r>
            <a:endParaRPr lang="en-US" sz="3200" dirty="0"/>
          </a:p>
        </p:txBody>
      </p:sp>
      <p:pic>
        <p:nvPicPr>
          <p:cNvPr id="3076" name="Picture 4" descr="GlaxoSmithKline - Vikipedio">
            <a:extLst>
              <a:ext uri="{FF2B5EF4-FFF2-40B4-BE49-F238E27FC236}">
                <a16:creationId xmlns:a16="http://schemas.microsoft.com/office/drawing/2014/main" id="{4789FB03-3C20-40F4-AACF-5D74E877384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43713" y="3719382"/>
            <a:ext cx="3590925" cy="1276350"/>
          </a:xfrm>
          <a:prstGeom prst="rect">
            <a:avLst/>
          </a:prstGeom>
          <a:noFill/>
          <a:extLst>
            <a:ext uri="{909E8E84-426E-40DD-AFC4-6F175D3DCCD1}">
              <a14:hiddenFill xmlns:a14="http://schemas.microsoft.com/office/drawing/2010/main">
                <a:solidFill>
                  <a:srgbClr val="FFFFFF"/>
                </a:solidFill>
              </a14:hiddenFill>
            </a:ext>
          </a:extLst>
        </p:spPr>
      </p:pic>
      <p:cxnSp>
        <p:nvCxnSpPr>
          <p:cNvPr id="10" name="Straight Connector 9">
            <a:extLst>
              <a:ext uri="{FF2B5EF4-FFF2-40B4-BE49-F238E27FC236}">
                <a16:creationId xmlns:a16="http://schemas.microsoft.com/office/drawing/2014/main" id="{EEA0B051-E8A3-462D-BE18-C12BD6193357}"/>
              </a:ext>
            </a:extLst>
          </p:cNvPr>
          <p:cNvCxnSpPr/>
          <p:nvPr/>
        </p:nvCxnSpPr>
        <p:spPr>
          <a:xfrm>
            <a:off x="6843713" y="1300163"/>
            <a:ext cx="0" cy="4714875"/>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83527928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4F858C-CDFF-48C9-B14B-A359C2BB46E5}"/>
              </a:ext>
            </a:extLst>
          </p:cNvPr>
          <p:cNvSpPr>
            <a:spLocks noGrp="1"/>
          </p:cNvSpPr>
          <p:nvPr>
            <p:ph type="title"/>
          </p:nvPr>
        </p:nvSpPr>
        <p:spPr>
          <a:xfrm>
            <a:off x="0" y="12699"/>
            <a:ext cx="12211331" cy="1270191"/>
          </a:xfrm>
          <a:noFill/>
        </p:spPr>
        <p:txBody>
          <a:bodyPr>
            <a:normAutofit/>
          </a:bodyPr>
          <a:lstStyle/>
          <a:p>
            <a:r>
              <a:rPr lang="en-US" sz="4800" dirty="0"/>
              <a:t> </a:t>
            </a:r>
            <a:r>
              <a:rPr lang="en-US" dirty="0"/>
              <a:t>2.1. Marketing’s impact on individual consumers</a:t>
            </a:r>
            <a:endParaRPr lang="en-US" sz="4800" dirty="0"/>
          </a:p>
        </p:txBody>
      </p:sp>
      <p:sp>
        <p:nvSpPr>
          <p:cNvPr id="3" name="Content Placeholder 2">
            <a:extLst>
              <a:ext uri="{FF2B5EF4-FFF2-40B4-BE49-F238E27FC236}">
                <a16:creationId xmlns:a16="http://schemas.microsoft.com/office/drawing/2014/main" id="{189F3395-3C65-4D5D-8029-A518689AE226}"/>
              </a:ext>
            </a:extLst>
          </p:cNvPr>
          <p:cNvSpPr>
            <a:spLocks noGrp="1"/>
          </p:cNvSpPr>
          <p:nvPr>
            <p:ph idx="1"/>
          </p:nvPr>
        </p:nvSpPr>
        <p:spPr>
          <a:xfrm>
            <a:off x="0" y="978794"/>
            <a:ext cx="12192000" cy="5879205"/>
          </a:xfrm>
        </p:spPr>
        <p:txBody>
          <a:bodyPr>
            <a:normAutofit fontScale="92500" lnSpcReduction="10000"/>
          </a:bodyPr>
          <a:lstStyle/>
          <a:p>
            <a:pPr marL="0" indent="0">
              <a:buNone/>
            </a:pPr>
            <a:r>
              <a:rPr lang="en-US" b="1" i="0" u="none" strike="noStrike" baseline="0" dirty="0">
                <a:solidFill>
                  <a:srgbClr val="960000"/>
                </a:solidFill>
                <a:latin typeface="ArialNarrowMTPro-Bold"/>
              </a:rPr>
              <a:t>1.2. </a:t>
            </a:r>
            <a:r>
              <a:rPr lang="en-US" sz="2200" b="1" i="0" u="none" strike="noStrike" baseline="0" dirty="0">
                <a:solidFill>
                  <a:srgbClr val="960000"/>
                </a:solidFill>
                <a:latin typeface="ArialNarrowMTPro-Bold"/>
              </a:rPr>
              <a:t>DECEPTIVE PRACTICES:</a:t>
            </a:r>
          </a:p>
          <a:p>
            <a:r>
              <a:rPr lang="en-US" sz="2200" b="1" dirty="0">
                <a:latin typeface="ArialNarrowMTPro-Bold"/>
              </a:rPr>
              <a:t>Deceptive practices fall into 3 groups:</a:t>
            </a:r>
          </a:p>
          <a:p>
            <a:pPr lvl="1">
              <a:lnSpc>
                <a:spcPct val="100000"/>
              </a:lnSpc>
            </a:pPr>
            <a:r>
              <a:rPr lang="en-US" sz="2200" b="1" i="0" u="none" strike="noStrike" baseline="0" dirty="0">
                <a:solidFill>
                  <a:srgbClr val="0A1F61"/>
                </a:solidFill>
                <a:latin typeface="ArialNarrowMTPro-Bold"/>
              </a:rPr>
              <a:t>Pricing:</a:t>
            </a:r>
            <a:r>
              <a:rPr lang="en-US" sz="2200" b="1" i="0" u="none" strike="noStrike" baseline="0" dirty="0">
                <a:latin typeface="ArialNarrowMTPro-Bold"/>
              </a:rPr>
              <a:t> </a:t>
            </a:r>
            <a:r>
              <a:rPr lang="en-US" sz="2200" dirty="0">
                <a:latin typeface="ArialNarrowMTPro-Bold"/>
              </a:rPr>
              <a:t>Deceptive pricing includes practices such as falsely advertising “factory” or “wholesale” prices or a large price reduction from a phony high retail list price.</a:t>
            </a:r>
          </a:p>
          <a:p>
            <a:pPr lvl="1">
              <a:lnSpc>
                <a:spcPct val="100000"/>
              </a:lnSpc>
            </a:pPr>
            <a:r>
              <a:rPr lang="en-US" sz="2200" b="1" dirty="0">
                <a:solidFill>
                  <a:srgbClr val="0A1F61"/>
                </a:solidFill>
                <a:latin typeface="ArialNarrowMTPro-Bold"/>
              </a:rPr>
              <a:t>Promotion: </a:t>
            </a:r>
            <a:r>
              <a:rPr lang="en-US" sz="2200" dirty="0">
                <a:latin typeface="ArialNarrowMTPro-Bold"/>
              </a:rPr>
              <a:t>Deceptive promotion includes practices such as misrepresenting the product’s features or performance or luring customers to the store for a bargain that is out of stock. </a:t>
            </a:r>
          </a:p>
          <a:p>
            <a:pPr lvl="1">
              <a:lnSpc>
                <a:spcPct val="100000"/>
              </a:lnSpc>
            </a:pPr>
            <a:r>
              <a:rPr lang="en-US" sz="2200" b="1" dirty="0">
                <a:solidFill>
                  <a:srgbClr val="0A1F61"/>
                </a:solidFill>
                <a:latin typeface="ArialNarrowMTPro-Bold"/>
              </a:rPr>
              <a:t>Packaging: </a:t>
            </a:r>
            <a:r>
              <a:rPr lang="en-US" sz="2200" i="0" u="none" strike="noStrike" baseline="0" dirty="0">
                <a:latin typeface="ArialNarrowMTPro-Bold"/>
              </a:rPr>
              <a:t>Deceptive packaging </a:t>
            </a:r>
            <a:r>
              <a:rPr lang="en-US" sz="2200" dirty="0">
                <a:latin typeface="ArialNarrowMTPro-Bold"/>
              </a:rPr>
              <a:t>includes exaggerating package contents through subtle design, using misleading labeling, or describing size in misleading terms. </a:t>
            </a:r>
          </a:p>
          <a:p>
            <a:pPr algn="l"/>
            <a:r>
              <a:rPr lang="en-US" sz="2200" dirty="0">
                <a:latin typeface="ArialNarrowMTPro-Bold"/>
              </a:rPr>
              <a:t>Deceptive practices have led to legislation and other consumer protection actions.</a:t>
            </a:r>
          </a:p>
          <a:p>
            <a:pPr marL="0" indent="0" algn="r">
              <a:buNone/>
            </a:pPr>
            <a:r>
              <a:rPr lang="ar-SA" sz="2200" dirty="0">
                <a:latin typeface="ArialNarrowMTPro-Bold"/>
              </a:rPr>
              <a:t>الممارسات الخادعة:</a:t>
            </a:r>
          </a:p>
          <a:p>
            <a:pPr marL="0" indent="0" algn="r">
              <a:buNone/>
            </a:pPr>
            <a:r>
              <a:rPr lang="ar-SA" sz="2200" dirty="0">
                <a:latin typeface="ArialNarrowMTPro-Bold"/>
              </a:rPr>
              <a:t>تنقسم الممارسات الخادعة إلى ثلاث مجموعات:</a:t>
            </a:r>
          </a:p>
          <a:p>
            <a:pPr marL="0" indent="0" algn="r">
              <a:buNone/>
            </a:pPr>
            <a:r>
              <a:rPr lang="ar-SA" sz="2200" dirty="0">
                <a:latin typeface="ArialNarrowMTPro-Bold"/>
              </a:rPr>
              <a:t>-التسعير: يشمل التسعير الخادع ممارسات مثل الإعلان الكاذب عن أسعار "المصنع" أو "الجملة" أو تخفيض كبير في الأسعار من سعر مرتفع مزيف في قائمة البيع بالتجزئة.</a:t>
            </a:r>
          </a:p>
          <a:p>
            <a:pPr marL="0" indent="0" algn="r">
              <a:buNone/>
            </a:pPr>
            <a:r>
              <a:rPr lang="ar-SA" sz="2200" dirty="0">
                <a:latin typeface="ArialNarrowMTPro-Bold"/>
              </a:rPr>
              <a:t>-الترويج: يشمل الترويج الخادع ممارسات مثل تحريف ميزات المنتج أو أدائه أو إغراء العملاء بالذهاب إلى المتجر للحصول على صفقة غير متوفرة.</a:t>
            </a:r>
          </a:p>
          <a:p>
            <a:pPr marL="0" indent="0" algn="r">
              <a:buNone/>
            </a:pPr>
            <a:r>
              <a:rPr lang="ar-SA" sz="2200" dirty="0">
                <a:latin typeface="ArialNarrowMTPro-Bold"/>
              </a:rPr>
              <a:t>-التغليف: يشمل التغليف الخادع المبالغة في محتويات العبوة من خلال التصميم الدقيق أو استخدام ملصقات مضللة أو وصف الحجم بمصطلحات مضللة.</a:t>
            </a:r>
          </a:p>
          <a:p>
            <a:pPr marL="0" indent="0" algn="r">
              <a:buNone/>
            </a:pPr>
            <a:r>
              <a:rPr lang="ar-SA" sz="2200" dirty="0">
                <a:latin typeface="ArialNarrowMTPro-Bold"/>
              </a:rPr>
              <a:t>أدت الممارسات الخادعة إلى سن التشريعات وإجراءات أخرى لحماية المستهلك.</a:t>
            </a:r>
            <a:endParaRPr lang="en-US" sz="2200" dirty="0">
              <a:latin typeface="ArialNarrowMTPro-Bold"/>
            </a:endParaRPr>
          </a:p>
        </p:txBody>
      </p:sp>
    </p:spTree>
    <p:extLst>
      <p:ext uri="{BB962C8B-B14F-4D97-AF65-F5344CB8AC3E}">
        <p14:creationId xmlns:p14="http://schemas.microsoft.com/office/powerpoint/2010/main" val="94471637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5487E3-15CD-42AF-A3F4-85006CB25EF1}"/>
              </a:ext>
            </a:extLst>
          </p:cNvPr>
          <p:cNvSpPr>
            <a:spLocks noGrp="1"/>
          </p:cNvSpPr>
          <p:nvPr>
            <p:ph type="title"/>
          </p:nvPr>
        </p:nvSpPr>
        <p:spPr>
          <a:xfrm>
            <a:off x="2356338" y="0"/>
            <a:ext cx="9835662" cy="1325563"/>
          </a:xfrm>
          <a:noFill/>
        </p:spPr>
        <p:txBody>
          <a:bodyPr>
            <a:normAutofit/>
          </a:bodyPr>
          <a:lstStyle/>
          <a:p>
            <a:r>
              <a:rPr lang="en-US" dirty="0">
                <a:solidFill>
                  <a:schemeClr val="tx1"/>
                </a:solidFill>
              </a:rPr>
              <a:t>Example of deceptive pricing </a:t>
            </a:r>
            <a:r>
              <a:rPr lang="ar-SA" dirty="0"/>
              <a:t>مثال على التسعير الخادع</a:t>
            </a:r>
            <a:endParaRPr lang="en-US" dirty="0">
              <a:solidFill>
                <a:schemeClr val="tx1"/>
              </a:solidFill>
            </a:endParaRPr>
          </a:p>
        </p:txBody>
      </p:sp>
      <p:pic>
        <p:nvPicPr>
          <p:cNvPr id="4" name="Picture 3">
            <a:extLst>
              <a:ext uri="{FF2B5EF4-FFF2-40B4-BE49-F238E27FC236}">
                <a16:creationId xmlns:a16="http://schemas.microsoft.com/office/drawing/2014/main" id="{BCAE2914-26CD-4C28-B176-953679DD58F9}"/>
              </a:ext>
            </a:extLst>
          </p:cNvPr>
          <p:cNvPicPr>
            <a:picLocks noChangeAspect="1"/>
          </p:cNvPicPr>
          <p:nvPr/>
        </p:nvPicPr>
        <p:blipFill rotWithShape="1">
          <a:blip r:embed="rId2"/>
          <a:srcRect r="10407" b="-2"/>
          <a:stretch/>
        </p:blipFill>
        <p:spPr>
          <a:xfrm>
            <a:off x="0" y="1873085"/>
            <a:ext cx="5863721" cy="4984915"/>
          </a:xfrm>
          <a:custGeom>
            <a:avLst/>
            <a:gdLst/>
            <a:ahLst/>
            <a:cxnLst/>
            <a:rect l="l" t="t" r="r" b="b"/>
            <a:pathLst>
              <a:path w="5863721" h="4984915">
                <a:moveTo>
                  <a:pt x="0" y="0"/>
                </a:moveTo>
                <a:lnTo>
                  <a:pt x="5863721" y="0"/>
                </a:lnTo>
                <a:lnTo>
                  <a:pt x="5844576" y="326138"/>
                </a:lnTo>
                <a:cubicBezTo>
                  <a:pt x="5833049" y="448313"/>
                  <a:pt x="5817094" y="570952"/>
                  <a:pt x="5796589" y="693884"/>
                </a:cubicBezTo>
                <a:cubicBezTo>
                  <a:pt x="5344573" y="3403845"/>
                  <a:pt x="2847261" y="5261756"/>
                  <a:pt x="148386" y="4951022"/>
                </a:cubicBezTo>
                <a:lnTo>
                  <a:pt x="0" y="4930112"/>
                </a:lnTo>
                <a:close/>
              </a:path>
            </a:pathLst>
          </a:custGeom>
        </p:spPr>
      </p:pic>
      <p:sp>
        <p:nvSpPr>
          <p:cNvPr id="3" name="Content Placeholder 2">
            <a:extLst>
              <a:ext uri="{FF2B5EF4-FFF2-40B4-BE49-F238E27FC236}">
                <a16:creationId xmlns:a16="http://schemas.microsoft.com/office/drawing/2014/main" id="{4F472557-5F02-49AF-8DCF-30164256A4B1}"/>
              </a:ext>
            </a:extLst>
          </p:cNvPr>
          <p:cNvSpPr>
            <a:spLocks noGrp="1"/>
          </p:cNvSpPr>
          <p:nvPr>
            <p:ph idx="1"/>
          </p:nvPr>
        </p:nvSpPr>
        <p:spPr>
          <a:xfrm>
            <a:off x="5863722" y="772733"/>
            <a:ext cx="6328278" cy="6085268"/>
          </a:xfrm>
        </p:spPr>
        <p:txBody>
          <a:bodyPr anchor="t">
            <a:normAutofit fontScale="92500" lnSpcReduction="10000"/>
          </a:bodyPr>
          <a:lstStyle/>
          <a:p>
            <a:pPr marL="0" indent="0">
              <a:lnSpc>
                <a:spcPct val="110000"/>
              </a:lnSpc>
              <a:buNone/>
            </a:pPr>
            <a:r>
              <a:rPr lang="en-US" sz="2000" b="0" i="0" u="none" strike="noStrike" baseline="0" dirty="0">
                <a:latin typeface="TimesLTPro-Roman"/>
              </a:rPr>
              <a:t>Overstock.com was fined $6.8 million by a California court as a result of a fraudulent pricing lawsuit. </a:t>
            </a:r>
          </a:p>
          <a:p>
            <a:pPr marL="0" indent="0">
              <a:lnSpc>
                <a:spcPct val="110000"/>
              </a:lnSpc>
              <a:buNone/>
            </a:pPr>
            <a:r>
              <a:rPr lang="en-US" sz="2000" b="0" i="0" u="none" strike="noStrike" baseline="0" dirty="0">
                <a:latin typeface="TimesLTPro-Roman"/>
              </a:rPr>
              <a:t>The suit charged that the online giant routinely advertised its prices as lower than fabricated “list prices.”</a:t>
            </a:r>
          </a:p>
          <a:p>
            <a:pPr marL="0" indent="0">
              <a:lnSpc>
                <a:spcPct val="110000"/>
              </a:lnSpc>
              <a:buNone/>
            </a:pPr>
            <a:r>
              <a:rPr lang="en-US" sz="2000" b="0" i="0" u="none" strike="noStrike" baseline="0" dirty="0">
                <a:latin typeface="TimesLTPro-Roman"/>
              </a:rPr>
              <a:t>It recites one example in which Overstock sold a patio set for $449 while claiming that the list price was $999. When the item was delivered, the customer found that it had a Walmart sticker stating a price of $247</a:t>
            </a:r>
          </a:p>
          <a:p>
            <a:pPr marL="0" indent="0" algn="r">
              <a:lnSpc>
                <a:spcPct val="110000"/>
              </a:lnSpc>
              <a:buNone/>
            </a:pPr>
            <a:r>
              <a:rPr lang="ar-SA" sz="2000" dirty="0"/>
              <a:t>تم تغريم شركة </a:t>
            </a:r>
            <a:r>
              <a:rPr lang="en-US" sz="2000" dirty="0"/>
              <a:t>Overstock.com </a:t>
            </a:r>
            <a:r>
              <a:rPr lang="ar-SA" sz="2000" dirty="0"/>
              <a:t>بمبلغ 6.8 مليون دولار من قبل محكمة في كاليفورنيا نتيجة لدعوى قضائية تتعلق بالتسعير الاحتيالي.</a:t>
            </a:r>
          </a:p>
          <a:p>
            <a:pPr marL="0" indent="0" algn="r">
              <a:lnSpc>
                <a:spcPct val="110000"/>
              </a:lnSpc>
              <a:buNone/>
            </a:pPr>
            <a:endParaRPr lang="ar-SA" sz="2000" dirty="0"/>
          </a:p>
          <a:p>
            <a:pPr marL="0" indent="0" algn="r">
              <a:lnSpc>
                <a:spcPct val="110000"/>
              </a:lnSpc>
              <a:buNone/>
            </a:pPr>
            <a:r>
              <a:rPr lang="ar-SA" sz="2000" dirty="0"/>
              <a:t>اتهمت الدعوى الشركة العملاقة عبر الإنترنت بالإعلان بشكل روتيني عن أسعارها على أنها أقل من "أسعار القائمة" المزيفة.</a:t>
            </a:r>
          </a:p>
          <a:p>
            <a:pPr marL="0" indent="0" algn="r">
              <a:lnSpc>
                <a:spcPct val="110000"/>
              </a:lnSpc>
              <a:buNone/>
            </a:pPr>
            <a:endParaRPr lang="ar-SA" sz="2000" dirty="0"/>
          </a:p>
          <a:p>
            <a:pPr marL="0" indent="0" algn="r">
              <a:lnSpc>
                <a:spcPct val="110000"/>
              </a:lnSpc>
              <a:buNone/>
            </a:pPr>
            <a:r>
              <a:rPr lang="ar-SA" sz="2000" dirty="0"/>
              <a:t>وتستشهد الدعوى بمثال واحد حيث باعت شركة </a:t>
            </a:r>
            <a:r>
              <a:rPr lang="ar-SA" sz="2000" dirty="0" err="1"/>
              <a:t>أوفرستوك</a:t>
            </a:r>
            <a:r>
              <a:rPr lang="ar-SA" sz="2000" dirty="0"/>
              <a:t> مجموعة فناء مقابل 449 دولارًا بينما ادعت أن سعر القائمة كان 999 دولارًا. عندما تم تسليم العنصر، وجد العميل أنه يحمل ملصق </a:t>
            </a:r>
            <a:r>
              <a:rPr lang="ar-SA" sz="2000" dirty="0" err="1"/>
              <a:t>ولمارت</a:t>
            </a:r>
            <a:r>
              <a:rPr lang="ar-SA" sz="2000" dirty="0"/>
              <a:t> ينص على سعر 247 دولارًا</a:t>
            </a:r>
            <a:endParaRPr lang="en-US" sz="2000" dirty="0"/>
          </a:p>
        </p:txBody>
      </p:sp>
    </p:spTree>
    <p:extLst>
      <p:ext uri="{BB962C8B-B14F-4D97-AF65-F5344CB8AC3E}">
        <p14:creationId xmlns:p14="http://schemas.microsoft.com/office/powerpoint/2010/main" val="163907454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7AA3BF-F885-41B3-A63C-D0917D98AA71}"/>
              </a:ext>
            </a:extLst>
          </p:cNvPr>
          <p:cNvSpPr>
            <a:spLocks noGrp="1"/>
          </p:cNvSpPr>
          <p:nvPr>
            <p:ph type="title"/>
          </p:nvPr>
        </p:nvSpPr>
        <p:spPr>
          <a:xfrm>
            <a:off x="2336799" y="136525"/>
            <a:ext cx="8648511" cy="1325563"/>
          </a:xfrm>
        </p:spPr>
        <p:txBody>
          <a:bodyPr>
            <a:normAutofit/>
          </a:bodyPr>
          <a:lstStyle/>
          <a:p>
            <a:r>
              <a:rPr lang="en-US" sz="4000" dirty="0"/>
              <a:t>Example of deceptive promotion</a:t>
            </a:r>
            <a:br>
              <a:rPr lang="en-US" sz="4000" dirty="0"/>
            </a:br>
            <a:r>
              <a:rPr lang="ar-SA" sz="4000" dirty="0"/>
              <a:t>مثال على الترويج الخادع</a:t>
            </a:r>
            <a:r>
              <a:rPr lang="en-US" sz="4000" dirty="0"/>
              <a:t> </a:t>
            </a:r>
          </a:p>
        </p:txBody>
      </p:sp>
      <p:pic>
        <p:nvPicPr>
          <p:cNvPr id="4" name="Picture 3">
            <a:extLst>
              <a:ext uri="{FF2B5EF4-FFF2-40B4-BE49-F238E27FC236}">
                <a16:creationId xmlns:a16="http://schemas.microsoft.com/office/drawing/2014/main" id="{9F8C73F1-F56B-4CFF-A7E4-213B0AA2468C}"/>
              </a:ext>
            </a:extLst>
          </p:cNvPr>
          <p:cNvPicPr>
            <a:picLocks noChangeAspect="1"/>
          </p:cNvPicPr>
          <p:nvPr/>
        </p:nvPicPr>
        <p:blipFill>
          <a:blip r:embed="rId2"/>
          <a:stretch>
            <a:fillRect/>
          </a:stretch>
        </p:blipFill>
        <p:spPr>
          <a:xfrm>
            <a:off x="587554" y="2000250"/>
            <a:ext cx="10052277" cy="2857500"/>
          </a:xfrm>
          <a:prstGeom prst="rect">
            <a:avLst/>
          </a:prstGeom>
        </p:spPr>
      </p:pic>
    </p:spTree>
    <p:extLst>
      <p:ext uri="{BB962C8B-B14F-4D97-AF65-F5344CB8AC3E}">
        <p14:creationId xmlns:p14="http://schemas.microsoft.com/office/powerpoint/2010/main" val="345638647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7AA3BF-F885-41B3-A63C-D0917D98AA71}"/>
              </a:ext>
            </a:extLst>
          </p:cNvPr>
          <p:cNvSpPr>
            <a:spLocks noGrp="1"/>
          </p:cNvSpPr>
          <p:nvPr>
            <p:ph type="title"/>
          </p:nvPr>
        </p:nvSpPr>
        <p:spPr>
          <a:xfrm>
            <a:off x="2336799" y="136525"/>
            <a:ext cx="8648511" cy="1325563"/>
          </a:xfrm>
        </p:spPr>
        <p:txBody>
          <a:bodyPr>
            <a:normAutofit/>
          </a:bodyPr>
          <a:lstStyle/>
          <a:p>
            <a:r>
              <a:rPr lang="en-US" sz="4000" dirty="0"/>
              <a:t>Example of deceptive promotion </a:t>
            </a:r>
          </a:p>
        </p:txBody>
      </p:sp>
      <p:sp>
        <p:nvSpPr>
          <p:cNvPr id="5" name="TextBox 4">
            <a:extLst>
              <a:ext uri="{FF2B5EF4-FFF2-40B4-BE49-F238E27FC236}">
                <a16:creationId xmlns:a16="http://schemas.microsoft.com/office/drawing/2014/main" id="{5B176EB3-EC20-435C-9513-C286FCDD64D9}"/>
              </a:ext>
            </a:extLst>
          </p:cNvPr>
          <p:cNvSpPr txBox="1"/>
          <p:nvPr/>
        </p:nvSpPr>
        <p:spPr>
          <a:xfrm>
            <a:off x="736979" y="2305615"/>
            <a:ext cx="6646460" cy="4401205"/>
          </a:xfrm>
          <a:prstGeom prst="rect">
            <a:avLst/>
          </a:prstGeom>
          <a:noFill/>
        </p:spPr>
        <p:txBody>
          <a:bodyPr wrap="square">
            <a:spAutoFit/>
          </a:bodyPr>
          <a:lstStyle/>
          <a:p>
            <a:pPr algn="l"/>
            <a:r>
              <a:rPr lang="en-US" sz="2800" b="0" i="0" u="none" strike="noStrike" baseline="0" dirty="0">
                <a:latin typeface="TimesLTPro-Roman"/>
              </a:rPr>
              <a:t>Skechers paid $55 million in consumer because it made false advertising claims that its rocker-bottom Shapeups and other toning shoes would help customers tone muscles and lose weight.</a:t>
            </a:r>
          </a:p>
          <a:p>
            <a:pPr algn="r"/>
            <a:r>
              <a:rPr lang="ar-SA" sz="2800" dirty="0"/>
              <a:t>دفعت شركة </a:t>
            </a:r>
            <a:r>
              <a:rPr lang="ar-SA" sz="2800" dirty="0" err="1"/>
              <a:t>سكيتشرز</a:t>
            </a:r>
            <a:r>
              <a:rPr lang="ar-SA" sz="2800" dirty="0"/>
              <a:t> 55 مليون دولار إلى المستهلكين بسبب إعلانها الكاذب عن أن أحذية  شيب أب وغيرها من الأحذية الرياضية ستساعد العملاء على تقوية العضلات وفقدان الوزن.</a:t>
            </a:r>
            <a:endParaRPr lang="en-US" sz="2800" dirty="0"/>
          </a:p>
        </p:txBody>
      </p:sp>
      <p:pic>
        <p:nvPicPr>
          <p:cNvPr id="7170" name="Picture 2" descr="Skechers Booklet by Bill Shaw - Issuu">
            <a:extLst>
              <a:ext uri="{FF2B5EF4-FFF2-40B4-BE49-F238E27FC236}">
                <a16:creationId xmlns:a16="http://schemas.microsoft.com/office/drawing/2014/main" id="{4796BD1D-42D7-441E-A63A-7D522862E3C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05825" y="1462088"/>
            <a:ext cx="3549196" cy="4968414"/>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a:extLst>
              <a:ext uri="{FF2B5EF4-FFF2-40B4-BE49-F238E27FC236}">
                <a16:creationId xmlns:a16="http://schemas.microsoft.com/office/drawing/2014/main" id="{5F721213-201F-40D9-B6C6-D7BF523C5CB0}"/>
              </a:ext>
            </a:extLst>
          </p:cNvPr>
          <p:cNvSpPr/>
          <p:nvPr/>
        </p:nvSpPr>
        <p:spPr>
          <a:xfrm>
            <a:off x="7658741" y="799306"/>
            <a:ext cx="4043363" cy="52292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9600" dirty="0">
                <a:solidFill>
                  <a:srgbClr val="FF0000"/>
                </a:solidFill>
              </a:rPr>
              <a:t>x</a:t>
            </a:r>
          </a:p>
        </p:txBody>
      </p:sp>
    </p:spTree>
    <p:extLst>
      <p:ext uri="{BB962C8B-B14F-4D97-AF65-F5344CB8AC3E}">
        <p14:creationId xmlns:p14="http://schemas.microsoft.com/office/powerpoint/2010/main" val="9539530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B5E71BE-4EA1-4D53-8B79-3941C8ABCA5D}"/>
              </a:ext>
            </a:extLst>
          </p:cNvPr>
          <p:cNvPicPr>
            <a:picLocks noChangeAspect="1"/>
          </p:cNvPicPr>
          <p:nvPr/>
        </p:nvPicPr>
        <p:blipFill>
          <a:blip r:embed="rId2"/>
          <a:stretch>
            <a:fillRect/>
          </a:stretch>
        </p:blipFill>
        <p:spPr>
          <a:xfrm>
            <a:off x="1649413" y="555625"/>
            <a:ext cx="4629150" cy="4629150"/>
          </a:xfrm>
          <a:prstGeom prst="rect">
            <a:avLst/>
          </a:prstGeom>
        </p:spPr>
      </p:pic>
      <p:pic>
        <p:nvPicPr>
          <p:cNvPr id="5" name="Picture 4">
            <a:extLst>
              <a:ext uri="{FF2B5EF4-FFF2-40B4-BE49-F238E27FC236}">
                <a16:creationId xmlns:a16="http://schemas.microsoft.com/office/drawing/2014/main" id="{30C5B8C2-E89C-4A42-9C32-261B43E19ACF}"/>
              </a:ext>
            </a:extLst>
          </p:cNvPr>
          <p:cNvPicPr>
            <a:picLocks noChangeAspect="1"/>
          </p:cNvPicPr>
          <p:nvPr/>
        </p:nvPicPr>
        <p:blipFill>
          <a:blip r:embed="rId3"/>
          <a:stretch>
            <a:fillRect/>
          </a:stretch>
        </p:blipFill>
        <p:spPr>
          <a:xfrm>
            <a:off x="6338888" y="555625"/>
            <a:ext cx="4200525" cy="4629150"/>
          </a:xfrm>
          <a:prstGeom prst="rect">
            <a:avLst/>
          </a:prstGeom>
        </p:spPr>
      </p:pic>
      <p:sp>
        <p:nvSpPr>
          <p:cNvPr id="2" name="Title 1">
            <a:extLst>
              <a:ext uri="{FF2B5EF4-FFF2-40B4-BE49-F238E27FC236}">
                <a16:creationId xmlns:a16="http://schemas.microsoft.com/office/drawing/2014/main" id="{F37AA3BF-F885-41B3-A63C-D0917D98AA71}"/>
              </a:ext>
            </a:extLst>
          </p:cNvPr>
          <p:cNvSpPr>
            <a:spLocks noGrp="1"/>
          </p:cNvSpPr>
          <p:nvPr>
            <p:ph type="title"/>
          </p:nvPr>
        </p:nvSpPr>
        <p:spPr>
          <a:xfrm>
            <a:off x="838200" y="5358141"/>
            <a:ext cx="10515600" cy="942664"/>
          </a:xfrm>
        </p:spPr>
        <p:txBody>
          <a:bodyPr vert="horz" lIns="91440" tIns="45720" rIns="91440" bIns="45720" rtlCol="0" anchor="ctr">
            <a:normAutofit fontScale="90000"/>
          </a:bodyPr>
          <a:lstStyle/>
          <a:p>
            <a:pPr algn="ctr"/>
            <a:r>
              <a:rPr lang="en-US" sz="5200" kern="1200" dirty="0">
                <a:solidFill>
                  <a:srgbClr val="C00000"/>
                </a:solidFill>
                <a:latin typeface="+mj-lt"/>
                <a:ea typeface="+mj-ea"/>
                <a:cs typeface="+mj-cs"/>
              </a:rPr>
              <a:t>Example of deceptive packaging</a:t>
            </a:r>
            <a:br>
              <a:rPr lang="en-US" sz="5200" kern="1200" dirty="0">
                <a:solidFill>
                  <a:srgbClr val="C00000"/>
                </a:solidFill>
                <a:latin typeface="+mj-lt"/>
                <a:ea typeface="+mj-ea"/>
                <a:cs typeface="+mj-cs"/>
              </a:rPr>
            </a:br>
            <a:r>
              <a:rPr lang="ar-SA" sz="5200" dirty="0">
                <a:solidFill>
                  <a:srgbClr val="C00000"/>
                </a:solidFill>
                <a:latin typeface="+mj-lt"/>
              </a:rPr>
              <a:t>مثال على التغليف الخادع</a:t>
            </a:r>
            <a:endParaRPr lang="en-US" sz="5200" kern="1200" dirty="0">
              <a:solidFill>
                <a:srgbClr val="C00000"/>
              </a:solidFill>
              <a:latin typeface="+mj-lt"/>
              <a:ea typeface="+mj-ea"/>
              <a:cs typeface="+mj-cs"/>
            </a:endParaRPr>
          </a:p>
        </p:txBody>
      </p:sp>
    </p:spTree>
    <p:extLst>
      <p:ext uri="{BB962C8B-B14F-4D97-AF65-F5344CB8AC3E}">
        <p14:creationId xmlns:p14="http://schemas.microsoft.com/office/powerpoint/2010/main" val="259303472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D21424-2803-4739-8F05-3CCC6B733051}"/>
              </a:ext>
            </a:extLst>
          </p:cNvPr>
          <p:cNvSpPr>
            <a:spLocks noGrp="1"/>
          </p:cNvSpPr>
          <p:nvPr>
            <p:ph type="title"/>
          </p:nvPr>
        </p:nvSpPr>
        <p:spPr>
          <a:xfrm>
            <a:off x="0" y="0"/>
            <a:ext cx="12192000" cy="1282889"/>
          </a:xfrm>
          <a:noFill/>
        </p:spPr>
        <p:txBody>
          <a:bodyPr>
            <a:normAutofit/>
          </a:bodyPr>
          <a:lstStyle/>
          <a:p>
            <a:pPr algn="ctr"/>
            <a:r>
              <a:rPr lang="en-US" sz="4000" dirty="0"/>
              <a:t>Deceptive practices are not good for business!</a:t>
            </a:r>
            <a:br>
              <a:rPr lang="en-US" sz="4000" dirty="0"/>
            </a:br>
            <a:r>
              <a:rPr lang="ar-SA" sz="4000" dirty="0"/>
              <a:t>الممارسات الخادعة ليست جيدة للأعمال!</a:t>
            </a:r>
            <a:endParaRPr lang="en-US" sz="4000" dirty="0"/>
          </a:p>
        </p:txBody>
      </p:sp>
      <p:sp>
        <p:nvSpPr>
          <p:cNvPr id="3" name="Content Placeholder 2">
            <a:extLst>
              <a:ext uri="{FF2B5EF4-FFF2-40B4-BE49-F238E27FC236}">
                <a16:creationId xmlns:a16="http://schemas.microsoft.com/office/drawing/2014/main" id="{B393DAD6-0247-46C1-92D8-3B49202E40FE}"/>
              </a:ext>
            </a:extLst>
          </p:cNvPr>
          <p:cNvSpPr>
            <a:spLocks noGrp="1"/>
          </p:cNvSpPr>
          <p:nvPr>
            <p:ph idx="1"/>
          </p:nvPr>
        </p:nvSpPr>
        <p:spPr>
          <a:xfrm>
            <a:off x="0" y="1081824"/>
            <a:ext cx="12192000" cy="5776175"/>
          </a:xfrm>
        </p:spPr>
        <p:txBody>
          <a:bodyPr>
            <a:normAutofit/>
          </a:bodyPr>
          <a:lstStyle/>
          <a:p>
            <a:pPr algn="l"/>
            <a:r>
              <a:rPr lang="en-US" sz="2200" b="0" i="0" u="none" strike="noStrike" baseline="0" dirty="0">
                <a:latin typeface="TimesLTPro-Roman"/>
              </a:rPr>
              <a:t>Marketers argue that most companies avoid deceptive practices. </a:t>
            </a:r>
          </a:p>
          <a:p>
            <a:pPr algn="l"/>
            <a:r>
              <a:rPr lang="en-US" sz="2200" dirty="0">
                <a:latin typeface="TimesLTPro-Roman"/>
              </a:rPr>
              <a:t>S</a:t>
            </a:r>
            <a:r>
              <a:rPr lang="en-US" sz="2200" b="0" i="0" u="none" strike="noStrike" baseline="0" dirty="0">
                <a:latin typeface="TimesLTPro-Roman"/>
              </a:rPr>
              <a:t>uch practices harm a company’s business in the long run, they simply aren’t sustainable. </a:t>
            </a:r>
          </a:p>
          <a:p>
            <a:pPr algn="l"/>
            <a:r>
              <a:rPr lang="en-US" sz="2200" b="0" i="0" u="none" strike="noStrike" baseline="0" dirty="0">
                <a:latin typeface="TimesLTPro-Roman"/>
              </a:rPr>
              <a:t>Profitable customer relationships are built on a foundation of value and trust. </a:t>
            </a:r>
          </a:p>
          <a:p>
            <a:pPr algn="l"/>
            <a:r>
              <a:rPr lang="en-US" sz="2200" b="0" i="0" u="none" strike="noStrike" baseline="0" dirty="0">
                <a:latin typeface="TimesLTPro-Roman"/>
              </a:rPr>
              <a:t>If consumers do not get what they expect, they will switch to more reliable products. </a:t>
            </a:r>
          </a:p>
          <a:p>
            <a:pPr algn="l"/>
            <a:r>
              <a:rPr lang="en-US" sz="2200" b="0" i="0" u="none" strike="noStrike" baseline="0" dirty="0">
                <a:latin typeface="TimesLTPro-Roman"/>
              </a:rPr>
              <a:t>In addition, consumers usually protect themselves from deception. Most consumers recognize a marketer’s selling intent and are careful when they buy, sometimes even to the point of not believing completely true product claims.</a:t>
            </a:r>
          </a:p>
          <a:p>
            <a:pPr marL="0" indent="0" algn="r">
              <a:buNone/>
            </a:pPr>
            <a:r>
              <a:rPr lang="ar-SA" sz="2200" dirty="0"/>
              <a:t>-يزعم المسوقون أن أغلب الشركات تتجنب الممارسات الخادعة.</a:t>
            </a:r>
          </a:p>
          <a:p>
            <a:pPr marL="0" indent="0" algn="r">
              <a:buNone/>
            </a:pPr>
            <a:r>
              <a:rPr lang="ar-SA" sz="2200" dirty="0"/>
              <a:t>-إن مثل هذه الممارسات تضر بأعمال الشركة على المدى الطويل، وهي ببساطة غير مستدامة.</a:t>
            </a:r>
          </a:p>
          <a:p>
            <a:pPr marL="0" indent="0" algn="r">
              <a:buNone/>
            </a:pPr>
            <a:r>
              <a:rPr lang="ar-SA" sz="2200" dirty="0"/>
              <a:t>-إن العلاقات المربحة مع العملاء تُبنى على أساس القيمة والثقة.</a:t>
            </a:r>
          </a:p>
          <a:p>
            <a:pPr marL="0" indent="0" algn="r">
              <a:buNone/>
            </a:pPr>
            <a:r>
              <a:rPr lang="ar-SA" sz="2200" dirty="0"/>
              <a:t>-إذا لم يحصل المستهلكون على ما يتوقعونه، فسوف يتحولون إلى منتجات أكثر موثوقية.</a:t>
            </a:r>
          </a:p>
          <a:p>
            <a:pPr marL="0" indent="0" algn="r">
              <a:buNone/>
            </a:pPr>
            <a:r>
              <a:rPr lang="ar-SA" sz="2200" dirty="0"/>
              <a:t>-بالإضافة إلى ذلك، عادة ما يحمي المستهلكون أنفسهم من الخداع. يدرك أغلب المستهلكين نية المسوق في البيع ويتوخون الحذر عند الشراء، وأحيانًا حتى إلى درجة عدم تصديق ادعاءات المنتج الحقيقية تمامًا.</a:t>
            </a:r>
            <a:endParaRPr lang="en-US" sz="2200" dirty="0"/>
          </a:p>
        </p:txBody>
      </p:sp>
    </p:spTree>
    <p:extLst>
      <p:ext uri="{BB962C8B-B14F-4D97-AF65-F5344CB8AC3E}">
        <p14:creationId xmlns:p14="http://schemas.microsoft.com/office/powerpoint/2010/main" val="182828463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4F858C-CDFF-48C9-B14B-A359C2BB46E5}"/>
              </a:ext>
            </a:extLst>
          </p:cNvPr>
          <p:cNvSpPr>
            <a:spLocks noGrp="1"/>
          </p:cNvSpPr>
          <p:nvPr>
            <p:ph type="title"/>
          </p:nvPr>
        </p:nvSpPr>
        <p:spPr>
          <a:xfrm>
            <a:off x="92765" y="12699"/>
            <a:ext cx="12118566" cy="1270191"/>
          </a:xfrm>
          <a:noFill/>
        </p:spPr>
        <p:txBody>
          <a:bodyPr>
            <a:normAutofit fontScale="90000"/>
          </a:bodyPr>
          <a:lstStyle/>
          <a:p>
            <a:pPr algn="ctr"/>
            <a:r>
              <a:rPr lang="en-US" sz="4800" dirty="0"/>
              <a:t> </a:t>
            </a:r>
            <a:r>
              <a:rPr lang="en-US" dirty="0"/>
              <a:t>2.1. Marketing’s impact on individual consumers</a:t>
            </a:r>
            <a:br>
              <a:rPr lang="en-US" dirty="0"/>
            </a:br>
            <a:r>
              <a:rPr lang="ar-SA" dirty="0"/>
              <a:t>2.1. تأثير التسويق على المستهلكين الأفراد</a:t>
            </a:r>
            <a:endParaRPr lang="en-US" sz="4800" dirty="0"/>
          </a:p>
        </p:txBody>
      </p:sp>
      <p:sp>
        <p:nvSpPr>
          <p:cNvPr id="3" name="Content Placeholder 2">
            <a:extLst>
              <a:ext uri="{FF2B5EF4-FFF2-40B4-BE49-F238E27FC236}">
                <a16:creationId xmlns:a16="http://schemas.microsoft.com/office/drawing/2014/main" id="{189F3395-3C65-4D5D-8029-A518689AE226}"/>
              </a:ext>
            </a:extLst>
          </p:cNvPr>
          <p:cNvSpPr>
            <a:spLocks noGrp="1"/>
          </p:cNvSpPr>
          <p:nvPr>
            <p:ph idx="1"/>
          </p:nvPr>
        </p:nvSpPr>
        <p:spPr>
          <a:xfrm>
            <a:off x="-1" y="1184856"/>
            <a:ext cx="8989455" cy="5454173"/>
          </a:xfrm>
        </p:spPr>
        <p:txBody>
          <a:bodyPr>
            <a:normAutofit/>
          </a:bodyPr>
          <a:lstStyle/>
          <a:p>
            <a:pPr marL="0" indent="0">
              <a:buNone/>
            </a:pPr>
            <a:r>
              <a:rPr lang="en-US" b="1" i="0" u="none" strike="noStrike" baseline="0" dirty="0">
                <a:solidFill>
                  <a:srgbClr val="960000"/>
                </a:solidFill>
                <a:latin typeface="ArialNarrowMTPro-Bold"/>
              </a:rPr>
              <a:t>1.3. </a:t>
            </a:r>
            <a:r>
              <a:rPr lang="en-US" sz="2200" b="1" dirty="0">
                <a:solidFill>
                  <a:srgbClr val="960000"/>
                </a:solidFill>
                <a:latin typeface="ArialNarrowMTPro-Bold"/>
              </a:rPr>
              <a:t>HIGH-PRESSURE SELLING:</a:t>
            </a:r>
          </a:p>
          <a:p>
            <a:pPr marL="0" indent="0">
              <a:buNone/>
            </a:pPr>
            <a:endParaRPr lang="en-US" sz="2200" b="1" dirty="0">
              <a:solidFill>
                <a:srgbClr val="960000"/>
              </a:solidFill>
              <a:latin typeface="ArialNarrowMTPro-Bold"/>
            </a:endParaRPr>
          </a:p>
          <a:p>
            <a:pPr algn="l">
              <a:lnSpc>
                <a:spcPct val="100000"/>
              </a:lnSpc>
            </a:pPr>
            <a:r>
              <a:rPr lang="en-US" sz="2200" b="0" i="0" u="none" strike="noStrike" baseline="0" dirty="0">
                <a:latin typeface="TimesLTPro-Roman"/>
              </a:rPr>
              <a:t>Salespeople are sometimes accused of high-pressure selling that persuades people to buy goods they had no thought of buying.</a:t>
            </a:r>
          </a:p>
          <a:p>
            <a:pPr algn="l"/>
            <a:r>
              <a:rPr lang="en-US" sz="2200" dirty="0">
                <a:latin typeface="TimesLTPro-Roman"/>
              </a:rPr>
              <a:t>Such tactics may work in one-time selling situations for short-term gain, involves building long-term relationships with valued customers. </a:t>
            </a:r>
          </a:p>
          <a:p>
            <a:pPr algn="l"/>
            <a:r>
              <a:rPr lang="en-US" sz="2200" dirty="0">
                <a:latin typeface="TimesLTPro-Roman"/>
              </a:rPr>
              <a:t>High-pressure or deceptive selling can seriously damage such relationships.</a:t>
            </a:r>
          </a:p>
          <a:p>
            <a:pPr marL="0" indent="0" algn="r">
              <a:buNone/>
            </a:pPr>
            <a:r>
              <a:rPr lang="ar-SA" sz="2200" dirty="0">
                <a:solidFill>
                  <a:srgbClr val="FF0000"/>
                </a:solidFill>
                <a:latin typeface="TimesLTPro-Roman"/>
              </a:rPr>
              <a:t>البيع تحت الضغط الشديد:</a:t>
            </a:r>
          </a:p>
          <a:p>
            <a:pPr marL="0" indent="0" algn="r">
              <a:buNone/>
            </a:pPr>
            <a:r>
              <a:rPr lang="ar-SA" sz="2200" dirty="0">
                <a:latin typeface="TimesLTPro-Roman"/>
              </a:rPr>
              <a:t>-يُتهم رجال المبيعات أحيانًا بالبيع تحت الضغط الشديد الذي يقنع الناس بشراء سلع لم يفكروا في شرائها.</a:t>
            </a:r>
          </a:p>
          <a:p>
            <a:pPr marL="0" indent="0" algn="r">
              <a:buNone/>
            </a:pPr>
            <a:r>
              <a:rPr lang="ar-SA" sz="2200" dirty="0">
                <a:latin typeface="TimesLTPro-Roman"/>
              </a:rPr>
              <a:t>-وقد تنجح مثل هذه التكتيكات في حالات البيع لمرة واحدة لتحقيق مكاسب قصيرة الأجل، وتتضمن بناء علاقات طويلة الأجل مع العملاء القيمين.</a:t>
            </a:r>
          </a:p>
          <a:p>
            <a:pPr marL="0" indent="0" algn="r">
              <a:buNone/>
            </a:pPr>
            <a:r>
              <a:rPr lang="ar-SA" sz="2200" dirty="0">
                <a:latin typeface="TimesLTPro-Roman"/>
              </a:rPr>
              <a:t>-ويمكن أن يؤدي البيع تحت الضغط الشديد أو الخادع إلى إلحاق ضرر جسيم بمثل هذه العلاقات.</a:t>
            </a:r>
            <a:endParaRPr lang="en-US" sz="2200" dirty="0">
              <a:latin typeface="TimesLTPro-Roman"/>
            </a:endParaRPr>
          </a:p>
        </p:txBody>
      </p:sp>
      <p:pic>
        <p:nvPicPr>
          <p:cNvPr id="4" name="Picture 3">
            <a:extLst>
              <a:ext uri="{FF2B5EF4-FFF2-40B4-BE49-F238E27FC236}">
                <a16:creationId xmlns:a16="http://schemas.microsoft.com/office/drawing/2014/main" id="{8E49C5DD-26E2-47EF-899E-9765DC66EBE3}"/>
              </a:ext>
            </a:extLst>
          </p:cNvPr>
          <p:cNvPicPr>
            <a:picLocks noChangeAspect="1"/>
          </p:cNvPicPr>
          <p:nvPr/>
        </p:nvPicPr>
        <p:blipFill>
          <a:blip r:embed="rId2"/>
          <a:stretch>
            <a:fillRect/>
          </a:stretch>
        </p:blipFill>
        <p:spPr>
          <a:xfrm>
            <a:off x="9292424" y="1386101"/>
            <a:ext cx="2857500" cy="1600200"/>
          </a:xfrm>
          <a:prstGeom prst="ellipse">
            <a:avLst/>
          </a:prstGeom>
        </p:spPr>
      </p:pic>
      <p:pic>
        <p:nvPicPr>
          <p:cNvPr id="5" name="Picture 4">
            <a:extLst>
              <a:ext uri="{FF2B5EF4-FFF2-40B4-BE49-F238E27FC236}">
                <a16:creationId xmlns:a16="http://schemas.microsoft.com/office/drawing/2014/main" id="{29C98123-C07E-4290-B588-9FC37B63E9FF}"/>
              </a:ext>
            </a:extLst>
          </p:cNvPr>
          <p:cNvPicPr>
            <a:picLocks noChangeAspect="1"/>
          </p:cNvPicPr>
          <p:nvPr/>
        </p:nvPicPr>
        <p:blipFill>
          <a:blip r:embed="rId3"/>
          <a:stretch>
            <a:fillRect/>
          </a:stretch>
        </p:blipFill>
        <p:spPr>
          <a:xfrm>
            <a:off x="9348786" y="3192723"/>
            <a:ext cx="2847975" cy="1600200"/>
          </a:xfrm>
          <a:prstGeom prst="ellipse">
            <a:avLst/>
          </a:prstGeom>
        </p:spPr>
      </p:pic>
      <p:pic>
        <p:nvPicPr>
          <p:cNvPr id="6" name="Picture 5">
            <a:extLst>
              <a:ext uri="{FF2B5EF4-FFF2-40B4-BE49-F238E27FC236}">
                <a16:creationId xmlns:a16="http://schemas.microsoft.com/office/drawing/2014/main" id="{667AA612-45FA-45B3-9116-1AAD927577E0}"/>
              </a:ext>
            </a:extLst>
          </p:cNvPr>
          <p:cNvPicPr>
            <a:picLocks noChangeAspect="1"/>
          </p:cNvPicPr>
          <p:nvPr/>
        </p:nvPicPr>
        <p:blipFill>
          <a:blip r:embed="rId4"/>
          <a:stretch>
            <a:fillRect/>
          </a:stretch>
        </p:blipFill>
        <p:spPr>
          <a:xfrm>
            <a:off x="9577386" y="4895954"/>
            <a:ext cx="2619375" cy="1743075"/>
          </a:xfrm>
          <a:prstGeom prst="ellipse">
            <a:avLst/>
          </a:prstGeom>
        </p:spPr>
      </p:pic>
    </p:spTree>
    <p:extLst>
      <p:ext uri="{BB962C8B-B14F-4D97-AF65-F5344CB8AC3E}">
        <p14:creationId xmlns:p14="http://schemas.microsoft.com/office/powerpoint/2010/main" val="199573591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F636C692-999F-49AB-8552-2F830E4D6005}"/>
              </a:ext>
            </a:extLst>
          </p:cNvPr>
          <p:cNvPicPr>
            <a:picLocks noChangeAspect="1"/>
          </p:cNvPicPr>
          <p:nvPr/>
        </p:nvPicPr>
        <p:blipFill rotWithShape="1">
          <a:blip r:embed="rId2"/>
          <a:srcRect l="14470" r="10078" b="1"/>
          <a:stretch/>
        </p:blipFill>
        <p:spPr>
          <a:xfrm>
            <a:off x="5114841" y="9"/>
            <a:ext cx="4118110" cy="3401558"/>
          </a:xfrm>
          <a:custGeom>
            <a:avLst/>
            <a:gdLst/>
            <a:ahLst/>
            <a:cxnLst/>
            <a:rect l="l" t="t" r="r" b="b"/>
            <a:pathLst>
              <a:path w="4118110" h="3401568">
                <a:moveTo>
                  <a:pt x="0" y="0"/>
                </a:moveTo>
                <a:lnTo>
                  <a:pt x="3343575" y="0"/>
                </a:lnTo>
                <a:lnTo>
                  <a:pt x="3448028" y="215050"/>
                </a:lnTo>
                <a:cubicBezTo>
                  <a:pt x="3836103" y="1056037"/>
                  <a:pt x="4076161" y="2055458"/>
                  <a:pt x="4113475" y="3133192"/>
                </a:cubicBezTo>
                <a:lnTo>
                  <a:pt x="4118110" y="3401568"/>
                </a:lnTo>
                <a:lnTo>
                  <a:pt x="801224" y="3401568"/>
                </a:lnTo>
                <a:lnTo>
                  <a:pt x="797493" y="3185579"/>
                </a:lnTo>
                <a:cubicBezTo>
                  <a:pt x="756786" y="2009870"/>
                  <a:pt x="474799" y="927359"/>
                  <a:pt x="22579" y="42066"/>
                </a:cubicBezTo>
                <a:close/>
              </a:path>
            </a:pathLst>
          </a:custGeom>
        </p:spPr>
      </p:pic>
      <p:pic>
        <p:nvPicPr>
          <p:cNvPr id="9" name="Picture 8">
            <a:extLst>
              <a:ext uri="{FF2B5EF4-FFF2-40B4-BE49-F238E27FC236}">
                <a16:creationId xmlns:a16="http://schemas.microsoft.com/office/drawing/2014/main" id="{4DC488D1-F281-4CBE-9E3F-74CE272AE30F}"/>
              </a:ext>
            </a:extLst>
          </p:cNvPr>
          <p:cNvPicPr>
            <a:picLocks noChangeAspect="1"/>
          </p:cNvPicPr>
          <p:nvPr/>
        </p:nvPicPr>
        <p:blipFill rotWithShape="1">
          <a:blip r:embed="rId3"/>
          <a:srcRect l="9374" r="18989" b="1"/>
          <a:stretch/>
        </p:blipFill>
        <p:spPr>
          <a:xfrm>
            <a:off x="8530121" y="3456433"/>
            <a:ext cx="3661880" cy="3401568"/>
          </a:xfrm>
          <a:custGeom>
            <a:avLst/>
            <a:gdLst/>
            <a:ahLst/>
            <a:cxnLst/>
            <a:rect l="l" t="t" r="r" b="b"/>
            <a:pathLst>
              <a:path w="3661880" h="3401568">
                <a:moveTo>
                  <a:pt x="774544" y="0"/>
                </a:moveTo>
                <a:lnTo>
                  <a:pt x="3661880" y="0"/>
                </a:lnTo>
                <a:lnTo>
                  <a:pt x="3661880" y="3401568"/>
                </a:lnTo>
                <a:lnTo>
                  <a:pt x="0" y="3401568"/>
                </a:lnTo>
                <a:lnTo>
                  <a:pt x="104462" y="3186501"/>
                </a:lnTo>
                <a:cubicBezTo>
                  <a:pt x="492537" y="2345513"/>
                  <a:pt x="732594" y="1346092"/>
                  <a:pt x="769909" y="268359"/>
                </a:cubicBezTo>
                <a:close/>
              </a:path>
            </a:pathLst>
          </a:custGeom>
        </p:spPr>
      </p:pic>
      <p:pic>
        <p:nvPicPr>
          <p:cNvPr id="7" name="Picture 6">
            <a:extLst>
              <a:ext uri="{FF2B5EF4-FFF2-40B4-BE49-F238E27FC236}">
                <a16:creationId xmlns:a16="http://schemas.microsoft.com/office/drawing/2014/main" id="{2DA02DA5-6971-49A0-8991-1E188525FD03}"/>
              </a:ext>
            </a:extLst>
          </p:cNvPr>
          <p:cNvPicPr>
            <a:picLocks noChangeAspect="1"/>
          </p:cNvPicPr>
          <p:nvPr/>
        </p:nvPicPr>
        <p:blipFill rotWithShape="1">
          <a:blip r:embed="rId4"/>
          <a:srcRect l="7674" r="12810" b="1"/>
          <a:stretch/>
        </p:blipFill>
        <p:spPr>
          <a:xfrm>
            <a:off x="5168353" y="3456432"/>
            <a:ext cx="4064598" cy="3401568"/>
          </a:xfrm>
          <a:custGeom>
            <a:avLst/>
            <a:gdLst/>
            <a:ahLst/>
            <a:cxnLst/>
            <a:rect l="l" t="t" r="r" b="b"/>
            <a:pathLst>
              <a:path w="4064598" h="3401568">
                <a:moveTo>
                  <a:pt x="749132" y="0"/>
                </a:moveTo>
                <a:lnTo>
                  <a:pt x="4064598" y="0"/>
                </a:lnTo>
                <a:lnTo>
                  <a:pt x="4059963" y="268360"/>
                </a:lnTo>
                <a:cubicBezTo>
                  <a:pt x="4022649" y="1346093"/>
                  <a:pt x="3782591" y="2345514"/>
                  <a:pt x="3394516" y="3186502"/>
                </a:cubicBezTo>
                <a:lnTo>
                  <a:pt x="3290055" y="3401568"/>
                </a:lnTo>
                <a:lnTo>
                  <a:pt x="0" y="3401568"/>
                </a:lnTo>
                <a:lnTo>
                  <a:pt x="79008" y="3238906"/>
                </a:lnTo>
                <a:cubicBezTo>
                  <a:pt x="502362" y="2321466"/>
                  <a:pt x="749563" y="1215476"/>
                  <a:pt x="749563" y="24956"/>
                </a:cubicBezTo>
                <a:close/>
              </a:path>
            </a:pathLst>
          </a:custGeom>
        </p:spPr>
      </p:pic>
      <p:sp>
        <p:nvSpPr>
          <p:cNvPr id="2" name="Title 1">
            <a:extLst>
              <a:ext uri="{FF2B5EF4-FFF2-40B4-BE49-F238E27FC236}">
                <a16:creationId xmlns:a16="http://schemas.microsoft.com/office/drawing/2014/main" id="{EE4F858C-CDFF-48C9-B14B-A359C2BB46E5}"/>
              </a:ext>
            </a:extLst>
          </p:cNvPr>
          <p:cNvSpPr>
            <a:spLocks noGrp="1"/>
          </p:cNvSpPr>
          <p:nvPr>
            <p:ph type="title"/>
          </p:nvPr>
        </p:nvSpPr>
        <p:spPr>
          <a:xfrm>
            <a:off x="246015" y="207606"/>
            <a:ext cx="4922338" cy="1325563"/>
          </a:xfrm>
          <a:noFill/>
        </p:spPr>
        <p:txBody>
          <a:bodyPr>
            <a:normAutofit/>
          </a:bodyPr>
          <a:lstStyle/>
          <a:p>
            <a:r>
              <a:rPr lang="en-US" sz="3600" dirty="0"/>
              <a:t>2.1. Marketing’s impact on individual consumers</a:t>
            </a:r>
            <a:endParaRPr lang="en-US" sz="3400" dirty="0"/>
          </a:p>
        </p:txBody>
      </p:sp>
      <p:sp>
        <p:nvSpPr>
          <p:cNvPr id="3" name="Content Placeholder 2">
            <a:extLst>
              <a:ext uri="{FF2B5EF4-FFF2-40B4-BE49-F238E27FC236}">
                <a16:creationId xmlns:a16="http://schemas.microsoft.com/office/drawing/2014/main" id="{189F3395-3C65-4D5D-8029-A518689AE226}"/>
              </a:ext>
            </a:extLst>
          </p:cNvPr>
          <p:cNvSpPr>
            <a:spLocks noGrp="1"/>
          </p:cNvSpPr>
          <p:nvPr>
            <p:ph idx="1"/>
          </p:nvPr>
        </p:nvSpPr>
        <p:spPr>
          <a:xfrm>
            <a:off x="0" y="1365161"/>
            <a:ext cx="5370394" cy="5529415"/>
          </a:xfrm>
        </p:spPr>
        <p:txBody>
          <a:bodyPr>
            <a:normAutofit/>
          </a:bodyPr>
          <a:lstStyle/>
          <a:p>
            <a:pPr marL="0" indent="0">
              <a:lnSpc>
                <a:spcPct val="100000"/>
              </a:lnSpc>
              <a:buNone/>
            </a:pPr>
            <a:r>
              <a:rPr lang="en-US" sz="2600" b="1" dirty="0">
                <a:solidFill>
                  <a:srgbClr val="960000"/>
                </a:solidFill>
                <a:latin typeface="ArialNarrowMTPro-Bold"/>
              </a:rPr>
              <a:t>1.4. </a:t>
            </a:r>
            <a:r>
              <a:rPr lang="en-US" sz="1800" b="1" dirty="0">
                <a:solidFill>
                  <a:srgbClr val="960000"/>
                </a:solidFill>
                <a:latin typeface="ArialNarrowMTPro-Bold"/>
              </a:rPr>
              <a:t>SHODDY, HARMFUL, OR UNSAFE PRODUCTS:</a:t>
            </a:r>
          </a:p>
          <a:p>
            <a:pPr>
              <a:lnSpc>
                <a:spcPct val="100000"/>
              </a:lnSpc>
            </a:pPr>
            <a:r>
              <a:rPr lang="en-US" sz="1800" dirty="0">
                <a:latin typeface="TimesLTPro-Roman"/>
              </a:rPr>
              <a:t>Criticism concern poor quality of products (does not meet expectations: product fails, does not perform as promised, delivered late, hard to find customer service, </a:t>
            </a:r>
            <a:r>
              <a:rPr lang="en-US" sz="1800" dirty="0" err="1">
                <a:latin typeface="TimesLTPro-Roman"/>
              </a:rPr>
              <a:t>etc</a:t>
            </a:r>
            <a:r>
              <a:rPr lang="en-US" sz="1800" dirty="0">
                <a:latin typeface="TimesLTPro-Roman"/>
              </a:rPr>
              <a:t>…)</a:t>
            </a:r>
          </a:p>
          <a:p>
            <a:pPr>
              <a:lnSpc>
                <a:spcPct val="100000"/>
              </a:lnSpc>
            </a:pPr>
            <a:r>
              <a:rPr lang="en-US" sz="1800" dirty="0">
                <a:latin typeface="TimesLTPro-Roman"/>
              </a:rPr>
              <a:t>A second complaint concerns product safety.</a:t>
            </a:r>
          </a:p>
          <a:p>
            <a:pPr algn="l"/>
            <a:r>
              <a:rPr lang="en-US" sz="1800" dirty="0">
                <a:latin typeface="TimesLTPro-Roman"/>
              </a:rPr>
              <a:t>A third complaint is that many products deliver little benefit or may even be harmful.</a:t>
            </a:r>
          </a:p>
          <a:p>
            <a:pPr marL="0" indent="0" algn="r">
              <a:buNone/>
            </a:pPr>
            <a:r>
              <a:rPr lang="ar-SA" sz="1800" dirty="0">
                <a:solidFill>
                  <a:srgbClr val="FF0000"/>
                </a:solidFill>
                <a:latin typeface="TimesLTPro-Roman"/>
              </a:rPr>
              <a:t>المنتجات الرديئة أو الضارة أو غير الآمنة:</a:t>
            </a:r>
          </a:p>
          <a:p>
            <a:pPr marL="0" indent="0" algn="r">
              <a:buNone/>
            </a:pPr>
            <a:r>
              <a:rPr lang="ar-SA" sz="1800" dirty="0">
                <a:latin typeface="TimesLTPro-Roman"/>
              </a:rPr>
              <a:t>تتعلق الانتقادات بجودة المنتجات الرديئة (لا تلبي التوقعات: فشل المنتج، عدم أدائه كما وعد، تأخر تسليمه، صعوبة العثور على خدمة عملاء، إلخ...)</a:t>
            </a:r>
          </a:p>
          <a:p>
            <a:pPr marL="0" indent="0" algn="r">
              <a:buNone/>
            </a:pPr>
            <a:r>
              <a:rPr lang="ar-SA" sz="1800" dirty="0">
                <a:latin typeface="TimesLTPro-Roman"/>
              </a:rPr>
              <a:t>وتتعلق الشكوى الثانية بسلامة المنتج.</a:t>
            </a:r>
          </a:p>
          <a:p>
            <a:pPr marL="0" indent="0" algn="r">
              <a:buNone/>
            </a:pPr>
            <a:r>
              <a:rPr lang="ar-SA" sz="1800" dirty="0">
                <a:latin typeface="TimesLTPro-Roman"/>
              </a:rPr>
              <a:t>وتتمثل الشكوى الثالثة في أن العديد من المنتجات لا تقدم سوى فائدة ضئيلة أو قد تكون ضارة.</a:t>
            </a:r>
            <a:endParaRPr lang="en-US" sz="1800" dirty="0">
              <a:latin typeface="TimesLTPro-Roman"/>
            </a:endParaRPr>
          </a:p>
        </p:txBody>
      </p:sp>
      <p:pic>
        <p:nvPicPr>
          <p:cNvPr id="8" name="Picture 7">
            <a:extLst>
              <a:ext uri="{FF2B5EF4-FFF2-40B4-BE49-F238E27FC236}">
                <a16:creationId xmlns:a16="http://schemas.microsoft.com/office/drawing/2014/main" id="{9A5087D3-557F-40AE-82F6-858DD5E42B88}"/>
              </a:ext>
            </a:extLst>
          </p:cNvPr>
          <p:cNvPicPr>
            <a:picLocks noChangeAspect="1"/>
          </p:cNvPicPr>
          <p:nvPr/>
        </p:nvPicPr>
        <p:blipFill rotWithShape="1">
          <a:blip r:embed="rId5"/>
          <a:srcRect t="30436" r="1" b="1"/>
          <a:stretch/>
        </p:blipFill>
        <p:spPr>
          <a:xfrm>
            <a:off x="8529321" y="10"/>
            <a:ext cx="3662680" cy="3401558"/>
          </a:xfrm>
          <a:custGeom>
            <a:avLst/>
            <a:gdLst/>
            <a:ahLst/>
            <a:cxnLst/>
            <a:rect l="l" t="t" r="r" b="b"/>
            <a:pathLst>
              <a:path w="3662680" h="3401568">
                <a:moveTo>
                  <a:pt x="0" y="0"/>
                </a:moveTo>
                <a:lnTo>
                  <a:pt x="3662680" y="0"/>
                </a:lnTo>
                <a:lnTo>
                  <a:pt x="3662680" y="3401568"/>
                </a:lnTo>
                <a:lnTo>
                  <a:pt x="774527" y="3401568"/>
                </a:lnTo>
                <a:lnTo>
                  <a:pt x="769892" y="3133175"/>
                </a:lnTo>
                <a:cubicBezTo>
                  <a:pt x="732577" y="2055441"/>
                  <a:pt x="492520" y="1056020"/>
                  <a:pt x="104445" y="215033"/>
                </a:cubicBezTo>
                <a:close/>
              </a:path>
            </a:pathLst>
          </a:custGeom>
        </p:spPr>
      </p:pic>
    </p:spTree>
    <p:extLst>
      <p:ext uri="{BB962C8B-B14F-4D97-AF65-F5344CB8AC3E}">
        <p14:creationId xmlns:p14="http://schemas.microsoft.com/office/powerpoint/2010/main" val="338349113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4F858C-CDFF-48C9-B14B-A359C2BB46E5}"/>
              </a:ext>
            </a:extLst>
          </p:cNvPr>
          <p:cNvSpPr>
            <a:spLocks noGrp="1"/>
          </p:cNvSpPr>
          <p:nvPr>
            <p:ph type="title"/>
          </p:nvPr>
        </p:nvSpPr>
        <p:spPr>
          <a:xfrm>
            <a:off x="0" y="12699"/>
            <a:ext cx="12211331" cy="1270191"/>
          </a:xfrm>
          <a:noFill/>
        </p:spPr>
        <p:txBody>
          <a:bodyPr>
            <a:normAutofit/>
          </a:bodyPr>
          <a:lstStyle/>
          <a:p>
            <a:pPr algn="ctr"/>
            <a:r>
              <a:rPr lang="en-US" sz="4800" dirty="0"/>
              <a:t> </a:t>
            </a:r>
            <a:r>
              <a:rPr lang="en-US" dirty="0"/>
              <a:t>2</a:t>
            </a:r>
            <a:r>
              <a:rPr lang="en-US" sz="4800" dirty="0"/>
              <a:t>.</a:t>
            </a:r>
            <a:r>
              <a:rPr lang="en-US" dirty="0"/>
              <a:t>1. Marketing’s impact on individual consumers</a:t>
            </a:r>
            <a:endParaRPr lang="en-US" sz="4800" dirty="0"/>
          </a:p>
        </p:txBody>
      </p:sp>
      <p:sp>
        <p:nvSpPr>
          <p:cNvPr id="3" name="Content Placeholder 2">
            <a:extLst>
              <a:ext uri="{FF2B5EF4-FFF2-40B4-BE49-F238E27FC236}">
                <a16:creationId xmlns:a16="http://schemas.microsoft.com/office/drawing/2014/main" id="{189F3395-3C65-4D5D-8029-A518689AE226}"/>
              </a:ext>
            </a:extLst>
          </p:cNvPr>
          <p:cNvSpPr>
            <a:spLocks noGrp="1"/>
          </p:cNvSpPr>
          <p:nvPr>
            <p:ph idx="1"/>
          </p:nvPr>
        </p:nvSpPr>
        <p:spPr>
          <a:xfrm>
            <a:off x="0" y="862885"/>
            <a:ext cx="9462948" cy="5995115"/>
          </a:xfrm>
        </p:spPr>
        <p:txBody>
          <a:bodyPr>
            <a:normAutofit/>
          </a:bodyPr>
          <a:lstStyle/>
          <a:p>
            <a:pPr marL="0" indent="0">
              <a:buNone/>
            </a:pPr>
            <a:r>
              <a:rPr lang="en-US" b="1" i="0" u="none" strike="noStrike" baseline="0" dirty="0">
                <a:solidFill>
                  <a:srgbClr val="960000"/>
                </a:solidFill>
                <a:latin typeface="ArialNarrowMTPro-Bold"/>
              </a:rPr>
              <a:t>1.5. </a:t>
            </a:r>
            <a:r>
              <a:rPr lang="en-US" sz="2000" b="1" dirty="0">
                <a:solidFill>
                  <a:srgbClr val="960000"/>
                </a:solidFill>
                <a:latin typeface="ArialNarrowMTPro-Bold"/>
              </a:rPr>
              <a:t>PLANNED OBSOLESCENCE: </a:t>
            </a:r>
          </a:p>
          <a:p>
            <a:pPr algn="l">
              <a:lnSpc>
                <a:spcPct val="100000"/>
              </a:lnSpc>
            </a:pPr>
            <a:r>
              <a:rPr lang="en-US" sz="2000" b="0" i="0" u="none" strike="noStrike" baseline="0" dirty="0">
                <a:latin typeface="TimesLTPro-Roman"/>
              </a:rPr>
              <a:t>Critics also have charged that some companies practice </a:t>
            </a:r>
            <a:r>
              <a:rPr lang="en-US" sz="2000" b="0" i="1" u="none" strike="noStrike" baseline="0" dirty="0">
                <a:latin typeface="TimesLTPro-Italic"/>
              </a:rPr>
              <a:t>planned obsolescence</a:t>
            </a:r>
            <a:r>
              <a:rPr lang="en-US" sz="2000" b="0" i="0" u="none" strike="noStrike" baseline="0" dirty="0">
                <a:latin typeface="TimesLTPro-Roman"/>
              </a:rPr>
              <a:t>, causing their products to become obsolete before they actually should need replacement. They accuse some producers of using materials and components that will break, wear, rust, or rot sooner than they should. </a:t>
            </a:r>
          </a:p>
          <a:p>
            <a:pPr algn="l">
              <a:lnSpc>
                <a:spcPct val="100000"/>
              </a:lnSpc>
            </a:pPr>
            <a:r>
              <a:rPr lang="en-US" sz="2000" b="0" i="0" u="none" strike="noStrike" baseline="0" dirty="0">
                <a:latin typeface="TimesLTPro-Roman"/>
              </a:rPr>
              <a:t>Other companies are charged with </a:t>
            </a:r>
            <a:r>
              <a:rPr lang="en-US" sz="2000" b="0" i="1" u="none" strike="noStrike" baseline="0" dirty="0">
                <a:latin typeface="TimesLTPro-Italic"/>
              </a:rPr>
              <a:t>perceived obsolescence</a:t>
            </a:r>
            <a:r>
              <a:rPr lang="en-US" sz="2000" b="0" i="0" u="none" strike="noStrike" baseline="0" dirty="0">
                <a:latin typeface="TimesLTPro-Roman"/>
              </a:rPr>
              <a:t>—continually changing consumer concepts of acceptable styles to encourage more and earlier buying.</a:t>
            </a:r>
          </a:p>
          <a:p>
            <a:pPr marL="0" indent="0" algn="r">
              <a:lnSpc>
                <a:spcPct val="100000"/>
              </a:lnSpc>
              <a:buNone/>
            </a:pPr>
            <a:r>
              <a:rPr lang="ar-SA" sz="2000" b="1" dirty="0">
                <a:solidFill>
                  <a:srgbClr val="960000"/>
                </a:solidFill>
                <a:latin typeface="ArialNarrowMTPro-Bold"/>
              </a:rPr>
              <a:t>التقادم المخطط له:</a:t>
            </a:r>
          </a:p>
          <a:p>
            <a:pPr marL="0" indent="0" algn="r">
              <a:lnSpc>
                <a:spcPct val="100000"/>
              </a:lnSpc>
              <a:buNone/>
            </a:pPr>
            <a:r>
              <a:rPr lang="ar-SA" sz="2000" b="1" dirty="0">
                <a:latin typeface="ArialNarrowMTPro-Bold"/>
              </a:rPr>
              <a:t>كما اتهم المنتقدون بعض الشركات بممارسة التقادم المخطط له، مما يتسبب في تقادم منتجاتها قبل أن تحتاج فعليًا إلى استبدالها. ويتهمون بعض المنتجين باستخدام مواد ومكونات قد تنكسر أو تتآكل أو تصدأ أو تتعفن قبل الأوان.</a:t>
            </a:r>
          </a:p>
          <a:p>
            <a:pPr marL="0" indent="0" algn="r">
              <a:lnSpc>
                <a:spcPct val="100000"/>
              </a:lnSpc>
              <a:buNone/>
            </a:pPr>
            <a:r>
              <a:rPr lang="ar-SA" sz="2000" b="1" dirty="0">
                <a:latin typeface="ArialNarrowMTPro-Bold"/>
              </a:rPr>
              <a:t>وتُتهم شركات أخرى بالتقادم المتصور - تغيير مفاهيم المستهلكين باستمرار للأنماط المقبولة لتشجيعهم على الشراء بشكل أكبر وفي وقت مبكر.</a:t>
            </a:r>
            <a:endParaRPr lang="en-US" sz="2000" b="1" dirty="0">
              <a:latin typeface="ArialNarrowMTPro-Bold"/>
            </a:endParaRPr>
          </a:p>
        </p:txBody>
      </p:sp>
      <p:pic>
        <p:nvPicPr>
          <p:cNvPr id="7" name="Picture 6">
            <a:extLst>
              <a:ext uri="{FF2B5EF4-FFF2-40B4-BE49-F238E27FC236}">
                <a16:creationId xmlns:a16="http://schemas.microsoft.com/office/drawing/2014/main" id="{A24F832A-43D1-441C-981A-693102F125AB}"/>
              </a:ext>
            </a:extLst>
          </p:cNvPr>
          <p:cNvPicPr>
            <a:picLocks noChangeAspect="1"/>
          </p:cNvPicPr>
          <p:nvPr/>
        </p:nvPicPr>
        <p:blipFill>
          <a:blip r:embed="rId2"/>
          <a:stretch>
            <a:fillRect/>
          </a:stretch>
        </p:blipFill>
        <p:spPr>
          <a:xfrm>
            <a:off x="9462948" y="1793315"/>
            <a:ext cx="2729051" cy="1774134"/>
          </a:xfrm>
          <a:prstGeom prst="rect">
            <a:avLst/>
          </a:prstGeom>
        </p:spPr>
      </p:pic>
      <p:pic>
        <p:nvPicPr>
          <p:cNvPr id="8" name="Picture 7">
            <a:extLst>
              <a:ext uri="{FF2B5EF4-FFF2-40B4-BE49-F238E27FC236}">
                <a16:creationId xmlns:a16="http://schemas.microsoft.com/office/drawing/2014/main" id="{DE5907AC-CC35-431A-89CE-B87690D84B70}"/>
              </a:ext>
            </a:extLst>
          </p:cNvPr>
          <p:cNvPicPr>
            <a:picLocks noChangeAspect="1"/>
          </p:cNvPicPr>
          <p:nvPr/>
        </p:nvPicPr>
        <p:blipFill>
          <a:blip r:embed="rId3"/>
          <a:stretch>
            <a:fillRect/>
          </a:stretch>
        </p:blipFill>
        <p:spPr>
          <a:xfrm>
            <a:off x="9710670" y="4077873"/>
            <a:ext cx="2481330" cy="1389545"/>
          </a:xfrm>
          <a:prstGeom prst="rect">
            <a:avLst/>
          </a:prstGeom>
        </p:spPr>
      </p:pic>
    </p:spTree>
    <p:extLst>
      <p:ext uri="{BB962C8B-B14F-4D97-AF65-F5344CB8AC3E}">
        <p14:creationId xmlns:p14="http://schemas.microsoft.com/office/powerpoint/2010/main" val="404768589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4F858C-CDFF-48C9-B14B-A359C2BB46E5}"/>
              </a:ext>
            </a:extLst>
          </p:cNvPr>
          <p:cNvSpPr>
            <a:spLocks noGrp="1"/>
          </p:cNvSpPr>
          <p:nvPr>
            <p:ph type="title"/>
          </p:nvPr>
        </p:nvSpPr>
        <p:spPr>
          <a:xfrm>
            <a:off x="0" y="12700"/>
            <a:ext cx="10625070" cy="953216"/>
          </a:xfrm>
          <a:noFill/>
        </p:spPr>
        <p:txBody>
          <a:bodyPr>
            <a:normAutofit fontScale="90000"/>
          </a:bodyPr>
          <a:lstStyle/>
          <a:p>
            <a:pPr algn="ctr"/>
            <a:r>
              <a:rPr lang="en-US" sz="4800" dirty="0"/>
              <a:t> </a:t>
            </a:r>
            <a:r>
              <a:rPr lang="en-US" dirty="0"/>
              <a:t>2</a:t>
            </a:r>
            <a:r>
              <a:rPr lang="en-US" sz="4800" dirty="0"/>
              <a:t>.</a:t>
            </a:r>
            <a:r>
              <a:rPr lang="en-US" dirty="0"/>
              <a:t>1. Marketing’s impact on individual consumers</a:t>
            </a:r>
            <a:endParaRPr lang="en-US" sz="4800" dirty="0"/>
          </a:p>
        </p:txBody>
      </p:sp>
      <p:sp>
        <p:nvSpPr>
          <p:cNvPr id="3" name="Content Placeholder 2">
            <a:extLst>
              <a:ext uri="{FF2B5EF4-FFF2-40B4-BE49-F238E27FC236}">
                <a16:creationId xmlns:a16="http://schemas.microsoft.com/office/drawing/2014/main" id="{189F3395-3C65-4D5D-8029-A518689AE226}"/>
              </a:ext>
            </a:extLst>
          </p:cNvPr>
          <p:cNvSpPr>
            <a:spLocks noGrp="1"/>
          </p:cNvSpPr>
          <p:nvPr>
            <p:ph idx="1"/>
          </p:nvPr>
        </p:nvSpPr>
        <p:spPr>
          <a:xfrm>
            <a:off x="1" y="746975"/>
            <a:ext cx="12192000" cy="6111025"/>
          </a:xfrm>
        </p:spPr>
        <p:txBody>
          <a:bodyPr>
            <a:normAutofit fontScale="92500" lnSpcReduction="10000"/>
          </a:bodyPr>
          <a:lstStyle/>
          <a:p>
            <a:pPr marL="0" indent="0">
              <a:buNone/>
            </a:pPr>
            <a:r>
              <a:rPr lang="en-US" b="1" i="0" u="none" strike="noStrike" baseline="0" dirty="0">
                <a:solidFill>
                  <a:srgbClr val="960000"/>
                </a:solidFill>
                <a:latin typeface="ArialNarrowMTPro-Bold"/>
              </a:rPr>
              <a:t>1.5. </a:t>
            </a:r>
            <a:r>
              <a:rPr lang="en-US" b="1" dirty="0">
                <a:solidFill>
                  <a:srgbClr val="960000"/>
                </a:solidFill>
                <a:latin typeface="ArialNarrowMTPro-Bold"/>
              </a:rPr>
              <a:t>PLANNED OBSOLESCENCE: </a:t>
            </a:r>
          </a:p>
          <a:p>
            <a:pPr algn="l">
              <a:lnSpc>
                <a:spcPct val="100000"/>
              </a:lnSpc>
            </a:pPr>
            <a:r>
              <a:rPr lang="en-US" sz="1800" b="0" i="0" u="none" strike="noStrike" baseline="0" dirty="0">
                <a:latin typeface="TimesLTPro-Roman"/>
                <a:cs typeface="+mj-cs"/>
              </a:rPr>
              <a:t>Marketers respond that consumers </a:t>
            </a:r>
            <a:r>
              <a:rPr lang="en-US" sz="1800" b="0" i="1" u="none" strike="noStrike" baseline="0" dirty="0">
                <a:latin typeface="TimesLTPro-Italic"/>
                <a:cs typeface="+mj-cs"/>
              </a:rPr>
              <a:t>like </a:t>
            </a:r>
            <a:r>
              <a:rPr lang="en-US" sz="1800" b="0" i="0" u="none" strike="noStrike" baseline="0" dirty="0">
                <a:latin typeface="TimesLTPro-Roman"/>
                <a:cs typeface="+mj-cs"/>
              </a:rPr>
              <a:t>style changes; they get tired of the old goods and want a new look in fashion. </a:t>
            </a:r>
          </a:p>
          <a:p>
            <a:pPr algn="l">
              <a:lnSpc>
                <a:spcPct val="100000"/>
              </a:lnSpc>
            </a:pPr>
            <a:r>
              <a:rPr lang="en-US" sz="1800" b="0" i="0" u="none" strike="noStrike" baseline="0" dirty="0">
                <a:latin typeface="TimesLTPro-Roman"/>
                <a:cs typeface="+mj-cs"/>
              </a:rPr>
              <a:t>Or they </a:t>
            </a:r>
            <a:r>
              <a:rPr lang="en-US" sz="1800" b="0" i="1" u="none" strike="noStrike" baseline="0" dirty="0">
                <a:latin typeface="TimesLTPro-Italic"/>
                <a:cs typeface="+mj-cs"/>
              </a:rPr>
              <a:t>want </a:t>
            </a:r>
            <a:r>
              <a:rPr lang="en-US" sz="1800" b="0" i="0" u="none" strike="noStrike" baseline="0" dirty="0">
                <a:latin typeface="TimesLTPro-Roman"/>
                <a:cs typeface="+mj-cs"/>
              </a:rPr>
              <a:t>the latest high-tech innovations, even if older models still work. </a:t>
            </a:r>
          </a:p>
          <a:p>
            <a:pPr algn="l">
              <a:lnSpc>
                <a:spcPct val="100000"/>
              </a:lnSpc>
            </a:pPr>
            <a:r>
              <a:rPr lang="en-US" sz="1800" b="0" i="0" u="none" strike="noStrike" baseline="0" dirty="0">
                <a:latin typeface="TimesLTPro-Roman"/>
                <a:cs typeface="+mj-cs"/>
              </a:rPr>
              <a:t>No one has to buy a new product, and if too few people like it, it will simply fail. </a:t>
            </a:r>
          </a:p>
          <a:p>
            <a:pPr algn="l">
              <a:lnSpc>
                <a:spcPct val="100000"/>
              </a:lnSpc>
            </a:pPr>
            <a:r>
              <a:rPr lang="en-US" sz="1800" b="0" i="0" u="none" strike="noStrike" baseline="0" dirty="0">
                <a:latin typeface="TimesLTPro-Roman"/>
                <a:cs typeface="+mj-cs"/>
              </a:rPr>
              <a:t>Finally, most companies do not design their products to break down earlier because they do not want to lose customers to other brands. Instead, they seek constant improvement to ensure that products will consistently meet or exceed customer expectations.</a:t>
            </a:r>
          </a:p>
          <a:p>
            <a:pPr algn="l">
              <a:lnSpc>
                <a:spcPct val="100000"/>
              </a:lnSpc>
            </a:pPr>
            <a:r>
              <a:rPr lang="en-US" sz="1800" b="0" i="0" u="none" strike="noStrike" baseline="0" dirty="0">
                <a:latin typeface="TimesLTPro-Roman"/>
                <a:cs typeface="+mj-cs"/>
              </a:rPr>
              <a:t>Much of the so-called planned obsolescence is the </a:t>
            </a:r>
            <a:r>
              <a:rPr lang="en-US" sz="1800" b="0" i="0" u="none" strike="noStrike" baseline="0" dirty="0">
                <a:solidFill>
                  <a:schemeClr val="tx2"/>
                </a:solidFill>
                <a:latin typeface="TimesLTPro-Roman"/>
                <a:cs typeface="+mj-cs"/>
              </a:rPr>
              <a:t>working of the competitive and technological </a:t>
            </a:r>
            <a:r>
              <a:rPr lang="en-US" sz="1800" b="0" i="0" u="none" strike="noStrike" baseline="0" dirty="0">
                <a:latin typeface="TimesLTPro-Roman"/>
                <a:cs typeface="+mj-cs"/>
              </a:rPr>
              <a:t>forces in a free society—forces that lead to ever-improving goods and services. For example, if Apple produced a new iPhone or iPad that would last 10 years, few consumers would want it. Instead, buyers want the latest technological innovations.</a:t>
            </a:r>
          </a:p>
          <a:p>
            <a:pPr marL="0" indent="0" algn="r">
              <a:lnSpc>
                <a:spcPct val="100000"/>
              </a:lnSpc>
              <a:buNone/>
            </a:pPr>
            <a:r>
              <a:rPr lang="ar-SA" sz="1800" b="1" dirty="0">
                <a:latin typeface="ArialNarrowMTPro-Bold"/>
                <a:cs typeface="+mj-cs"/>
              </a:rPr>
              <a:t>إن المسوقين يردون بأن المستهلكين يحبون التغيير في الأسلوب؛ فهم يملُّون من السلع القديمة ويريدون مظهراً جديداً في الموضة. أو أنهم يريدون أحدث الابتكارات التكنولوجية العالية، حتى لو كانت النماذج القديمة لا تزال تعمل.</a:t>
            </a:r>
          </a:p>
          <a:p>
            <a:pPr marL="0" indent="0" algn="r">
              <a:lnSpc>
                <a:spcPct val="100000"/>
              </a:lnSpc>
              <a:buNone/>
            </a:pPr>
            <a:endParaRPr lang="ar-SA" sz="1800" b="1" dirty="0">
              <a:latin typeface="ArialNarrowMTPro-Bold"/>
              <a:cs typeface="+mj-cs"/>
            </a:endParaRPr>
          </a:p>
          <a:p>
            <a:pPr marL="0" indent="0" algn="r">
              <a:lnSpc>
                <a:spcPct val="100000"/>
              </a:lnSpc>
              <a:buNone/>
            </a:pPr>
            <a:r>
              <a:rPr lang="ar-SA" sz="1800" b="1" dirty="0">
                <a:latin typeface="ArialNarrowMTPro-Bold"/>
                <a:cs typeface="+mj-cs"/>
              </a:rPr>
              <a:t>لا أحد مضطر لشراء منتج جديد، وإذا لم يعجب به سوى عدد قليل من الناس، فسوف يفشل ببساطة.</a:t>
            </a:r>
          </a:p>
          <a:p>
            <a:pPr marL="0" indent="0" algn="r">
              <a:lnSpc>
                <a:spcPct val="100000"/>
              </a:lnSpc>
              <a:buNone/>
            </a:pPr>
            <a:r>
              <a:rPr lang="ar-SA" sz="1800" b="1" dirty="0">
                <a:latin typeface="ArialNarrowMTPro-Bold"/>
                <a:cs typeface="+mj-cs"/>
              </a:rPr>
              <a:t>وأخيراً، لا تصمم معظم الشركات منتجاتها بحيث تتعطل في وقت مبكر لأنها لا تريد أن تفقد العملاء لصالح علامات تجارية أخرى. وبدلاً من ذلك، تسعى إلى التحسين المستمر لضمان أن تلبي المنتجات توقعات العملاء أو تتجاوزها باستمرار.</a:t>
            </a:r>
          </a:p>
          <a:p>
            <a:pPr marL="0" indent="0" algn="r">
              <a:lnSpc>
                <a:spcPct val="100000"/>
              </a:lnSpc>
              <a:buNone/>
            </a:pPr>
            <a:r>
              <a:rPr lang="ar-SA" sz="1800" b="1" dirty="0">
                <a:latin typeface="ArialNarrowMTPro-Bold"/>
                <a:cs typeface="+mj-cs"/>
              </a:rPr>
              <a:t>إن الكثير مما يسمى بالتقادم المخطط له هو عمل القوى التنافسية والتكنولوجية في المجتمع الحر - القوى التي تؤدي إلى تحسين السلع والخدمات باستمرار. على سبيل المثال، إذا أنتجت شركة أبل جهاز </a:t>
            </a:r>
            <a:r>
              <a:rPr lang="ar-SA" sz="1800" b="1" dirty="0" err="1">
                <a:latin typeface="ArialNarrowMTPro-Bold"/>
                <a:cs typeface="+mj-cs"/>
              </a:rPr>
              <a:t>آيفون</a:t>
            </a:r>
            <a:r>
              <a:rPr lang="ar-SA" sz="1800" b="1" dirty="0">
                <a:latin typeface="ArialNarrowMTPro-Bold"/>
                <a:cs typeface="+mj-cs"/>
              </a:rPr>
              <a:t> أو </a:t>
            </a:r>
            <a:r>
              <a:rPr lang="ar-SA" sz="1800" b="1" dirty="0" err="1">
                <a:latin typeface="ArialNarrowMTPro-Bold"/>
                <a:cs typeface="+mj-cs"/>
              </a:rPr>
              <a:t>آيباد</a:t>
            </a:r>
            <a:r>
              <a:rPr lang="ar-SA" sz="1800" b="1" dirty="0">
                <a:latin typeface="ArialNarrowMTPro-Bold"/>
                <a:cs typeface="+mj-cs"/>
              </a:rPr>
              <a:t> جديد من شأنه أن يدوم لمدة 10 سنوات، فلن يرغب في شرائه سوى عدد قليل من المستهلكين. وبدلاً من ذلك، يريد المشترون أحدث الابتكارات التكنولوجية.</a:t>
            </a:r>
            <a:endParaRPr lang="en-US" sz="1800" b="1" dirty="0">
              <a:latin typeface="ArialNarrowMTPro-Bold"/>
              <a:cs typeface="+mj-cs"/>
            </a:endParaRPr>
          </a:p>
        </p:txBody>
      </p:sp>
    </p:spTree>
    <p:extLst>
      <p:ext uri="{BB962C8B-B14F-4D97-AF65-F5344CB8AC3E}">
        <p14:creationId xmlns:p14="http://schemas.microsoft.com/office/powerpoint/2010/main" val="222833326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4F858C-CDFF-48C9-B14B-A359C2BB46E5}"/>
              </a:ext>
            </a:extLst>
          </p:cNvPr>
          <p:cNvSpPr>
            <a:spLocks noGrp="1"/>
          </p:cNvSpPr>
          <p:nvPr>
            <p:ph type="title"/>
          </p:nvPr>
        </p:nvSpPr>
        <p:spPr>
          <a:xfrm>
            <a:off x="0" y="365760"/>
            <a:ext cx="12192000" cy="1325563"/>
          </a:xfrm>
        </p:spPr>
        <p:txBody>
          <a:bodyPr>
            <a:normAutofit/>
          </a:bodyPr>
          <a:lstStyle/>
          <a:p>
            <a:r>
              <a:rPr lang="en-US" dirty="0"/>
              <a:t> 2.1. Marketing’s impact on individual consumers</a:t>
            </a:r>
          </a:p>
        </p:txBody>
      </p:sp>
      <p:sp>
        <p:nvSpPr>
          <p:cNvPr id="3" name="Content Placeholder 2">
            <a:extLst>
              <a:ext uri="{FF2B5EF4-FFF2-40B4-BE49-F238E27FC236}">
                <a16:creationId xmlns:a16="http://schemas.microsoft.com/office/drawing/2014/main" id="{189F3395-3C65-4D5D-8029-A518689AE226}"/>
              </a:ext>
            </a:extLst>
          </p:cNvPr>
          <p:cNvSpPr>
            <a:spLocks noGrp="1"/>
          </p:cNvSpPr>
          <p:nvPr>
            <p:ph idx="1"/>
          </p:nvPr>
        </p:nvSpPr>
        <p:spPr>
          <a:xfrm>
            <a:off x="375986" y="1447265"/>
            <a:ext cx="8549073" cy="5369801"/>
          </a:xfrm>
        </p:spPr>
        <p:txBody>
          <a:bodyPr anchor="ctr">
            <a:normAutofit/>
          </a:bodyPr>
          <a:lstStyle/>
          <a:p>
            <a:pPr marL="0" indent="0">
              <a:buNone/>
            </a:pPr>
            <a:r>
              <a:rPr lang="en-US" b="1" dirty="0">
                <a:solidFill>
                  <a:srgbClr val="960000"/>
                </a:solidFill>
                <a:latin typeface="ArialNarrowMTPro-Bold"/>
              </a:rPr>
              <a:t>1.6. POOR SERVICE TO DISADVANTAGED CONSUMERS:</a:t>
            </a:r>
          </a:p>
          <a:p>
            <a:r>
              <a:rPr lang="en-US" sz="2200" dirty="0">
                <a:latin typeface="TimesLTPro-Roman"/>
              </a:rPr>
              <a:t>C</a:t>
            </a:r>
            <a:r>
              <a:rPr lang="en-US" sz="2200" b="0" i="0" u="none" strike="noStrike" baseline="0" dirty="0">
                <a:latin typeface="TimesLTPro-Roman"/>
              </a:rPr>
              <a:t>ritics accuse major chain retailers of </a:t>
            </a:r>
            <a:r>
              <a:rPr lang="en-US" sz="2200" b="0" i="1" u="none" strike="noStrike" baseline="0" dirty="0">
                <a:latin typeface="TimesLTPro-Italic"/>
              </a:rPr>
              <a:t>redlining</a:t>
            </a:r>
            <a:r>
              <a:rPr lang="en-US" sz="2200" b="0" i="0" u="none" strike="noStrike" baseline="0" dirty="0">
                <a:latin typeface="TimesLTPro-Roman"/>
              </a:rPr>
              <a:t>, drawing a red line around disadvantaged neighborhoods and avoiding placing stores there.</a:t>
            </a:r>
          </a:p>
          <a:p>
            <a:r>
              <a:rPr lang="en-US" sz="2200" dirty="0">
                <a:latin typeface="TimesLTPro-Roman"/>
              </a:rPr>
              <a:t>Better marketing systems must be built to service disadvantaged consumers. In fact, many marketers profitably target such consumers with legitimate goods and services that create real value. </a:t>
            </a:r>
          </a:p>
          <a:p>
            <a:pPr marL="0" indent="0" algn="r">
              <a:buNone/>
            </a:pPr>
            <a:r>
              <a:rPr lang="ar-SA" sz="2200" dirty="0">
                <a:solidFill>
                  <a:srgbClr val="FF0000"/>
                </a:solidFill>
                <a:latin typeface="TimesLTPro-Roman"/>
              </a:rPr>
              <a:t>الخدمة الرديئة للمستهلكين المحرومين:</a:t>
            </a:r>
          </a:p>
          <a:p>
            <a:pPr marL="0" indent="0" algn="r">
              <a:buNone/>
            </a:pPr>
            <a:r>
              <a:rPr lang="ar-SA" sz="2200" dirty="0">
                <a:latin typeface="TimesLTPro-Roman"/>
              </a:rPr>
              <a:t>يتهم المنتقدون سلاسل البيع بالتجزئة الكبرى بفرض خطوط حمراء حول الأحياء المحرومة وتجنب إنشاء متاجر هناك.</a:t>
            </a:r>
          </a:p>
          <a:p>
            <a:pPr marL="0" indent="0" algn="r">
              <a:buNone/>
            </a:pPr>
            <a:r>
              <a:rPr lang="ar-SA" sz="2200" dirty="0">
                <a:latin typeface="TimesLTPro-Roman"/>
              </a:rPr>
              <a:t>يجب بناء أنظمة تسويق أفضل لخدمة المستهلكين المحرومين. في الواقع، يستهدف العديد من المسوقين هؤلاء المستهلكين بشكل مربح من خلال السلع والخدمات المشروعة التي تخلق قيمة حقيقية.</a:t>
            </a:r>
            <a:endParaRPr lang="en-US" sz="2200" dirty="0">
              <a:latin typeface="TimesLTPro-Roman"/>
            </a:endParaRPr>
          </a:p>
        </p:txBody>
      </p:sp>
      <p:pic>
        <p:nvPicPr>
          <p:cNvPr id="5" name="Picture 4">
            <a:extLst>
              <a:ext uri="{FF2B5EF4-FFF2-40B4-BE49-F238E27FC236}">
                <a16:creationId xmlns:a16="http://schemas.microsoft.com/office/drawing/2014/main" id="{79864566-ECA5-4F4E-A42C-3A6EED4E0023}"/>
              </a:ext>
            </a:extLst>
          </p:cNvPr>
          <p:cNvPicPr>
            <a:picLocks noChangeAspect="1"/>
          </p:cNvPicPr>
          <p:nvPr/>
        </p:nvPicPr>
        <p:blipFill rotWithShape="1">
          <a:blip r:embed="rId2"/>
          <a:srcRect l="7911" r="6512"/>
          <a:stretch/>
        </p:blipFill>
        <p:spPr>
          <a:xfrm>
            <a:off x="9107980" y="2198232"/>
            <a:ext cx="3084020" cy="2398174"/>
          </a:xfrm>
          <a:prstGeom prst="rect">
            <a:avLst/>
          </a:prstGeom>
        </p:spPr>
      </p:pic>
    </p:spTree>
    <p:extLst>
      <p:ext uri="{BB962C8B-B14F-4D97-AF65-F5344CB8AC3E}">
        <p14:creationId xmlns:p14="http://schemas.microsoft.com/office/powerpoint/2010/main" val="257882374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4F858C-CDFF-48C9-B14B-A359C2BB46E5}"/>
              </a:ext>
            </a:extLst>
          </p:cNvPr>
          <p:cNvSpPr>
            <a:spLocks noGrp="1"/>
          </p:cNvSpPr>
          <p:nvPr>
            <p:ph type="title"/>
          </p:nvPr>
        </p:nvSpPr>
        <p:spPr>
          <a:xfrm>
            <a:off x="0" y="348865"/>
            <a:ext cx="12192000" cy="1576446"/>
          </a:xfrm>
        </p:spPr>
        <p:txBody>
          <a:bodyPr anchor="ctr">
            <a:normAutofit/>
          </a:bodyPr>
          <a:lstStyle/>
          <a:p>
            <a:pPr algn="ctr"/>
            <a:r>
              <a:rPr lang="en-US" sz="4000" dirty="0"/>
              <a:t> 2.2. Marketing’s impact on </a:t>
            </a:r>
            <a:r>
              <a:rPr lang="en-US" sz="4000" dirty="0">
                <a:solidFill>
                  <a:srgbClr val="C00000"/>
                </a:solidFill>
              </a:rPr>
              <a:t>society as a whole</a:t>
            </a:r>
            <a:br>
              <a:rPr lang="en-US" sz="4000" dirty="0">
                <a:solidFill>
                  <a:srgbClr val="C00000"/>
                </a:solidFill>
              </a:rPr>
            </a:br>
            <a:r>
              <a:rPr lang="ar-SA" sz="4000" dirty="0">
                <a:solidFill>
                  <a:srgbClr val="C00000"/>
                </a:solidFill>
              </a:rPr>
              <a:t>2.2. تأثير التسويق على المجتمع ككل</a:t>
            </a:r>
            <a:endParaRPr lang="en-US" sz="4000" dirty="0">
              <a:solidFill>
                <a:srgbClr val="C00000"/>
              </a:solidFill>
            </a:endParaRPr>
          </a:p>
        </p:txBody>
      </p:sp>
      <p:graphicFrame>
        <p:nvGraphicFramePr>
          <p:cNvPr id="5" name="Content Placeholder 2">
            <a:extLst>
              <a:ext uri="{FF2B5EF4-FFF2-40B4-BE49-F238E27FC236}">
                <a16:creationId xmlns:a16="http://schemas.microsoft.com/office/drawing/2014/main" id="{9408E18C-8675-6964-DAF2-D5C37D593EA7}"/>
              </a:ext>
            </a:extLst>
          </p:cNvPr>
          <p:cNvGraphicFramePr>
            <a:graphicFrameLocks noGrp="1"/>
          </p:cNvGraphicFramePr>
          <p:nvPr>
            <p:ph idx="1"/>
            <p:extLst>
              <p:ext uri="{D42A27DB-BD31-4B8C-83A1-F6EECF244321}">
                <p14:modId xmlns:p14="http://schemas.microsoft.com/office/powerpoint/2010/main" val="3648659637"/>
              </p:ext>
            </p:extLst>
          </p:nvPr>
        </p:nvGraphicFramePr>
        <p:xfrm>
          <a:off x="632085" y="1489545"/>
          <a:ext cx="10927829" cy="36894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85258848"/>
      </p:ext>
    </p:extLst>
  </p:cSld>
  <p:clrMapOvr>
    <a:masterClrMapping/>
  </p:clrMapOvr>
  <p:transition spd="slow">
    <p:wip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89F3395-3C65-4D5D-8029-A518689AE226}"/>
              </a:ext>
            </a:extLst>
          </p:cNvPr>
          <p:cNvSpPr>
            <a:spLocks noGrp="1"/>
          </p:cNvSpPr>
          <p:nvPr>
            <p:ph idx="1"/>
          </p:nvPr>
        </p:nvSpPr>
        <p:spPr>
          <a:xfrm>
            <a:off x="506437" y="337625"/>
            <a:ext cx="10617957" cy="6520375"/>
          </a:xfrm>
        </p:spPr>
        <p:txBody>
          <a:bodyPr>
            <a:normAutofit/>
          </a:bodyPr>
          <a:lstStyle/>
          <a:p>
            <a:pPr marL="0" indent="0">
              <a:buNone/>
            </a:pPr>
            <a:r>
              <a:rPr lang="en-US" b="1" i="0" u="none" strike="noStrike" baseline="0" dirty="0">
                <a:solidFill>
                  <a:srgbClr val="960000"/>
                </a:solidFill>
                <a:latin typeface="ArialNarrowMTPro-Bold"/>
              </a:rPr>
              <a:t>2.2.1. </a:t>
            </a:r>
            <a:r>
              <a:rPr lang="en-US" b="1" dirty="0">
                <a:solidFill>
                  <a:srgbClr val="960000"/>
                </a:solidFill>
                <a:latin typeface="ArialNarrowMTPro-Bold"/>
              </a:rPr>
              <a:t>FALSE WANTS AND TOO MUCH MATERIALSIM</a:t>
            </a:r>
          </a:p>
          <a:p>
            <a:pPr algn="l">
              <a:lnSpc>
                <a:spcPct val="100000"/>
              </a:lnSpc>
            </a:pPr>
            <a:r>
              <a:rPr lang="en-US" sz="2200" dirty="0">
                <a:latin typeface="TimesLTPro-Roman"/>
              </a:rPr>
              <a:t>Critics have charged that the marketing system urges too much interest in material possessions</a:t>
            </a:r>
          </a:p>
          <a:p>
            <a:pPr algn="l"/>
            <a:r>
              <a:rPr lang="en-US" sz="2200" dirty="0">
                <a:latin typeface="TimesLTPro-Roman"/>
              </a:rPr>
              <a:t>People are now judged by what they own rather than by who they are. </a:t>
            </a:r>
          </a:p>
          <a:p>
            <a:pPr algn="l"/>
            <a:r>
              <a:rPr lang="en-US" sz="2200" dirty="0">
                <a:latin typeface="TimesLTPro-Roman"/>
              </a:rPr>
              <a:t>Critics see this interest in material things as a matter of false wants created by marketing. Marketers, they claim, stimulate people’s desires for goods and create materialistic models of the good life. Thus, marketers have created an endless cycle of mass consumption.</a:t>
            </a:r>
          </a:p>
          <a:p>
            <a:pPr algn="l"/>
            <a:r>
              <a:rPr lang="en-US" sz="2200" dirty="0">
                <a:latin typeface="TimesLTPro-Roman"/>
              </a:rPr>
              <a:t>In this view, marketing is creating overconsumption and it creates a growing “aspirational gap” </a:t>
            </a:r>
          </a:p>
          <a:p>
            <a:pPr marL="0" indent="0" algn="r">
              <a:buNone/>
            </a:pPr>
            <a:r>
              <a:rPr lang="ar-SA" sz="2200" dirty="0">
                <a:latin typeface="TimesLTPro-Roman"/>
              </a:rPr>
              <a:t>-لقد اتهم المنتقدون نظام التسويق بأنه يحث على الاهتمام المفرط بالممتلكات المادية</a:t>
            </a:r>
          </a:p>
          <a:p>
            <a:pPr marL="0" indent="0" algn="r">
              <a:buNone/>
            </a:pPr>
            <a:r>
              <a:rPr lang="ar-SA" sz="2200" dirty="0">
                <a:latin typeface="TimesLTPro-Roman"/>
              </a:rPr>
              <a:t>-والآن يتم الحكم على الناس بما يملكونه وليس بما هم عليه.</a:t>
            </a:r>
          </a:p>
          <a:p>
            <a:pPr marL="0" indent="0" algn="r">
              <a:buNone/>
            </a:pPr>
            <a:r>
              <a:rPr lang="ar-SA" sz="2200" dirty="0">
                <a:latin typeface="TimesLTPro-Roman"/>
              </a:rPr>
              <a:t>-ويرى المنتقدون أن هذا الاهتمام بالأشياء المادية هو مسألة رغبات زائفة خلقها التسويق. ويزعمون أن المسوقين يحفزون رغبات الناس في السلع ويخلقون نماذج مادية للحياة الطيبة. وبالتالي، خلق المسوقون حلقة لا نهاية لها من الاستهلاك الجماعي.</a:t>
            </a:r>
          </a:p>
          <a:p>
            <a:pPr marL="0" indent="0" algn="r">
              <a:buNone/>
            </a:pPr>
            <a:r>
              <a:rPr lang="ar-SA" sz="2200" dirty="0">
                <a:latin typeface="TimesLTPro-Roman"/>
              </a:rPr>
              <a:t>-ومن هذا المنظور، فإن التسويق يخلق الاستهلاك المفرط ويخلق "فجوة طموحة" متنامية</a:t>
            </a:r>
            <a:endParaRPr lang="en-US" sz="2200" dirty="0">
              <a:latin typeface="TimesLTPro-Roman"/>
            </a:endParaRPr>
          </a:p>
        </p:txBody>
      </p:sp>
    </p:spTree>
    <p:extLst>
      <p:ext uri="{BB962C8B-B14F-4D97-AF65-F5344CB8AC3E}">
        <p14:creationId xmlns:p14="http://schemas.microsoft.com/office/powerpoint/2010/main" val="53826167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5DACC6CF-A61D-4286-BBE6-65795D00EC75}"/>
              </a:ext>
            </a:extLst>
          </p:cNvPr>
          <p:cNvSpPr/>
          <p:nvPr/>
        </p:nvSpPr>
        <p:spPr>
          <a:xfrm>
            <a:off x="10617958" y="1282890"/>
            <a:ext cx="1574042" cy="494048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E4F858C-CDFF-48C9-B14B-A359C2BB46E5}"/>
              </a:ext>
            </a:extLst>
          </p:cNvPr>
          <p:cNvSpPr>
            <a:spLocks noGrp="1"/>
          </p:cNvSpPr>
          <p:nvPr>
            <p:ph type="title"/>
          </p:nvPr>
        </p:nvSpPr>
        <p:spPr>
          <a:xfrm>
            <a:off x="0" y="12699"/>
            <a:ext cx="12211331" cy="1270191"/>
          </a:xfrm>
          <a:noFill/>
        </p:spPr>
        <p:txBody>
          <a:bodyPr>
            <a:normAutofit/>
          </a:bodyPr>
          <a:lstStyle/>
          <a:p>
            <a:pPr algn="ctr"/>
            <a:r>
              <a:rPr lang="en-US" sz="4800" dirty="0"/>
              <a:t> </a:t>
            </a:r>
            <a:r>
              <a:rPr lang="en-US" dirty="0"/>
              <a:t>2.2. Marketing’s impact on society as a whole</a:t>
            </a:r>
            <a:endParaRPr lang="en-US" sz="4800" dirty="0"/>
          </a:p>
        </p:txBody>
      </p:sp>
      <p:sp>
        <p:nvSpPr>
          <p:cNvPr id="3" name="Content Placeholder 2">
            <a:extLst>
              <a:ext uri="{FF2B5EF4-FFF2-40B4-BE49-F238E27FC236}">
                <a16:creationId xmlns:a16="http://schemas.microsoft.com/office/drawing/2014/main" id="{189F3395-3C65-4D5D-8029-A518689AE226}"/>
              </a:ext>
            </a:extLst>
          </p:cNvPr>
          <p:cNvSpPr>
            <a:spLocks noGrp="1"/>
          </p:cNvSpPr>
          <p:nvPr>
            <p:ph idx="1"/>
          </p:nvPr>
        </p:nvSpPr>
        <p:spPr>
          <a:xfrm>
            <a:off x="0" y="1056068"/>
            <a:ext cx="10617958" cy="5801932"/>
          </a:xfrm>
        </p:spPr>
        <p:txBody>
          <a:bodyPr>
            <a:normAutofit/>
          </a:bodyPr>
          <a:lstStyle/>
          <a:p>
            <a:pPr algn="l"/>
            <a:r>
              <a:rPr lang="en-US" b="1" i="0" u="none" strike="noStrike" baseline="0" dirty="0">
                <a:solidFill>
                  <a:srgbClr val="960000"/>
                </a:solidFill>
                <a:latin typeface="ArialNarrowMTPro-Bold"/>
              </a:rPr>
              <a:t>2.2.1. </a:t>
            </a:r>
            <a:r>
              <a:rPr lang="en-US" b="1" dirty="0">
                <a:solidFill>
                  <a:srgbClr val="960000"/>
                </a:solidFill>
                <a:latin typeface="ArialNarrowMTPro-Bold"/>
              </a:rPr>
              <a:t>FALSE WANTS AND TOO MUCH MATERIALSIM</a:t>
            </a:r>
          </a:p>
          <a:p>
            <a:pPr algn="l">
              <a:lnSpc>
                <a:spcPct val="100000"/>
              </a:lnSpc>
            </a:pPr>
            <a:r>
              <a:rPr lang="en-US" sz="1800" b="0" i="0" u="none" strike="noStrike" baseline="0" dirty="0">
                <a:latin typeface="TimesLTPro-Roman"/>
              </a:rPr>
              <a:t>Marketers respond that such criticisms </a:t>
            </a:r>
            <a:r>
              <a:rPr lang="en-US" sz="1800" b="0" i="0" u="none" strike="noStrike" baseline="0" dirty="0">
                <a:solidFill>
                  <a:srgbClr val="0A1F61"/>
                </a:solidFill>
                <a:latin typeface="TimesLTPro-Roman"/>
              </a:rPr>
              <a:t>overstate the power of business </a:t>
            </a:r>
            <a:r>
              <a:rPr lang="en-US" sz="1800" b="0" i="0" u="none" strike="noStrike" baseline="0" dirty="0">
                <a:latin typeface="TimesLTPro-Roman"/>
              </a:rPr>
              <a:t>to create needs. </a:t>
            </a:r>
          </a:p>
          <a:p>
            <a:pPr algn="l">
              <a:lnSpc>
                <a:spcPct val="100000"/>
              </a:lnSpc>
            </a:pPr>
            <a:r>
              <a:rPr lang="en-US" sz="1800" b="0" i="0" u="none" strike="noStrike" baseline="0" dirty="0">
                <a:latin typeface="TimesLTPro-Roman"/>
              </a:rPr>
              <a:t>They claim people have strong defenses against advertising and other marketing tools.</a:t>
            </a:r>
          </a:p>
          <a:p>
            <a:pPr algn="l">
              <a:lnSpc>
                <a:spcPct val="100000"/>
              </a:lnSpc>
            </a:pPr>
            <a:r>
              <a:rPr lang="en-US" sz="1800" b="0" i="0" u="none" strike="noStrike" baseline="0" dirty="0">
                <a:latin typeface="TimesLTPro-Roman"/>
              </a:rPr>
              <a:t>Even minor purchases that may be affected by advertising messages lead to repeat purchases only if the product delivers the promised customer value. </a:t>
            </a:r>
          </a:p>
          <a:p>
            <a:pPr algn="l">
              <a:lnSpc>
                <a:spcPct val="100000"/>
              </a:lnSpc>
            </a:pPr>
            <a:r>
              <a:rPr lang="en-US" sz="1800" b="0" i="0" u="none" strike="noStrike" baseline="0" dirty="0">
                <a:latin typeface="TimesLTPro-Roman"/>
              </a:rPr>
              <a:t>The high failure rate of new products shows that companies are not able to control demand.</a:t>
            </a:r>
          </a:p>
          <a:p>
            <a:pPr algn="l">
              <a:lnSpc>
                <a:spcPct val="100000"/>
              </a:lnSpc>
            </a:pPr>
            <a:r>
              <a:rPr lang="en-US" sz="1800" b="0" i="0" u="none" strike="noStrike" baseline="0" dirty="0">
                <a:latin typeface="TimesLTPro-Roman"/>
              </a:rPr>
              <a:t>On a deeper level, our wants and values are influenced not only by marketers but also by family, peer groups, religion, cultural background, and education. If people are highly materialistic, these values arose out of basic socialization processes rather than marketing efforts. </a:t>
            </a:r>
          </a:p>
          <a:p>
            <a:pPr marL="0" indent="0" algn="r">
              <a:lnSpc>
                <a:spcPct val="100000"/>
              </a:lnSpc>
              <a:buNone/>
            </a:pPr>
            <a:r>
              <a:rPr lang="ar-SA" sz="1800" b="1" dirty="0">
                <a:latin typeface="ArialNarrowMTPro-Bold"/>
              </a:rPr>
              <a:t>-</a:t>
            </a:r>
            <a:r>
              <a:rPr lang="ar-SA" sz="2000" dirty="0">
                <a:latin typeface="ArialNarrowMTPro-Bold"/>
              </a:rPr>
              <a:t>يرد المسوقون بأن مثل هذه الانتقادات تبالغ في تقدير قوة الأعمال في خلق الاحتياجات. ويزعمون أن الناس لديهم دفاعات قوية ضد الإعلان وأدوات التسويق الأخرى.</a:t>
            </a:r>
          </a:p>
          <a:p>
            <a:pPr marL="0" indent="0" algn="r">
              <a:lnSpc>
                <a:spcPct val="100000"/>
              </a:lnSpc>
              <a:buNone/>
            </a:pPr>
            <a:r>
              <a:rPr lang="ar-SA" sz="2000" dirty="0">
                <a:latin typeface="ArialNarrowMTPro-Bold"/>
              </a:rPr>
              <a:t>-حتى المشتريات البسيطة التي قد تتأثر برسائل الإعلان تؤدي إلى عمليات شراء متكررة فقط إذا قدم المنتج القيمة الموعودة للعميل.</a:t>
            </a:r>
          </a:p>
          <a:p>
            <a:pPr marL="0" indent="0" algn="r">
              <a:lnSpc>
                <a:spcPct val="100000"/>
              </a:lnSpc>
              <a:buNone/>
            </a:pPr>
            <a:r>
              <a:rPr lang="ar-SA" sz="2000" dirty="0">
                <a:latin typeface="ArialNarrowMTPro-Bold"/>
              </a:rPr>
              <a:t>-يُظهر معدل الفشل المرتفع للمنتجات الجديدة أن الشركات غير قادرة على التحكم في الطلب.</a:t>
            </a:r>
          </a:p>
          <a:p>
            <a:pPr marL="0" indent="0" algn="r">
              <a:lnSpc>
                <a:spcPct val="100000"/>
              </a:lnSpc>
              <a:buNone/>
            </a:pPr>
            <a:r>
              <a:rPr lang="ar-SA" sz="2000" dirty="0">
                <a:latin typeface="ArialNarrowMTPro-Bold"/>
              </a:rPr>
              <a:t>-على مستوى أعمق، تتأثر رغباتنا وقيمنا ليس فقط بالمسوقين ولكن أيضًا بالعائلة ومجموعات الأقران والدين والخلفية الثقافية والتعليم. إذا كان الناس ماديين للغاية، فإن هذه القيم نشأت من عمليات التنشئة الاجتماعية الأساسية وليس جهود التسويق</a:t>
            </a:r>
            <a:r>
              <a:rPr lang="ar-SA" sz="1800" b="1" dirty="0">
                <a:solidFill>
                  <a:srgbClr val="960000"/>
                </a:solidFill>
                <a:latin typeface="ArialNarrowMTPro-Bold"/>
              </a:rPr>
              <a:t>.</a:t>
            </a:r>
            <a:endParaRPr lang="en-US" sz="1800" b="1" dirty="0">
              <a:solidFill>
                <a:srgbClr val="960000"/>
              </a:solidFill>
              <a:latin typeface="ArialNarrowMTPro-Bold"/>
            </a:endParaRPr>
          </a:p>
        </p:txBody>
      </p:sp>
      <p:pic>
        <p:nvPicPr>
          <p:cNvPr id="6" name="Picture 5">
            <a:extLst>
              <a:ext uri="{FF2B5EF4-FFF2-40B4-BE49-F238E27FC236}">
                <a16:creationId xmlns:a16="http://schemas.microsoft.com/office/drawing/2014/main" id="{2BE22DF6-7DAC-49BF-BB6B-E4D3780B8738}"/>
              </a:ext>
            </a:extLst>
          </p:cNvPr>
          <p:cNvPicPr>
            <a:picLocks noChangeAspect="1"/>
          </p:cNvPicPr>
          <p:nvPr/>
        </p:nvPicPr>
        <p:blipFill rotWithShape="1">
          <a:blip r:embed="rId2"/>
          <a:srcRect l="19757" r="38198"/>
          <a:stretch/>
        </p:blipFill>
        <p:spPr>
          <a:xfrm>
            <a:off x="10675426" y="2252116"/>
            <a:ext cx="1459105" cy="2599427"/>
          </a:xfrm>
          <a:prstGeom prst="rect">
            <a:avLst/>
          </a:prstGeom>
        </p:spPr>
      </p:pic>
    </p:spTree>
    <p:extLst>
      <p:ext uri="{BB962C8B-B14F-4D97-AF65-F5344CB8AC3E}">
        <p14:creationId xmlns:p14="http://schemas.microsoft.com/office/powerpoint/2010/main" val="340748057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89F3395-3C65-4D5D-8029-A518689AE226}"/>
              </a:ext>
            </a:extLst>
          </p:cNvPr>
          <p:cNvSpPr>
            <a:spLocks noGrp="1"/>
          </p:cNvSpPr>
          <p:nvPr>
            <p:ph idx="1"/>
          </p:nvPr>
        </p:nvSpPr>
        <p:spPr>
          <a:xfrm>
            <a:off x="1" y="978794"/>
            <a:ext cx="12192000" cy="5879205"/>
          </a:xfrm>
        </p:spPr>
        <p:txBody>
          <a:bodyPr anchor="ctr">
            <a:normAutofit fontScale="85000" lnSpcReduction="10000"/>
          </a:bodyPr>
          <a:lstStyle/>
          <a:p>
            <a:pPr marL="0" indent="0">
              <a:buNone/>
            </a:pPr>
            <a:r>
              <a:rPr lang="en-US" b="1" dirty="0">
                <a:solidFill>
                  <a:srgbClr val="960000"/>
                </a:solidFill>
                <a:latin typeface="ArialNarrowMTPro-Bold"/>
              </a:rPr>
              <a:t>2.2.2. </a:t>
            </a:r>
            <a:r>
              <a:rPr lang="en-US" sz="2000" b="1" dirty="0">
                <a:solidFill>
                  <a:srgbClr val="960000"/>
                </a:solidFill>
                <a:latin typeface="ArialNarrowMTPro-Bold"/>
              </a:rPr>
              <a:t>TOO FEW SOCIAL GOODS </a:t>
            </a:r>
          </a:p>
          <a:p>
            <a:pPr>
              <a:lnSpc>
                <a:spcPct val="120000"/>
              </a:lnSpc>
            </a:pPr>
            <a:r>
              <a:rPr lang="en-US" sz="2000" b="0" i="0" u="none" strike="noStrike" baseline="0" dirty="0">
                <a:latin typeface="TimesLTPro-Roman"/>
              </a:rPr>
              <a:t>Business has been accused of overselling private goods at the expense of public goods</a:t>
            </a:r>
            <a:r>
              <a:rPr lang="en-US" sz="2000" b="1" i="0" u="none" strike="noStrike" baseline="0" dirty="0">
                <a:latin typeface="ArialNarrowMTPro-Bold"/>
              </a:rPr>
              <a:t>. </a:t>
            </a:r>
          </a:p>
          <a:p>
            <a:pPr>
              <a:lnSpc>
                <a:spcPct val="120000"/>
              </a:lnSpc>
            </a:pPr>
            <a:r>
              <a:rPr lang="en-US" sz="2000" dirty="0">
                <a:latin typeface="TimesLTPro-Roman"/>
              </a:rPr>
              <a:t>For example, private automobile ownership (private good) requires highways, traffic control, parking spaces, and police services (public goods). </a:t>
            </a:r>
          </a:p>
          <a:p>
            <a:pPr>
              <a:lnSpc>
                <a:spcPct val="120000"/>
              </a:lnSpc>
            </a:pPr>
            <a:r>
              <a:rPr lang="en-US" sz="2000" dirty="0">
                <a:latin typeface="TimesLTPro-Roman"/>
              </a:rPr>
              <a:t>The overselling of private goods results in social costs. For cars, some of the social costs include traffic congestion, gasoline shortages, and air pollution. </a:t>
            </a:r>
          </a:p>
          <a:p>
            <a:pPr>
              <a:lnSpc>
                <a:spcPct val="120000"/>
              </a:lnSpc>
            </a:pPr>
            <a:r>
              <a:rPr lang="en-US" sz="2000" dirty="0">
                <a:latin typeface="TimesLTPro-Roman"/>
              </a:rPr>
              <a:t>For example, American travelers lose, on average, 38 hours a year in traffic jams, costing the United States more than $120 billion a year—$820 per commuter. In the process, they waste 2.9 billion gallons of fuel and emit 56 billion tons of greenhouse gases. </a:t>
            </a:r>
          </a:p>
          <a:p>
            <a:pPr marL="0" indent="0" algn="r">
              <a:lnSpc>
                <a:spcPct val="120000"/>
              </a:lnSpc>
              <a:buNone/>
            </a:pPr>
            <a:r>
              <a:rPr lang="ar-SA" sz="2000" b="1" dirty="0">
                <a:latin typeface="TimesLTPro-Roman"/>
              </a:rPr>
              <a:t>قلة السلع الاجتماعية</a:t>
            </a:r>
          </a:p>
          <a:p>
            <a:pPr marL="0" indent="0" algn="r">
              <a:lnSpc>
                <a:spcPct val="120000"/>
              </a:lnSpc>
              <a:buNone/>
            </a:pPr>
            <a:r>
              <a:rPr lang="ar-SA" sz="2000" b="1" dirty="0">
                <a:latin typeface="TimesLTPro-Roman"/>
              </a:rPr>
              <a:t>لقد اتُهِمت الشركات التجارية بالمبالغة في بيع السلع الخاصة على حساب السلع العامة.</a:t>
            </a:r>
          </a:p>
          <a:p>
            <a:pPr marL="0" indent="0" algn="r">
              <a:lnSpc>
                <a:spcPct val="120000"/>
              </a:lnSpc>
              <a:buNone/>
            </a:pPr>
            <a:r>
              <a:rPr lang="ar-SA" sz="2000" b="1" dirty="0">
                <a:latin typeface="TimesLTPro-Roman"/>
              </a:rPr>
              <a:t>على سبيل المثال، تتطلب ملكية السيارات الخاصة (السلع الخاصة) إنشاء الطرق السريعة، ومراقبة حركة المرور، ومواقف السيارات، وخدمات الشرطة (السلع العامة).</a:t>
            </a:r>
          </a:p>
          <a:p>
            <a:pPr marL="0" indent="0" algn="r">
              <a:lnSpc>
                <a:spcPct val="120000"/>
              </a:lnSpc>
              <a:buNone/>
            </a:pPr>
            <a:r>
              <a:rPr lang="ar-SA" sz="2000" b="1" dirty="0">
                <a:latin typeface="TimesLTPro-Roman"/>
              </a:rPr>
              <a:t>إن المبالغة في بيع السلع الخاصة تؤدي إلى تكاليف اجتماعية. بالنسبة للسيارات، تتضمن بعض التكاليف الاجتماعية الازدحام المروري، ونقص البنزين، وتلوث الهواء.</a:t>
            </a:r>
          </a:p>
          <a:p>
            <a:pPr marL="0" indent="0" algn="r">
              <a:lnSpc>
                <a:spcPct val="120000"/>
              </a:lnSpc>
              <a:buNone/>
            </a:pPr>
            <a:r>
              <a:rPr lang="ar-SA" sz="2000" b="1" dirty="0">
                <a:latin typeface="TimesLTPro-Roman"/>
              </a:rPr>
              <a:t>على سبيل المثال، يخسر المسافرون الأمريكيون، في المتوسط، 38 ساعة في السنة في الاختناقات المرورية، مما يكلف الولايات المتحدة أكثر من 120 مليار دولار سنويًا - 820 دولارًا لكل راكب. وفي هذه العملية، يهدرون 2.9 مليار جالون من الوقود وينبعث منهم 56 مليار طن من الغازات المسببة للانحباس الحراري العالمي.</a:t>
            </a:r>
            <a:endParaRPr lang="en-US" sz="2000" b="1" dirty="0">
              <a:latin typeface="TimesLTPro-Roman"/>
            </a:endParaRPr>
          </a:p>
        </p:txBody>
      </p:sp>
      <p:sp>
        <p:nvSpPr>
          <p:cNvPr id="10" name="Title 1">
            <a:extLst>
              <a:ext uri="{FF2B5EF4-FFF2-40B4-BE49-F238E27FC236}">
                <a16:creationId xmlns:a16="http://schemas.microsoft.com/office/drawing/2014/main" id="{42C71E8A-8B58-4F99-8EC2-A689504438BD}"/>
              </a:ext>
            </a:extLst>
          </p:cNvPr>
          <p:cNvSpPr>
            <a:spLocks noGrp="1"/>
          </p:cNvSpPr>
          <p:nvPr>
            <p:ph type="title"/>
          </p:nvPr>
        </p:nvSpPr>
        <p:spPr>
          <a:xfrm>
            <a:off x="0" y="-69504"/>
            <a:ext cx="12192000" cy="1352394"/>
          </a:xfrm>
          <a:noFill/>
        </p:spPr>
        <p:txBody>
          <a:bodyPr>
            <a:normAutofit/>
          </a:bodyPr>
          <a:lstStyle/>
          <a:p>
            <a:pPr algn="ctr"/>
            <a:r>
              <a:rPr lang="en-US" sz="4800" dirty="0"/>
              <a:t> </a:t>
            </a:r>
            <a:r>
              <a:rPr lang="en-US" dirty="0"/>
              <a:t>2. Marketing’s impact on society as a whole</a:t>
            </a:r>
            <a:endParaRPr lang="en-US" sz="4800" dirty="0"/>
          </a:p>
        </p:txBody>
      </p:sp>
    </p:spTree>
    <p:extLst>
      <p:ext uri="{BB962C8B-B14F-4D97-AF65-F5344CB8AC3E}">
        <p14:creationId xmlns:p14="http://schemas.microsoft.com/office/powerpoint/2010/main" val="410616662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8B7132F-E3C8-4ACF-9210-33DCCB311436}"/>
              </a:ext>
            </a:extLst>
          </p:cNvPr>
          <p:cNvPicPr>
            <a:picLocks noChangeAspect="1"/>
          </p:cNvPicPr>
          <p:nvPr/>
        </p:nvPicPr>
        <p:blipFill>
          <a:blip r:embed="rId2"/>
          <a:stretch>
            <a:fillRect/>
          </a:stretch>
        </p:blipFill>
        <p:spPr>
          <a:xfrm>
            <a:off x="-9668" y="-14627"/>
            <a:ext cx="2231572" cy="1635351"/>
          </a:xfrm>
          <a:prstGeom prst="rect">
            <a:avLst/>
          </a:prstGeom>
          <a:ln>
            <a:noFill/>
          </a:ln>
          <a:effectLst>
            <a:softEdge rad="112500"/>
          </a:effectLst>
        </p:spPr>
      </p:pic>
      <p:pic>
        <p:nvPicPr>
          <p:cNvPr id="7" name="Picture 6">
            <a:extLst>
              <a:ext uri="{FF2B5EF4-FFF2-40B4-BE49-F238E27FC236}">
                <a16:creationId xmlns:a16="http://schemas.microsoft.com/office/drawing/2014/main" id="{CF13355B-6999-44E7-8433-743F57D57BB4}"/>
              </a:ext>
            </a:extLst>
          </p:cNvPr>
          <p:cNvPicPr>
            <a:picLocks noChangeAspect="1"/>
          </p:cNvPicPr>
          <p:nvPr/>
        </p:nvPicPr>
        <p:blipFill>
          <a:blip r:embed="rId3"/>
          <a:stretch>
            <a:fillRect/>
          </a:stretch>
        </p:blipFill>
        <p:spPr>
          <a:xfrm>
            <a:off x="-9668" y="5263786"/>
            <a:ext cx="2395676" cy="1594214"/>
          </a:xfrm>
          <a:prstGeom prst="rect">
            <a:avLst/>
          </a:prstGeom>
          <a:ln>
            <a:noFill/>
          </a:ln>
          <a:effectLst>
            <a:softEdge rad="112500"/>
          </a:effectLst>
        </p:spPr>
      </p:pic>
      <p:pic>
        <p:nvPicPr>
          <p:cNvPr id="6" name="Picture 5">
            <a:extLst>
              <a:ext uri="{FF2B5EF4-FFF2-40B4-BE49-F238E27FC236}">
                <a16:creationId xmlns:a16="http://schemas.microsoft.com/office/drawing/2014/main" id="{615BB2D1-B9CD-4ED1-9BF3-5389B9DC6AE1}"/>
              </a:ext>
            </a:extLst>
          </p:cNvPr>
          <p:cNvPicPr>
            <a:picLocks noChangeAspect="1"/>
          </p:cNvPicPr>
          <p:nvPr/>
        </p:nvPicPr>
        <p:blipFill>
          <a:blip r:embed="rId4"/>
          <a:stretch>
            <a:fillRect/>
          </a:stretch>
        </p:blipFill>
        <p:spPr>
          <a:xfrm>
            <a:off x="0" y="2585438"/>
            <a:ext cx="2518317" cy="1578381"/>
          </a:xfrm>
          <a:prstGeom prst="rect">
            <a:avLst/>
          </a:prstGeom>
          <a:ln>
            <a:noFill/>
          </a:ln>
          <a:effectLst>
            <a:softEdge rad="112500"/>
          </a:effectLst>
        </p:spPr>
      </p:pic>
      <p:sp>
        <p:nvSpPr>
          <p:cNvPr id="3" name="Content Placeholder 2">
            <a:extLst>
              <a:ext uri="{FF2B5EF4-FFF2-40B4-BE49-F238E27FC236}">
                <a16:creationId xmlns:a16="http://schemas.microsoft.com/office/drawing/2014/main" id="{189F3395-3C65-4D5D-8029-A518689AE226}"/>
              </a:ext>
            </a:extLst>
          </p:cNvPr>
          <p:cNvSpPr>
            <a:spLocks noGrp="1"/>
          </p:cNvSpPr>
          <p:nvPr>
            <p:ph idx="1"/>
          </p:nvPr>
        </p:nvSpPr>
        <p:spPr>
          <a:xfrm>
            <a:off x="2518317" y="0"/>
            <a:ext cx="9673683" cy="6858000"/>
          </a:xfrm>
        </p:spPr>
        <p:txBody>
          <a:bodyPr>
            <a:normAutofit/>
          </a:bodyPr>
          <a:lstStyle/>
          <a:p>
            <a:pPr marL="0" indent="0">
              <a:buNone/>
            </a:pPr>
            <a:r>
              <a:rPr lang="en-US" b="1" dirty="0">
                <a:solidFill>
                  <a:srgbClr val="960000"/>
                </a:solidFill>
                <a:latin typeface="ArialNarrowMTPro-Bold"/>
              </a:rPr>
              <a:t>2.2.2. TOO FEW SOCIAL GOODS </a:t>
            </a:r>
          </a:p>
          <a:p>
            <a:pPr>
              <a:lnSpc>
                <a:spcPct val="110000"/>
              </a:lnSpc>
            </a:pPr>
            <a:r>
              <a:rPr lang="en-US" sz="2400" dirty="0">
                <a:latin typeface="TimesLTPro-Roman"/>
              </a:rPr>
              <a:t>One option is to make producers bear the full social costs of their operations (government is requiring automobile manufacturers to build cars with more efficient engines and better pollution-control systems). </a:t>
            </a:r>
          </a:p>
          <a:p>
            <a:pPr>
              <a:lnSpc>
                <a:spcPct val="110000"/>
              </a:lnSpc>
            </a:pPr>
            <a:r>
              <a:rPr lang="en-US" sz="2400" dirty="0">
                <a:latin typeface="TimesLTPro-Roman"/>
              </a:rPr>
              <a:t>A second option is to make consumers pay the social costs. For example, many cities around the world are now charging congestion tolls in an effort to reduce traffic congestion. To decrease rush hour, the Metropolitan Transportation Commission charges a $6 toll during peak commute hours versus $4 at other times.</a:t>
            </a:r>
          </a:p>
          <a:p>
            <a:pPr marL="0" indent="0" algn="r">
              <a:lnSpc>
                <a:spcPct val="110000"/>
              </a:lnSpc>
              <a:buNone/>
            </a:pPr>
            <a:r>
              <a:rPr lang="ar-SA" sz="2400" dirty="0">
                <a:latin typeface="TimesLTPro-Roman"/>
              </a:rPr>
              <a:t>إن أحد الخيارات هو جعل المنتجين يتحملون التكاليف الاجتماعية الكاملة لعملياتهم (تلزم الحكومة مصنعي السيارات ببناء سيارات بمحركات أكثر كفاءة وأنظمة أفضل لمكافحة التلوث).</a:t>
            </a:r>
          </a:p>
          <a:p>
            <a:pPr marL="0" indent="0" algn="r">
              <a:lnSpc>
                <a:spcPct val="110000"/>
              </a:lnSpc>
              <a:buNone/>
            </a:pPr>
            <a:r>
              <a:rPr lang="ar-SA" sz="2400" dirty="0">
                <a:latin typeface="TimesLTPro-Roman"/>
              </a:rPr>
              <a:t> والخيار الثاني هو جعل المستهلكين يدفعون التكاليف الاجتماعية. على سبيل المثال، تفرض العديد من المدن في جميع أنحاء العالم الآن رسوم الازدحام في محاولة للحد من الازدحام المروري. لتقليل ساعات الذروة، تفرض لجنة النقل الحضرية رسومًا قدرها 6 دولارات خلال ساعات الذروة مقابل 4 دولارات في أوقات أخرى.</a:t>
            </a:r>
            <a:endParaRPr lang="en-US" sz="2400" dirty="0">
              <a:latin typeface="TimesLTPro-Roman"/>
            </a:endParaRPr>
          </a:p>
        </p:txBody>
      </p:sp>
    </p:spTree>
    <p:extLst>
      <p:ext uri="{BB962C8B-B14F-4D97-AF65-F5344CB8AC3E}">
        <p14:creationId xmlns:p14="http://schemas.microsoft.com/office/powerpoint/2010/main" val="15847135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1DEF84FA-6FA7-4C48-8DFE-6CDDEA481009}"/>
              </a:ext>
            </a:extLst>
          </p:cNvPr>
          <p:cNvSpPr txBox="1">
            <a:spLocks/>
          </p:cNvSpPr>
          <p:nvPr/>
        </p:nvSpPr>
        <p:spPr>
          <a:xfrm>
            <a:off x="0" y="0"/>
            <a:ext cx="12192000" cy="1282890"/>
          </a:xfrm>
          <a:prstGeom prst="rect">
            <a:avLst/>
          </a:prstGeom>
          <a:noFill/>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b="1" kern="1200">
                <a:solidFill>
                  <a:schemeClr val="bg1"/>
                </a:solidFill>
                <a:latin typeface="+mj-lt"/>
                <a:ea typeface="+mj-ea"/>
                <a:cs typeface="+mj-cs"/>
              </a:defRPr>
            </a:lvl1pPr>
          </a:lstStyle>
          <a:p>
            <a:pPr algn="ctr"/>
            <a:r>
              <a:rPr lang="en-US" sz="4800" dirty="0">
                <a:solidFill>
                  <a:schemeClr val="tx1"/>
                </a:solidFill>
                <a:latin typeface="+mn-lt"/>
              </a:rPr>
              <a:t> </a:t>
            </a:r>
            <a:r>
              <a:rPr lang="en-US" dirty="0">
                <a:solidFill>
                  <a:schemeClr val="tx1"/>
                </a:solidFill>
                <a:latin typeface="+mn-lt"/>
              </a:rPr>
              <a:t>2.2. Marketing’s impact on society as a whole</a:t>
            </a:r>
            <a:endParaRPr lang="en-US" sz="4800" dirty="0">
              <a:solidFill>
                <a:schemeClr val="tx1"/>
              </a:solidFill>
              <a:latin typeface="+mn-lt"/>
            </a:endParaRPr>
          </a:p>
        </p:txBody>
      </p:sp>
      <p:sp>
        <p:nvSpPr>
          <p:cNvPr id="8" name="TextBox 7">
            <a:extLst>
              <a:ext uri="{FF2B5EF4-FFF2-40B4-BE49-F238E27FC236}">
                <a16:creationId xmlns:a16="http://schemas.microsoft.com/office/drawing/2014/main" id="{D4E6D0CF-0467-412F-815D-A84F58F64648}"/>
              </a:ext>
            </a:extLst>
          </p:cNvPr>
          <p:cNvSpPr txBox="1"/>
          <p:nvPr/>
        </p:nvSpPr>
        <p:spPr>
          <a:xfrm>
            <a:off x="0" y="965915"/>
            <a:ext cx="8243887" cy="5201424"/>
          </a:xfrm>
          <a:prstGeom prst="rect">
            <a:avLst/>
          </a:prstGeom>
          <a:noFill/>
        </p:spPr>
        <p:txBody>
          <a:bodyPr wrap="square">
            <a:spAutoFit/>
          </a:bodyPr>
          <a:lstStyle/>
          <a:p>
            <a:pPr marL="0" indent="0">
              <a:buNone/>
            </a:pPr>
            <a:r>
              <a:rPr lang="en-US" sz="2400" b="1" dirty="0">
                <a:solidFill>
                  <a:srgbClr val="960000"/>
                </a:solidFill>
                <a:latin typeface="ArialNarrowMTPro-Bold"/>
              </a:rPr>
              <a:t>2.2.3. CULTURAL POLUTION</a:t>
            </a:r>
          </a:p>
          <a:p>
            <a:pPr marL="342900" indent="-342900">
              <a:buFont typeface="Arial" panose="020B0604020202020204" pitchFamily="34" charset="0"/>
              <a:buChar char="•"/>
            </a:pPr>
            <a:r>
              <a:rPr lang="en-US" sz="2000" dirty="0">
                <a:latin typeface="TimesLTPro-Roman"/>
              </a:rPr>
              <a:t>Our senses are constantly assaulted by marketing and advertising</a:t>
            </a:r>
          </a:p>
          <a:p>
            <a:pPr marL="342900" indent="-342900" algn="l">
              <a:buFont typeface="Arial" panose="020B0604020202020204" pitchFamily="34" charset="0"/>
              <a:buChar char="•"/>
            </a:pPr>
            <a:r>
              <a:rPr lang="en-US" sz="2000" dirty="0">
                <a:latin typeface="TimesLTPro-Roman"/>
              </a:rPr>
              <a:t>The critics claim that these messages continually pollute people’s minds with ideas related to materialism, power, or status.</a:t>
            </a:r>
          </a:p>
          <a:p>
            <a:pPr marL="342900" indent="-342900" algn="l">
              <a:buFont typeface="Arial" panose="020B0604020202020204" pitchFamily="34" charset="0"/>
              <a:buChar char="•"/>
            </a:pPr>
            <a:r>
              <a:rPr lang="en-US" sz="2000" dirty="0">
                <a:latin typeface="TimesLTPro-Roman"/>
              </a:rPr>
              <a:t>Marketers answer these critics by advocating that advertising is entertaining and informative. Besides, today’s consumers have alternatives they can skip or zap if they don’t want to be exposed to the advertisement. </a:t>
            </a:r>
          </a:p>
          <a:p>
            <a:pPr algn="r"/>
            <a:r>
              <a:rPr lang="ar-SA" sz="2400" dirty="0">
                <a:solidFill>
                  <a:srgbClr val="FF0000"/>
                </a:solidFill>
                <a:latin typeface="TimesLTPro-Roman"/>
              </a:rPr>
              <a:t>التلوث الثقافي</a:t>
            </a:r>
          </a:p>
          <a:p>
            <a:pPr algn="r"/>
            <a:r>
              <a:rPr lang="ar-SA" sz="2400" dirty="0">
                <a:latin typeface="TimesLTPro-Roman"/>
              </a:rPr>
              <a:t>-تتعرض حواسنا باستمرار لهجوم التسويق والإعلان</a:t>
            </a:r>
          </a:p>
          <a:p>
            <a:pPr algn="r"/>
            <a:r>
              <a:rPr lang="ar-SA" sz="2400" dirty="0">
                <a:latin typeface="TimesLTPro-Roman"/>
              </a:rPr>
              <a:t>-ويزعم المنتقدون أن هذه الرسائل تلوث عقول الناس باستمرار بأفكار تتعلق بالمادية أو القوة أو المكانة الاجتماعية.</a:t>
            </a:r>
          </a:p>
          <a:p>
            <a:pPr algn="r"/>
            <a:r>
              <a:rPr lang="ar-SA" sz="2400" dirty="0">
                <a:latin typeface="TimesLTPro-Roman"/>
              </a:rPr>
              <a:t>-ويرد المسوقون على هؤلاء المنتقدين بالقول إن الإعلان مسلٍ وغني بالمعلومات. فضلاً عن ذلك، فإن المستهلكين اليوم لديهم بدائل يمكنهم تخطيها أو تجاهلها إذا لم يرغبوا في التعرض للإعلان.</a:t>
            </a:r>
            <a:endParaRPr lang="en-US" sz="2400" dirty="0">
              <a:latin typeface="TimesLTPro-Roman"/>
            </a:endParaRPr>
          </a:p>
        </p:txBody>
      </p:sp>
      <p:pic>
        <p:nvPicPr>
          <p:cNvPr id="9" name="Picture 8">
            <a:extLst>
              <a:ext uri="{FF2B5EF4-FFF2-40B4-BE49-F238E27FC236}">
                <a16:creationId xmlns:a16="http://schemas.microsoft.com/office/drawing/2014/main" id="{9D36CFBD-6DFA-4F01-8B52-232E9808DE1B}"/>
              </a:ext>
            </a:extLst>
          </p:cNvPr>
          <p:cNvPicPr>
            <a:picLocks noChangeAspect="1"/>
          </p:cNvPicPr>
          <p:nvPr/>
        </p:nvPicPr>
        <p:blipFill>
          <a:blip r:embed="rId2"/>
          <a:stretch>
            <a:fillRect/>
          </a:stretch>
        </p:blipFill>
        <p:spPr>
          <a:xfrm>
            <a:off x="8243887" y="1282890"/>
            <a:ext cx="3900486" cy="5575110"/>
          </a:xfrm>
          <a:prstGeom prst="rect">
            <a:avLst/>
          </a:prstGeom>
        </p:spPr>
      </p:pic>
    </p:spTree>
    <p:extLst>
      <p:ext uri="{BB962C8B-B14F-4D97-AF65-F5344CB8AC3E}">
        <p14:creationId xmlns:p14="http://schemas.microsoft.com/office/powerpoint/2010/main" val="47430471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4F858C-CDFF-48C9-B14B-A359C2BB46E5}"/>
              </a:ext>
            </a:extLst>
          </p:cNvPr>
          <p:cNvSpPr>
            <a:spLocks noGrp="1"/>
          </p:cNvSpPr>
          <p:nvPr>
            <p:ph type="title"/>
          </p:nvPr>
        </p:nvSpPr>
        <p:spPr>
          <a:xfrm>
            <a:off x="0" y="12699"/>
            <a:ext cx="12211331" cy="1270191"/>
          </a:xfrm>
          <a:noFill/>
        </p:spPr>
        <p:txBody>
          <a:bodyPr>
            <a:normAutofit fontScale="90000"/>
          </a:bodyPr>
          <a:lstStyle/>
          <a:p>
            <a:pPr algn="ctr"/>
            <a:r>
              <a:rPr lang="en-US" sz="4800" dirty="0"/>
              <a:t> </a:t>
            </a:r>
            <a:r>
              <a:rPr lang="en-US" dirty="0"/>
              <a:t>2</a:t>
            </a:r>
            <a:r>
              <a:rPr lang="en-US" sz="4800" dirty="0"/>
              <a:t>.</a:t>
            </a:r>
            <a:r>
              <a:rPr lang="en-US" dirty="0"/>
              <a:t>3. Marketing’s impact on </a:t>
            </a:r>
            <a:r>
              <a:rPr lang="en-US" dirty="0">
                <a:solidFill>
                  <a:srgbClr val="C00000"/>
                </a:solidFill>
              </a:rPr>
              <a:t>other businesses</a:t>
            </a:r>
            <a:br>
              <a:rPr lang="en-US" dirty="0">
                <a:solidFill>
                  <a:srgbClr val="C00000"/>
                </a:solidFill>
              </a:rPr>
            </a:br>
            <a:r>
              <a:rPr lang="ar-SA" dirty="0">
                <a:solidFill>
                  <a:srgbClr val="C00000"/>
                </a:solidFill>
              </a:rPr>
              <a:t>تأثير التسويق على الشركات الأخرى</a:t>
            </a:r>
            <a:endParaRPr lang="en-US" sz="4800" dirty="0">
              <a:solidFill>
                <a:srgbClr val="C00000"/>
              </a:solidFill>
            </a:endParaRPr>
          </a:p>
        </p:txBody>
      </p:sp>
      <p:sp>
        <p:nvSpPr>
          <p:cNvPr id="3" name="Content Placeholder 2">
            <a:extLst>
              <a:ext uri="{FF2B5EF4-FFF2-40B4-BE49-F238E27FC236}">
                <a16:creationId xmlns:a16="http://schemas.microsoft.com/office/drawing/2014/main" id="{189F3395-3C65-4D5D-8029-A518689AE226}"/>
              </a:ext>
            </a:extLst>
          </p:cNvPr>
          <p:cNvSpPr>
            <a:spLocks noGrp="1"/>
          </p:cNvSpPr>
          <p:nvPr>
            <p:ph idx="1"/>
          </p:nvPr>
        </p:nvSpPr>
        <p:spPr>
          <a:xfrm>
            <a:off x="990881" y="1159099"/>
            <a:ext cx="11077575" cy="1736775"/>
          </a:xfrm>
        </p:spPr>
        <p:txBody>
          <a:bodyPr>
            <a:normAutofit/>
          </a:bodyPr>
          <a:lstStyle/>
          <a:p>
            <a:pPr marL="0" indent="0">
              <a:lnSpc>
                <a:spcPct val="100000"/>
              </a:lnSpc>
              <a:buNone/>
            </a:pPr>
            <a:r>
              <a:rPr lang="en-US" sz="2400" dirty="0">
                <a:solidFill>
                  <a:srgbClr val="0A1F61"/>
                </a:solidFill>
                <a:latin typeface="TimesLTPro-Roman"/>
              </a:rPr>
              <a:t>Critics also charge that a company’s marketing practices can harm other companies and reduce competition. They identify three problems: </a:t>
            </a:r>
          </a:p>
          <a:p>
            <a:pPr marL="0" indent="0" algn="r">
              <a:lnSpc>
                <a:spcPct val="100000"/>
              </a:lnSpc>
              <a:buNone/>
            </a:pPr>
            <a:r>
              <a:rPr lang="ar-SA" sz="2400" dirty="0">
                <a:solidFill>
                  <a:srgbClr val="0A1F61"/>
                </a:solidFill>
                <a:latin typeface="TimesLTPro-Roman"/>
              </a:rPr>
              <a:t>ويزعم المنتقدون أيضاً أن ممارسات التسويق التي تنتهجها الشركات قد تلحق الضرر بالشركات الأخرى وتحد من المنافسة. ويشيرون إلى ثلاث مشاكل:</a:t>
            </a:r>
            <a:endParaRPr lang="en-US" sz="2400" dirty="0">
              <a:solidFill>
                <a:srgbClr val="0A1F61"/>
              </a:solidFill>
              <a:latin typeface="TimesLTPro-Roman"/>
            </a:endParaRPr>
          </a:p>
        </p:txBody>
      </p:sp>
      <p:graphicFrame>
        <p:nvGraphicFramePr>
          <p:cNvPr id="5" name="Diagram 4">
            <a:extLst>
              <a:ext uri="{FF2B5EF4-FFF2-40B4-BE49-F238E27FC236}">
                <a16:creationId xmlns:a16="http://schemas.microsoft.com/office/drawing/2014/main" id="{42AB8E12-FEC1-4110-90EF-A8E770F7A5EE}"/>
              </a:ext>
            </a:extLst>
          </p:cNvPr>
          <p:cNvGraphicFramePr/>
          <p:nvPr>
            <p:extLst>
              <p:ext uri="{D42A27DB-BD31-4B8C-83A1-F6EECF244321}">
                <p14:modId xmlns:p14="http://schemas.microsoft.com/office/powerpoint/2010/main" val="3003854698"/>
              </p:ext>
            </p:extLst>
          </p:nvPr>
        </p:nvGraphicFramePr>
        <p:xfrm>
          <a:off x="771524" y="2895876"/>
          <a:ext cx="8254719" cy="338533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0" name="Picture 9" descr="Diagram&#10;&#10;Description automatically generated">
            <a:extLst>
              <a:ext uri="{FF2B5EF4-FFF2-40B4-BE49-F238E27FC236}">
                <a16:creationId xmlns:a16="http://schemas.microsoft.com/office/drawing/2014/main" id="{05997514-40A7-41E5-B295-594AF3C8505F}"/>
              </a:ext>
            </a:extLst>
          </p:cNvPr>
          <p:cNvPicPr>
            <a:picLocks noChangeAspect="1"/>
          </p:cNvPicPr>
          <p:nvPr/>
        </p:nvPicPr>
        <p:blipFill>
          <a:blip r:embed="rId7"/>
          <a:stretch>
            <a:fillRect/>
          </a:stretch>
        </p:blipFill>
        <p:spPr>
          <a:xfrm>
            <a:off x="6096000" y="2895875"/>
            <a:ext cx="1519966" cy="1066245"/>
          </a:xfrm>
          <a:prstGeom prst="ellipse">
            <a:avLst/>
          </a:prstGeom>
        </p:spPr>
      </p:pic>
      <p:pic>
        <p:nvPicPr>
          <p:cNvPr id="11" name="Picture 10">
            <a:extLst>
              <a:ext uri="{FF2B5EF4-FFF2-40B4-BE49-F238E27FC236}">
                <a16:creationId xmlns:a16="http://schemas.microsoft.com/office/drawing/2014/main" id="{332DD849-0B25-43C2-8557-646CF462A86B}"/>
              </a:ext>
            </a:extLst>
          </p:cNvPr>
          <p:cNvPicPr>
            <a:picLocks noChangeAspect="1"/>
          </p:cNvPicPr>
          <p:nvPr/>
        </p:nvPicPr>
        <p:blipFill rotWithShape="1">
          <a:blip r:embed="rId8"/>
          <a:srcRect t="35831" b="12959"/>
          <a:stretch/>
        </p:blipFill>
        <p:spPr>
          <a:xfrm>
            <a:off x="6096000" y="4055418"/>
            <a:ext cx="5719762" cy="1066246"/>
          </a:xfrm>
          <a:prstGeom prst="flowChartAlternateProcess">
            <a:avLst/>
          </a:prstGeom>
        </p:spPr>
      </p:pic>
      <p:pic>
        <p:nvPicPr>
          <p:cNvPr id="13" name="Picture 12">
            <a:extLst>
              <a:ext uri="{FF2B5EF4-FFF2-40B4-BE49-F238E27FC236}">
                <a16:creationId xmlns:a16="http://schemas.microsoft.com/office/drawing/2014/main" id="{E18CD7AE-8BA3-4147-8A17-A4616DDE725B}"/>
              </a:ext>
            </a:extLst>
          </p:cNvPr>
          <p:cNvPicPr>
            <a:picLocks noChangeAspect="1"/>
          </p:cNvPicPr>
          <p:nvPr/>
        </p:nvPicPr>
        <p:blipFill>
          <a:blip r:embed="rId9"/>
          <a:stretch>
            <a:fillRect/>
          </a:stretch>
        </p:blipFill>
        <p:spPr>
          <a:xfrm>
            <a:off x="815953" y="5272702"/>
            <a:ext cx="854118" cy="921340"/>
          </a:xfrm>
          <a:prstGeom prst="ellipse">
            <a:avLst/>
          </a:prstGeom>
        </p:spPr>
      </p:pic>
      <p:sp>
        <p:nvSpPr>
          <p:cNvPr id="16" name="TextBox 15">
            <a:extLst>
              <a:ext uri="{FF2B5EF4-FFF2-40B4-BE49-F238E27FC236}">
                <a16:creationId xmlns:a16="http://schemas.microsoft.com/office/drawing/2014/main" id="{22F97500-976C-4D83-A88C-C78726661CAD}"/>
              </a:ext>
            </a:extLst>
          </p:cNvPr>
          <p:cNvSpPr txBox="1"/>
          <p:nvPr/>
        </p:nvSpPr>
        <p:spPr>
          <a:xfrm>
            <a:off x="9472901" y="3777454"/>
            <a:ext cx="3048000" cy="369332"/>
          </a:xfrm>
          <a:prstGeom prst="rect">
            <a:avLst/>
          </a:prstGeom>
          <a:noFill/>
        </p:spPr>
        <p:txBody>
          <a:bodyPr wrap="square" rtlCol="0">
            <a:spAutoFit/>
          </a:bodyPr>
          <a:lstStyle/>
          <a:p>
            <a:r>
              <a:rPr lang="en-US" dirty="0">
                <a:solidFill>
                  <a:srgbClr val="960000"/>
                </a:solidFill>
              </a:rPr>
              <a:t>Pharmaceutical industry</a:t>
            </a:r>
          </a:p>
        </p:txBody>
      </p:sp>
    </p:spTree>
    <p:extLst>
      <p:ext uri="{BB962C8B-B14F-4D97-AF65-F5344CB8AC3E}">
        <p14:creationId xmlns:p14="http://schemas.microsoft.com/office/powerpoint/2010/main" val="3779277419"/>
      </p:ext>
    </p:extLst>
  </p:cSld>
  <p:clrMapOvr>
    <a:masterClrMapping/>
  </p:clrMapOvr>
  <p:transition spd="slow">
    <p:wheel spokes="1"/>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4F858C-CDFF-48C9-B14B-A359C2BB46E5}"/>
              </a:ext>
            </a:extLst>
          </p:cNvPr>
          <p:cNvSpPr>
            <a:spLocks noGrp="1"/>
          </p:cNvSpPr>
          <p:nvPr>
            <p:ph type="title"/>
          </p:nvPr>
        </p:nvSpPr>
        <p:spPr>
          <a:xfrm>
            <a:off x="0" y="12699"/>
            <a:ext cx="12211331" cy="1270191"/>
          </a:xfrm>
          <a:noFill/>
        </p:spPr>
        <p:txBody>
          <a:bodyPr>
            <a:normAutofit fontScale="90000"/>
          </a:bodyPr>
          <a:lstStyle/>
          <a:p>
            <a:r>
              <a:rPr lang="en-US" sz="4800" dirty="0"/>
              <a:t> </a:t>
            </a:r>
            <a:r>
              <a:rPr lang="en-US" dirty="0"/>
              <a:t>3. Consumer actions to Promote sustainable Marketing</a:t>
            </a:r>
            <a:br>
              <a:rPr lang="en-US" dirty="0"/>
            </a:br>
            <a:r>
              <a:rPr lang="ar-SA" dirty="0"/>
              <a:t>إجراءات المستهلكين لتعزيز التسويق المستدام</a:t>
            </a:r>
            <a:endParaRPr lang="en-US" sz="4800" dirty="0">
              <a:solidFill>
                <a:srgbClr val="FFFF00"/>
              </a:solidFill>
            </a:endParaRPr>
          </a:p>
        </p:txBody>
      </p:sp>
      <p:graphicFrame>
        <p:nvGraphicFramePr>
          <p:cNvPr id="4" name="Diagram 3">
            <a:extLst>
              <a:ext uri="{FF2B5EF4-FFF2-40B4-BE49-F238E27FC236}">
                <a16:creationId xmlns:a16="http://schemas.microsoft.com/office/drawing/2014/main" id="{2EEFB3DF-3E7F-48EB-A326-C2B2A853C6E1}"/>
              </a:ext>
            </a:extLst>
          </p:cNvPr>
          <p:cNvGraphicFramePr/>
          <p:nvPr>
            <p:extLst>
              <p:ext uri="{D42A27DB-BD31-4B8C-83A1-F6EECF244321}">
                <p14:modId xmlns:p14="http://schemas.microsoft.com/office/powerpoint/2010/main" val="2765427493"/>
              </p:ext>
            </p:extLst>
          </p:nvPr>
        </p:nvGraphicFramePr>
        <p:xfrm>
          <a:off x="2032000" y="1555845"/>
          <a:ext cx="8128000" cy="421715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6451303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4F858C-CDFF-48C9-B14B-A359C2BB46E5}"/>
              </a:ext>
            </a:extLst>
          </p:cNvPr>
          <p:cNvSpPr>
            <a:spLocks noGrp="1"/>
          </p:cNvSpPr>
          <p:nvPr>
            <p:ph type="title"/>
          </p:nvPr>
        </p:nvSpPr>
        <p:spPr>
          <a:xfrm>
            <a:off x="0" y="12699"/>
            <a:ext cx="12211331" cy="1270191"/>
          </a:xfrm>
          <a:noFill/>
        </p:spPr>
        <p:txBody>
          <a:bodyPr>
            <a:normAutofit fontScale="90000"/>
          </a:bodyPr>
          <a:lstStyle/>
          <a:p>
            <a:r>
              <a:rPr lang="en-US" sz="4800" dirty="0"/>
              <a:t> 3</a:t>
            </a:r>
            <a:r>
              <a:rPr lang="en-US" dirty="0"/>
              <a:t>. Consumer actions to Promote sustainable Marketing</a:t>
            </a:r>
            <a:br>
              <a:rPr lang="en-US" dirty="0"/>
            </a:br>
            <a:r>
              <a:rPr lang="ar-SA" dirty="0"/>
              <a:t>إجراءات المستهلكين لتعزيز التسويق المستدام</a:t>
            </a:r>
            <a:endParaRPr lang="en-US" sz="4800" dirty="0">
              <a:solidFill>
                <a:srgbClr val="FFFF00"/>
              </a:solidFill>
            </a:endParaRPr>
          </a:p>
        </p:txBody>
      </p:sp>
      <p:sp>
        <p:nvSpPr>
          <p:cNvPr id="5" name="TextBox 4">
            <a:extLst>
              <a:ext uri="{FF2B5EF4-FFF2-40B4-BE49-F238E27FC236}">
                <a16:creationId xmlns:a16="http://schemas.microsoft.com/office/drawing/2014/main" id="{950E15CE-1F79-4558-BECD-64BB2EDC7D91}"/>
              </a:ext>
            </a:extLst>
          </p:cNvPr>
          <p:cNvSpPr txBox="1"/>
          <p:nvPr/>
        </p:nvSpPr>
        <p:spPr>
          <a:xfrm>
            <a:off x="-1" y="1300766"/>
            <a:ext cx="9388699" cy="5324535"/>
          </a:xfrm>
          <a:prstGeom prst="rect">
            <a:avLst/>
          </a:prstGeom>
          <a:noFill/>
        </p:spPr>
        <p:txBody>
          <a:bodyPr wrap="square">
            <a:spAutoFit/>
          </a:bodyPr>
          <a:lstStyle/>
          <a:p>
            <a:pPr algn="l"/>
            <a:r>
              <a:rPr lang="en-US" sz="2000" b="1" i="0" u="none" strike="noStrike" baseline="0" dirty="0">
                <a:solidFill>
                  <a:srgbClr val="960000"/>
                </a:solidFill>
                <a:latin typeface="ArialNarrowMTPro-Bold"/>
              </a:rPr>
              <a:t>Consumerism: </a:t>
            </a:r>
            <a:r>
              <a:rPr lang="en-US" sz="2000" b="0" i="0" u="none" strike="noStrike" baseline="0" dirty="0">
                <a:solidFill>
                  <a:srgbClr val="000000"/>
                </a:solidFill>
                <a:latin typeface="TimesLTPro-Roman"/>
              </a:rPr>
              <a:t>An organized movement of citizens and government agencies to improve the rights and power of buyers in relation to sellers.</a:t>
            </a:r>
          </a:p>
          <a:p>
            <a:pPr algn="l"/>
            <a:endParaRPr lang="en-US" sz="2000" b="0" i="0" u="none" strike="noStrike" baseline="0" dirty="0">
              <a:solidFill>
                <a:srgbClr val="000000"/>
              </a:solidFill>
              <a:latin typeface="TimesLTPro-Roman"/>
            </a:endParaRPr>
          </a:p>
          <a:p>
            <a:pPr marL="342900" indent="-342900" algn="l">
              <a:buFont typeface="Arial" panose="020B0604020202020204" pitchFamily="34" charset="0"/>
              <a:buChar char="•"/>
            </a:pPr>
            <a:r>
              <a:rPr lang="en-US" sz="2000" dirty="0"/>
              <a:t>Consumer advocates call for the following additional consumer rights:</a:t>
            </a:r>
          </a:p>
          <a:p>
            <a:pPr marL="800100" lvl="1" indent="-342900">
              <a:buFont typeface="Wingdings" panose="05000000000000000000" pitchFamily="2" charset="2"/>
              <a:buChar char="ü"/>
            </a:pPr>
            <a:r>
              <a:rPr lang="en-US" sz="2000" dirty="0"/>
              <a:t>The right to be well informed about important aspects of the product</a:t>
            </a:r>
          </a:p>
          <a:p>
            <a:pPr marL="800100" lvl="1" indent="-342900">
              <a:buFont typeface="Wingdings" panose="05000000000000000000" pitchFamily="2" charset="2"/>
              <a:buChar char="ü"/>
            </a:pPr>
            <a:r>
              <a:rPr lang="en-US" sz="2000" dirty="0"/>
              <a:t>The right to be protected against questionable products and marketing practices</a:t>
            </a:r>
          </a:p>
          <a:p>
            <a:pPr marL="800100" lvl="1" indent="-342900">
              <a:buFont typeface="Wingdings" panose="05000000000000000000" pitchFamily="2" charset="2"/>
              <a:buChar char="ü"/>
            </a:pPr>
            <a:r>
              <a:rPr lang="en-US" sz="2000" dirty="0"/>
              <a:t>The right to influence products and marketing practices in ways that will improve “quality of life”</a:t>
            </a:r>
          </a:p>
          <a:p>
            <a:pPr marL="800100" lvl="1" indent="-342900">
              <a:buFont typeface="Wingdings" panose="05000000000000000000" pitchFamily="2" charset="2"/>
              <a:buChar char="ü"/>
            </a:pPr>
            <a:r>
              <a:rPr lang="en-US" sz="2000" dirty="0"/>
              <a:t>The right to consume now in a way that will preserve the world for future generations of consumers</a:t>
            </a:r>
          </a:p>
          <a:p>
            <a:pPr lvl="1" algn="r"/>
            <a:r>
              <a:rPr lang="ar-SA" sz="2000" dirty="0">
                <a:solidFill>
                  <a:srgbClr val="FF0000"/>
                </a:solidFill>
              </a:rPr>
              <a:t>الدفاع على حقوق المستهلكين </a:t>
            </a:r>
            <a:r>
              <a:rPr lang="ar-SA" sz="2000" dirty="0"/>
              <a:t>: حركة منظمة للمواطنين والهيئات الحكومية لتقوية المشترين والدفاع على حقوقهم فيما يتعلق بالبائعين.</a:t>
            </a:r>
          </a:p>
          <a:p>
            <a:pPr lvl="1" algn="r"/>
            <a:r>
              <a:rPr lang="ar-SA" sz="2000" dirty="0"/>
              <a:t>يطالب المدافعون عن المستهلك بالحقوق الإضافية التالية للمستهلك:</a:t>
            </a:r>
          </a:p>
          <a:p>
            <a:pPr lvl="1" algn="r"/>
            <a:r>
              <a:rPr lang="ar-SA" sz="2000" dirty="0"/>
              <a:t>-الحق في الحصول على معلومات جيدة حول الجوانب المهمة للمنتج</a:t>
            </a:r>
          </a:p>
          <a:p>
            <a:pPr lvl="1" algn="r"/>
            <a:r>
              <a:rPr lang="ar-SA" sz="2000" dirty="0"/>
              <a:t>-الحق في الحماية من المنتجات المشكوك فيها وممارسات التسويق</a:t>
            </a:r>
          </a:p>
          <a:p>
            <a:pPr lvl="1" algn="r"/>
            <a:r>
              <a:rPr lang="ar-SA" sz="2000" dirty="0"/>
              <a:t>-الحق في التأثير على المنتجات وممارسات التسويق بطرق من شأنها تحسين "جودة الحياة"</a:t>
            </a:r>
          </a:p>
          <a:p>
            <a:pPr lvl="1" algn="r"/>
            <a:r>
              <a:rPr lang="ar-SA" sz="2000" dirty="0"/>
              <a:t>-الحق في الاستهلاك الآن بطريقة من شأنها الحفاظ على العالم للأجيال القادمة من المستهلكين</a:t>
            </a:r>
            <a:endParaRPr lang="en-US" sz="2000" dirty="0"/>
          </a:p>
        </p:txBody>
      </p:sp>
      <p:pic>
        <p:nvPicPr>
          <p:cNvPr id="6" name="Picture 5">
            <a:extLst>
              <a:ext uri="{FF2B5EF4-FFF2-40B4-BE49-F238E27FC236}">
                <a16:creationId xmlns:a16="http://schemas.microsoft.com/office/drawing/2014/main" id="{7B004E7D-87EE-44B3-8E8A-253D850E0CAB}"/>
              </a:ext>
            </a:extLst>
          </p:cNvPr>
          <p:cNvPicPr>
            <a:picLocks noChangeAspect="1"/>
          </p:cNvPicPr>
          <p:nvPr/>
        </p:nvPicPr>
        <p:blipFill rotWithShape="1">
          <a:blip r:embed="rId2"/>
          <a:srcRect r="38501"/>
          <a:stretch/>
        </p:blipFill>
        <p:spPr>
          <a:xfrm>
            <a:off x="9067465" y="1617686"/>
            <a:ext cx="3124535" cy="5375542"/>
          </a:xfrm>
          <a:prstGeom prst="rect">
            <a:avLst/>
          </a:prstGeom>
        </p:spPr>
      </p:pic>
    </p:spTree>
    <p:extLst>
      <p:ext uri="{BB962C8B-B14F-4D97-AF65-F5344CB8AC3E}">
        <p14:creationId xmlns:p14="http://schemas.microsoft.com/office/powerpoint/2010/main" val="166956279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4F858C-CDFF-48C9-B14B-A359C2BB46E5}"/>
              </a:ext>
            </a:extLst>
          </p:cNvPr>
          <p:cNvSpPr>
            <a:spLocks noGrp="1"/>
          </p:cNvSpPr>
          <p:nvPr>
            <p:ph type="title"/>
          </p:nvPr>
        </p:nvSpPr>
        <p:spPr>
          <a:xfrm>
            <a:off x="0" y="12699"/>
            <a:ext cx="12211331" cy="1270191"/>
          </a:xfrm>
          <a:noFill/>
        </p:spPr>
        <p:txBody>
          <a:bodyPr>
            <a:normAutofit fontScale="90000"/>
          </a:bodyPr>
          <a:lstStyle/>
          <a:p>
            <a:r>
              <a:rPr lang="en-US" sz="4800" dirty="0"/>
              <a:t> 3</a:t>
            </a:r>
            <a:r>
              <a:rPr lang="en-US" dirty="0"/>
              <a:t>. Consumer actions to Promote sustainable Marketing</a:t>
            </a:r>
            <a:endParaRPr lang="en-US" sz="4800" dirty="0">
              <a:solidFill>
                <a:srgbClr val="FFFF00"/>
              </a:solidFill>
            </a:endParaRPr>
          </a:p>
        </p:txBody>
      </p:sp>
      <p:sp>
        <p:nvSpPr>
          <p:cNvPr id="5" name="TextBox 4">
            <a:extLst>
              <a:ext uri="{FF2B5EF4-FFF2-40B4-BE49-F238E27FC236}">
                <a16:creationId xmlns:a16="http://schemas.microsoft.com/office/drawing/2014/main" id="{950E15CE-1F79-4558-BECD-64BB2EDC7D91}"/>
              </a:ext>
            </a:extLst>
          </p:cNvPr>
          <p:cNvSpPr txBox="1"/>
          <p:nvPr/>
        </p:nvSpPr>
        <p:spPr>
          <a:xfrm>
            <a:off x="0" y="888642"/>
            <a:ext cx="12192000" cy="5601533"/>
          </a:xfrm>
          <a:prstGeom prst="rect">
            <a:avLst/>
          </a:prstGeom>
          <a:noFill/>
        </p:spPr>
        <p:txBody>
          <a:bodyPr wrap="square">
            <a:spAutoFit/>
          </a:bodyPr>
          <a:lstStyle/>
          <a:p>
            <a:pPr algn="l"/>
            <a:r>
              <a:rPr lang="en-US" sz="2000" b="1" i="0" u="none" strike="noStrike" baseline="0" dirty="0">
                <a:solidFill>
                  <a:srgbClr val="960000"/>
                </a:solidFill>
                <a:latin typeface="ArialNarrowMTPro-Bold"/>
              </a:rPr>
              <a:t>Environmentalism: </a:t>
            </a:r>
            <a:r>
              <a:rPr lang="en-US" sz="2000" b="0" i="0" u="none" strike="noStrike" baseline="0" dirty="0">
                <a:solidFill>
                  <a:srgbClr val="000000"/>
                </a:solidFill>
                <a:latin typeface="TimesLTPro-Roman"/>
              </a:rPr>
              <a:t>An </a:t>
            </a:r>
            <a:r>
              <a:rPr lang="en-US" sz="1800" b="0" i="0" u="none" strike="noStrike" baseline="0" dirty="0">
                <a:latin typeface="TimesLTPro-Roman"/>
              </a:rPr>
              <a:t>organized movement of concerned citizens, businesses, and government agencies designed to protect and improve people’s current and future living environment</a:t>
            </a:r>
          </a:p>
          <a:p>
            <a:pPr algn="l"/>
            <a:endParaRPr lang="en-US" dirty="0">
              <a:latin typeface="TimesLTPro-Roman"/>
            </a:endParaRPr>
          </a:p>
          <a:p>
            <a:pPr marL="285750" indent="-285750" algn="l">
              <a:buFont typeface="Arial" panose="020B0604020202020204" pitchFamily="34" charset="0"/>
              <a:buChar char="•"/>
            </a:pPr>
            <a:r>
              <a:rPr lang="en-US" sz="1800" b="0" i="0" u="none" strike="noStrike" baseline="0" dirty="0">
                <a:latin typeface="TimesLTPro-Roman"/>
              </a:rPr>
              <a:t>Environmentalists are not against marketing and consumption; they simply want people and organizations to operate with more care for the environment</a:t>
            </a:r>
          </a:p>
          <a:p>
            <a:pPr marL="285750" indent="-285750" algn="l">
              <a:buFont typeface="Arial" panose="020B0604020202020204" pitchFamily="34" charset="0"/>
              <a:buChar char="•"/>
            </a:pPr>
            <a:r>
              <a:rPr lang="en-US" sz="1800" b="0" i="0" u="none" strike="noStrike" baseline="0" dirty="0">
                <a:latin typeface="TimesLTPro-Roman"/>
              </a:rPr>
              <a:t>The marketing system’s goal, environmentalists assert, should be to maximize life quality. </a:t>
            </a:r>
          </a:p>
          <a:p>
            <a:pPr marL="285750" indent="-285750" algn="l">
              <a:buFont typeface="Arial" panose="020B0604020202020204" pitchFamily="34" charset="0"/>
              <a:buChar char="•"/>
            </a:pPr>
            <a:r>
              <a:rPr lang="en-US" sz="1800" b="0" i="0" u="none" strike="noStrike" baseline="0" dirty="0">
                <a:latin typeface="TimesLTPro-Roman"/>
              </a:rPr>
              <a:t>Life quality means not only the quantity and quality of consumer goods and services but also the quality of the environment, now and for future generations.</a:t>
            </a:r>
          </a:p>
          <a:p>
            <a:pPr marL="285750" indent="-285750" algn="l">
              <a:buFont typeface="Arial" panose="020B0604020202020204" pitchFamily="34" charset="0"/>
              <a:buChar char="•"/>
            </a:pPr>
            <a:r>
              <a:rPr lang="en-US" sz="1800" b="0" i="0" u="none" strike="noStrike" baseline="0" dirty="0">
                <a:latin typeface="TimesLTPro-Roman"/>
              </a:rPr>
              <a:t>Environmentalism is concerned with damage to the ecosystem caused by global warming, resource depletion, toxic and solid wastes, litter, the availability of fresh water, and other problems. Other issues include the loss of recreational areas and the increase in health problems caused by bad air, polluted water, and chemically treated food.</a:t>
            </a:r>
          </a:p>
          <a:p>
            <a:pPr algn="r"/>
            <a:r>
              <a:rPr lang="ar-SA" sz="2000" dirty="0">
                <a:solidFill>
                  <a:srgbClr val="FF0000"/>
                </a:solidFill>
              </a:rPr>
              <a:t>حماية البيئة</a:t>
            </a:r>
            <a:r>
              <a:rPr lang="ar-SA" sz="2000" dirty="0"/>
              <a:t>: حركة منظمة من المواطنين المهتمين والشركات والهيئات الحكومية تهدف إلى حماية وتحسين بيئة معيشة الناس الحالية والمستقبلية</a:t>
            </a:r>
          </a:p>
          <a:p>
            <a:pPr algn="r"/>
            <a:r>
              <a:rPr lang="ar-SA" sz="2000" dirty="0"/>
              <a:t>لا يعارض دعاة حماية البيئة التسويق والاستهلاك؛ بل يريدون ببساطة أن يعمل الناس والمنظمات بقدر أعظم من العناية بالبيئة</a:t>
            </a:r>
          </a:p>
          <a:p>
            <a:pPr algn="r"/>
            <a:r>
              <a:rPr lang="ar-SA" sz="2000" dirty="0"/>
              <a:t>ويؤكد دعاة حماية البيئة أن هدف نظام التسويق ينبغي أن يكون تعظيم جودة الحياة.</a:t>
            </a:r>
          </a:p>
          <a:p>
            <a:pPr algn="r"/>
            <a:r>
              <a:rPr lang="ar-SA" sz="2000" dirty="0"/>
              <a:t>لا تعني جودة الحياة فقط كمية ونوعية السلع والخدمات الاستهلاكية، بل تعني أيضًا جودة البيئة، الآن وللأجيال القادمة.</a:t>
            </a:r>
          </a:p>
          <a:p>
            <a:pPr algn="r"/>
            <a:r>
              <a:rPr lang="ar-SA" sz="2000" dirty="0"/>
              <a:t>تهتم البيئة بالأضرار التي تلحق بالنظام البيئي بسبب الانحباس الحراري العالمي، واستنزاف الموارد، والنفايات السامة والصلبة، والقمامة، وتوافر المياه العذبة، وغيرها من المشاكل. وتشمل القضايا الأخرى فقدان المناطق الترفيهية وزيادة المشاكل الصحية الناجمة عن الهواء السيئ، والمياه الملوثة، والأغذية المعالجة كيميائيًا.</a:t>
            </a:r>
            <a:endParaRPr lang="en-US" sz="2000" dirty="0"/>
          </a:p>
        </p:txBody>
      </p:sp>
    </p:spTree>
    <p:extLst>
      <p:ext uri="{BB962C8B-B14F-4D97-AF65-F5344CB8AC3E}">
        <p14:creationId xmlns:p14="http://schemas.microsoft.com/office/powerpoint/2010/main" val="10958316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7150ACA-73A6-4E4F-A078-C7D330E0FF88}"/>
              </a:ext>
            </a:extLst>
          </p:cNvPr>
          <p:cNvSpPr>
            <a:spLocks noGrp="1"/>
          </p:cNvSpPr>
          <p:nvPr>
            <p:ph idx="1"/>
          </p:nvPr>
        </p:nvSpPr>
        <p:spPr>
          <a:xfrm>
            <a:off x="167425" y="991672"/>
            <a:ext cx="12024575" cy="5866327"/>
          </a:xfrm>
        </p:spPr>
        <p:txBody>
          <a:bodyPr/>
          <a:lstStyle/>
          <a:p>
            <a:pPr algn="l">
              <a:lnSpc>
                <a:spcPct val="100000"/>
              </a:lnSpc>
            </a:pPr>
            <a:r>
              <a:rPr lang="en-US" sz="1800" b="0" i="0" u="none" strike="noStrike" baseline="0" dirty="0">
                <a:latin typeface="TimesLTPro-Roman"/>
              </a:rPr>
              <a:t>In recent years, however, most companies have accepted responsibility for doing no harm to the environment</a:t>
            </a:r>
          </a:p>
          <a:p>
            <a:pPr algn="l">
              <a:lnSpc>
                <a:spcPct val="100000"/>
              </a:lnSpc>
            </a:pPr>
            <a:r>
              <a:rPr lang="en-US" sz="1800" b="0" i="0" u="none" strike="noStrike" baseline="0" dirty="0">
                <a:latin typeface="TimesLTPro-Roman"/>
              </a:rPr>
              <a:t>More and more companies are now adopting policies of </a:t>
            </a:r>
            <a:r>
              <a:rPr lang="en-US" sz="1800" b="1" i="0" u="none" strike="noStrike" baseline="0" dirty="0">
                <a:latin typeface="TimesLTPro-Bold"/>
              </a:rPr>
              <a:t>environmental sustainability</a:t>
            </a:r>
            <a:r>
              <a:rPr lang="en-US" sz="1800" b="0" i="0" u="none" strike="noStrike" baseline="0" dirty="0">
                <a:latin typeface="TimesLTPro-Roman"/>
              </a:rPr>
              <a:t>.</a:t>
            </a:r>
          </a:p>
          <a:p>
            <a:pPr algn="l">
              <a:lnSpc>
                <a:spcPct val="100000"/>
              </a:lnSpc>
            </a:pPr>
            <a:r>
              <a:rPr lang="en-US" sz="1800" b="1" dirty="0">
                <a:solidFill>
                  <a:srgbClr val="960000"/>
                </a:solidFill>
                <a:latin typeface="TimesLTPro-Roman"/>
              </a:rPr>
              <a:t>Environmental sustainability</a:t>
            </a:r>
            <a:r>
              <a:rPr lang="en-US" sz="1800" dirty="0">
                <a:latin typeface="TimesLTPro-Roman"/>
              </a:rPr>
              <a:t>: A management approach that involves developing strategies that both sustain the environment and produce profits for the company</a:t>
            </a:r>
          </a:p>
          <a:p>
            <a:pPr marL="0" indent="0" algn="r">
              <a:lnSpc>
                <a:spcPct val="100000"/>
              </a:lnSpc>
              <a:buNone/>
            </a:pPr>
            <a:r>
              <a:rPr lang="ar-SA" sz="1800" dirty="0">
                <a:latin typeface="TimesLTPro-Roman"/>
              </a:rPr>
              <a:t>ومع ذلك، في السنوات الأخيرة، تقبلت معظم الشركات المسؤولية عن عدم إلحاق الضرر بالبيئة</a:t>
            </a:r>
          </a:p>
          <a:p>
            <a:pPr marL="0" indent="0" algn="r">
              <a:lnSpc>
                <a:spcPct val="100000"/>
              </a:lnSpc>
              <a:buNone/>
            </a:pPr>
            <a:r>
              <a:rPr lang="ar-SA" sz="1800" dirty="0">
                <a:latin typeface="TimesLTPro-Roman"/>
              </a:rPr>
              <a:t>ويتبنى المزيد والمزيد من الشركات الآن سياسات الاستدامة البيئية.</a:t>
            </a:r>
          </a:p>
          <a:p>
            <a:pPr marL="0" indent="0" algn="r">
              <a:lnSpc>
                <a:spcPct val="100000"/>
              </a:lnSpc>
              <a:buNone/>
            </a:pPr>
            <a:r>
              <a:rPr lang="ar-SA" sz="1800" dirty="0">
                <a:latin typeface="TimesLTPro-Roman"/>
              </a:rPr>
              <a:t>الاستدامة البيئية: نهج إداري يتضمن تطوير استراتيجيات تعمل على دعم البيئة وتحقيق الأرباح للشركة</a:t>
            </a:r>
            <a:endParaRPr lang="en-US" sz="1800" dirty="0">
              <a:latin typeface="TimesLTPro-Roman"/>
            </a:endParaRPr>
          </a:p>
        </p:txBody>
      </p:sp>
      <p:sp>
        <p:nvSpPr>
          <p:cNvPr id="4" name="Title 1">
            <a:extLst>
              <a:ext uri="{FF2B5EF4-FFF2-40B4-BE49-F238E27FC236}">
                <a16:creationId xmlns:a16="http://schemas.microsoft.com/office/drawing/2014/main" id="{DF0065FF-D449-42D4-B5D1-30E0103607FB}"/>
              </a:ext>
            </a:extLst>
          </p:cNvPr>
          <p:cNvSpPr>
            <a:spLocks noGrp="1"/>
          </p:cNvSpPr>
          <p:nvPr>
            <p:ph type="title"/>
          </p:nvPr>
        </p:nvSpPr>
        <p:spPr>
          <a:xfrm>
            <a:off x="1" y="1"/>
            <a:ext cx="12192000" cy="1282890"/>
          </a:xfrm>
          <a:noFill/>
        </p:spPr>
        <p:txBody>
          <a:bodyPr>
            <a:normAutofit fontScale="90000"/>
          </a:bodyPr>
          <a:lstStyle/>
          <a:p>
            <a:r>
              <a:rPr lang="en-US" sz="4800" dirty="0"/>
              <a:t> 3</a:t>
            </a:r>
            <a:r>
              <a:rPr lang="en-US" dirty="0"/>
              <a:t>. consumer actions to Promote sustainable Marketing</a:t>
            </a:r>
            <a:endParaRPr lang="en-US" sz="4800" dirty="0">
              <a:solidFill>
                <a:srgbClr val="FFFF00"/>
              </a:solidFill>
            </a:endParaRPr>
          </a:p>
        </p:txBody>
      </p:sp>
      <p:pic>
        <p:nvPicPr>
          <p:cNvPr id="5" name="Picture 4">
            <a:extLst>
              <a:ext uri="{FF2B5EF4-FFF2-40B4-BE49-F238E27FC236}">
                <a16:creationId xmlns:a16="http://schemas.microsoft.com/office/drawing/2014/main" id="{15406D2E-2649-4970-99D6-7C2484D4693D}"/>
              </a:ext>
            </a:extLst>
          </p:cNvPr>
          <p:cNvPicPr>
            <a:picLocks noChangeAspect="1"/>
          </p:cNvPicPr>
          <p:nvPr/>
        </p:nvPicPr>
        <p:blipFill rotWithShape="1">
          <a:blip r:embed="rId2"/>
          <a:srcRect l="33048" t="2583" r="32308" b="10391"/>
          <a:stretch/>
        </p:blipFill>
        <p:spPr>
          <a:xfrm>
            <a:off x="2605916" y="4191973"/>
            <a:ext cx="1718820" cy="2266782"/>
          </a:xfrm>
          <a:prstGeom prst="rect">
            <a:avLst/>
          </a:prstGeom>
        </p:spPr>
      </p:pic>
      <p:sp>
        <p:nvSpPr>
          <p:cNvPr id="7" name="TextBox 6">
            <a:extLst>
              <a:ext uri="{FF2B5EF4-FFF2-40B4-BE49-F238E27FC236}">
                <a16:creationId xmlns:a16="http://schemas.microsoft.com/office/drawing/2014/main" id="{8962A5E1-2E6E-482A-8647-863BE9DFD0A5}"/>
              </a:ext>
            </a:extLst>
          </p:cNvPr>
          <p:cNvSpPr txBox="1"/>
          <p:nvPr/>
        </p:nvSpPr>
        <p:spPr>
          <a:xfrm>
            <a:off x="4904285" y="3934490"/>
            <a:ext cx="7287715" cy="2585323"/>
          </a:xfrm>
          <a:prstGeom prst="rect">
            <a:avLst/>
          </a:prstGeom>
          <a:noFill/>
        </p:spPr>
        <p:txBody>
          <a:bodyPr wrap="square">
            <a:spAutoFit/>
          </a:bodyPr>
          <a:lstStyle/>
          <a:p>
            <a:r>
              <a:rPr lang="en-US" sz="1800" b="0" i="0" u="none" strike="noStrike" baseline="0" dirty="0">
                <a:solidFill>
                  <a:srgbClr val="0A1F61"/>
                </a:solidFill>
                <a:latin typeface="TimesLTPro-Roman"/>
              </a:rPr>
              <a:t>Persil Small &amp; Mighty </a:t>
            </a:r>
            <a:r>
              <a:rPr lang="en-US" dirty="0">
                <a:solidFill>
                  <a:srgbClr val="0A1F61"/>
                </a:solidFill>
              </a:rPr>
              <a:t>concentrated laundry detergents use less packaging, making them cheaper and less polluting to transport. More important, they’ve been reformulated to wash efficiently at lower temperatures, using less energy and water. Unilever estimates that these changes have achieved a 15 percent reduction in greenhouse gas emissions.</a:t>
            </a:r>
          </a:p>
          <a:p>
            <a:pPr algn="r"/>
            <a:r>
              <a:rPr lang="ar-SA" dirty="0">
                <a:solidFill>
                  <a:srgbClr val="0A1F61"/>
                </a:solidFill>
              </a:rPr>
              <a:t>تستخدم منظفات الغسيل </a:t>
            </a:r>
            <a:r>
              <a:rPr lang="ar-SA" dirty="0" err="1">
                <a:solidFill>
                  <a:srgbClr val="0A1F61"/>
                </a:solidFill>
              </a:rPr>
              <a:t>بيرسل</a:t>
            </a:r>
            <a:r>
              <a:rPr lang="ar-SA" dirty="0">
                <a:solidFill>
                  <a:srgbClr val="0A1F61"/>
                </a:solidFill>
              </a:rPr>
              <a:t> المركزة مواد تغليف أقل، مما يجعلها أرخص وأقل تلويثًا للنقل. والأهم من ذلك، تم إعادة تركيبها لغسلها بكفاءة في درجات حرارة أقل، باستخدام طاقة ومياه أقل. وتقدر شركة </a:t>
            </a:r>
            <a:r>
              <a:rPr lang="ar-SA" dirty="0" err="1">
                <a:solidFill>
                  <a:srgbClr val="0A1F61"/>
                </a:solidFill>
              </a:rPr>
              <a:t>يونيليفر</a:t>
            </a:r>
            <a:r>
              <a:rPr lang="ar-SA" dirty="0">
                <a:solidFill>
                  <a:srgbClr val="0A1F61"/>
                </a:solidFill>
              </a:rPr>
              <a:t> أن هذه التغييرات أدت إلى خفض انبعاثات الغازات المسببة للانحباس الحراري العالمي بنسبة 15%.</a:t>
            </a:r>
            <a:endParaRPr lang="en-US" dirty="0">
              <a:solidFill>
                <a:srgbClr val="0A1F61"/>
              </a:solidFill>
            </a:endParaRPr>
          </a:p>
        </p:txBody>
      </p:sp>
      <p:cxnSp>
        <p:nvCxnSpPr>
          <p:cNvPr id="9" name="Straight Connector 8">
            <a:extLst>
              <a:ext uri="{FF2B5EF4-FFF2-40B4-BE49-F238E27FC236}">
                <a16:creationId xmlns:a16="http://schemas.microsoft.com/office/drawing/2014/main" id="{EF26E820-3EF8-4CD6-AB65-75DEC116BF6C}"/>
              </a:ext>
            </a:extLst>
          </p:cNvPr>
          <p:cNvCxnSpPr/>
          <p:nvPr/>
        </p:nvCxnSpPr>
        <p:spPr>
          <a:xfrm>
            <a:off x="2374071" y="3785470"/>
            <a:ext cx="6905768"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77239958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7150ACA-73A6-4E4F-A078-C7D330E0FF88}"/>
              </a:ext>
            </a:extLst>
          </p:cNvPr>
          <p:cNvSpPr>
            <a:spLocks noGrp="1"/>
          </p:cNvSpPr>
          <p:nvPr>
            <p:ph idx="1"/>
          </p:nvPr>
        </p:nvSpPr>
        <p:spPr>
          <a:xfrm>
            <a:off x="0" y="991672"/>
            <a:ext cx="8269638" cy="5866327"/>
          </a:xfrm>
        </p:spPr>
        <p:txBody>
          <a:bodyPr>
            <a:normAutofit fontScale="92500" lnSpcReduction="10000"/>
          </a:bodyPr>
          <a:lstStyle/>
          <a:p>
            <a:pPr>
              <a:lnSpc>
                <a:spcPct val="100000"/>
              </a:lnSpc>
            </a:pPr>
            <a:r>
              <a:rPr lang="en-US" altLang="ar-SA" sz="2400" b="1" dirty="0">
                <a:solidFill>
                  <a:srgbClr val="0A1F61"/>
                </a:solidFill>
              </a:rPr>
              <a:t>Green marketing: </a:t>
            </a:r>
            <a:r>
              <a:rPr lang="en-US" altLang="ar-SA" sz="2400" dirty="0"/>
              <a:t>The specific development, pricing, promotion, and distribution of products that do not harm the natural environment.</a:t>
            </a:r>
          </a:p>
          <a:p>
            <a:pPr>
              <a:lnSpc>
                <a:spcPct val="100000"/>
              </a:lnSpc>
            </a:pPr>
            <a:r>
              <a:rPr lang="en-US" altLang="ar-SA" sz="2400" dirty="0">
                <a:solidFill>
                  <a:srgbClr val="0A1F61"/>
                </a:solidFill>
              </a:rPr>
              <a:t>Corporate Goals For The Natural Environment</a:t>
            </a:r>
            <a:r>
              <a:rPr lang="en-US" altLang="ar-SA" sz="2400" dirty="0"/>
              <a:t>: </a:t>
            </a:r>
          </a:p>
          <a:p>
            <a:pPr marL="1081088" lvl="1" indent="-623888">
              <a:spcBef>
                <a:spcPct val="40000"/>
              </a:spcBef>
              <a:buSzPct val="120000"/>
              <a:buFont typeface="Webdings" panose="05030102010509060703" pitchFamily="18" charset="2"/>
              <a:buChar char="@"/>
            </a:pPr>
            <a:r>
              <a:rPr lang="en-US" altLang="ar-SA" dirty="0"/>
              <a:t>Eliminate concept of waste</a:t>
            </a:r>
          </a:p>
          <a:p>
            <a:pPr marL="1081088" lvl="1" indent="-623888">
              <a:spcBef>
                <a:spcPct val="40000"/>
              </a:spcBef>
              <a:buSzPct val="120000"/>
              <a:buFont typeface="Webdings" panose="05030102010509060703" pitchFamily="18" charset="2"/>
              <a:buChar char="@"/>
            </a:pPr>
            <a:r>
              <a:rPr lang="en-US" altLang="ar-SA" dirty="0"/>
              <a:t>Reinvent concept of a product</a:t>
            </a:r>
          </a:p>
          <a:p>
            <a:pPr marL="1081088" lvl="1" indent="-623888">
              <a:spcBef>
                <a:spcPct val="40000"/>
              </a:spcBef>
              <a:buSzPct val="120000"/>
              <a:buFont typeface="Webdings" panose="05030102010509060703" pitchFamily="18" charset="2"/>
              <a:buChar char="@"/>
            </a:pPr>
            <a:r>
              <a:rPr lang="en-US" altLang="ar-SA" dirty="0"/>
              <a:t>Make prices reflect the cost</a:t>
            </a:r>
          </a:p>
          <a:p>
            <a:pPr marL="1081088" lvl="1" indent="-623888">
              <a:spcBef>
                <a:spcPct val="40000"/>
              </a:spcBef>
              <a:buSzPct val="120000"/>
              <a:buFont typeface="Webdings" panose="05030102010509060703" pitchFamily="18" charset="2"/>
              <a:buChar char="@"/>
            </a:pPr>
            <a:r>
              <a:rPr lang="en-US" altLang="ar-SA" dirty="0"/>
              <a:t>Make environmentalism profitable</a:t>
            </a:r>
          </a:p>
          <a:p>
            <a:pPr marL="457200" lvl="1" indent="0" algn="r">
              <a:spcBef>
                <a:spcPct val="40000"/>
              </a:spcBef>
              <a:buSzPct val="120000"/>
              <a:buNone/>
            </a:pPr>
            <a:r>
              <a:rPr lang="ar-SA" altLang="ar-SA" dirty="0"/>
              <a:t>التسويق الأخضر: التطوير والتسعير والترويج والتوزيع المحدد للمنتجات التي لا تضر بالبيئة الطبيعية.</a:t>
            </a:r>
          </a:p>
          <a:p>
            <a:pPr marL="457200" lvl="1" indent="0" algn="r">
              <a:spcBef>
                <a:spcPct val="40000"/>
              </a:spcBef>
              <a:buSzPct val="120000"/>
              <a:buNone/>
            </a:pPr>
            <a:r>
              <a:rPr lang="ar-SA" altLang="ar-SA" dirty="0"/>
              <a:t>أهداف الشركات للبيئة الطبيعية:</a:t>
            </a:r>
          </a:p>
          <a:p>
            <a:pPr marL="457200" lvl="1" indent="0" algn="r">
              <a:spcBef>
                <a:spcPct val="40000"/>
              </a:spcBef>
              <a:buSzPct val="120000"/>
              <a:buNone/>
            </a:pPr>
            <a:r>
              <a:rPr lang="ar-SA" altLang="ar-SA" dirty="0"/>
              <a:t>-القضاء على مفهوم النفايات</a:t>
            </a:r>
          </a:p>
          <a:p>
            <a:pPr marL="457200" lvl="1" indent="0" algn="r">
              <a:spcBef>
                <a:spcPct val="40000"/>
              </a:spcBef>
              <a:buSzPct val="120000"/>
              <a:buNone/>
            </a:pPr>
            <a:r>
              <a:rPr lang="ar-SA" altLang="ar-SA" dirty="0"/>
              <a:t>-إعادة ابتكار مفهوم المنتج</a:t>
            </a:r>
          </a:p>
          <a:p>
            <a:pPr marL="457200" lvl="1" indent="0" algn="r">
              <a:spcBef>
                <a:spcPct val="40000"/>
              </a:spcBef>
              <a:buSzPct val="120000"/>
              <a:buNone/>
            </a:pPr>
            <a:r>
              <a:rPr lang="ar-SA" altLang="ar-SA" dirty="0"/>
              <a:t>-جعل الأسعار تعكس التكلفة</a:t>
            </a:r>
          </a:p>
          <a:p>
            <a:pPr marL="457200" lvl="1" indent="0" algn="r">
              <a:spcBef>
                <a:spcPct val="40000"/>
              </a:spcBef>
              <a:buSzPct val="120000"/>
              <a:buNone/>
            </a:pPr>
            <a:r>
              <a:rPr lang="ar-SA" altLang="ar-SA" dirty="0"/>
              <a:t>-جعل الحفاظ على البيئة مربحًا</a:t>
            </a:r>
            <a:endParaRPr lang="en-US" altLang="ar-SA" dirty="0"/>
          </a:p>
          <a:p>
            <a:pPr>
              <a:lnSpc>
                <a:spcPct val="100000"/>
              </a:lnSpc>
            </a:pPr>
            <a:endParaRPr lang="en-US" altLang="ar-SA" sz="2400" dirty="0"/>
          </a:p>
          <a:p>
            <a:pPr algn="l">
              <a:lnSpc>
                <a:spcPct val="100000"/>
              </a:lnSpc>
            </a:pPr>
            <a:endParaRPr lang="en-US" sz="1800" dirty="0">
              <a:latin typeface="TimesLTPro-Roman"/>
            </a:endParaRPr>
          </a:p>
        </p:txBody>
      </p:sp>
      <p:sp>
        <p:nvSpPr>
          <p:cNvPr id="4" name="Title 1">
            <a:extLst>
              <a:ext uri="{FF2B5EF4-FFF2-40B4-BE49-F238E27FC236}">
                <a16:creationId xmlns:a16="http://schemas.microsoft.com/office/drawing/2014/main" id="{DF0065FF-D449-42D4-B5D1-30E0103607FB}"/>
              </a:ext>
            </a:extLst>
          </p:cNvPr>
          <p:cNvSpPr>
            <a:spLocks noGrp="1"/>
          </p:cNvSpPr>
          <p:nvPr>
            <p:ph type="title"/>
          </p:nvPr>
        </p:nvSpPr>
        <p:spPr>
          <a:xfrm>
            <a:off x="1" y="1"/>
            <a:ext cx="12192000" cy="1282890"/>
          </a:xfrm>
          <a:noFill/>
        </p:spPr>
        <p:txBody>
          <a:bodyPr>
            <a:normAutofit fontScale="90000"/>
          </a:bodyPr>
          <a:lstStyle/>
          <a:p>
            <a:pPr algn="ctr"/>
            <a:r>
              <a:rPr lang="en-US" sz="4800" dirty="0"/>
              <a:t> 3</a:t>
            </a:r>
            <a:r>
              <a:rPr lang="en-US" dirty="0"/>
              <a:t>. consumer actions to Promote sustainable Marketing</a:t>
            </a:r>
            <a:endParaRPr lang="en-US" sz="4800" dirty="0">
              <a:solidFill>
                <a:srgbClr val="FFFF00"/>
              </a:solidFill>
            </a:endParaRPr>
          </a:p>
        </p:txBody>
      </p:sp>
      <p:pic>
        <p:nvPicPr>
          <p:cNvPr id="2" name="Picture 1">
            <a:extLst>
              <a:ext uri="{FF2B5EF4-FFF2-40B4-BE49-F238E27FC236}">
                <a16:creationId xmlns:a16="http://schemas.microsoft.com/office/drawing/2014/main" id="{E09AB1F8-5B72-4204-897F-F3C90FB6CE84}"/>
              </a:ext>
            </a:extLst>
          </p:cNvPr>
          <p:cNvPicPr>
            <a:picLocks noChangeAspect="1"/>
          </p:cNvPicPr>
          <p:nvPr/>
        </p:nvPicPr>
        <p:blipFill>
          <a:blip r:embed="rId2"/>
          <a:stretch>
            <a:fillRect/>
          </a:stretch>
        </p:blipFill>
        <p:spPr>
          <a:xfrm>
            <a:off x="8269638" y="1825625"/>
            <a:ext cx="3617545" cy="3846755"/>
          </a:xfrm>
          <a:prstGeom prst="rect">
            <a:avLst/>
          </a:prstGeom>
        </p:spPr>
      </p:pic>
    </p:spTree>
    <p:extLst>
      <p:ext uri="{BB962C8B-B14F-4D97-AF65-F5344CB8AC3E}">
        <p14:creationId xmlns:p14="http://schemas.microsoft.com/office/powerpoint/2010/main" val="186679168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9A96FE-40A8-46E9-860B-C746D69C3191}"/>
              </a:ext>
            </a:extLst>
          </p:cNvPr>
          <p:cNvSpPr>
            <a:spLocks noGrp="1"/>
          </p:cNvSpPr>
          <p:nvPr>
            <p:ph type="title"/>
          </p:nvPr>
        </p:nvSpPr>
        <p:spPr>
          <a:xfrm>
            <a:off x="1" y="1"/>
            <a:ext cx="12192000" cy="1282890"/>
          </a:xfrm>
          <a:noFill/>
        </p:spPr>
        <p:txBody>
          <a:bodyPr>
            <a:normAutofit/>
          </a:bodyPr>
          <a:lstStyle/>
          <a:p>
            <a:pPr algn="ctr"/>
            <a:r>
              <a:rPr lang="en-US" sz="3600" dirty="0"/>
              <a:t>4. Business actions toward sustainable marketing</a:t>
            </a:r>
          </a:p>
        </p:txBody>
      </p:sp>
      <p:sp>
        <p:nvSpPr>
          <p:cNvPr id="3" name="Content Placeholder 2">
            <a:extLst>
              <a:ext uri="{FF2B5EF4-FFF2-40B4-BE49-F238E27FC236}">
                <a16:creationId xmlns:a16="http://schemas.microsoft.com/office/drawing/2014/main" id="{F695952E-DBCD-4CEE-B2FC-14240E8E3AE3}"/>
              </a:ext>
            </a:extLst>
          </p:cNvPr>
          <p:cNvSpPr>
            <a:spLocks noGrp="1"/>
          </p:cNvSpPr>
          <p:nvPr>
            <p:ph idx="1"/>
          </p:nvPr>
        </p:nvSpPr>
        <p:spPr>
          <a:xfrm>
            <a:off x="0" y="1081824"/>
            <a:ext cx="12192000" cy="5776175"/>
          </a:xfrm>
        </p:spPr>
        <p:txBody>
          <a:bodyPr/>
          <a:lstStyle/>
          <a:p>
            <a:pPr marL="0" indent="0">
              <a:buNone/>
            </a:pPr>
            <a:r>
              <a:rPr lang="en-US" b="1" dirty="0">
                <a:solidFill>
                  <a:srgbClr val="C00000"/>
                </a:solidFill>
              </a:rPr>
              <a:t>5.1. Sustainable Marketing Principles:</a:t>
            </a:r>
          </a:p>
          <a:p>
            <a:pPr algn="l">
              <a:lnSpc>
                <a:spcPct val="100000"/>
              </a:lnSpc>
            </a:pPr>
            <a:r>
              <a:rPr lang="en-US" sz="2400" b="0" i="0" u="none" strike="noStrike" baseline="0" dirty="0">
                <a:latin typeface="TimesLTPro-Roman"/>
              </a:rPr>
              <a:t>Under the sustainable marketing concept, a company’s marketing should be guided by five sustainable marketing principles: </a:t>
            </a:r>
          </a:p>
          <a:p>
            <a:pPr marL="0" indent="0" algn="r">
              <a:lnSpc>
                <a:spcPct val="100000"/>
              </a:lnSpc>
              <a:buNone/>
            </a:pPr>
            <a:r>
              <a:rPr lang="ar-SA" sz="2400" dirty="0">
                <a:solidFill>
                  <a:srgbClr val="FF0000"/>
                </a:solidFill>
                <a:latin typeface="TimesLTPro-Roman"/>
              </a:rPr>
              <a:t>مبادئ التسويق المستدام:</a:t>
            </a:r>
          </a:p>
          <a:p>
            <a:pPr marL="0" indent="0" algn="r">
              <a:lnSpc>
                <a:spcPct val="100000"/>
              </a:lnSpc>
              <a:buNone/>
            </a:pPr>
            <a:r>
              <a:rPr lang="ar-SA" sz="2400" dirty="0">
                <a:latin typeface="TimesLTPro-Roman"/>
              </a:rPr>
              <a:t>وفقًا لمفهوم التسويق المستدام، يجب أن يسترشد تسويق الشركة بخمسة مبادئ تسويق مستدامة:</a:t>
            </a:r>
            <a:endParaRPr lang="en-US" sz="2400" b="0" i="0" u="none" strike="noStrike" baseline="0" dirty="0">
              <a:latin typeface="TimesLTPro-Roman"/>
            </a:endParaRPr>
          </a:p>
        </p:txBody>
      </p:sp>
      <p:sp>
        <p:nvSpPr>
          <p:cNvPr id="4" name="Rectangle: Rounded Corners 3">
            <a:extLst>
              <a:ext uri="{FF2B5EF4-FFF2-40B4-BE49-F238E27FC236}">
                <a16:creationId xmlns:a16="http://schemas.microsoft.com/office/drawing/2014/main" id="{230F3EB9-FCED-4DF7-9BCD-DD19893A7CD0}"/>
              </a:ext>
            </a:extLst>
          </p:cNvPr>
          <p:cNvSpPr/>
          <p:nvPr/>
        </p:nvSpPr>
        <p:spPr>
          <a:xfrm>
            <a:off x="1395713" y="3556598"/>
            <a:ext cx="2475440" cy="802037"/>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ctr">
              <a:buAutoNum type="arabicPeriod"/>
            </a:pPr>
            <a:r>
              <a:rPr lang="en-US" b="1" dirty="0"/>
              <a:t>Consumer-oriented marketing</a:t>
            </a:r>
          </a:p>
          <a:p>
            <a:pPr algn="ctr"/>
            <a:r>
              <a:rPr lang="ar-SA" b="1" dirty="0"/>
              <a:t>التسويق الموجه للمستهلك</a:t>
            </a:r>
            <a:endParaRPr lang="en-US" b="1" dirty="0"/>
          </a:p>
        </p:txBody>
      </p:sp>
      <p:sp>
        <p:nvSpPr>
          <p:cNvPr id="6" name="Rectangle: Rounded Corners 5">
            <a:extLst>
              <a:ext uri="{FF2B5EF4-FFF2-40B4-BE49-F238E27FC236}">
                <a16:creationId xmlns:a16="http://schemas.microsoft.com/office/drawing/2014/main" id="{6E093465-2A40-426E-B31E-9CF835C3FD37}"/>
              </a:ext>
            </a:extLst>
          </p:cNvPr>
          <p:cNvSpPr/>
          <p:nvPr/>
        </p:nvSpPr>
        <p:spPr>
          <a:xfrm>
            <a:off x="4716929" y="3556599"/>
            <a:ext cx="2475441" cy="845714"/>
          </a:xfrm>
          <a:prstGeom prst="roundRect">
            <a:avLst/>
          </a:prstGeom>
          <a:solidFill>
            <a:schemeClr val="accent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2. Customer value marketing</a:t>
            </a:r>
          </a:p>
          <a:p>
            <a:pPr algn="ctr"/>
            <a:r>
              <a:rPr lang="ar-SA" b="1" dirty="0"/>
              <a:t>تسويق قيمة العملاء</a:t>
            </a:r>
            <a:endParaRPr lang="en-US" b="1" dirty="0"/>
          </a:p>
        </p:txBody>
      </p:sp>
      <p:sp>
        <p:nvSpPr>
          <p:cNvPr id="7" name="Rectangle: Rounded Corners 6">
            <a:extLst>
              <a:ext uri="{FF2B5EF4-FFF2-40B4-BE49-F238E27FC236}">
                <a16:creationId xmlns:a16="http://schemas.microsoft.com/office/drawing/2014/main" id="{A6804A63-4EDA-4ADD-892F-147F8A9934A3}"/>
              </a:ext>
            </a:extLst>
          </p:cNvPr>
          <p:cNvSpPr/>
          <p:nvPr/>
        </p:nvSpPr>
        <p:spPr>
          <a:xfrm>
            <a:off x="7870825" y="3588909"/>
            <a:ext cx="2692541" cy="802037"/>
          </a:xfrm>
          <a:prstGeom prst="roundRect">
            <a:avLst/>
          </a:prstGeom>
          <a:solidFill>
            <a:schemeClr val="accent4">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3. Innovative marketing</a:t>
            </a:r>
          </a:p>
          <a:p>
            <a:pPr algn="ctr"/>
            <a:r>
              <a:rPr lang="ar-SA" b="1" dirty="0"/>
              <a:t>التسويق المبتكر</a:t>
            </a:r>
            <a:endParaRPr lang="en-US" b="1" dirty="0"/>
          </a:p>
        </p:txBody>
      </p:sp>
      <p:sp>
        <p:nvSpPr>
          <p:cNvPr id="8" name="Rectangle: Rounded Corners 7">
            <a:extLst>
              <a:ext uri="{FF2B5EF4-FFF2-40B4-BE49-F238E27FC236}">
                <a16:creationId xmlns:a16="http://schemas.microsoft.com/office/drawing/2014/main" id="{27BD8173-3E3B-4F3A-AB48-130EABB2399C}"/>
              </a:ext>
            </a:extLst>
          </p:cNvPr>
          <p:cNvSpPr/>
          <p:nvPr/>
        </p:nvSpPr>
        <p:spPr>
          <a:xfrm>
            <a:off x="2770496" y="4887056"/>
            <a:ext cx="2988860" cy="802037"/>
          </a:xfrm>
          <a:prstGeom prst="roundRect">
            <a:avLst/>
          </a:prstGeom>
          <a:ln/>
        </p:spPr>
        <p:style>
          <a:lnRef idx="1">
            <a:schemeClr val="accent6"/>
          </a:lnRef>
          <a:fillRef idx="3">
            <a:schemeClr val="accent6"/>
          </a:fillRef>
          <a:effectRef idx="2">
            <a:schemeClr val="accent6"/>
          </a:effectRef>
          <a:fontRef idx="minor">
            <a:schemeClr val="lt1"/>
          </a:fontRef>
        </p:style>
        <p:txBody>
          <a:bodyPr rtlCol="0" anchor="ctr"/>
          <a:lstStyle/>
          <a:p>
            <a:pPr algn="ctr"/>
            <a:r>
              <a:rPr lang="en-US" b="1" dirty="0"/>
              <a:t>4. Sense-of-mission marketing</a:t>
            </a:r>
          </a:p>
          <a:p>
            <a:pPr algn="ctr"/>
            <a:r>
              <a:rPr lang="ar-SA" b="1" dirty="0"/>
              <a:t>التسويق من خلال الشعور بالمهمة</a:t>
            </a:r>
            <a:endParaRPr lang="en-US" b="1" dirty="0"/>
          </a:p>
        </p:txBody>
      </p:sp>
      <p:sp>
        <p:nvSpPr>
          <p:cNvPr id="9" name="Rectangle: Rounded Corners 8">
            <a:extLst>
              <a:ext uri="{FF2B5EF4-FFF2-40B4-BE49-F238E27FC236}">
                <a16:creationId xmlns:a16="http://schemas.microsoft.com/office/drawing/2014/main" id="{F1D72365-709A-4E61-A10A-42392CCBED79}"/>
              </a:ext>
            </a:extLst>
          </p:cNvPr>
          <p:cNvSpPr/>
          <p:nvPr/>
        </p:nvSpPr>
        <p:spPr>
          <a:xfrm>
            <a:off x="6660108" y="4877253"/>
            <a:ext cx="2660697" cy="802037"/>
          </a:xfrm>
          <a:prstGeom prst="roundRect">
            <a:avLst/>
          </a:prstGeom>
          <a:solidFill>
            <a:srgbClr val="FF505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5. Societal marketing</a:t>
            </a:r>
          </a:p>
          <a:p>
            <a:pPr algn="ctr"/>
            <a:r>
              <a:rPr lang="ar-SA" b="1" dirty="0"/>
              <a:t>التسويق المجتمعي</a:t>
            </a:r>
            <a:endParaRPr lang="en-US" b="1" dirty="0"/>
          </a:p>
        </p:txBody>
      </p:sp>
    </p:spTree>
    <p:extLst>
      <p:ext uri="{BB962C8B-B14F-4D97-AF65-F5344CB8AC3E}">
        <p14:creationId xmlns:p14="http://schemas.microsoft.com/office/powerpoint/2010/main" val="2976963986"/>
      </p:ext>
    </p:extLst>
  </p:cSld>
  <p:clrMapOvr>
    <a:masterClrMapping/>
  </p:clrMapOvr>
  <p:transition spd="slow">
    <p:cove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ACD8C79-392B-476A-81BA-E01B7B4BFF35}"/>
              </a:ext>
            </a:extLst>
          </p:cNvPr>
          <p:cNvSpPr>
            <a:spLocks noGrp="1"/>
          </p:cNvSpPr>
          <p:nvPr>
            <p:ph idx="1"/>
          </p:nvPr>
        </p:nvSpPr>
        <p:spPr>
          <a:xfrm>
            <a:off x="0" y="927278"/>
            <a:ext cx="12192000" cy="5930721"/>
          </a:xfrm>
        </p:spPr>
        <p:txBody>
          <a:bodyPr>
            <a:normAutofit fontScale="92500" lnSpcReduction="10000"/>
          </a:bodyPr>
          <a:lstStyle/>
          <a:p>
            <a:pPr marL="342900" indent="-342900" algn="l">
              <a:lnSpc>
                <a:spcPct val="100000"/>
              </a:lnSpc>
              <a:buFont typeface="+mj-lt"/>
              <a:buAutoNum type="arabicPeriod"/>
            </a:pPr>
            <a:r>
              <a:rPr lang="en-US" sz="2000" b="1" i="0" u="none" strike="noStrike" baseline="0" dirty="0">
                <a:solidFill>
                  <a:srgbClr val="C00000"/>
                </a:solidFill>
                <a:latin typeface="ArialNarrowMTPro-Bold"/>
              </a:rPr>
              <a:t>Consumer-oriented marketing:  </a:t>
            </a:r>
            <a:r>
              <a:rPr lang="en-US" sz="2000" b="0" i="0" u="none" strike="noStrike" baseline="0" dirty="0">
                <a:solidFill>
                  <a:srgbClr val="000000"/>
                </a:solidFill>
                <a:latin typeface="TimesLTPro-Roman"/>
              </a:rPr>
              <a:t>A company should view and organize its marketing activities from the consumer’s point of view. </a:t>
            </a:r>
            <a:r>
              <a:rPr lang="en-US" sz="2000" dirty="0">
                <a:solidFill>
                  <a:srgbClr val="000000"/>
                </a:solidFill>
                <a:latin typeface="TimesLTPro-Roman"/>
              </a:rPr>
              <a:t>Companies should </a:t>
            </a:r>
            <a:r>
              <a:rPr lang="en-US" sz="2000" b="0" i="0" u="none" strike="noStrike" baseline="0" dirty="0">
                <a:solidFill>
                  <a:srgbClr val="000000"/>
                </a:solidFill>
                <a:latin typeface="TimesLTPro-Roman"/>
              </a:rPr>
              <a:t>serve and satisfy the needs of a defined group of customers—</a:t>
            </a:r>
            <a:r>
              <a:rPr lang="en-US" sz="2000" b="0" i="1" u="none" strike="noStrike" baseline="0" dirty="0">
                <a:solidFill>
                  <a:srgbClr val="000000"/>
                </a:solidFill>
                <a:latin typeface="TimesLTPro-Roman"/>
              </a:rPr>
              <a:t>both now and in the future. </a:t>
            </a:r>
            <a:r>
              <a:rPr lang="en-US" sz="2000" dirty="0">
                <a:solidFill>
                  <a:srgbClr val="0A1F61"/>
                </a:solidFill>
                <a:latin typeface="TimesLTPro-Roman"/>
              </a:rPr>
              <a:t>Only by seeing the world through its customers’ eyes can the company build sustainable and profitable customer relationships</a:t>
            </a:r>
            <a:r>
              <a:rPr lang="en-US" sz="2000" dirty="0">
                <a:solidFill>
                  <a:srgbClr val="000000"/>
                </a:solidFill>
                <a:latin typeface="TimesLTPro-Roman"/>
              </a:rPr>
              <a:t>. </a:t>
            </a:r>
          </a:p>
          <a:p>
            <a:pPr marL="342900" indent="-342900" algn="l">
              <a:lnSpc>
                <a:spcPct val="100000"/>
              </a:lnSpc>
              <a:buFont typeface="+mj-lt"/>
              <a:buAutoNum type="arabicPeriod" startAt="2"/>
            </a:pPr>
            <a:r>
              <a:rPr lang="en-US" sz="2000" b="1" dirty="0">
                <a:solidFill>
                  <a:srgbClr val="C00000"/>
                </a:solidFill>
                <a:latin typeface="ArialNarrowMTPro-Bold"/>
              </a:rPr>
              <a:t>Customer value marketing:  </a:t>
            </a:r>
            <a:r>
              <a:rPr lang="en-US" sz="2000" dirty="0">
                <a:solidFill>
                  <a:srgbClr val="000000"/>
                </a:solidFill>
                <a:latin typeface="TimesLTPro-Roman"/>
              </a:rPr>
              <a:t>A company should put most of its resources into customer value-building marketing investments. </a:t>
            </a:r>
            <a:r>
              <a:rPr lang="en-US" sz="2000" b="0" i="0" u="none" strike="noStrike" baseline="0" dirty="0">
                <a:latin typeface="TimesLTPro-Roman"/>
              </a:rPr>
              <a:t>Enlightened marketing calls for building long run consumer engagement, loyalty, and relationships by continually improving the value consumers receive from the firm’s market offering. </a:t>
            </a:r>
            <a:r>
              <a:rPr lang="en-US" sz="2000" b="0" i="0" u="none" strike="noStrike" baseline="0" dirty="0">
                <a:solidFill>
                  <a:srgbClr val="0A1F61"/>
                </a:solidFill>
                <a:latin typeface="TimesLTPro-Roman"/>
              </a:rPr>
              <a:t>By creating value </a:t>
            </a:r>
            <a:r>
              <a:rPr lang="en-US" sz="2000" b="0" i="1" u="none" strike="noStrike" baseline="0" dirty="0">
                <a:solidFill>
                  <a:srgbClr val="0A1F61"/>
                </a:solidFill>
                <a:latin typeface="TimesLTPro-Italic"/>
              </a:rPr>
              <a:t>for </a:t>
            </a:r>
            <a:r>
              <a:rPr lang="en-US" sz="2000" b="0" i="0" u="none" strike="noStrike" baseline="0" dirty="0">
                <a:solidFill>
                  <a:srgbClr val="0A1F61"/>
                </a:solidFill>
                <a:latin typeface="TimesLTPro-Roman"/>
              </a:rPr>
              <a:t>consumers, the company can capture value </a:t>
            </a:r>
            <a:r>
              <a:rPr lang="en-US" sz="2000" b="0" i="1" u="none" strike="noStrike" baseline="0" dirty="0">
                <a:solidFill>
                  <a:srgbClr val="0A1F61"/>
                </a:solidFill>
                <a:latin typeface="TimesLTPro-Italic"/>
              </a:rPr>
              <a:t>from </a:t>
            </a:r>
            <a:r>
              <a:rPr lang="en-US" sz="2000" b="0" i="0" u="none" strike="noStrike" baseline="0" dirty="0">
                <a:solidFill>
                  <a:srgbClr val="0A1F61"/>
                </a:solidFill>
                <a:latin typeface="TimesLTPro-Roman"/>
              </a:rPr>
              <a:t>consumers in return.</a:t>
            </a:r>
          </a:p>
          <a:p>
            <a:pPr marL="342900" indent="-342900" algn="l">
              <a:lnSpc>
                <a:spcPct val="100000"/>
              </a:lnSpc>
              <a:buFont typeface="+mj-lt"/>
              <a:buAutoNum type="arabicPeriod" startAt="2"/>
            </a:pPr>
            <a:r>
              <a:rPr lang="en-US" sz="2000" b="1" dirty="0">
                <a:solidFill>
                  <a:srgbClr val="C00000"/>
                </a:solidFill>
                <a:latin typeface="ArialNarrowMTPro-Bold"/>
              </a:rPr>
              <a:t>Innovative marketing: </a:t>
            </a:r>
            <a:r>
              <a:rPr lang="en-US" sz="2000" dirty="0">
                <a:solidFill>
                  <a:srgbClr val="000000"/>
                </a:solidFill>
                <a:latin typeface="TimesLTPro-Roman"/>
              </a:rPr>
              <a:t>A company should seek real product and marketing improvements. The company that overlooks new and better ways to do things will eventually lose customers to another company that has found a better way.</a:t>
            </a:r>
          </a:p>
          <a:p>
            <a:pPr marL="0" indent="0" algn="r">
              <a:lnSpc>
                <a:spcPct val="100000"/>
              </a:lnSpc>
              <a:buNone/>
            </a:pPr>
            <a:r>
              <a:rPr lang="ar-SA" sz="2000" dirty="0">
                <a:solidFill>
                  <a:srgbClr val="FF0000"/>
                </a:solidFill>
                <a:latin typeface="TimesLTPro-Roman"/>
              </a:rPr>
              <a:t>التسويق الموجه نحو المستهلك</a:t>
            </a:r>
            <a:r>
              <a:rPr lang="ar-SA" sz="2000" dirty="0">
                <a:solidFill>
                  <a:srgbClr val="000000"/>
                </a:solidFill>
                <a:latin typeface="TimesLTPro-Roman"/>
              </a:rPr>
              <a:t>: ينبغي للشركة أن تنظر إلى أنشطتها التسويقية وتنظمها من وجهة نظر المستهلك. وينبغي للشركات أن تخدم وتلبي احتياجات مجموعة محددة من العملاء - سواء الآن أو في المستقبل. فقط من خلال رؤية العالم من خلال عيون عملائها يمكن للشركة بناء علاقات مستدامة ومربحة مع العملاء.</a:t>
            </a:r>
          </a:p>
          <a:p>
            <a:pPr marL="0" indent="0" algn="r">
              <a:lnSpc>
                <a:spcPct val="100000"/>
              </a:lnSpc>
              <a:buNone/>
            </a:pPr>
            <a:r>
              <a:rPr lang="ar-SA" sz="2000" dirty="0">
                <a:solidFill>
                  <a:srgbClr val="FF0000"/>
                </a:solidFill>
                <a:latin typeface="TimesLTPro-Roman"/>
              </a:rPr>
              <a:t>تسويق قيمة العملاء</a:t>
            </a:r>
            <a:r>
              <a:rPr lang="ar-SA" sz="2000" dirty="0">
                <a:solidFill>
                  <a:srgbClr val="000000"/>
                </a:solidFill>
                <a:latin typeface="TimesLTPro-Roman"/>
              </a:rPr>
              <a:t>: ينبغي للشركة أن تضع معظم مواردها في استثمارات تسويقية لبناء قيمة العملاء. يدعو التسويق المستنير إلى بناء مشاركة طويلة الأجل للمستهلكين وولائهم وعلاقاتهم من خلال تحسين القيمة التي يتلقاها المستهلكون من عروض السوق للشركة بشكل مستمر. من خلال خلق قيمة للمستهلكين، يمكن للشركة الحصول على قيمة من المستهلكين في المقابل.</a:t>
            </a:r>
          </a:p>
          <a:p>
            <a:pPr marL="0" indent="0" algn="r">
              <a:lnSpc>
                <a:spcPct val="100000"/>
              </a:lnSpc>
              <a:buNone/>
            </a:pPr>
            <a:r>
              <a:rPr lang="ar-SA" sz="2000" dirty="0">
                <a:solidFill>
                  <a:srgbClr val="FF0000"/>
                </a:solidFill>
                <a:latin typeface="TimesLTPro-Roman"/>
              </a:rPr>
              <a:t>التسويق المبتكر</a:t>
            </a:r>
            <a:r>
              <a:rPr lang="ar-SA" sz="2000" dirty="0">
                <a:solidFill>
                  <a:srgbClr val="000000"/>
                </a:solidFill>
                <a:latin typeface="TimesLTPro-Roman"/>
              </a:rPr>
              <a:t>: ينبغي للشركة أن تسعى إلى تحسينات حقيقية في المنتج والتسويق. الشركة التي تتجاهل طرقًا جديدة وأفضل للقيام بالأشياء ستفقد في النهاية العملاء لشركة أخرى وجدت طريقة أفضل.</a:t>
            </a:r>
            <a:endParaRPr lang="en-US" sz="2000" dirty="0">
              <a:solidFill>
                <a:srgbClr val="000000"/>
              </a:solidFill>
              <a:latin typeface="TimesLTPro-Roman"/>
            </a:endParaRPr>
          </a:p>
          <a:p>
            <a:pPr algn="l">
              <a:lnSpc>
                <a:spcPct val="100000"/>
              </a:lnSpc>
            </a:pPr>
            <a:endParaRPr lang="en-US" sz="3200" dirty="0"/>
          </a:p>
        </p:txBody>
      </p:sp>
      <p:sp>
        <p:nvSpPr>
          <p:cNvPr id="4" name="Title 1">
            <a:extLst>
              <a:ext uri="{FF2B5EF4-FFF2-40B4-BE49-F238E27FC236}">
                <a16:creationId xmlns:a16="http://schemas.microsoft.com/office/drawing/2014/main" id="{693D1087-69CC-454C-A1C5-C9B53AD22F59}"/>
              </a:ext>
            </a:extLst>
          </p:cNvPr>
          <p:cNvSpPr>
            <a:spLocks noGrp="1"/>
          </p:cNvSpPr>
          <p:nvPr>
            <p:ph type="title"/>
          </p:nvPr>
        </p:nvSpPr>
        <p:spPr>
          <a:xfrm>
            <a:off x="0" y="0"/>
            <a:ext cx="12192000" cy="1284619"/>
          </a:xfrm>
          <a:noFill/>
        </p:spPr>
        <p:txBody>
          <a:bodyPr>
            <a:normAutofit/>
          </a:bodyPr>
          <a:lstStyle/>
          <a:p>
            <a:pPr algn="ctr"/>
            <a:r>
              <a:rPr lang="en-US" sz="3600" dirty="0"/>
              <a:t>4. Business actions toward sustainable marketing</a:t>
            </a:r>
          </a:p>
        </p:txBody>
      </p:sp>
    </p:spTree>
    <p:extLst>
      <p:ext uri="{BB962C8B-B14F-4D97-AF65-F5344CB8AC3E}">
        <p14:creationId xmlns:p14="http://schemas.microsoft.com/office/powerpoint/2010/main" val="353365643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ACD8C79-392B-476A-81BA-E01B7B4BFF35}"/>
              </a:ext>
            </a:extLst>
          </p:cNvPr>
          <p:cNvSpPr>
            <a:spLocks noGrp="1"/>
          </p:cNvSpPr>
          <p:nvPr>
            <p:ph idx="1"/>
          </p:nvPr>
        </p:nvSpPr>
        <p:spPr>
          <a:xfrm>
            <a:off x="0" y="1120462"/>
            <a:ext cx="7469746" cy="5737538"/>
          </a:xfrm>
        </p:spPr>
        <p:txBody>
          <a:bodyPr>
            <a:normAutofit lnSpcReduction="10000"/>
          </a:bodyPr>
          <a:lstStyle/>
          <a:p>
            <a:pPr marL="342900" indent="-342900" algn="l">
              <a:lnSpc>
                <a:spcPct val="100000"/>
              </a:lnSpc>
              <a:buFont typeface="+mj-lt"/>
              <a:buAutoNum type="arabicPeriod" startAt="4"/>
            </a:pPr>
            <a:r>
              <a:rPr lang="en-US" sz="2400" b="1" dirty="0">
                <a:solidFill>
                  <a:srgbClr val="C00000"/>
                </a:solidFill>
                <a:latin typeface="ArialNarrowMTPro-Bold"/>
              </a:rPr>
              <a:t>Sense-of-mission marketing: </a:t>
            </a:r>
            <a:r>
              <a:rPr lang="en-US" sz="2400" b="0" i="0" u="none" strike="noStrike" baseline="0" dirty="0">
                <a:solidFill>
                  <a:srgbClr val="000000"/>
                </a:solidFill>
                <a:latin typeface="TimesLTPro-Roman"/>
              </a:rPr>
              <a:t>A company should define its mission in broad </a:t>
            </a:r>
            <a:r>
              <a:rPr lang="en-US" sz="2400" b="0" i="1" u="none" strike="noStrike" baseline="0" dirty="0">
                <a:solidFill>
                  <a:srgbClr val="000000"/>
                </a:solidFill>
                <a:latin typeface="TimesLTPro-Italic"/>
              </a:rPr>
              <a:t>social </a:t>
            </a:r>
            <a:r>
              <a:rPr lang="en-US" sz="2400" b="0" i="0" u="none" strike="noStrike" baseline="0" dirty="0">
                <a:solidFill>
                  <a:srgbClr val="000000"/>
                </a:solidFill>
                <a:latin typeface="TimesLTPro-Roman"/>
              </a:rPr>
              <a:t>terms rather than narrow </a:t>
            </a:r>
            <a:r>
              <a:rPr lang="en-US" sz="2400" b="0" i="1" u="none" strike="noStrike" baseline="0" dirty="0">
                <a:solidFill>
                  <a:srgbClr val="000000"/>
                </a:solidFill>
                <a:latin typeface="TimesLTPro-Italic"/>
              </a:rPr>
              <a:t>product </a:t>
            </a:r>
            <a:r>
              <a:rPr lang="en-US" sz="2400" b="0" i="0" u="none" strike="noStrike" baseline="0" dirty="0">
                <a:solidFill>
                  <a:srgbClr val="000000"/>
                </a:solidFill>
                <a:latin typeface="TimesLTPro-Roman"/>
              </a:rPr>
              <a:t>terms. For example, IKEA has a deeply ingrained sense of mission—called The IKEA Way—to create a better everyday life for people by “offering well designed, functional home furnishing products at prices so low that as many people as possible will be able to afford them.”</a:t>
            </a:r>
          </a:p>
          <a:p>
            <a:pPr marL="0" indent="0" algn="r">
              <a:lnSpc>
                <a:spcPct val="100000"/>
              </a:lnSpc>
              <a:buNone/>
            </a:pPr>
            <a:r>
              <a:rPr lang="ar-SA" sz="2600" dirty="0">
                <a:solidFill>
                  <a:srgbClr val="FF0000"/>
                </a:solidFill>
              </a:rPr>
              <a:t>التسويق القائم على الشعور بالرسالة</a:t>
            </a:r>
            <a:r>
              <a:rPr lang="ar-SA" sz="2600" dirty="0"/>
              <a:t>: ينبغي للشركة أن تحدد رسالتها من منظور اجتماعي واسع النطاق وليس من منظور المنتج الضيق. على سبيل المثال، تتمتع شركة إيكيا بشعور راسخ بالرسالة ــ يُطلَق عليه "طريقة إيكيا" ــ من أجل خلق حياة يومية أفضل للناس من خلال "تقديم منتجات أثاث منزلي مصممة بشكل جيد وعملية وبأسعار منخفضة للغاية بحيث يتمكن أكبر عدد ممكن من الناس من تحمل تكلفتها".</a:t>
            </a:r>
            <a:endParaRPr lang="en-US" sz="2600" dirty="0"/>
          </a:p>
        </p:txBody>
      </p:sp>
      <p:sp>
        <p:nvSpPr>
          <p:cNvPr id="4" name="Title 1">
            <a:extLst>
              <a:ext uri="{FF2B5EF4-FFF2-40B4-BE49-F238E27FC236}">
                <a16:creationId xmlns:a16="http://schemas.microsoft.com/office/drawing/2014/main" id="{693D1087-69CC-454C-A1C5-C9B53AD22F59}"/>
              </a:ext>
            </a:extLst>
          </p:cNvPr>
          <p:cNvSpPr>
            <a:spLocks noGrp="1"/>
          </p:cNvSpPr>
          <p:nvPr>
            <p:ph type="title"/>
          </p:nvPr>
        </p:nvSpPr>
        <p:spPr>
          <a:xfrm>
            <a:off x="0" y="0"/>
            <a:ext cx="12192000" cy="1284619"/>
          </a:xfrm>
          <a:noFill/>
        </p:spPr>
        <p:txBody>
          <a:bodyPr>
            <a:normAutofit/>
          </a:bodyPr>
          <a:lstStyle/>
          <a:p>
            <a:pPr algn="ctr"/>
            <a:r>
              <a:rPr lang="en-US" sz="3600" dirty="0"/>
              <a:t>4. Business actions toward sustainable marketing</a:t>
            </a:r>
          </a:p>
        </p:txBody>
      </p:sp>
      <p:pic>
        <p:nvPicPr>
          <p:cNvPr id="2" name="Picture 1">
            <a:extLst>
              <a:ext uri="{FF2B5EF4-FFF2-40B4-BE49-F238E27FC236}">
                <a16:creationId xmlns:a16="http://schemas.microsoft.com/office/drawing/2014/main" id="{A053087B-8B8E-401E-9290-1E49E502EEE6}"/>
              </a:ext>
            </a:extLst>
          </p:cNvPr>
          <p:cNvPicPr>
            <a:picLocks noChangeAspect="1"/>
          </p:cNvPicPr>
          <p:nvPr/>
        </p:nvPicPr>
        <p:blipFill>
          <a:blip r:embed="rId2"/>
          <a:stretch>
            <a:fillRect/>
          </a:stretch>
        </p:blipFill>
        <p:spPr>
          <a:xfrm>
            <a:off x="7469746" y="1825624"/>
            <a:ext cx="4334797" cy="3925409"/>
          </a:xfrm>
          <a:prstGeom prst="rect">
            <a:avLst/>
          </a:prstGeom>
        </p:spPr>
      </p:pic>
    </p:spTree>
    <p:extLst>
      <p:ext uri="{BB962C8B-B14F-4D97-AF65-F5344CB8AC3E}">
        <p14:creationId xmlns:p14="http://schemas.microsoft.com/office/powerpoint/2010/main" val="189039631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ACD8C79-392B-476A-81BA-E01B7B4BFF35}"/>
              </a:ext>
            </a:extLst>
          </p:cNvPr>
          <p:cNvSpPr>
            <a:spLocks noGrp="1"/>
          </p:cNvSpPr>
          <p:nvPr>
            <p:ph idx="1"/>
          </p:nvPr>
        </p:nvSpPr>
        <p:spPr>
          <a:xfrm>
            <a:off x="0" y="1056068"/>
            <a:ext cx="12192000" cy="5120895"/>
          </a:xfrm>
        </p:spPr>
        <p:txBody>
          <a:bodyPr>
            <a:normAutofit/>
          </a:bodyPr>
          <a:lstStyle/>
          <a:p>
            <a:pPr marL="457200" indent="-457200" algn="l">
              <a:lnSpc>
                <a:spcPct val="100000"/>
              </a:lnSpc>
              <a:buFont typeface="+mj-lt"/>
              <a:buAutoNum type="arabicPeriod" startAt="5"/>
            </a:pPr>
            <a:r>
              <a:rPr lang="en-US" sz="2000" b="1" i="0" u="none" strike="noStrike" baseline="0" dirty="0">
                <a:solidFill>
                  <a:srgbClr val="C00000"/>
                </a:solidFill>
                <a:latin typeface="ArialNarrowMTPro-Bold"/>
              </a:rPr>
              <a:t>Societal marketing:  </a:t>
            </a:r>
            <a:r>
              <a:rPr lang="en-US" sz="2000" b="0" i="0" u="none" strike="noStrike" baseline="0" dirty="0">
                <a:solidFill>
                  <a:srgbClr val="000000"/>
                </a:solidFill>
                <a:latin typeface="TimesLTPro-Roman"/>
              </a:rPr>
              <a:t>A company </a:t>
            </a:r>
            <a:r>
              <a:rPr lang="en-US" sz="2000" b="0" i="0" u="none" strike="noStrike" baseline="0" dirty="0">
                <a:latin typeface="TimesLTPro-Roman"/>
              </a:rPr>
              <a:t>should make marketing decisions by considering consumers’ wants, the company’s requirements, consumers’ long-run interests, and society’s long-run interests. Sustainable marketing calls for products that are </a:t>
            </a:r>
            <a:r>
              <a:rPr lang="en-US" sz="2000" b="0" i="0" u="none" strike="noStrike" baseline="0" dirty="0">
                <a:solidFill>
                  <a:srgbClr val="0A1F61"/>
                </a:solidFill>
                <a:latin typeface="TimesLTPro-Roman"/>
              </a:rPr>
              <a:t>not only pleasing but also beneficial</a:t>
            </a:r>
            <a:r>
              <a:rPr lang="en-US" sz="2000" b="0" i="0" u="none" strike="noStrike" baseline="0" dirty="0">
                <a:latin typeface="TimesLTPro-Roman"/>
              </a:rPr>
              <a:t>.</a:t>
            </a:r>
          </a:p>
          <a:p>
            <a:pPr marL="0" indent="0" algn="r">
              <a:lnSpc>
                <a:spcPct val="100000"/>
              </a:lnSpc>
              <a:buNone/>
            </a:pPr>
            <a:r>
              <a:rPr lang="ar-SA" sz="2200" dirty="0">
                <a:solidFill>
                  <a:srgbClr val="FF0000"/>
                </a:solidFill>
              </a:rPr>
              <a:t>التسويق المجتمعي</a:t>
            </a:r>
            <a:r>
              <a:rPr lang="ar-SA" sz="2200" dirty="0"/>
              <a:t>: ينبغي للشركة أن تتخذ قرارات التسويق من خلال مراعاة رغبات المستهلكين ومتطلبات الشركة ومصالح المستهلكين على المدى الطويل ومصالح المجتمع على المدى الطويل. ويتطلب التسويق المستدام منتجات لا تكون مرضية فحسب بل مفيدة أيضًا.</a:t>
            </a:r>
            <a:endParaRPr lang="en-US" sz="2200" dirty="0"/>
          </a:p>
        </p:txBody>
      </p:sp>
      <p:sp>
        <p:nvSpPr>
          <p:cNvPr id="4" name="Title 1">
            <a:extLst>
              <a:ext uri="{FF2B5EF4-FFF2-40B4-BE49-F238E27FC236}">
                <a16:creationId xmlns:a16="http://schemas.microsoft.com/office/drawing/2014/main" id="{693D1087-69CC-454C-A1C5-C9B53AD22F59}"/>
              </a:ext>
            </a:extLst>
          </p:cNvPr>
          <p:cNvSpPr>
            <a:spLocks noGrp="1"/>
          </p:cNvSpPr>
          <p:nvPr>
            <p:ph type="title"/>
          </p:nvPr>
        </p:nvSpPr>
        <p:spPr>
          <a:xfrm>
            <a:off x="0" y="0"/>
            <a:ext cx="12192000" cy="1284619"/>
          </a:xfrm>
          <a:noFill/>
        </p:spPr>
        <p:txBody>
          <a:bodyPr>
            <a:normAutofit/>
          </a:bodyPr>
          <a:lstStyle/>
          <a:p>
            <a:pPr algn="ctr"/>
            <a:r>
              <a:rPr lang="en-US" sz="3600" dirty="0"/>
              <a:t>4. Business actions toward sustainable marketing</a:t>
            </a:r>
          </a:p>
        </p:txBody>
      </p:sp>
      <p:pic>
        <p:nvPicPr>
          <p:cNvPr id="5" name="Picture 4">
            <a:extLst>
              <a:ext uri="{FF2B5EF4-FFF2-40B4-BE49-F238E27FC236}">
                <a16:creationId xmlns:a16="http://schemas.microsoft.com/office/drawing/2014/main" id="{62B25CCE-17A8-4883-B202-4063B004D43D}"/>
              </a:ext>
            </a:extLst>
          </p:cNvPr>
          <p:cNvPicPr>
            <a:picLocks noChangeAspect="1"/>
          </p:cNvPicPr>
          <p:nvPr/>
        </p:nvPicPr>
        <p:blipFill>
          <a:blip r:embed="rId2"/>
          <a:stretch>
            <a:fillRect/>
          </a:stretch>
        </p:blipFill>
        <p:spPr>
          <a:xfrm>
            <a:off x="0" y="3428342"/>
            <a:ext cx="4001994" cy="2437035"/>
          </a:xfrm>
          <a:prstGeom prst="rect">
            <a:avLst/>
          </a:prstGeom>
        </p:spPr>
      </p:pic>
      <p:sp>
        <p:nvSpPr>
          <p:cNvPr id="7" name="TextBox 6">
            <a:extLst>
              <a:ext uri="{FF2B5EF4-FFF2-40B4-BE49-F238E27FC236}">
                <a16:creationId xmlns:a16="http://schemas.microsoft.com/office/drawing/2014/main" id="{36D569F6-F98E-494D-93CE-0813D5C81D10}"/>
              </a:ext>
            </a:extLst>
          </p:cNvPr>
          <p:cNvSpPr txBox="1"/>
          <p:nvPr/>
        </p:nvSpPr>
        <p:spPr>
          <a:xfrm>
            <a:off x="0" y="6497312"/>
            <a:ext cx="6214820" cy="369332"/>
          </a:xfrm>
          <a:prstGeom prst="rect">
            <a:avLst/>
          </a:prstGeom>
          <a:noFill/>
        </p:spPr>
        <p:txBody>
          <a:bodyPr wrap="square">
            <a:spAutoFit/>
          </a:bodyPr>
          <a:lstStyle/>
          <a:p>
            <a:pPr algn="l"/>
            <a:r>
              <a:rPr lang="en-US" sz="1800" b="1" i="0" u="none" strike="noStrike" baseline="0" dirty="0">
                <a:latin typeface="ArialNarrowMTPro-Bold"/>
              </a:rPr>
              <a:t>Societal classification of Products</a:t>
            </a:r>
            <a:endParaRPr lang="en-US" dirty="0"/>
          </a:p>
        </p:txBody>
      </p:sp>
      <p:cxnSp>
        <p:nvCxnSpPr>
          <p:cNvPr id="9" name="Straight Connector 8">
            <a:extLst>
              <a:ext uri="{FF2B5EF4-FFF2-40B4-BE49-F238E27FC236}">
                <a16:creationId xmlns:a16="http://schemas.microsoft.com/office/drawing/2014/main" id="{34F63EE0-956A-47C4-AF2D-572FE0111DB2}"/>
              </a:ext>
            </a:extLst>
          </p:cNvPr>
          <p:cNvCxnSpPr>
            <a:cxnSpLocks/>
          </p:cNvCxnSpPr>
          <p:nvPr/>
        </p:nvCxnSpPr>
        <p:spPr>
          <a:xfrm>
            <a:off x="4448785" y="3437107"/>
            <a:ext cx="0" cy="3060205"/>
          </a:xfrm>
          <a:prstGeom prst="line">
            <a:avLst/>
          </a:prstGeom>
        </p:spPr>
        <p:style>
          <a:lnRef idx="1">
            <a:schemeClr val="accent1"/>
          </a:lnRef>
          <a:fillRef idx="0">
            <a:schemeClr val="accent1"/>
          </a:fillRef>
          <a:effectRef idx="0">
            <a:schemeClr val="accent1"/>
          </a:effectRef>
          <a:fontRef idx="minor">
            <a:schemeClr val="tx1"/>
          </a:fontRef>
        </p:style>
      </p:cxnSp>
      <p:sp>
        <p:nvSpPr>
          <p:cNvPr id="11" name="TextBox 10">
            <a:extLst>
              <a:ext uri="{FF2B5EF4-FFF2-40B4-BE49-F238E27FC236}">
                <a16:creationId xmlns:a16="http://schemas.microsoft.com/office/drawing/2014/main" id="{93BE85F0-7D76-4F5E-A0AF-8DF961090F74}"/>
              </a:ext>
            </a:extLst>
          </p:cNvPr>
          <p:cNvSpPr txBox="1"/>
          <p:nvPr/>
        </p:nvSpPr>
        <p:spPr>
          <a:xfrm>
            <a:off x="4448786" y="3060802"/>
            <a:ext cx="7743214" cy="3924151"/>
          </a:xfrm>
          <a:prstGeom prst="rect">
            <a:avLst/>
          </a:prstGeom>
          <a:noFill/>
        </p:spPr>
        <p:txBody>
          <a:bodyPr wrap="square">
            <a:spAutoFit/>
          </a:bodyPr>
          <a:lstStyle/>
          <a:p>
            <a:pPr algn="l"/>
            <a:r>
              <a:rPr lang="en-US" sz="1800" b="1" i="0" u="none" strike="noStrike" baseline="0" dirty="0">
                <a:solidFill>
                  <a:srgbClr val="0A1F61"/>
                </a:solidFill>
                <a:latin typeface="ArialNarrowMTPro-Bold"/>
              </a:rPr>
              <a:t>Deficient products:  </a:t>
            </a:r>
            <a:r>
              <a:rPr lang="en-US" sz="1800" b="0" i="0" u="none" strike="noStrike" baseline="0" dirty="0">
                <a:solidFill>
                  <a:srgbClr val="000000"/>
                </a:solidFill>
                <a:latin typeface="TimesLTPro-Roman"/>
              </a:rPr>
              <a:t>Products that have neither immediate appeal nor long-run benefits.</a:t>
            </a:r>
          </a:p>
          <a:p>
            <a:pPr algn="l"/>
            <a:endParaRPr lang="en-US" sz="1100" b="0" i="0" u="none" strike="noStrike" baseline="0" dirty="0">
              <a:solidFill>
                <a:srgbClr val="000000"/>
              </a:solidFill>
              <a:latin typeface="TimesLTPro-Roman"/>
            </a:endParaRPr>
          </a:p>
          <a:p>
            <a:pPr algn="l"/>
            <a:r>
              <a:rPr lang="en-US" sz="1800" b="1" i="0" u="none" strike="noStrike" baseline="0" dirty="0">
                <a:solidFill>
                  <a:srgbClr val="0A1F61"/>
                </a:solidFill>
                <a:latin typeface="ArialNarrowMTPro-Bold"/>
              </a:rPr>
              <a:t>Pleasing products: </a:t>
            </a:r>
            <a:r>
              <a:rPr lang="en-US" sz="1800" b="0" i="0" u="none" strike="noStrike" baseline="0" dirty="0">
                <a:solidFill>
                  <a:srgbClr val="000000"/>
                </a:solidFill>
                <a:latin typeface="TimesLTPro-Roman"/>
              </a:rPr>
              <a:t>Products that give high immediate</a:t>
            </a:r>
          </a:p>
          <a:p>
            <a:pPr algn="l"/>
            <a:r>
              <a:rPr lang="en-US" sz="1800" b="0" i="0" u="none" strike="noStrike" baseline="0" dirty="0">
                <a:solidFill>
                  <a:srgbClr val="000000"/>
                </a:solidFill>
                <a:latin typeface="TimesLTPro-Roman"/>
              </a:rPr>
              <a:t>satisfaction but may hurt consumers in the long run.</a:t>
            </a:r>
          </a:p>
          <a:p>
            <a:pPr algn="l"/>
            <a:endParaRPr lang="en-US" sz="1100" b="0" i="0" u="none" strike="noStrike" baseline="0" dirty="0">
              <a:solidFill>
                <a:srgbClr val="000000"/>
              </a:solidFill>
              <a:latin typeface="TimesLTPro-Roman"/>
            </a:endParaRPr>
          </a:p>
          <a:p>
            <a:pPr algn="l"/>
            <a:r>
              <a:rPr lang="en-US" b="1" dirty="0">
                <a:solidFill>
                  <a:srgbClr val="0A1F61"/>
                </a:solidFill>
                <a:latin typeface="ArialNarrowMTPro-Bold"/>
              </a:rPr>
              <a:t>S</a:t>
            </a:r>
            <a:r>
              <a:rPr lang="en-US" sz="1800" b="1" i="0" u="none" strike="noStrike" baseline="0" dirty="0">
                <a:solidFill>
                  <a:srgbClr val="0A1F61"/>
                </a:solidFill>
                <a:latin typeface="ArialNarrowMTPro-Bold"/>
              </a:rPr>
              <a:t>alutary products: </a:t>
            </a:r>
            <a:r>
              <a:rPr lang="en-US" sz="1800" b="0" i="0" u="none" strike="noStrike" baseline="0" dirty="0">
                <a:solidFill>
                  <a:srgbClr val="000000"/>
                </a:solidFill>
                <a:latin typeface="TimesLTPro-Roman"/>
              </a:rPr>
              <a:t>Products that have low immediate</a:t>
            </a:r>
          </a:p>
          <a:p>
            <a:pPr algn="l"/>
            <a:r>
              <a:rPr lang="en-US" sz="1800" b="0" i="0" u="none" strike="noStrike" baseline="0" dirty="0">
                <a:solidFill>
                  <a:srgbClr val="000000"/>
                </a:solidFill>
                <a:latin typeface="TimesLTPro-Roman"/>
              </a:rPr>
              <a:t>appeal but may benefit consumers in the long run.</a:t>
            </a:r>
          </a:p>
          <a:p>
            <a:pPr algn="l"/>
            <a:endParaRPr lang="en-US" sz="1100" b="0" i="0" u="none" strike="noStrike" baseline="0" dirty="0">
              <a:solidFill>
                <a:srgbClr val="000000"/>
              </a:solidFill>
              <a:latin typeface="TimesLTPro-Roman"/>
            </a:endParaRPr>
          </a:p>
          <a:p>
            <a:pPr algn="l"/>
            <a:r>
              <a:rPr lang="en-US" sz="1800" b="1" i="0" u="none" strike="noStrike" baseline="0" dirty="0">
                <a:solidFill>
                  <a:srgbClr val="0A1F61"/>
                </a:solidFill>
                <a:latin typeface="ArialNarrowMTPro-Bold"/>
              </a:rPr>
              <a:t>Desirable products: </a:t>
            </a:r>
            <a:r>
              <a:rPr lang="en-US" sz="1800" b="0" i="0" u="none" strike="noStrike" baseline="0" dirty="0">
                <a:solidFill>
                  <a:srgbClr val="000000"/>
                </a:solidFill>
                <a:latin typeface="TimesLTPro-Roman"/>
              </a:rPr>
              <a:t>Products that give both high immediate satisfaction and high long-run benefits.</a:t>
            </a:r>
          </a:p>
          <a:p>
            <a:pPr algn="r"/>
            <a:r>
              <a:rPr lang="ar-SA" dirty="0">
                <a:solidFill>
                  <a:srgbClr val="FF0000"/>
                </a:solidFill>
              </a:rPr>
              <a:t>المنتجات المعيبة</a:t>
            </a:r>
            <a:r>
              <a:rPr lang="ar-SA" dirty="0"/>
              <a:t>: المنتجات التي لا تتمتع بجاذبية فورية ولا فوائد طويلة الأجل.</a:t>
            </a:r>
          </a:p>
          <a:p>
            <a:pPr algn="r"/>
            <a:r>
              <a:rPr lang="ar-SA" dirty="0">
                <a:solidFill>
                  <a:srgbClr val="FF0000"/>
                </a:solidFill>
              </a:rPr>
              <a:t>المنتجات الممتعة</a:t>
            </a:r>
            <a:r>
              <a:rPr lang="ar-SA" dirty="0"/>
              <a:t>: المنتجات التي تحقق رضا فوريًا كبيرًا ولكنها قد تضر المستهلكين في الأمد البعيد.</a:t>
            </a:r>
          </a:p>
          <a:p>
            <a:pPr algn="r"/>
            <a:r>
              <a:rPr lang="ar-SA" dirty="0">
                <a:solidFill>
                  <a:srgbClr val="FF0000"/>
                </a:solidFill>
              </a:rPr>
              <a:t>المنتجات المفيدة: </a:t>
            </a:r>
            <a:r>
              <a:rPr lang="ar-SA" dirty="0"/>
              <a:t>المنتجات التي تتمتع بجاذبية فورية منخفضة ولكنها قد تفيد المستهلكين في الأمد البعيد.</a:t>
            </a:r>
          </a:p>
          <a:p>
            <a:pPr algn="r"/>
            <a:r>
              <a:rPr lang="ar-SA" dirty="0">
                <a:solidFill>
                  <a:srgbClr val="FF0000"/>
                </a:solidFill>
              </a:rPr>
              <a:t>المنتجات المرغوبة</a:t>
            </a:r>
            <a:r>
              <a:rPr lang="ar-SA" dirty="0"/>
              <a:t>: المنتجات التي تحقق رضا فوريًا كبيرًا وفوائد طويلة الأجل كبيرة.</a:t>
            </a:r>
            <a:endParaRPr lang="en-US" dirty="0"/>
          </a:p>
        </p:txBody>
      </p:sp>
    </p:spTree>
    <p:extLst>
      <p:ext uri="{BB962C8B-B14F-4D97-AF65-F5344CB8AC3E}">
        <p14:creationId xmlns:p14="http://schemas.microsoft.com/office/powerpoint/2010/main" val="299429079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057560-2AD4-4128-82CA-72F29751F9C2}"/>
              </a:ext>
            </a:extLst>
          </p:cNvPr>
          <p:cNvSpPr>
            <a:spLocks noGrp="1"/>
          </p:cNvSpPr>
          <p:nvPr>
            <p:ph type="title"/>
          </p:nvPr>
        </p:nvSpPr>
        <p:spPr>
          <a:xfrm>
            <a:off x="1558152" y="241379"/>
            <a:ext cx="9170158" cy="1325563"/>
          </a:xfrm>
        </p:spPr>
        <p:txBody>
          <a:bodyPr/>
          <a:lstStyle/>
          <a:p>
            <a:r>
              <a:rPr lang="en-US" dirty="0"/>
              <a:t>5. </a:t>
            </a:r>
            <a:r>
              <a:rPr lang="en-US" sz="3600" b="1" i="0" u="none" strike="noStrike" baseline="0" dirty="0">
                <a:latin typeface="ArialNarrowMTPro-Bold"/>
              </a:rPr>
              <a:t>Marketing Ethics </a:t>
            </a:r>
            <a:r>
              <a:rPr lang="ar-SA" sz="3600" dirty="0">
                <a:latin typeface="ArialNarrowMTPro-Bold"/>
              </a:rPr>
              <a:t>أخلاقيات التسويق</a:t>
            </a:r>
            <a:endParaRPr lang="en-US" dirty="0"/>
          </a:p>
        </p:txBody>
      </p:sp>
      <p:sp>
        <p:nvSpPr>
          <p:cNvPr id="3" name="Content Placeholder 2">
            <a:extLst>
              <a:ext uri="{FF2B5EF4-FFF2-40B4-BE49-F238E27FC236}">
                <a16:creationId xmlns:a16="http://schemas.microsoft.com/office/drawing/2014/main" id="{D8052532-7342-40D6-AD00-56C49AB75BFA}"/>
              </a:ext>
            </a:extLst>
          </p:cNvPr>
          <p:cNvSpPr>
            <a:spLocks noGrp="1"/>
          </p:cNvSpPr>
          <p:nvPr>
            <p:ph idx="1"/>
          </p:nvPr>
        </p:nvSpPr>
        <p:spPr>
          <a:xfrm>
            <a:off x="1" y="1313644"/>
            <a:ext cx="6522041" cy="5544355"/>
          </a:xfrm>
        </p:spPr>
        <p:txBody>
          <a:bodyPr>
            <a:normAutofit lnSpcReduction="10000"/>
          </a:bodyPr>
          <a:lstStyle/>
          <a:p>
            <a:pPr>
              <a:lnSpc>
                <a:spcPct val="100000"/>
              </a:lnSpc>
            </a:pPr>
            <a:r>
              <a:rPr lang="en-US" altLang="ar-SA" sz="2000" b="1" dirty="0">
                <a:solidFill>
                  <a:srgbClr val="960000"/>
                </a:solidFill>
              </a:rPr>
              <a:t>Marketing Ethics: </a:t>
            </a:r>
            <a:r>
              <a:rPr lang="en-US" altLang="ar-SA" sz="2000" dirty="0">
                <a:latin typeface="TimesLTPro-Roman"/>
              </a:rPr>
              <a:t>Principles and standards that define acceptable marketing conduct as determined by various stakeholders.</a:t>
            </a:r>
            <a:endParaRPr lang="en-US" altLang="ar-SA" sz="1200" dirty="0">
              <a:latin typeface="TimesLTPro-Roman"/>
            </a:endParaRPr>
          </a:p>
          <a:p>
            <a:pPr>
              <a:lnSpc>
                <a:spcPct val="100000"/>
              </a:lnSpc>
            </a:pPr>
            <a:r>
              <a:rPr lang="en-US" sz="2000" dirty="0">
                <a:latin typeface="TimesLTPro-Roman"/>
              </a:rPr>
              <a:t>In the long run, unethical marketing harms customers and society as a whole.  It eventually damages a company’s reputation and effectiveness, jeopardizing its very survival.</a:t>
            </a:r>
            <a:endParaRPr lang="en-US" sz="1200" dirty="0">
              <a:latin typeface="TimesLTPro-Roman"/>
            </a:endParaRPr>
          </a:p>
          <a:p>
            <a:pPr>
              <a:lnSpc>
                <a:spcPct val="100000"/>
              </a:lnSpc>
            </a:pPr>
            <a:r>
              <a:rPr lang="en-US" sz="2000" dirty="0">
                <a:latin typeface="TimesLTPro-Roman"/>
              </a:rPr>
              <a:t>Sustainable marketing goals of long-term consumer and business welfare can be achieved only through ethical marketing conduct. </a:t>
            </a:r>
          </a:p>
          <a:p>
            <a:pPr marL="0" indent="0" algn="r">
              <a:lnSpc>
                <a:spcPct val="100000"/>
              </a:lnSpc>
              <a:buNone/>
            </a:pPr>
            <a:r>
              <a:rPr lang="ar-SA" sz="2000" dirty="0">
                <a:latin typeface="TimesLTPro-Roman"/>
              </a:rPr>
              <a:t>أخلاقيات التسويق: المبادئ والمعايير التي تحدد السلوك التسويقي المقبول كما يحدده أصحاب المصلحة المختلفون.</a:t>
            </a:r>
          </a:p>
          <a:p>
            <a:pPr marL="0" indent="0" algn="r">
              <a:lnSpc>
                <a:spcPct val="100000"/>
              </a:lnSpc>
              <a:buNone/>
            </a:pPr>
            <a:r>
              <a:rPr lang="ar-SA" sz="2000" dirty="0">
                <a:latin typeface="TimesLTPro-Roman"/>
              </a:rPr>
              <a:t>على المدى الطويل، يضر التسويق غير الأخلاقي بالعملاء والمجتمع ككل. وفي نهاية المطاف، يلحق الضرر بسمعة الشركة وفعاليتها، مما يعرض بقائها للخطر.</a:t>
            </a:r>
          </a:p>
          <a:p>
            <a:pPr marL="0" indent="0" algn="r">
              <a:lnSpc>
                <a:spcPct val="100000"/>
              </a:lnSpc>
              <a:buNone/>
            </a:pPr>
            <a:r>
              <a:rPr lang="ar-SA" sz="2000" dirty="0">
                <a:latin typeface="TimesLTPro-Roman"/>
              </a:rPr>
              <a:t>لا يمكن تحقيق أهداف التسويق المستدامة لرفاهية المستهلك والأعمال التجارية على المدى الطويل إلا من خلال السلوك التسويقي الأخلاقي.</a:t>
            </a:r>
            <a:endParaRPr lang="en-US" sz="2000" dirty="0">
              <a:latin typeface="TimesLTPro-Roman"/>
            </a:endParaRPr>
          </a:p>
          <a:p>
            <a:pPr marL="0" indent="0">
              <a:lnSpc>
                <a:spcPct val="100000"/>
              </a:lnSpc>
              <a:buNone/>
            </a:pPr>
            <a:endParaRPr lang="en-US" sz="1800" dirty="0">
              <a:latin typeface="TimesLTPro-Roman"/>
            </a:endParaRPr>
          </a:p>
        </p:txBody>
      </p:sp>
      <p:pic>
        <p:nvPicPr>
          <p:cNvPr id="4" name="Picture 5">
            <a:extLst>
              <a:ext uri="{FF2B5EF4-FFF2-40B4-BE49-F238E27FC236}">
                <a16:creationId xmlns:a16="http://schemas.microsoft.com/office/drawing/2014/main" id="{690CF22E-5475-4FEC-B8CC-9F1BCF6CD61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22042" y="1883391"/>
            <a:ext cx="5669957" cy="3435584"/>
          </a:xfrm>
          <a:prstGeom prst="rect">
            <a:avLst/>
          </a:prstGeom>
          <a:noFill/>
          <a:ln w="127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4">
            <a:extLst>
              <a:ext uri="{FF2B5EF4-FFF2-40B4-BE49-F238E27FC236}">
                <a16:creationId xmlns:a16="http://schemas.microsoft.com/office/drawing/2014/main" id="{0A885A59-1800-4DC8-AAAD-D4926276D696}"/>
              </a:ext>
            </a:extLst>
          </p:cNvPr>
          <p:cNvPicPr>
            <a:picLocks noChangeAspect="1"/>
          </p:cNvPicPr>
          <p:nvPr/>
        </p:nvPicPr>
        <p:blipFill>
          <a:blip r:embed="rId3"/>
          <a:stretch>
            <a:fillRect/>
          </a:stretch>
        </p:blipFill>
        <p:spPr>
          <a:xfrm>
            <a:off x="9326586" y="32624"/>
            <a:ext cx="2619375" cy="1743075"/>
          </a:xfrm>
          <a:prstGeom prst="rect">
            <a:avLst/>
          </a:prstGeom>
          <a:ln>
            <a:noFill/>
          </a:ln>
          <a:effectLst>
            <a:softEdge rad="112500"/>
          </a:effectLst>
        </p:spPr>
      </p:pic>
    </p:spTree>
    <p:extLst>
      <p:ext uri="{BB962C8B-B14F-4D97-AF65-F5344CB8AC3E}">
        <p14:creationId xmlns:p14="http://schemas.microsoft.com/office/powerpoint/2010/main" val="361694817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057560-2AD4-4128-82CA-72F29751F9C2}"/>
              </a:ext>
            </a:extLst>
          </p:cNvPr>
          <p:cNvSpPr>
            <a:spLocks noGrp="1"/>
          </p:cNvSpPr>
          <p:nvPr>
            <p:ph type="title"/>
          </p:nvPr>
        </p:nvSpPr>
        <p:spPr>
          <a:xfrm>
            <a:off x="2511189" y="191116"/>
            <a:ext cx="9170158" cy="1325563"/>
          </a:xfrm>
        </p:spPr>
        <p:txBody>
          <a:bodyPr/>
          <a:lstStyle/>
          <a:p>
            <a:r>
              <a:rPr lang="en-US" dirty="0"/>
              <a:t>5. </a:t>
            </a:r>
            <a:r>
              <a:rPr lang="en-US" sz="3600" b="1" i="0" u="none" strike="noStrike" baseline="0" dirty="0">
                <a:latin typeface="ArialNarrowMTPro-Bold"/>
              </a:rPr>
              <a:t>Marketing Ethics</a:t>
            </a:r>
            <a:endParaRPr lang="en-US" dirty="0"/>
          </a:p>
        </p:txBody>
      </p:sp>
      <p:sp>
        <p:nvSpPr>
          <p:cNvPr id="3" name="Content Placeholder 2">
            <a:extLst>
              <a:ext uri="{FF2B5EF4-FFF2-40B4-BE49-F238E27FC236}">
                <a16:creationId xmlns:a16="http://schemas.microsoft.com/office/drawing/2014/main" id="{D8052532-7342-40D6-AD00-56C49AB75BFA}"/>
              </a:ext>
            </a:extLst>
          </p:cNvPr>
          <p:cNvSpPr>
            <a:spLocks noGrp="1"/>
          </p:cNvSpPr>
          <p:nvPr>
            <p:ph idx="1"/>
          </p:nvPr>
        </p:nvSpPr>
        <p:spPr>
          <a:xfrm>
            <a:off x="0" y="1774208"/>
            <a:ext cx="12192000" cy="5083792"/>
          </a:xfrm>
        </p:spPr>
        <p:txBody>
          <a:bodyPr>
            <a:normAutofit fontScale="92500" lnSpcReduction="10000"/>
          </a:bodyPr>
          <a:lstStyle/>
          <a:p>
            <a:pPr>
              <a:lnSpc>
                <a:spcPct val="100000"/>
              </a:lnSpc>
            </a:pPr>
            <a:r>
              <a:rPr lang="en-US" sz="2000" dirty="0">
                <a:latin typeface="TimesLTPro-Roman"/>
              </a:rPr>
              <a:t>The American Marketing Association developed a code of ethics :</a:t>
            </a:r>
          </a:p>
          <a:p>
            <a:pPr marL="685800" lvl="2">
              <a:lnSpc>
                <a:spcPct val="100000"/>
              </a:lnSpc>
              <a:spcBef>
                <a:spcPts val="1000"/>
              </a:spcBef>
            </a:pPr>
            <a:r>
              <a:rPr lang="en-US" b="1" dirty="0">
                <a:solidFill>
                  <a:srgbClr val="960000"/>
                </a:solidFill>
                <a:latin typeface="TimesLTPro-Roman"/>
              </a:rPr>
              <a:t>Do no harm</a:t>
            </a:r>
            <a:r>
              <a:rPr lang="en-US" dirty="0">
                <a:latin typeface="TimesLTPro-Roman"/>
              </a:rPr>
              <a:t>. This means consciously avoiding harmful actions or omissions by embodying high ethical standards and adhering to all applicable laws and regulations in the choices we make.</a:t>
            </a:r>
          </a:p>
          <a:p>
            <a:pPr marL="685800" lvl="2">
              <a:lnSpc>
                <a:spcPct val="100000"/>
              </a:lnSpc>
              <a:spcBef>
                <a:spcPts val="1000"/>
              </a:spcBef>
            </a:pPr>
            <a:r>
              <a:rPr lang="en-US" b="1" dirty="0">
                <a:solidFill>
                  <a:srgbClr val="960000"/>
                </a:solidFill>
                <a:latin typeface="TimesLTPro-Roman"/>
              </a:rPr>
              <a:t>Foster trust in the marketing system</a:t>
            </a:r>
            <a:r>
              <a:rPr lang="en-US" dirty="0">
                <a:latin typeface="TimesLTPro-Roman"/>
              </a:rPr>
              <a:t>. This means striving for good faith and fair dealing so as to contribute toward the efficacy of the exchange process as well as avoiding deception in product design, pricing, communication, and delivery or distribution.</a:t>
            </a:r>
          </a:p>
          <a:p>
            <a:pPr marL="685800" lvl="2">
              <a:lnSpc>
                <a:spcPct val="100000"/>
              </a:lnSpc>
              <a:spcBef>
                <a:spcPts val="1000"/>
              </a:spcBef>
            </a:pPr>
            <a:r>
              <a:rPr lang="en-US" b="1" dirty="0">
                <a:solidFill>
                  <a:srgbClr val="960000"/>
                </a:solidFill>
                <a:latin typeface="TimesLTPro-Roman"/>
              </a:rPr>
              <a:t>Embrace ethical values</a:t>
            </a:r>
            <a:r>
              <a:rPr lang="en-US" dirty="0">
                <a:latin typeface="TimesLTPro-Roman"/>
              </a:rPr>
              <a:t>. This means building relationships and enhancing consumer confidence in the integrity of marketing by affirming these core values: honesty, responsibility, fairness, respect, transparency, and citizenship.</a:t>
            </a:r>
          </a:p>
          <a:p>
            <a:pPr marL="457200" lvl="2" indent="0" algn="r">
              <a:lnSpc>
                <a:spcPct val="100000"/>
              </a:lnSpc>
              <a:spcBef>
                <a:spcPts val="1000"/>
              </a:spcBef>
              <a:buNone/>
            </a:pPr>
            <a:r>
              <a:rPr lang="ar-SA" dirty="0">
                <a:latin typeface="TimesLTPro-Roman"/>
              </a:rPr>
              <a:t>لقد وضعت جمعية التسويق الأمريكية مدونة أخلاقية:</a:t>
            </a:r>
          </a:p>
          <a:p>
            <a:pPr marL="457200" lvl="2" indent="0" algn="r">
              <a:lnSpc>
                <a:spcPct val="100000"/>
              </a:lnSpc>
              <a:spcBef>
                <a:spcPts val="1000"/>
              </a:spcBef>
              <a:buNone/>
            </a:pPr>
            <a:r>
              <a:rPr lang="ar-SA" dirty="0">
                <a:solidFill>
                  <a:srgbClr val="FF0000"/>
                </a:solidFill>
                <a:latin typeface="TimesLTPro-Roman"/>
              </a:rPr>
              <a:t>عدم إلحاق الضرر</a:t>
            </a:r>
            <a:r>
              <a:rPr lang="ar-SA" dirty="0">
                <a:latin typeface="TimesLTPro-Roman"/>
              </a:rPr>
              <a:t>. وهذا يعني تجنب الأفعال الضارة أو التقصير عن عمد من خلال تجسيد المعايير الأخلاقية العالية والالتزام بجميع القوانين واللوائح المعمول بها في الاختيارات التي نتخذها.</a:t>
            </a:r>
          </a:p>
          <a:p>
            <a:pPr marL="457200" lvl="2" indent="0" algn="r">
              <a:lnSpc>
                <a:spcPct val="100000"/>
              </a:lnSpc>
              <a:spcBef>
                <a:spcPts val="1000"/>
              </a:spcBef>
              <a:buNone/>
            </a:pPr>
            <a:r>
              <a:rPr lang="ar-SA" dirty="0">
                <a:solidFill>
                  <a:srgbClr val="FF0000"/>
                </a:solidFill>
                <a:latin typeface="TimesLTPro-Roman"/>
              </a:rPr>
              <a:t>تعزيز الثقة في نظام التسويق</a:t>
            </a:r>
            <a:r>
              <a:rPr lang="ar-SA" dirty="0">
                <a:latin typeface="TimesLTPro-Roman"/>
              </a:rPr>
              <a:t>. وهذا يعني السعي إلى حسن النية والتعامل العادل من أجل المساهمة في فعالية عملية التبادل وكذلك تجنب الخداع في تصميم المنتج، والتسعير، والاتصال، والتسليم أو التوزيع.</a:t>
            </a:r>
          </a:p>
          <a:p>
            <a:pPr marL="457200" lvl="2" indent="0" algn="r">
              <a:lnSpc>
                <a:spcPct val="100000"/>
              </a:lnSpc>
              <a:spcBef>
                <a:spcPts val="1000"/>
              </a:spcBef>
              <a:buNone/>
            </a:pPr>
            <a:r>
              <a:rPr lang="ar-SA" dirty="0">
                <a:solidFill>
                  <a:srgbClr val="FF0000"/>
                </a:solidFill>
                <a:latin typeface="TimesLTPro-Roman"/>
              </a:rPr>
              <a:t>تبني القيم الأخلاقية</a:t>
            </a:r>
            <a:r>
              <a:rPr lang="ar-SA" dirty="0">
                <a:latin typeface="TimesLTPro-Roman"/>
              </a:rPr>
              <a:t>. وهذا يعني بناء العلاقات وتعزيز ثقة المستهلك في نزاهة التسويق من خلال التأكيد على هذه القيم الأساسية: الصدق، والمسؤولية، والإنصاف، والاحترام، والشفافية، والمواطنة.</a:t>
            </a:r>
            <a:endParaRPr lang="en-US" dirty="0">
              <a:latin typeface="TimesLTPro-Roman"/>
            </a:endParaRPr>
          </a:p>
        </p:txBody>
      </p:sp>
      <p:pic>
        <p:nvPicPr>
          <p:cNvPr id="4" name="Picture 3">
            <a:extLst>
              <a:ext uri="{FF2B5EF4-FFF2-40B4-BE49-F238E27FC236}">
                <a16:creationId xmlns:a16="http://schemas.microsoft.com/office/drawing/2014/main" id="{F0D87DE8-E4AB-459A-BDF2-ECF707E12C0C}"/>
              </a:ext>
            </a:extLst>
          </p:cNvPr>
          <p:cNvPicPr>
            <a:picLocks noChangeAspect="1"/>
          </p:cNvPicPr>
          <p:nvPr/>
        </p:nvPicPr>
        <p:blipFill>
          <a:blip r:embed="rId2"/>
          <a:stretch>
            <a:fillRect/>
          </a:stretch>
        </p:blipFill>
        <p:spPr>
          <a:xfrm>
            <a:off x="8746355" y="95970"/>
            <a:ext cx="3228866" cy="1808165"/>
          </a:xfrm>
          <a:prstGeom prst="rect">
            <a:avLst/>
          </a:prstGeom>
          <a:ln>
            <a:noFill/>
          </a:ln>
          <a:effectLst>
            <a:softEdge rad="112500"/>
          </a:effectLst>
        </p:spPr>
      </p:pic>
    </p:spTree>
    <p:extLst>
      <p:ext uri="{BB962C8B-B14F-4D97-AF65-F5344CB8AC3E}">
        <p14:creationId xmlns:p14="http://schemas.microsoft.com/office/powerpoint/2010/main" val="204689941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DCCC0C-16F4-413A-858A-9F690D146CE3}"/>
              </a:ext>
            </a:extLst>
          </p:cNvPr>
          <p:cNvSpPr>
            <a:spLocks noGrp="1"/>
          </p:cNvSpPr>
          <p:nvPr>
            <p:ph type="title"/>
          </p:nvPr>
        </p:nvSpPr>
        <p:spPr>
          <a:xfrm>
            <a:off x="286795" y="0"/>
            <a:ext cx="11111007" cy="996816"/>
          </a:xfrm>
        </p:spPr>
        <p:txBody>
          <a:bodyPr/>
          <a:lstStyle/>
          <a:p>
            <a:r>
              <a:rPr lang="en-US" dirty="0"/>
              <a:t>6. The Sustainable company </a:t>
            </a:r>
            <a:r>
              <a:rPr lang="ar-SA" dirty="0"/>
              <a:t>الشركة المستدامة</a:t>
            </a:r>
            <a:endParaRPr lang="en-US" dirty="0"/>
          </a:p>
        </p:txBody>
      </p:sp>
      <p:sp>
        <p:nvSpPr>
          <p:cNvPr id="3" name="Content Placeholder 2">
            <a:extLst>
              <a:ext uri="{FF2B5EF4-FFF2-40B4-BE49-F238E27FC236}">
                <a16:creationId xmlns:a16="http://schemas.microsoft.com/office/drawing/2014/main" id="{46077299-1F96-4D25-9430-2A47583E74BF}"/>
              </a:ext>
            </a:extLst>
          </p:cNvPr>
          <p:cNvSpPr>
            <a:spLocks noGrp="1"/>
          </p:cNvSpPr>
          <p:nvPr>
            <p:ph idx="1"/>
          </p:nvPr>
        </p:nvSpPr>
        <p:spPr>
          <a:xfrm>
            <a:off x="0" y="811369"/>
            <a:ext cx="12192000" cy="6046631"/>
          </a:xfrm>
        </p:spPr>
        <p:txBody>
          <a:bodyPr>
            <a:normAutofit fontScale="62500" lnSpcReduction="20000"/>
          </a:bodyPr>
          <a:lstStyle/>
          <a:p>
            <a:pPr marL="0" indent="0" algn="l">
              <a:buNone/>
            </a:pPr>
            <a:r>
              <a:rPr lang="en-US" sz="2900" b="1" i="0" u="none" strike="noStrike" baseline="0" dirty="0">
                <a:solidFill>
                  <a:srgbClr val="0040FF"/>
                </a:solidFill>
                <a:latin typeface="ArialNarrowMTPro-Bold"/>
              </a:rPr>
              <a:t>The sustainable company</a:t>
            </a:r>
          </a:p>
          <a:p>
            <a:pPr algn="l"/>
            <a:r>
              <a:rPr lang="en-US" sz="2900" b="0" i="0" u="none" strike="noStrike" baseline="0" dirty="0">
                <a:solidFill>
                  <a:srgbClr val="000000"/>
                </a:solidFill>
                <a:latin typeface="TimesLTPro-Roman"/>
              </a:rPr>
              <a:t>At the foundation of marketing is the belief that companies that fulfill the needs and wants of customers will thrive. </a:t>
            </a:r>
          </a:p>
          <a:p>
            <a:pPr algn="l"/>
            <a:r>
              <a:rPr lang="en-US" sz="2900" b="0" i="0" u="none" strike="noStrike" baseline="0" dirty="0">
                <a:solidFill>
                  <a:srgbClr val="000000"/>
                </a:solidFill>
                <a:latin typeface="TimesLTPro-Roman"/>
              </a:rPr>
              <a:t>Companies that fail to meet customer needs or that intentionally or unintentionally harm customers, others in society, or future generations will decline.</a:t>
            </a:r>
          </a:p>
          <a:p>
            <a:pPr algn="l"/>
            <a:r>
              <a:rPr lang="en-US" sz="2900" b="0" i="0" u="none" strike="noStrike" baseline="0" dirty="0">
                <a:solidFill>
                  <a:srgbClr val="0A1F61"/>
                </a:solidFill>
                <a:latin typeface="TimesLTPro-Roman"/>
              </a:rPr>
              <a:t>Sustainable companies are those that create value for customers through socially, environmentally, and ethically responsible actions</a:t>
            </a:r>
            <a:r>
              <a:rPr lang="en-US" sz="2900" b="0" i="0" u="none" strike="noStrike" baseline="0" dirty="0">
                <a:solidFill>
                  <a:srgbClr val="000000"/>
                </a:solidFill>
                <a:latin typeface="TimesLTPro-Roman"/>
              </a:rPr>
              <a:t>. Sustainable marketing goes beyond caring for the needs and wants of today’s customers. </a:t>
            </a:r>
          </a:p>
          <a:p>
            <a:pPr algn="l"/>
            <a:r>
              <a:rPr lang="en-US" sz="2900" b="0" i="0" u="none" strike="noStrike" baseline="0" dirty="0">
                <a:solidFill>
                  <a:srgbClr val="000000"/>
                </a:solidFill>
                <a:latin typeface="TimesLTPro-Roman"/>
              </a:rPr>
              <a:t>It means having concern for tomorrow’s customers in ensuring the survival and success of the business, shareholders, employees, and the broader world in which they all live. </a:t>
            </a:r>
          </a:p>
          <a:p>
            <a:pPr algn="l"/>
            <a:r>
              <a:rPr lang="en-US" sz="2900" b="0" i="0" u="none" strike="noStrike" baseline="0" dirty="0">
                <a:solidFill>
                  <a:srgbClr val="000000"/>
                </a:solidFill>
                <a:latin typeface="TimesLTPro-Roman"/>
              </a:rPr>
              <a:t>It means </a:t>
            </a:r>
            <a:r>
              <a:rPr lang="en-US" sz="2900" b="0" i="0" u="none" strike="noStrike" baseline="0" dirty="0">
                <a:solidFill>
                  <a:srgbClr val="0A1F61"/>
                </a:solidFill>
                <a:latin typeface="TimesLTPro-Roman"/>
              </a:rPr>
              <a:t>pursuing the mission of a triple bottom line: people, planet, profits</a:t>
            </a:r>
            <a:r>
              <a:rPr lang="en-US" sz="2900" b="0" i="0" u="none" strike="noStrike" baseline="0" dirty="0">
                <a:solidFill>
                  <a:srgbClr val="000000"/>
                </a:solidFill>
                <a:latin typeface="TimesLTPro-Roman"/>
              </a:rPr>
              <a:t>. </a:t>
            </a:r>
          </a:p>
          <a:p>
            <a:pPr algn="l"/>
            <a:r>
              <a:rPr lang="en-US" sz="2900" b="0" i="0" u="none" strike="noStrike" baseline="0" dirty="0">
                <a:solidFill>
                  <a:srgbClr val="000000"/>
                </a:solidFill>
                <a:latin typeface="TimesLTPro-Roman"/>
              </a:rPr>
              <a:t>Sustainable marketing provides the context in which companies can build profitable customer relationships by creating value </a:t>
            </a:r>
            <a:r>
              <a:rPr lang="en-US" sz="2900" b="0" i="1" u="none" strike="noStrike" baseline="0" dirty="0">
                <a:solidFill>
                  <a:srgbClr val="000000"/>
                </a:solidFill>
                <a:latin typeface="TimesLTPro-Italic"/>
              </a:rPr>
              <a:t>for </a:t>
            </a:r>
            <a:r>
              <a:rPr lang="en-US" sz="2900" b="0" i="0" u="none" strike="noStrike" baseline="0" dirty="0">
                <a:solidFill>
                  <a:srgbClr val="000000"/>
                </a:solidFill>
                <a:latin typeface="TimesLTPro-Roman"/>
              </a:rPr>
              <a:t>customers in order to capture value </a:t>
            </a:r>
            <a:r>
              <a:rPr lang="en-US" sz="2900" b="0" i="1" u="none" strike="noStrike" baseline="0" dirty="0">
                <a:solidFill>
                  <a:srgbClr val="000000"/>
                </a:solidFill>
                <a:latin typeface="TimesLTPro-Italic"/>
              </a:rPr>
              <a:t>from </a:t>
            </a:r>
            <a:r>
              <a:rPr lang="en-US" sz="2900" b="0" i="0" u="none" strike="noStrike" baseline="0" dirty="0">
                <a:solidFill>
                  <a:srgbClr val="000000"/>
                </a:solidFill>
                <a:latin typeface="TimesLTPro-Roman"/>
              </a:rPr>
              <a:t>customers in return—now and in the future.</a:t>
            </a:r>
          </a:p>
          <a:p>
            <a:pPr marL="0" indent="0" algn="r">
              <a:buNone/>
            </a:pPr>
            <a:r>
              <a:rPr lang="ar-SA" dirty="0">
                <a:solidFill>
                  <a:srgbClr val="FF0000"/>
                </a:solidFill>
              </a:rPr>
              <a:t>الشركة المستدامة</a:t>
            </a:r>
          </a:p>
          <a:p>
            <a:pPr marL="0" indent="0" algn="r">
              <a:buNone/>
            </a:pPr>
            <a:r>
              <a:rPr lang="ar-SA" dirty="0"/>
              <a:t>-إن أساس التسويق هو الاعتقاد بأن الشركات التي تلبي احتياجات ورغبات العملاء سوف تزدهر.</a:t>
            </a:r>
          </a:p>
          <a:p>
            <a:pPr marL="0" indent="0" algn="r">
              <a:buNone/>
            </a:pPr>
            <a:r>
              <a:rPr lang="ar-SA" dirty="0"/>
              <a:t>-إن الشركات التي تفشل في تلبية احتياجات العملاء أو التي تضر عمدًا أو عن غير قصد بالعملاء أو الآخرين في المجتمع أو الأجيال القادمة سوف تتدهور.</a:t>
            </a:r>
          </a:p>
          <a:p>
            <a:pPr marL="0" indent="0" algn="r">
              <a:buNone/>
            </a:pPr>
            <a:r>
              <a:rPr lang="ar-SA" dirty="0"/>
              <a:t>-الشركات المستدامة هي تلك التي تخلق قيمة للعملاء من خلال الإجراءات المسؤولة اجتماعيًا وبيئيًا وأخلاقيًا. إن التسويق المستدام يتجاوز الاهتمام باحتياجات ورغبات عملاء اليوم.</a:t>
            </a:r>
          </a:p>
          <a:p>
            <a:pPr marL="0" indent="0" algn="r">
              <a:buNone/>
            </a:pPr>
            <a:r>
              <a:rPr lang="ar-SA" dirty="0"/>
              <a:t>-إنه يعني الاهتمام بعملاء الغد في ضمان بقاء ونجاح الأعمال التجارية والمساهمين والموظفين والعالم الأوسع الذي يعيشون فيه جميعًا.</a:t>
            </a:r>
          </a:p>
          <a:p>
            <a:pPr marL="0" indent="0" algn="r">
              <a:buNone/>
            </a:pPr>
            <a:r>
              <a:rPr lang="ar-SA" dirty="0"/>
              <a:t>-إنه يعني متابعة مهمة الخط الأساسي الثلاثي: الناس والكوكب والأرباح.</a:t>
            </a:r>
          </a:p>
          <a:p>
            <a:pPr marL="0" indent="0" algn="r">
              <a:buNone/>
            </a:pPr>
            <a:r>
              <a:rPr lang="ar-SA" dirty="0"/>
              <a:t>-يوفر التسويق المستدام السياق الذي يمكن للشركات من خلاله بناء علاقات مربحة مع العملاء من خلال خلق قيمة للعملاء من أجل الحصول على قيمة من العملاء في المقابل - الآن وفي المستقبل.</a:t>
            </a:r>
            <a:endParaRPr lang="en-US" dirty="0"/>
          </a:p>
        </p:txBody>
      </p:sp>
    </p:spTree>
    <p:extLst>
      <p:ext uri="{BB962C8B-B14F-4D97-AF65-F5344CB8AC3E}">
        <p14:creationId xmlns:p14="http://schemas.microsoft.com/office/powerpoint/2010/main" val="224180318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B40690-D6F4-DE87-27F9-C52EE3329F46}"/>
              </a:ext>
            </a:extLst>
          </p:cNvPr>
          <p:cNvSpPr>
            <a:spLocks noGrp="1"/>
          </p:cNvSpPr>
          <p:nvPr>
            <p:ph type="title"/>
          </p:nvPr>
        </p:nvSpPr>
        <p:spPr>
          <a:xfrm>
            <a:off x="793662" y="386930"/>
            <a:ext cx="10066122" cy="1298448"/>
          </a:xfrm>
        </p:spPr>
        <p:txBody>
          <a:bodyPr vert="horz" lIns="91440" tIns="45720" rIns="91440" bIns="45720" rtlCol="0" anchor="b">
            <a:normAutofit/>
          </a:bodyPr>
          <a:lstStyle/>
          <a:p>
            <a:r>
              <a:rPr lang="en-US" kern="1200">
                <a:solidFill>
                  <a:schemeClr val="tx1"/>
                </a:solidFill>
                <a:latin typeface="+mj-lt"/>
                <a:ea typeface="+mj-ea"/>
                <a:cs typeface="+mj-cs"/>
              </a:rPr>
              <a:t>WHAT ABOUT ETHICS USING AI?</a:t>
            </a:r>
            <a:br>
              <a:rPr lang="en-US" kern="1200">
                <a:solidFill>
                  <a:schemeClr val="tx1"/>
                </a:solidFill>
                <a:latin typeface="+mj-lt"/>
                <a:ea typeface="+mj-ea"/>
                <a:cs typeface="+mj-cs"/>
              </a:rPr>
            </a:br>
            <a:r>
              <a:rPr lang="en-US" b="0" kern="1200">
                <a:solidFill>
                  <a:schemeClr val="tx1"/>
                </a:solidFill>
                <a:latin typeface="+mj-lt"/>
                <a:ea typeface="+mj-ea"/>
                <a:cs typeface="+mj-cs"/>
              </a:rPr>
              <a:t>ماذا عن أخلاقيات استخدام الذكاء الاصطناعي؟</a:t>
            </a:r>
            <a:endParaRPr lang="en-US" kern="1200">
              <a:solidFill>
                <a:schemeClr val="tx1"/>
              </a:solidFill>
              <a:latin typeface="+mj-lt"/>
              <a:ea typeface="+mj-ea"/>
              <a:cs typeface="+mj-cs"/>
            </a:endParaRPr>
          </a:p>
        </p:txBody>
      </p:sp>
      <p:sp>
        <p:nvSpPr>
          <p:cNvPr id="6" name="Rectangle 3">
            <a:extLst>
              <a:ext uri="{FF2B5EF4-FFF2-40B4-BE49-F238E27FC236}">
                <a16:creationId xmlns:a16="http://schemas.microsoft.com/office/drawing/2014/main" id="{AE317DE8-6712-3832-5EC2-C48EE2CF1334}"/>
              </a:ext>
            </a:extLst>
          </p:cNvPr>
          <p:cNvSpPr>
            <a:spLocks noChangeArrowheads="1"/>
          </p:cNvSpPr>
          <p:nvPr/>
        </p:nvSpPr>
        <p:spPr bwMode="auto">
          <a:xfrm>
            <a:off x="496919" y="2780068"/>
            <a:ext cx="6172821" cy="3247941"/>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rtlCol="0" anchor="ctr" anchorCtr="0" compatLnSpc="1">
            <a:prstTxWarp prst="textNoShape">
              <a:avLst/>
            </a:prstTxWarp>
            <a:no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228600" eaLnBrk="1" fontAlgn="base" hangingPunct="1">
              <a:lnSpc>
                <a:spcPct val="90000"/>
              </a:lnSpc>
              <a:spcBef>
                <a:spcPct val="0"/>
              </a:spcBef>
              <a:spcAft>
                <a:spcPts val="600"/>
              </a:spcAft>
              <a:buClrTx/>
              <a:buSzTx/>
              <a:buFont typeface="Arial" panose="020B0604020202020204" pitchFamily="34" charset="0"/>
              <a:buChar char="•"/>
              <a:tabLst/>
            </a:pPr>
            <a:r>
              <a:rPr kumimoji="0" lang="en-US" altLang="en-US" sz="2000" b="0" i="0" u="none" strike="noStrike" cap="none" normalizeH="0" baseline="0" dirty="0">
                <a:ln>
                  <a:noFill/>
                </a:ln>
                <a:effectLst/>
                <a:latin typeface="+mn-lt"/>
              </a:rPr>
              <a:t>AI allows brands to personalize ads, but it also raises serious concerns about how customer data is collected and used. Ethical marketing requires transparency, consent, and protection of consumer privacy.</a:t>
            </a:r>
          </a:p>
          <a:p>
            <a:pPr marL="0" marR="0" lvl="0" indent="-228600" eaLnBrk="1" fontAlgn="base" hangingPunct="1">
              <a:lnSpc>
                <a:spcPct val="90000"/>
              </a:lnSpc>
              <a:spcBef>
                <a:spcPct val="0"/>
              </a:spcBef>
              <a:spcAft>
                <a:spcPts val="600"/>
              </a:spcAft>
              <a:buClrTx/>
              <a:buSzTx/>
              <a:buFont typeface="Arial" panose="020B0604020202020204" pitchFamily="34" charset="0"/>
              <a:buChar char="•"/>
              <a:tabLst/>
            </a:pPr>
            <a:r>
              <a:rPr kumimoji="0" lang="en-US" altLang="en-US" sz="2000" b="1" i="0" u="none" strike="noStrike" cap="none" normalizeH="0" baseline="0" dirty="0">
                <a:ln>
                  <a:noFill/>
                </a:ln>
                <a:effectLst/>
                <a:latin typeface="+mn-lt"/>
              </a:rPr>
              <a:t>Example:</a:t>
            </a:r>
            <a:r>
              <a:rPr lang="en-US" altLang="en-US" sz="2000" dirty="0">
                <a:latin typeface="+mn-lt"/>
              </a:rPr>
              <a:t> </a:t>
            </a:r>
            <a:r>
              <a:rPr kumimoji="0" lang="en-US" altLang="en-US" sz="2000" b="0" i="0" u="none" strike="noStrike" cap="none" normalizeH="0" baseline="0" dirty="0">
                <a:ln>
                  <a:noFill/>
                </a:ln>
                <a:effectLst/>
                <a:latin typeface="+mn-lt"/>
              </a:rPr>
              <a:t>Meta was fined after it used user data from Facebook and Instagram for targeted advertising without clear user consent, raising global data privacy concerns.</a:t>
            </a:r>
          </a:p>
          <a:p>
            <a:pPr marL="0" marR="0" lvl="0" indent="-228600" algn="r" rtl="1" eaLnBrk="1" fontAlgn="base" hangingPunct="1">
              <a:lnSpc>
                <a:spcPct val="90000"/>
              </a:lnSpc>
              <a:spcBef>
                <a:spcPct val="0"/>
              </a:spcBef>
              <a:spcAft>
                <a:spcPts val="600"/>
              </a:spcAft>
              <a:buClrTx/>
              <a:buSzTx/>
              <a:buFont typeface="Arial" panose="020B0604020202020204" pitchFamily="34" charset="0"/>
              <a:buChar char="•"/>
              <a:tabLst/>
            </a:pPr>
            <a:r>
              <a:rPr kumimoji="0" lang="en-US" altLang="en-US" sz="2000" b="0" i="0" u="none" strike="noStrike" cap="none" normalizeH="0" baseline="0" dirty="0" err="1">
                <a:ln>
                  <a:noFill/>
                </a:ln>
                <a:effectLst/>
                <a:latin typeface="+mn-lt"/>
              </a:rPr>
              <a:t>يتيح</a:t>
            </a:r>
            <a:r>
              <a:rPr kumimoji="0" lang="en-US" altLang="en-US" sz="2000" b="0" i="0" u="none" strike="noStrike" cap="none" normalizeH="0" baseline="0" dirty="0">
                <a:ln>
                  <a:noFill/>
                </a:ln>
                <a:effectLst/>
                <a:latin typeface="+mn-lt"/>
              </a:rPr>
              <a:t> </a:t>
            </a:r>
            <a:r>
              <a:rPr kumimoji="0" lang="en-US" altLang="en-US" sz="2000" b="0" i="0" u="none" strike="noStrike" cap="none" normalizeH="0" baseline="0" dirty="0" err="1">
                <a:ln>
                  <a:noFill/>
                </a:ln>
                <a:effectLst/>
                <a:latin typeface="+mn-lt"/>
              </a:rPr>
              <a:t>الذكاء</a:t>
            </a:r>
            <a:r>
              <a:rPr kumimoji="0" lang="en-US" altLang="en-US" sz="2000" b="0" i="0" u="none" strike="noStrike" cap="none" normalizeH="0" baseline="0" dirty="0">
                <a:ln>
                  <a:noFill/>
                </a:ln>
                <a:effectLst/>
                <a:latin typeface="+mn-lt"/>
              </a:rPr>
              <a:t> </a:t>
            </a:r>
            <a:r>
              <a:rPr kumimoji="0" lang="en-US" altLang="en-US" sz="2000" b="0" i="0" u="none" strike="noStrike" cap="none" normalizeH="0" baseline="0" dirty="0" err="1">
                <a:ln>
                  <a:noFill/>
                </a:ln>
                <a:effectLst/>
                <a:latin typeface="+mn-lt"/>
              </a:rPr>
              <a:t>الاصطناعي</a:t>
            </a:r>
            <a:r>
              <a:rPr kumimoji="0" lang="en-US" altLang="en-US" sz="2000" b="0" i="0" u="none" strike="noStrike" cap="none" normalizeH="0" baseline="0" dirty="0">
                <a:ln>
                  <a:noFill/>
                </a:ln>
                <a:effectLst/>
                <a:latin typeface="+mn-lt"/>
              </a:rPr>
              <a:t> </a:t>
            </a:r>
            <a:r>
              <a:rPr kumimoji="0" lang="en-US" altLang="en-US" sz="2000" b="0" i="0" u="none" strike="noStrike" cap="none" normalizeH="0" baseline="0" dirty="0" err="1">
                <a:ln>
                  <a:noFill/>
                </a:ln>
                <a:effectLst/>
                <a:latin typeface="+mn-lt"/>
              </a:rPr>
              <a:t>للشركات</a:t>
            </a:r>
            <a:r>
              <a:rPr kumimoji="0" lang="en-US" altLang="en-US" sz="2000" b="0" i="0" u="none" strike="noStrike" cap="none" normalizeH="0" baseline="0" dirty="0">
                <a:ln>
                  <a:noFill/>
                </a:ln>
                <a:effectLst/>
                <a:latin typeface="+mn-lt"/>
              </a:rPr>
              <a:t> </a:t>
            </a:r>
            <a:r>
              <a:rPr kumimoji="0" lang="en-US" altLang="en-US" sz="2000" b="0" i="0" u="none" strike="noStrike" cap="none" normalizeH="0" baseline="0" dirty="0" err="1">
                <a:ln>
                  <a:noFill/>
                </a:ln>
                <a:effectLst/>
                <a:latin typeface="+mn-lt"/>
              </a:rPr>
              <a:t>تخصيص</a:t>
            </a:r>
            <a:r>
              <a:rPr kumimoji="0" lang="en-US" altLang="en-US" sz="2000" b="0" i="0" u="none" strike="noStrike" cap="none" normalizeH="0" baseline="0" dirty="0">
                <a:ln>
                  <a:noFill/>
                </a:ln>
                <a:effectLst/>
                <a:latin typeface="+mn-lt"/>
              </a:rPr>
              <a:t> </a:t>
            </a:r>
            <a:r>
              <a:rPr kumimoji="0" lang="en-US" altLang="en-US" sz="2000" b="0" i="0" u="none" strike="noStrike" cap="none" normalizeH="0" baseline="0" dirty="0" err="1">
                <a:ln>
                  <a:noFill/>
                </a:ln>
                <a:effectLst/>
                <a:latin typeface="+mn-lt"/>
              </a:rPr>
              <a:t>الإعلانات</a:t>
            </a:r>
            <a:r>
              <a:rPr kumimoji="0" lang="en-US" altLang="en-US" sz="2000" b="0" i="0" u="none" strike="noStrike" cap="none" normalizeH="0" baseline="0" dirty="0">
                <a:ln>
                  <a:noFill/>
                </a:ln>
                <a:effectLst/>
                <a:latin typeface="+mn-lt"/>
              </a:rPr>
              <a:t>، </a:t>
            </a:r>
            <a:r>
              <a:rPr kumimoji="0" lang="en-US" altLang="en-US" sz="2000" b="0" i="0" u="none" strike="noStrike" cap="none" normalizeH="0" baseline="0" dirty="0" err="1">
                <a:ln>
                  <a:noFill/>
                </a:ln>
                <a:effectLst/>
                <a:latin typeface="+mn-lt"/>
              </a:rPr>
              <a:t>لكنه</a:t>
            </a:r>
            <a:r>
              <a:rPr kumimoji="0" lang="en-US" altLang="en-US" sz="2000" b="0" i="0" u="none" strike="noStrike" cap="none" normalizeH="0" baseline="0" dirty="0">
                <a:ln>
                  <a:noFill/>
                </a:ln>
                <a:effectLst/>
                <a:latin typeface="+mn-lt"/>
              </a:rPr>
              <a:t> </a:t>
            </a:r>
            <a:r>
              <a:rPr kumimoji="0" lang="en-US" altLang="en-US" sz="2000" b="0" i="0" u="none" strike="noStrike" cap="none" normalizeH="0" baseline="0" dirty="0" err="1">
                <a:ln>
                  <a:noFill/>
                </a:ln>
                <a:effectLst/>
                <a:latin typeface="+mn-lt"/>
              </a:rPr>
              <a:t>يثير</a:t>
            </a:r>
            <a:r>
              <a:rPr kumimoji="0" lang="en-US" altLang="en-US" sz="2000" b="0" i="0" u="none" strike="noStrike" cap="none" normalizeH="0" baseline="0" dirty="0">
                <a:ln>
                  <a:noFill/>
                </a:ln>
                <a:effectLst/>
                <a:latin typeface="+mn-lt"/>
              </a:rPr>
              <a:t> </a:t>
            </a:r>
            <a:r>
              <a:rPr kumimoji="0" lang="en-US" altLang="en-US" sz="2000" b="0" i="0" u="none" strike="noStrike" cap="none" normalizeH="0" baseline="0" dirty="0" err="1">
                <a:ln>
                  <a:noFill/>
                </a:ln>
                <a:effectLst/>
                <a:latin typeface="+mn-lt"/>
              </a:rPr>
              <a:t>مخاوف</a:t>
            </a:r>
            <a:r>
              <a:rPr kumimoji="0" lang="en-US" altLang="en-US" sz="2000" b="0" i="0" u="none" strike="noStrike" cap="none" normalizeH="0" baseline="0" dirty="0">
                <a:ln>
                  <a:noFill/>
                </a:ln>
                <a:effectLst/>
                <a:latin typeface="+mn-lt"/>
              </a:rPr>
              <a:t> </a:t>
            </a:r>
            <a:r>
              <a:rPr kumimoji="0" lang="en-US" altLang="en-US" sz="2000" b="0" i="0" u="none" strike="noStrike" cap="none" normalizeH="0" baseline="0" dirty="0" err="1">
                <a:ln>
                  <a:noFill/>
                </a:ln>
                <a:effectLst/>
                <a:latin typeface="+mn-lt"/>
              </a:rPr>
              <a:t>أخلاقية</a:t>
            </a:r>
            <a:r>
              <a:rPr kumimoji="0" lang="en-US" altLang="en-US" sz="2000" b="0" i="0" u="none" strike="noStrike" cap="none" normalizeH="0" baseline="0" dirty="0">
                <a:ln>
                  <a:noFill/>
                </a:ln>
                <a:effectLst/>
                <a:latin typeface="+mn-lt"/>
              </a:rPr>
              <a:t> </a:t>
            </a:r>
            <a:r>
              <a:rPr kumimoji="0" lang="en-US" altLang="en-US" sz="2000" b="0" i="0" u="none" strike="noStrike" cap="none" normalizeH="0" baseline="0" dirty="0" err="1">
                <a:ln>
                  <a:noFill/>
                </a:ln>
                <a:effectLst/>
                <a:latin typeface="+mn-lt"/>
              </a:rPr>
              <a:t>حول</a:t>
            </a:r>
            <a:r>
              <a:rPr kumimoji="0" lang="en-US" altLang="en-US" sz="2000" b="0" i="0" u="none" strike="noStrike" cap="none" normalizeH="0" baseline="0" dirty="0">
                <a:ln>
                  <a:noFill/>
                </a:ln>
                <a:effectLst/>
                <a:latin typeface="+mn-lt"/>
              </a:rPr>
              <a:t> </a:t>
            </a:r>
            <a:r>
              <a:rPr kumimoji="0" lang="en-US" altLang="en-US" sz="2000" b="0" i="0" u="none" strike="noStrike" cap="none" normalizeH="0" baseline="0" dirty="0" err="1">
                <a:ln>
                  <a:noFill/>
                </a:ln>
                <a:effectLst/>
                <a:latin typeface="+mn-lt"/>
              </a:rPr>
              <a:t>كيفية</a:t>
            </a:r>
            <a:r>
              <a:rPr kumimoji="0" lang="en-US" altLang="en-US" sz="2000" b="0" i="0" u="none" strike="noStrike" cap="none" normalizeH="0" baseline="0" dirty="0">
                <a:ln>
                  <a:noFill/>
                </a:ln>
                <a:effectLst/>
                <a:latin typeface="+mn-lt"/>
              </a:rPr>
              <a:t> </a:t>
            </a:r>
            <a:r>
              <a:rPr kumimoji="0" lang="en-US" altLang="en-US" sz="2000" b="0" i="0" u="none" strike="noStrike" cap="none" normalizeH="0" baseline="0" dirty="0" err="1">
                <a:ln>
                  <a:noFill/>
                </a:ln>
                <a:effectLst/>
                <a:latin typeface="+mn-lt"/>
              </a:rPr>
              <a:t>جمع</a:t>
            </a:r>
            <a:r>
              <a:rPr kumimoji="0" lang="en-US" altLang="en-US" sz="2000" b="0" i="0" u="none" strike="noStrike" cap="none" normalizeH="0" baseline="0" dirty="0">
                <a:ln>
                  <a:noFill/>
                </a:ln>
                <a:effectLst/>
                <a:latin typeface="+mn-lt"/>
              </a:rPr>
              <a:t> </a:t>
            </a:r>
            <a:r>
              <a:rPr kumimoji="0" lang="en-US" altLang="en-US" sz="2000" b="0" i="0" u="none" strike="noStrike" cap="none" normalizeH="0" baseline="0" dirty="0" err="1">
                <a:ln>
                  <a:noFill/>
                </a:ln>
                <a:effectLst/>
                <a:latin typeface="+mn-lt"/>
              </a:rPr>
              <a:t>واستخدام</a:t>
            </a:r>
            <a:r>
              <a:rPr kumimoji="0" lang="en-US" altLang="en-US" sz="2000" b="0" i="0" u="none" strike="noStrike" cap="none" normalizeH="0" baseline="0" dirty="0">
                <a:ln>
                  <a:noFill/>
                </a:ln>
                <a:effectLst/>
                <a:latin typeface="+mn-lt"/>
              </a:rPr>
              <a:t> </a:t>
            </a:r>
            <a:r>
              <a:rPr kumimoji="0" lang="en-US" altLang="en-US" sz="2000" b="0" i="0" u="none" strike="noStrike" cap="none" normalizeH="0" baseline="0" dirty="0" err="1">
                <a:ln>
                  <a:noFill/>
                </a:ln>
                <a:effectLst/>
                <a:latin typeface="+mn-lt"/>
              </a:rPr>
              <a:t>بيانات</a:t>
            </a:r>
            <a:r>
              <a:rPr kumimoji="0" lang="en-US" altLang="en-US" sz="2000" b="0" i="0" u="none" strike="noStrike" cap="none" normalizeH="0" baseline="0" dirty="0">
                <a:ln>
                  <a:noFill/>
                </a:ln>
                <a:effectLst/>
                <a:latin typeface="+mn-lt"/>
              </a:rPr>
              <a:t> </a:t>
            </a:r>
            <a:r>
              <a:rPr kumimoji="0" lang="en-US" altLang="en-US" sz="2000" b="0" i="0" u="none" strike="noStrike" cap="none" normalizeH="0" baseline="0" dirty="0" err="1">
                <a:ln>
                  <a:noFill/>
                </a:ln>
                <a:effectLst/>
                <a:latin typeface="+mn-lt"/>
              </a:rPr>
              <a:t>المستهلكين</a:t>
            </a:r>
            <a:r>
              <a:rPr kumimoji="0" lang="en-US" altLang="en-US" sz="2000" b="0" i="0" u="none" strike="noStrike" cap="none" normalizeH="0" baseline="0" dirty="0">
                <a:ln>
                  <a:noFill/>
                </a:ln>
                <a:effectLst/>
                <a:latin typeface="+mn-lt"/>
              </a:rPr>
              <a:t>. </a:t>
            </a:r>
            <a:r>
              <a:rPr kumimoji="0" lang="en-US" altLang="en-US" sz="2000" b="0" i="0" u="none" strike="noStrike" cap="none" normalizeH="0" baseline="0" dirty="0" err="1">
                <a:ln>
                  <a:noFill/>
                </a:ln>
                <a:effectLst/>
                <a:latin typeface="+mn-lt"/>
              </a:rPr>
              <a:t>يتطلب</a:t>
            </a:r>
            <a:r>
              <a:rPr kumimoji="0" lang="en-US" altLang="en-US" sz="2000" b="0" i="0" u="none" strike="noStrike" cap="none" normalizeH="0" baseline="0" dirty="0">
                <a:ln>
                  <a:noFill/>
                </a:ln>
                <a:effectLst/>
                <a:latin typeface="+mn-lt"/>
              </a:rPr>
              <a:t> </a:t>
            </a:r>
            <a:r>
              <a:rPr kumimoji="0" lang="en-US" altLang="en-US" sz="2000" b="0" i="0" u="none" strike="noStrike" cap="none" normalizeH="0" baseline="0" dirty="0" err="1">
                <a:ln>
                  <a:noFill/>
                </a:ln>
                <a:effectLst/>
                <a:latin typeface="+mn-lt"/>
              </a:rPr>
              <a:t>التسويق</a:t>
            </a:r>
            <a:r>
              <a:rPr kumimoji="0" lang="en-US" altLang="en-US" sz="2000" b="0" i="0" u="none" strike="noStrike" cap="none" normalizeH="0" baseline="0" dirty="0">
                <a:ln>
                  <a:noFill/>
                </a:ln>
                <a:effectLst/>
                <a:latin typeface="+mn-lt"/>
              </a:rPr>
              <a:t> </a:t>
            </a:r>
            <a:r>
              <a:rPr kumimoji="0" lang="en-US" altLang="en-US" sz="2000" b="0" i="0" u="none" strike="noStrike" cap="none" normalizeH="0" baseline="0" dirty="0" err="1">
                <a:ln>
                  <a:noFill/>
                </a:ln>
                <a:effectLst/>
                <a:latin typeface="+mn-lt"/>
              </a:rPr>
              <a:t>الأخلاقي</a:t>
            </a:r>
            <a:r>
              <a:rPr kumimoji="0" lang="en-US" altLang="en-US" sz="2000" b="0" i="0" u="none" strike="noStrike" cap="none" normalizeH="0" baseline="0" dirty="0">
                <a:ln>
                  <a:noFill/>
                </a:ln>
                <a:effectLst/>
                <a:latin typeface="+mn-lt"/>
              </a:rPr>
              <a:t> </a:t>
            </a:r>
            <a:r>
              <a:rPr kumimoji="0" lang="en-US" altLang="en-US" sz="2000" b="0" i="0" u="none" strike="noStrike" cap="none" normalizeH="0" baseline="0" dirty="0" err="1">
                <a:ln>
                  <a:noFill/>
                </a:ln>
                <a:effectLst/>
                <a:latin typeface="+mn-lt"/>
              </a:rPr>
              <a:t>الشفافية</a:t>
            </a:r>
            <a:r>
              <a:rPr kumimoji="0" lang="en-US" altLang="en-US" sz="2000" b="0" i="0" u="none" strike="noStrike" cap="none" normalizeH="0" baseline="0" dirty="0">
                <a:ln>
                  <a:noFill/>
                </a:ln>
                <a:effectLst/>
                <a:latin typeface="+mn-lt"/>
              </a:rPr>
              <a:t>، </a:t>
            </a:r>
            <a:r>
              <a:rPr kumimoji="0" lang="en-US" altLang="en-US" sz="2000" b="0" i="0" u="none" strike="noStrike" cap="none" normalizeH="0" baseline="0" dirty="0" err="1">
                <a:ln>
                  <a:noFill/>
                </a:ln>
                <a:effectLst/>
                <a:latin typeface="+mn-lt"/>
              </a:rPr>
              <a:t>والموافقة</a:t>
            </a:r>
            <a:r>
              <a:rPr kumimoji="0" lang="en-US" altLang="en-US" sz="2000" b="0" i="0" u="none" strike="noStrike" cap="none" normalizeH="0" baseline="0" dirty="0">
                <a:ln>
                  <a:noFill/>
                </a:ln>
                <a:effectLst/>
                <a:latin typeface="+mn-lt"/>
              </a:rPr>
              <a:t>، </a:t>
            </a:r>
            <a:r>
              <a:rPr kumimoji="0" lang="en-US" altLang="en-US" sz="2000" b="0" i="0" u="none" strike="noStrike" cap="none" normalizeH="0" baseline="0" dirty="0" err="1">
                <a:ln>
                  <a:noFill/>
                </a:ln>
                <a:effectLst/>
                <a:latin typeface="+mn-lt"/>
              </a:rPr>
              <a:t>وحماية</a:t>
            </a:r>
            <a:r>
              <a:rPr kumimoji="0" lang="en-US" altLang="en-US" sz="2000" b="0" i="0" u="none" strike="noStrike" cap="none" normalizeH="0" baseline="0" dirty="0">
                <a:ln>
                  <a:noFill/>
                </a:ln>
                <a:effectLst/>
                <a:latin typeface="+mn-lt"/>
              </a:rPr>
              <a:t> </a:t>
            </a:r>
            <a:r>
              <a:rPr kumimoji="0" lang="en-US" altLang="en-US" sz="2000" b="0" i="0" u="none" strike="noStrike" cap="none" normalizeH="0" baseline="0" dirty="0" err="1">
                <a:ln>
                  <a:noFill/>
                </a:ln>
                <a:effectLst/>
                <a:latin typeface="+mn-lt"/>
              </a:rPr>
              <a:t>الخصوصية</a:t>
            </a:r>
            <a:r>
              <a:rPr kumimoji="0" lang="en-US" altLang="en-US" sz="2000" b="0" i="0" u="none" strike="noStrike" cap="none" normalizeH="0" baseline="0" dirty="0">
                <a:ln>
                  <a:noFill/>
                </a:ln>
                <a:effectLst/>
                <a:latin typeface="+mn-lt"/>
              </a:rPr>
              <a:t>.</a:t>
            </a:r>
          </a:p>
          <a:p>
            <a:pPr marL="0" marR="0" lvl="0" indent="-228600" algn="r" rtl="1" eaLnBrk="1" fontAlgn="base" hangingPunct="1">
              <a:lnSpc>
                <a:spcPct val="90000"/>
              </a:lnSpc>
              <a:spcBef>
                <a:spcPct val="0"/>
              </a:spcBef>
              <a:spcAft>
                <a:spcPts val="600"/>
              </a:spcAft>
              <a:buClrTx/>
              <a:buSzTx/>
              <a:buFont typeface="Arial" panose="020B0604020202020204" pitchFamily="34" charset="0"/>
              <a:buChar char="•"/>
              <a:tabLst/>
            </a:pPr>
            <a:r>
              <a:rPr kumimoji="0" lang="en-US" altLang="en-US" sz="2000" b="1" i="0" u="none" strike="noStrike" cap="none" normalizeH="0" baseline="0" dirty="0" err="1">
                <a:ln>
                  <a:noFill/>
                </a:ln>
                <a:effectLst/>
                <a:latin typeface="+mn-lt"/>
              </a:rPr>
              <a:t>مثال</a:t>
            </a:r>
            <a:r>
              <a:rPr lang="en-US" altLang="en-US" sz="2000" dirty="0">
                <a:latin typeface="+mn-lt"/>
              </a:rPr>
              <a:t>: </a:t>
            </a:r>
            <a:r>
              <a:rPr kumimoji="0" lang="en-US" altLang="en-US" sz="2000" b="0" i="0" u="none" strike="noStrike" cap="none" normalizeH="0" baseline="0" dirty="0" err="1">
                <a:ln>
                  <a:noFill/>
                </a:ln>
                <a:effectLst/>
                <a:latin typeface="+mn-lt"/>
              </a:rPr>
              <a:t>تعرضت</a:t>
            </a:r>
            <a:r>
              <a:rPr kumimoji="0" lang="en-US" altLang="en-US" sz="2000" b="0" i="0" u="none" strike="noStrike" cap="none" normalizeH="0" baseline="0" dirty="0">
                <a:ln>
                  <a:noFill/>
                </a:ln>
                <a:effectLst/>
                <a:latin typeface="+mn-lt"/>
              </a:rPr>
              <a:t> </a:t>
            </a:r>
            <a:r>
              <a:rPr kumimoji="0" lang="en-US" altLang="en-US" sz="2000" b="0" i="0" u="none" strike="noStrike" cap="none" normalizeH="0" baseline="0" dirty="0" err="1">
                <a:ln>
                  <a:noFill/>
                </a:ln>
                <a:effectLst/>
                <a:latin typeface="+mn-lt"/>
              </a:rPr>
              <a:t>شركة</a:t>
            </a:r>
            <a:r>
              <a:rPr kumimoji="0" lang="en-US" altLang="en-US" sz="2000" b="0" i="0" u="none" strike="noStrike" cap="none" normalizeH="0" baseline="0" dirty="0">
                <a:ln>
                  <a:noFill/>
                </a:ln>
                <a:effectLst/>
                <a:latin typeface="+mn-lt"/>
              </a:rPr>
              <a:t> </a:t>
            </a:r>
            <a:r>
              <a:rPr kumimoji="0" lang="en-US" altLang="en-US" sz="2000" b="1" i="0" u="none" strike="noStrike" cap="none" normalizeH="0" baseline="0" dirty="0">
                <a:ln>
                  <a:noFill/>
                </a:ln>
                <a:effectLst/>
                <a:latin typeface="+mn-lt"/>
              </a:rPr>
              <a:t>Meta</a:t>
            </a:r>
            <a:r>
              <a:rPr kumimoji="0" lang="en-US" altLang="en-US" sz="2000" b="0" i="0" u="none" strike="noStrike" cap="none" normalizeH="0" baseline="0" dirty="0">
                <a:ln>
                  <a:noFill/>
                </a:ln>
                <a:effectLst/>
                <a:latin typeface="+mn-lt"/>
              </a:rPr>
              <a:t> </a:t>
            </a:r>
            <a:r>
              <a:rPr kumimoji="0" lang="en-US" altLang="en-US" sz="2000" b="0" i="0" u="none" strike="noStrike" cap="none" normalizeH="0" baseline="0" dirty="0" err="1">
                <a:ln>
                  <a:noFill/>
                </a:ln>
                <a:effectLst/>
                <a:latin typeface="+mn-lt"/>
              </a:rPr>
              <a:t>لغرامات</a:t>
            </a:r>
            <a:r>
              <a:rPr kumimoji="0" lang="en-US" altLang="en-US" sz="2000" b="0" i="0" u="none" strike="noStrike" cap="none" normalizeH="0" baseline="0" dirty="0">
                <a:ln>
                  <a:noFill/>
                </a:ln>
                <a:effectLst/>
                <a:latin typeface="+mn-lt"/>
              </a:rPr>
              <a:t> </a:t>
            </a:r>
            <a:r>
              <a:rPr kumimoji="0" lang="en-US" altLang="en-US" sz="2000" b="0" i="0" u="none" strike="noStrike" cap="none" normalizeH="0" baseline="0" dirty="0" err="1">
                <a:ln>
                  <a:noFill/>
                </a:ln>
                <a:effectLst/>
                <a:latin typeface="+mn-lt"/>
              </a:rPr>
              <a:t>بسبب</a:t>
            </a:r>
            <a:r>
              <a:rPr kumimoji="0" lang="en-US" altLang="en-US" sz="2000" b="0" i="0" u="none" strike="noStrike" cap="none" normalizeH="0" baseline="0" dirty="0">
                <a:ln>
                  <a:noFill/>
                </a:ln>
                <a:effectLst/>
                <a:latin typeface="+mn-lt"/>
              </a:rPr>
              <a:t> </a:t>
            </a:r>
            <a:r>
              <a:rPr kumimoji="0" lang="en-US" altLang="en-US" sz="2000" b="0" i="0" u="none" strike="noStrike" cap="none" normalizeH="0" baseline="0" dirty="0" err="1">
                <a:ln>
                  <a:noFill/>
                </a:ln>
                <a:effectLst/>
                <a:latin typeface="+mn-lt"/>
              </a:rPr>
              <a:t>استخدام</a:t>
            </a:r>
            <a:r>
              <a:rPr kumimoji="0" lang="en-US" altLang="en-US" sz="2000" b="0" i="0" u="none" strike="noStrike" cap="none" normalizeH="0" baseline="0" dirty="0">
                <a:ln>
                  <a:noFill/>
                </a:ln>
                <a:effectLst/>
                <a:latin typeface="+mn-lt"/>
              </a:rPr>
              <a:t> </a:t>
            </a:r>
            <a:r>
              <a:rPr kumimoji="0" lang="en-US" altLang="en-US" sz="2000" b="0" i="0" u="none" strike="noStrike" cap="none" normalizeH="0" baseline="0" dirty="0" err="1">
                <a:ln>
                  <a:noFill/>
                </a:ln>
                <a:effectLst/>
                <a:latin typeface="+mn-lt"/>
              </a:rPr>
              <a:t>بيانات</a:t>
            </a:r>
            <a:r>
              <a:rPr kumimoji="0" lang="en-US" altLang="en-US" sz="2000" b="0" i="0" u="none" strike="noStrike" cap="none" normalizeH="0" baseline="0" dirty="0">
                <a:ln>
                  <a:noFill/>
                </a:ln>
                <a:effectLst/>
                <a:latin typeface="+mn-lt"/>
              </a:rPr>
              <a:t> </a:t>
            </a:r>
            <a:r>
              <a:rPr kumimoji="0" lang="en-US" altLang="en-US" sz="2000" b="0" i="0" u="none" strike="noStrike" cap="none" normalizeH="0" baseline="0" dirty="0" err="1">
                <a:ln>
                  <a:noFill/>
                </a:ln>
                <a:effectLst/>
                <a:latin typeface="+mn-lt"/>
              </a:rPr>
              <a:t>مستخدمي</a:t>
            </a:r>
            <a:r>
              <a:rPr kumimoji="0" lang="en-US" altLang="en-US" sz="2000" b="0" i="0" u="none" strike="noStrike" cap="none" normalizeH="0" baseline="0" dirty="0">
                <a:ln>
                  <a:noFill/>
                </a:ln>
                <a:effectLst/>
                <a:latin typeface="+mn-lt"/>
              </a:rPr>
              <a:t> </a:t>
            </a:r>
            <a:r>
              <a:rPr kumimoji="0" lang="en-US" altLang="en-US" sz="2000" b="0" i="0" u="none" strike="noStrike" cap="none" normalizeH="0" baseline="0" dirty="0" err="1">
                <a:ln>
                  <a:noFill/>
                </a:ln>
                <a:effectLst/>
                <a:latin typeface="+mn-lt"/>
              </a:rPr>
              <a:t>فيسبوك</a:t>
            </a:r>
            <a:r>
              <a:rPr kumimoji="0" lang="en-US" altLang="en-US" sz="2000" b="0" i="0" u="none" strike="noStrike" cap="none" normalizeH="0" baseline="0" dirty="0">
                <a:ln>
                  <a:noFill/>
                </a:ln>
                <a:effectLst/>
                <a:latin typeface="+mn-lt"/>
              </a:rPr>
              <a:t> </a:t>
            </a:r>
            <a:r>
              <a:rPr kumimoji="0" lang="en-US" altLang="en-US" sz="2000" b="0" i="0" u="none" strike="noStrike" cap="none" normalizeH="0" baseline="0" dirty="0" err="1">
                <a:ln>
                  <a:noFill/>
                </a:ln>
                <a:effectLst/>
                <a:latin typeface="+mn-lt"/>
              </a:rPr>
              <a:t>وإنستغرام</a:t>
            </a:r>
            <a:r>
              <a:rPr kumimoji="0" lang="en-US" altLang="en-US" sz="2000" b="0" i="0" u="none" strike="noStrike" cap="none" normalizeH="0" baseline="0" dirty="0">
                <a:ln>
                  <a:noFill/>
                </a:ln>
                <a:effectLst/>
                <a:latin typeface="+mn-lt"/>
              </a:rPr>
              <a:t> </a:t>
            </a:r>
            <a:r>
              <a:rPr kumimoji="0" lang="en-US" altLang="en-US" sz="2000" b="0" i="0" u="none" strike="noStrike" cap="none" normalizeH="0" baseline="0" dirty="0" err="1">
                <a:ln>
                  <a:noFill/>
                </a:ln>
                <a:effectLst/>
                <a:latin typeface="+mn-lt"/>
              </a:rPr>
              <a:t>في</a:t>
            </a:r>
            <a:r>
              <a:rPr kumimoji="0" lang="en-US" altLang="en-US" sz="2000" b="0" i="0" u="none" strike="noStrike" cap="none" normalizeH="0" baseline="0" dirty="0">
                <a:ln>
                  <a:noFill/>
                </a:ln>
                <a:effectLst/>
                <a:latin typeface="+mn-lt"/>
              </a:rPr>
              <a:t> </a:t>
            </a:r>
            <a:r>
              <a:rPr kumimoji="0" lang="en-US" altLang="en-US" sz="2000" b="0" i="0" u="none" strike="noStrike" cap="none" normalizeH="0" baseline="0" dirty="0" err="1">
                <a:ln>
                  <a:noFill/>
                </a:ln>
                <a:effectLst/>
                <a:latin typeface="+mn-lt"/>
              </a:rPr>
              <a:t>الإعلانات</a:t>
            </a:r>
            <a:r>
              <a:rPr kumimoji="0" lang="en-US" altLang="en-US" sz="2000" b="0" i="0" u="none" strike="noStrike" cap="none" normalizeH="0" baseline="0" dirty="0">
                <a:ln>
                  <a:noFill/>
                </a:ln>
                <a:effectLst/>
                <a:latin typeface="+mn-lt"/>
              </a:rPr>
              <a:t> </a:t>
            </a:r>
            <a:r>
              <a:rPr kumimoji="0" lang="en-US" altLang="en-US" sz="2000" b="0" i="0" u="none" strike="noStrike" cap="none" normalizeH="0" baseline="0" dirty="0" err="1">
                <a:ln>
                  <a:noFill/>
                </a:ln>
                <a:effectLst/>
                <a:latin typeface="+mn-lt"/>
              </a:rPr>
              <a:t>المستهدفة</a:t>
            </a:r>
            <a:r>
              <a:rPr kumimoji="0" lang="en-US" altLang="en-US" sz="2000" b="0" i="0" u="none" strike="noStrike" cap="none" normalizeH="0" baseline="0" dirty="0">
                <a:ln>
                  <a:noFill/>
                </a:ln>
                <a:effectLst/>
                <a:latin typeface="+mn-lt"/>
              </a:rPr>
              <a:t> </a:t>
            </a:r>
            <a:r>
              <a:rPr kumimoji="0" lang="en-US" altLang="en-US" sz="2000" b="0" i="0" u="none" strike="noStrike" cap="none" normalizeH="0" baseline="0" dirty="0" err="1">
                <a:ln>
                  <a:noFill/>
                </a:ln>
                <a:effectLst/>
                <a:latin typeface="+mn-lt"/>
              </a:rPr>
              <a:t>دون</a:t>
            </a:r>
            <a:r>
              <a:rPr kumimoji="0" lang="en-US" altLang="en-US" sz="2000" b="0" i="0" u="none" strike="noStrike" cap="none" normalizeH="0" baseline="0" dirty="0">
                <a:ln>
                  <a:noFill/>
                </a:ln>
                <a:effectLst/>
                <a:latin typeface="+mn-lt"/>
              </a:rPr>
              <a:t> </a:t>
            </a:r>
            <a:r>
              <a:rPr kumimoji="0" lang="en-US" altLang="en-US" sz="2000" b="0" i="0" u="none" strike="noStrike" cap="none" normalizeH="0" baseline="0" dirty="0" err="1">
                <a:ln>
                  <a:noFill/>
                </a:ln>
                <a:effectLst/>
                <a:latin typeface="+mn-lt"/>
              </a:rPr>
              <a:t>موافقة</a:t>
            </a:r>
            <a:r>
              <a:rPr kumimoji="0" lang="en-US" altLang="en-US" sz="2000" b="0" i="0" u="none" strike="noStrike" cap="none" normalizeH="0" baseline="0" dirty="0">
                <a:ln>
                  <a:noFill/>
                </a:ln>
                <a:effectLst/>
                <a:latin typeface="+mn-lt"/>
              </a:rPr>
              <a:t> </a:t>
            </a:r>
            <a:r>
              <a:rPr kumimoji="0" lang="en-US" altLang="en-US" sz="2000" b="0" i="0" u="none" strike="noStrike" cap="none" normalizeH="0" baseline="0" dirty="0" err="1">
                <a:ln>
                  <a:noFill/>
                </a:ln>
                <a:effectLst/>
                <a:latin typeface="+mn-lt"/>
              </a:rPr>
              <a:t>واضحة</a:t>
            </a:r>
            <a:r>
              <a:rPr kumimoji="0" lang="en-US" altLang="en-US" sz="2000" b="0" i="0" u="none" strike="noStrike" cap="none" normalizeH="0" baseline="0" dirty="0">
                <a:ln>
                  <a:noFill/>
                </a:ln>
                <a:effectLst/>
                <a:latin typeface="+mn-lt"/>
              </a:rPr>
              <a:t>.</a:t>
            </a:r>
          </a:p>
        </p:txBody>
      </p:sp>
      <p:pic>
        <p:nvPicPr>
          <p:cNvPr id="1029" name="Picture 5" descr="What Is Meta? And How Will It Impact UC ...">
            <a:extLst>
              <a:ext uri="{FF2B5EF4-FFF2-40B4-BE49-F238E27FC236}">
                <a16:creationId xmlns:a16="http://schemas.microsoft.com/office/drawing/2014/main" id="{302A7550-30BB-968D-3E13-689B669008D5}"/>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800840" y="3053808"/>
            <a:ext cx="4949348" cy="21367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8428782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2FA4834D-8499-6164-75FE-505CE8AA5625}"/>
              </a:ext>
            </a:extLst>
          </p:cNvPr>
          <p:cNvSpPr txBox="1">
            <a:spLocks/>
          </p:cNvSpPr>
          <p:nvPr/>
        </p:nvSpPr>
        <p:spPr>
          <a:xfrm>
            <a:off x="793662" y="386930"/>
            <a:ext cx="8801442" cy="1298448"/>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400" b="1" kern="1200">
                <a:solidFill>
                  <a:schemeClr val="tx1"/>
                </a:solidFill>
                <a:latin typeface="+mn-lt"/>
                <a:ea typeface="+mj-ea"/>
                <a:cs typeface="+mj-cs"/>
              </a:defRPr>
            </a:lvl1pPr>
          </a:lstStyle>
          <a:p>
            <a:r>
              <a:rPr lang="en-US" sz="4000">
                <a:latin typeface="+mj-lt"/>
              </a:rPr>
              <a:t>WHAT ABOUT ETHICS USING AI?</a:t>
            </a:r>
            <a:br>
              <a:rPr lang="en-US" sz="4000">
                <a:latin typeface="+mj-lt"/>
              </a:rPr>
            </a:br>
            <a:r>
              <a:rPr lang="en-US" sz="4000" b="0">
                <a:latin typeface="+mj-lt"/>
              </a:rPr>
              <a:t>ماذا عن أخلاقيات استخدام الذكاء الاصطناعي؟</a:t>
            </a:r>
            <a:endParaRPr lang="en-US" sz="4000" dirty="0">
              <a:latin typeface="+mj-lt"/>
            </a:endParaRPr>
          </a:p>
        </p:txBody>
      </p:sp>
      <p:sp>
        <p:nvSpPr>
          <p:cNvPr id="5" name="Rectangle 1">
            <a:extLst>
              <a:ext uri="{FF2B5EF4-FFF2-40B4-BE49-F238E27FC236}">
                <a16:creationId xmlns:a16="http://schemas.microsoft.com/office/drawing/2014/main" id="{B996B42E-3CE8-CC4E-2ACD-591A7FDA69E5}"/>
              </a:ext>
            </a:extLst>
          </p:cNvPr>
          <p:cNvSpPr>
            <a:spLocks noChangeArrowheads="1"/>
          </p:cNvSpPr>
          <p:nvPr/>
        </p:nvSpPr>
        <p:spPr bwMode="auto">
          <a:xfrm>
            <a:off x="374336" y="2500645"/>
            <a:ext cx="5609605" cy="3046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1" i="0" u="none" strike="noStrike" cap="none" normalizeH="0" baseline="0" dirty="0">
                <a:ln>
                  <a:noFill/>
                </a:ln>
                <a:solidFill>
                  <a:srgbClr val="C00000"/>
                </a:solidFill>
                <a:effectLst/>
                <a:latin typeface="Arial" panose="020B0604020202020204" pitchFamily="34" charset="0"/>
              </a:rPr>
              <a:t>Fairness and Inclusion in AI Marketing</a:t>
            </a:r>
          </a:p>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dirty="0">
                <a:ln>
                  <a:noFill/>
                </a:ln>
                <a:solidFill>
                  <a:srgbClr val="000000"/>
                </a:solidFill>
                <a:effectLst/>
                <a:latin typeface="Arial" panose="020B0604020202020204" pitchFamily="34" charset="0"/>
              </a:rPr>
            </a:br>
            <a:r>
              <a:rPr kumimoji="0" lang="en-US" altLang="en-US" sz="1800" b="0" i="0" u="none" strike="noStrike" cap="none" normalizeH="0" baseline="0" dirty="0">
                <a:ln>
                  <a:noFill/>
                </a:ln>
                <a:solidFill>
                  <a:srgbClr val="000000"/>
                </a:solidFill>
                <a:effectLst/>
                <a:latin typeface="Arial" panose="020B0604020202020204" pitchFamily="34" charset="0"/>
              </a:rPr>
              <a:t>If AI systems are trained on biased data, they may create discriminatory ads that exclude certain groups. Ethical marketing requires fairness and equal representation.</a:t>
            </a: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1" i="0" u="none" strike="noStrike" cap="none" normalizeH="0" baseline="0" dirty="0">
                <a:ln>
                  <a:noFill/>
                </a:ln>
                <a:solidFill>
                  <a:srgbClr val="000000"/>
                </a:solidFill>
                <a:effectLst/>
                <a:latin typeface="Arial" panose="020B0604020202020204" pitchFamily="34" charset="0"/>
              </a:rPr>
              <a:t>Example:</a:t>
            </a:r>
            <a:r>
              <a:rPr lang="en-US" altLang="en-US" dirty="0">
                <a:solidFill>
                  <a:srgbClr val="000000"/>
                </a:solidFill>
              </a:rPr>
              <a:t> </a:t>
            </a:r>
            <a:r>
              <a:rPr kumimoji="0" lang="en-US" altLang="en-US" sz="1800" b="0" i="0" u="none" strike="noStrike" cap="none" normalizeH="0" baseline="0" dirty="0">
                <a:ln>
                  <a:noFill/>
                </a:ln>
                <a:solidFill>
                  <a:srgbClr val="000000"/>
                </a:solidFill>
                <a:effectLst/>
                <a:latin typeface="Arial" panose="020B0604020202020204" pitchFamily="34" charset="0"/>
              </a:rPr>
              <a:t>Amazon stopped using its AI recruiting and ad-targeting tools after discovering bias against women and minorities in automated decision-making.</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6" name="TextBox 5">
            <a:extLst>
              <a:ext uri="{FF2B5EF4-FFF2-40B4-BE49-F238E27FC236}">
                <a16:creationId xmlns:a16="http://schemas.microsoft.com/office/drawing/2014/main" id="{B3B21085-34A5-7721-4D50-42367CB7F1BC}"/>
              </a:ext>
            </a:extLst>
          </p:cNvPr>
          <p:cNvSpPr txBox="1"/>
          <p:nvPr/>
        </p:nvSpPr>
        <p:spPr>
          <a:xfrm>
            <a:off x="6096000" y="2500645"/>
            <a:ext cx="5721664" cy="3323987"/>
          </a:xfrm>
          <a:prstGeom prst="rect">
            <a:avLst/>
          </a:prstGeom>
          <a:noFill/>
        </p:spPr>
        <p:txBody>
          <a:bodyPr wrap="square">
            <a:spAutoFit/>
          </a:bodyPr>
          <a:lstStyle/>
          <a:p>
            <a:pPr lvl="0" algn="r" rtl="1"/>
            <a:r>
              <a:rPr lang="ar-SA" sz="2400" b="1" dirty="0">
                <a:solidFill>
                  <a:srgbClr val="C00000"/>
                </a:solidFill>
              </a:rPr>
              <a:t>العدالة والشمول في التسويق من خلال استخدام الذكاء الاصطناعي</a:t>
            </a:r>
            <a:r>
              <a:rPr lang="en-US" sz="2400" b="1" dirty="0">
                <a:solidFill>
                  <a:srgbClr val="C00000"/>
                </a:solidFill>
              </a:rPr>
              <a:t>:</a:t>
            </a:r>
          </a:p>
          <a:p>
            <a:pPr lvl="0" algn="r" rtl="1"/>
            <a:br>
              <a:rPr kumimoji="0" lang="en-US" altLang="en-US" b="0" i="0" u="none" strike="noStrike" cap="none" normalizeH="0" baseline="0" dirty="0">
                <a:ln>
                  <a:noFill/>
                </a:ln>
                <a:solidFill>
                  <a:srgbClr val="000000"/>
                </a:solidFill>
                <a:effectLst/>
                <a:latin typeface="Arial" panose="020B0604020202020204" pitchFamily="34" charset="0"/>
              </a:rPr>
            </a:br>
            <a:r>
              <a:rPr kumimoji="0" lang="ar-SA" altLang="en-US" sz="24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عندما يتم تدريب أنظمة الذكاء الاصطناعي على بيانات متحيزة، فقد تنتج إعلانات تمييزية تستبعد فئات معينة من المجتمع. التسويق الأخلاقي يتطلب العدالة والمساواة</a:t>
            </a:r>
            <a:r>
              <a:rPr kumimoji="0" lang="en-US" altLang="en-US" sz="2400" b="0" i="0" u="none" strike="noStrike" cap="none" normalizeH="0" baseline="0" dirty="0">
                <a:ln>
                  <a:noFill/>
                </a:ln>
                <a:solidFill>
                  <a:srgbClr val="000000"/>
                </a:solidFill>
                <a:effectLst/>
                <a:latin typeface="Arial" panose="020B0604020202020204" pitchFamily="34" charset="0"/>
              </a:rPr>
              <a:t>.</a:t>
            </a:r>
            <a:endParaRPr kumimoji="0" lang="en-US" altLang="en-US" sz="2400" b="0" i="0" u="none" strike="noStrike" cap="none" normalizeH="0" baseline="0" dirty="0">
              <a:ln>
                <a:noFill/>
              </a:ln>
              <a:solidFill>
                <a:schemeClr val="tx1"/>
              </a:solidFill>
              <a:effectLst/>
              <a:latin typeface="Arial" panose="020B0604020202020204"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en-US" sz="2400" b="1" i="0" u="none" strike="noStrike" cap="none" normalizeH="0" baseline="0" dirty="0">
                <a:ln>
                  <a:noFill/>
                </a:ln>
                <a:solidFill>
                  <a:srgbClr val="000000"/>
                </a:solidFill>
                <a:effectLst/>
                <a:latin typeface="Arial" panose="020B0604020202020204" pitchFamily="34" charset="0"/>
                <a:cs typeface="Arial" panose="020B0604020202020204" pitchFamily="34" charset="0"/>
              </a:rPr>
              <a:t>مثال</a:t>
            </a:r>
            <a:r>
              <a:rPr kumimoji="0" lang="en-US" altLang="en-US" sz="2400" b="1" i="0" u="none" strike="noStrike" cap="none" normalizeH="0" baseline="0" dirty="0">
                <a:ln>
                  <a:noFill/>
                </a:ln>
                <a:solidFill>
                  <a:srgbClr val="000000"/>
                </a:solidFill>
                <a:effectLst/>
                <a:latin typeface="Arial" panose="020B0604020202020204" pitchFamily="34" charset="0"/>
                <a:cs typeface="Arial" panose="020B0604020202020204" pitchFamily="34" charset="0"/>
              </a:rPr>
              <a:t>:</a:t>
            </a:r>
            <a:r>
              <a:rPr lang="en-US" altLang="en-US" sz="2400" dirty="0">
                <a:solidFill>
                  <a:srgbClr val="000000"/>
                </a:solidFill>
                <a:cs typeface="Arial" panose="020B0604020202020204" pitchFamily="34" charset="0"/>
              </a:rPr>
              <a:t> </a:t>
            </a:r>
            <a:r>
              <a:rPr kumimoji="0" lang="ar-SA" altLang="en-US" sz="24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أوقفت شركة</a:t>
            </a:r>
            <a:r>
              <a:rPr kumimoji="0" lang="en-US" altLang="en-US" sz="2400" b="0" i="0" u="none" strike="noStrike" cap="none" normalizeH="0" baseline="0" dirty="0">
                <a:ln>
                  <a:noFill/>
                </a:ln>
                <a:solidFill>
                  <a:srgbClr val="000000"/>
                </a:solidFill>
                <a:effectLst/>
                <a:latin typeface="Arial" panose="020B0604020202020204" pitchFamily="34" charset="0"/>
              </a:rPr>
              <a:t> </a:t>
            </a:r>
            <a:r>
              <a:rPr kumimoji="0" lang="en-US" altLang="en-US" sz="2400" b="1" i="0" u="none" strike="noStrike" cap="none" normalizeH="0" baseline="0" dirty="0">
                <a:ln>
                  <a:noFill/>
                </a:ln>
                <a:solidFill>
                  <a:srgbClr val="000000"/>
                </a:solidFill>
                <a:effectLst/>
                <a:latin typeface="Arial" panose="020B0604020202020204" pitchFamily="34" charset="0"/>
              </a:rPr>
              <a:t>Amazon</a:t>
            </a:r>
            <a:r>
              <a:rPr kumimoji="0" lang="en-US" altLang="en-US" sz="2400" b="0" i="0" u="none" strike="noStrike" cap="none" normalizeH="0" baseline="0" dirty="0">
                <a:ln>
                  <a:noFill/>
                </a:ln>
                <a:solidFill>
                  <a:srgbClr val="000000"/>
                </a:solidFill>
                <a:effectLst/>
                <a:latin typeface="Arial" panose="020B0604020202020204" pitchFamily="34" charset="0"/>
              </a:rPr>
              <a:t> </a:t>
            </a:r>
            <a:r>
              <a:rPr kumimoji="0" lang="ar-SA" altLang="en-US" sz="24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استخدام بعض أنظمة الذكاء الاصطناعي بعد اكتشاف تحيز ضد النساء والأقليات</a:t>
            </a:r>
            <a:r>
              <a:rPr kumimoji="0" lang="en-US" altLang="en-US" sz="24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a:t>
            </a:r>
            <a:endParaRPr kumimoji="0" lang="en-US" altLang="en-US" sz="2400" b="0" i="0" u="none" strike="noStrike" cap="none" normalizeH="0" baseline="0" dirty="0">
              <a:ln>
                <a:noFill/>
              </a:ln>
              <a:solidFill>
                <a:schemeClr val="tx1"/>
              </a:solidFill>
              <a:effectLst/>
              <a:latin typeface="Arial" panose="020B0604020202020204" pitchFamily="34" charset="0"/>
            </a:endParaRPr>
          </a:p>
        </p:txBody>
      </p:sp>
      <p:pic>
        <p:nvPicPr>
          <p:cNvPr id="7" name="Picture 6" descr="Carte-cadeau électronique Amazon.ca ...">
            <a:extLst>
              <a:ext uri="{FF2B5EF4-FFF2-40B4-BE49-F238E27FC236}">
                <a16:creationId xmlns:a16="http://schemas.microsoft.com/office/drawing/2014/main" id="{EEF221CA-D3D0-444C-F221-97D308820D88}"/>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4657" t="11798" r="4504" b="13640"/>
          <a:stretch>
            <a:fillRect/>
          </a:stretch>
        </p:blipFill>
        <p:spPr bwMode="auto">
          <a:xfrm>
            <a:off x="8834249" y="355583"/>
            <a:ext cx="2950465" cy="19263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8760288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A5A8D4-697F-7DFD-3997-01324E9D55C1}"/>
            </a:ext>
          </a:extLst>
        </p:cNvPr>
        <p:cNvGrpSpPr/>
        <p:nvPr/>
      </p:nvGrpSpPr>
      <p:grpSpPr>
        <a:xfrm>
          <a:off x="0" y="0"/>
          <a:ext cx="0" cy="0"/>
          <a:chOff x="0" y="0"/>
          <a:chExt cx="0" cy="0"/>
        </a:xfrm>
      </p:grpSpPr>
      <p:sp>
        <p:nvSpPr>
          <p:cNvPr id="4" name="Title 1">
            <a:extLst>
              <a:ext uri="{FF2B5EF4-FFF2-40B4-BE49-F238E27FC236}">
                <a16:creationId xmlns:a16="http://schemas.microsoft.com/office/drawing/2014/main" id="{1D945464-844F-B774-9F39-2D4E1B398E92}"/>
              </a:ext>
            </a:extLst>
          </p:cNvPr>
          <p:cNvSpPr txBox="1">
            <a:spLocks/>
          </p:cNvSpPr>
          <p:nvPr/>
        </p:nvSpPr>
        <p:spPr>
          <a:xfrm>
            <a:off x="793661" y="225565"/>
            <a:ext cx="10824597" cy="1298448"/>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400" b="1" kern="1200">
                <a:solidFill>
                  <a:schemeClr val="tx1"/>
                </a:solidFill>
                <a:latin typeface="+mn-lt"/>
                <a:ea typeface="+mj-ea"/>
                <a:cs typeface="+mj-cs"/>
              </a:defRPr>
            </a:lvl1pPr>
          </a:lstStyle>
          <a:p>
            <a:pPr algn="ctr"/>
            <a:r>
              <a:rPr lang="en-US" sz="4000" dirty="0">
                <a:latin typeface="+mj-lt"/>
              </a:rPr>
              <a:t>WHAT ABOUT ETHICS USING AI?</a:t>
            </a:r>
            <a:br>
              <a:rPr lang="en-US" sz="4000" dirty="0">
                <a:latin typeface="+mj-lt"/>
              </a:rPr>
            </a:br>
            <a:r>
              <a:rPr lang="en-US" sz="4000" b="0" dirty="0" err="1">
                <a:latin typeface="+mj-lt"/>
              </a:rPr>
              <a:t>ماذا</a:t>
            </a:r>
            <a:r>
              <a:rPr lang="en-US" sz="4000" b="0" dirty="0">
                <a:latin typeface="+mj-lt"/>
              </a:rPr>
              <a:t> </a:t>
            </a:r>
            <a:r>
              <a:rPr lang="en-US" sz="4000" b="0" dirty="0" err="1">
                <a:latin typeface="+mj-lt"/>
              </a:rPr>
              <a:t>عن</a:t>
            </a:r>
            <a:r>
              <a:rPr lang="en-US" sz="4000" b="0" dirty="0">
                <a:latin typeface="+mj-lt"/>
              </a:rPr>
              <a:t> </a:t>
            </a:r>
            <a:r>
              <a:rPr lang="en-US" sz="4000" b="0" dirty="0" err="1">
                <a:latin typeface="+mj-lt"/>
              </a:rPr>
              <a:t>أخلاقيات</a:t>
            </a:r>
            <a:r>
              <a:rPr lang="en-US" sz="4000" b="0" dirty="0">
                <a:latin typeface="+mj-lt"/>
              </a:rPr>
              <a:t> </a:t>
            </a:r>
            <a:r>
              <a:rPr lang="en-US" sz="4000" b="0" dirty="0" err="1">
                <a:latin typeface="+mj-lt"/>
              </a:rPr>
              <a:t>استخدام</a:t>
            </a:r>
            <a:r>
              <a:rPr lang="en-US" sz="4000" b="0" dirty="0">
                <a:latin typeface="+mj-lt"/>
              </a:rPr>
              <a:t> </a:t>
            </a:r>
            <a:r>
              <a:rPr lang="en-US" sz="4000" b="0" dirty="0" err="1">
                <a:latin typeface="+mj-lt"/>
              </a:rPr>
              <a:t>الذكاء</a:t>
            </a:r>
            <a:r>
              <a:rPr lang="en-US" sz="4000" b="0" dirty="0">
                <a:latin typeface="+mj-lt"/>
              </a:rPr>
              <a:t> </a:t>
            </a:r>
            <a:r>
              <a:rPr lang="en-US" sz="4000" b="0" dirty="0" err="1">
                <a:latin typeface="+mj-lt"/>
              </a:rPr>
              <a:t>الاصطناعي</a:t>
            </a:r>
            <a:r>
              <a:rPr lang="en-US" sz="4000" b="0" dirty="0">
                <a:latin typeface="+mj-lt"/>
              </a:rPr>
              <a:t>؟</a:t>
            </a:r>
            <a:endParaRPr lang="en-US" sz="4000" dirty="0">
              <a:latin typeface="+mj-lt"/>
            </a:endParaRPr>
          </a:p>
        </p:txBody>
      </p:sp>
      <p:sp>
        <p:nvSpPr>
          <p:cNvPr id="3" name="Rectangle 2">
            <a:extLst>
              <a:ext uri="{FF2B5EF4-FFF2-40B4-BE49-F238E27FC236}">
                <a16:creationId xmlns:a16="http://schemas.microsoft.com/office/drawing/2014/main" id="{05AD4C9E-89F9-4672-C5AE-34D31BB10345}"/>
              </a:ext>
            </a:extLst>
          </p:cNvPr>
          <p:cNvSpPr>
            <a:spLocks noChangeArrowheads="1"/>
          </p:cNvSpPr>
          <p:nvPr/>
        </p:nvSpPr>
        <p:spPr bwMode="auto">
          <a:xfrm>
            <a:off x="676835" y="1874874"/>
            <a:ext cx="5205984" cy="2893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1" i="0" u="none" strike="noStrike" cap="none" normalizeH="0" baseline="0" dirty="0">
                <a:ln>
                  <a:noFill/>
                </a:ln>
                <a:solidFill>
                  <a:srgbClr val="C00000"/>
                </a:solidFill>
                <a:effectLst/>
                <a:latin typeface="Arial" panose="020B0604020202020204" pitchFamily="34" charset="0"/>
              </a:rPr>
              <a:t>Truth</a:t>
            </a:r>
            <a:r>
              <a:rPr kumimoji="0" lang="ar-SA" altLang="en-US" sz="2000" b="1" i="0" u="none" strike="noStrike" cap="none" normalizeH="0" baseline="0" dirty="0">
                <a:ln>
                  <a:noFill/>
                </a:ln>
                <a:solidFill>
                  <a:srgbClr val="C00000"/>
                </a:solidFill>
                <a:effectLst/>
                <a:latin typeface="Arial" panose="020B0604020202020204" pitchFamily="34" charset="0"/>
              </a:rPr>
              <a:t> </a:t>
            </a:r>
            <a:r>
              <a:rPr kumimoji="0" lang="en-US" altLang="en-US" sz="2000" b="1" i="0" u="none" strike="noStrike" cap="none" normalizeH="0" baseline="0" dirty="0">
                <a:ln>
                  <a:noFill/>
                </a:ln>
                <a:solidFill>
                  <a:srgbClr val="C00000"/>
                </a:solidFill>
                <a:effectLst/>
                <a:latin typeface="Arial" panose="020B0604020202020204" pitchFamily="34" charset="0"/>
              </a:rPr>
              <a:t>and Consumer Protection</a:t>
            </a:r>
          </a:p>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dirty="0">
                <a:ln>
                  <a:noFill/>
                </a:ln>
                <a:solidFill>
                  <a:srgbClr val="000000"/>
                </a:solidFill>
                <a:effectLst/>
                <a:latin typeface="Arial" panose="020B0604020202020204" pitchFamily="34" charset="0"/>
              </a:rPr>
            </a:br>
            <a:r>
              <a:rPr kumimoji="0" lang="en-US" altLang="en-US" sz="1800" b="0" i="0" u="none" strike="noStrike" cap="none" normalizeH="0" baseline="0" dirty="0">
                <a:ln>
                  <a:noFill/>
                </a:ln>
                <a:solidFill>
                  <a:srgbClr val="000000"/>
                </a:solidFill>
                <a:effectLst/>
                <a:latin typeface="Arial" panose="020B0604020202020204" pitchFamily="34" charset="0"/>
              </a:rPr>
              <a:t>AI-generated deepfake images and videos can mislead consumers. Ethical marketing must protect customers from deception and false advertising.</a:t>
            </a: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1" i="0" u="none" strike="noStrike" cap="none" normalizeH="0" baseline="0" dirty="0">
                <a:ln>
                  <a:noFill/>
                </a:ln>
                <a:solidFill>
                  <a:srgbClr val="000000"/>
                </a:solidFill>
                <a:effectLst/>
                <a:latin typeface="Arial" panose="020B0604020202020204" pitchFamily="34" charset="0"/>
              </a:rPr>
              <a:t>Example:</a:t>
            </a:r>
            <a:r>
              <a:rPr lang="ar-SA" altLang="en-US" dirty="0">
                <a:solidFill>
                  <a:srgbClr val="000000"/>
                </a:solidFill>
              </a:rPr>
              <a:t> </a:t>
            </a:r>
            <a:r>
              <a:rPr kumimoji="0" lang="en-US" altLang="en-US" sz="1800" b="0" i="0" u="none" strike="noStrike" cap="none" normalizeH="0" baseline="0" dirty="0">
                <a:ln>
                  <a:noFill/>
                </a:ln>
                <a:solidFill>
                  <a:srgbClr val="000000"/>
                </a:solidFill>
                <a:effectLst/>
                <a:latin typeface="Arial" panose="020B0604020202020204" pitchFamily="34" charset="0"/>
              </a:rPr>
              <a:t>Clearview AI faced global criticism for using AI face-recognition without consent, raising ethical issues about identity misuse and manipulation.</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8" name="Rectangle 7">
            <a:extLst>
              <a:ext uri="{FF2B5EF4-FFF2-40B4-BE49-F238E27FC236}">
                <a16:creationId xmlns:a16="http://schemas.microsoft.com/office/drawing/2014/main" id="{5C9510E6-449B-898D-96D1-5442C703A08D}"/>
              </a:ext>
            </a:extLst>
          </p:cNvPr>
          <p:cNvSpPr>
            <a:spLocks noChangeArrowheads="1"/>
          </p:cNvSpPr>
          <p:nvPr/>
        </p:nvSpPr>
        <p:spPr bwMode="auto">
          <a:xfrm>
            <a:off x="5194383" y="4326777"/>
            <a:ext cx="6571793" cy="24314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lvl="0" algn="r" rtl="1"/>
            <a:r>
              <a:rPr lang="ar-SA" sz="3200" b="1" dirty="0">
                <a:solidFill>
                  <a:srgbClr val="C00000"/>
                </a:solidFill>
              </a:rPr>
              <a:t>الحقيقة وحماية المستهلك</a:t>
            </a:r>
            <a:br>
              <a:rPr kumimoji="0" lang="en-US" altLang="en-US" sz="2400" b="0" i="0" u="none" strike="noStrike" cap="none" normalizeH="0" baseline="0" dirty="0">
                <a:ln>
                  <a:noFill/>
                </a:ln>
                <a:solidFill>
                  <a:srgbClr val="000000"/>
                </a:solidFill>
                <a:effectLst/>
                <a:latin typeface="Arial" panose="020B0604020202020204" pitchFamily="34" charset="0"/>
              </a:rPr>
            </a:br>
            <a:r>
              <a:rPr kumimoji="0" lang="ar-SA" altLang="en-US" sz="24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يمكن للصور ومقاطع الفيديو المزيفة التي ينتجها الذكاء الاصطناعي أن تضلل المستهلكين. يجب على التسويق الأخلاقي حماية المستهلك من الخداع والإعلانات المضللة</a:t>
            </a:r>
            <a:r>
              <a:rPr kumimoji="0" lang="en-US" altLang="en-US" sz="2400" b="0" i="0" u="none" strike="noStrike" cap="none" normalizeH="0" baseline="0" dirty="0">
                <a:ln>
                  <a:noFill/>
                </a:ln>
                <a:solidFill>
                  <a:srgbClr val="000000"/>
                </a:solidFill>
                <a:effectLst/>
                <a:latin typeface="Arial" panose="020B0604020202020204" pitchFamily="34" charset="0"/>
              </a:rPr>
              <a:t>.</a:t>
            </a:r>
            <a:endParaRPr kumimoji="0" lang="en-US" altLang="en-US" sz="2400" b="0" i="0" u="none" strike="noStrike" cap="none" normalizeH="0" baseline="0" dirty="0">
              <a:ln>
                <a:noFill/>
              </a:ln>
              <a:solidFill>
                <a:schemeClr val="tx1"/>
              </a:solidFill>
              <a:effectLst/>
              <a:latin typeface="Arial" panose="020B0604020202020204"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en-US" sz="2400" b="1" i="0" u="none" strike="noStrike" cap="none" normalizeH="0" baseline="0" dirty="0">
                <a:ln>
                  <a:noFill/>
                </a:ln>
                <a:solidFill>
                  <a:srgbClr val="000000"/>
                </a:solidFill>
                <a:effectLst/>
                <a:latin typeface="Arial" panose="020B0604020202020204" pitchFamily="34" charset="0"/>
                <a:cs typeface="Arial" panose="020B0604020202020204" pitchFamily="34" charset="0"/>
              </a:rPr>
              <a:t>مثال: </a:t>
            </a:r>
            <a:r>
              <a:rPr kumimoji="0" lang="ar-SA" altLang="en-US" sz="24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واجهت شركة</a:t>
            </a:r>
            <a:r>
              <a:rPr kumimoji="0" lang="en-US" altLang="en-US" sz="2400" b="0" i="0" u="none" strike="noStrike" cap="none" normalizeH="0" baseline="0" dirty="0">
                <a:ln>
                  <a:noFill/>
                </a:ln>
                <a:solidFill>
                  <a:srgbClr val="000000"/>
                </a:solidFill>
                <a:effectLst/>
                <a:latin typeface="Arial" panose="020B0604020202020204" pitchFamily="34" charset="0"/>
              </a:rPr>
              <a:t> </a:t>
            </a:r>
            <a:r>
              <a:rPr kumimoji="0" lang="en-US" altLang="en-US" sz="2400" b="1" i="0" u="none" strike="noStrike" cap="none" normalizeH="0" baseline="0" dirty="0">
                <a:ln>
                  <a:noFill/>
                </a:ln>
                <a:solidFill>
                  <a:srgbClr val="000000"/>
                </a:solidFill>
                <a:effectLst/>
                <a:latin typeface="Arial" panose="020B0604020202020204" pitchFamily="34" charset="0"/>
              </a:rPr>
              <a:t>Clearview AI</a:t>
            </a:r>
            <a:r>
              <a:rPr kumimoji="0" lang="en-US" altLang="en-US" sz="2400" b="0" i="0" u="none" strike="noStrike" cap="none" normalizeH="0" baseline="0" dirty="0">
                <a:ln>
                  <a:noFill/>
                </a:ln>
                <a:solidFill>
                  <a:srgbClr val="000000"/>
                </a:solidFill>
                <a:effectLst/>
                <a:latin typeface="Arial" panose="020B0604020202020204" pitchFamily="34" charset="0"/>
              </a:rPr>
              <a:t> </a:t>
            </a:r>
            <a:r>
              <a:rPr kumimoji="0" lang="ar-SA" altLang="en-US" sz="24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انتقادات واسعة بسبب استخدام تقنية التعرف على الوجه دون موافقة المستخدمين</a:t>
            </a:r>
            <a:r>
              <a:rPr kumimoji="0" lang="en-US" altLang="en-US" sz="24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a:t>
            </a:r>
            <a:endParaRPr kumimoji="0" lang="en-US" altLang="en-US" sz="2400" b="0" i="0" u="none" strike="noStrike" cap="none" normalizeH="0" baseline="0" dirty="0">
              <a:ln>
                <a:noFill/>
              </a:ln>
              <a:solidFill>
                <a:schemeClr val="tx1"/>
              </a:solidFill>
              <a:effectLst/>
              <a:latin typeface="Arial" panose="020B0604020202020204" pitchFamily="34" charset="0"/>
            </a:endParaRPr>
          </a:p>
        </p:txBody>
      </p:sp>
      <p:pic>
        <p:nvPicPr>
          <p:cNvPr id="6150" name="Picture 6" descr="Clearview AI Case's Impact on Consumers ...">
            <a:extLst>
              <a:ext uri="{FF2B5EF4-FFF2-40B4-BE49-F238E27FC236}">
                <a16:creationId xmlns:a16="http://schemas.microsoft.com/office/drawing/2014/main" id="{3B670064-EE1D-C377-AFFA-E250D66CCC7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12268" y="1833806"/>
            <a:ext cx="4753908" cy="23078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0562738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6A5D676-B787-4A7D-898B-4AC14545A2FA}"/>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4211760416"/>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ea25f9567e36108ede0f0801bedb611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793d9b42bd9af50412ee4611a05e29"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DD71A63-7A0D-4163-8DD0-144862471EE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 ds:uri="d13aca44-ef33-4cf4-9980-7f0b00e6eeb9"/>
    <ds:schemaRef ds:uri="49100919-8a76-4266-be0c-7dc583902cb4"/>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96</TotalTime>
  <Words>5982</Words>
  <Application>Microsoft Macintosh PowerPoint</Application>
  <PresentationFormat>Widescreen</PresentationFormat>
  <Paragraphs>381</Paragraphs>
  <Slides>46</Slides>
  <Notes>4</Notes>
  <HiddenSlides>0</HiddenSlides>
  <MMClips>0</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46</vt:i4>
      </vt:variant>
    </vt:vector>
  </HeadingPairs>
  <TitlesOfParts>
    <vt:vector size="60" baseType="lpstr">
      <vt:lpstr>Alexandria</vt:lpstr>
      <vt:lpstr>Arial</vt:lpstr>
      <vt:lpstr>ArialNarrowMTPro-Bold</vt:lpstr>
      <vt:lpstr>Calibri</vt:lpstr>
      <vt:lpstr>Segoe UI Web (Arabic)</vt:lpstr>
      <vt:lpstr>Tajawal Medium</vt:lpstr>
      <vt:lpstr>Times New Roman</vt:lpstr>
      <vt:lpstr>TimesLTPro-Bold</vt:lpstr>
      <vt:lpstr>TimesLTPro-Italic</vt:lpstr>
      <vt:lpstr>TimesLTPro-Roman</vt:lpstr>
      <vt:lpstr>ui-sans-serif</vt:lpstr>
      <vt:lpstr>Webdings</vt:lpstr>
      <vt:lpstr>Wingdings</vt:lpstr>
      <vt:lpstr>Office Theme</vt:lpstr>
      <vt:lpstr>PowerPoint Presentation</vt:lpstr>
      <vt:lpstr>CONTENT</vt:lpstr>
      <vt:lpstr>            Introduction مقدمة</vt:lpstr>
      <vt:lpstr>1. Definitions</vt:lpstr>
      <vt:lpstr>PowerPoint Presentation</vt:lpstr>
      <vt:lpstr>PowerPoint Presentation</vt:lpstr>
      <vt:lpstr>2. Social criticisms of Marketing 2. الانتقادات الاجتماعية للتسويق</vt:lpstr>
      <vt:lpstr>2.1.Marketing’s impact on individual consumers 2.1. تأثير التسويق على المستهلكين الأفراد</vt:lpstr>
      <vt:lpstr> 2.1. Marketing’s impact on individual consumers</vt:lpstr>
      <vt:lpstr>PowerPoint Presentation</vt:lpstr>
      <vt:lpstr>PowerPoint Presentation</vt:lpstr>
      <vt:lpstr> 2.1. Marketing’s impact on individual consumers</vt:lpstr>
      <vt:lpstr>Example of deceptive pricing مثال على التسعير الخادع</vt:lpstr>
      <vt:lpstr>Example of deceptive promotion مثال على الترويج الخادع </vt:lpstr>
      <vt:lpstr>Example of deceptive promotion </vt:lpstr>
      <vt:lpstr>Example of deceptive packaging مثال على التغليف الخادع</vt:lpstr>
      <vt:lpstr>Deceptive practices are not good for business! الممارسات الخادعة ليست جيدة للأعمال!</vt:lpstr>
      <vt:lpstr> 2.1. Marketing’s impact on individual consumers 2.1. تأثير التسويق على المستهلكين الأفراد</vt:lpstr>
      <vt:lpstr>2.1. Marketing’s impact on individual consumers</vt:lpstr>
      <vt:lpstr> 2.1. Marketing’s impact on individual consumers</vt:lpstr>
      <vt:lpstr> 2.1. Marketing’s impact on individual consumers</vt:lpstr>
      <vt:lpstr> 2.1. Marketing’s impact on individual consumers</vt:lpstr>
      <vt:lpstr> 2.2. Marketing’s impact on society as a whole 2.2. تأثير التسويق على المجتمع ككل</vt:lpstr>
      <vt:lpstr>PowerPoint Presentation</vt:lpstr>
      <vt:lpstr> 2.2. Marketing’s impact on society as a whole</vt:lpstr>
      <vt:lpstr> 2. Marketing’s impact on society as a whole</vt:lpstr>
      <vt:lpstr>PowerPoint Presentation</vt:lpstr>
      <vt:lpstr>PowerPoint Presentation</vt:lpstr>
      <vt:lpstr> 2.3. Marketing’s impact on other businesses تأثير التسويق على الشركات الأخرى</vt:lpstr>
      <vt:lpstr> 3. Consumer actions to Promote sustainable Marketing إجراءات المستهلكين لتعزيز التسويق المستدام</vt:lpstr>
      <vt:lpstr> 3. Consumer actions to Promote sustainable Marketing إجراءات المستهلكين لتعزيز التسويق المستدام</vt:lpstr>
      <vt:lpstr> 3. Consumer actions to Promote sustainable Marketing</vt:lpstr>
      <vt:lpstr> 3. consumer actions to Promote sustainable Marketing</vt:lpstr>
      <vt:lpstr> 3. consumer actions to Promote sustainable Marketing</vt:lpstr>
      <vt:lpstr>4. Business actions toward sustainable marketing</vt:lpstr>
      <vt:lpstr>4. Business actions toward sustainable marketing</vt:lpstr>
      <vt:lpstr>4. Business actions toward sustainable marketing</vt:lpstr>
      <vt:lpstr>4. Business actions toward sustainable marketing</vt:lpstr>
      <vt:lpstr>5. Marketing Ethics أخلاقيات التسويق</vt:lpstr>
      <vt:lpstr>5. Marketing Ethics</vt:lpstr>
      <vt:lpstr>6. The Sustainable company الشركة المستدامة</vt:lpstr>
      <vt:lpstr>WHAT ABOUT ETHICS USING AI? ماذا عن أخلاقيات استخدام الذكاء الاصطناعي؟</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Thana Azizi</cp:lastModifiedBy>
  <cp:revision>15</cp:revision>
  <dcterms:created xsi:type="dcterms:W3CDTF">2023-04-29T09:08:00Z</dcterms:created>
  <dcterms:modified xsi:type="dcterms:W3CDTF">2025-12-07T17:49:34Z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