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3" r:id="rId5"/>
    <p:sldMasterId id="2147483692" r:id="rId6"/>
  </p:sldMasterIdLst>
  <p:notesMasterIdLst>
    <p:notesMasterId r:id="rId41"/>
  </p:notesMasterIdLst>
  <p:sldIdLst>
    <p:sldId id="481" r:id="rId7"/>
    <p:sldId id="482" r:id="rId8"/>
    <p:sldId id="258" r:id="rId9"/>
    <p:sldId id="259" r:id="rId10"/>
    <p:sldId id="274" r:id="rId11"/>
    <p:sldId id="293" r:id="rId12"/>
    <p:sldId id="292" r:id="rId13"/>
    <p:sldId id="291" r:id="rId14"/>
    <p:sldId id="290" r:id="rId15"/>
    <p:sldId id="289" r:id="rId16"/>
    <p:sldId id="276" r:id="rId17"/>
    <p:sldId id="287" r:id="rId18"/>
    <p:sldId id="288" r:id="rId19"/>
    <p:sldId id="286" r:id="rId20"/>
    <p:sldId id="285" r:id="rId21"/>
    <p:sldId id="284" r:id="rId22"/>
    <p:sldId id="283" r:id="rId23"/>
    <p:sldId id="282" r:id="rId24"/>
    <p:sldId id="281" r:id="rId25"/>
    <p:sldId id="280" r:id="rId26"/>
    <p:sldId id="279" r:id="rId27"/>
    <p:sldId id="278" r:id="rId28"/>
    <p:sldId id="277" r:id="rId29"/>
    <p:sldId id="275" r:id="rId30"/>
    <p:sldId id="273" r:id="rId31"/>
    <p:sldId id="272" r:id="rId32"/>
    <p:sldId id="270" r:id="rId33"/>
    <p:sldId id="269" r:id="rId34"/>
    <p:sldId id="268" r:id="rId35"/>
    <p:sldId id="267" r:id="rId36"/>
    <p:sldId id="266" r:id="rId37"/>
    <p:sldId id="265" r:id="rId38"/>
    <p:sldId id="260" r:id="rId39"/>
    <p:sldId id="483"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66" autoAdjust="0"/>
    <p:restoredTop sz="94660"/>
  </p:normalViewPr>
  <p:slideViewPr>
    <p:cSldViewPr snapToGrid="0">
      <p:cViewPr varScale="1">
        <p:scale>
          <a:sx n="72" d="100"/>
          <a:sy n="72" d="100"/>
        </p:scale>
        <p:origin x="56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presProps" Target="pres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viewProps" Target="viewProps.xml"/><Relationship Id="rId8" Type="http://schemas.openxmlformats.org/officeDocument/2006/relationships/slide" Target="slides/slide2.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microsoft.com/office/2016/11/relationships/changesInfo" Target="changesInfos/changesInfo1.xml"/><Relationship Id="rId20" Type="http://schemas.openxmlformats.org/officeDocument/2006/relationships/slide" Target="slides/slide14.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Hamouda" userId="fd76472df92207ad" providerId="LiveId" clId="{D9CCAB1B-1D1C-4A6F-BBCA-12E5727E9582}"/>
    <pc:docChg chg="modSld">
      <pc:chgData name="mohamed Hamouda" userId="fd76472df92207ad" providerId="LiveId" clId="{D9CCAB1B-1D1C-4A6F-BBCA-12E5727E9582}" dt="2022-02-12T08:04:44.912" v="0" actId="20577"/>
      <pc:docMkLst>
        <pc:docMk/>
      </pc:docMkLst>
      <pc:sldChg chg="modSp mod">
        <pc:chgData name="mohamed Hamouda" userId="fd76472df92207ad" providerId="LiveId" clId="{D9CCAB1B-1D1C-4A6F-BBCA-12E5727E9582}" dt="2022-02-12T08:04:44.912" v="0" actId="20577"/>
        <pc:sldMkLst>
          <pc:docMk/>
          <pc:sldMk cId="0" sldId="301"/>
        </pc:sldMkLst>
        <pc:spChg chg="mod">
          <ac:chgData name="mohamed Hamouda" userId="fd76472df92207ad" providerId="LiveId" clId="{D9CCAB1B-1D1C-4A6F-BBCA-12E5727E9582}" dt="2022-02-12T08:04:44.912" v="0" actId="20577"/>
          <ac:spMkLst>
            <pc:docMk/>
            <pc:sldMk cId="0" sldId="301"/>
            <ac:spMk id="140"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4E8CC5-DC7F-4638-81CF-0FB4E5514C7E}" type="datetimeFigureOut">
              <a:rPr lang="en-US" smtClean="0"/>
              <a:t>10/17/2024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2DC14D-F77E-4F6E-9607-E030526F3A6F}" type="slidenum">
              <a:rPr lang="en-US" smtClean="0"/>
              <a:t>‹#›</a:t>
            </a:fld>
            <a:endParaRPr lang="en-US"/>
          </a:p>
        </p:txBody>
      </p:sp>
    </p:spTree>
    <p:extLst>
      <p:ext uri="{BB962C8B-B14F-4D97-AF65-F5344CB8AC3E}">
        <p14:creationId xmlns:p14="http://schemas.microsoft.com/office/powerpoint/2010/main" val="3609623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01879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68904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289263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320284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733177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8067263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684098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6500846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794393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749675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685669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3517935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841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694411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295502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15418077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98768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88343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01951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362583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999808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73571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529889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6306494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59117114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6077480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81597774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5901552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408048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6462550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0445479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3459723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8053300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40702383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1445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514883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2712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70035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095973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94511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image" Target="../media/image2.png"/><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theme" Target="../theme/theme2.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8.xml"/><Relationship Id="rId13" Type="http://schemas.openxmlformats.org/officeDocument/2006/relationships/slideLayout" Target="../slideLayouts/slideLayout43.xml"/><Relationship Id="rId18" Type="http://schemas.openxmlformats.org/officeDocument/2006/relationships/slideLayout" Target="../slideLayouts/slideLayout48.xml"/><Relationship Id="rId3" Type="http://schemas.openxmlformats.org/officeDocument/2006/relationships/slideLayout" Target="../slideLayouts/slideLayout33.xml"/><Relationship Id="rId7" Type="http://schemas.openxmlformats.org/officeDocument/2006/relationships/slideLayout" Target="../slideLayouts/slideLayout37.xml"/><Relationship Id="rId12" Type="http://schemas.openxmlformats.org/officeDocument/2006/relationships/slideLayout" Target="../slideLayouts/slideLayout42.xml"/><Relationship Id="rId17" Type="http://schemas.openxmlformats.org/officeDocument/2006/relationships/slideLayout" Target="../slideLayouts/slideLayout47.xml"/><Relationship Id="rId2" Type="http://schemas.openxmlformats.org/officeDocument/2006/relationships/slideLayout" Target="../slideLayouts/slideLayout32.xml"/><Relationship Id="rId16" Type="http://schemas.openxmlformats.org/officeDocument/2006/relationships/slideLayout" Target="../slideLayouts/slideLayout46.xml"/><Relationship Id="rId20" Type="http://schemas.openxmlformats.org/officeDocument/2006/relationships/image" Target="../media/image2.png"/><Relationship Id="rId1" Type="http://schemas.openxmlformats.org/officeDocument/2006/relationships/slideLayout" Target="../slideLayouts/slideLayout31.xml"/><Relationship Id="rId6" Type="http://schemas.openxmlformats.org/officeDocument/2006/relationships/slideLayout" Target="../slideLayouts/slideLayout36.xml"/><Relationship Id="rId11" Type="http://schemas.openxmlformats.org/officeDocument/2006/relationships/slideLayout" Target="../slideLayouts/slideLayout41.xml"/><Relationship Id="rId5" Type="http://schemas.openxmlformats.org/officeDocument/2006/relationships/slideLayout" Target="../slideLayouts/slideLayout35.xml"/><Relationship Id="rId15" Type="http://schemas.openxmlformats.org/officeDocument/2006/relationships/slideLayout" Target="../slideLayouts/slideLayout45.xml"/><Relationship Id="rId10" Type="http://schemas.openxmlformats.org/officeDocument/2006/relationships/slideLayout" Target="../slideLayouts/slideLayout40.xml"/><Relationship Id="rId19" Type="http://schemas.openxmlformats.org/officeDocument/2006/relationships/theme" Target="../theme/theme3.xml"/><Relationship Id="rId4" Type="http://schemas.openxmlformats.org/officeDocument/2006/relationships/slideLayout" Target="../slideLayouts/slideLayout34.xml"/><Relationship Id="rId9" Type="http://schemas.openxmlformats.org/officeDocument/2006/relationships/slideLayout" Target="../slideLayouts/slideLayout39.xml"/><Relationship Id="rId14"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10/17/2024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711" r:id="rId12"/>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123973352"/>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10/17/2024</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333573850"/>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 id="2147483706" r:id="rId14"/>
    <p:sldLayoutId id="2147483707" r:id="rId15"/>
    <p:sldLayoutId id="2147483708" r:id="rId16"/>
    <p:sldLayoutId id="2147483709" r:id="rId17"/>
    <p:sldLayoutId id="214748371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4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9.jpeg"/><Relationship Id="rId7" Type="http://schemas.openxmlformats.org/officeDocument/2006/relationships/image" Target="NULL"/><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60139" y="5236539"/>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 Dr.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4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36605" y="2776249"/>
            <a:ext cx="599400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35331" y="610761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671944" y="5653969"/>
            <a:ext cx="1225015"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661</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96436739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070583" y="4747898"/>
            <a:ext cx="2674130" cy="338554"/>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Global Project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5987283" y="393574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a:t>
            </a:r>
            <a:r>
              <a:rPr lang="en-US" sz="2800" b="1" dirty="0">
                <a:solidFill>
                  <a:prstClr val="black"/>
                </a:solidFill>
                <a:latin typeface="Times New Roman" panose="02020603050405020304" pitchFamily="18" charset="0"/>
                <a:cs typeface="Times New Roman" panose="02020603050405020304" pitchFamily="18" charset="0"/>
              </a:rPr>
              <a:t>3</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7114585" y="4459008"/>
            <a:ext cx="1167307"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PMG661</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Asma</a:t>
            </a:r>
            <a:r>
              <a:rPr kumimoji="0" lang="en-US" sz="2800" b="1" i="0" u="none" strike="noStrike" kern="1200" cap="none" spc="0" normalizeH="0" baseline="0" noProof="0" dirty="0" smtClean="0">
                <a:ln>
                  <a:noFill/>
                </a:ln>
                <a:solidFill>
                  <a:srgbClr val="00B0F0"/>
                </a:solidFill>
                <a:effectLst/>
                <a:uLnTx/>
                <a:uFillTx/>
                <a:latin typeface="Times New Roman" panose="02020603050405020304" pitchFamily="18" charset="0"/>
                <a:ea typeface="+mn-ea"/>
                <a:cs typeface="Times New Roman" panose="02020603050405020304" pitchFamily="18" charset="0"/>
              </a:rPr>
              <a:t> </a:t>
            </a:r>
            <a:r>
              <a:rPr kumimoji="0" lang="en-US" sz="2800" b="1" i="0" u="none" strike="noStrike" kern="1200" cap="none" spc="0" normalizeH="0" baseline="0" noProof="0" dirty="0" err="1" smtClean="0">
                <a:ln>
                  <a:noFill/>
                </a:ln>
                <a:solidFill>
                  <a:srgbClr val="00B0F0"/>
                </a:solidFill>
                <a:effectLst/>
                <a:uLnTx/>
                <a:uFillTx/>
                <a:latin typeface="Times New Roman" panose="02020603050405020304" pitchFamily="18" charset="0"/>
                <a:ea typeface="+mn-ea"/>
                <a:cs typeface="Times New Roman" panose="02020603050405020304" pitchFamily="18" charset="0"/>
              </a:rPr>
              <a:t>Abuanzeh</a:t>
            </a: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4" name="TextBox 13">
            <a:extLst>
              <a:ext uri="{FF2B5EF4-FFF2-40B4-BE49-F238E27FC236}">
                <a16:creationId xmlns:a16="http://schemas.microsoft.com/office/drawing/2014/main" id="{25760A6C-566F-B7E3-1EEE-CB29F0CF0113}"/>
              </a:ext>
            </a:extLst>
          </p:cNvPr>
          <p:cNvSpPr txBox="1"/>
          <p:nvPr/>
        </p:nvSpPr>
        <p:spPr>
          <a:xfrm>
            <a:off x="7004254" y="2669690"/>
            <a:ext cx="5184369" cy="523220"/>
          </a:xfrm>
          <a:prstGeom prst="rect">
            <a:avLst/>
          </a:prstGeom>
          <a:noFill/>
        </p:spPr>
        <p:txBody>
          <a:bodyPr wrap="square" rtlCol="0">
            <a:spAutoFit/>
          </a:bodyPr>
          <a:lstStyle/>
          <a:p>
            <a:pPr lvl="0"/>
            <a:r>
              <a:rPr lang="en-US" sz="2800" b="1" dirty="0">
                <a:solidFill>
                  <a:prstClr val="black"/>
                </a:solidFill>
                <a:latin typeface="Times New Roman" panose="02020603050405020304" pitchFamily="18" charset="0"/>
                <a:cs typeface="Times New Roman" panose="02020603050405020304" pitchFamily="18" charset="0"/>
              </a:rPr>
              <a:t>Global Communication Strategy</a:t>
            </a:r>
          </a:p>
        </p:txBody>
      </p:sp>
    </p:spTree>
    <p:extLst>
      <p:ext uri="{BB962C8B-B14F-4D97-AF65-F5344CB8AC3E}">
        <p14:creationId xmlns:p14="http://schemas.microsoft.com/office/powerpoint/2010/main" val="126121020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35994" y="636446"/>
            <a:ext cx="10515600" cy="1325563"/>
          </a:xfrm>
        </p:spPr>
        <p:txBody>
          <a:bodyPr/>
          <a:lstStyle/>
          <a:p>
            <a:r>
              <a:rPr lang="en-US" dirty="0"/>
              <a:t>Global Communication Strategy</a:t>
            </a:r>
          </a:p>
        </p:txBody>
      </p:sp>
      <p:sp>
        <p:nvSpPr>
          <p:cNvPr id="3" name="Content Placeholder 2"/>
          <p:cNvSpPr>
            <a:spLocks noGrp="1"/>
          </p:cNvSpPr>
          <p:nvPr>
            <p:ph idx="1"/>
          </p:nvPr>
        </p:nvSpPr>
        <p:spPr>
          <a:xfrm>
            <a:off x="1124029" y="2178919"/>
            <a:ext cx="10233084" cy="4351338"/>
          </a:xfrm>
        </p:spPr>
        <p:txBody>
          <a:bodyPr/>
          <a:lstStyle/>
          <a:p>
            <a:pPr marL="0" indent="0" algn="just">
              <a:buNone/>
            </a:pPr>
            <a:r>
              <a:rPr lang="en-US" dirty="0"/>
              <a:t>The early development of a good communication strategy can reduce misunderstandings between stakeholders from different country and company cultures communicating over distance. The main interested parties must work together to define this strategy, creating the project communications management plan. This  lecture suggests three main steps to prepare a global communication strategy, by:</a:t>
            </a:r>
          </a:p>
        </p:txBody>
      </p:sp>
    </p:spTree>
    <p:extLst>
      <p:ext uri="{BB962C8B-B14F-4D97-AF65-F5344CB8AC3E}">
        <p14:creationId xmlns:p14="http://schemas.microsoft.com/office/powerpoint/2010/main" val="31893312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6876" y="532780"/>
            <a:ext cx="10637228" cy="1463168"/>
          </a:xfrm>
        </p:spPr>
        <p:txBody>
          <a:bodyPr/>
          <a:lstStyle/>
          <a:p>
            <a:r>
              <a:rPr lang="en-US" dirty="0"/>
              <a:t>Global Communication Strategy</a:t>
            </a:r>
          </a:p>
        </p:txBody>
      </p:sp>
      <p:sp>
        <p:nvSpPr>
          <p:cNvPr id="3" name="Content Placeholder 2"/>
          <p:cNvSpPr>
            <a:spLocks noGrp="1"/>
          </p:cNvSpPr>
          <p:nvPr>
            <p:ph idx="1"/>
          </p:nvPr>
        </p:nvSpPr>
        <p:spPr>
          <a:xfrm>
            <a:off x="1190684" y="2328771"/>
            <a:ext cx="10073664" cy="4351338"/>
          </a:xfrm>
        </p:spPr>
        <p:txBody>
          <a:bodyPr/>
          <a:lstStyle/>
          <a:p>
            <a:pPr algn="just"/>
            <a:r>
              <a:rPr lang="en-US" dirty="0"/>
              <a:t>identifying the types of information to be communicated</a:t>
            </a:r>
            <a:r>
              <a:rPr lang="en-US" dirty="0" smtClean="0"/>
              <a:t>;</a:t>
            </a:r>
          </a:p>
          <a:p>
            <a:pPr marL="0" indent="0" algn="just">
              <a:buNone/>
            </a:pPr>
            <a:endParaRPr lang="en-US" dirty="0"/>
          </a:p>
          <a:p>
            <a:pPr algn="just"/>
            <a:r>
              <a:rPr lang="en-US" dirty="0"/>
              <a:t>gathering the communication requirements from key stakeholders</a:t>
            </a:r>
            <a:r>
              <a:rPr lang="en-US" dirty="0" smtClean="0"/>
              <a:t>;</a:t>
            </a:r>
          </a:p>
          <a:p>
            <a:pPr marL="0" indent="0" algn="just">
              <a:buNone/>
            </a:pPr>
            <a:endParaRPr lang="en-US" dirty="0"/>
          </a:p>
          <a:p>
            <a:pPr algn="just"/>
            <a:r>
              <a:rPr lang="en-US" dirty="0"/>
              <a:t>determining how the communication will effectively happen.</a:t>
            </a:r>
          </a:p>
        </p:txBody>
      </p:sp>
    </p:spTree>
    <p:extLst>
      <p:ext uri="{BB962C8B-B14F-4D97-AF65-F5344CB8AC3E}">
        <p14:creationId xmlns:p14="http://schemas.microsoft.com/office/powerpoint/2010/main" val="7000028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1936" y="681037"/>
            <a:ext cx="7528128" cy="1325563"/>
          </a:xfrm>
        </p:spPr>
        <p:txBody>
          <a:bodyPr>
            <a:normAutofit/>
          </a:bodyPr>
          <a:lstStyle/>
          <a:p>
            <a:r>
              <a:rPr lang="en-US" sz="3600" dirty="0"/>
              <a:t>Defining the types of project information</a:t>
            </a:r>
          </a:p>
        </p:txBody>
      </p:sp>
      <p:sp>
        <p:nvSpPr>
          <p:cNvPr id="3" name="Content Placeholder 2"/>
          <p:cNvSpPr>
            <a:spLocks noGrp="1"/>
          </p:cNvSpPr>
          <p:nvPr>
            <p:ph idx="1"/>
          </p:nvPr>
        </p:nvSpPr>
        <p:spPr>
          <a:xfrm>
            <a:off x="1018651" y="2267752"/>
            <a:ext cx="10154697" cy="4351338"/>
          </a:xfrm>
        </p:spPr>
        <p:txBody>
          <a:bodyPr/>
          <a:lstStyle/>
          <a:p>
            <a:pPr marL="0" indent="0" algn="just">
              <a:buNone/>
            </a:pPr>
            <a:r>
              <a:rPr lang="en-US" dirty="0"/>
              <a:t>As a first step, you need to identify the project information that must be part of the communications plan, with the help of the project team members and other key stakeholders. The information items can be grouped into broad categories, which will vary according to the knowledge area, the project complexity and the type of organization. These are some examples of information categories that are applicable to most projects:</a:t>
            </a:r>
          </a:p>
        </p:txBody>
      </p:sp>
    </p:spTree>
    <p:extLst>
      <p:ext uri="{BB962C8B-B14F-4D97-AF65-F5344CB8AC3E}">
        <p14:creationId xmlns:p14="http://schemas.microsoft.com/office/powerpoint/2010/main" val="26953236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7675" y="659600"/>
            <a:ext cx="680239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049215" y="2096930"/>
            <a:ext cx="10003972" cy="4351338"/>
          </a:xfrm>
        </p:spPr>
        <p:txBody>
          <a:bodyPr/>
          <a:lstStyle/>
          <a:p>
            <a:pPr marL="0" indent="0" algn="just">
              <a:buNone/>
            </a:pPr>
            <a:r>
              <a:rPr lang="en-US" dirty="0">
                <a:solidFill>
                  <a:srgbClr val="FF0000"/>
                </a:solidFill>
              </a:rPr>
              <a:t>Project Management Plan – </a:t>
            </a:r>
            <a:r>
              <a:rPr lang="en-US" dirty="0"/>
              <a:t>the heart of the project information, containing the detailed project definition that will serve as the main source of information for the project execution and control activities.</a:t>
            </a:r>
          </a:p>
        </p:txBody>
      </p:sp>
    </p:spTree>
    <p:extLst>
      <p:ext uri="{BB962C8B-B14F-4D97-AF65-F5344CB8AC3E}">
        <p14:creationId xmlns:p14="http://schemas.microsoft.com/office/powerpoint/2010/main" val="5107707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09112" y="646479"/>
            <a:ext cx="7247823"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129602" y="2056737"/>
            <a:ext cx="10134600" cy="4351338"/>
          </a:xfrm>
        </p:spPr>
        <p:txBody>
          <a:bodyPr/>
          <a:lstStyle/>
          <a:p>
            <a:pPr marL="0" indent="0" algn="just">
              <a:buNone/>
            </a:pPr>
            <a:r>
              <a:rPr lang="en-US" dirty="0">
                <a:solidFill>
                  <a:srgbClr val="FF0000"/>
                </a:solidFill>
              </a:rPr>
              <a:t>Project status – </a:t>
            </a:r>
            <a:r>
              <a:rPr lang="en-US" dirty="0"/>
              <a:t>the project managers and coordinators must produce project performance statistics, which compare the current costs, schedule, customer satisfaction levels and quality measurements with the approved baseline.</a:t>
            </a:r>
          </a:p>
          <a:p>
            <a:pPr marL="0" indent="0" algn="just">
              <a:buNone/>
            </a:pPr>
            <a:r>
              <a:rPr lang="en-US" dirty="0">
                <a:solidFill>
                  <a:srgbClr val="FF0000"/>
                </a:solidFill>
              </a:rPr>
              <a:t>Project records – </a:t>
            </a:r>
            <a:r>
              <a:rPr lang="en-US" dirty="0"/>
              <a:t>different project records keep track of the elements that may affect the project performance, such as issues, risk and changes.</a:t>
            </a:r>
          </a:p>
          <a:p>
            <a:pPr marL="0" indent="0">
              <a:buNone/>
            </a:pPr>
            <a:endParaRPr lang="en-US" dirty="0"/>
          </a:p>
        </p:txBody>
      </p:sp>
    </p:spTree>
    <p:extLst>
      <p:ext uri="{BB962C8B-B14F-4D97-AF65-F5344CB8AC3E}">
        <p14:creationId xmlns:p14="http://schemas.microsoft.com/office/powerpoint/2010/main" val="33852345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7250" y="681037"/>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209989" y="2117027"/>
            <a:ext cx="10044165" cy="4351338"/>
          </a:xfrm>
        </p:spPr>
        <p:txBody>
          <a:bodyPr/>
          <a:lstStyle/>
          <a:p>
            <a:pPr marL="0" indent="0" algn="just">
              <a:buNone/>
            </a:pPr>
            <a:r>
              <a:rPr lang="en-US" dirty="0">
                <a:solidFill>
                  <a:srgbClr val="FF0000"/>
                </a:solidFill>
              </a:rPr>
              <a:t>Status of the work packages – </a:t>
            </a:r>
            <a:r>
              <a:rPr lang="en-US" dirty="0"/>
              <a:t>the work package owners maintain a status report for their activities, normally in a level of detail that allows the project team members to understand their tasks, and the project manager to link related events (issues and risks) that occurred in different activities.</a:t>
            </a:r>
          </a:p>
        </p:txBody>
      </p:sp>
    </p:spTree>
    <p:extLst>
      <p:ext uri="{BB962C8B-B14F-4D97-AF65-F5344CB8AC3E}">
        <p14:creationId xmlns:p14="http://schemas.microsoft.com/office/powerpoint/2010/main" val="10020376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48098" y="681037"/>
            <a:ext cx="10515600" cy="1325563"/>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1059264" y="2137124"/>
            <a:ext cx="10235083" cy="4351338"/>
          </a:xfrm>
        </p:spPr>
        <p:txBody>
          <a:bodyPr/>
          <a:lstStyle/>
          <a:p>
            <a:pPr marL="0" indent="0" algn="just">
              <a:buNone/>
            </a:pPr>
            <a:r>
              <a:rPr lang="en-US" dirty="0">
                <a:solidFill>
                  <a:srgbClr val="FF0000"/>
                </a:solidFill>
              </a:rPr>
              <a:t>Project organization </a:t>
            </a:r>
            <a:r>
              <a:rPr lang="en-US" dirty="0"/>
              <a:t>– the global project manager is responsible for the definition of the project organization chart, combined with clear roles and responsibilities for team members coming from different organisations and locations.</a:t>
            </a:r>
          </a:p>
          <a:p>
            <a:pPr marL="0" indent="0" algn="just">
              <a:buNone/>
            </a:pPr>
            <a:r>
              <a:rPr lang="en-US" dirty="0">
                <a:solidFill>
                  <a:srgbClr val="FF0000"/>
                </a:solidFill>
              </a:rPr>
              <a:t>Logistics – </a:t>
            </a:r>
            <a:r>
              <a:rPr lang="en-US" dirty="0"/>
              <a:t>the project team members collect useful information on office locations, travel guidelines and other basic knowledge for the stakeholders who are travelling across countries and working abroad.</a:t>
            </a:r>
          </a:p>
        </p:txBody>
      </p:sp>
    </p:spTree>
    <p:extLst>
      <p:ext uri="{BB962C8B-B14F-4D97-AF65-F5344CB8AC3E}">
        <p14:creationId xmlns:p14="http://schemas.microsoft.com/office/powerpoint/2010/main" val="8352090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9582" y="718085"/>
            <a:ext cx="8803105" cy="1107540"/>
          </a:xfrm>
        </p:spPr>
        <p:txBody>
          <a:bodyPr>
            <a:normAutofit/>
          </a:bodyPr>
          <a:lstStyle/>
          <a:p>
            <a:r>
              <a:rPr lang="en-US" sz="3200" dirty="0"/>
              <a:t>Defining the types of project information</a:t>
            </a:r>
          </a:p>
        </p:txBody>
      </p:sp>
      <p:sp>
        <p:nvSpPr>
          <p:cNvPr id="3" name="Content Placeholder 2"/>
          <p:cNvSpPr>
            <a:spLocks noGrp="1"/>
          </p:cNvSpPr>
          <p:nvPr>
            <p:ph idx="1"/>
          </p:nvPr>
        </p:nvSpPr>
        <p:spPr>
          <a:xfrm>
            <a:off x="858296" y="2056737"/>
            <a:ext cx="10576727" cy="4351338"/>
          </a:xfrm>
        </p:spPr>
        <p:txBody>
          <a:bodyPr>
            <a:normAutofit/>
          </a:bodyPr>
          <a:lstStyle/>
          <a:p>
            <a:pPr marL="0" indent="0" algn="just">
              <a:buNone/>
            </a:pPr>
            <a:r>
              <a:rPr lang="en-US" dirty="0">
                <a:solidFill>
                  <a:srgbClr val="FF0000"/>
                </a:solidFill>
              </a:rPr>
              <a:t>Standards and templates – </a:t>
            </a:r>
            <a:r>
              <a:rPr lang="en-US" dirty="0"/>
              <a:t>the project team members must define a set of document templates that will form the project knowledge repository. They can also produce guidelines instructing the project office or other team members to collect the project information and to update the documents in the repository. This will avoid project team members located in different countries or working for different organisations using various document formats with inconsistent information structures.</a:t>
            </a:r>
          </a:p>
        </p:txBody>
      </p:sp>
    </p:spTree>
    <p:extLst>
      <p:ext uri="{BB962C8B-B14F-4D97-AF65-F5344CB8AC3E}">
        <p14:creationId xmlns:p14="http://schemas.microsoft.com/office/powerpoint/2010/main" val="40989008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1555" y="681037"/>
            <a:ext cx="7749933"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737298" y="2167269"/>
            <a:ext cx="10717404" cy="4351338"/>
          </a:xfrm>
        </p:spPr>
        <p:txBody>
          <a:bodyPr/>
          <a:lstStyle/>
          <a:p>
            <a:pPr marL="0" indent="0" algn="just">
              <a:buNone/>
            </a:pPr>
            <a:r>
              <a:rPr lang="en-US" dirty="0"/>
              <a:t>After the main project knowledge components are identified, you need to analyse the stakeholders’ information requirements. One possible way is the preparation of a communication requirements matrix (see Figure below) describing the relationship between the stakeholders (listed in the matrix columns) and the information items (represented in the rows). In each cell of the matrix, describe how the stakeholder contributes to the project communication, by:</a:t>
            </a:r>
          </a:p>
        </p:txBody>
      </p:sp>
    </p:spTree>
    <p:extLst>
      <p:ext uri="{BB962C8B-B14F-4D97-AF65-F5344CB8AC3E}">
        <p14:creationId xmlns:p14="http://schemas.microsoft.com/office/powerpoint/2010/main" val="4778563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0115" y="681037"/>
            <a:ext cx="10515600"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87792" y="2157220"/>
            <a:ext cx="10416416" cy="4351338"/>
          </a:xfrm>
        </p:spPr>
        <p:txBody>
          <a:bodyPr/>
          <a:lstStyle/>
          <a:p>
            <a:pPr marL="0" indent="0">
              <a:buNone/>
            </a:pPr>
            <a:r>
              <a:rPr lang="en-US" dirty="0"/>
              <a:t>preparing the information, alone or together with other stakeholders;</a:t>
            </a:r>
          </a:p>
          <a:p>
            <a:pPr marL="0" indent="0">
              <a:buNone/>
            </a:pPr>
            <a:r>
              <a:rPr lang="en-US" dirty="0"/>
              <a:t>informing other stakeholders;</a:t>
            </a:r>
          </a:p>
          <a:p>
            <a:pPr marL="0" indent="0">
              <a:buNone/>
            </a:pPr>
            <a:r>
              <a:rPr lang="en-US" dirty="0"/>
              <a:t>receiving and </a:t>
            </a:r>
            <a:r>
              <a:rPr lang="en-US" dirty="0" err="1"/>
              <a:t>analysing</a:t>
            </a:r>
            <a:r>
              <a:rPr lang="en-US" dirty="0"/>
              <a:t> the information;</a:t>
            </a:r>
          </a:p>
          <a:p>
            <a:pPr marL="0" indent="0">
              <a:buNone/>
            </a:pPr>
            <a:r>
              <a:rPr lang="en-US" dirty="0"/>
              <a:t>reviewing or approving the information before distribution;</a:t>
            </a:r>
          </a:p>
          <a:p>
            <a:pPr marL="0" indent="0">
              <a:buNone/>
            </a:pPr>
            <a:r>
              <a:rPr lang="en-US" dirty="0"/>
              <a:t>archiving or deleting the information or documentation.</a:t>
            </a:r>
          </a:p>
        </p:txBody>
      </p:sp>
    </p:spTree>
    <p:extLst>
      <p:ext uri="{BB962C8B-B14F-4D97-AF65-F5344CB8AC3E}">
        <p14:creationId xmlns:p14="http://schemas.microsoft.com/office/powerpoint/2010/main" val="9420660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3160" y="686673"/>
            <a:ext cx="8880107" cy="1325563"/>
          </a:xfrm>
        </p:spPr>
        <p:txBody>
          <a:bodyPr>
            <a:normAutofit/>
          </a:bodyPr>
          <a:lstStyle/>
          <a:p>
            <a:r>
              <a:rPr lang="en-US" sz="3200" dirty="0"/>
              <a:t>Identifying the stakeholders’ requirements</a:t>
            </a:r>
          </a:p>
        </p:txBody>
      </p:sp>
      <p:pic>
        <p:nvPicPr>
          <p:cNvPr id="5" name="Content Placeholder 4"/>
          <p:cNvPicPr>
            <a:picLocks noGrp="1" noChangeAspect="1"/>
          </p:cNvPicPr>
          <p:nvPr>
            <p:ph idx="1"/>
          </p:nvPr>
        </p:nvPicPr>
        <p:blipFill>
          <a:blip r:embed="rId2"/>
          <a:stretch>
            <a:fillRect/>
          </a:stretch>
        </p:blipFill>
        <p:spPr>
          <a:xfrm>
            <a:off x="1311965" y="2154921"/>
            <a:ext cx="9931302" cy="3689288"/>
          </a:xfrm>
          <a:prstGeom prst="rect">
            <a:avLst/>
          </a:prstGeom>
        </p:spPr>
      </p:pic>
    </p:spTree>
    <p:extLst>
      <p:ext uri="{BB962C8B-B14F-4D97-AF65-F5344CB8AC3E}">
        <p14:creationId xmlns:p14="http://schemas.microsoft.com/office/powerpoint/2010/main" val="16467536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7708" y="681037"/>
            <a:ext cx="7102821"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938682" y="2137124"/>
            <a:ext cx="10365713" cy="4351338"/>
          </a:xfrm>
        </p:spPr>
        <p:txBody>
          <a:bodyPr>
            <a:normAutofit/>
          </a:bodyPr>
          <a:lstStyle/>
          <a:p>
            <a:pPr marL="0" indent="0" algn="justLow">
              <a:buNone/>
            </a:pPr>
            <a:r>
              <a:rPr lang="en-US" dirty="0"/>
              <a:t>You must prepare the requirements matrix during the communications planning activities, keeping in mind the strategies to change the stakeholder commitment level. The investment of time and resources on knowledge generation and distribution must be measured against the value they produce to the project. </a:t>
            </a:r>
          </a:p>
        </p:txBody>
      </p:sp>
    </p:spTree>
    <p:extLst>
      <p:ext uri="{BB962C8B-B14F-4D97-AF65-F5344CB8AC3E}">
        <p14:creationId xmlns:p14="http://schemas.microsoft.com/office/powerpoint/2010/main" val="208202829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8422" y="681037"/>
            <a:ext cx="8764604" cy="1325563"/>
          </a:xfrm>
        </p:spPr>
        <p:txBody>
          <a:bodyPr>
            <a:normAutofit/>
          </a:bodyPr>
          <a:lstStyle/>
          <a:p>
            <a:r>
              <a:rPr lang="en-US" sz="3200" dirty="0"/>
              <a:t>Identifying the stakeholders’ requirements</a:t>
            </a:r>
          </a:p>
        </p:txBody>
      </p:sp>
      <p:sp>
        <p:nvSpPr>
          <p:cNvPr id="3" name="Content Placeholder 2"/>
          <p:cNvSpPr>
            <a:spLocks noGrp="1"/>
          </p:cNvSpPr>
          <p:nvPr>
            <p:ph idx="1"/>
          </p:nvPr>
        </p:nvSpPr>
        <p:spPr>
          <a:xfrm>
            <a:off x="898490" y="2006600"/>
            <a:ext cx="10426002" cy="4351338"/>
          </a:xfrm>
        </p:spPr>
        <p:txBody>
          <a:bodyPr/>
          <a:lstStyle/>
          <a:p>
            <a:pPr marL="0" indent="0" algn="just">
              <a:buNone/>
            </a:pPr>
            <a:r>
              <a:rPr lang="en-US" dirty="0"/>
              <a:t>Thus, the project team must avoid producing information not specified in the communications requirements matrix, except if this is requested via the formal change control process. In this case, the communications requirements matrix must reflect the change and its impact on all stakeholders. This will bring the added value of providing the new information to a larger community of stakeholders, increasing their level of commitment to the project goals and strategies.</a:t>
            </a:r>
          </a:p>
          <a:p>
            <a:pPr marL="0" indent="0" algn="just">
              <a:buNone/>
            </a:pPr>
            <a:endParaRPr lang="en-US" dirty="0"/>
          </a:p>
        </p:txBody>
      </p:sp>
    </p:spTree>
    <p:extLst>
      <p:ext uri="{BB962C8B-B14F-4D97-AF65-F5344CB8AC3E}">
        <p14:creationId xmlns:p14="http://schemas.microsoft.com/office/powerpoint/2010/main" val="26895037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14081" y="681037"/>
            <a:ext cx="8677977"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58781" y="2157221"/>
            <a:ext cx="10486292" cy="4351338"/>
          </a:xfrm>
        </p:spPr>
        <p:txBody>
          <a:bodyPr/>
          <a:lstStyle/>
          <a:p>
            <a:pPr marL="0" indent="0" algn="just">
              <a:buNone/>
            </a:pPr>
            <a:r>
              <a:rPr lang="en-US" dirty="0"/>
              <a:t>In the third component of the global communications management plan, you will define the format of each communication, its frequency, and participants, by using all the information discussed in the previous lectures:</a:t>
            </a:r>
          </a:p>
          <a:p>
            <a:pPr marL="0" indent="0" algn="just">
              <a:buNone/>
            </a:pPr>
            <a:r>
              <a:rPr lang="en-US" dirty="0"/>
              <a:t>Its </a:t>
            </a:r>
          </a:p>
        </p:txBody>
      </p:sp>
    </p:spTree>
    <p:extLst>
      <p:ext uri="{BB962C8B-B14F-4D97-AF65-F5344CB8AC3E}">
        <p14:creationId xmlns:p14="http://schemas.microsoft.com/office/powerpoint/2010/main" val="173606600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76126" y="61940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838200" y="2086882"/>
            <a:ext cx="10515600" cy="4351338"/>
          </a:xfrm>
        </p:spPr>
        <p:txBody>
          <a:bodyPr/>
          <a:lstStyle/>
          <a:p>
            <a:pPr marL="0" indent="0" algn="just">
              <a:buNone/>
            </a:pPr>
            <a:r>
              <a:rPr lang="en-US" dirty="0">
                <a:solidFill>
                  <a:srgbClr val="FF0000"/>
                </a:solidFill>
              </a:rPr>
              <a:t>Meeting types and communication media </a:t>
            </a:r>
            <a:r>
              <a:rPr lang="en-US" dirty="0"/>
              <a:t>– start your communication matrix with the main meeting types and communication media you have used in previous, similar projects. During the lessons-learned sessions, identify other types of meetings that can increase the level of commitment of key stakeholders. Review Chapter 7 when preparing this list, to identify the information distribution patterns to be used during the project.</a:t>
            </a:r>
          </a:p>
        </p:txBody>
      </p:sp>
    </p:spTree>
    <p:extLst>
      <p:ext uri="{BB962C8B-B14F-4D97-AF65-F5344CB8AC3E}">
        <p14:creationId xmlns:p14="http://schemas.microsoft.com/office/powerpoint/2010/main" val="30981450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72620" y="681037"/>
            <a:ext cx="6198670"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925885" y="2096930"/>
            <a:ext cx="10298123" cy="4351338"/>
          </a:xfrm>
        </p:spPr>
        <p:txBody>
          <a:bodyPr>
            <a:normAutofit/>
          </a:bodyPr>
          <a:lstStyle/>
          <a:p>
            <a:pPr marL="0" indent="0" algn="just">
              <a:buNone/>
            </a:pPr>
            <a:r>
              <a:rPr lang="en-US" dirty="0">
                <a:solidFill>
                  <a:srgbClr val="FF0000"/>
                </a:solidFill>
              </a:rPr>
              <a:t>The project knowledge base – </a:t>
            </a:r>
            <a:r>
              <a:rPr lang="en-US" dirty="0"/>
              <a:t>use the standard established by your company for the project knowledge base. If there is no standard available, define one for your project, </a:t>
            </a:r>
          </a:p>
        </p:txBody>
      </p:sp>
    </p:spTree>
    <p:extLst>
      <p:ext uri="{BB962C8B-B14F-4D97-AF65-F5344CB8AC3E}">
        <p14:creationId xmlns:p14="http://schemas.microsoft.com/office/powerpoint/2010/main" val="11410617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8841" y="681037"/>
            <a:ext cx="5909913" cy="1325563"/>
          </a:xfrm>
        </p:spPr>
        <p:txBody>
          <a:bodyPr>
            <a:normAutofit/>
          </a:bodyPr>
          <a:lstStyle/>
          <a:p>
            <a:r>
              <a:rPr lang="en-US" sz="2800" dirty="0"/>
              <a:t>Define a global communication matrix</a:t>
            </a:r>
          </a:p>
        </p:txBody>
      </p:sp>
      <p:sp>
        <p:nvSpPr>
          <p:cNvPr id="3" name="Content Placeholder 2"/>
          <p:cNvSpPr>
            <a:spLocks noGrp="1"/>
          </p:cNvSpPr>
          <p:nvPr>
            <p:ph idx="1"/>
          </p:nvPr>
        </p:nvSpPr>
        <p:spPr>
          <a:xfrm>
            <a:off x="838200" y="2141029"/>
            <a:ext cx="10515600" cy="4351338"/>
          </a:xfrm>
        </p:spPr>
        <p:txBody>
          <a:bodyPr/>
          <a:lstStyle/>
          <a:p>
            <a:pPr marL="0" indent="0" algn="just">
              <a:buNone/>
            </a:pPr>
            <a:r>
              <a:rPr lang="en-US" dirty="0">
                <a:solidFill>
                  <a:srgbClr val="FF0000"/>
                </a:solidFill>
              </a:rPr>
              <a:t>Online meeting templates – </a:t>
            </a:r>
            <a:r>
              <a:rPr lang="en-US" dirty="0"/>
              <a:t>all documents on the communication matrix must be adapted for online meetings, promoting the use of online conferencing by allowing a quick capture of the discussions and decisions.</a:t>
            </a:r>
          </a:p>
          <a:p>
            <a:pPr marL="0" indent="0">
              <a:buNone/>
            </a:pPr>
            <a:endParaRPr lang="en-US" dirty="0"/>
          </a:p>
        </p:txBody>
      </p:sp>
    </p:spTree>
    <p:extLst>
      <p:ext uri="{BB962C8B-B14F-4D97-AF65-F5344CB8AC3E}">
        <p14:creationId xmlns:p14="http://schemas.microsoft.com/office/powerpoint/2010/main" val="1138340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9877" y="681037"/>
            <a:ext cx="10515600" cy="1325563"/>
          </a:xfrm>
        </p:spPr>
        <p:txBody>
          <a:bodyPr>
            <a:normAutofit/>
          </a:bodyPr>
          <a:lstStyle/>
          <a:p>
            <a:r>
              <a:rPr lang="en-US" sz="3200" dirty="0"/>
              <a:t>Define a global communication matrix</a:t>
            </a:r>
          </a:p>
        </p:txBody>
      </p:sp>
      <p:sp>
        <p:nvSpPr>
          <p:cNvPr id="3" name="Content Placeholder 2"/>
          <p:cNvSpPr>
            <a:spLocks noGrp="1"/>
          </p:cNvSpPr>
          <p:nvPr>
            <p:ph idx="1"/>
          </p:nvPr>
        </p:nvSpPr>
        <p:spPr>
          <a:xfrm>
            <a:off x="1009022" y="2167269"/>
            <a:ext cx="10194890" cy="4351338"/>
          </a:xfrm>
        </p:spPr>
        <p:txBody>
          <a:bodyPr/>
          <a:lstStyle/>
          <a:p>
            <a:pPr marL="0" indent="0" algn="just">
              <a:buNone/>
            </a:pPr>
            <a:r>
              <a:rPr lang="en-US" dirty="0">
                <a:solidFill>
                  <a:srgbClr val="FF0000"/>
                </a:solidFill>
              </a:rPr>
              <a:t>The advantages of using visual information – </a:t>
            </a:r>
            <a:r>
              <a:rPr lang="en-US" dirty="0"/>
              <a:t>consider publishing charts and dashboards with a visual status of your project, and use the same information during the status meetings. This can reduce the time required by the stakeholders to understand the message being transmitted. </a:t>
            </a:r>
          </a:p>
        </p:txBody>
      </p:sp>
    </p:spTree>
    <p:extLst>
      <p:ext uri="{BB962C8B-B14F-4D97-AF65-F5344CB8AC3E}">
        <p14:creationId xmlns:p14="http://schemas.microsoft.com/office/powerpoint/2010/main" val="38221058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91129" y="553173"/>
            <a:ext cx="8726103"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18587" y="2066785"/>
            <a:ext cx="10515600" cy="4351338"/>
          </a:xfrm>
        </p:spPr>
        <p:txBody>
          <a:bodyPr/>
          <a:lstStyle/>
          <a:p>
            <a:pPr marL="0" indent="0" algn="just">
              <a:buNone/>
            </a:pPr>
            <a:r>
              <a:rPr lang="en-US" dirty="0"/>
              <a:t>You can also shorten the preparation time by using the project knowledge base to produce charts automatically with the project performance information. Visual information can help to obtain buy-in from stakeholders that are not available to participate in regular meetings, allowing them to learn the status of the project at a glance.</a:t>
            </a:r>
          </a:p>
          <a:p>
            <a:pPr marL="0" indent="0" algn="just">
              <a:buNone/>
            </a:pPr>
            <a:endParaRPr lang="en-US" dirty="0"/>
          </a:p>
        </p:txBody>
      </p:sp>
    </p:spTree>
    <p:extLst>
      <p:ext uri="{BB962C8B-B14F-4D97-AF65-F5344CB8AC3E}">
        <p14:creationId xmlns:p14="http://schemas.microsoft.com/office/powerpoint/2010/main" val="40237156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1425" y="681037"/>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38265" y="2106978"/>
            <a:ext cx="10315470" cy="4351338"/>
          </a:xfrm>
        </p:spPr>
        <p:txBody>
          <a:bodyPr/>
          <a:lstStyle/>
          <a:p>
            <a:pPr marL="0" indent="0" algn="just">
              <a:buNone/>
            </a:pPr>
            <a:r>
              <a:rPr lang="en-US" dirty="0">
                <a:solidFill>
                  <a:srgbClr val="FF0000"/>
                </a:solidFill>
              </a:rPr>
              <a:t>The global communication channels – </a:t>
            </a:r>
            <a:r>
              <a:rPr lang="en-US" dirty="0"/>
              <a:t>, all communication flowing across borders requires careful planning and the application of the principles specified across various chapters of the Global Project Management Framework©. The number of remote communication channels can also be reduced by assigning the roles of local coordinator to local team members.</a:t>
            </a:r>
          </a:p>
          <a:p>
            <a:pPr marL="0" indent="0" algn="just">
              <a:buNone/>
            </a:pPr>
            <a:endParaRPr lang="en-US" dirty="0"/>
          </a:p>
        </p:txBody>
      </p:sp>
    </p:spTree>
    <p:extLst>
      <p:ext uri="{BB962C8B-B14F-4D97-AF65-F5344CB8AC3E}">
        <p14:creationId xmlns:p14="http://schemas.microsoft.com/office/powerpoint/2010/main" val="24373654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1122" y="191870"/>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968828" y="2177317"/>
            <a:ext cx="10184841" cy="4351338"/>
          </a:xfrm>
        </p:spPr>
        <p:txBody>
          <a:bodyPr/>
          <a:lstStyle/>
          <a:p>
            <a:pPr marL="0" indent="0" algn="just">
              <a:buNone/>
            </a:pPr>
            <a:r>
              <a:rPr lang="en-US" dirty="0">
                <a:solidFill>
                  <a:srgbClr val="FF0000"/>
                </a:solidFill>
              </a:rPr>
              <a:t>The stakeholder register – </a:t>
            </a:r>
            <a:r>
              <a:rPr lang="en-US" dirty="0"/>
              <a:t>when determining the format and technology of communications and meetings, take all elements on the register into consideration, mainly power, influence, reactions, challenges, opportunities, knowledge level and cultural patterns.</a:t>
            </a:r>
          </a:p>
        </p:txBody>
      </p:sp>
    </p:spTree>
    <p:extLst>
      <p:ext uri="{BB962C8B-B14F-4D97-AF65-F5344CB8AC3E}">
        <p14:creationId xmlns:p14="http://schemas.microsoft.com/office/powerpoint/2010/main" val="15124452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5269" y="681037"/>
            <a:ext cx="10515600" cy="1325563"/>
          </a:xfrm>
        </p:spPr>
        <p:txBody>
          <a:bodyPr>
            <a:normAutofit/>
          </a:bodyPr>
          <a:lstStyle/>
          <a:p>
            <a:r>
              <a:rPr lang="en-US" sz="3600" dirty="0"/>
              <a:t>Define a global communication matrix</a:t>
            </a:r>
          </a:p>
        </p:txBody>
      </p:sp>
      <p:sp>
        <p:nvSpPr>
          <p:cNvPr id="3" name="Content Placeholder 2"/>
          <p:cNvSpPr>
            <a:spLocks noGrp="1"/>
          </p:cNvSpPr>
          <p:nvPr>
            <p:ph idx="1"/>
          </p:nvPr>
        </p:nvSpPr>
        <p:spPr>
          <a:xfrm>
            <a:off x="858296" y="2006600"/>
            <a:ext cx="10164746" cy="4351338"/>
          </a:xfrm>
        </p:spPr>
        <p:txBody>
          <a:bodyPr/>
          <a:lstStyle/>
          <a:p>
            <a:pPr marL="0" indent="0" algn="just">
              <a:buNone/>
            </a:pPr>
            <a:r>
              <a:rPr lang="en-US" dirty="0">
                <a:solidFill>
                  <a:srgbClr val="FF0000"/>
                </a:solidFill>
              </a:rPr>
              <a:t>Cultural aspects – </a:t>
            </a:r>
            <a:r>
              <a:rPr lang="en-US" dirty="0"/>
              <a:t>when preparing executive reports to specific-oriented stakeholders, start with an executive summary. On the other hand, people from diffuse-oriented cultures will appreciate having the executive summary at the end.</a:t>
            </a:r>
          </a:p>
          <a:p>
            <a:pPr marL="0" indent="0" algn="just">
              <a:buNone/>
            </a:pPr>
            <a:endParaRPr lang="en-US" dirty="0"/>
          </a:p>
        </p:txBody>
      </p:sp>
    </p:spTree>
    <p:extLst>
      <p:ext uri="{BB962C8B-B14F-4D97-AF65-F5344CB8AC3E}">
        <p14:creationId xmlns:p14="http://schemas.microsoft.com/office/powerpoint/2010/main" val="3436626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436" y="619407"/>
            <a:ext cx="10515600" cy="1325563"/>
          </a:xfrm>
        </p:spPr>
        <p:txBody>
          <a:bodyPr/>
          <a:lstStyle/>
          <a:p>
            <a:r>
              <a:rPr lang="en-US" dirty="0"/>
              <a:t>REAL-LIFE EXPERIENCE</a:t>
            </a:r>
          </a:p>
        </p:txBody>
      </p:sp>
      <p:sp>
        <p:nvSpPr>
          <p:cNvPr id="3" name="Content Placeholder 2"/>
          <p:cNvSpPr>
            <a:spLocks noGrp="1"/>
          </p:cNvSpPr>
          <p:nvPr>
            <p:ph idx="1"/>
          </p:nvPr>
        </p:nvSpPr>
        <p:spPr>
          <a:xfrm>
            <a:off x="888442" y="2137124"/>
            <a:ext cx="10275277" cy="4351338"/>
          </a:xfrm>
        </p:spPr>
        <p:txBody>
          <a:bodyPr/>
          <a:lstStyle/>
          <a:p>
            <a:pPr marL="0" indent="0" algn="just">
              <a:buNone/>
            </a:pPr>
            <a:r>
              <a:rPr lang="en-US" dirty="0"/>
              <a:t>During the planning phase of a top priority project involving four different companies in several locations across the globe, the project managers defined a global communication strategy that satisfied the main requirements of the key stakeholders. </a:t>
            </a:r>
          </a:p>
        </p:txBody>
      </p:sp>
    </p:spTree>
    <p:extLst>
      <p:ext uri="{BB962C8B-B14F-4D97-AF65-F5344CB8AC3E}">
        <p14:creationId xmlns:p14="http://schemas.microsoft.com/office/powerpoint/2010/main" val="34007808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3576" y="681037"/>
            <a:ext cx="10515600" cy="1325563"/>
          </a:xfrm>
        </p:spPr>
        <p:txBody>
          <a:bodyPr/>
          <a:lstStyle/>
          <a:p>
            <a:r>
              <a:rPr lang="en-US" dirty="0"/>
              <a:t>REAL-LIFE EXPERIENCE</a:t>
            </a:r>
          </a:p>
        </p:txBody>
      </p:sp>
      <p:sp>
        <p:nvSpPr>
          <p:cNvPr id="3" name="Content Placeholder 2"/>
          <p:cNvSpPr>
            <a:spLocks noGrp="1"/>
          </p:cNvSpPr>
          <p:nvPr>
            <p:ph idx="1"/>
          </p:nvPr>
        </p:nvSpPr>
        <p:spPr>
          <a:xfrm>
            <a:off x="848247" y="2177318"/>
            <a:ext cx="10225035" cy="4351338"/>
          </a:xfrm>
        </p:spPr>
        <p:txBody>
          <a:bodyPr/>
          <a:lstStyle/>
          <a:p>
            <a:pPr marL="0" indent="0" algn="just">
              <a:buNone/>
            </a:pPr>
            <a:r>
              <a:rPr lang="en-US" dirty="0"/>
              <a:t>When the project implementation started, the team members from the supplier company were struggling with the aggressive schedule, and working very hard to commit to the agreed delivery dates. The project communication strategy was not followed, and the other three companies (the customer and two technology partners)</a:t>
            </a:r>
          </a:p>
          <a:p>
            <a:pPr marL="0" indent="0" algn="just">
              <a:buNone/>
            </a:pPr>
            <a:endParaRPr lang="en-US" dirty="0"/>
          </a:p>
        </p:txBody>
      </p:sp>
    </p:spTree>
    <p:extLst>
      <p:ext uri="{BB962C8B-B14F-4D97-AF65-F5344CB8AC3E}">
        <p14:creationId xmlns:p14="http://schemas.microsoft.com/office/powerpoint/2010/main" val="32190191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07859" y="681037"/>
            <a:ext cx="10515600" cy="1325563"/>
          </a:xfrm>
        </p:spPr>
        <p:txBody>
          <a:bodyPr/>
          <a:lstStyle/>
          <a:p>
            <a:r>
              <a:rPr lang="en-US" dirty="0"/>
              <a:t>REAL-LIFE EXPERIENCE</a:t>
            </a:r>
          </a:p>
        </p:txBody>
      </p:sp>
      <p:sp>
        <p:nvSpPr>
          <p:cNvPr id="3" name="Content Placeholder 2"/>
          <p:cNvSpPr>
            <a:spLocks noGrp="1"/>
          </p:cNvSpPr>
          <p:nvPr>
            <p:ph idx="1"/>
          </p:nvPr>
        </p:nvSpPr>
        <p:spPr>
          <a:xfrm>
            <a:off x="777910" y="2177317"/>
            <a:ext cx="10355664" cy="4351338"/>
          </a:xfrm>
        </p:spPr>
        <p:txBody>
          <a:bodyPr/>
          <a:lstStyle/>
          <a:p>
            <a:pPr algn="just"/>
            <a:r>
              <a:rPr lang="en-US" dirty="0"/>
              <a:t>Deliverables were completed on time, but the other parties only received the information afterwards, with impact to their own activities and to the availability of resources.</a:t>
            </a:r>
          </a:p>
        </p:txBody>
      </p:sp>
    </p:spTree>
    <p:extLst>
      <p:ext uri="{BB962C8B-B14F-4D97-AF65-F5344CB8AC3E}">
        <p14:creationId xmlns:p14="http://schemas.microsoft.com/office/powerpoint/2010/main" val="2329302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0372" y="227520"/>
            <a:ext cx="10515600" cy="1325563"/>
          </a:xfrm>
        </p:spPr>
        <p:txBody>
          <a:bodyPr/>
          <a:lstStyle/>
          <a:p>
            <a:r>
              <a:rPr lang="en-US" dirty="0"/>
              <a:t>REAL-LIFE EXPERIENCE</a:t>
            </a:r>
          </a:p>
        </p:txBody>
      </p:sp>
      <p:sp>
        <p:nvSpPr>
          <p:cNvPr id="3" name="Content Placeholder 2"/>
          <p:cNvSpPr>
            <a:spLocks noGrp="1"/>
          </p:cNvSpPr>
          <p:nvPr>
            <p:ph idx="1"/>
          </p:nvPr>
        </p:nvSpPr>
        <p:spPr>
          <a:xfrm>
            <a:off x="1341783" y="2117173"/>
            <a:ext cx="9631017" cy="4351338"/>
          </a:xfrm>
        </p:spPr>
        <p:txBody>
          <a:bodyPr/>
          <a:lstStyle/>
          <a:p>
            <a:pPr algn="just"/>
            <a:r>
              <a:rPr lang="en-US" dirty="0"/>
              <a:t>Some deliverables were not completed on time, and the other parties were not informed of the main causes, the impacts on schedule and costs and the new estimated dates.</a:t>
            </a:r>
          </a:p>
          <a:p>
            <a:pPr marL="0" indent="0" algn="just">
              <a:buNone/>
            </a:pPr>
            <a:endParaRPr lang="en-US" dirty="0"/>
          </a:p>
        </p:txBody>
      </p:sp>
    </p:spTree>
    <p:extLst>
      <p:ext uri="{BB962C8B-B14F-4D97-AF65-F5344CB8AC3E}">
        <p14:creationId xmlns:p14="http://schemas.microsoft.com/office/powerpoint/2010/main" val="14424725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67000" y="185625"/>
            <a:ext cx="10515600" cy="1325563"/>
          </a:xfrm>
        </p:spPr>
        <p:txBody>
          <a:bodyPr/>
          <a:lstStyle/>
          <a:p>
            <a:r>
              <a:rPr lang="en-US" dirty="0"/>
              <a:t>REAL-LIFE EXPERIENCE</a:t>
            </a:r>
          </a:p>
        </p:txBody>
      </p:sp>
      <p:sp>
        <p:nvSpPr>
          <p:cNvPr id="3" name="Content Placeholder 2"/>
          <p:cNvSpPr>
            <a:spLocks noGrp="1"/>
          </p:cNvSpPr>
          <p:nvPr>
            <p:ph idx="1"/>
          </p:nvPr>
        </p:nvSpPr>
        <p:spPr>
          <a:xfrm>
            <a:off x="1249016" y="2117173"/>
            <a:ext cx="10041835" cy="4351338"/>
          </a:xfrm>
        </p:spPr>
        <p:txBody>
          <a:bodyPr/>
          <a:lstStyle/>
          <a:p>
            <a:pPr algn="just"/>
            <a:r>
              <a:rPr lang="en-US" dirty="0"/>
              <a:t>Meetings were repeatedly cancelled without warning, or key participants did not attend, increasing frustration and loss of time.</a:t>
            </a:r>
          </a:p>
          <a:p>
            <a:pPr algn="just"/>
            <a:r>
              <a:rPr lang="en-US" dirty="0"/>
              <a:t> The levels of customer satisfaction and trust among the three partners were very low.</a:t>
            </a:r>
          </a:p>
          <a:p>
            <a:pPr marL="0" indent="0" algn="just">
              <a:buNone/>
            </a:pPr>
            <a:endParaRPr lang="en-US" dirty="0"/>
          </a:p>
        </p:txBody>
      </p:sp>
    </p:spTree>
    <p:extLst>
      <p:ext uri="{BB962C8B-B14F-4D97-AF65-F5344CB8AC3E}">
        <p14:creationId xmlns:p14="http://schemas.microsoft.com/office/powerpoint/2010/main" val="14511288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2935" y="681037"/>
            <a:ext cx="10515600" cy="1325563"/>
          </a:xfrm>
        </p:spPr>
        <p:txBody>
          <a:bodyPr/>
          <a:lstStyle/>
          <a:p>
            <a:r>
              <a:rPr lang="en-US" dirty="0"/>
              <a:t>REAL-LIFE EXPERIENCE</a:t>
            </a:r>
          </a:p>
        </p:txBody>
      </p:sp>
      <p:sp>
        <p:nvSpPr>
          <p:cNvPr id="3" name="Content Placeholder 2"/>
          <p:cNvSpPr>
            <a:spLocks noGrp="1"/>
          </p:cNvSpPr>
          <p:nvPr>
            <p:ph idx="1"/>
          </p:nvPr>
        </p:nvSpPr>
        <p:spPr>
          <a:xfrm>
            <a:off x="908539" y="2197414"/>
            <a:ext cx="10194890" cy="4351338"/>
          </a:xfrm>
        </p:spPr>
        <p:txBody>
          <a:bodyPr/>
          <a:lstStyle/>
          <a:p>
            <a:pPr marL="0" indent="0" algn="justLow">
              <a:buNone/>
            </a:pPr>
            <a:r>
              <a:rPr lang="en-US" dirty="0"/>
              <a:t>A team of specialized project managers performed an assessment of the situation and recommended the immediate assignment of project coordinators. Their main role was to learn and follow the project communication strategy, adapting the frequency and format of meetings when required.</a:t>
            </a:r>
          </a:p>
        </p:txBody>
      </p:sp>
    </p:spTree>
    <p:extLst>
      <p:ext uri="{BB962C8B-B14F-4D97-AF65-F5344CB8AC3E}">
        <p14:creationId xmlns:p14="http://schemas.microsoft.com/office/powerpoint/2010/main" val="29849505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40436" y="681037"/>
            <a:ext cx="10515600" cy="1325563"/>
          </a:xfrm>
        </p:spPr>
        <p:txBody>
          <a:bodyPr/>
          <a:lstStyle/>
          <a:p>
            <a:r>
              <a:rPr lang="en-US" dirty="0"/>
              <a:t>REAL-LIFE EXPERIENCE</a:t>
            </a:r>
          </a:p>
        </p:txBody>
      </p:sp>
      <p:sp>
        <p:nvSpPr>
          <p:cNvPr id="3" name="Content Placeholder 2"/>
          <p:cNvSpPr>
            <a:spLocks noGrp="1"/>
          </p:cNvSpPr>
          <p:nvPr>
            <p:ph idx="1"/>
          </p:nvPr>
        </p:nvSpPr>
        <p:spPr>
          <a:xfrm>
            <a:off x="898489" y="2157221"/>
            <a:ext cx="10214987" cy="4351338"/>
          </a:xfrm>
        </p:spPr>
        <p:txBody>
          <a:bodyPr/>
          <a:lstStyle/>
          <a:p>
            <a:pPr marL="0" indent="0" algn="just">
              <a:buNone/>
            </a:pPr>
            <a:r>
              <a:rPr lang="en-US" dirty="0"/>
              <a:t>The project finished on time, and the level of customer satisfaction was very high between the assessment and project closure. This showed, to all participants, the importance of following the project communication strategy, adapting it to new requirements and planning for resources to execute the strategy. </a:t>
            </a:r>
          </a:p>
        </p:txBody>
      </p:sp>
    </p:spTree>
    <p:extLst>
      <p:ext uri="{BB962C8B-B14F-4D97-AF65-F5344CB8AC3E}">
        <p14:creationId xmlns:p14="http://schemas.microsoft.com/office/powerpoint/2010/main" val="189852750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9" y="652161"/>
            <a:ext cx="10515600" cy="1325563"/>
          </a:xfrm>
        </p:spPr>
        <p:txBody>
          <a:bodyPr/>
          <a:lstStyle/>
          <a:p>
            <a:r>
              <a:rPr lang="en-US" dirty="0"/>
              <a:t>REAL-LIFE EXPERIENCE</a:t>
            </a:r>
          </a:p>
        </p:txBody>
      </p:sp>
      <p:sp>
        <p:nvSpPr>
          <p:cNvPr id="3" name="Content Placeholder 2"/>
          <p:cNvSpPr>
            <a:spLocks noGrp="1"/>
          </p:cNvSpPr>
          <p:nvPr>
            <p:ph idx="1"/>
          </p:nvPr>
        </p:nvSpPr>
        <p:spPr>
          <a:xfrm>
            <a:off x="908537" y="2135855"/>
            <a:ext cx="10024069" cy="4351338"/>
          </a:xfrm>
        </p:spPr>
        <p:txBody>
          <a:bodyPr/>
          <a:lstStyle/>
          <a:p>
            <a:pPr marL="0" indent="0" algn="just">
              <a:buNone/>
            </a:pPr>
            <a:r>
              <a:rPr lang="en-US" dirty="0"/>
              <a:t>The time required to collect information, process the data, build the project knowledge and attend meetings must be built into the project plan and included in the resource estimates.</a:t>
            </a:r>
          </a:p>
          <a:p>
            <a:pPr marL="0" indent="0" algn="just">
              <a:buNone/>
            </a:pPr>
            <a:endParaRPr lang="en-US" dirty="0"/>
          </a:p>
        </p:txBody>
      </p:sp>
    </p:spTree>
    <p:extLst>
      <p:ext uri="{BB962C8B-B14F-4D97-AF65-F5344CB8AC3E}">
        <p14:creationId xmlns:p14="http://schemas.microsoft.com/office/powerpoint/2010/main" val="6458428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98973" y="2066785"/>
            <a:ext cx="9712570" cy="4351338"/>
          </a:xfrm>
        </p:spPr>
        <p:txBody>
          <a:bodyPr/>
          <a:lstStyle/>
          <a:p>
            <a:pPr marL="0" indent="0">
              <a:buNone/>
            </a:pPr>
            <a:r>
              <a:rPr lang="en-US" dirty="0"/>
              <a:t>Resources:</a:t>
            </a:r>
          </a:p>
          <a:p>
            <a:pPr marL="0" indent="0">
              <a:buNone/>
            </a:pPr>
            <a:r>
              <a:rPr lang="en-US" dirty="0"/>
              <a:t>Global Project Management</a:t>
            </a:r>
          </a:p>
          <a:p>
            <a:pPr marL="0" indent="0">
              <a:buNone/>
            </a:pPr>
            <a:r>
              <a:rPr lang="en-US" dirty="0"/>
              <a:t>Communication, Collaboration and Management Across Borders</a:t>
            </a:r>
          </a:p>
          <a:p>
            <a:pPr marL="0" indent="0">
              <a:buNone/>
            </a:pPr>
            <a:r>
              <a:rPr lang="en-US" dirty="0"/>
              <a:t>© Jean Binder 2007</a:t>
            </a:r>
          </a:p>
          <a:p>
            <a:pPr marL="0" indent="0">
              <a:buNone/>
            </a:pPr>
            <a:endParaRPr lang="en-US" dirty="0"/>
          </a:p>
        </p:txBody>
      </p:sp>
    </p:spTree>
    <p:extLst>
      <p:ext uri="{BB962C8B-B14F-4D97-AF65-F5344CB8AC3E}">
        <p14:creationId xmlns:p14="http://schemas.microsoft.com/office/powerpoint/2010/main" val="394410427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14224"/>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4">
            <a:extLst>
              <a:ext uri="{96DAC541-7B7A-43D3-8B79-37D633B846F1}">
                <asvg:svgBlip xmlns:asvg="http://schemas.microsoft.com/office/drawing/2016/SVG/main" xmlns="" r:embed="rId7"/>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318234" y="3734407"/>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138231629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FFA414-B8A6-494E-812E-273830AFCB0D}">
  <ds:schemaRefs>
    <ds:schemaRef ds:uri="http://schemas.microsoft.com/office/2006/documentManagement/types"/>
    <ds:schemaRef ds:uri="http://schemas.microsoft.com/office/infopath/2007/PartnerControls"/>
    <ds:schemaRef ds:uri="http://schemas.microsoft.com/office/2006/metadata/properties"/>
    <ds:schemaRef ds:uri="d13aca44-ef33-4cf4-9980-7f0b00e6eeb9"/>
    <ds:schemaRef ds:uri="49100919-8a76-4266-be0c-7dc583902cb4"/>
    <ds:schemaRef ds:uri="http://purl.org/dc/elements/1.1/"/>
    <ds:schemaRef ds:uri="http://www.w3.org/XML/1998/namespace"/>
    <ds:schemaRef ds:uri="http://purl.org/dc/terms/"/>
    <ds:schemaRef ds:uri="http://purl.org/dc/dcmitype/"/>
    <ds:schemaRef ds:uri="http://schemas.openxmlformats.org/package/2006/metadata/core-properties"/>
  </ds:schemaRefs>
</ds:datastoreItem>
</file>

<file path=customXml/itemProps2.xml><?xml version="1.0" encoding="utf-8"?>
<ds:datastoreItem xmlns:ds="http://schemas.openxmlformats.org/officeDocument/2006/customXml" ds:itemID="{27A66827-52B1-4F0E-B62C-F7D18FB40A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7C6704B-205E-4E7F-8518-F2089929D71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1453</TotalTime>
  <Words>1580</Words>
  <Application>Microsoft Office PowerPoint</Application>
  <PresentationFormat>Widescreen</PresentationFormat>
  <Paragraphs>90</Paragraphs>
  <Slides>34</Slides>
  <Notes>3</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34</vt:i4>
      </vt:variant>
    </vt:vector>
  </HeadingPairs>
  <TitlesOfParts>
    <vt:vector size="41" baseType="lpstr">
      <vt:lpstr>Arial</vt:lpstr>
      <vt:lpstr>Calibri</vt:lpstr>
      <vt:lpstr>Calibri Light</vt:lpstr>
      <vt:lpstr>Times New Roman</vt:lpstr>
      <vt:lpstr>Office Theme</vt:lpstr>
      <vt:lpstr>2_Office Theme</vt:lpstr>
      <vt:lpstr>3_Office Theme</vt:lpstr>
      <vt:lpstr>PowerPoint Presentation</vt:lpstr>
      <vt:lpstr>PowerPoint Presentation</vt:lpstr>
      <vt:lpstr>Global Communication Strategy</vt:lpstr>
      <vt:lpstr>Global Communication Strategy</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Defining the types of project information</vt:lpstr>
      <vt:lpstr>Identifying the stakeholders’ requirements</vt:lpstr>
      <vt:lpstr>Identifying the stakeholders’ requirements</vt:lpstr>
      <vt:lpstr>Identifying the stakeholders’ requirements</vt:lpstr>
      <vt:lpstr>Identifying the stakeholders’ requirements</vt:lpstr>
      <vt:lpstr>Identifying the stakeholders’ requirements</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Define a global communication matrix</vt:lpstr>
      <vt:lpstr>REAL-LIFE EXPERIENCE</vt:lpstr>
      <vt:lpstr>REAL-LIFE EXPERIENCE</vt:lpstr>
      <vt:lpstr>REAL-LIFE EXPERIENCE</vt:lpstr>
      <vt:lpstr>REAL-LIFE EXPERIENCE</vt:lpstr>
      <vt:lpstr>REAL-LIFE EXPERIENCE</vt:lpstr>
      <vt:lpstr>REAL-LIFE EXPERIENCE</vt:lpstr>
      <vt:lpstr>REAL-LIFE EXPERIENCE</vt:lpstr>
      <vt:lpstr>REAL-LIFE EXPERIENCE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AL-OLABY</cp:lastModifiedBy>
  <cp:revision>79</cp:revision>
  <dcterms:created xsi:type="dcterms:W3CDTF">2020-10-15T07:04:09Z</dcterms:created>
  <dcterms:modified xsi:type="dcterms:W3CDTF">2024-10-16T21:50:40Z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