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333" r:id="rId2"/>
    <p:sldId id="590" r:id="rId3"/>
    <p:sldId id="335" r:id="rId4"/>
    <p:sldId id="396" r:id="rId5"/>
    <p:sldId id="571" r:id="rId6"/>
    <p:sldId id="572" r:id="rId7"/>
    <p:sldId id="568" r:id="rId8"/>
    <p:sldId id="569" r:id="rId9"/>
    <p:sldId id="570" r:id="rId10"/>
    <p:sldId id="397" r:id="rId11"/>
    <p:sldId id="591" r:id="rId12"/>
    <p:sldId id="573" r:id="rId13"/>
    <p:sldId id="294" r:id="rId14"/>
    <p:sldId id="398" r:id="rId15"/>
    <p:sldId id="587" r:id="rId16"/>
    <p:sldId id="400" r:id="rId17"/>
    <p:sldId id="401" r:id="rId18"/>
    <p:sldId id="402" r:id="rId19"/>
    <p:sldId id="589" r:id="rId20"/>
    <p:sldId id="545" r:id="rId21"/>
    <p:sldId id="574" r:id="rId22"/>
    <p:sldId id="546" r:id="rId23"/>
    <p:sldId id="547" r:id="rId24"/>
    <p:sldId id="586" r:id="rId25"/>
    <p:sldId id="588" r:id="rId26"/>
    <p:sldId id="575" r:id="rId27"/>
    <p:sldId id="576" r:id="rId28"/>
    <p:sldId id="577" r:id="rId29"/>
    <p:sldId id="578" r:id="rId30"/>
    <p:sldId id="579" r:id="rId31"/>
    <p:sldId id="580" r:id="rId32"/>
    <p:sldId id="581" r:id="rId33"/>
    <p:sldId id="582" r:id="rId34"/>
    <p:sldId id="583" r:id="rId35"/>
    <p:sldId id="584" r:id="rId36"/>
    <p:sldId id="585" r:id="rId37"/>
    <p:sldId id="548" r:id="rId38"/>
    <p:sldId id="56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84658"/>
    <a:srgbClr val="669B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3C3300-AB67-4495-8104-41C15DE8892D}" v="23" dt="2023-06-05T23:39:35.8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1498" autoAdjust="0"/>
  </p:normalViewPr>
  <p:slideViewPr>
    <p:cSldViewPr snapToGrid="0">
      <p:cViewPr varScale="1">
        <p:scale>
          <a:sx n="61" d="100"/>
          <a:sy n="61" d="100"/>
        </p:scale>
        <p:origin x="8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C05462-EE3E-43A4-BE38-C093E293B290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0719F-2C8D-455B-B6A3-AA2646540A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692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عنصر نائب لرقم الشريحة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10719F-2C8D-455B-B6A3-AA2646540AF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781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>
            <a:extLst>
              <a:ext uri="{FF2B5EF4-FFF2-40B4-BE49-F238E27FC236}">
                <a16:creationId xmlns:a16="http://schemas.microsoft.com/office/drawing/2014/main" id="{F1678463-A275-4B3F-586F-265A9A60688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31161F12-BB3E-4C43-AD89-2FE4E995A2E2}" type="datetime1">
              <a:rPr lang="en-US" altLang="en-US" sz="1300" smtClean="0"/>
              <a:pPr algn="l">
                <a:spcBef>
                  <a:spcPct val="0"/>
                </a:spcBef>
              </a:pPr>
              <a:t>6/15/2023</a:t>
            </a:fld>
            <a:endParaRPr lang="en-US" altLang="en-US" sz="1300"/>
          </a:p>
        </p:txBody>
      </p:sp>
      <p:sp>
        <p:nvSpPr>
          <p:cNvPr id="36867" name="Rectangle 7">
            <a:extLst>
              <a:ext uri="{FF2B5EF4-FFF2-40B4-BE49-F238E27FC236}">
                <a16:creationId xmlns:a16="http://schemas.microsoft.com/office/drawing/2014/main" id="{25F7A6DE-DD0C-2D39-6B20-CFE41A9B49C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F671D26B-D335-4A16-A220-FF8A5B0351D9}" type="slidenum">
              <a:rPr lang="ar-SA" altLang="en-US" sz="1300"/>
              <a:pPr algn="l">
                <a:spcBef>
                  <a:spcPct val="0"/>
                </a:spcBef>
              </a:pPr>
              <a:t>16</a:t>
            </a:fld>
            <a:endParaRPr lang="en-US" altLang="en-US" sz="1300"/>
          </a:p>
        </p:txBody>
      </p:sp>
      <p:sp>
        <p:nvSpPr>
          <p:cNvPr id="36868" name="Rectangle 2">
            <a:extLst>
              <a:ext uri="{FF2B5EF4-FFF2-40B4-BE49-F238E27FC236}">
                <a16:creationId xmlns:a16="http://schemas.microsoft.com/office/drawing/2014/main" id="{92E96D03-83A6-C1DD-E58E-EB508917E9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9" name="Rectangle 3">
            <a:extLst>
              <a:ext uri="{FF2B5EF4-FFF2-40B4-BE49-F238E27FC236}">
                <a16:creationId xmlns:a16="http://schemas.microsoft.com/office/drawing/2014/main" id="{62D70AE0-2A0C-CD39-DAA7-51DED81DF6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عنصر نائب لصورة الشريحة 1">
            <a:extLst>
              <a:ext uri="{FF2B5EF4-FFF2-40B4-BE49-F238E27FC236}">
                <a16:creationId xmlns:a16="http://schemas.microsoft.com/office/drawing/2014/main" id="{AA5D23A1-7560-9C62-7A4E-E16109E3D6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عنصر نائب للملاحظات 2">
            <a:extLst>
              <a:ext uri="{FF2B5EF4-FFF2-40B4-BE49-F238E27FC236}">
                <a16:creationId xmlns:a16="http://schemas.microsoft.com/office/drawing/2014/main" id="{32B4F168-8ABE-1468-6CA8-690C85E06E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9940" name="عنصر نائب للتاريخ 3">
            <a:extLst>
              <a:ext uri="{FF2B5EF4-FFF2-40B4-BE49-F238E27FC236}">
                <a16:creationId xmlns:a16="http://schemas.microsoft.com/office/drawing/2014/main" id="{9F6236BA-FF46-C9B9-99FD-5543D2B69E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F2A54147-B760-498D-9EE0-96C8AFBD2535}" type="datetime1">
              <a:rPr lang="en-US" altLang="en-US" sz="1300" smtClean="0"/>
              <a:pPr algn="l">
                <a:spcBef>
                  <a:spcPct val="0"/>
                </a:spcBef>
              </a:pPr>
              <a:t>6/15/2023</a:t>
            </a:fld>
            <a:endParaRPr lang="en-US" altLang="en-US" sz="1300"/>
          </a:p>
        </p:txBody>
      </p:sp>
      <p:sp>
        <p:nvSpPr>
          <p:cNvPr id="39941" name="عنصر نائب لرقم الشريحة 4">
            <a:extLst>
              <a:ext uri="{FF2B5EF4-FFF2-40B4-BE49-F238E27FC236}">
                <a16:creationId xmlns:a16="http://schemas.microsoft.com/office/drawing/2014/main" id="{0836990F-6C7D-907B-1A06-89B556F4EB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6EC66075-32B8-42AD-A641-A37FAFCE13B1}" type="slidenum">
              <a:rPr lang="ar-SA" altLang="en-US" sz="1300"/>
              <a:pPr algn="l">
                <a:spcBef>
                  <a:spcPct val="0"/>
                </a:spcBef>
              </a:pPr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3">
            <a:extLst>
              <a:ext uri="{FF2B5EF4-FFF2-40B4-BE49-F238E27FC236}">
                <a16:creationId xmlns:a16="http://schemas.microsoft.com/office/drawing/2014/main" id="{3E885E3C-EDAE-6FC8-53FA-34DA0762E92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A841CE01-8872-4EF5-A8DA-3BAEE82CCA98}" type="datetime1">
              <a:rPr lang="en-US" altLang="en-US" sz="1300" smtClean="0"/>
              <a:pPr algn="l">
                <a:spcBef>
                  <a:spcPct val="0"/>
                </a:spcBef>
              </a:pPr>
              <a:t>6/15/2023</a:t>
            </a:fld>
            <a:endParaRPr lang="en-US" altLang="en-US" sz="1300"/>
          </a:p>
        </p:txBody>
      </p:sp>
      <p:sp>
        <p:nvSpPr>
          <p:cNvPr id="44035" name="Rectangle 7">
            <a:extLst>
              <a:ext uri="{FF2B5EF4-FFF2-40B4-BE49-F238E27FC236}">
                <a16:creationId xmlns:a16="http://schemas.microsoft.com/office/drawing/2014/main" id="{ABD8D55E-B0AC-5AC8-184C-E6FB5A2D5E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0"/>
              </a:spcBef>
            </a:pPr>
            <a:fld id="{15E6B38B-40E3-4295-A44F-CEB29A80B34F}" type="slidenum">
              <a:rPr lang="ar-SA" altLang="en-US" sz="1300"/>
              <a:pPr algn="l">
                <a:spcBef>
                  <a:spcPct val="0"/>
                </a:spcBef>
              </a:pPr>
              <a:t>20</a:t>
            </a:fld>
            <a:endParaRPr lang="en-US" altLang="en-US" sz="1300"/>
          </a:p>
        </p:txBody>
      </p:sp>
      <p:sp>
        <p:nvSpPr>
          <p:cNvPr id="44036" name="Rectangle 2">
            <a:extLst>
              <a:ext uri="{FF2B5EF4-FFF2-40B4-BE49-F238E27FC236}">
                <a16:creationId xmlns:a16="http://schemas.microsoft.com/office/drawing/2014/main" id="{20B5D21A-A731-AF30-EDF5-D68537A4832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7" name="Rectangle 3">
            <a:extLst>
              <a:ext uri="{FF2B5EF4-FFF2-40B4-BE49-F238E27FC236}">
                <a16:creationId xmlns:a16="http://schemas.microsoft.com/office/drawing/2014/main" id="{15A7399F-DCAC-7EFF-BADE-6BA78F7F62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: Rounded Corners 9">
            <a:extLst>
              <a:ext uri="{FF2B5EF4-FFF2-40B4-BE49-F238E27FC236}">
                <a16:creationId xmlns:a16="http://schemas.microsoft.com/office/drawing/2014/main" id="{E038BC98-DBAD-F1CF-AE15-DD63DC9E4AD5}"/>
              </a:ext>
            </a:extLst>
          </p:cNvPr>
          <p:cNvSpPr/>
          <p:nvPr userDrawn="1"/>
        </p:nvSpPr>
        <p:spPr>
          <a:xfrm>
            <a:off x="247649" y="4649420"/>
            <a:ext cx="6153151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02: Number Systems(Part 2)</a:t>
            </a:r>
          </a:p>
        </p:txBody>
      </p:sp>
      <p:sp>
        <p:nvSpPr>
          <p:cNvPr id="18" name="TextBox 8">
            <a:extLst>
              <a:ext uri="{FF2B5EF4-FFF2-40B4-BE49-F238E27FC236}">
                <a16:creationId xmlns:a16="http://schemas.microsoft.com/office/drawing/2014/main" id="{9C9C9DC9-F4C4-B57B-6A92-E72FB37C8B6A}"/>
              </a:ext>
            </a:extLst>
          </p:cNvPr>
          <p:cNvSpPr txBox="1"/>
          <p:nvPr userDrawn="1"/>
        </p:nvSpPr>
        <p:spPr>
          <a:xfrm>
            <a:off x="2701395" y="3132902"/>
            <a:ext cx="9052455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1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Systems- ITC131</a:t>
            </a:r>
          </a:p>
        </p:txBody>
      </p:sp>
      <p:sp>
        <p:nvSpPr>
          <p:cNvPr id="19" name="TextBox 11">
            <a:extLst>
              <a:ext uri="{FF2B5EF4-FFF2-40B4-BE49-F238E27FC236}">
                <a16:creationId xmlns:a16="http://schemas.microsoft.com/office/drawing/2014/main" id="{91B79910-454D-42C7-1954-CEC296AE6105}"/>
              </a:ext>
            </a:extLst>
          </p:cNvPr>
          <p:cNvSpPr txBox="1"/>
          <p:nvPr userDrawn="1"/>
        </p:nvSpPr>
        <p:spPr>
          <a:xfrm>
            <a:off x="2701395" y="3629551"/>
            <a:ext cx="58674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sz="2800" b="1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sz="2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S. Mohamed</a:t>
            </a:r>
          </a:p>
        </p:txBody>
      </p:sp>
    </p:spTree>
    <p:extLst>
      <p:ext uri="{BB962C8B-B14F-4D97-AF65-F5344CB8AC3E}">
        <p14:creationId xmlns:p14="http://schemas.microsoft.com/office/powerpoint/2010/main" val="3135809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1E6B4-E97D-0043-CE12-C2BABC133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31711D6-4EF2-89C9-E054-B93CD4A17B6F}"/>
              </a:ext>
            </a:extLst>
          </p:cNvPr>
          <p:cNvSpPr/>
          <p:nvPr userDrawn="1"/>
        </p:nvSpPr>
        <p:spPr>
          <a:xfrm>
            <a:off x="6900300" y="725989"/>
            <a:ext cx="2989591" cy="45719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5">
            <a:extLst>
              <a:ext uri="{FF2B5EF4-FFF2-40B4-BE49-F238E27FC236}">
                <a16:creationId xmlns:a16="http://schemas.microsoft.com/office/drawing/2014/main" id="{0346DD37-921B-9126-02CE-F6B02A4C74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043914"/>
            <a:ext cx="2167470" cy="591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9DB612E-396A-102F-365C-669B11D108CB}"/>
              </a:ext>
            </a:extLst>
          </p:cNvPr>
          <p:cNvSpPr/>
          <p:nvPr userDrawn="1"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2499A7BA-A7A4-BA1F-B4C0-5F2DED42A7B0}"/>
              </a:ext>
            </a:extLst>
          </p:cNvPr>
          <p:cNvSpPr txBox="1"/>
          <p:nvPr userDrawn="1"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C6865D59-2262-AB61-4B0F-36F3D3241FA1}"/>
              </a:ext>
            </a:extLst>
          </p:cNvPr>
          <p:cNvSpPr txBox="1"/>
          <p:nvPr userDrawn="1"/>
        </p:nvSpPr>
        <p:spPr>
          <a:xfrm>
            <a:off x="415828" y="405918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0790AB38-31BD-FCA2-4F26-6FE88E1656BC}"/>
              </a:ext>
            </a:extLst>
          </p:cNvPr>
          <p:cNvSpPr/>
          <p:nvPr userDrawn="1"/>
        </p:nvSpPr>
        <p:spPr>
          <a:xfrm>
            <a:off x="311280" y="1504617"/>
            <a:ext cx="11684496" cy="4142367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8E5A6D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23DF400-2A37-0C0A-AD2A-53E3805D3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263" y="1821885"/>
            <a:ext cx="11298531" cy="340659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70A5F4C-386D-CE85-62BA-2912050B3844}"/>
              </a:ext>
            </a:extLst>
          </p:cNvPr>
          <p:cNvSpPr/>
          <p:nvPr userDrawn="1"/>
        </p:nvSpPr>
        <p:spPr>
          <a:xfrm>
            <a:off x="3872874" y="6252521"/>
            <a:ext cx="83191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9">
            <a:extLst>
              <a:ext uri="{FF2B5EF4-FFF2-40B4-BE49-F238E27FC236}">
                <a16:creationId xmlns:a16="http://schemas.microsoft.com/office/drawing/2014/main" id="{3CAACBAE-B046-97A3-0BD1-F4E231DDEA0E}"/>
              </a:ext>
            </a:extLst>
          </p:cNvPr>
          <p:cNvSpPr txBox="1"/>
          <p:nvPr userDrawn="1"/>
        </p:nvSpPr>
        <p:spPr>
          <a:xfrm>
            <a:off x="8700472" y="6260451"/>
            <a:ext cx="2891078" cy="38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Mohamed</a:t>
            </a:r>
          </a:p>
        </p:txBody>
      </p:sp>
      <p:sp>
        <p:nvSpPr>
          <p:cNvPr id="18" name="TextBox 12">
            <a:extLst>
              <a:ext uri="{FF2B5EF4-FFF2-40B4-BE49-F238E27FC236}">
                <a16:creationId xmlns:a16="http://schemas.microsoft.com/office/drawing/2014/main" id="{C4464C79-CF60-17D7-689C-7830BFB5814D}"/>
              </a:ext>
            </a:extLst>
          </p:cNvPr>
          <p:cNvSpPr txBox="1"/>
          <p:nvPr userDrawn="1"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- ITC202</a:t>
            </a: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9C5FE8FD-9922-E42D-61C1-4B4919D0B40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89891" y="-269437"/>
            <a:ext cx="2036258" cy="1800993"/>
          </a:xfrm>
          <a:prstGeom prst="rect">
            <a:avLst/>
          </a:prstGeom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C898C124-FC94-E508-327D-95846ECBF3BD}"/>
              </a:ext>
            </a:extLst>
          </p:cNvPr>
          <p:cNvSpPr/>
          <p:nvPr userDrawn="1"/>
        </p:nvSpPr>
        <p:spPr>
          <a:xfrm>
            <a:off x="9429750" y="5857608"/>
            <a:ext cx="2743200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Systems- IT131</a:t>
            </a:r>
          </a:p>
        </p:txBody>
      </p:sp>
      <p:sp>
        <p:nvSpPr>
          <p:cNvPr id="20" name="TextBox 17">
            <a:extLst>
              <a:ext uri="{FF2B5EF4-FFF2-40B4-BE49-F238E27FC236}">
                <a16:creationId xmlns:a16="http://schemas.microsoft.com/office/drawing/2014/main" id="{1AEBD004-46B1-FFE1-6BE8-E8629940F1CF}"/>
              </a:ext>
            </a:extLst>
          </p:cNvPr>
          <p:cNvSpPr txBox="1"/>
          <p:nvPr userDrawn="1"/>
        </p:nvSpPr>
        <p:spPr>
          <a:xfrm>
            <a:off x="3549680" y="6226940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</a:t>
            </a:r>
            <a:r>
              <a:rPr lang="ar-S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 Number Systems</a:t>
            </a:r>
          </a:p>
        </p:txBody>
      </p:sp>
      <p:sp>
        <p:nvSpPr>
          <p:cNvPr id="21" name="TextBox 3">
            <a:extLst>
              <a:ext uri="{FF2B5EF4-FFF2-40B4-BE49-F238E27FC236}">
                <a16:creationId xmlns:a16="http://schemas.microsoft.com/office/drawing/2014/main" id="{1D2645AB-0ECF-5A7B-F332-15A9BE03E60A}"/>
              </a:ext>
            </a:extLst>
          </p:cNvPr>
          <p:cNvSpPr txBox="1"/>
          <p:nvPr userDrawn="1"/>
        </p:nvSpPr>
        <p:spPr>
          <a:xfrm>
            <a:off x="1348202" y="348875"/>
            <a:ext cx="5709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Systems (Part 2)</a:t>
            </a:r>
            <a:endParaRPr lang="en-US" sz="16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08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3">
            <a:extLst>
              <a:ext uri="{FF2B5EF4-FFF2-40B4-BE49-F238E27FC236}">
                <a16:creationId xmlns:a16="http://schemas.microsoft.com/office/drawing/2014/main" id="{79CE576C-2C60-158E-E5D2-3891F322F0E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0308" y="6231532"/>
            <a:ext cx="2167470" cy="591661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ECD80C50-E7A3-426F-9D9D-1D8EAEFD8908}"/>
              </a:ext>
            </a:extLst>
          </p:cNvPr>
          <p:cNvSpPr/>
          <p:nvPr userDrawn="1"/>
        </p:nvSpPr>
        <p:spPr>
          <a:xfrm>
            <a:off x="6981974" y="631061"/>
            <a:ext cx="2695426" cy="45988"/>
          </a:xfrm>
          <a:prstGeom prst="rect">
            <a:avLst/>
          </a:prstGeom>
          <a:solidFill>
            <a:srgbClr val="8E5A6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8C025D3-A274-1300-8D78-D9F4FE20C52C}"/>
              </a:ext>
            </a:extLst>
          </p:cNvPr>
          <p:cNvSpPr/>
          <p:nvPr userDrawn="1"/>
        </p:nvSpPr>
        <p:spPr>
          <a:xfrm>
            <a:off x="310902" y="222425"/>
            <a:ext cx="1116793" cy="962568"/>
          </a:xfrm>
          <a:prstGeom prst="rect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ea typeface="Roboto Light" panose="02000000000000000000" pitchFamily="2" charset="0"/>
            </a:endParaRPr>
          </a:p>
        </p:txBody>
      </p:sp>
      <p:sp>
        <p:nvSpPr>
          <p:cNvPr id="10" name="TextBox 16">
            <a:extLst>
              <a:ext uri="{FF2B5EF4-FFF2-40B4-BE49-F238E27FC236}">
                <a16:creationId xmlns:a16="http://schemas.microsoft.com/office/drawing/2014/main" id="{15F37963-880C-2F2B-E07A-03080FB3691D}"/>
              </a:ext>
            </a:extLst>
          </p:cNvPr>
          <p:cNvSpPr txBox="1"/>
          <p:nvPr userDrawn="1"/>
        </p:nvSpPr>
        <p:spPr>
          <a:xfrm>
            <a:off x="1622397" y="318557"/>
            <a:ext cx="51648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78465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Number Systems (Part 2)</a:t>
            </a:r>
            <a:endParaRPr lang="en-US" sz="1400" b="1" dirty="0">
              <a:solidFill>
                <a:srgbClr val="78465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20">
            <a:extLst>
              <a:ext uri="{FF2B5EF4-FFF2-40B4-BE49-F238E27FC236}">
                <a16:creationId xmlns:a16="http://schemas.microsoft.com/office/drawing/2014/main" id="{7B04E4C5-E609-71F1-6C15-5C301739534B}"/>
              </a:ext>
            </a:extLst>
          </p:cNvPr>
          <p:cNvSpPr/>
          <p:nvPr userDrawn="1"/>
        </p:nvSpPr>
        <p:spPr>
          <a:xfrm>
            <a:off x="172890" y="1368486"/>
            <a:ext cx="11822508" cy="4591019"/>
          </a:xfrm>
          <a:prstGeom prst="rect">
            <a:avLst/>
          </a:prstGeom>
          <a:solidFill>
            <a:schemeClr val="bg2"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373ACF9-F45F-7879-41BF-C35D117BE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764"/>
            <a:ext cx="10964594" cy="426789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Technology Effectively.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the Computers Parts.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Software: Programs That Let You Work.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Word, Excel, and PowerPoint.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Internet and Web’s Resources.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Protecting Your Digital Data and Devices.</a:t>
            </a:r>
          </a:p>
        </p:txBody>
      </p:sp>
      <p:sp>
        <p:nvSpPr>
          <p:cNvPr id="13" name="Rectangle 19">
            <a:extLst>
              <a:ext uri="{FF2B5EF4-FFF2-40B4-BE49-F238E27FC236}">
                <a16:creationId xmlns:a16="http://schemas.microsoft.com/office/drawing/2014/main" id="{AEE25102-9A72-F12C-AEE7-7D3F5DEE8E3C}"/>
              </a:ext>
            </a:extLst>
          </p:cNvPr>
          <p:cNvSpPr/>
          <p:nvPr userDrawn="1"/>
        </p:nvSpPr>
        <p:spPr>
          <a:xfrm>
            <a:off x="-159026" y="1651621"/>
            <a:ext cx="439334" cy="3554758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">
            <a:extLst>
              <a:ext uri="{FF2B5EF4-FFF2-40B4-BE49-F238E27FC236}">
                <a16:creationId xmlns:a16="http://schemas.microsoft.com/office/drawing/2014/main" id="{E8A57E3B-C4D6-CF53-0BC5-43706E905C18}"/>
              </a:ext>
            </a:extLst>
          </p:cNvPr>
          <p:cNvSpPr txBox="1"/>
          <p:nvPr userDrawn="1"/>
        </p:nvSpPr>
        <p:spPr>
          <a:xfrm>
            <a:off x="431054" y="244061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5" name="TextBox 4">
            <a:extLst>
              <a:ext uri="{FF2B5EF4-FFF2-40B4-BE49-F238E27FC236}">
                <a16:creationId xmlns:a16="http://schemas.microsoft.com/office/drawing/2014/main" id="{907900DD-A619-035C-3009-CD12079CF1C5}"/>
              </a:ext>
            </a:extLst>
          </p:cNvPr>
          <p:cNvSpPr txBox="1"/>
          <p:nvPr userDrawn="1"/>
        </p:nvSpPr>
        <p:spPr>
          <a:xfrm>
            <a:off x="415828" y="405918"/>
            <a:ext cx="942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rgbClr val="8E5A6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400" b="1" dirty="0">
              <a:solidFill>
                <a:srgbClr val="8E5A6D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FEDF56A5-2625-0696-5F78-504D22825F9B}"/>
              </a:ext>
            </a:extLst>
          </p:cNvPr>
          <p:cNvSpPr/>
          <p:nvPr userDrawn="1"/>
        </p:nvSpPr>
        <p:spPr>
          <a:xfrm>
            <a:off x="3834774" y="6440139"/>
            <a:ext cx="8357226" cy="405585"/>
          </a:xfrm>
          <a:prstGeom prst="rect">
            <a:avLst/>
          </a:pr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BBD51D4E-964D-B9AB-7FDC-6104FA9574B7}"/>
              </a:ext>
            </a:extLst>
          </p:cNvPr>
          <p:cNvSpPr txBox="1"/>
          <p:nvPr userDrawn="1"/>
        </p:nvSpPr>
        <p:spPr>
          <a:xfrm>
            <a:off x="8700472" y="6448069"/>
            <a:ext cx="289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Alaa </a:t>
            </a:r>
            <a:r>
              <a:rPr lang="en-US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Eldeen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Mohamed </a:t>
            </a:r>
          </a:p>
        </p:txBody>
      </p:sp>
      <p:sp>
        <p:nvSpPr>
          <p:cNvPr id="19" name="TextBox 25">
            <a:extLst>
              <a:ext uri="{FF2B5EF4-FFF2-40B4-BE49-F238E27FC236}">
                <a16:creationId xmlns:a16="http://schemas.microsoft.com/office/drawing/2014/main" id="{B01CC42B-E1DB-575D-1583-5008252B75E3}"/>
              </a:ext>
            </a:extLst>
          </p:cNvPr>
          <p:cNvSpPr txBox="1"/>
          <p:nvPr userDrawn="1"/>
        </p:nvSpPr>
        <p:spPr>
          <a:xfrm>
            <a:off x="6489040" y="5857608"/>
            <a:ext cx="5313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and Information Technology - ITC202</a:t>
            </a:r>
          </a:p>
        </p:txBody>
      </p:sp>
      <p:sp>
        <p:nvSpPr>
          <p:cNvPr id="20" name="Rectangle 24">
            <a:extLst>
              <a:ext uri="{FF2B5EF4-FFF2-40B4-BE49-F238E27FC236}">
                <a16:creationId xmlns:a16="http://schemas.microsoft.com/office/drawing/2014/main" id="{C50E8B2F-4823-BBF1-AEAF-A75A047ED407}"/>
              </a:ext>
            </a:extLst>
          </p:cNvPr>
          <p:cNvSpPr/>
          <p:nvPr userDrawn="1"/>
        </p:nvSpPr>
        <p:spPr>
          <a:xfrm>
            <a:off x="9124950" y="6045712"/>
            <a:ext cx="3067050" cy="405585"/>
          </a:xfrm>
          <a:prstGeom prst="rect">
            <a:avLst/>
          </a:prstGeom>
          <a:solidFill>
            <a:srgbClr val="7846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Systems: IT131</a:t>
            </a: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F3E3561B-CB45-85A0-692D-94BC63DE16A2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959140" y="61431"/>
            <a:ext cx="2036258" cy="1455534"/>
          </a:xfrm>
          <a:prstGeom prst="rect">
            <a:avLst/>
          </a:prstGeom>
        </p:spPr>
      </p:pic>
      <p:sp>
        <p:nvSpPr>
          <p:cNvPr id="2" name="TextBox 17">
            <a:extLst>
              <a:ext uri="{FF2B5EF4-FFF2-40B4-BE49-F238E27FC236}">
                <a16:creationId xmlns:a16="http://schemas.microsoft.com/office/drawing/2014/main" id="{B7DCC62E-BC7A-9909-F2F4-7AE68B7CF6A1}"/>
              </a:ext>
            </a:extLst>
          </p:cNvPr>
          <p:cNvSpPr txBox="1"/>
          <p:nvPr userDrawn="1"/>
        </p:nvSpPr>
        <p:spPr>
          <a:xfrm>
            <a:off x="3591708" y="6436701"/>
            <a:ext cx="405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0</a:t>
            </a:r>
            <a:r>
              <a:rPr lang="ar-SA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 Number Systems</a:t>
            </a:r>
          </a:p>
        </p:txBody>
      </p:sp>
    </p:spTree>
    <p:extLst>
      <p:ext uri="{BB962C8B-B14F-4D97-AF65-F5344CB8AC3E}">
        <p14:creationId xmlns:p14="http://schemas.microsoft.com/office/powerpoint/2010/main" val="115565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BC706-7A20-6F50-E052-72A72D5A6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9287D-EAAB-35CE-E116-F0EC42E1C0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19B11F-173E-2134-C537-85DB116B75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C2029A-0961-9369-0827-6120665345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3E848C-7418-472B-B905-3B7F64C08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39C1F-3386-D126-EE70-EB24D4254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8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020DC-31D2-488E-FD77-91E490BC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5C1FE-917C-C78F-D4B8-F921EC426F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8A4991-9EFF-C0C6-C9C2-123B21B2C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D5E783-E000-971F-2F50-54FE45484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00A0FA-21AC-2E2F-5B52-80ACD8C3F9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AE67B-BB3D-A781-BF77-D44333E804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1C8AB9-3E01-4A4C-94EC-EA41E93AD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13C62-D84C-3AF4-2D51-D4DD04B7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52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8C63-3B56-16B3-B06F-1A2A635D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467AF3-735F-4812-E964-C9ED4362778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48FB88-B77F-15D4-2A13-D61F740B0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CF97B5-D41B-BBF2-47D1-76C63989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68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4AA5A7-2026-3286-5987-87029BB560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831B36-9A8B-1B0E-0934-433D80179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8DA9D-5B2C-F090-BA06-EFBA3F12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54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D7E44-7E1C-8288-3002-0D60327E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88A8-1CF6-5E2F-6D43-1C938C913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386C-687E-B6B3-30EE-76274F2F9B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98F930-7EFF-71BE-EEF8-3C1195EB39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DEF70-DC42-B539-3FBE-5C0B5653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81C20-CB22-047F-E3D6-3FE228887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6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1322-F317-7CF1-4D8B-7345F6D4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68B439-185F-5131-CA5C-C18568C79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F8AB33-189C-BF1E-1C8D-3F38DD0F7C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7E170-2D38-B8F3-7135-754C7A3A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77722-3C43-7F59-E8C3-96E829FD3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63303-92E3-D018-DA40-D885AD3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8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CEE-381E-DDA3-5207-DB84C8A23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214E84-FA20-6475-E1C5-51DDEBAF5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489B02-DF96-DD1C-422D-6118EBDACF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97C8B-C91E-1F22-39B8-AF0593304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BEB17-C82F-07D8-B66D-19D4B01B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52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8AC318-5AED-80AC-B163-A1361C86D2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43780B-AB1E-94A9-4D17-D64AC0AC9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5CFAA-59E4-A075-092E-4AED3DD01D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6C1DE1-F788-4A47-A078-3F22CCFC4808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7A9B4-30AB-4ED2-5AF3-B1607E11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3025" y="641678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35522-F550-2B73-6DEF-04AD23DA5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F1324AD-8680-2196-0896-AF6FF8232EE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2EE99058-CEA2-74C0-AD72-9933F70188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FB3D0CF3-AEDA-8B47-7603-80901A883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11EF1B-33C2-4EC2-AC68-6026CB8F35BD}" type="slidenum">
              <a:rPr lang="ar-SA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2948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143000"/>
            <a:ext cx="5384800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43000"/>
            <a:ext cx="5384800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1386717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921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SA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143000"/>
            <a:ext cx="10972800" cy="5143500"/>
          </a:xfrm>
        </p:spPr>
        <p:txBody>
          <a:bodyPr/>
          <a:lstStyle/>
          <a:p>
            <a:pPr lvl="0"/>
            <a:endParaRPr lang="ar-SA" noProof="0"/>
          </a:p>
        </p:txBody>
      </p:sp>
    </p:spTree>
    <p:extLst>
      <p:ext uri="{BB962C8B-B14F-4D97-AF65-F5344CB8AC3E}">
        <p14:creationId xmlns:p14="http://schemas.microsoft.com/office/powerpoint/2010/main" val="1513972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Single Corner Rounded 1">
            <a:extLst>
              <a:ext uri="{FF2B5EF4-FFF2-40B4-BE49-F238E27FC236}">
                <a16:creationId xmlns:a16="http://schemas.microsoft.com/office/drawing/2014/main" id="{AE2CDDC6-B9A6-E059-90D3-109DB67C5676}"/>
              </a:ext>
            </a:extLst>
          </p:cNvPr>
          <p:cNvSpPr/>
          <p:nvPr userDrawn="1"/>
        </p:nvSpPr>
        <p:spPr>
          <a:xfrm flipV="1">
            <a:off x="1" y="-2"/>
            <a:ext cx="12039599" cy="5816453"/>
          </a:xfrm>
          <a:prstGeom prst="round1Rect">
            <a:avLst>
              <a:gd name="adj" fmla="val 32222"/>
            </a:avLst>
          </a:prstGeom>
          <a:gradFill flip="none" rotWithShape="1">
            <a:gsLst>
              <a:gs pos="0">
                <a:srgbClr val="8E5A6D">
                  <a:shade val="30000"/>
                  <a:satMod val="115000"/>
                </a:srgbClr>
              </a:gs>
              <a:gs pos="50000">
                <a:srgbClr val="8E5A6D">
                  <a:shade val="67500"/>
                  <a:satMod val="115000"/>
                </a:srgbClr>
              </a:gs>
              <a:gs pos="100000">
                <a:srgbClr val="8E5A6D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12" name="Picture 10">
            <a:extLst>
              <a:ext uri="{FF2B5EF4-FFF2-40B4-BE49-F238E27FC236}">
                <a16:creationId xmlns:a16="http://schemas.microsoft.com/office/drawing/2014/main" id="{01E8C18E-74C6-987C-D7ED-45853ABB7740}"/>
              </a:ext>
            </a:extLst>
          </p:cNvPr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6150" y="6194454"/>
            <a:ext cx="2351050" cy="38174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005A2-D15A-F3ED-633F-95FE9D06D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3144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1DE14-DCC4-4833-85DE-8A49746C1190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Picture 3">
            <a:extLst>
              <a:ext uri="{FF2B5EF4-FFF2-40B4-BE49-F238E27FC236}">
                <a16:creationId xmlns:a16="http://schemas.microsoft.com/office/drawing/2014/main" id="{8868295A-C772-1ACA-6263-CEDE81F803A8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629" y="0"/>
            <a:ext cx="2314045" cy="2152786"/>
          </a:xfrm>
          <a:prstGeom prst="rect">
            <a:avLst/>
          </a:prstGeom>
        </p:spPr>
      </p:pic>
      <p:pic>
        <p:nvPicPr>
          <p:cNvPr id="7" name="Picture Placeholder 4">
            <a:extLst>
              <a:ext uri="{FF2B5EF4-FFF2-40B4-BE49-F238E27FC236}">
                <a16:creationId xmlns:a16="http://schemas.microsoft.com/office/drawing/2014/main" id="{82F9F1B5-471E-BB1F-C10A-A785F3AF9CA4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-21514" y="0"/>
            <a:ext cx="6117514" cy="3744684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</p:spPr>
      </p:pic>
      <p:pic>
        <p:nvPicPr>
          <p:cNvPr id="16" name="Picture 6">
            <a:extLst>
              <a:ext uri="{FF2B5EF4-FFF2-40B4-BE49-F238E27FC236}">
                <a16:creationId xmlns:a16="http://schemas.microsoft.com/office/drawing/2014/main" id="{3669CB0C-2869-14E3-2BD7-7AE4DB54B5E8}"/>
              </a:ext>
            </a:extLst>
          </p:cNvPr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5595" y="4999073"/>
            <a:ext cx="3798791" cy="2708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405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image" Target="../media/image12.emf"/><Relationship Id="rId7" Type="http://schemas.openxmlformats.org/officeDocument/2006/relationships/image" Target="../media/image1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.xml"/><Relationship Id="rId6" Type="http://schemas.openxmlformats.org/officeDocument/2006/relationships/oleObject" Target="../embeddings/oleObject4.bin"/><Relationship Id="rId11" Type="http://schemas.openxmlformats.org/officeDocument/2006/relationships/image" Target="../media/image16.wmf"/><Relationship Id="rId5" Type="http://schemas.openxmlformats.org/officeDocument/2006/relationships/image" Target="../media/image13.wmf"/><Relationship Id="rId10" Type="http://schemas.openxmlformats.org/officeDocument/2006/relationships/oleObject" Target="../embeddings/oleObject6.bin"/><Relationship Id="rId4" Type="http://schemas.openxmlformats.org/officeDocument/2006/relationships/oleObject" Target="../embeddings/oleObject3.bin"/><Relationship Id="rId9" Type="http://schemas.openxmlformats.org/officeDocument/2006/relationships/image" Target="../media/image15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9.bin"/><Relationship Id="rId12" Type="http://schemas.openxmlformats.org/officeDocument/2006/relationships/image" Target="../media/image2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wmf"/><Relationship Id="rId11" Type="http://schemas.openxmlformats.org/officeDocument/2006/relationships/oleObject" Target="../embeddings/oleObject11.bin"/><Relationship Id="rId5" Type="http://schemas.openxmlformats.org/officeDocument/2006/relationships/oleObject" Target="../embeddings/oleObject8.bin"/><Relationship Id="rId10" Type="http://schemas.openxmlformats.org/officeDocument/2006/relationships/image" Target="../media/image20.wmf"/><Relationship Id="rId4" Type="http://schemas.openxmlformats.org/officeDocument/2006/relationships/image" Target="../media/image17.wmf"/><Relationship Id="rId9" Type="http://schemas.openxmlformats.org/officeDocument/2006/relationships/oleObject" Target="../embeddings/oleObject10.bin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1377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7AECE207-7EF7-6985-F219-0B9BA167FE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rtl="0" eaLnBrk="1" hangingPunct="1">
              <a:spcBef>
                <a:spcPct val="20000"/>
              </a:spcBef>
              <a:buClr>
                <a:srgbClr val="FF0066"/>
              </a:buClr>
              <a:buNone/>
            </a:pPr>
            <a:r>
              <a:rPr lang="en-US" altLang="en-US" sz="3200" dirty="0">
                <a:solidFill>
                  <a:schemeClr val="bg1">
                    <a:lumMod val="75000"/>
                  </a:schemeClr>
                </a:solidFill>
              </a:rPr>
              <a:t>Part1-Contents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Digital Vs Analog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Numbering Systems [binary, octal and hexadecimal]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Base Conversion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Information Representation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Binary Additions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800" dirty="0">
                <a:solidFill>
                  <a:schemeClr val="bg1">
                    <a:lumMod val="75000"/>
                  </a:schemeClr>
                </a:solidFill>
                <a:latin typeface="Comic Sans MS" panose="030F0702030302020204" pitchFamily="66" charset="0"/>
                <a:ea typeface="PMingLiU" pitchFamily="18" charset="-120"/>
              </a:rPr>
              <a:t>Complement</a:t>
            </a:r>
            <a:endParaRPr lang="en-US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05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772BB6A0-CA81-2306-16BE-6557518E81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734" y="1800864"/>
            <a:ext cx="11298531" cy="3406595"/>
          </a:xfrm>
        </p:spPr>
        <p:txBody>
          <a:bodyPr>
            <a:normAutofit/>
          </a:bodyPr>
          <a:lstStyle/>
          <a:p>
            <a:pPr marL="0" indent="0" algn="ctr" rtl="0" eaLnBrk="1" hangingPunct="1">
              <a:spcBef>
                <a:spcPct val="20000"/>
              </a:spcBef>
              <a:buClr>
                <a:srgbClr val="FF0066"/>
              </a:buClr>
              <a:buNone/>
            </a:pPr>
            <a:r>
              <a:rPr lang="en-US" altLang="en-US" sz="2800" dirty="0"/>
              <a:t>Part2-Contents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Signed Integers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600" dirty="0">
                <a:latin typeface="Comic Sans MS" panose="030F0702030302020204" pitchFamily="66" charset="0"/>
                <a:ea typeface="PMingLiU" pitchFamily="18" charset="-120"/>
              </a:rPr>
              <a:t>Two’s complement representation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600" dirty="0">
                <a:latin typeface="Comic Sans MS" panose="030F0702030302020204" pitchFamily="66" charset="0"/>
                <a:ea typeface="PMingLiU" pitchFamily="18" charset="-120"/>
              </a:rPr>
              <a:t>Subtraction with complements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Decimal Codes [BCD, weighted codes]</a:t>
            </a:r>
          </a:p>
          <a:p>
            <a:pPr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altLang="en-US" sz="2600" dirty="0">
                <a:latin typeface="Comic Sans MS" panose="030F0702030302020204" pitchFamily="66" charset="0"/>
                <a:ea typeface="PMingLiU" pitchFamily="18" charset="-120"/>
              </a:rPr>
              <a:t>Logic Gates</a:t>
            </a: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altLang="en-US" sz="2600" dirty="0">
              <a:latin typeface="Comic Sans MS" panose="030F0702030302020204" pitchFamily="66" charset="0"/>
              <a:ea typeface="PMingLiU" pitchFamily="18" charset="-120"/>
            </a:endParaRPr>
          </a:p>
          <a:p>
            <a:pPr algn="l" rtl="0" eaLnBrk="1" hangingPunct="1">
              <a:spcBef>
                <a:spcPct val="2000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altLang="en-US" sz="2600" dirty="0">
              <a:latin typeface="Comic Sans MS" panose="030F0702030302020204" pitchFamily="66" charset="0"/>
              <a:ea typeface="PMingLiU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0419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>
            <a:extLst>
              <a:ext uri="{FF2B5EF4-FFF2-40B4-BE49-F238E27FC236}">
                <a16:creationId xmlns:a16="http://schemas.microsoft.com/office/drawing/2014/main" id="{53E9B1A8-0543-B32B-BCA0-9847E1915F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3703" y="1781544"/>
            <a:ext cx="10964594" cy="4267898"/>
          </a:xfrm>
        </p:spPr>
        <p:txBody>
          <a:bodyPr/>
          <a:lstStyle/>
          <a:p>
            <a:pPr algn="l" rtl="0" eaLnBrk="1" hangingPunct="1"/>
            <a:r>
              <a:rPr lang="en-US" altLang="en-US" sz="2600" dirty="0">
                <a:latin typeface="Comic Sans MS" panose="030F0702030302020204" pitchFamily="66" charset="0"/>
              </a:rPr>
              <a:t>Several ways to represent a signed number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Sign-Magnitude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1's complement</a:t>
            </a:r>
          </a:p>
          <a:p>
            <a:pPr lvl="1" algn="l" rtl="0" eaLnBrk="1" hangingPunct="1"/>
            <a:r>
              <a:rPr lang="en-US" alt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2's complement</a:t>
            </a:r>
          </a:p>
          <a:p>
            <a:pPr algn="l" rtl="0" eaLnBrk="1" hangingPunct="1"/>
            <a:r>
              <a:rPr lang="en-US" altLang="en-US" sz="2600" dirty="0">
                <a:latin typeface="Comic Sans MS" panose="030F0702030302020204" pitchFamily="66" charset="0"/>
              </a:rPr>
              <a:t>Divide the range of values into 2 equal parts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First part corresponds to the positive numbers (≥ 0)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Second part correspond to the negative numbers (&lt; 0)</a:t>
            </a:r>
          </a:p>
          <a:p>
            <a:pPr algn="l" rtl="0" eaLnBrk="1" hangingPunct="1"/>
            <a:r>
              <a:rPr lang="en-US" alt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Focus will be on the 2's complement representation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Has many advantages over other representations</a:t>
            </a:r>
          </a:p>
          <a:p>
            <a:pPr lvl="1" algn="l" rtl="0" eaLnBrk="1" hangingPunct="1"/>
            <a:r>
              <a:rPr lang="en-US" altLang="en-US" dirty="0">
                <a:latin typeface="Comic Sans MS" panose="030F0702030302020204" pitchFamily="66" charset="0"/>
              </a:rPr>
              <a:t>Used widely in processors to represent signed integers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E50FE3C-F9D9-10F5-C065-4FE20090DCCF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428669CA-487A-44FA-8E10-DE72884C3FB0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000"/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5DD40B70-B4D9-9817-D2D7-CB4A05AFCBEB}"/>
              </a:ext>
            </a:extLst>
          </p:cNvPr>
          <p:cNvSpPr txBox="1"/>
          <p:nvPr/>
        </p:nvSpPr>
        <p:spPr>
          <a:xfrm>
            <a:off x="3875690" y="1196769"/>
            <a:ext cx="459564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Signed Integers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325E2F41-F431-D4CB-3677-90518F549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07667"/>
            <a:ext cx="10964594" cy="4267898"/>
          </a:xfrm>
        </p:spPr>
        <p:txBody>
          <a:bodyPr/>
          <a:lstStyle/>
          <a:p>
            <a:pPr algn="just"/>
            <a:r>
              <a:rPr lang="en-US" sz="2600" dirty="0">
                <a:latin typeface="Comic Sans MS" panose="030F0702030302020204" pitchFamily="66" charset="0"/>
              </a:rPr>
              <a:t>The sign-magnitude binary format is the simplest conceptual format. </a:t>
            </a:r>
          </a:p>
          <a:p>
            <a:pPr algn="just"/>
            <a:r>
              <a:rPr lang="en-US" sz="2600" dirty="0">
                <a:latin typeface="Comic Sans MS" panose="030F0702030302020204" pitchFamily="66" charset="0"/>
              </a:rPr>
              <a:t>In this method of representing signed numbers, the most significant digit (MSD) </a:t>
            </a:r>
            <a:r>
              <a:rPr lang="en-US" sz="2600" b="1" u="sng" dirty="0">
                <a:latin typeface="Comic Sans MS" panose="030F0702030302020204" pitchFamily="66" charset="0"/>
              </a:rPr>
              <a:t>takes on extra meaning.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600" dirty="0">
                <a:latin typeface="Comic Sans MS" panose="030F0702030302020204" pitchFamily="66" charset="0"/>
              </a:rPr>
              <a:t>If the MSD is a 0, indicates that the number is treated as positive.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2600" dirty="0">
                <a:latin typeface="Comic Sans MS" panose="030F0702030302020204" pitchFamily="66" charset="0"/>
              </a:rPr>
              <a:t>If the MSD is a 1, this indicates that the number is negative.</a:t>
            </a:r>
          </a:p>
          <a:p>
            <a:pPr algn="just"/>
            <a:r>
              <a:rPr lang="en-US" sz="2600" dirty="0">
                <a:latin typeface="Comic Sans MS" panose="030F0702030302020204" pitchFamily="66" charset="0"/>
              </a:rPr>
              <a:t>The other bits indicate the magnitude (absolute value) of the number. </a:t>
            </a:r>
            <a:endParaRPr lang="en-US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E6DC8B12-989E-15A5-065E-A2F9C61F3C72}"/>
              </a:ext>
            </a:extLst>
          </p:cNvPr>
          <p:cNvSpPr txBox="1"/>
          <p:nvPr/>
        </p:nvSpPr>
        <p:spPr>
          <a:xfrm>
            <a:off x="2913831" y="1092338"/>
            <a:ext cx="681333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Magnitude Representation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62637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صورة 4">
            <a:extLst>
              <a:ext uri="{FF2B5EF4-FFF2-40B4-BE49-F238E27FC236}">
                <a16:creationId xmlns:a16="http://schemas.microsoft.com/office/drawing/2014/main" id="{59205E1D-90C2-8234-09B4-08B44C1FF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737" y="836125"/>
            <a:ext cx="4200525" cy="5591175"/>
          </a:xfrm>
          <a:prstGeom prst="rect">
            <a:avLst/>
          </a:prstGeom>
        </p:spPr>
      </p:pic>
      <p:sp>
        <p:nvSpPr>
          <p:cNvPr id="11" name="عنصر نائب للمحتوى 10">
            <a:extLst>
              <a:ext uri="{FF2B5EF4-FFF2-40B4-BE49-F238E27FC236}">
                <a16:creationId xmlns:a16="http://schemas.microsoft.com/office/drawing/2014/main" id="{23FBFBE1-BDD4-E36F-619E-948DC159D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392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5F2BA5A5-1746-19DB-997A-6D9392F0E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78" y="1698137"/>
            <a:ext cx="10964594" cy="4401414"/>
          </a:xfrm>
        </p:spPr>
        <p:txBody>
          <a:bodyPr/>
          <a:lstStyle/>
          <a:p>
            <a:r>
              <a:rPr lang="en-US" sz="2600" dirty="0">
                <a:latin typeface="Comic Sans MS" panose="030F0702030302020204" pitchFamily="66" charset="0"/>
              </a:rPr>
              <a:t>Signed numbers representation </a:t>
            </a:r>
            <a:r>
              <a:rPr 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using 1’s complement</a:t>
            </a:r>
            <a:r>
              <a:rPr lang="en-US" sz="2600" b="1" u="sng" dirty="0">
                <a:latin typeface="Comic Sans MS" panose="030F0702030302020204" pitchFamily="66" charset="0"/>
              </a:rPr>
              <a:t>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The role of sign bit is the same as of the sign magnitude form.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Sign bit 0 and 1 represent the positive number and negative number respectively.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The magnitude post represents the 1’s complement of the actual number.</a:t>
            </a:r>
          </a:p>
          <a:p>
            <a:endParaRPr lang="en-US" dirty="0"/>
          </a:p>
          <a:p>
            <a:r>
              <a:rPr lang="en-US" dirty="0">
                <a:latin typeface="Comic Sans MS" panose="030F0702030302020204" pitchFamily="66" charset="0"/>
              </a:rPr>
              <a:t>Example 1:				Example 2:</a:t>
            </a:r>
          </a:p>
          <a:p>
            <a:r>
              <a:rPr lang="en-US" dirty="0">
                <a:latin typeface="Comic Sans MS" panose="030F0702030302020204" pitchFamily="66" charset="0"/>
              </a:rPr>
              <a:t>+10 = 0 1 0 1 0			+ 5 =  0  1  0  1</a:t>
            </a:r>
          </a:p>
          <a:p>
            <a:r>
              <a:rPr lang="en-US" dirty="0">
                <a:latin typeface="Comic Sans MS" panose="030F0702030302020204" pitchFamily="66" charset="0"/>
              </a:rPr>
              <a:t>-10 =  1 0 1 0 1			-  5 =  1  0  1  0</a:t>
            </a:r>
          </a:p>
          <a:p>
            <a:endParaRPr lang="en-US" dirty="0"/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AB04E5EC-41F8-C7F0-1D02-A023F25C51A2}"/>
              </a:ext>
            </a:extLst>
          </p:cNvPr>
          <p:cNvSpPr txBox="1"/>
          <p:nvPr/>
        </p:nvSpPr>
        <p:spPr>
          <a:xfrm>
            <a:off x="1261241" y="1113362"/>
            <a:ext cx="86500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One's Complement Representation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909827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9AD8A9E5-F1D7-257E-F263-B8E1EA5BB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455" y="1497764"/>
            <a:ext cx="11340339" cy="4267898"/>
          </a:xfrm>
        </p:spPr>
        <p:txBody>
          <a:bodyPr/>
          <a:lstStyle/>
          <a:p>
            <a:r>
              <a:rPr lang="en-US" sz="2600" dirty="0">
                <a:latin typeface="Comic Sans MS" panose="030F0702030302020204" pitchFamily="66" charset="0"/>
              </a:rPr>
              <a:t>Properties of 1’s complement representation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With the n bits, the range of numbers that can be represented in 1’s complement is: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[ -2</a:t>
            </a:r>
            <a:r>
              <a:rPr lang="en-US" sz="2600" baseline="30000" dirty="0">
                <a:latin typeface="Comic Sans MS" panose="030F0702030302020204" pitchFamily="66" charset="0"/>
              </a:rPr>
              <a:t>n</a:t>
            </a:r>
            <a:r>
              <a:rPr lang="en-US" sz="2600" dirty="0">
                <a:latin typeface="Comic Sans MS" panose="030F0702030302020204" pitchFamily="66" charset="0"/>
              </a:rPr>
              <a:t>-1 to  + 2</a:t>
            </a:r>
            <a:r>
              <a:rPr lang="en-US" sz="2600" baseline="30000" dirty="0">
                <a:latin typeface="Comic Sans MS" panose="030F0702030302020204" pitchFamily="66" charset="0"/>
              </a:rPr>
              <a:t>n </a:t>
            </a:r>
            <a:r>
              <a:rPr lang="en-US" sz="2600" dirty="0">
                <a:latin typeface="Comic Sans MS" panose="030F0702030302020204" pitchFamily="66" charset="0"/>
              </a:rPr>
              <a:t>-1]</a:t>
            </a:r>
          </a:p>
          <a:p>
            <a:r>
              <a:rPr lang="en-US" sz="26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Example</a:t>
            </a:r>
            <a:r>
              <a:rPr lang="en-US" sz="2600" dirty="0">
                <a:latin typeface="Comic Sans MS" panose="030F0702030302020204" pitchFamily="66" charset="0"/>
              </a:rPr>
              <a:t>: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If we consider 4 bits numbers, we can represent range from (-7 to +7)</a:t>
            </a:r>
          </a:p>
          <a:p>
            <a:r>
              <a:rPr lang="en-US" sz="2600" dirty="0">
                <a:latin typeface="Comic Sans MS" panose="030F0702030302020204" pitchFamily="66" charset="0"/>
              </a:rPr>
              <a:t>If we consider 8 bits numbers, we can represent range from (-127 to +127)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953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صورة 3">
            <a:extLst>
              <a:ext uri="{FF2B5EF4-FFF2-40B4-BE49-F238E27FC236}">
                <a16:creationId xmlns:a16="http://schemas.microsoft.com/office/drawing/2014/main" id="{80F29D95-E801-A8F2-8958-EDED1DD1F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916" y="921789"/>
            <a:ext cx="4305300" cy="54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901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61749004-2798-1306-CD39-226E57D9515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4404486" y="1063098"/>
            <a:ext cx="7566464" cy="792162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Two's Complement </a:t>
            </a:r>
            <a:b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</a:b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Representation</a:t>
            </a:r>
          </a:p>
        </p:txBody>
      </p:sp>
      <p:sp>
        <p:nvSpPr>
          <p:cNvPr id="30777" name="Rectangle 114">
            <a:extLst>
              <a:ext uri="{FF2B5EF4-FFF2-40B4-BE49-F238E27FC236}">
                <a16:creationId xmlns:a16="http://schemas.microsoft.com/office/drawing/2014/main" id="{BFCCFBEE-2B3F-F542-2290-ED73DF34F1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5913" y="1933771"/>
            <a:ext cx="5845037" cy="516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rIns="0"/>
          <a:lstStyle>
            <a:lvl1pPr marL="347663" indent="-347663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98513" indent="-3365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lang="en-US" altLang="en-US" sz="2400" dirty="0"/>
              <a:t>Positive numbers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²"/>
            </a:pPr>
            <a:r>
              <a:rPr lang="en-US" altLang="en-US" sz="2000" dirty="0"/>
              <a:t>Signed value = Unsigned value</a:t>
            </a:r>
          </a:p>
          <a:p>
            <a:pPr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v"/>
            </a:pPr>
            <a:r>
              <a:rPr lang="en-US" altLang="en-US" sz="2400" dirty="0"/>
              <a:t>Negative weight for MSB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Char char="²"/>
            </a:pPr>
            <a:r>
              <a:rPr lang="en-US" altLang="en-US" sz="2000" dirty="0"/>
              <a:t>Another way to obtain the signed value is to assign a negative weight to most-significant bit</a:t>
            </a:r>
          </a:p>
          <a:p>
            <a:pPr lvl="1" algn="l" rtl="0" eaLnBrk="1" hangingPunct="1">
              <a:spcBef>
                <a:spcPct val="40000"/>
              </a:spcBef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dirty="0"/>
              <a:t>= -128 + 32 + 16 + 4 = -76</a:t>
            </a:r>
          </a:p>
        </p:txBody>
      </p:sp>
      <p:grpSp>
        <p:nvGrpSpPr>
          <p:cNvPr id="30778" name="Group 253">
            <a:extLst>
              <a:ext uri="{FF2B5EF4-FFF2-40B4-BE49-F238E27FC236}">
                <a16:creationId xmlns:a16="http://schemas.microsoft.com/office/drawing/2014/main" id="{0A050462-3E1A-7A31-F246-19F3A86D8D15}"/>
              </a:ext>
            </a:extLst>
          </p:cNvPr>
          <p:cNvGrpSpPr>
            <a:grpSpLocks/>
          </p:cNvGrpSpPr>
          <p:nvPr/>
        </p:nvGrpSpPr>
        <p:grpSpPr bwMode="auto">
          <a:xfrm>
            <a:off x="8027818" y="5028140"/>
            <a:ext cx="2895600" cy="766762"/>
            <a:chOff x="812" y="2704"/>
            <a:chExt cx="1824" cy="483"/>
          </a:xfrm>
        </p:grpSpPr>
        <p:sp>
          <p:nvSpPr>
            <p:cNvPr id="30780" name="AutoShape 203">
              <a:extLst>
                <a:ext uri="{FF2B5EF4-FFF2-40B4-BE49-F238E27FC236}">
                  <a16:creationId xmlns:a16="http://schemas.microsoft.com/office/drawing/2014/main" id="{64CC5FA5-707C-22F8-024E-FC82F25438C5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812" y="2704"/>
              <a:ext cx="1824" cy="48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781" name="Freeform 205">
              <a:extLst>
                <a:ext uri="{FF2B5EF4-FFF2-40B4-BE49-F238E27FC236}">
                  <a16:creationId xmlns:a16="http://schemas.microsoft.com/office/drawing/2014/main" id="{65C11686-DF2B-40D4-B92F-27BE9B1C8BD7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" y="2926"/>
              <a:ext cx="243" cy="32"/>
            </a:xfrm>
            <a:custGeom>
              <a:avLst/>
              <a:gdLst>
                <a:gd name="T0" fmla="*/ 215 w 243"/>
                <a:gd name="T1" fmla="*/ 0 h 32"/>
                <a:gd name="T2" fmla="*/ 0 w 243"/>
                <a:gd name="T3" fmla="*/ 0 h 32"/>
                <a:gd name="T4" fmla="*/ 28 w 243"/>
                <a:gd name="T5" fmla="*/ 32 h 32"/>
                <a:gd name="T6" fmla="*/ 243 w 243"/>
                <a:gd name="T7" fmla="*/ 32 h 32"/>
                <a:gd name="T8" fmla="*/ 215 w 24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43"/>
                <a:gd name="T16" fmla="*/ 0 h 32"/>
                <a:gd name="T17" fmla="*/ 243 w 24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43" h="32">
                  <a:moveTo>
                    <a:pt x="215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43" y="32"/>
                  </a:lnTo>
                  <a:lnTo>
                    <a:pt x="215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2" name="Freeform 206">
              <a:extLst>
                <a:ext uri="{FF2B5EF4-FFF2-40B4-BE49-F238E27FC236}">
                  <a16:creationId xmlns:a16="http://schemas.microsoft.com/office/drawing/2014/main" id="{02E344B0-F0C7-3B9D-8AF6-F043DE4345A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3" name="Rectangle 207">
              <a:extLst>
                <a:ext uri="{FF2B5EF4-FFF2-40B4-BE49-F238E27FC236}">
                  <a16:creationId xmlns:a16="http://schemas.microsoft.com/office/drawing/2014/main" id="{5528B65D-0E72-8F3A-A20F-9266C10A26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6" y="2779"/>
              <a:ext cx="215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84" name="Rectangle 208">
              <a:extLst>
                <a:ext uri="{FF2B5EF4-FFF2-40B4-BE49-F238E27FC236}">
                  <a16:creationId xmlns:a16="http://schemas.microsoft.com/office/drawing/2014/main" id="{D72D2952-1071-7EB8-3E60-0793FD92DA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85" name="Freeform 209">
              <a:extLst>
                <a:ext uri="{FF2B5EF4-FFF2-40B4-BE49-F238E27FC236}">
                  <a16:creationId xmlns:a16="http://schemas.microsoft.com/office/drawing/2014/main" id="{71266D7B-2455-D629-0BA0-75E0C474ABE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3" y="2926"/>
              <a:ext cx="235" cy="32"/>
            </a:xfrm>
            <a:custGeom>
              <a:avLst/>
              <a:gdLst>
                <a:gd name="T0" fmla="*/ 208 w 235"/>
                <a:gd name="T1" fmla="*/ 0 h 32"/>
                <a:gd name="T2" fmla="*/ 0 w 235"/>
                <a:gd name="T3" fmla="*/ 0 h 32"/>
                <a:gd name="T4" fmla="*/ 28 w 235"/>
                <a:gd name="T5" fmla="*/ 32 h 32"/>
                <a:gd name="T6" fmla="*/ 235 w 235"/>
                <a:gd name="T7" fmla="*/ 32 h 32"/>
                <a:gd name="T8" fmla="*/ 208 w 235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5"/>
                <a:gd name="T16" fmla="*/ 0 h 32"/>
                <a:gd name="T17" fmla="*/ 235 w 235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5" h="32">
                  <a:moveTo>
                    <a:pt x="208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5" y="32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6" name="Freeform 210">
              <a:extLst>
                <a:ext uri="{FF2B5EF4-FFF2-40B4-BE49-F238E27FC236}">
                  <a16:creationId xmlns:a16="http://schemas.microsoft.com/office/drawing/2014/main" id="{4D3B4C97-24C7-1362-CDEE-D59C495845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" y="2779"/>
              <a:ext cx="27" cy="179"/>
            </a:xfrm>
            <a:custGeom>
              <a:avLst/>
              <a:gdLst>
                <a:gd name="T0" fmla="*/ 27 w 27"/>
                <a:gd name="T1" fmla="*/ 179 h 179"/>
                <a:gd name="T2" fmla="*/ 0 w 27"/>
                <a:gd name="T3" fmla="*/ 147 h 179"/>
                <a:gd name="T4" fmla="*/ 0 w 27"/>
                <a:gd name="T5" fmla="*/ 0 h 179"/>
                <a:gd name="T6" fmla="*/ 27 w 27"/>
                <a:gd name="T7" fmla="*/ 32 h 179"/>
                <a:gd name="T8" fmla="*/ 27 w 27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179"/>
                <a:gd name="T17" fmla="*/ 27 w 27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179">
                  <a:moveTo>
                    <a:pt x="27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7" y="32"/>
                  </a:lnTo>
                  <a:lnTo>
                    <a:pt x="27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87" name="Rectangle 211">
              <a:extLst>
                <a:ext uri="{FF2B5EF4-FFF2-40B4-BE49-F238E27FC236}">
                  <a16:creationId xmlns:a16="http://schemas.microsoft.com/office/drawing/2014/main" id="{939476E4-70D7-61DB-2930-8C9F781BA81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083" y="2779"/>
              <a:ext cx="208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88" name="Rectangle 212">
              <a:extLst>
                <a:ext uri="{FF2B5EF4-FFF2-40B4-BE49-F238E27FC236}">
                  <a16:creationId xmlns:a16="http://schemas.microsoft.com/office/drawing/2014/main" id="{84F34707-F144-085C-4D1B-25F5AF741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/>
            </a:p>
          </p:txBody>
        </p:sp>
        <p:sp>
          <p:nvSpPr>
            <p:cNvPr id="30789" name="Freeform 213">
              <a:extLst>
                <a:ext uri="{FF2B5EF4-FFF2-40B4-BE49-F238E27FC236}">
                  <a16:creationId xmlns:a16="http://schemas.microsoft.com/office/drawing/2014/main" id="{91662BD9-1B6A-E09C-8D7F-CA49AC3B69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1" y="2926"/>
              <a:ext cx="233" cy="32"/>
            </a:xfrm>
            <a:custGeom>
              <a:avLst/>
              <a:gdLst>
                <a:gd name="T0" fmla="*/ 207 w 233"/>
                <a:gd name="T1" fmla="*/ 0 h 32"/>
                <a:gd name="T2" fmla="*/ 0 w 233"/>
                <a:gd name="T3" fmla="*/ 0 h 32"/>
                <a:gd name="T4" fmla="*/ 27 w 233"/>
                <a:gd name="T5" fmla="*/ 32 h 32"/>
                <a:gd name="T6" fmla="*/ 233 w 233"/>
                <a:gd name="T7" fmla="*/ 32 h 32"/>
                <a:gd name="T8" fmla="*/ 207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7" y="0"/>
                  </a:moveTo>
                  <a:lnTo>
                    <a:pt x="0" y="0"/>
                  </a:lnTo>
                  <a:lnTo>
                    <a:pt x="27" y="32"/>
                  </a:lnTo>
                  <a:lnTo>
                    <a:pt x="233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0" name="Freeform 214">
              <a:extLst>
                <a:ext uri="{FF2B5EF4-FFF2-40B4-BE49-F238E27FC236}">
                  <a16:creationId xmlns:a16="http://schemas.microsoft.com/office/drawing/2014/main" id="{EFE3FA52-6B2A-541F-3140-6FB7BA758A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8" y="2779"/>
              <a:ext cx="26" cy="179"/>
            </a:xfrm>
            <a:custGeom>
              <a:avLst/>
              <a:gdLst>
                <a:gd name="T0" fmla="*/ 26 w 26"/>
                <a:gd name="T1" fmla="*/ 179 h 179"/>
                <a:gd name="T2" fmla="*/ 0 w 26"/>
                <a:gd name="T3" fmla="*/ 147 h 179"/>
                <a:gd name="T4" fmla="*/ 0 w 26"/>
                <a:gd name="T5" fmla="*/ 0 h 179"/>
                <a:gd name="T6" fmla="*/ 26 w 26"/>
                <a:gd name="T7" fmla="*/ 32 h 179"/>
                <a:gd name="T8" fmla="*/ 26 w 26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"/>
                <a:gd name="T16" fmla="*/ 0 h 179"/>
                <a:gd name="T17" fmla="*/ 26 w 26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" h="179">
                  <a:moveTo>
                    <a:pt x="26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6" y="32"/>
                  </a:lnTo>
                  <a:lnTo>
                    <a:pt x="26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1" name="Rectangle 215">
              <a:extLst>
                <a:ext uri="{FF2B5EF4-FFF2-40B4-BE49-F238E27FC236}">
                  <a16:creationId xmlns:a16="http://schemas.microsoft.com/office/drawing/2014/main" id="{92CE1046-DA2D-2BC7-DC57-56D11E83C2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91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92" name="Rectangle 216">
              <a:extLst>
                <a:ext uri="{FF2B5EF4-FFF2-40B4-BE49-F238E27FC236}">
                  <a16:creationId xmlns:a16="http://schemas.microsoft.com/office/drawing/2014/main" id="{39633299-056A-9768-6F6B-9D48FE71D3D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93" name="Freeform 217">
              <a:extLst>
                <a:ext uri="{FF2B5EF4-FFF2-40B4-BE49-F238E27FC236}">
                  <a16:creationId xmlns:a16="http://schemas.microsoft.com/office/drawing/2014/main" id="{B5ACEA88-DAFE-0824-A301-67EAAC9B8EE9}"/>
                </a:ext>
              </a:extLst>
            </p:cNvPr>
            <p:cNvSpPr>
              <a:spLocks/>
            </p:cNvSpPr>
            <p:nvPr/>
          </p:nvSpPr>
          <p:spPr bwMode="auto">
            <a:xfrm>
              <a:off x="1498" y="2926"/>
              <a:ext cx="233" cy="32"/>
            </a:xfrm>
            <a:custGeom>
              <a:avLst/>
              <a:gdLst>
                <a:gd name="T0" fmla="*/ 205 w 233"/>
                <a:gd name="T1" fmla="*/ 0 h 32"/>
                <a:gd name="T2" fmla="*/ 0 w 233"/>
                <a:gd name="T3" fmla="*/ 0 h 32"/>
                <a:gd name="T4" fmla="*/ 26 w 233"/>
                <a:gd name="T5" fmla="*/ 32 h 32"/>
                <a:gd name="T6" fmla="*/ 233 w 233"/>
                <a:gd name="T7" fmla="*/ 32 h 32"/>
                <a:gd name="T8" fmla="*/ 205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5" y="0"/>
                  </a:moveTo>
                  <a:lnTo>
                    <a:pt x="0" y="0"/>
                  </a:lnTo>
                  <a:lnTo>
                    <a:pt x="26" y="32"/>
                  </a:lnTo>
                  <a:lnTo>
                    <a:pt x="233" y="32"/>
                  </a:lnTo>
                  <a:lnTo>
                    <a:pt x="205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4" name="Freeform 218">
              <a:extLst>
                <a:ext uri="{FF2B5EF4-FFF2-40B4-BE49-F238E27FC236}">
                  <a16:creationId xmlns:a16="http://schemas.microsoft.com/office/drawing/2014/main" id="{8E6CEB3F-8E3F-7E89-0BCE-2C1DBAF03C64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5" name="Rectangle 219">
              <a:extLst>
                <a:ext uri="{FF2B5EF4-FFF2-40B4-BE49-F238E27FC236}">
                  <a16:creationId xmlns:a16="http://schemas.microsoft.com/office/drawing/2014/main" id="{D718E3E1-AC5F-3591-F5A2-AF741B155D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98" y="2779"/>
              <a:ext cx="205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796" name="Rectangle 220">
              <a:extLst>
                <a:ext uri="{FF2B5EF4-FFF2-40B4-BE49-F238E27FC236}">
                  <a16:creationId xmlns:a16="http://schemas.microsoft.com/office/drawing/2014/main" id="{FDDB4646-D7E8-2025-2A1E-8446ECE035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7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797" name="Freeform 221">
              <a:extLst>
                <a:ext uri="{FF2B5EF4-FFF2-40B4-BE49-F238E27FC236}">
                  <a16:creationId xmlns:a16="http://schemas.microsoft.com/office/drawing/2014/main" id="{4EA32147-20C0-EFF0-A60B-4ED57CF2A026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" y="2926"/>
              <a:ext cx="236" cy="32"/>
            </a:xfrm>
            <a:custGeom>
              <a:avLst/>
              <a:gdLst>
                <a:gd name="T0" fmla="*/ 208 w 236"/>
                <a:gd name="T1" fmla="*/ 0 h 32"/>
                <a:gd name="T2" fmla="*/ 0 w 236"/>
                <a:gd name="T3" fmla="*/ 0 h 32"/>
                <a:gd name="T4" fmla="*/ 28 w 236"/>
                <a:gd name="T5" fmla="*/ 32 h 32"/>
                <a:gd name="T6" fmla="*/ 236 w 236"/>
                <a:gd name="T7" fmla="*/ 32 h 32"/>
                <a:gd name="T8" fmla="*/ 208 w 236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6"/>
                <a:gd name="T16" fmla="*/ 0 h 32"/>
                <a:gd name="T17" fmla="*/ 236 w 236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6" h="32">
                  <a:moveTo>
                    <a:pt x="208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6" y="32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8" name="Freeform 222">
              <a:extLst>
                <a:ext uri="{FF2B5EF4-FFF2-40B4-BE49-F238E27FC236}">
                  <a16:creationId xmlns:a16="http://schemas.microsoft.com/office/drawing/2014/main" id="{D598BF8D-4919-4DC5-925A-5713CD1A05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799" name="Rectangle 223">
              <a:extLst>
                <a:ext uri="{FF2B5EF4-FFF2-40B4-BE49-F238E27FC236}">
                  <a16:creationId xmlns:a16="http://schemas.microsoft.com/office/drawing/2014/main" id="{11666128-478F-6C08-D306-BD2F317968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03" y="2779"/>
              <a:ext cx="208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0" name="Rectangle 224">
              <a:extLst>
                <a:ext uri="{FF2B5EF4-FFF2-40B4-BE49-F238E27FC236}">
                  <a16:creationId xmlns:a16="http://schemas.microsoft.com/office/drawing/2014/main" id="{FB593B1F-FB50-800F-9081-7BD189ABB9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2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/>
            </a:p>
          </p:txBody>
        </p:sp>
        <p:sp>
          <p:nvSpPr>
            <p:cNvPr id="30801" name="Freeform 225">
              <a:extLst>
                <a:ext uri="{FF2B5EF4-FFF2-40B4-BE49-F238E27FC236}">
                  <a16:creationId xmlns:a16="http://schemas.microsoft.com/office/drawing/2014/main" id="{008D4500-09C6-C473-0AD8-FEEB7387AE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911" y="2926"/>
              <a:ext cx="233" cy="32"/>
            </a:xfrm>
            <a:custGeom>
              <a:avLst/>
              <a:gdLst>
                <a:gd name="T0" fmla="*/ 207 w 233"/>
                <a:gd name="T1" fmla="*/ 0 h 32"/>
                <a:gd name="T2" fmla="*/ 0 w 233"/>
                <a:gd name="T3" fmla="*/ 0 h 32"/>
                <a:gd name="T4" fmla="*/ 28 w 233"/>
                <a:gd name="T5" fmla="*/ 32 h 32"/>
                <a:gd name="T6" fmla="*/ 233 w 233"/>
                <a:gd name="T7" fmla="*/ 32 h 32"/>
                <a:gd name="T8" fmla="*/ 207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7" y="0"/>
                  </a:moveTo>
                  <a:lnTo>
                    <a:pt x="0" y="0"/>
                  </a:lnTo>
                  <a:lnTo>
                    <a:pt x="28" y="32"/>
                  </a:lnTo>
                  <a:lnTo>
                    <a:pt x="233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2" name="Freeform 226">
              <a:extLst>
                <a:ext uri="{FF2B5EF4-FFF2-40B4-BE49-F238E27FC236}">
                  <a16:creationId xmlns:a16="http://schemas.microsoft.com/office/drawing/2014/main" id="{BE623A6C-DE47-17D8-F98F-18326E750C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8" y="2779"/>
              <a:ext cx="26" cy="179"/>
            </a:xfrm>
            <a:custGeom>
              <a:avLst/>
              <a:gdLst>
                <a:gd name="T0" fmla="*/ 26 w 26"/>
                <a:gd name="T1" fmla="*/ 179 h 179"/>
                <a:gd name="T2" fmla="*/ 0 w 26"/>
                <a:gd name="T3" fmla="*/ 147 h 179"/>
                <a:gd name="T4" fmla="*/ 0 w 26"/>
                <a:gd name="T5" fmla="*/ 0 h 179"/>
                <a:gd name="T6" fmla="*/ 26 w 26"/>
                <a:gd name="T7" fmla="*/ 32 h 179"/>
                <a:gd name="T8" fmla="*/ 26 w 26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6"/>
                <a:gd name="T16" fmla="*/ 0 h 179"/>
                <a:gd name="T17" fmla="*/ 26 w 26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6" h="179">
                  <a:moveTo>
                    <a:pt x="26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6" y="32"/>
                  </a:lnTo>
                  <a:lnTo>
                    <a:pt x="26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3" name="Rectangle 227">
              <a:extLst>
                <a:ext uri="{FF2B5EF4-FFF2-40B4-BE49-F238E27FC236}">
                  <a16:creationId xmlns:a16="http://schemas.microsoft.com/office/drawing/2014/main" id="{4C98362B-74C4-BE57-46D2-F16290FB0E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11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4" name="Rectangle 228">
              <a:extLst>
                <a:ext uri="{FF2B5EF4-FFF2-40B4-BE49-F238E27FC236}">
                  <a16:creationId xmlns:a16="http://schemas.microsoft.com/office/drawing/2014/main" id="{B98361F0-7C4B-BB0B-8504-9214345C40D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0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  <p:sp>
          <p:nvSpPr>
            <p:cNvPr id="30805" name="Freeform 229">
              <a:extLst>
                <a:ext uri="{FF2B5EF4-FFF2-40B4-BE49-F238E27FC236}">
                  <a16:creationId xmlns:a16="http://schemas.microsoft.com/office/drawing/2014/main" id="{C5B09B7C-A7E7-82E7-EB44-7CD5DCF20627}"/>
                </a:ext>
              </a:extLst>
            </p:cNvPr>
            <p:cNvSpPr>
              <a:spLocks/>
            </p:cNvSpPr>
            <p:nvPr/>
          </p:nvSpPr>
          <p:spPr bwMode="auto">
            <a:xfrm>
              <a:off x="2118" y="2926"/>
              <a:ext cx="233" cy="32"/>
            </a:xfrm>
            <a:custGeom>
              <a:avLst/>
              <a:gdLst>
                <a:gd name="T0" fmla="*/ 206 w 233"/>
                <a:gd name="T1" fmla="*/ 0 h 32"/>
                <a:gd name="T2" fmla="*/ 0 w 233"/>
                <a:gd name="T3" fmla="*/ 0 h 32"/>
                <a:gd name="T4" fmla="*/ 26 w 233"/>
                <a:gd name="T5" fmla="*/ 32 h 32"/>
                <a:gd name="T6" fmla="*/ 233 w 233"/>
                <a:gd name="T7" fmla="*/ 32 h 32"/>
                <a:gd name="T8" fmla="*/ 206 w 233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3"/>
                <a:gd name="T16" fmla="*/ 0 h 32"/>
                <a:gd name="T17" fmla="*/ 233 w 233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3" h="32">
                  <a:moveTo>
                    <a:pt x="206" y="0"/>
                  </a:moveTo>
                  <a:lnTo>
                    <a:pt x="0" y="0"/>
                  </a:lnTo>
                  <a:lnTo>
                    <a:pt x="26" y="32"/>
                  </a:lnTo>
                  <a:lnTo>
                    <a:pt x="233" y="32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6" name="Freeform 230">
              <a:extLst>
                <a:ext uri="{FF2B5EF4-FFF2-40B4-BE49-F238E27FC236}">
                  <a16:creationId xmlns:a16="http://schemas.microsoft.com/office/drawing/2014/main" id="{FA2B1DB0-B3D0-15B6-3C24-5E497F176ED9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4" y="2779"/>
              <a:ext cx="27" cy="179"/>
            </a:xfrm>
            <a:custGeom>
              <a:avLst/>
              <a:gdLst>
                <a:gd name="T0" fmla="*/ 27 w 27"/>
                <a:gd name="T1" fmla="*/ 179 h 179"/>
                <a:gd name="T2" fmla="*/ 0 w 27"/>
                <a:gd name="T3" fmla="*/ 147 h 179"/>
                <a:gd name="T4" fmla="*/ 0 w 27"/>
                <a:gd name="T5" fmla="*/ 0 h 179"/>
                <a:gd name="T6" fmla="*/ 27 w 27"/>
                <a:gd name="T7" fmla="*/ 32 h 179"/>
                <a:gd name="T8" fmla="*/ 27 w 27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7"/>
                <a:gd name="T16" fmla="*/ 0 h 179"/>
                <a:gd name="T17" fmla="*/ 27 w 27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7" h="179">
                  <a:moveTo>
                    <a:pt x="27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7" y="32"/>
                  </a:lnTo>
                  <a:lnTo>
                    <a:pt x="27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07" name="Rectangle 231">
              <a:extLst>
                <a:ext uri="{FF2B5EF4-FFF2-40B4-BE49-F238E27FC236}">
                  <a16:creationId xmlns:a16="http://schemas.microsoft.com/office/drawing/2014/main" id="{C82EA792-37A3-F70B-BECB-01559B1436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8" y="2779"/>
              <a:ext cx="206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08" name="Rectangle 232">
              <a:extLst>
                <a:ext uri="{FF2B5EF4-FFF2-40B4-BE49-F238E27FC236}">
                  <a16:creationId xmlns:a16="http://schemas.microsoft.com/office/drawing/2014/main" id="{3CB2E4F4-C02B-7FAA-FAEB-92E26635CFA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87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 dirty="0"/>
            </a:p>
          </p:txBody>
        </p:sp>
        <p:sp>
          <p:nvSpPr>
            <p:cNvPr id="30809" name="Freeform 233">
              <a:extLst>
                <a:ext uri="{FF2B5EF4-FFF2-40B4-BE49-F238E27FC236}">
                  <a16:creationId xmlns:a16="http://schemas.microsoft.com/office/drawing/2014/main" id="{D7582415-8651-3941-53AB-708702D8A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2324" y="2926"/>
              <a:ext cx="235" cy="32"/>
            </a:xfrm>
            <a:custGeom>
              <a:avLst/>
              <a:gdLst>
                <a:gd name="T0" fmla="*/ 207 w 235"/>
                <a:gd name="T1" fmla="*/ 0 h 32"/>
                <a:gd name="T2" fmla="*/ 0 w 235"/>
                <a:gd name="T3" fmla="*/ 0 h 32"/>
                <a:gd name="T4" fmla="*/ 27 w 235"/>
                <a:gd name="T5" fmla="*/ 32 h 32"/>
                <a:gd name="T6" fmla="*/ 235 w 235"/>
                <a:gd name="T7" fmla="*/ 32 h 32"/>
                <a:gd name="T8" fmla="*/ 207 w 235"/>
                <a:gd name="T9" fmla="*/ 0 h 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35"/>
                <a:gd name="T16" fmla="*/ 0 h 32"/>
                <a:gd name="T17" fmla="*/ 235 w 235"/>
                <a:gd name="T18" fmla="*/ 32 h 3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35" h="32">
                  <a:moveTo>
                    <a:pt x="207" y="0"/>
                  </a:moveTo>
                  <a:lnTo>
                    <a:pt x="0" y="0"/>
                  </a:lnTo>
                  <a:lnTo>
                    <a:pt x="27" y="32"/>
                  </a:lnTo>
                  <a:lnTo>
                    <a:pt x="235" y="32"/>
                  </a:lnTo>
                  <a:lnTo>
                    <a:pt x="207" y="0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10" name="Freeform 234">
              <a:extLst>
                <a:ext uri="{FF2B5EF4-FFF2-40B4-BE49-F238E27FC236}">
                  <a16:creationId xmlns:a16="http://schemas.microsoft.com/office/drawing/2014/main" id="{E6F54D8E-D6DC-0EAB-E3BC-B6F6B7D893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1" y="2779"/>
              <a:ext cx="28" cy="179"/>
            </a:xfrm>
            <a:custGeom>
              <a:avLst/>
              <a:gdLst>
                <a:gd name="T0" fmla="*/ 28 w 28"/>
                <a:gd name="T1" fmla="*/ 179 h 179"/>
                <a:gd name="T2" fmla="*/ 0 w 28"/>
                <a:gd name="T3" fmla="*/ 147 h 179"/>
                <a:gd name="T4" fmla="*/ 0 w 28"/>
                <a:gd name="T5" fmla="*/ 0 h 179"/>
                <a:gd name="T6" fmla="*/ 28 w 28"/>
                <a:gd name="T7" fmla="*/ 32 h 179"/>
                <a:gd name="T8" fmla="*/ 28 w 28"/>
                <a:gd name="T9" fmla="*/ 179 h 17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9"/>
                <a:gd name="T17" fmla="*/ 28 w 28"/>
                <a:gd name="T18" fmla="*/ 179 h 17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9">
                  <a:moveTo>
                    <a:pt x="28" y="179"/>
                  </a:moveTo>
                  <a:lnTo>
                    <a:pt x="0" y="147"/>
                  </a:lnTo>
                  <a:lnTo>
                    <a:pt x="0" y="0"/>
                  </a:lnTo>
                  <a:lnTo>
                    <a:pt x="28" y="32"/>
                  </a:lnTo>
                  <a:lnTo>
                    <a:pt x="28" y="179"/>
                  </a:lnTo>
                  <a:close/>
                </a:path>
              </a:pathLst>
            </a:custGeom>
            <a:solidFill>
              <a:srgbClr val="C0C0C0"/>
            </a:solidFill>
            <a:ln w="4763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811" name="Rectangle 235">
              <a:extLst>
                <a:ext uri="{FF2B5EF4-FFF2-40B4-BE49-F238E27FC236}">
                  <a16:creationId xmlns:a16="http://schemas.microsoft.com/office/drawing/2014/main" id="{44163C23-B2D9-A3F5-E4B8-210D65E06A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24" y="2779"/>
              <a:ext cx="207" cy="147"/>
            </a:xfrm>
            <a:prstGeom prst="rect">
              <a:avLst/>
            </a:prstGeom>
            <a:solidFill>
              <a:srgbClr val="FFFFFF"/>
            </a:solidFill>
            <a:ln w="4763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0812" name="Rectangle 236">
              <a:extLst>
                <a:ext uri="{FF2B5EF4-FFF2-40B4-BE49-F238E27FC236}">
                  <a16:creationId xmlns:a16="http://schemas.microsoft.com/office/drawing/2014/main" id="{AB3E39EF-0CEE-8226-1B97-F2FB8397B6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94" y="2780"/>
              <a:ext cx="67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5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0</a:t>
              </a:r>
              <a:endParaRPr lang="en-US" altLang="en-US" sz="1800" dirty="0"/>
            </a:p>
          </p:txBody>
        </p:sp>
        <p:sp>
          <p:nvSpPr>
            <p:cNvPr id="30813" name="Rectangle 237">
              <a:extLst>
                <a:ext uri="{FF2B5EF4-FFF2-40B4-BE49-F238E27FC236}">
                  <a16:creationId xmlns:a16="http://schemas.microsoft.com/office/drawing/2014/main" id="{B4216B7A-4A1A-6711-0FE7-6A25140A9F4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73" y="3024"/>
              <a:ext cx="193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-128</a:t>
              </a:r>
              <a:endParaRPr lang="en-US" altLang="en-US" sz="1800"/>
            </a:p>
          </p:txBody>
        </p:sp>
        <p:sp>
          <p:nvSpPr>
            <p:cNvPr id="30814" name="Rectangle 239">
              <a:extLst>
                <a:ext uri="{FF2B5EF4-FFF2-40B4-BE49-F238E27FC236}">
                  <a16:creationId xmlns:a16="http://schemas.microsoft.com/office/drawing/2014/main" id="{90C726A3-FE21-CBD9-9E0E-ED344DF425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48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64</a:t>
              </a:r>
              <a:endParaRPr lang="en-US" altLang="en-US" sz="1800"/>
            </a:p>
          </p:txBody>
        </p:sp>
        <p:sp>
          <p:nvSpPr>
            <p:cNvPr id="30815" name="Rectangle 241">
              <a:extLst>
                <a:ext uri="{FF2B5EF4-FFF2-40B4-BE49-F238E27FC236}">
                  <a16:creationId xmlns:a16="http://schemas.microsoft.com/office/drawing/2014/main" id="{AB400C35-582B-CE44-7524-CB3E277F5D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4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32</a:t>
              </a:r>
              <a:endParaRPr lang="en-US" altLang="en-US" sz="1800" dirty="0"/>
            </a:p>
          </p:txBody>
        </p:sp>
        <p:sp>
          <p:nvSpPr>
            <p:cNvPr id="30816" name="Rectangle 243">
              <a:extLst>
                <a:ext uri="{FF2B5EF4-FFF2-40B4-BE49-F238E27FC236}">
                  <a16:creationId xmlns:a16="http://schemas.microsoft.com/office/drawing/2014/main" id="{9136677D-8774-F9F7-49F5-64609C8390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0" y="3024"/>
              <a:ext cx="107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16</a:t>
              </a:r>
              <a:endParaRPr lang="en-US" altLang="en-US" sz="1800"/>
            </a:p>
          </p:txBody>
        </p:sp>
        <p:sp>
          <p:nvSpPr>
            <p:cNvPr id="30817" name="Rectangle 245">
              <a:extLst>
                <a:ext uri="{FF2B5EF4-FFF2-40B4-BE49-F238E27FC236}">
                  <a16:creationId xmlns:a16="http://schemas.microsoft.com/office/drawing/2014/main" id="{3464F535-8B18-B15D-2330-CA7E4B6C32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4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 dirty="0">
                  <a:solidFill>
                    <a:srgbClr val="000000"/>
                  </a:solidFill>
                  <a:latin typeface="Helvetica" panose="020B0604020202020204" pitchFamily="34" charset="0"/>
                </a:rPr>
                <a:t>8</a:t>
              </a:r>
              <a:endParaRPr lang="en-US" altLang="en-US" sz="1800" dirty="0"/>
            </a:p>
          </p:txBody>
        </p:sp>
        <p:sp>
          <p:nvSpPr>
            <p:cNvPr id="30818" name="Rectangle 247">
              <a:extLst>
                <a:ext uri="{FF2B5EF4-FFF2-40B4-BE49-F238E27FC236}">
                  <a16:creationId xmlns:a16="http://schemas.microsoft.com/office/drawing/2014/main" id="{7E923958-AF1B-B655-D17A-5C677E5679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95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4</a:t>
              </a:r>
              <a:endParaRPr lang="en-US" altLang="en-US" sz="1800"/>
            </a:p>
          </p:txBody>
        </p:sp>
        <p:sp>
          <p:nvSpPr>
            <p:cNvPr id="30819" name="Rectangle 249">
              <a:extLst>
                <a:ext uri="{FF2B5EF4-FFF2-40B4-BE49-F238E27FC236}">
                  <a16:creationId xmlns:a16="http://schemas.microsoft.com/office/drawing/2014/main" id="{FA101F03-D05C-938C-E7E8-AC508D9C4C1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2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2</a:t>
              </a:r>
              <a:endParaRPr lang="en-US" altLang="en-US" sz="1800"/>
            </a:p>
          </p:txBody>
        </p:sp>
        <p:sp>
          <p:nvSpPr>
            <p:cNvPr id="30820" name="Rectangle 251">
              <a:extLst>
                <a:ext uri="{FF2B5EF4-FFF2-40B4-BE49-F238E27FC236}">
                  <a16:creationId xmlns:a16="http://schemas.microsoft.com/office/drawing/2014/main" id="{009AC378-9267-18FA-3591-9A3F924AC8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" y="3024"/>
              <a:ext cx="54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1200">
                  <a:solidFill>
                    <a:srgbClr val="000000"/>
                  </a:solidFill>
                  <a:latin typeface="Helvetica" panose="020B0604020202020204" pitchFamily="34" charset="0"/>
                </a:rPr>
                <a:t>1</a:t>
              </a:r>
              <a:endParaRPr lang="en-US" altLang="en-US" sz="1800"/>
            </a:p>
          </p:txBody>
        </p:sp>
      </p:grpSp>
      <p:pic>
        <p:nvPicPr>
          <p:cNvPr id="4" name="صورة 3">
            <a:extLst>
              <a:ext uri="{FF2B5EF4-FFF2-40B4-BE49-F238E27FC236}">
                <a16:creationId xmlns:a16="http://schemas.microsoft.com/office/drawing/2014/main" id="{1C2AE397-6EC5-A824-A7AC-40AD0050E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437" y="916206"/>
            <a:ext cx="4171950" cy="55721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4200557A-4839-F74C-C738-DC219D663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sz="1800" b="1" u="sng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Represent the 1111010 using the signed-2'a-complement System.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1   1  1  1 0 1 0</a:t>
            </a: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-   0 0  0 1 1 0        compute 2’s complement 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-  6   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678607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4200557A-4839-F74C-C738-DC219D663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sz="1800" b="1" u="sng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1800" dirty="0">
              <a:solidFill>
                <a:srgbClr val="FF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Represent the decimal -46 and +29 to binary. using the signed-2'a-complement System.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+ 29  </a:t>
            </a: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  We need  0 11101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-46   first we get the value of 46 then compute the 2’s complement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                +46  = 0 101110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  <a:sym typeface="Wingdings" panose="05000000000000000000" pitchFamily="2" charset="2"/>
              </a:rPr>
              <a:t>       Then -46 =  1 010010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5212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>
            <a:extLst>
              <a:ext uri="{FF2B5EF4-FFF2-40B4-BE49-F238E27FC236}">
                <a16:creationId xmlns:a16="http://schemas.microsoft.com/office/drawing/2014/main" id="{4850523C-3162-A394-D3E3-040D2F8E30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69731" y="1497764"/>
            <a:ext cx="10964594" cy="4267898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Highest bit indicates the sign. 1 = negative, 0 = positive</a:t>
            </a:r>
          </a:p>
        </p:txBody>
      </p:sp>
      <p:sp>
        <p:nvSpPr>
          <p:cNvPr id="32774" name="Slide Number Placeholder 3">
            <a:extLst>
              <a:ext uri="{FF2B5EF4-FFF2-40B4-BE49-F238E27FC236}">
                <a16:creationId xmlns:a16="http://schemas.microsoft.com/office/drawing/2014/main" id="{A7E5B364-0005-744F-63CF-4BA02E3A283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503420B6-D9DC-4BE4-8975-0AC1929DF6CF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000"/>
          </a:p>
        </p:txBody>
      </p:sp>
      <p:graphicFrame>
        <p:nvGraphicFramePr>
          <p:cNvPr id="32772" name="Object 4">
            <a:extLst>
              <a:ext uri="{FF2B5EF4-FFF2-40B4-BE49-F238E27FC236}">
                <a16:creationId xmlns:a16="http://schemas.microsoft.com/office/drawing/2014/main" id="{6E31BA91-A9CE-2556-E7DD-F4FE756080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4034831"/>
              </p:ext>
            </p:extLst>
          </p:nvPr>
        </p:nvGraphicFramePr>
        <p:xfrm>
          <a:off x="5022850" y="2105750"/>
          <a:ext cx="4800600" cy="2286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2808732" imgH="1199388" progId="Visio.Drawing.6">
                  <p:embed/>
                </p:oleObj>
              </mc:Choice>
              <mc:Fallback>
                <p:oleObj name="VISIO" r:id="rId2" imgW="2808732" imgH="1199388" progId="Visio.Drawing.6">
                  <p:embed/>
                  <p:pic>
                    <p:nvPicPr>
                      <p:cNvPr id="32772" name="Object 4">
                        <a:extLst>
                          <a:ext uri="{FF2B5EF4-FFF2-40B4-BE49-F238E27FC236}">
                            <a16:creationId xmlns:a16="http://schemas.microsoft.com/office/drawing/2014/main" id="{6E31BA91-A9CE-2556-E7DD-F4FE756080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t="-3598" r="3076" b="-4347"/>
                      <a:stretch>
                        <a:fillRect/>
                      </a:stretch>
                    </p:blipFill>
                    <p:spPr bwMode="auto">
                      <a:xfrm>
                        <a:off x="5022850" y="2105750"/>
                        <a:ext cx="4800600" cy="2286000"/>
                      </a:xfrm>
                      <a:prstGeom prst="rect">
                        <a:avLst/>
                      </a:prstGeom>
                      <a:solidFill>
                        <a:schemeClr val="accent1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3" name="Text Box 5">
            <a:extLst>
              <a:ext uri="{FF2B5EF4-FFF2-40B4-BE49-F238E27FC236}">
                <a16:creationId xmlns:a16="http://schemas.microsoft.com/office/drawing/2014/main" id="{8680E4D2-7BFB-3710-2D38-20B16F225D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40691" y="4251434"/>
            <a:ext cx="7620000" cy="197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137160" bIns="13716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If highest digit of a hexadecimal is &gt; 7, the value is negative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Examples: 8A and C5 are negative bytes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A21F and 9D03 are negative words</a:t>
            </a:r>
          </a:p>
          <a:p>
            <a:pPr algn="l" rtl="0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2000" dirty="0">
                <a:latin typeface="Comic Sans MS" panose="030F0702030302020204" pitchFamily="66" charset="0"/>
              </a:rPr>
              <a:t>B1C42A00 is a negative double-word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D734360A-0D00-4501-FF26-745F4F586B27}"/>
              </a:ext>
            </a:extLst>
          </p:cNvPr>
          <p:cNvSpPr txBox="1"/>
          <p:nvPr/>
        </p:nvSpPr>
        <p:spPr>
          <a:xfrm>
            <a:off x="4916214" y="912989"/>
            <a:ext cx="275633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Bit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>
            <a:extLst>
              <a:ext uri="{FF2B5EF4-FFF2-40B4-BE49-F238E27FC236}">
                <a16:creationId xmlns:a16="http://schemas.microsoft.com/office/drawing/2014/main" id="{9672DB06-03EC-9730-4670-78B26225EE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69267" y="1968151"/>
            <a:ext cx="10964594" cy="4267898"/>
          </a:xfrm>
        </p:spPr>
        <p:txBody>
          <a:bodyPr/>
          <a:lstStyle/>
          <a:p>
            <a:pPr algn="l" rtl="0" eaLnBrk="1" hangingPunct="1">
              <a:buFont typeface="Wingdings" panose="05000000000000000000" pitchFamily="2" charset="2"/>
              <a:buNone/>
            </a:pPr>
            <a:r>
              <a:rPr lang="en-US" altLang="en-US" sz="2200" dirty="0">
                <a:latin typeface="Comic Sans MS" panose="030F0702030302020204" pitchFamily="66" charset="0"/>
              </a:rPr>
              <a:t>Step 1: Move the number into the lower-significant bits</a:t>
            </a:r>
          </a:p>
          <a:p>
            <a:pPr algn="l" rtl="0" eaLnBrk="1" hangingPunct="1">
              <a:buFont typeface="Wingdings" panose="05000000000000000000" pitchFamily="2" charset="2"/>
              <a:buNone/>
            </a:pPr>
            <a:r>
              <a:rPr lang="en-US" altLang="en-US" sz="2200" dirty="0">
                <a:latin typeface="Comic Sans MS" panose="030F0702030302020204" pitchFamily="66" charset="0"/>
              </a:rPr>
              <a:t>Step 2: Fill all the remaining higher bits with the sign bit</a:t>
            </a:r>
          </a:p>
          <a:p>
            <a:pPr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This will ensure that both magnitude and sign are correct</a:t>
            </a:r>
          </a:p>
          <a:p>
            <a:pPr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Examples</a:t>
            </a:r>
          </a:p>
          <a:p>
            <a:pPr lvl="1"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Sign-Extend 10110011 to 16 bits</a:t>
            </a:r>
          </a:p>
          <a:p>
            <a:pPr lvl="1" algn="l" rtl="0" eaLnBrk="1" hangingPunct="1"/>
            <a:endParaRPr lang="en-US" altLang="en-US" sz="2200" dirty="0">
              <a:latin typeface="Comic Sans MS" panose="030F0702030302020204" pitchFamily="66" charset="0"/>
            </a:endParaRPr>
          </a:p>
          <a:p>
            <a:pPr lvl="1" algn="l" rtl="0" eaLnBrk="1" hangingPunct="1"/>
            <a:r>
              <a:rPr lang="en-US" altLang="en-US" sz="2200" dirty="0">
                <a:latin typeface="Comic Sans MS" panose="030F0702030302020204" pitchFamily="66" charset="0"/>
              </a:rPr>
              <a:t>Sign-Extend 01100010 to 16 bits</a:t>
            </a:r>
          </a:p>
          <a:p>
            <a:pPr lvl="1" algn="l" rtl="0" eaLnBrk="1" hangingPunct="1"/>
            <a:endParaRPr lang="en-US" altLang="en-US" sz="22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60000"/>
              </a:spcBef>
            </a:pPr>
            <a:r>
              <a:rPr lang="en-US" altLang="en-US" sz="2200" dirty="0"/>
              <a:t>Infinite 0s can be added to the left of a positive number</a:t>
            </a:r>
          </a:p>
          <a:p>
            <a:pPr algn="l" rtl="0" eaLnBrk="1" hangingPunct="1"/>
            <a:r>
              <a:rPr lang="en-US" altLang="en-US" sz="2200" dirty="0"/>
              <a:t>Infinite 1s can be added to the left of a negative number</a:t>
            </a:r>
          </a:p>
          <a:p>
            <a:pPr lvl="1" eaLnBrk="1" hangingPunct="1"/>
            <a:endParaRPr lang="en-US" altLang="en-US" dirty="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F6475FDB-5217-D40E-9629-4C127C63AD1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73213" y="977899"/>
            <a:ext cx="7772400" cy="11430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+mn-ea"/>
              </a:rPr>
              <a:t>Sign Extension</a:t>
            </a:r>
          </a:p>
        </p:txBody>
      </p:sp>
      <p:sp>
        <p:nvSpPr>
          <p:cNvPr id="33798" name="Slide Number Placeholder 3">
            <a:extLst>
              <a:ext uri="{FF2B5EF4-FFF2-40B4-BE49-F238E27FC236}">
                <a16:creationId xmlns:a16="http://schemas.microsoft.com/office/drawing/2014/main" id="{6833F2B6-1059-D228-7F5A-7551656E649D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4FC4A959-0E00-4211-A5B9-A747AADBE14D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000"/>
          </a:p>
        </p:txBody>
      </p:sp>
      <p:grpSp>
        <p:nvGrpSpPr>
          <p:cNvPr id="33796" name="Group 12">
            <a:extLst>
              <a:ext uri="{FF2B5EF4-FFF2-40B4-BE49-F238E27FC236}">
                <a16:creationId xmlns:a16="http://schemas.microsoft.com/office/drawing/2014/main" id="{69AEDF48-62A1-7525-FDF1-D213B023A95A}"/>
              </a:ext>
            </a:extLst>
          </p:cNvPr>
          <p:cNvGrpSpPr>
            <a:grpSpLocks/>
          </p:cNvGrpSpPr>
          <p:nvPr/>
        </p:nvGrpSpPr>
        <p:grpSpPr bwMode="auto">
          <a:xfrm>
            <a:off x="2809876" y="3814763"/>
            <a:ext cx="7027863" cy="576262"/>
            <a:chOff x="485" y="2269"/>
            <a:chExt cx="4427" cy="363"/>
          </a:xfrm>
        </p:grpSpPr>
        <p:sp>
          <p:nvSpPr>
            <p:cNvPr id="33805" name="Text Box 5">
              <a:extLst>
                <a:ext uri="{FF2B5EF4-FFF2-40B4-BE49-F238E27FC236}">
                  <a16:creationId xmlns:a16="http://schemas.microsoft.com/office/drawing/2014/main" id="{99C37ACD-51A0-AC2A-DD30-4AB3D16DBAF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" y="2305"/>
              <a:ext cx="1379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 dirty="0">
                  <a:latin typeface="Courier New" panose="02070309020205020404" pitchFamily="49" charset="0"/>
                  <a:cs typeface="Courier New" panose="02070309020205020404" pitchFamily="49" charset="0"/>
                </a:rPr>
                <a:t>10110011 = -77</a:t>
              </a:r>
            </a:p>
          </p:txBody>
        </p:sp>
        <p:sp>
          <p:nvSpPr>
            <p:cNvPr id="33806" name="Text Box 4">
              <a:extLst>
                <a:ext uri="{FF2B5EF4-FFF2-40B4-BE49-F238E27FC236}">
                  <a16:creationId xmlns:a16="http://schemas.microsoft.com/office/drawing/2014/main" id="{AC405C34-0992-101C-F199-012CD29CD4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0" y="2305"/>
              <a:ext cx="232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11111111 10110011 = -77</a:t>
              </a:r>
            </a:p>
          </p:txBody>
        </p:sp>
        <p:sp>
          <p:nvSpPr>
            <p:cNvPr id="33807" name="Oval 6">
              <a:extLst>
                <a:ext uri="{FF2B5EF4-FFF2-40B4-BE49-F238E27FC236}">
                  <a16:creationId xmlns:a16="http://schemas.microsoft.com/office/drawing/2014/main" id="{FB9B3E26-5DB8-51F3-CD89-B2F4606F63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2341"/>
              <a:ext cx="109" cy="218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8" name="AutoShape 8">
              <a:extLst>
                <a:ext uri="{FF2B5EF4-FFF2-40B4-BE49-F238E27FC236}">
                  <a16:creationId xmlns:a16="http://schemas.microsoft.com/office/drawing/2014/main" id="{3C8BA349-E5DF-389F-2F87-317EC3CE91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2341"/>
              <a:ext cx="871" cy="218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9" name="Arc 9">
              <a:extLst>
                <a:ext uri="{FF2B5EF4-FFF2-40B4-BE49-F238E27FC236}">
                  <a16:creationId xmlns:a16="http://schemas.microsoft.com/office/drawing/2014/main" id="{CECF2542-048A-33D7-C2A2-13537AEE14DC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3218" y="2269"/>
              <a:ext cx="315" cy="101"/>
            </a:xfrm>
            <a:custGeom>
              <a:avLst/>
              <a:gdLst>
                <a:gd name="T0" fmla="*/ 0 w 41694"/>
                <a:gd name="T1" fmla="*/ 0 h 21600"/>
                <a:gd name="T2" fmla="*/ 0 w 41694"/>
                <a:gd name="T3" fmla="*/ 0 h 21600"/>
                <a:gd name="T4" fmla="*/ 0 w 41694"/>
                <a:gd name="T5" fmla="*/ 0 h 21600"/>
                <a:gd name="T6" fmla="*/ 0 60000 65536"/>
                <a:gd name="T7" fmla="*/ 0 60000 65536"/>
                <a:gd name="T8" fmla="*/ 0 60000 65536"/>
                <a:gd name="T9" fmla="*/ 0 w 41694"/>
                <a:gd name="T10" fmla="*/ 0 h 21600"/>
                <a:gd name="T11" fmla="*/ 41694 w 4169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1694" h="21600" fill="none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</a:path>
                <a:path w="41694" h="21600" stroke="0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  <a:lnTo>
                    <a:pt x="20624" y="0"/>
                  </a:lnTo>
                  <a:lnTo>
                    <a:pt x="41693" y="4756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3810" name="AutoShape 11">
              <a:extLst>
                <a:ext uri="{FF2B5EF4-FFF2-40B4-BE49-F238E27FC236}">
                  <a16:creationId xmlns:a16="http://schemas.microsoft.com/office/drawing/2014/main" id="{B212ACB5-6FAF-95AB-9DB6-45F4C5E426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9" y="2378"/>
              <a:ext cx="290" cy="145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</p:grpSp>
      <p:grpSp>
        <p:nvGrpSpPr>
          <p:cNvPr id="33797" name="Group 13">
            <a:extLst>
              <a:ext uri="{FF2B5EF4-FFF2-40B4-BE49-F238E27FC236}">
                <a16:creationId xmlns:a16="http://schemas.microsoft.com/office/drawing/2014/main" id="{1253CCA1-B738-126D-FDE7-64EDC4255C5F}"/>
              </a:ext>
            </a:extLst>
          </p:cNvPr>
          <p:cNvGrpSpPr>
            <a:grpSpLocks/>
          </p:cNvGrpSpPr>
          <p:nvPr/>
        </p:nvGrpSpPr>
        <p:grpSpPr bwMode="auto">
          <a:xfrm>
            <a:off x="2809876" y="4679951"/>
            <a:ext cx="7027863" cy="576263"/>
            <a:chOff x="485" y="2269"/>
            <a:chExt cx="4427" cy="363"/>
          </a:xfrm>
        </p:grpSpPr>
        <p:sp>
          <p:nvSpPr>
            <p:cNvPr id="33799" name="Text Box 14">
              <a:extLst>
                <a:ext uri="{FF2B5EF4-FFF2-40B4-BE49-F238E27FC236}">
                  <a16:creationId xmlns:a16="http://schemas.microsoft.com/office/drawing/2014/main" id="{A9C3B7AA-F86A-F050-9415-BB55AC8190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" y="2305"/>
              <a:ext cx="1379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01100010 = +98</a:t>
              </a:r>
            </a:p>
          </p:txBody>
        </p:sp>
        <p:sp>
          <p:nvSpPr>
            <p:cNvPr id="33800" name="Text Box 15">
              <a:extLst>
                <a:ext uri="{FF2B5EF4-FFF2-40B4-BE49-F238E27FC236}">
                  <a16:creationId xmlns:a16="http://schemas.microsoft.com/office/drawing/2014/main" id="{141B1B1C-C52B-C0F2-EC91-C10D7507BE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90" y="2305"/>
              <a:ext cx="2322" cy="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rIns="0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US" altLang="en-US" sz="2000" b="1">
                  <a:latin typeface="Courier New" panose="02070309020205020404" pitchFamily="49" charset="0"/>
                  <a:cs typeface="Courier New" panose="02070309020205020404" pitchFamily="49" charset="0"/>
                </a:rPr>
                <a:t>00000000 01100010 = +98</a:t>
              </a:r>
            </a:p>
          </p:txBody>
        </p:sp>
        <p:sp>
          <p:nvSpPr>
            <p:cNvPr id="33801" name="Oval 16">
              <a:extLst>
                <a:ext uri="{FF2B5EF4-FFF2-40B4-BE49-F238E27FC236}">
                  <a16:creationId xmlns:a16="http://schemas.microsoft.com/office/drawing/2014/main" id="{6031EDDE-4267-8840-2E79-8A3B0ACB6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97" y="2341"/>
              <a:ext cx="109" cy="218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2" name="AutoShape 17">
              <a:extLst>
                <a:ext uri="{FF2B5EF4-FFF2-40B4-BE49-F238E27FC236}">
                  <a16:creationId xmlns:a16="http://schemas.microsoft.com/office/drawing/2014/main" id="{43DF46F1-CDE4-7837-B484-AC163271AC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2341"/>
              <a:ext cx="871" cy="218"/>
            </a:xfrm>
            <a:prstGeom prst="roundRect">
              <a:avLst>
                <a:gd name="adj" fmla="val 16667"/>
              </a:avLst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  <p:sp>
          <p:nvSpPr>
            <p:cNvPr id="33803" name="Arc 18">
              <a:extLst>
                <a:ext uri="{FF2B5EF4-FFF2-40B4-BE49-F238E27FC236}">
                  <a16:creationId xmlns:a16="http://schemas.microsoft.com/office/drawing/2014/main" id="{F510DFB2-DBDC-7F70-8795-EAB253ED6A6B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3218" y="2269"/>
              <a:ext cx="315" cy="101"/>
            </a:xfrm>
            <a:custGeom>
              <a:avLst/>
              <a:gdLst>
                <a:gd name="T0" fmla="*/ 0 w 41694"/>
                <a:gd name="T1" fmla="*/ 0 h 21600"/>
                <a:gd name="T2" fmla="*/ 0 w 41694"/>
                <a:gd name="T3" fmla="*/ 0 h 21600"/>
                <a:gd name="T4" fmla="*/ 0 w 41694"/>
                <a:gd name="T5" fmla="*/ 0 h 21600"/>
                <a:gd name="T6" fmla="*/ 0 60000 65536"/>
                <a:gd name="T7" fmla="*/ 0 60000 65536"/>
                <a:gd name="T8" fmla="*/ 0 60000 65536"/>
                <a:gd name="T9" fmla="*/ 0 w 41694"/>
                <a:gd name="T10" fmla="*/ 0 h 21600"/>
                <a:gd name="T11" fmla="*/ 41694 w 4169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1694" h="21600" fill="none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</a:path>
                <a:path w="41694" h="21600" stroke="0" extrusionOk="0">
                  <a:moveTo>
                    <a:pt x="41693" y="4756"/>
                  </a:moveTo>
                  <a:cubicBezTo>
                    <a:pt x="39470" y="14605"/>
                    <a:pt x="30720" y="21599"/>
                    <a:pt x="20624" y="21600"/>
                  </a:cubicBezTo>
                  <a:cubicBezTo>
                    <a:pt x="11168" y="21600"/>
                    <a:pt x="2811" y="15449"/>
                    <a:pt x="0" y="6420"/>
                  </a:cubicBezTo>
                  <a:lnTo>
                    <a:pt x="20624" y="0"/>
                  </a:lnTo>
                  <a:lnTo>
                    <a:pt x="41693" y="4756"/>
                  </a:lnTo>
                  <a:close/>
                </a:path>
              </a:pathLst>
            </a:cu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3804" name="AutoShape 19">
              <a:extLst>
                <a:ext uri="{FF2B5EF4-FFF2-40B4-BE49-F238E27FC236}">
                  <a16:creationId xmlns:a16="http://schemas.microsoft.com/office/drawing/2014/main" id="{7F6F8C4B-8F36-26B4-81AF-58A9AC12A22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09" y="2378"/>
              <a:ext cx="290" cy="145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algn="r" rtl="1">
                <a:spcBef>
                  <a:spcPct val="20000"/>
                </a:spcBef>
                <a:buClr>
                  <a:schemeClr val="folHlink"/>
                </a:buClr>
                <a:buSzPct val="90000"/>
                <a:buFont typeface="Wingdings" panose="05000000000000000000" pitchFamily="2" charset="2"/>
                <a:buChar char="n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algn="r" rtl="1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n"/>
                <a:defRPr sz="2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algn="r" rtl="1">
                <a:spcBef>
                  <a:spcPct val="20000"/>
                </a:spcBef>
                <a:buClr>
                  <a:schemeClr val="folHlink"/>
                </a:buClr>
                <a:buSzPct val="55000"/>
                <a:buFont typeface="Wingdings" panose="05000000000000000000" pitchFamily="2" charset="2"/>
                <a:buChar char="n"/>
                <a:defRPr sz="23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algn="r" rtl="1">
                <a:spcBef>
                  <a:spcPct val="20000"/>
                </a:spcBef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ar-SA" altLang="en-US" sz="1800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A533F58D-DFBA-52D3-A038-5F9778314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Find the 2's complement of B2FA.</a:t>
            </a:r>
          </a:p>
          <a:p>
            <a:pPr marL="0" indent="0">
              <a:buNone/>
            </a:pPr>
            <a:endParaRPr lang="en-US" altLang="en-US" sz="2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Convert B2FA to binary ----  1011 0010 1111 1010</a:t>
            </a: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The 2’s complement of B2FA = 0100  1101  0000  0110</a:t>
            </a: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                                                   4       D       0         6          =(4D06)</a:t>
            </a:r>
            <a:r>
              <a:rPr lang="en-US" baseline="-25000" dirty="0">
                <a:latin typeface="Comic Sans MS" panose="030F0702030302020204" pitchFamily="66" charset="0"/>
              </a:rPr>
              <a:t>16</a:t>
            </a: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dirty="0">
                <a:latin typeface="Comic Sans MS" panose="030F0702030302020204" pitchFamily="66" charset="0"/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0846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0C452769-1600-AD77-2F5C-C31A94314D8F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8A26C16-41A5-4937-BE7C-D0AE77C2A63B}" type="datetime1">
              <a:rPr lang="en-US"/>
              <a:pPr>
                <a:defRPr/>
              </a:pPr>
              <a:t>6/15/2023</a:t>
            </a:fld>
            <a:endParaRPr lang="en-US" dirty="0"/>
          </a:p>
        </p:txBody>
      </p:sp>
      <p:sp>
        <p:nvSpPr>
          <p:cNvPr id="35843" name="Slide Number Placeholder 3">
            <a:extLst>
              <a:ext uri="{FF2B5EF4-FFF2-40B4-BE49-F238E27FC236}">
                <a16:creationId xmlns:a16="http://schemas.microsoft.com/office/drawing/2014/main" id="{87426684-CF6B-531B-779D-9E7BB2F200AD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2369A076-05D6-4BF7-A6FA-A33BF322E8C3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000"/>
          </a:p>
        </p:txBody>
      </p:sp>
      <p:sp>
        <p:nvSpPr>
          <p:cNvPr id="35844" name="Text Box 2">
            <a:extLst>
              <a:ext uri="{FF2B5EF4-FFF2-40B4-BE49-F238E27FC236}">
                <a16:creationId xmlns:a16="http://schemas.microsoft.com/office/drawing/2014/main" id="{9B1BF4A0-CADC-9C3D-ECD8-5CB9A1C8C1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6696" y="953020"/>
            <a:ext cx="74676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kumimoji="1"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Subtraction with Complements</a:t>
            </a:r>
            <a:endParaRPr kumimoji="1" lang="en-US" altLang="en-US" sz="3200" b="1" dirty="0">
              <a:solidFill>
                <a:schemeClr val="accent2"/>
              </a:solidFill>
              <a:latin typeface="Comic Sans MS" panose="030F0702030302020204" pitchFamily="66" charset="0"/>
            </a:endParaRPr>
          </a:p>
        </p:txBody>
      </p:sp>
      <p:sp>
        <p:nvSpPr>
          <p:cNvPr id="35845" name="Rectangle 3">
            <a:extLst>
              <a:ext uri="{FF2B5EF4-FFF2-40B4-BE49-F238E27FC236}">
                <a16:creationId xmlns:a16="http://schemas.microsoft.com/office/drawing/2014/main" id="{2CB2AE9D-2EE9-40B1-CA5F-39EBA41ACF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07062" y="1642351"/>
            <a:ext cx="10026869" cy="456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76300" indent="-41910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314450" indent="-40005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subtraction of two n-digit unsigned numbers 	</a:t>
            </a:r>
          </a:p>
          <a:p>
            <a:pPr marL="0" indent="0" algn="l" rtl="0" eaLnBrk="1" hangingPunct="1">
              <a:buClr>
                <a:srgbClr val="FF0066"/>
              </a:buClr>
              <a:buSz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	M-N</a:t>
            </a:r>
            <a:r>
              <a:rPr lang="en-US" altLang="en-US" sz="2400" dirty="0">
                <a:latin typeface="Comic Sans MS" panose="030F0702030302020204" pitchFamily="66" charset="0"/>
              </a:rPr>
              <a:t> in base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2</a:t>
            </a:r>
            <a:r>
              <a:rPr lang="en-US" altLang="en-US" sz="2400" dirty="0">
                <a:latin typeface="Comic Sans MS" panose="030F0702030302020204" pitchFamily="66" charset="0"/>
              </a:rPr>
              <a:t> can be done as follows: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omic Sans MS" panose="030F0702030302020204" pitchFamily="66" charset="0"/>
              </a:rPr>
              <a:t>Add the minuend, M, to the 2’s complement of the subtrahend, N.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omic Sans MS" panose="030F0702030302020204" pitchFamily="66" charset="0"/>
              </a:rPr>
              <a:t>If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M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 N</a:t>
            </a: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, the end carry is discarded, what is left in the result is M – N.</a:t>
            </a:r>
          </a:p>
          <a:p>
            <a:pPr lvl="1" algn="l" rtl="0" eaLnBrk="1" hangingPunct="1">
              <a:buClr>
                <a:srgbClr val="FF0066"/>
              </a:buClr>
              <a:buSzTx/>
              <a:buFont typeface="Wingdings" panose="05000000000000000000" pitchFamily="2" charset="2"/>
              <a:buAutoNum type="arabicPeriod"/>
            </a:pP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If </a:t>
            </a:r>
            <a:r>
              <a:rPr kumimoji="1" lang="en-US" altLang="zh-TW" sz="2400" dirty="0">
                <a:solidFill>
                  <a:schemeClr val="tx2"/>
                </a:solidFill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M &lt; N</a:t>
            </a:r>
            <a:r>
              <a:rPr kumimoji="1" lang="en-US" altLang="zh-TW" sz="2400" dirty="0">
                <a:latin typeface="Comic Sans MS" panose="030F0702030302020204" pitchFamily="66" charset="0"/>
                <a:ea typeface="PMingLiU" panose="02020500000000000000" pitchFamily="18" charset="-120"/>
                <a:sym typeface="Symbol" panose="05050102010706020507" pitchFamily="18" charset="2"/>
              </a:rPr>
              <a:t>, there is no end carry. Then take the 2’s complement of the result and place a negative sign in front.</a:t>
            </a:r>
            <a:endParaRPr kumimoji="1" lang="en-US" altLang="en-US" sz="2400" dirty="0">
              <a:latin typeface="Comic Sans MS" panose="030F0702030302020204" pitchFamily="66" charset="0"/>
              <a:sym typeface="Symbol" panose="05050102010706020507" pitchFamily="18" charset="2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عنصر نائب لرقم الشريحة 9">
            <a:extLst>
              <a:ext uri="{FF2B5EF4-FFF2-40B4-BE49-F238E27FC236}">
                <a16:creationId xmlns:a16="http://schemas.microsoft.com/office/drawing/2014/main" id="{B9303D67-1581-6FB7-9710-2FFD832E111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864EEEB8-566F-459D-9F0F-AC27A46557F1}" type="slidenum">
              <a:rPr lang="en-US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000"/>
          </a:p>
        </p:txBody>
      </p:sp>
      <p:sp>
        <p:nvSpPr>
          <p:cNvPr id="214018" name="Rectangle 2">
            <a:extLst>
              <a:ext uri="{FF2B5EF4-FFF2-40B4-BE49-F238E27FC236}">
                <a16:creationId xmlns:a16="http://schemas.microsoft.com/office/drawing/2014/main" id="{A6E9AF8F-9A81-4820-F94D-3BCBFB0EEDC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465263" y="918233"/>
            <a:ext cx="6858000" cy="838200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kumimoji="1"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1</a:t>
            </a:r>
          </a:p>
        </p:txBody>
      </p:sp>
      <p:graphicFrame>
        <p:nvGraphicFramePr>
          <p:cNvPr id="37892" name="Object 3">
            <a:extLst>
              <a:ext uri="{FF2B5EF4-FFF2-40B4-BE49-F238E27FC236}">
                <a16:creationId xmlns:a16="http://schemas.microsoft.com/office/drawing/2014/main" id="{9F13DD2B-574F-14B0-0C22-B9EFA208ACC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7292628"/>
              </p:ext>
            </p:extLst>
          </p:nvPr>
        </p:nvGraphicFramePr>
        <p:xfrm>
          <a:off x="2182813" y="1534648"/>
          <a:ext cx="5140325" cy="3508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145864" imgH="360373" progId="Word.Document.8">
                  <p:embed/>
                </p:oleObj>
              </mc:Choice>
              <mc:Fallback>
                <p:oleObj name="Document" r:id="rId2" imgW="5145864" imgH="360373" progId="Word.Document.8">
                  <p:embed/>
                  <p:pic>
                    <p:nvPicPr>
                      <p:cNvPr id="37892" name="Object 3">
                        <a:extLst>
                          <a:ext uri="{FF2B5EF4-FFF2-40B4-BE49-F238E27FC236}">
                            <a16:creationId xmlns:a16="http://schemas.microsoft.com/office/drawing/2014/main" id="{9F13DD2B-574F-14B0-0C22-B9EFA208ACC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2813" y="1534648"/>
                        <a:ext cx="5140325" cy="3508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3" name="Object 4">
            <a:extLst>
              <a:ext uri="{FF2B5EF4-FFF2-40B4-BE49-F238E27FC236}">
                <a16:creationId xmlns:a16="http://schemas.microsoft.com/office/drawing/2014/main" id="{373E0B4C-6995-30FB-EB03-C2390E8A737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054225" y="1985963"/>
          <a:ext cx="5456238" cy="3930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4" imgW="5458968" imgH="3934968" progId="Word.Document.8">
                  <p:embed/>
                </p:oleObj>
              </mc:Choice>
              <mc:Fallback>
                <p:oleObj name="Document" r:id="rId4" imgW="5458968" imgH="3934968" progId="Word.Document.8">
                  <p:embed/>
                  <p:pic>
                    <p:nvPicPr>
                      <p:cNvPr id="37893" name="Object 4">
                        <a:extLst>
                          <a:ext uri="{FF2B5EF4-FFF2-40B4-BE49-F238E27FC236}">
                            <a16:creationId xmlns:a16="http://schemas.microsoft.com/office/drawing/2014/main" id="{373E0B4C-6995-30FB-EB03-C2390E8A737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4225" y="1985963"/>
                        <a:ext cx="5456238" cy="3930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4" name="Object 5">
            <a:extLst>
              <a:ext uri="{FF2B5EF4-FFF2-40B4-BE49-F238E27FC236}">
                <a16:creationId xmlns:a16="http://schemas.microsoft.com/office/drawing/2014/main" id="{DC9348F2-C9E7-C621-F6DE-655B60A5464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1141010"/>
              </p:ext>
            </p:extLst>
          </p:nvPr>
        </p:nvGraphicFramePr>
        <p:xfrm>
          <a:off x="7323138" y="1885486"/>
          <a:ext cx="137795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6" imgW="1390784" imgH="853951" progId="Word.Document.8">
                  <p:embed/>
                </p:oleObj>
              </mc:Choice>
              <mc:Fallback>
                <p:oleObj name="Document" r:id="rId6" imgW="1390784" imgH="853951" progId="Word.Document.8">
                  <p:embed/>
                  <p:pic>
                    <p:nvPicPr>
                      <p:cNvPr id="37894" name="Object 5">
                        <a:extLst>
                          <a:ext uri="{FF2B5EF4-FFF2-40B4-BE49-F238E27FC236}">
                            <a16:creationId xmlns:a16="http://schemas.microsoft.com/office/drawing/2014/main" id="{DC9348F2-C9E7-C621-F6DE-655B60A5464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23138" y="1885486"/>
                        <a:ext cx="1377950" cy="847725"/>
                      </a:xfrm>
                      <a:prstGeom prst="rect">
                        <a:avLst/>
                      </a:prstGeom>
                      <a:solidFill>
                        <a:schemeClr val="accent2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5" name="Object 6">
            <a:extLst>
              <a:ext uri="{FF2B5EF4-FFF2-40B4-BE49-F238E27FC236}">
                <a16:creationId xmlns:a16="http://schemas.microsoft.com/office/drawing/2014/main" id="{50F2EE64-8015-4A65-C3C6-54978FA6811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78626" y="3281364"/>
          <a:ext cx="3844925" cy="1874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8" imgW="3855720" imgH="1886712" progId="Word.Document.8">
                  <p:embed/>
                </p:oleObj>
              </mc:Choice>
              <mc:Fallback>
                <p:oleObj name="Document" r:id="rId8" imgW="3855720" imgH="1886712" progId="Word.Document.8">
                  <p:embed/>
                  <p:pic>
                    <p:nvPicPr>
                      <p:cNvPr id="37895" name="Object 6">
                        <a:extLst>
                          <a:ext uri="{FF2B5EF4-FFF2-40B4-BE49-F238E27FC236}">
                            <a16:creationId xmlns:a16="http://schemas.microsoft.com/office/drawing/2014/main" id="{50F2EE64-8015-4A65-C3C6-54978FA6811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78626" y="3281364"/>
                        <a:ext cx="3844925" cy="1874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6" name="Object 7">
            <a:extLst>
              <a:ext uri="{FF2B5EF4-FFF2-40B4-BE49-F238E27FC236}">
                <a16:creationId xmlns:a16="http://schemas.microsoft.com/office/drawing/2014/main" id="{84612AA9-F2C2-0B8A-982A-4963B4723B3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083426" y="5186364"/>
          <a:ext cx="2479675" cy="350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10" imgW="2487168" imgH="350520" progId="Word.Document.8">
                  <p:embed/>
                </p:oleObj>
              </mc:Choice>
              <mc:Fallback>
                <p:oleObj name="Document" r:id="rId10" imgW="2487168" imgH="350520" progId="Word.Document.8">
                  <p:embed/>
                  <p:pic>
                    <p:nvPicPr>
                      <p:cNvPr id="37896" name="Object 7">
                        <a:extLst>
                          <a:ext uri="{FF2B5EF4-FFF2-40B4-BE49-F238E27FC236}">
                            <a16:creationId xmlns:a16="http://schemas.microsoft.com/office/drawing/2014/main" id="{84612AA9-F2C2-0B8A-982A-4963B4723B3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83426" y="5186364"/>
                        <a:ext cx="2479675" cy="350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7" name="Date Placeholder 1">
            <a:extLst>
              <a:ext uri="{FF2B5EF4-FFF2-40B4-BE49-F238E27FC236}">
                <a16:creationId xmlns:a16="http://schemas.microsoft.com/office/drawing/2014/main" id="{E1CDE456-6573-E52A-04E3-B22F493FEB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225" y="6149975"/>
            <a:ext cx="1981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Tx/>
              <a:buSzTx/>
              <a:buFontTx/>
              <a:buNone/>
            </a:pPr>
            <a:fld id="{F64C8E23-BA22-4272-9846-D5E2A04D39A6}" type="datetime1">
              <a:rPr lang="en-US" altLang="en-US" sz="1000"/>
              <a:pPr algn="l" rtl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6/15/2023</a:t>
            </a:fld>
            <a:endParaRPr lang="en-US" altLang="en-US" sz="10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8914" name="Object 3">
            <a:extLst>
              <a:ext uri="{FF2B5EF4-FFF2-40B4-BE49-F238E27FC236}">
                <a16:creationId xmlns:a16="http://schemas.microsoft.com/office/drawing/2014/main" id="{790DC3D3-4C6B-A0B7-DF39-4F3D2A52953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133600" y="2211389"/>
          <a:ext cx="5467350" cy="451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5471160" imgH="4520184" progId="Word.Document.8">
                  <p:embed/>
                </p:oleObj>
              </mc:Choice>
              <mc:Fallback>
                <p:oleObj name="Document" r:id="rId3" imgW="5471160" imgH="4520184" progId="Word.Document.8">
                  <p:embed/>
                  <p:pic>
                    <p:nvPicPr>
                      <p:cNvPr id="38914" name="Object 3">
                        <a:extLst>
                          <a:ext uri="{FF2B5EF4-FFF2-40B4-BE49-F238E27FC236}">
                            <a16:creationId xmlns:a16="http://schemas.microsoft.com/office/drawing/2014/main" id="{790DC3D3-4C6B-A0B7-DF39-4F3D2A52953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2211389"/>
                        <a:ext cx="5467350" cy="4511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5" name="عنصر نائب لرقم الشريحة 9">
            <a:extLst>
              <a:ext uri="{FF2B5EF4-FFF2-40B4-BE49-F238E27FC236}">
                <a16:creationId xmlns:a16="http://schemas.microsoft.com/office/drawing/2014/main" id="{8C63807A-BF15-7521-AED3-99DF6D460B17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DD407671-8E68-4A21-9E1F-B45B0423F58D}" type="slidenum">
              <a:rPr lang="en-US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000"/>
          </a:p>
        </p:txBody>
      </p:sp>
      <p:sp>
        <p:nvSpPr>
          <p:cNvPr id="215042" name="Rectangle 2">
            <a:extLst>
              <a:ext uri="{FF2B5EF4-FFF2-40B4-BE49-F238E27FC236}">
                <a16:creationId xmlns:a16="http://schemas.microsoft.com/office/drawing/2014/main" id="{DD6A948F-1DD2-162D-F911-FC8639B1B32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862807"/>
            <a:ext cx="9511862" cy="594519"/>
          </a:xfrm>
          <a:prstGeom prst="rect">
            <a:avLst/>
          </a:prstGeom>
        </p:spPr>
        <p:txBody>
          <a:bodyPr/>
          <a:lstStyle/>
          <a:p>
            <a:pPr algn="ctr">
              <a:defRPr/>
            </a:pPr>
            <a:r>
              <a:rPr kumimoji="1"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Example 2</a:t>
            </a:r>
          </a:p>
        </p:txBody>
      </p:sp>
      <p:graphicFrame>
        <p:nvGraphicFramePr>
          <p:cNvPr id="38917" name="Object 4">
            <a:extLst>
              <a:ext uri="{FF2B5EF4-FFF2-40B4-BE49-F238E27FC236}">
                <a16:creationId xmlns:a16="http://schemas.microsoft.com/office/drawing/2014/main" id="{56EE93D0-DF7A-17F6-3C1E-B5F1E5882B5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62200" y="1525589"/>
          <a:ext cx="5467350" cy="434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5" imgW="5474208" imgH="438912" progId="Word.Document.8">
                  <p:embed/>
                </p:oleObj>
              </mc:Choice>
              <mc:Fallback>
                <p:oleObj name="Document" r:id="rId5" imgW="5474208" imgH="438912" progId="Word.Document.8">
                  <p:embed/>
                  <p:pic>
                    <p:nvPicPr>
                      <p:cNvPr id="38917" name="Object 4">
                        <a:extLst>
                          <a:ext uri="{FF2B5EF4-FFF2-40B4-BE49-F238E27FC236}">
                            <a16:creationId xmlns:a16="http://schemas.microsoft.com/office/drawing/2014/main" id="{56EE93D0-DF7A-17F6-3C1E-B5F1E5882B5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2200" y="1525589"/>
                        <a:ext cx="5467350" cy="434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8" name="Object 5">
            <a:extLst>
              <a:ext uri="{FF2B5EF4-FFF2-40B4-BE49-F238E27FC236}">
                <a16:creationId xmlns:a16="http://schemas.microsoft.com/office/drawing/2014/main" id="{3D337434-356B-7570-F593-A56D87ED7EE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772400" y="1906589"/>
          <a:ext cx="1270000" cy="846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7" imgW="1280160" imgH="853440" progId="Word.Document.8">
                  <p:embed/>
                </p:oleObj>
              </mc:Choice>
              <mc:Fallback>
                <p:oleObj name="Document" r:id="rId7" imgW="1280160" imgH="853440" progId="Word.Document.8">
                  <p:embed/>
                  <p:pic>
                    <p:nvPicPr>
                      <p:cNvPr id="38918" name="Object 5">
                        <a:extLst>
                          <a:ext uri="{FF2B5EF4-FFF2-40B4-BE49-F238E27FC236}">
                            <a16:creationId xmlns:a16="http://schemas.microsoft.com/office/drawing/2014/main" id="{3D337434-356B-7570-F593-A56D87ED7E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72400" y="1906589"/>
                        <a:ext cx="1270000" cy="846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9" name="Object 6">
            <a:extLst>
              <a:ext uri="{FF2B5EF4-FFF2-40B4-BE49-F238E27FC236}">
                <a16:creationId xmlns:a16="http://schemas.microsoft.com/office/drawing/2014/main" id="{A6810578-C5D2-4B04-8E6D-ECB5312E58B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81800" y="3201989"/>
          <a:ext cx="3556000" cy="160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9" imgW="3566160" imgH="1615440" progId="Word.Document.8">
                  <p:embed/>
                </p:oleObj>
              </mc:Choice>
              <mc:Fallback>
                <p:oleObj name="Document" r:id="rId9" imgW="3566160" imgH="1615440" progId="Word.Document.8">
                  <p:embed/>
                  <p:pic>
                    <p:nvPicPr>
                      <p:cNvPr id="38919" name="Object 6">
                        <a:extLst>
                          <a:ext uri="{FF2B5EF4-FFF2-40B4-BE49-F238E27FC236}">
                            <a16:creationId xmlns:a16="http://schemas.microsoft.com/office/drawing/2014/main" id="{A6810578-C5D2-4B04-8E6D-ECB5312E58B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81800" y="3201989"/>
                        <a:ext cx="3556000" cy="1608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20" name="Object 7">
            <a:extLst>
              <a:ext uri="{FF2B5EF4-FFF2-40B4-BE49-F238E27FC236}">
                <a16:creationId xmlns:a16="http://schemas.microsoft.com/office/drawing/2014/main" id="{62E347E1-2734-F80B-A7B2-483FBD714E5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858000" y="5335589"/>
          <a:ext cx="3035300" cy="363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11" imgW="3090672" imgH="374904" progId="Word.Document.8">
                  <p:embed/>
                </p:oleObj>
              </mc:Choice>
              <mc:Fallback>
                <p:oleObj name="Document" r:id="rId11" imgW="3090672" imgH="374904" progId="Word.Document.8">
                  <p:embed/>
                  <p:pic>
                    <p:nvPicPr>
                      <p:cNvPr id="38920" name="Object 7">
                        <a:extLst>
                          <a:ext uri="{FF2B5EF4-FFF2-40B4-BE49-F238E27FC236}">
                            <a16:creationId xmlns:a16="http://schemas.microsoft.com/office/drawing/2014/main" id="{62E347E1-2734-F80B-A7B2-483FBD714E5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0" y="5335589"/>
                        <a:ext cx="3035300" cy="363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21" name="Date Placeholder 1">
            <a:extLst>
              <a:ext uri="{FF2B5EF4-FFF2-40B4-BE49-F238E27FC236}">
                <a16:creationId xmlns:a16="http://schemas.microsoft.com/office/drawing/2014/main" id="{E7AC3BD9-ABE1-D887-430F-5159E48051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6000" y="6149975"/>
            <a:ext cx="1981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Tx/>
              <a:buSzTx/>
              <a:buFontTx/>
              <a:buNone/>
            </a:pPr>
            <a:fld id="{D39258D4-9856-45E9-993A-526A3B5DCEE4}" type="datetime1">
              <a:rPr lang="en-US" altLang="en-US" sz="1000"/>
              <a:pPr algn="l" rtl="0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t>6/15/2023</a:t>
            </a:fld>
            <a:endParaRPr lang="en-US" altLang="en-US" sz="10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6110764A-E1BE-B465-4828-7B0DC9C08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407" y="1295051"/>
            <a:ext cx="10964594" cy="4267898"/>
          </a:xfrm>
        </p:spPr>
        <p:txBody>
          <a:bodyPr/>
          <a:lstStyle/>
          <a:p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Exercise:</a:t>
            </a:r>
            <a:endParaRPr lang="en-US" b="1" u="sng" dirty="0">
              <a:solidFill>
                <a:srgbClr val="FF0000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Perform subtraction on the unsigned binary using the 2's complemented subtrahend (show the steps)</a:t>
            </a:r>
          </a:p>
          <a:p>
            <a:pPr marL="914400" marR="0" lvl="1" indent="-4572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10011 – 10001  -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first compute the 2’s complement 0f 10001 = 01111</a:t>
            </a:r>
          </a:p>
          <a:p>
            <a:pPr marL="914400" marR="0" lvl="1" indent="-45720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  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10011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01111</a:t>
            </a: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</a:rPr>
              <a:t>-------------------------</a:t>
            </a:r>
          </a:p>
          <a:p>
            <a:pPr marL="457200" marR="0" lvl="1" indent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</a:t>
            </a:r>
            <a:r>
              <a:rPr lang="en-US" sz="2400" strike="sngStrike" dirty="0">
                <a:solidFill>
                  <a:srgbClr val="FF0000"/>
                </a:solidFill>
                <a:latin typeface="Comic Sans MS" panose="030F0702030302020204" pitchFamily="66" charset="0"/>
              </a:rPr>
              <a:t>1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</a:rPr>
              <a:t>00010  ------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sym typeface="Wingdings" panose="05000000000000000000" pitchFamily="2" charset="2"/>
              </a:rPr>
              <a:t> the result = 00010</a:t>
            </a:r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454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8C6F428E-7012-AF74-97A0-2D63E95F5C61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6/15/2023</a:t>
            </a:fld>
            <a:endParaRPr lang="en-US" dirty="0"/>
          </a:p>
        </p:txBody>
      </p:sp>
      <p:sp>
        <p:nvSpPr>
          <p:cNvPr id="43011" name="Slide Number Placeholder 3">
            <a:extLst>
              <a:ext uri="{FF2B5EF4-FFF2-40B4-BE49-F238E27FC236}">
                <a16:creationId xmlns:a16="http://schemas.microsoft.com/office/drawing/2014/main" id="{DCE538AB-3242-222F-DFE7-AAE441D66AF2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235E3C68-4900-4DA0-A9C5-D1072542090A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US" altLang="en-US" sz="1000"/>
          </a:p>
        </p:txBody>
      </p:sp>
      <p:sp>
        <p:nvSpPr>
          <p:cNvPr id="43012" name="Rectangle 2">
            <a:extLst>
              <a:ext uri="{FF2B5EF4-FFF2-40B4-BE49-F238E27FC236}">
                <a16:creationId xmlns:a16="http://schemas.microsoft.com/office/drawing/2014/main" id="{E0799C84-606F-53AF-9511-6FC1ABAAA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1691" y="868362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Binary Codes</a:t>
            </a:r>
          </a:p>
        </p:txBody>
      </p:sp>
      <p:sp>
        <p:nvSpPr>
          <p:cNvPr id="43013" name="Rectangle 4">
            <a:extLst>
              <a:ext uri="{FF2B5EF4-FFF2-40B4-BE49-F238E27FC236}">
                <a16:creationId xmlns:a16="http://schemas.microsoft.com/office/drawing/2014/main" id="{9A85BC96-754C-FA80-CBD6-9025680C6F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7874" y="1890712"/>
            <a:ext cx="9844416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Binary Coded Decimal</a:t>
            </a:r>
            <a:r>
              <a:rPr lang="en-US" altLang="en-US" sz="2400" dirty="0">
                <a:latin typeface="Comic Sans MS" panose="030F0702030302020204" pitchFamily="66" charset="0"/>
              </a:rPr>
              <a:t> (BCD 4-bit)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(4267)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</a:rPr>
              <a:t> = (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0100</a:t>
            </a:r>
            <a:r>
              <a:rPr lang="en-US" altLang="en-US" sz="2400" dirty="0">
                <a:latin typeface="Comic Sans MS" panose="030F0702030302020204" pitchFamily="66" charset="0"/>
              </a:rPr>
              <a:t> 0010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0110</a:t>
            </a:r>
            <a:r>
              <a:rPr lang="en-US" altLang="en-US" sz="2400" dirty="0">
                <a:latin typeface="Comic Sans MS" panose="030F0702030302020204" pitchFamily="66" charset="0"/>
              </a:rPr>
              <a:t> 0111)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BCD</a:t>
            </a:r>
            <a:endParaRPr lang="en-US" altLang="en-US" sz="2400" dirty="0">
              <a:latin typeface="Comic Sans MS" panose="030F0702030302020204" pitchFamily="66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(9803)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</a:rPr>
              <a:t> = (1001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1000</a:t>
            </a:r>
            <a:r>
              <a:rPr lang="en-US" altLang="en-US" sz="2400" dirty="0">
                <a:latin typeface="Comic Sans MS" panose="030F0702030302020204" pitchFamily="66" charset="0"/>
              </a:rPr>
              <a:t> 0000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</a:rPr>
              <a:t>0011</a:t>
            </a:r>
            <a:r>
              <a:rPr lang="en-US" altLang="en-US" sz="2400" dirty="0">
                <a:latin typeface="Comic Sans MS" panose="030F0702030302020204" pitchFamily="66" charset="0"/>
              </a:rPr>
              <a:t>)</a:t>
            </a:r>
            <a:r>
              <a:rPr lang="en-US" altLang="en-US" sz="2400" baseline="-25000" dirty="0">
                <a:latin typeface="Comic Sans MS" panose="030F0702030302020204" pitchFamily="66" charset="0"/>
              </a:rPr>
              <a:t>BCD</a:t>
            </a:r>
          </a:p>
          <a:p>
            <a:pPr marL="457200" lvl="1" indent="0" algn="l" rtl="0" eaLnBrk="1" hangingPunct="1">
              <a:lnSpc>
                <a:spcPct val="90000"/>
              </a:lnSpc>
              <a:buClr>
                <a:srgbClr val="FF0066"/>
              </a:buClr>
              <a:buSzTx/>
              <a:buNone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following configurations: 1010, 1011, 1100, 1101, 1110, and 1111 are not authorized in BCD</a:t>
            </a:r>
          </a:p>
          <a:p>
            <a:pPr marL="0" indent="0" algn="l" rtl="0" eaLnBrk="1" hangingPunct="1">
              <a:lnSpc>
                <a:spcPct val="90000"/>
              </a:lnSpc>
              <a:buClr>
                <a:srgbClr val="FF0066"/>
              </a:buClr>
              <a:buSzTx/>
              <a:buNone/>
            </a:pP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Do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NOT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mix up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conversion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of a decimal number to a binary number with 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coding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a decimal number with a BINARY CODE. 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13</a:t>
            </a:r>
            <a:r>
              <a:rPr lang="en-US" altLang="en-US" sz="2400" baseline="-25000" dirty="0">
                <a:latin typeface="Comic Sans MS" panose="030F0702030302020204" pitchFamily="66" charset="0"/>
                <a:cs typeface="Times New Roman" panose="02020603050405020304" pitchFamily="18" charset="0"/>
              </a:rPr>
              <a:t>10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= 1101</a:t>
            </a:r>
            <a:r>
              <a:rPr lang="en-US" altLang="en-US" sz="2400" baseline="-25000" dirty="0">
                <a:latin typeface="Comic Sans MS" panose="030F0702030302020204" pitchFamily="66" charset="0"/>
                <a:cs typeface="Times New Roman" panose="02020603050405020304" pitchFamily="18" charset="0"/>
              </a:rPr>
              <a:t>2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(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conversion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) 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  <a:sym typeface="Symbol" panose="05050102010706020507" pitchFamily="18" charset="2"/>
              </a:rPr>
              <a:t>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0001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 | 0011 (</a:t>
            </a:r>
            <a:r>
              <a:rPr lang="en-US" altLang="en-US" sz="2400" u="sng" dirty="0">
                <a:latin typeface="Comic Sans MS" panose="030F0702030302020204" pitchFamily="66" charset="0"/>
                <a:cs typeface="Times New Roman" panose="02020603050405020304" pitchFamily="18" charset="0"/>
              </a:rPr>
              <a:t>coding</a:t>
            </a:r>
            <a:r>
              <a:rPr lang="en-US" altLang="en-US" sz="2400" dirty="0">
                <a:latin typeface="Comic Sans MS" panose="030F0702030302020204" pitchFamily="66" charset="0"/>
                <a:cs typeface="Times New Roman" panose="02020603050405020304" pitchFamily="18" charset="0"/>
              </a:rPr>
              <a:t>)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D1B2E78D-7A0C-A46C-5FC7-CA876D99A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solidFill>
                  <a:schemeClr val="accent2"/>
                </a:solidFill>
                <a:latin typeface="Comic Sans MS" panose="030F0702030302020204" pitchFamily="66" charset="0"/>
                <a:cs typeface="Times New Roman" panose="02020603050405020304" pitchFamily="18" charset="0"/>
              </a:rPr>
              <a:t>BCD Addition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The </a:t>
            </a:r>
            <a:r>
              <a:rPr lang="en-US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addition of BCD numbers</a:t>
            </a: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 is slightly different from </a:t>
            </a:r>
            <a:r>
              <a:rPr lang="en-US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binary addition</a:t>
            </a:r>
            <a:r>
              <a:rPr lang="en-US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. Here, the rules of binary addition are partially applicable only to the individual 4-bit groups.</a:t>
            </a:r>
          </a:p>
          <a:p>
            <a:pPr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solidFill>
                <a:schemeClr val="accent2"/>
              </a:solidFill>
              <a:latin typeface="Comic Sans MS" panose="030F0702030302020204" pitchFamily="66" charset="0"/>
              <a:cs typeface="Times New Roman" panose="02020603050405020304" pitchFamily="18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Get the binary sum, if sum &gt; 9, add 6 to the sum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Obtain the correct BCD digit sum and a carry</a:t>
            </a: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</a:endParaRPr>
          </a:p>
          <a:p>
            <a:pPr lvl="1" algn="l" rtl="0" eaLnBrk="1" hangingPunct="1">
              <a:lnSpc>
                <a:spcPct val="90000"/>
              </a:lnSpc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1828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Number Placeholder 3">
            <a:extLst>
              <a:ext uri="{FF2B5EF4-FFF2-40B4-BE49-F238E27FC236}">
                <a16:creationId xmlns:a16="http://schemas.microsoft.com/office/drawing/2014/main" id="{64CE0FFE-B879-FCF1-E24C-8804F0ED9346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735A8D11-03E9-4E25-830E-E79099198012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US" altLang="en-US" sz="1000"/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42FB167A-9A7C-3070-A279-CAE897CB0485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238875"/>
            <a:ext cx="19812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6/15/2023</a:t>
            </a:fld>
            <a:endParaRPr lang="en-US" dirty="0"/>
          </a:p>
        </p:txBody>
      </p:sp>
      <p:sp>
        <p:nvSpPr>
          <p:cNvPr id="45059" name="Rectangle 4">
            <a:extLst>
              <a:ext uri="{FF2B5EF4-FFF2-40B4-BE49-F238E27FC236}">
                <a16:creationId xmlns:a16="http://schemas.microsoft.com/office/drawing/2014/main" id="{E962AD39-C588-E567-F786-3554F2D2B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5830" y="872359"/>
            <a:ext cx="28067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BCD Addition</a:t>
            </a:r>
          </a:p>
        </p:txBody>
      </p:sp>
      <p:pic>
        <p:nvPicPr>
          <p:cNvPr id="45060" name="Picture 4">
            <a:extLst>
              <a:ext uri="{FF2B5EF4-FFF2-40B4-BE49-F238E27FC236}">
                <a16:creationId xmlns:a16="http://schemas.microsoft.com/office/drawing/2014/main" id="{0A3F37C5-F650-0A46-BB01-21403BDE9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00200"/>
            <a:ext cx="79248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Number Placeholder 3">
            <a:extLst>
              <a:ext uri="{FF2B5EF4-FFF2-40B4-BE49-F238E27FC236}">
                <a16:creationId xmlns:a16="http://schemas.microsoft.com/office/drawing/2014/main" id="{1BEEE833-DFD3-B59B-3E35-FE807F8D3A2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82D7E7D2-95F0-402D-972C-B7AF7FE32987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US" altLang="en-US" sz="1000"/>
          </a:p>
        </p:txBody>
      </p:sp>
      <p:sp>
        <p:nvSpPr>
          <p:cNvPr id="146" name="Date Placeholder 1">
            <a:extLst>
              <a:ext uri="{FF2B5EF4-FFF2-40B4-BE49-F238E27FC236}">
                <a16:creationId xmlns:a16="http://schemas.microsoft.com/office/drawing/2014/main" id="{47095CEB-ECD8-41B2-B4B6-9E040B9D9185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6356350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142A926-493C-4591-AAD4-70AD13E484ED}" type="datetime1">
              <a:rPr lang="en-US"/>
              <a:pPr>
                <a:defRPr/>
              </a:pPr>
              <a:t>6/15/2023</a:t>
            </a:fld>
            <a:endParaRPr lang="en-US" dirty="0"/>
          </a:p>
        </p:txBody>
      </p:sp>
      <p:sp>
        <p:nvSpPr>
          <p:cNvPr id="46083" name="Rectangle 4">
            <a:extLst>
              <a:ext uri="{FF2B5EF4-FFF2-40B4-BE49-F238E27FC236}">
                <a16:creationId xmlns:a16="http://schemas.microsoft.com/office/drawing/2014/main" id="{69CDA4D1-49F2-ED9E-CEB6-90D04948C7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4263" y="833436"/>
            <a:ext cx="33924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TW" sz="3200" b="1" dirty="0">
                <a:solidFill>
                  <a:schemeClr val="accent2"/>
                </a:solidFill>
                <a:latin typeface="Comic Sans MS" panose="030F0702030302020204" pitchFamily="66" charset="0"/>
                <a:ea typeface="PMingLiU" panose="02020500000000000000" pitchFamily="18" charset="-120"/>
              </a:rPr>
              <a:t>Weighted Codes</a:t>
            </a:r>
          </a:p>
        </p:txBody>
      </p:sp>
      <p:sp>
        <p:nvSpPr>
          <p:cNvPr id="46084" name="Rectangle 216">
            <a:extLst>
              <a:ext uri="{FF2B5EF4-FFF2-40B4-BE49-F238E27FC236}">
                <a16:creationId xmlns:a16="http://schemas.microsoft.com/office/drawing/2014/main" id="{AA0C0218-2E91-F38F-8D56-35CE83F7D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600201"/>
            <a:ext cx="7924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The BCD code is the 8,4,2,1 code, and 8, 4, 2, and 1 are weights; so, BCD is a </a:t>
            </a:r>
            <a:r>
              <a:rPr lang="en-US" altLang="en-US" sz="2400" i="1" dirty="0">
                <a:latin typeface="Comic Sans MS" panose="030F0702030302020204" pitchFamily="66" charset="0"/>
              </a:rPr>
              <a:t>weighted</a:t>
            </a:r>
            <a:r>
              <a:rPr lang="en-US" altLang="en-US" sz="2400" dirty="0">
                <a:latin typeface="Comic Sans MS" panose="030F0702030302020204" pitchFamily="66" charset="0"/>
              </a:rPr>
              <a:t> code</a:t>
            </a:r>
          </a:p>
        </p:txBody>
      </p:sp>
      <p:graphicFrame>
        <p:nvGraphicFramePr>
          <p:cNvPr id="7" name="Group 730">
            <a:extLst>
              <a:ext uri="{FF2B5EF4-FFF2-40B4-BE49-F238E27FC236}">
                <a16:creationId xmlns:a16="http://schemas.microsoft.com/office/drawing/2014/main" id="{88BF8458-0F53-AD22-CDC9-533CDB0609F9}"/>
              </a:ext>
            </a:extLst>
          </p:cNvPr>
          <p:cNvGraphicFramePr>
            <a:graphicFrameLocks noGrp="1"/>
          </p:cNvGraphicFramePr>
          <p:nvPr/>
        </p:nvGraphicFramePr>
        <p:xfrm>
          <a:off x="2762250" y="2590800"/>
          <a:ext cx="6553200" cy="3527428"/>
        </p:xfrm>
        <a:graphic>
          <a:graphicData uri="http://schemas.openxmlformats.org/drawingml/2006/table">
            <a:tbl>
              <a:tblPr/>
              <a:tblGrid>
                <a:gridCol w="1311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96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93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77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50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2386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7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051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3213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5750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3333FF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6159" name="Rectangle 127">
            <a:extLst>
              <a:ext uri="{FF2B5EF4-FFF2-40B4-BE49-F238E27FC236}">
                <a16:creationId xmlns:a16="http://schemas.microsoft.com/office/drawing/2014/main" id="{321E9396-1C8A-838E-05D4-1FF01B9657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3368676"/>
            <a:ext cx="79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0" name="Rectangle 511">
            <a:extLst>
              <a:ext uri="{FF2B5EF4-FFF2-40B4-BE49-F238E27FC236}">
                <a16:creationId xmlns:a16="http://schemas.microsoft.com/office/drawing/2014/main" id="{5724EAAE-63DF-947D-B7A2-2CDF7A5B2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9726" y="5759450"/>
            <a:ext cx="9525" cy="793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1" name="Rectangle 174">
            <a:extLst>
              <a:ext uri="{FF2B5EF4-FFF2-40B4-BE49-F238E27FC236}">
                <a16:creationId xmlns:a16="http://schemas.microsoft.com/office/drawing/2014/main" id="{504E2767-9950-6D7F-2AB9-46BB783A37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3668714"/>
            <a:ext cx="7938" cy="7937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2" name="Rectangle 411">
            <a:extLst>
              <a:ext uri="{FF2B5EF4-FFF2-40B4-BE49-F238E27FC236}">
                <a16:creationId xmlns:a16="http://schemas.microsoft.com/office/drawing/2014/main" id="{DCDF584A-B9C1-5185-D5C1-8B1D326185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4150" y="5160964"/>
            <a:ext cx="79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3" name="Rectangle 359">
            <a:extLst>
              <a:ext uri="{FF2B5EF4-FFF2-40B4-BE49-F238E27FC236}">
                <a16:creationId xmlns:a16="http://schemas.microsoft.com/office/drawing/2014/main" id="{DD87F0B5-DF87-5AEC-6FF6-C6CAC5160C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275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4" name="Rectangle 361">
            <a:extLst>
              <a:ext uri="{FF2B5EF4-FFF2-40B4-BE49-F238E27FC236}">
                <a16:creationId xmlns:a16="http://schemas.microsoft.com/office/drawing/2014/main" id="{2AAC9EBB-1863-BCA1-C9FE-BE96EE0861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326" y="4824414"/>
            <a:ext cx="132556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5" name="Rectangle 366">
            <a:extLst>
              <a:ext uri="{FF2B5EF4-FFF2-40B4-BE49-F238E27FC236}">
                <a16:creationId xmlns:a16="http://schemas.microsoft.com/office/drawing/2014/main" id="{5760F3BE-F44F-B85C-F6A6-4A1901350E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0825" y="4824414"/>
            <a:ext cx="14176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6" name="Rectangle 368">
            <a:extLst>
              <a:ext uri="{FF2B5EF4-FFF2-40B4-BE49-F238E27FC236}">
                <a16:creationId xmlns:a16="http://schemas.microsoft.com/office/drawing/2014/main" id="{DC3B463C-561D-3185-5C69-53B6FD85E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8464" y="4824414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7" name="Rectangle 371">
            <a:extLst>
              <a:ext uri="{FF2B5EF4-FFF2-40B4-BE49-F238E27FC236}">
                <a16:creationId xmlns:a16="http://schemas.microsoft.com/office/drawing/2014/main" id="{4FE324BD-C8E0-A922-833C-E95ED3C8FF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7989" y="4824414"/>
            <a:ext cx="13795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8" name="Rectangle 373">
            <a:extLst>
              <a:ext uri="{FF2B5EF4-FFF2-40B4-BE49-F238E27FC236}">
                <a16:creationId xmlns:a16="http://schemas.microsoft.com/office/drawing/2014/main" id="{22D467D9-5E54-4D1A-4F17-2686746667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7526" y="4824414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69" name="Rectangle 376">
            <a:extLst>
              <a:ext uri="{FF2B5EF4-FFF2-40B4-BE49-F238E27FC236}">
                <a16:creationId xmlns:a16="http://schemas.microsoft.com/office/drawing/2014/main" id="{51400F5B-1DC9-1CE3-C494-8DA3CC4AF6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7051" y="4824414"/>
            <a:ext cx="123031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0" name="Rectangle 378">
            <a:extLst>
              <a:ext uri="{FF2B5EF4-FFF2-40B4-BE49-F238E27FC236}">
                <a16:creationId xmlns:a16="http://schemas.microsoft.com/office/drawing/2014/main" id="{A3F4D267-5D6C-1106-91DB-373A36D8A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7363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1" name="Rectangle 380">
            <a:extLst>
              <a:ext uri="{FF2B5EF4-FFF2-40B4-BE49-F238E27FC236}">
                <a16:creationId xmlns:a16="http://schemas.microsoft.com/office/drawing/2014/main" id="{34783D93-E5A8-3C82-3D4F-5435A7E8B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6414" y="4824414"/>
            <a:ext cx="12271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2" name="Rectangle 382">
            <a:extLst>
              <a:ext uri="{FF2B5EF4-FFF2-40B4-BE49-F238E27FC236}">
                <a16:creationId xmlns:a16="http://schemas.microsoft.com/office/drawing/2014/main" id="{3CBE4AB1-AF7B-B86E-0238-4F04612779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3550" y="4824414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73" name="Rectangle 5">
            <a:extLst>
              <a:ext uri="{FF2B5EF4-FFF2-40B4-BE49-F238E27FC236}">
                <a16:creationId xmlns:a16="http://schemas.microsoft.com/office/drawing/2014/main" id="{58D7A46E-9294-D784-802B-6BA41784E8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39467" y="2617788"/>
            <a:ext cx="110286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Decimal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4" name="Rectangle 7">
            <a:extLst>
              <a:ext uri="{FF2B5EF4-FFF2-40B4-BE49-F238E27FC236}">
                <a16:creationId xmlns:a16="http://schemas.microsoft.com/office/drawing/2014/main" id="{4D076CD5-9DB6-6413-DF43-EFB85282E1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2895" y="2617788"/>
            <a:ext cx="79508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8,4,2,1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5" name="Rectangle 8">
            <a:extLst>
              <a:ext uri="{FF2B5EF4-FFF2-40B4-BE49-F238E27FC236}">
                <a16:creationId xmlns:a16="http://schemas.microsoft.com/office/drawing/2014/main" id="{F7A206FE-13AD-F790-5302-DA6788466D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7578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6" name="Rectangle 9">
            <a:extLst>
              <a:ext uri="{FF2B5EF4-FFF2-40B4-BE49-F238E27FC236}">
                <a16:creationId xmlns:a16="http://schemas.microsoft.com/office/drawing/2014/main" id="{5E3B48C7-80C4-5E2E-DB49-C92973BCA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53761" y="2617788"/>
            <a:ext cx="105593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Excess3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7" name="Rectangle 10">
            <a:extLst>
              <a:ext uri="{FF2B5EF4-FFF2-40B4-BE49-F238E27FC236}">
                <a16:creationId xmlns:a16="http://schemas.microsoft.com/office/drawing/2014/main" id="{176FFE39-3258-DDCD-5078-AF9F1B3F88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7766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8" name="Rectangle 11">
            <a:extLst>
              <a:ext uri="{FF2B5EF4-FFF2-40B4-BE49-F238E27FC236}">
                <a16:creationId xmlns:a16="http://schemas.microsoft.com/office/drawing/2014/main" id="{75BE268F-7FCA-D245-EEE1-8BAD7ACA25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81244" y="2617788"/>
            <a:ext cx="44884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8,4,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79" name="Rectangle 12">
            <a:extLst>
              <a:ext uri="{FF2B5EF4-FFF2-40B4-BE49-F238E27FC236}">
                <a16:creationId xmlns:a16="http://schemas.microsoft.com/office/drawing/2014/main" id="{FB0FC22E-B657-F558-E22B-DC4FC3BA5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3767" y="2617788"/>
            <a:ext cx="1025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-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0" name="Rectangle 13">
            <a:extLst>
              <a:ext uri="{FF2B5EF4-FFF2-40B4-BE49-F238E27FC236}">
                <a16:creationId xmlns:a16="http://schemas.microsoft.com/office/drawing/2014/main" id="{A1BA1F03-425A-5AE9-962D-33E5F7EF72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6365" y="2617788"/>
            <a:ext cx="22442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2,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1" name="Rectangle 14">
            <a:extLst>
              <a:ext uri="{FF2B5EF4-FFF2-40B4-BE49-F238E27FC236}">
                <a16:creationId xmlns:a16="http://schemas.microsoft.com/office/drawing/2014/main" id="{BB995945-F2FE-AF2C-215D-FBF44703D6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62379" y="2617788"/>
            <a:ext cx="1025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-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2" name="Rectangle 15">
            <a:extLst>
              <a:ext uri="{FF2B5EF4-FFF2-40B4-BE49-F238E27FC236}">
                <a16:creationId xmlns:a16="http://schemas.microsoft.com/office/drawing/2014/main" id="{69314152-B920-B702-886E-9B25661D31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79761" y="2617788"/>
            <a:ext cx="1218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3" name="Rectangle 17">
            <a:extLst>
              <a:ext uri="{FF2B5EF4-FFF2-40B4-BE49-F238E27FC236}">
                <a16:creationId xmlns:a16="http://schemas.microsoft.com/office/drawing/2014/main" id="{2338326A-857C-C849-B46C-E25FC84DE2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86366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4" name="Rectangle 18">
            <a:extLst>
              <a:ext uri="{FF2B5EF4-FFF2-40B4-BE49-F238E27FC236}">
                <a16:creationId xmlns:a16="http://schemas.microsoft.com/office/drawing/2014/main" id="{65B56923-ADB8-21EC-3DEE-1D4041560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26619" y="2617788"/>
            <a:ext cx="62196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Gray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5" name="Rectangle 19">
            <a:extLst>
              <a:ext uri="{FF2B5EF4-FFF2-40B4-BE49-F238E27FC236}">
                <a16:creationId xmlns:a16="http://schemas.microsoft.com/office/drawing/2014/main" id="{3F3296D8-90D1-0315-44EC-F3FE9BDF96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72191" y="2617788"/>
            <a:ext cx="769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4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6" name="Rectangle 66">
            <a:extLst>
              <a:ext uri="{FF2B5EF4-FFF2-40B4-BE49-F238E27FC236}">
                <a16:creationId xmlns:a16="http://schemas.microsoft.com/office/drawing/2014/main" id="{341C29BA-8594-8D1E-7592-5D8EC74DBD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0543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7" name="Rectangle 67">
            <a:extLst>
              <a:ext uri="{FF2B5EF4-FFF2-40B4-BE49-F238E27FC236}">
                <a16:creationId xmlns:a16="http://schemas.microsoft.com/office/drawing/2014/main" id="{CAE32F70-D799-1C6A-25C7-C368798AE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8" name="Rectangle 68">
            <a:extLst>
              <a:ext uri="{FF2B5EF4-FFF2-40B4-BE49-F238E27FC236}">
                <a16:creationId xmlns:a16="http://schemas.microsoft.com/office/drawing/2014/main" id="{1A1E7E1C-1966-CDD8-9F29-E2352C5F71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0725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89" name="Rectangle 69">
            <a:extLst>
              <a:ext uri="{FF2B5EF4-FFF2-40B4-BE49-F238E27FC236}">
                <a16:creationId xmlns:a16="http://schemas.microsoft.com/office/drawing/2014/main" id="{B203C5FE-8C0F-45AE-C0FC-FCE5BFE59E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0" name="Rectangle 70">
            <a:extLst>
              <a:ext uri="{FF2B5EF4-FFF2-40B4-BE49-F238E27FC236}">
                <a16:creationId xmlns:a16="http://schemas.microsoft.com/office/drawing/2014/main" id="{0C9B6242-52AD-499F-181B-9568BFB701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0543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1" name="Rectangle 71">
            <a:extLst>
              <a:ext uri="{FF2B5EF4-FFF2-40B4-BE49-F238E27FC236}">
                <a16:creationId xmlns:a16="http://schemas.microsoft.com/office/drawing/2014/main" id="{9E22F47D-D74D-8FF9-FC3F-127C4B7AA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2" name="Rectangle 72">
            <a:extLst>
              <a:ext uri="{FF2B5EF4-FFF2-40B4-BE49-F238E27FC236}">
                <a16:creationId xmlns:a16="http://schemas.microsoft.com/office/drawing/2014/main" id="{0F7C4563-78B6-65D6-4784-745A9BB3A1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4875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3" name="Rectangle 73">
            <a:extLst>
              <a:ext uri="{FF2B5EF4-FFF2-40B4-BE49-F238E27FC236}">
                <a16:creationId xmlns:a16="http://schemas.microsoft.com/office/drawing/2014/main" id="{A3C5E875-3769-A42D-BCB1-1B5718110B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4" name="Rectangle 74">
            <a:extLst>
              <a:ext uri="{FF2B5EF4-FFF2-40B4-BE49-F238E27FC236}">
                <a16:creationId xmlns:a16="http://schemas.microsoft.com/office/drawing/2014/main" id="{4084CC86-DB9B-900A-3BC0-9327FD6041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97888" y="3054350"/>
            <a:ext cx="4762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5" name="Rectangle 75">
            <a:extLst>
              <a:ext uri="{FF2B5EF4-FFF2-40B4-BE49-F238E27FC236}">
                <a16:creationId xmlns:a16="http://schemas.microsoft.com/office/drawing/2014/main" id="{4BEE2C9E-0DCA-EB53-8D19-D1C4B2F811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0543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196" name="Rectangle 76">
            <a:extLst>
              <a:ext uri="{FF2B5EF4-FFF2-40B4-BE49-F238E27FC236}">
                <a16:creationId xmlns:a16="http://schemas.microsoft.com/office/drawing/2014/main" id="{3F8A1173-4870-CF5B-C52C-5554BB0FC8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8275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7" name="Rectangle 78">
            <a:extLst>
              <a:ext uri="{FF2B5EF4-FFF2-40B4-BE49-F238E27FC236}">
                <a16:creationId xmlns:a16="http://schemas.microsoft.com/office/drawing/2014/main" id="{EB94D3B3-344F-F852-5BF1-A49E582509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27326" y="3032126"/>
            <a:ext cx="132556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8" name="Rectangle 83">
            <a:extLst>
              <a:ext uri="{FF2B5EF4-FFF2-40B4-BE49-F238E27FC236}">
                <a16:creationId xmlns:a16="http://schemas.microsoft.com/office/drawing/2014/main" id="{48928017-D5DE-43F7-04AA-53B451862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0825" y="3032126"/>
            <a:ext cx="1417638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199" name="Rectangle 85">
            <a:extLst>
              <a:ext uri="{FF2B5EF4-FFF2-40B4-BE49-F238E27FC236}">
                <a16:creationId xmlns:a16="http://schemas.microsoft.com/office/drawing/2014/main" id="{F4E4D423-9341-8B9A-9725-AE211712D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78464" y="3032126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0" name="Rectangle 88">
            <a:extLst>
              <a:ext uri="{FF2B5EF4-FFF2-40B4-BE49-F238E27FC236}">
                <a16:creationId xmlns:a16="http://schemas.microsoft.com/office/drawing/2014/main" id="{08AF0F63-D0BC-BB83-2768-012C48682D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7989" y="3032126"/>
            <a:ext cx="13795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1" name="Rectangle 90">
            <a:extLst>
              <a:ext uri="{FF2B5EF4-FFF2-40B4-BE49-F238E27FC236}">
                <a16:creationId xmlns:a16="http://schemas.microsoft.com/office/drawing/2014/main" id="{34BD0EEF-08F1-B244-5A12-575431D9EA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7526" y="3032126"/>
            <a:ext cx="9525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2" name="Rectangle 93">
            <a:extLst>
              <a:ext uri="{FF2B5EF4-FFF2-40B4-BE49-F238E27FC236}">
                <a16:creationId xmlns:a16="http://schemas.microsoft.com/office/drawing/2014/main" id="{086A6CC0-69A0-756C-4C2E-7E408BE85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77051" y="3032126"/>
            <a:ext cx="1230313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3" name="Rectangle 95">
            <a:extLst>
              <a:ext uri="{FF2B5EF4-FFF2-40B4-BE49-F238E27FC236}">
                <a16:creationId xmlns:a16="http://schemas.microsoft.com/office/drawing/2014/main" id="{36EE221B-58A6-B9DA-D40C-46FDBDFB5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07363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4" name="Rectangle 97">
            <a:extLst>
              <a:ext uri="{FF2B5EF4-FFF2-40B4-BE49-F238E27FC236}">
                <a16:creationId xmlns:a16="http://schemas.microsoft.com/office/drawing/2014/main" id="{DEC3A27C-08F5-984C-8AC7-9389D26371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6414" y="3032126"/>
            <a:ext cx="1227137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5" name="Rectangle 99">
            <a:extLst>
              <a:ext uri="{FF2B5EF4-FFF2-40B4-BE49-F238E27FC236}">
                <a16:creationId xmlns:a16="http://schemas.microsoft.com/office/drawing/2014/main" id="{D03805AD-4649-7866-D721-B7DFE7EA1B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3550" y="3032126"/>
            <a:ext cx="19050" cy="952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Tx/>
              <a:buChar char="•"/>
            </a:pPr>
            <a:endParaRPr lang="ar-EG" altLang="en-US">
              <a:latin typeface="Garamond" panose="02020404030301010803" pitchFamily="18" charset="0"/>
            </a:endParaRPr>
          </a:p>
        </p:txBody>
      </p:sp>
      <p:sp>
        <p:nvSpPr>
          <p:cNvPr id="46206" name="Rectangle 113">
            <a:extLst>
              <a:ext uri="{FF2B5EF4-FFF2-40B4-BE49-F238E27FC236}">
                <a16:creationId xmlns:a16="http://schemas.microsoft.com/office/drawing/2014/main" id="{71D3EB28-6B44-91A5-C9AB-6B9E5ABCEF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36926" y="3352800"/>
            <a:ext cx="1000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7" name="Rectangle 114">
            <a:extLst>
              <a:ext uri="{FF2B5EF4-FFF2-40B4-BE49-F238E27FC236}">
                <a16:creationId xmlns:a16="http://schemas.microsoft.com/office/drawing/2014/main" id="{5353907E-EC98-3AF1-5BFA-2BCE06619C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8" name="Rectangle 115">
            <a:extLst>
              <a:ext uri="{FF2B5EF4-FFF2-40B4-BE49-F238E27FC236}">
                <a16:creationId xmlns:a16="http://schemas.microsoft.com/office/drawing/2014/main" id="{D7DB532A-C17D-E86E-8941-9403EF87BD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09" name="Rectangle 116">
            <a:extLst>
              <a:ext uri="{FF2B5EF4-FFF2-40B4-BE49-F238E27FC236}">
                <a16:creationId xmlns:a16="http://schemas.microsoft.com/office/drawing/2014/main" id="{8C1EB790-364F-1372-C5CF-4AD4FCE3E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0" name="Rectangle 117">
            <a:extLst>
              <a:ext uri="{FF2B5EF4-FFF2-40B4-BE49-F238E27FC236}">
                <a16:creationId xmlns:a16="http://schemas.microsoft.com/office/drawing/2014/main" id="{21CF1670-570C-C815-DC4B-1807AC4EED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8363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1" name="Rectangle 118">
            <a:extLst>
              <a:ext uri="{FF2B5EF4-FFF2-40B4-BE49-F238E27FC236}">
                <a16:creationId xmlns:a16="http://schemas.microsoft.com/office/drawing/2014/main" id="{5BAFA8E9-1DF3-BB5B-4FB6-CF752642C4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2" name="Rectangle 119">
            <a:extLst>
              <a:ext uri="{FF2B5EF4-FFF2-40B4-BE49-F238E27FC236}">
                <a16:creationId xmlns:a16="http://schemas.microsoft.com/office/drawing/2014/main" id="{CA10EE1C-B3F5-9948-C8CD-F4CC660A11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0" y="33528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3" name="Rectangle 120">
            <a:extLst>
              <a:ext uri="{FF2B5EF4-FFF2-40B4-BE49-F238E27FC236}">
                <a16:creationId xmlns:a16="http://schemas.microsoft.com/office/drawing/2014/main" id="{BF41282C-0E8D-0A49-0E29-A9B7BE0D14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4" name="Rectangle 121">
            <a:extLst>
              <a:ext uri="{FF2B5EF4-FFF2-40B4-BE49-F238E27FC236}">
                <a16:creationId xmlns:a16="http://schemas.microsoft.com/office/drawing/2014/main" id="{DB50B20C-9CD5-E2D9-FFCF-595206C56A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33528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5" name="Rectangle 122">
            <a:extLst>
              <a:ext uri="{FF2B5EF4-FFF2-40B4-BE49-F238E27FC236}">
                <a16:creationId xmlns:a16="http://schemas.microsoft.com/office/drawing/2014/main" id="{7AB91E0B-8A85-9C03-F4BD-A6BC8E78F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3528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6" name="Rectangle 160">
            <a:extLst>
              <a:ext uri="{FF2B5EF4-FFF2-40B4-BE49-F238E27FC236}">
                <a16:creationId xmlns:a16="http://schemas.microsoft.com/office/drawing/2014/main" id="{4ED6281E-59F6-77F8-EC3A-6AB93215B2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6512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2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7" name="Rectangle 161">
            <a:extLst>
              <a:ext uri="{FF2B5EF4-FFF2-40B4-BE49-F238E27FC236}">
                <a16:creationId xmlns:a16="http://schemas.microsoft.com/office/drawing/2014/main" id="{D6BCBE7F-B788-E70F-D038-0B19EBA736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8" name="Rectangle 162">
            <a:extLst>
              <a:ext uri="{FF2B5EF4-FFF2-40B4-BE49-F238E27FC236}">
                <a16:creationId xmlns:a16="http://schemas.microsoft.com/office/drawing/2014/main" id="{35781E47-F1B4-303B-F861-A24477CCFA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36512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19" name="Rectangle 163">
            <a:extLst>
              <a:ext uri="{FF2B5EF4-FFF2-40B4-BE49-F238E27FC236}">
                <a16:creationId xmlns:a16="http://schemas.microsoft.com/office/drawing/2014/main" id="{0CE42AAC-D459-497B-1CB6-0D27895BD1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0" name="Rectangle 164">
            <a:extLst>
              <a:ext uri="{FF2B5EF4-FFF2-40B4-BE49-F238E27FC236}">
                <a16:creationId xmlns:a16="http://schemas.microsoft.com/office/drawing/2014/main" id="{C4059CB3-073E-AFED-1617-DBC94D13B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1" name="Rectangle 165">
            <a:extLst>
              <a:ext uri="{FF2B5EF4-FFF2-40B4-BE49-F238E27FC236}">
                <a16:creationId xmlns:a16="http://schemas.microsoft.com/office/drawing/2014/main" id="{0BBBA409-B939-86ED-914B-056146A161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2" name="Rectangle 166">
            <a:extLst>
              <a:ext uri="{FF2B5EF4-FFF2-40B4-BE49-F238E27FC236}">
                <a16:creationId xmlns:a16="http://schemas.microsoft.com/office/drawing/2014/main" id="{124F68BD-B9B8-C5B2-97A5-485B5DEA8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3" name="Rectangle 167">
            <a:extLst>
              <a:ext uri="{FF2B5EF4-FFF2-40B4-BE49-F238E27FC236}">
                <a16:creationId xmlns:a16="http://schemas.microsoft.com/office/drawing/2014/main" id="{87998B0A-62C5-DB21-1774-E6700F4647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4" name="Rectangle 168">
            <a:extLst>
              <a:ext uri="{FF2B5EF4-FFF2-40B4-BE49-F238E27FC236}">
                <a16:creationId xmlns:a16="http://schemas.microsoft.com/office/drawing/2014/main" id="{548073F2-4318-5F23-3A9E-A238987EF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36512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5" name="Rectangle 169">
            <a:extLst>
              <a:ext uri="{FF2B5EF4-FFF2-40B4-BE49-F238E27FC236}">
                <a16:creationId xmlns:a16="http://schemas.microsoft.com/office/drawing/2014/main" id="{F1EA5020-FDBE-7A1E-DD79-666A6E8A24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6512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6" name="Rectangle 208">
            <a:extLst>
              <a:ext uri="{FF2B5EF4-FFF2-40B4-BE49-F238E27FC236}">
                <a16:creationId xmlns:a16="http://schemas.microsoft.com/office/drawing/2014/main" id="{07D72C1A-448E-205F-1DFA-DA2FB245B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39497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3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7" name="Rectangle 209">
            <a:extLst>
              <a:ext uri="{FF2B5EF4-FFF2-40B4-BE49-F238E27FC236}">
                <a16:creationId xmlns:a16="http://schemas.microsoft.com/office/drawing/2014/main" id="{79991CDF-F061-CCF0-B4E8-43A6E3AAA5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8" name="Rectangle 210">
            <a:extLst>
              <a:ext uri="{FF2B5EF4-FFF2-40B4-BE49-F238E27FC236}">
                <a16:creationId xmlns:a16="http://schemas.microsoft.com/office/drawing/2014/main" id="{F4A9A22B-9BCC-041C-DBE4-35DFADC56A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29" name="Rectangle 211">
            <a:extLst>
              <a:ext uri="{FF2B5EF4-FFF2-40B4-BE49-F238E27FC236}">
                <a16:creationId xmlns:a16="http://schemas.microsoft.com/office/drawing/2014/main" id="{1BFBFB7F-87F2-83F7-CDB8-5161A0D403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0" name="Rectangle 212">
            <a:extLst>
              <a:ext uri="{FF2B5EF4-FFF2-40B4-BE49-F238E27FC236}">
                <a16:creationId xmlns:a16="http://schemas.microsoft.com/office/drawing/2014/main" id="{B55E1452-F335-6612-9A68-646144D36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1" name="Rectangle 213">
            <a:extLst>
              <a:ext uri="{FF2B5EF4-FFF2-40B4-BE49-F238E27FC236}">
                <a16:creationId xmlns:a16="http://schemas.microsoft.com/office/drawing/2014/main" id="{3C2CD13E-D703-95A9-494C-CB0C5A021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2" name="Rectangle 214">
            <a:extLst>
              <a:ext uri="{FF2B5EF4-FFF2-40B4-BE49-F238E27FC236}">
                <a16:creationId xmlns:a16="http://schemas.microsoft.com/office/drawing/2014/main" id="{8E25DC08-8142-3A75-F111-BB1E8B515B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39497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3" name="Rectangle 215">
            <a:extLst>
              <a:ext uri="{FF2B5EF4-FFF2-40B4-BE49-F238E27FC236}">
                <a16:creationId xmlns:a16="http://schemas.microsoft.com/office/drawing/2014/main" id="{87679B91-2579-E9F4-B1E7-A7B7088FDD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4" name="Rectangle 216">
            <a:extLst>
              <a:ext uri="{FF2B5EF4-FFF2-40B4-BE49-F238E27FC236}">
                <a16:creationId xmlns:a16="http://schemas.microsoft.com/office/drawing/2014/main" id="{DA271794-99CB-49FD-CD8C-57647CBE70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26463" y="39497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5" name="Rectangle 217">
            <a:extLst>
              <a:ext uri="{FF2B5EF4-FFF2-40B4-BE49-F238E27FC236}">
                <a16:creationId xmlns:a16="http://schemas.microsoft.com/office/drawing/2014/main" id="{DF3D9248-DBC8-3DDB-6580-7BE42140D0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39497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6" name="Rectangle 255">
            <a:extLst>
              <a:ext uri="{FF2B5EF4-FFF2-40B4-BE49-F238E27FC236}">
                <a16:creationId xmlns:a16="http://schemas.microsoft.com/office/drawing/2014/main" id="{E756507E-9C69-3F9D-3789-EDB2BC7205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2481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4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7" name="Rectangle 256">
            <a:extLst>
              <a:ext uri="{FF2B5EF4-FFF2-40B4-BE49-F238E27FC236}">
                <a16:creationId xmlns:a16="http://schemas.microsoft.com/office/drawing/2014/main" id="{2CC6EA27-EC67-92E8-5618-036175C51D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8" name="Rectangle 257">
            <a:extLst>
              <a:ext uri="{FF2B5EF4-FFF2-40B4-BE49-F238E27FC236}">
                <a16:creationId xmlns:a16="http://schemas.microsoft.com/office/drawing/2014/main" id="{F9AD72E2-A595-576C-5EE2-5FE2AACEE8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42481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39" name="Rectangle 258">
            <a:extLst>
              <a:ext uri="{FF2B5EF4-FFF2-40B4-BE49-F238E27FC236}">
                <a16:creationId xmlns:a16="http://schemas.microsoft.com/office/drawing/2014/main" id="{B1353925-F738-1A73-064F-F16F48BF82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0" name="Rectangle 259">
            <a:extLst>
              <a:ext uri="{FF2B5EF4-FFF2-40B4-BE49-F238E27FC236}">
                <a16:creationId xmlns:a16="http://schemas.microsoft.com/office/drawing/2014/main" id="{FDDE9AE1-0DEB-2280-DA30-2DAFB8D9DA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7413" y="424815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1" name="Rectangle 260">
            <a:extLst>
              <a:ext uri="{FF2B5EF4-FFF2-40B4-BE49-F238E27FC236}">
                <a16:creationId xmlns:a16="http://schemas.microsoft.com/office/drawing/2014/main" id="{0C2C468A-CE64-EA74-223B-7AB8CEE48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2" name="Rectangle 261">
            <a:extLst>
              <a:ext uri="{FF2B5EF4-FFF2-40B4-BE49-F238E27FC236}">
                <a16:creationId xmlns:a16="http://schemas.microsoft.com/office/drawing/2014/main" id="{76BB7516-FC04-E87D-38A9-F15164B7B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4400" y="424815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3" name="Rectangle 262">
            <a:extLst>
              <a:ext uri="{FF2B5EF4-FFF2-40B4-BE49-F238E27FC236}">
                <a16:creationId xmlns:a16="http://schemas.microsoft.com/office/drawing/2014/main" id="{25E7A9D1-AE50-EECE-8FE8-69384F8BBF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4" name="Rectangle 263">
            <a:extLst>
              <a:ext uri="{FF2B5EF4-FFF2-40B4-BE49-F238E27FC236}">
                <a16:creationId xmlns:a16="http://schemas.microsoft.com/office/drawing/2014/main" id="{3E825903-75D1-85D1-F5CE-ADFB65493D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42481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5" name="Rectangle 264">
            <a:extLst>
              <a:ext uri="{FF2B5EF4-FFF2-40B4-BE49-F238E27FC236}">
                <a16:creationId xmlns:a16="http://schemas.microsoft.com/office/drawing/2014/main" id="{11AEA827-2B33-3667-738F-EF2E94C56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2481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6" name="Rectangle 302">
            <a:extLst>
              <a:ext uri="{FF2B5EF4-FFF2-40B4-BE49-F238E27FC236}">
                <a16:creationId xmlns:a16="http://schemas.microsoft.com/office/drawing/2014/main" id="{15549B2D-D792-EC2F-D468-511215B2BB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5466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5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7" name="Rectangle 303">
            <a:extLst>
              <a:ext uri="{FF2B5EF4-FFF2-40B4-BE49-F238E27FC236}">
                <a16:creationId xmlns:a16="http://schemas.microsoft.com/office/drawing/2014/main" id="{CE109F12-4543-A15A-44CA-A00A730687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8" name="Rectangle 304">
            <a:extLst>
              <a:ext uri="{FF2B5EF4-FFF2-40B4-BE49-F238E27FC236}">
                <a16:creationId xmlns:a16="http://schemas.microsoft.com/office/drawing/2014/main" id="{C8BBD9CA-E57B-D796-6B85-6EC8996730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45466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49" name="Rectangle 305">
            <a:extLst>
              <a:ext uri="{FF2B5EF4-FFF2-40B4-BE49-F238E27FC236}">
                <a16:creationId xmlns:a16="http://schemas.microsoft.com/office/drawing/2014/main" id="{28DB702B-58C4-83CF-9757-2D52CD03EA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0" name="Rectangle 306">
            <a:extLst>
              <a:ext uri="{FF2B5EF4-FFF2-40B4-BE49-F238E27FC236}">
                <a16:creationId xmlns:a16="http://schemas.microsoft.com/office/drawing/2014/main" id="{6670F25A-46BB-B81F-9700-1A79958C63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8363" y="45466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1" name="Rectangle 307">
            <a:extLst>
              <a:ext uri="{FF2B5EF4-FFF2-40B4-BE49-F238E27FC236}">
                <a16:creationId xmlns:a16="http://schemas.microsoft.com/office/drawing/2014/main" id="{8E075A7C-D8B2-37EB-42DD-208A65605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2" name="Rectangle 308">
            <a:extLst>
              <a:ext uri="{FF2B5EF4-FFF2-40B4-BE49-F238E27FC236}">
                <a16:creationId xmlns:a16="http://schemas.microsoft.com/office/drawing/2014/main" id="{1E4C3F6B-A7BD-B7BF-6FD8-3C8225927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0" y="45466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3" name="Rectangle 309">
            <a:extLst>
              <a:ext uri="{FF2B5EF4-FFF2-40B4-BE49-F238E27FC236}">
                <a16:creationId xmlns:a16="http://schemas.microsoft.com/office/drawing/2014/main" id="{674859FD-4BCC-5D12-C6D5-0D266E90E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4" name="Rectangle 310">
            <a:extLst>
              <a:ext uri="{FF2B5EF4-FFF2-40B4-BE49-F238E27FC236}">
                <a16:creationId xmlns:a16="http://schemas.microsoft.com/office/drawing/2014/main" id="{ACAAA5DE-D759-1D20-BBBF-5D93DB66FA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45466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5" name="Rectangle 311">
            <a:extLst>
              <a:ext uri="{FF2B5EF4-FFF2-40B4-BE49-F238E27FC236}">
                <a16:creationId xmlns:a16="http://schemas.microsoft.com/office/drawing/2014/main" id="{9CE23900-4DF9-48C5-6E3B-9D7D63F143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5466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6" name="Rectangle 349">
            <a:extLst>
              <a:ext uri="{FF2B5EF4-FFF2-40B4-BE49-F238E27FC236}">
                <a16:creationId xmlns:a16="http://schemas.microsoft.com/office/drawing/2014/main" id="{863F53DD-2E48-824F-1715-17D790194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484505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6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7" name="Rectangle 350">
            <a:extLst>
              <a:ext uri="{FF2B5EF4-FFF2-40B4-BE49-F238E27FC236}">
                <a16:creationId xmlns:a16="http://schemas.microsoft.com/office/drawing/2014/main" id="{2C13D70E-6186-4BEC-EEF8-8D055FD14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8" name="Rectangle 351">
            <a:extLst>
              <a:ext uri="{FF2B5EF4-FFF2-40B4-BE49-F238E27FC236}">
                <a16:creationId xmlns:a16="http://schemas.microsoft.com/office/drawing/2014/main" id="{11B0C2A6-4984-807A-1B5B-228CC51F28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59" name="Rectangle 352">
            <a:extLst>
              <a:ext uri="{FF2B5EF4-FFF2-40B4-BE49-F238E27FC236}">
                <a16:creationId xmlns:a16="http://schemas.microsoft.com/office/drawing/2014/main" id="{CC2C62A0-2C63-5E58-6B44-98E99F1942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0" name="Rectangle 353">
            <a:extLst>
              <a:ext uri="{FF2B5EF4-FFF2-40B4-BE49-F238E27FC236}">
                <a16:creationId xmlns:a16="http://schemas.microsoft.com/office/drawing/2014/main" id="{243A2AF4-4011-E398-DCC0-49D94976E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1" name="Rectangle 354">
            <a:extLst>
              <a:ext uri="{FF2B5EF4-FFF2-40B4-BE49-F238E27FC236}">
                <a16:creationId xmlns:a16="http://schemas.microsoft.com/office/drawing/2014/main" id="{6897CFE8-0FFF-EC2B-A0DB-2EFA903F5A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2" name="Rectangle 355">
            <a:extLst>
              <a:ext uri="{FF2B5EF4-FFF2-40B4-BE49-F238E27FC236}">
                <a16:creationId xmlns:a16="http://schemas.microsoft.com/office/drawing/2014/main" id="{A61977CD-6416-6DBB-CC0A-E069FF83FE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3" name="Rectangle 356">
            <a:extLst>
              <a:ext uri="{FF2B5EF4-FFF2-40B4-BE49-F238E27FC236}">
                <a16:creationId xmlns:a16="http://schemas.microsoft.com/office/drawing/2014/main" id="{754F0666-9202-AE6A-AE02-C50F7634D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4" name="Rectangle 357">
            <a:extLst>
              <a:ext uri="{FF2B5EF4-FFF2-40B4-BE49-F238E27FC236}">
                <a16:creationId xmlns:a16="http://schemas.microsoft.com/office/drawing/2014/main" id="{63C06DA1-B1EA-4A4D-1C30-5D8F60922F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484505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5" name="Rectangle 358">
            <a:extLst>
              <a:ext uri="{FF2B5EF4-FFF2-40B4-BE49-F238E27FC236}">
                <a16:creationId xmlns:a16="http://schemas.microsoft.com/office/drawing/2014/main" id="{C12F31FE-AEE4-9B6E-9ADE-BECF4BBC9D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484505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6" name="Rectangle 396">
            <a:extLst>
              <a:ext uri="{FF2B5EF4-FFF2-40B4-BE49-F238E27FC236}">
                <a16:creationId xmlns:a16="http://schemas.microsoft.com/office/drawing/2014/main" id="{BA540317-029A-B4C0-5DC8-1C5F06E84E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143500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7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7" name="Rectangle 397">
            <a:extLst>
              <a:ext uri="{FF2B5EF4-FFF2-40B4-BE49-F238E27FC236}">
                <a16:creationId xmlns:a16="http://schemas.microsoft.com/office/drawing/2014/main" id="{8D196AD3-4670-921E-F313-B851D68076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8" name="Rectangle 398">
            <a:extLst>
              <a:ext uri="{FF2B5EF4-FFF2-40B4-BE49-F238E27FC236}">
                <a16:creationId xmlns:a16="http://schemas.microsoft.com/office/drawing/2014/main" id="{D6772F72-75BB-9419-40DD-0F8491174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9300" y="5143500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69" name="Rectangle 399">
            <a:extLst>
              <a:ext uri="{FF2B5EF4-FFF2-40B4-BE49-F238E27FC236}">
                <a16:creationId xmlns:a16="http://schemas.microsoft.com/office/drawing/2014/main" id="{E61EEA1E-EE18-41CF-ABD6-DC170C305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0" name="Rectangle 400">
            <a:extLst>
              <a:ext uri="{FF2B5EF4-FFF2-40B4-BE49-F238E27FC236}">
                <a16:creationId xmlns:a16="http://schemas.microsoft.com/office/drawing/2014/main" id="{D31EC144-B1BD-32E3-8F10-C3E832E1A6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7888" y="51435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1" name="Rectangle 401">
            <a:extLst>
              <a:ext uri="{FF2B5EF4-FFF2-40B4-BE49-F238E27FC236}">
                <a16:creationId xmlns:a16="http://schemas.microsoft.com/office/drawing/2014/main" id="{9E1DE8F4-16F1-94D4-C7E5-37263E6F76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2" name="Rectangle 402">
            <a:extLst>
              <a:ext uri="{FF2B5EF4-FFF2-40B4-BE49-F238E27FC236}">
                <a16:creationId xmlns:a16="http://schemas.microsoft.com/office/drawing/2014/main" id="{D6B78AE6-1B22-A8D0-90C8-F71BD62886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3925" y="5143500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3" name="Rectangle 403">
            <a:extLst>
              <a:ext uri="{FF2B5EF4-FFF2-40B4-BE49-F238E27FC236}">
                <a16:creationId xmlns:a16="http://schemas.microsoft.com/office/drawing/2014/main" id="{37261994-D58F-24F0-8375-A2F7490BAE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4" name="Rectangle 404">
            <a:extLst>
              <a:ext uri="{FF2B5EF4-FFF2-40B4-BE49-F238E27FC236}">
                <a16:creationId xmlns:a16="http://schemas.microsoft.com/office/drawing/2014/main" id="{3906DF27-4F7C-B667-D901-800462F163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5143500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0001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5" name="Rectangle 405">
            <a:extLst>
              <a:ext uri="{FF2B5EF4-FFF2-40B4-BE49-F238E27FC236}">
                <a16:creationId xmlns:a16="http://schemas.microsoft.com/office/drawing/2014/main" id="{FCA91483-4A32-9143-F980-B41EA18E4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143500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6" name="Rectangle 444">
            <a:extLst>
              <a:ext uri="{FF2B5EF4-FFF2-40B4-BE49-F238E27FC236}">
                <a16:creationId xmlns:a16="http://schemas.microsoft.com/office/drawing/2014/main" id="{0931D6AB-15F5-3425-754C-109E5D386A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443538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8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7" name="Rectangle 445">
            <a:extLst>
              <a:ext uri="{FF2B5EF4-FFF2-40B4-BE49-F238E27FC236}">
                <a16:creationId xmlns:a16="http://schemas.microsoft.com/office/drawing/2014/main" id="{0A23F589-D9B7-19A1-DC75-E7560F9557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8" name="Rectangle 446">
            <a:extLst>
              <a:ext uri="{FF2B5EF4-FFF2-40B4-BE49-F238E27FC236}">
                <a16:creationId xmlns:a16="http://schemas.microsoft.com/office/drawing/2014/main" id="{ACF68E53-8C6C-512F-5F11-35B8097E46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0250" y="544353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79" name="Rectangle 447">
            <a:extLst>
              <a:ext uri="{FF2B5EF4-FFF2-40B4-BE49-F238E27FC236}">
                <a16:creationId xmlns:a16="http://schemas.microsoft.com/office/drawing/2014/main" id="{ED1F59D6-7F9E-7066-D8CD-51AE56E68E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0" name="Rectangle 448">
            <a:extLst>
              <a:ext uri="{FF2B5EF4-FFF2-40B4-BE49-F238E27FC236}">
                <a16:creationId xmlns:a16="http://schemas.microsoft.com/office/drawing/2014/main" id="{D8EFC1C5-AB79-F4A1-68C9-000227F71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67413" y="5443538"/>
            <a:ext cx="4191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1" name="Rectangle 449">
            <a:extLst>
              <a:ext uri="{FF2B5EF4-FFF2-40B4-BE49-F238E27FC236}">
                <a16:creationId xmlns:a16="http://schemas.microsoft.com/office/drawing/2014/main" id="{BD130CF4-F431-4CA9-BEAA-70BAD02BDD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2" name="Rectangle 450">
            <a:extLst>
              <a:ext uri="{FF2B5EF4-FFF2-40B4-BE49-F238E27FC236}">
                <a16:creationId xmlns:a16="http://schemas.microsoft.com/office/drawing/2014/main" id="{D2451C21-D8E1-747A-83E0-1B3D83B9A7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4400" y="544353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3" name="Rectangle 451">
            <a:extLst>
              <a:ext uri="{FF2B5EF4-FFF2-40B4-BE49-F238E27FC236}">
                <a16:creationId xmlns:a16="http://schemas.microsoft.com/office/drawing/2014/main" id="{9486EF3A-C95B-2FBE-BCE3-C7C3B02A2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4" name="Rectangle 452">
            <a:extLst>
              <a:ext uri="{FF2B5EF4-FFF2-40B4-BE49-F238E27FC236}">
                <a16:creationId xmlns:a16="http://schemas.microsoft.com/office/drawing/2014/main" id="{64439F77-491D-01D6-4C09-023E46B4C5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6938" y="5443538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5" name="Rectangle 453">
            <a:extLst>
              <a:ext uri="{FF2B5EF4-FFF2-40B4-BE49-F238E27FC236}">
                <a16:creationId xmlns:a16="http://schemas.microsoft.com/office/drawing/2014/main" id="{B6AF4E67-E068-FD32-3F6F-5F596E8D65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44353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6" name="Rectangle 491">
            <a:extLst>
              <a:ext uri="{FF2B5EF4-FFF2-40B4-BE49-F238E27FC236}">
                <a16:creationId xmlns:a16="http://schemas.microsoft.com/office/drawing/2014/main" id="{A88FB428-861D-5BCC-9493-D9C6D9D8F1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7401" y="5741988"/>
            <a:ext cx="11906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9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7" name="Rectangle 492">
            <a:extLst>
              <a:ext uri="{FF2B5EF4-FFF2-40B4-BE49-F238E27FC236}">
                <a16:creationId xmlns:a16="http://schemas.microsoft.com/office/drawing/2014/main" id="{88D48A8C-99B9-906F-3F51-18F4B22FE5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5281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8" name="Rectangle 493">
            <a:extLst>
              <a:ext uri="{FF2B5EF4-FFF2-40B4-BE49-F238E27FC236}">
                <a16:creationId xmlns:a16="http://schemas.microsoft.com/office/drawing/2014/main" id="{556E5432-98F3-9467-C62E-A1629EAAC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49775" y="5741988"/>
            <a:ext cx="438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89" name="Rectangle 494">
            <a:extLst>
              <a:ext uri="{FF2B5EF4-FFF2-40B4-BE49-F238E27FC236}">
                <a16:creationId xmlns:a16="http://schemas.microsoft.com/office/drawing/2014/main" id="{B3533EAA-7F56-951B-4901-F839F2FA85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761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0" name="Rectangle 495">
            <a:extLst>
              <a:ext uri="{FF2B5EF4-FFF2-40B4-BE49-F238E27FC236}">
                <a16:creationId xmlns:a16="http://schemas.microsoft.com/office/drawing/2014/main" id="{D973D55C-CFE3-7806-7707-E3978A790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35174" y="5741989"/>
            <a:ext cx="10099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1" name="Rectangle 496">
            <a:extLst>
              <a:ext uri="{FF2B5EF4-FFF2-40B4-BE49-F238E27FC236}">
                <a16:creationId xmlns:a16="http://schemas.microsoft.com/office/drawing/2014/main" id="{E6F25FB6-F8D2-3740-C353-AAD1E3EF5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70537" y="5741989"/>
            <a:ext cx="341440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2" name="Rectangle 497">
            <a:extLst>
              <a:ext uri="{FF2B5EF4-FFF2-40B4-BE49-F238E27FC236}">
                <a16:creationId xmlns:a16="http://schemas.microsoft.com/office/drawing/2014/main" id="{8CCB14D2-D49E-D11A-5F06-5CF7A689F3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4138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3" name="Rectangle 498">
            <a:extLst>
              <a:ext uri="{FF2B5EF4-FFF2-40B4-BE49-F238E27FC236}">
                <a16:creationId xmlns:a16="http://schemas.microsoft.com/office/drawing/2014/main" id="{7E51C671-3462-1D9B-DAAC-47F1F1BE89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92975" y="5741988"/>
            <a:ext cx="4000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1111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4" name="Rectangle 499">
            <a:extLst>
              <a:ext uri="{FF2B5EF4-FFF2-40B4-BE49-F238E27FC236}">
                <a16:creationId xmlns:a16="http://schemas.microsoft.com/office/drawing/2014/main" id="{31CCC467-793A-7026-624B-1B44241EA0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51763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5" name="Rectangle 500">
            <a:extLst>
              <a:ext uri="{FF2B5EF4-FFF2-40B4-BE49-F238E27FC236}">
                <a16:creationId xmlns:a16="http://schemas.microsoft.com/office/drawing/2014/main" id="{84BEB745-5C71-0073-824B-CB99AB06D5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07413" y="5741988"/>
            <a:ext cx="4572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1000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  <p:sp>
        <p:nvSpPr>
          <p:cNvPr id="46296" name="Rectangle 501">
            <a:extLst>
              <a:ext uri="{FF2B5EF4-FFF2-40B4-BE49-F238E27FC236}">
                <a16:creationId xmlns:a16="http://schemas.microsoft.com/office/drawing/2014/main" id="{5BEA49D8-4C0D-6DAA-301B-A607E75BE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4775" y="5741988"/>
            <a:ext cx="635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>
              <a:buClrTx/>
              <a:buSzTx/>
              <a:buFont typeface="Wingdings" panose="05000000000000000000" pitchFamily="2" charset="2"/>
              <a:buNone/>
            </a:pPr>
            <a:r>
              <a:rPr lang="en-US" altLang="en-US" sz="2000" b="1">
                <a:solidFill>
                  <a:srgbClr val="000000"/>
                </a:solidFill>
                <a:latin typeface="Garamond" panose="02020404030301010803" pitchFamily="18" charset="0"/>
              </a:rPr>
              <a:t> </a:t>
            </a:r>
            <a:endParaRPr lang="en-US" altLang="en-US" sz="2400" b="1">
              <a:latin typeface="Garamond" panose="02020404030301010803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1A818B4F-D282-F616-9940-CE680AF10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889" y="1168927"/>
            <a:ext cx="10964594" cy="4267898"/>
          </a:xfrm>
        </p:spPr>
        <p:txBody>
          <a:bodyPr/>
          <a:lstStyle/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Represent the unsigned decimal numbers 842 and 537 in BCD. and then show the steps needed to form their sum.</a:t>
            </a: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sz="2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</a:rPr>
              <a:t>842 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       (1000   0100    0010)</a:t>
            </a:r>
            <a:r>
              <a:rPr lang="en-US" sz="2000" baseline="-25000" dirty="0" err="1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bcd</a:t>
            </a: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537         (0101    0011    0111)</a:t>
            </a:r>
            <a:r>
              <a:rPr lang="en-US" sz="2000" baseline="-25000" dirty="0" err="1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bcd</a:t>
            </a: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0" indent="0">
              <a:spcBef>
                <a:spcPct val="0"/>
              </a:spcBef>
              <a:buClr>
                <a:srgbClr val="FF0066"/>
              </a:buClr>
              <a:buNone/>
            </a:pPr>
            <a:endParaRPr lang="en-US" sz="2000" baseline="-25000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/>
              <a:t>                             </a:t>
            </a: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1000   0100    0010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 0101    0011    0111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----------------------------------------------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1101     0111      1001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             0110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-----------------------------------------------</a:t>
            </a:r>
          </a:p>
          <a:p>
            <a:pPr marL="0" indent="0">
              <a:buNone/>
            </a:pPr>
            <a:r>
              <a:rPr lang="en-US" sz="2000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        0001     0011     0111      1001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85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D91124F4-9E60-10FF-553A-D39B56CDE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Exercise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Represent the unsigned decimal numbers 537 in BCD. </a:t>
            </a:r>
          </a:p>
          <a:p>
            <a:pPr marL="0" indent="-285750">
              <a:spcBef>
                <a:spcPct val="0"/>
              </a:spcBef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marR="0" lvl="0" indent="0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Represent the decimal number 537 in </a:t>
            </a: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BCD    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   0101 0011  0111</a:t>
            </a: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742950" marR="0" lvl="1" indent="-28575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lphaLcPeriod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Excess 3 Code.  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  <a:sym typeface="Wingdings" panose="05000000000000000000" pitchFamily="2" charset="2"/>
              </a:rPr>
              <a:t></a:t>
            </a: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   1000 0110  1010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5421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7610C443-B793-4C9B-63A7-B5BCFBFA44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8032" y="1680519"/>
            <a:ext cx="9922476" cy="4195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building blocks used to create digital circuits are logic gates.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There are three elementary logic gates and a range of other simple gates.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Each gate has its own logic symbol which allows complex functions to represented by logic diagrams.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None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function of each gate can be represented by  a truth table or using Boolean notation.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A8C9B4FB-632C-8BD5-9233-5C2D7C1E26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0563" y="982177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Logic Gates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342569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EB3FAB95-FA45-4015-8AC6-9E3B6EC7E7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2026508"/>
            <a:ext cx="9922476" cy="3062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 table used to represent the Boolean expression of a logic gate function is commonly called a Truth Table.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A logic gate truth table shows each possible input combination to the gate or circuit with the resultant output depending upon the combination of these input(s).</a:t>
            </a: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62933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0805A29B-0049-7B65-ADD7-17ECF11420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1594022"/>
            <a:ext cx="10653584" cy="5524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For example, consider a single 2-input logic circuit with input variables labelled as A and B. 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There are “four” possible input combinations or 2</a:t>
            </a:r>
            <a:r>
              <a:rPr lang="en-US" sz="2400" baseline="30000" dirty="0">
                <a:latin typeface="Comic Sans MS" panose="030F0702030302020204" pitchFamily="66" charset="0"/>
              </a:rPr>
              <a:t>2</a:t>
            </a:r>
            <a:r>
              <a:rPr lang="en-US" sz="2400" dirty="0">
                <a:latin typeface="Comic Sans MS" panose="030F0702030302020204" pitchFamily="66" charset="0"/>
              </a:rPr>
              <a:t> of “OFF” and “ON” for the two inputs.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 However, when dealing with Boolean expressions and especially logic gate truth tables, we do not general use “ON” or “OFF” but instead give them bit values which represent a logic level “1” or a logic level “0” respectively.</a:t>
            </a:r>
          </a:p>
          <a:p>
            <a:br>
              <a:rPr lang="en-US" sz="2000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</a:br>
            <a:endParaRPr lang="en-US" sz="2000" dirty="0"/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502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16">
            <a:extLst>
              <a:ext uri="{FF2B5EF4-FFF2-40B4-BE49-F238E27FC236}">
                <a16:creationId xmlns:a16="http://schemas.microsoft.com/office/drawing/2014/main" id="{C080C14F-7BF2-DD34-4225-04A83BF17D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4762" y="1594022"/>
            <a:ext cx="10653584" cy="5155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Then the four possible combinations of A and B for a 2-input logic gate is given as: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0   0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0   1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1    0</a:t>
            </a:r>
          </a:p>
          <a:p>
            <a:pPr lvl="4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None/>
            </a:pPr>
            <a:r>
              <a:rPr lang="en-US" sz="2400" dirty="0">
                <a:latin typeface="Comic Sans MS" panose="030F0702030302020204" pitchFamily="66" charset="0"/>
              </a:rPr>
              <a:t>1    1</a:t>
            </a:r>
          </a:p>
          <a:p>
            <a:pPr indent="-285750" algn="l" rtl="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a 3-input logic circuit would have 8 possible input combinations or 2</a:t>
            </a:r>
            <a:r>
              <a:rPr lang="en-US" sz="2400" baseline="30000" dirty="0">
                <a:latin typeface="Comic Sans MS" panose="030F0702030302020204" pitchFamily="66" charset="0"/>
              </a:rPr>
              <a:t>3</a:t>
            </a:r>
            <a:r>
              <a:rPr lang="en-US" sz="2400" dirty="0">
                <a:latin typeface="Comic Sans MS" panose="030F0702030302020204" pitchFamily="66" charset="0"/>
              </a:rPr>
              <a:t> and a 4-input logic circuit would have 16 or 2</a:t>
            </a:r>
            <a:r>
              <a:rPr lang="en-US" sz="2400" baseline="30000" dirty="0">
                <a:latin typeface="Comic Sans MS" panose="030F0702030302020204" pitchFamily="66" charset="0"/>
              </a:rPr>
              <a:t>4</a:t>
            </a:r>
            <a:r>
              <a:rPr lang="en-US" sz="2400" dirty="0">
                <a:latin typeface="Comic Sans MS" panose="030F0702030302020204" pitchFamily="66" charset="0"/>
              </a:rPr>
              <a:t>, and so on as the number of inputs increases. </a:t>
            </a:r>
          </a:p>
          <a:p>
            <a:pPr algn="l" rtl="0" eaLnBrk="1" hangingPunct="1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872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354CBC17-7FAE-1F81-C221-2FD430AC8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814" y="1728992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Boolean Algebra Truth Tables For A 2-input AND Gate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Note that the Boolean Expression for a two input AND gate can be written as: A.B or just simply AB without the decimal </a:t>
            </a:r>
            <a:r>
              <a:rPr lang="en-US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  <a:t>point.</a:t>
            </a:r>
            <a:endParaRPr lang="en-US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7D546B0-EFC8-EFF9-6E7D-DC1343B6B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0563" y="982177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AND Gate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E731E5E5-32EC-3C3A-0175-1E3B37F44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0871" y="2945112"/>
            <a:ext cx="5110258" cy="305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8562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1">
            <a:extLst>
              <a:ext uri="{FF2B5EF4-FFF2-40B4-BE49-F238E27FC236}">
                <a16:creationId xmlns:a16="http://schemas.microsoft.com/office/drawing/2014/main" id="{2647CE45-2112-88B4-708D-210532670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627" y="1923393"/>
            <a:ext cx="10964863" cy="387393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Boolean Algebra Truth Tables For A 2-input OR Gate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Note that the Boolean Expression for a two input OR gate can be written as: A+B </a:t>
            </a:r>
            <a:r>
              <a:rPr lang="en-US" b="0" i="0" dirty="0">
                <a:solidFill>
                  <a:srgbClr val="414042"/>
                </a:solidFill>
                <a:effectLst/>
                <a:latin typeface="Lato" panose="020F0502020204030203" pitchFamily="34" charset="0"/>
              </a:rPr>
              <a:t>.</a:t>
            </a:r>
            <a:endParaRPr lang="en-US" dirty="0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43560B59-E41F-FB81-E124-9E9E76AEBD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655" y="982177"/>
            <a:ext cx="517109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OR Gate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DFE422DF-153B-2630-61B2-B23B106238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3463" y="2911367"/>
            <a:ext cx="5071241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4776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عنصر نائب للمحتوى 1">
            <a:extLst>
              <a:ext uri="{FF2B5EF4-FFF2-40B4-BE49-F238E27FC236}">
                <a16:creationId xmlns:a16="http://schemas.microsoft.com/office/drawing/2014/main" id="{B8152DB3-6812-4488-FA7E-63809AAC4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607" y="1864875"/>
            <a:ext cx="10964863" cy="4268787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single input NOT (Inverter) gate, the output Q is ONLY true when the input is “NOT” true, the output is the inverse or complement of the input giving the Boolean Expression of: ( Q = NOT A ).</a:t>
            </a: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214BB9F-9D91-75C6-3FA6-90FC0E69A9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84634" y="1024218"/>
            <a:ext cx="517109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Inverter (Not Gate)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48C8236E-707B-09F8-62AA-D92B6FDB8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9863" y="3137628"/>
            <a:ext cx="6492273" cy="2696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250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9764A987-D574-CE97-6579-2693CD8A0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690" y="1739502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NAND gate, the output Q is NOT true if BOTH input A and input B are true, giving the Boolean Expression of: ( Q = not(A AND B) ).</a:t>
            </a: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endParaRPr lang="en-US" dirty="0"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29152BCB-4B36-6FDE-83F4-7D599C733B6F}"/>
              </a:ext>
            </a:extLst>
          </p:cNvPr>
          <p:cNvSpPr txBox="1"/>
          <p:nvPr/>
        </p:nvSpPr>
        <p:spPr>
          <a:xfrm>
            <a:off x="2870638" y="1008257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NAND (Not AND) Gate</a:t>
            </a:r>
          </a:p>
        </p:txBody>
      </p:sp>
      <p:pic>
        <p:nvPicPr>
          <p:cNvPr id="8" name="صورة 7">
            <a:extLst>
              <a:ext uri="{FF2B5EF4-FFF2-40B4-BE49-F238E27FC236}">
                <a16:creationId xmlns:a16="http://schemas.microsoft.com/office/drawing/2014/main" id="{D2C37072-567D-20A2-AB6B-D7D5337077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1479" y="2612853"/>
            <a:ext cx="5309859" cy="3236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248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B86A8CC9-25D2-01EE-0556-37634C48A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282" y="1855116"/>
            <a:ext cx="10964594" cy="4267898"/>
          </a:xfrm>
        </p:spPr>
        <p:txBody>
          <a:bodyPr/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NOR gate, the output Q is true if BOTH input A and input B are NOT true, giving the Boolean Expression of: ( Q = not(A OR B) ).</a:t>
            </a:r>
          </a:p>
        </p:txBody>
      </p:sp>
      <p:sp>
        <p:nvSpPr>
          <p:cNvPr id="3" name="مربع نص 2">
            <a:extLst>
              <a:ext uri="{FF2B5EF4-FFF2-40B4-BE49-F238E27FC236}">
                <a16:creationId xmlns:a16="http://schemas.microsoft.com/office/drawing/2014/main" id="{9E5C073E-F06F-D4A2-7F3F-C7237771A638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NOR (Not OR) Gate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145DC3F4-93C5-43F1-15CD-822C5C539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7376" y="2774895"/>
            <a:ext cx="5770804" cy="3518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656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مربع نص 2">
            <a:extLst>
              <a:ext uri="{FF2B5EF4-FFF2-40B4-BE49-F238E27FC236}">
                <a16:creationId xmlns:a16="http://schemas.microsoft.com/office/drawing/2014/main" id="{F546A095-DB58-8197-62E9-EEC8A464972B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XOR (Exclusive OR) Gate</a:t>
            </a:r>
          </a:p>
        </p:txBody>
      </p:sp>
      <p:sp>
        <p:nvSpPr>
          <p:cNvPr id="7" name="مربع نص 6">
            <a:extLst>
              <a:ext uri="{FF2B5EF4-FFF2-40B4-BE49-F238E27FC236}">
                <a16:creationId xmlns:a16="http://schemas.microsoft.com/office/drawing/2014/main" id="{76FE5E9E-B8E6-6A95-598F-320769A0E330}"/>
              </a:ext>
            </a:extLst>
          </p:cNvPr>
          <p:cNvSpPr txBox="1"/>
          <p:nvPr/>
        </p:nvSpPr>
        <p:spPr>
          <a:xfrm>
            <a:off x="1048406" y="1771783"/>
            <a:ext cx="101030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Ex-OR gate, the output Q is true if EITHER input A or if input B is true, but NOT both giving the Boolean Expression of: ( Q = (A and NOT B) or (NOT A and B) ).</a:t>
            </a:r>
          </a:p>
        </p:txBody>
      </p:sp>
      <p:pic>
        <p:nvPicPr>
          <p:cNvPr id="9" name="صورة 8">
            <a:extLst>
              <a:ext uri="{FF2B5EF4-FFF2-40B4-BE49-F238E27FC236}">
                <a16:creationId xmlns:a16="http://schemas.microsoft.com/office/drawing/2014/main" id="{29706500-5672-96AA-89E4-90D332933F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649" y="3066782"/>
            <a:ext cx="5202022" cy="323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958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مربع نص 3">
            <a:extLst>
              <a:ext uri="{FF2B5EF4-FFF2-40B4-BE49-F238E27FC236}">
                <a16:creationId xmlns:a16="http://schemas.microsoft.com/office/drawing/2014/main" id="{38A1F53C-5D29-B742-92E2-FE7F8DB97AB1}"/>
              </a:ext>
            </a:extLst>
          </p:cNvPr>
          <p:cNvSpPr txBox="1"/>
          <p:nvPr/>
        </p:nvSpPr>
        <p:spPr>
          <a:xfrm>
            <a:off x="2870638" y="1092338"/>
            <a:ext cx="64507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1" dirty="0">
                <a:solidFill>
                  <a:schemeClr val="accent2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XNOR (Exclusive NOR) Gate</a:t>
            </a:r>
          </a:p>
        </p:txBody>
      </p:sp>
      <p:sp>
        <p:nvSpPr>
          <p:cNvPr id="5" name="مربع نص 4">
            <a:extLst>
              <a:ext uri="{FF2B5EF4-FFF2-40B4-BE49-F238E27FC236}">
                <a16:creationId xmlns:a16="http://schemas.microsoft.com/office/drawing/2014/main" id="{C6857B33-D563-9AE2-38FD-20144FCC8061}"/>
              </a:ext>
            </a:extLst>
          </p:cNvPr>
          <p:cNvSpPr txBox="1"/>
          <p:nvPr/>
        </p:nvSpPr>
        <p:spPr>
          <a:xfrm>
            <a:off x="764627" y="1677113"/>
            <a:ext cx="1010306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-342900">
              <a:spcBef>
                <a:spcPts val="600"/>
              </a:spcBef>
              <a:spcAft>
                <a:spcPts val="600"/>
              </a:spcAft>
              <a:buClr>
                <a:srgbClr val="FF0066"/>
              </a:buClr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  <a:cs typeface="Arial" panose="020B0604020202020204" pitchFamily="34" charset="0"/>
              </a:rPr>
              <a:t>For a 2-input Ex-NOR gate, the output Q is true if BOTH input A and input B are the same, either true or false, giving the Boolean Expression of: ( Q = (A and B) or (NOT A and NOT B) ).</a:t>
            </a: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4F65DB35-F55D-ECF6-D63A-089A79580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968" y="2881756"/>
            <a:ext cx="5375384" cy="329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196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E6932-D434-2A17-A724-110332B3A4B4}"/>
              </a:ext>
            </a:extLst>
          </p:cNvPr>
          <p:cNvSpPr>
            <a:spLocks noGrp="1"/>
          </p:cNvSpPr>
          <p:nvPr>
            <p:ph type="dt" sz="quarter" idx="4294967295"/>
          </p:nvPr>
        </p:nvSpPr>
        <p:spPr>
          <a:xfrm>
            <a:off x="0" y="5994400"/>
            <a:ext cx="1981200" cy="457200"/>
          </a:xfrm>
        </p:spPr>
        <p:txBody>
          <a:bodyPr/>
          <a:lstStyle/>
          <a:p>
            <a:pPr>
              <a:defRPr/>
            </a:pPr>
            <a:fld id="{B38775A1-F11C-45CE-AC71-1DFC30D20B35}" type="datetime1">
              <a:rPr lang="en-US"/>
              <a:pPr>
                <a:defRPr/>
              </a:pPr>
              <a:t>6/15/2023</a:t>
            </a:fld>
            <a:endParaRPr lang="en-US" dirty="0"/>
          </a:p>
        </p:txBody>
      </p:sp>
      <p:sp>
        <p:nvSpPr>
          <p:cNvPr id="47107" name="Slide Number Placeholder 5">
            <a:extLst>
              <a:ext uri="{FF2B5EF4-FFF2-40B4-BE49-F238E27FC236}">
                <a16:creationId xmlns:a16="http://schemas.microsoft.com/office/drawing/2014/main" id="{E65D6E0D-CED2-FDFA-9671-8106EF9C6889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>
          <a:xfrm>
            <a:off x="9448800" y="6430963"/>
            <a:ext cx="2743200" cy="3651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rtl="0">
              <a:spcBef>
                <a:spcPct val="0"/>
              </a:spcBef>
              <a:buClrTx/>
              <a:buSzTx/>
              <a:buFontTx/>
              <a:buNone/>
            </a:pPr>
            <a:fld id="{5DC1279F-14AC-43B8-AA31-4D328CB0877F}" type="slidenum">
              <a:rPr lang="ar-SA" altLang="en-US" sz="1000"/>
              <a:pPr rtl="0"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US" altLang="en-US" sz="1000"/>
          </a:p>
        </p:txBody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377EBEDB-4233-A6D8-A524-62736FCFB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1524000"/>
            <a:ext cx="82296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Most used number systems are decimal, binary and hexadecimal.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Computers store data in the form of bits, bytes, and words using the binary numbering system.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Hexadecimal numbers are formed using four-bit groups.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altLang="en-US" sz="2400" dirty="0">
                <a:latin typeface="Comic Sans MS" panose="030F0702030302020204" pitchFamily="66" charset="0"/>
              </a:rPr>
              <a:t>Signed integers can be stored in one’s complement, two’s complement, or signed magnitude representation.</a:t>
            </a: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r>
              <a:rPr lang="en-US" sz="2400" dirty="0">
                <a:latin typeface="Comic Sans MS" panose="030F0702030302020204" pitchFamily="66" charset="0"/>
              </a:rPr>
              <a:t>Logic Gates are The building blocks used to create digital circuits</a:t>
            </a:r>
            <a:endParaRPr lang="en-US" altLang="en-US" sz="2400" dirty="0">
              <a:latin typeface="Comic Sans MS" panose="030F0702030302020204" pitchFamily="66" charset="0"/>
            </a:endParaRPr>
          </a:p>
          <a:p>
            <a:pPr algn="l" rtl="0" eaLnBrk="1" hangingPunct="1">
              <a:spcBef>
                <a:spcPct val="40000"/>
              </a:spcBef>
              <a:buClr>
                <a:srgbClr val="FF0066"/>
              </a:buClr>
              <a:buSzTx/>
              <a:buFont typeface="Wingdings" panose="05000000000000000000" pitchFamily="2" charset="2"/>
              <a:buChar char="Ø"/>
            </a:pPr>
            <a:endParaRPr lang="en-US" altLang="en-US" sz="2400" dirty="0">
              <a:latin typeface="Comic Sans MS" panose="030F0702030302020204" pitchFamily="66" charset="0"/>
            </a:endParaRPr>
          </a:p>
        </p:txBody>
      </p:sp>
      <p:sp>
        <p:nvSpPr>
          <p:cNvPr id="47109" name="Rectangle 5">
            <a:extLst>
              <a:ext uri="{FF2B5EF4-FFF2-40B4-BE49-F238E27FC236}">
                <a16:creationId xmlns:a16="http://schemas.microsoft.com/office/drawing/2014/main" id="{5B33DB6D-C4A9-C029-C6BA-0CEB2914CF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9481" y="845343"/>
            <a:ext cx="7793038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r" rtl="1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r" rtl="1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n"/>
              <a:defRPr sz="2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r" rtl="1">
              <a:spcBef>
                <a:spcPct val="20000"/>
              </a:spcBef>
              <a:buClr>
                <a:schemeClr val="folHlink"/>
              </a:buClr>
              <a:buSzPct val="55000"/>
              <a:buFont typeface="Wingdings" panose="05000000000000000000" pitchFamily="2" charset="2"/>
              <a:buChar char="n"/>
              <a:defRPr sz="23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r" rtl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rtl="0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accent2"/>
                </a:solidFill>
                <a:latin typeface="Comic Sans MS" panose="030F0702030302020204" pitchFamily="66" charset="0"/>
              </a:rPr>
              <a:t>Conclusion</a:t>
            </a:r>
            <a:endParaRPr lang="en-US" altLang="zh-TW" sz="3200" b="1" dirty="0">
              <a:solidFill>
                <a:schemeClr val="accent2"/>
              </a:solidFill>
              <a:latin typeface="Comic Sans MS" panose="030F0702030302020204" pitchFamily="66" charset="0"/>
              <a:ea typeface="PMingLiU" panose="02020500000000000000" pitchFamily="18" charset="-12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لمحتوى 1">
            <a:extLst>
              <a:ext uri="{FF2B5EF4-FFF2-40B4-BE49-F238E27FC236}">
                <a16:creationId xmlns:a16="http://schemas.microsoft.com/office/drawing/2014/main" id="{86785539-EE48-9108-E10C-186899A7A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 algn="ctr">
              <a:buNone/>
            </a:pPr>
            <a:r>
              <a:rPr lang="en-US" sz="4400" b="1" dirty="0">
                <a:solidFill>
                  <a:schemeClr val="accent1"/>
                </a:solidFill>
              </a:rPr>
              <a:t>END OF Lecture 0</a:t>
            </a:r>
            <a:r>
              <a:rPr lang="ar-SA" sz="4400" b="1" dirty="0">
                <a:solidFill>
                  <a:schemeClr val="accent1"/>
                </a:solidFill>
              </a:rPr>
              <a:t>2</a:t>
            </a:r>
            <a:endParaRPr lang="en-US" sz="4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29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مخصص 1">
      <a:dk1>
        <a:sysClr val="windowText" lastClr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5080</TotalTime>
  <Words>1859</Words>
  <Application>Microsoft Office PowerPoint</Application>
  <PresentationFormat>شاشة عريضة</PresentationFormat>
  <Paragraphs>359</Paragraphs>
  <Slides>38</Slides>
  <Notes>4</Notes>
  <HiddenSlides>0</HiddenSlides>
  <MMClips>0</MMClips>
  <ScaleCrop>false</ScaleCrop>
  <HeadingPairs>
    <vt:vector size="8" baseType="variant">
      <vt:variant>
        <vt:lpstr>الخطوط المستخدمة</vt:lpstr>
      </vt:variant>
      <vt:variant>
        <vt:i4>11</vt:i4>
      </vt:variant>
      <vt:variant>
        <vt:lpstr>نسق</vt:lpstr>
      </vt:variant>
      <vt:variant>
        <vt:i4>1</vt:i4>
      </vt:variant>
      <vt:variant>
        <vt:lpstr>خوادم OLE مضمنة</vt:lpstr>
      </vt:variant>
      <vt:variant>
        <vt:i4>2</vt:i4>
      </vt:variant>
      <vt:variant>
        <vt:lpstr>عناوين الشرائح</vt:lpstr>
      </vt:variant>
      <vt:variant>
        <vt:i4>38</vt:i4>
      </vt:variant>
    </vt:vector>
  </HeadingPairs>
  <TitlesOfParts>
    <vt:vector size="52" baseType="lpstr">
      <vt:lpstr>Arial</vt:lpstr>
      <vt:lpstr>Calibri</vt:lpstr>
      <vt:lpstr>Calibri Light</vt:lpstr>
      <vt:lpstr>Comic Sans MS</vt:lpstr>
      <vt:lpstr>Courier New</vt:lpstr>
      <vt:lpstr>Garamond</vt:lpstr>
      <vt:lpstr>Helvetica</vt:lpstr>
      <vt:lpstr>Lato</vt:lpstr>
      <vt:lpstr>segoe ui</vt:lpstr>
      <vt:lpstr>Times New Roman</vt:lpstr>
      <vt:lpstr>Wingdings</vt:lpstr>
      <vt:lpstr>Office Theme</vt:lpstr>
      <vt:lpstr>VISIO</vt:lpstr>
      <vt:lpstr>Document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Two's Complement  Representation</vt:lpstr>
      <vt:lpstr>عرض تقديمي في PowerPoint</vt:lpstr>
      <vt:lpstr>عرض تقديمي في PowerPoint</vt:lpstr>
      <vt:lpstr>عرض تقديمي في PowerPoint</vt:lpstr>
      <vt:lpstr>Sign Extension</vt:lpstr>
      <vt:lpstr>عرض تقديمي في PowerPoint</vt:lpstr>
      <vt:lpstr>عرض تقديمي في PowerPoint</vt:lpstr>
      <vt:lpstr>Example 1</vt:lpstr>
      <vt:lpstr>Example 2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Alaa Amin</cp:lastModifiedBy>
  <cp:revision>35</cp:revision>
  <dcterms:created xsi:type="dcterms:W3CDTF">2023-05-27T09:20:30Z</dcterms:created>
  <dcterms:modified xsi:type="dcterms:W3CDTF">2023-06-15T12:42:40Z</dcterms:modified>
</cp:coreProperties>
</file>