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32" r:id="rId5"/>
    <p:sldId id="533" r:id="rId6"/>
    <p:sldId id="480" r:id="rId7"/>
    <p:sldId id="313" r:id="rId8"/>
    <p:sldId id="496" r:id="rId9"/>
    <p:sldId id="276" r:id="rId10"/>
    <p:sldId id="497" r:id="rId11"/>
    <p:sldId id="498" r:id="rId12"/>
    <p:sldId id="551" r:id="rId13"/>
    <p:sldId id="552" r:id="rId14"/>
    <p:sldId id="499" r:id="rId15"/>
    <p:sldId id="534" r:id="rId16"/>
    <p:sldId id="539" r:id="rId17"/>
    <p:sldId id="550" r:id="rId18"/>
    <p:sldId id="549" r:id="rId19"/>
    <p:sldId id="548" r:id="rId20"/>
    <p:sldId id="500" r:id="rId21"/>
    <p:sldId id="502" r:id="rId22"/>
    <p:sldId id="536" r:id="rId23"/>
    <p:sldId id="537" r:id="rId24"/>
    <p:sldId id="541" r:id="rId25"/>
    <p:sldId id="535" r:id="rId26"/>
    <p:sldId id="503" r:id="rId27"/>
    <p:sldId id="520" r:id="rId28"/>
    <p:sldId id="505" r:id="rId29"/>
    <p:sldId id="521" r:id="rId30"/>
    <p:sldId id="506" r:id="rId31"/>
    <p:sldId id="553" r:id="rId32"/>
    <p:sldId id="554" r:id="rId33"/>
    <p:sldId id="514" r:id="rId34"/>
    <p:sldId id="515" r:id="rId35"/>
    <p:sldId id="516" r:id="rId36"/>
    <p:sldId id="544" r:id="rId37"/>
    <p:sldId id="517" r:id="rId38"/>
    <p:sldId id="523" r:id="rId39"/>
    <p:sldId id="524" r:id="rId40"/>
    <p:sldId id="525" r:id="rId41"/>
    <p:sldId id="526" r:id="rId42"/>
    <p:sldId id="547" r:id="rId43"/>
    <p:sldId id="555" r:id="rId44"/>
    <p:sldId id="55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496"/>
            <p14:sldId id="276"/>
            <p14:sldId id="497"/>
            <p14:sldId id="498"/>
            <p14:sldId id="551"/>
            <p14:sldId id="552"/>
            <p14:sldId id="499"/>
            <p14:sldId id="534"/>
            <p14:sldId id="539"/>
            <p14:sldId id="550"/>
            <p14:sldId id="549"/>
            <p14:sldId id="548"/>
            <p14:sldId id="500"/>
            <p14:sldId id="502"/>
            <p14:sldId id="536"/>
            <p14:sldId id="537"/>
            <p14:sldId id="541"/>
            <p14:sldId id="535"/>
            <p14:sldId id="503"/>
            <p14:sldId id="520"/>
            <p14:sldId id="505"/>
            <p14:sldId id="521"/>
            <p14:sldId id="506"/>
            <p14:sldId id="553"/>
            <p14:sldId id="554"/>
            <p14:sldId id="514"/>
            <p14:sldId id="515"/>
            <p14:sldId id="516"/>
            <p14:sldId id="544"/>
            <p14:sldId id="517"/>
            <p14:sldId id="523"/>
            <p14:sldId id="524"/>
            <p14:sldId id="525"/>
            <p14:sldId id="526"/>
            <p14:sldId id="547"/>
            <p14:sldId id="555"/>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7" autoAdjust="0"/>
    <p:restoredTop sz="93741" autoAdjust="0"/>
  </p:normalViewPr>
  <p:slideViewPr>
    <p:cSldViewPr snapToGrid="0">
      <p:cViewPr varScale="1">
        <p:scale>
          <a:sx n="66" d="100"/>
          <a:sy n="66" d="100"/>
        </p:scale>
        <p:origin x="16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1" y="3794125"/>
            <a:ext cx="4021382"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70" y="2424037"/>
            <a:ext cx="4110982" cy="646331"/>
          </a:xfrm>
          <a:prstGeom prst="rect">
            <a:avLst/>
          </a:prstGeom>
          <a:noFill/>
        </p:spPr>
        <p:txBody>
          <a:bodyPr wrap="square" rtlCol="0">
            <a:spAutoFit/>
          </a:bodyPr>
          <a:lstStyle/>
          <a:p>
            <a:r>
              <a:rPr lang="ar-JO" sz="3600" b="1" dirty="0">
                <a:solidFill>
                  <a:srgbClr val="00B0F0"/>
                </a:solidFill>
                <a:latin typeface="Alexandria"/>
                <a:cs typeface="Alexandria" charset="0"/>
              </a:rPr>
              <a:t>الاتصالات </a:t>
            </a:r>
            <a:r>
              <a:rPr lang="ar-JO" sz="3600" b="1" dirty="0" err="1">
                <a:solidFill>
                  <a:srgbClr val="00B0F0"/>
                </a:solidFill>
                <a:latin typeface="Alexandria"/>
                <a:cs typeface="Alexandria" charset="0"/>
              </a:rPr>
              <a:t>الاستراتيج</a:t>
            </a:r>
            <a:r>
              <a:rPr lang="ar-EG" sz="3600" b="1" dirty="0" err="1">
                <a:solidFill>
                  <a:srgbClr val="00B0F0"/>
                </a:solidFill>
                <a:latin typeface="Alexandria"/>
                <a:cs typeface="Alexandria" charset="0"/>
              </a:rPr>
              <a:t>ية</a:t>
            </a:r>
            <a:endParaRPr lang="en-US" sz="3600" b="1" dirty="0">
              <a:solidFill>
                <a:srgbClr val="00B0F0"/>
              </a:solidFill>
              <a:latin typeface="Alexandria"/>
              <a:cs typeface="Alexandria" charset="0"/>
            </a:endParaRPr>
          </a:p>
        </p:txBody>
      </p:sp>
      <p:sp>
        <p:nvSpPr>
          <p:cNvPr id="34" name="Rectangle: Rounded Corners 33"/>
          <p:cNvSpPr/>
          <p:nvPr/>
        </p:nvSpPr>
        <p:spPr>
          <a:xfrm>
            <a:off x="459641" y="568864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السادس</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729828" y="4719790"/>
            <a:ext cx="3012363"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endParaRPr lang="ar-JO"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543" y="518860"/>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4078361" cy="523220"/>
          </a:xfrm>
          <a:prstGeom prst="rect">
            <a:avLst/>
          </a:prstGeom>
          <a:noFill/>
        </p:spPr>
        <p:txBody>
          <a:bodyPr wrap="none" rtlCol="0">
            <a:spAutoFit/>
          </a:bodyPr>
          <a:lstStyle/>
          <a:p>
            <a:r>
              <a:rPr lang="ar-JO" sz="2800" b="1" dirty="0">
                <a:solidFill>
                  <a:srgbClr val="00B0F0"/>
                </a:solidFill>
                <a:latin typeface="Alexandria"/>
                <a:cs typeface="Alexandria" charset="0"/>
              </a:rPr>
              <a:t>الاتصالات الاستراتيجيه</a:t>
            </a:r>
            <a:endParaRPr lang="en-US" sz="28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a:t>
            </a:r>
            <a:r>
              <a:rPr lang="ar-EG" sz="2000" b="1" dirty="0">
                <a:solidFill>
                  <a:schemeClr val="tx1"/>
                </a:solidFill>
                <a:latin typeface="Alexandria"/>
                <a:cs typeface="Alexandria" charset="0"/>
              </a:rPr>
              <a:t>ة</a:t>
            </a:r>
            <a:endParaRPr lang="ar-JO" sz="2000" b="1" dirty="0">
              <a:solidFill>
                <a:schemeClr val="tx1"/>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السادس</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1028776" y="5457617"/>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a:t>
            </a:r>
            <a:r>
              <a:rPr lang="ar-EG" sz="2400" b="1" dirty="0">
                <a:solidFill>
                  <a:schemeClr val="bg1"/>
                </a:solidFill>
                <a:latin typeface="Alexandria" charset="0"/>
                <a:cs typeface="Alexandria" charset="0"/>
              </a:rPr>
              <a:t>6</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6430" y="3443238"/>
            <a:ext cx="4260981"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732463" y="1579433"/>
            <a:ext cx="5050535" cy="461665"/>
          </a:xfrm>
          <a:prstGeom prst="rect">
            <a:avLst/>
          </a:prstGeom>
          <a:noFill/>
        </p:spPr>
        <p:txBody>
          <a:bodyPr wrap="square" rtlCol="0">
            <a:spAutoFit/>
          </a:bodyPr>
          <a:lstStyle/>
          <a:p>
            <a:pPr algn="ctr"/>
            <a:r>
              <a:rPr lang="ar-QA" sz="2400" dirty="0"/>
              <a:t>الدعاية </a:t>
            </a:r>
            <a:r>
              <a:rPr lang="ar-JO" sz="2400" dirty="0"/>
              <a:t> </a:t>
            </a:r>
            <a:r>
              <a:rPr lang="ar-QA" sz="2400" dirty="0"/>
              <a:t>الاعلان</a:t>
            </a:r>
            <a:r>
              <a:rPr lang="ar-JO" sz="2400" dirty="0"/>
              <a:t> </a:t>
            </a:r>
            <a:r>
              <a:rPr lang="ar-QA" sz="2400" dirty="0"/>
              <a:t>والعلاقات </a:t>
            </a:r>
            <a:r>
              <a:rPr lang="ar-QA" sz="2400" dirty="0">
                <a:latin typeface="Alexandria"/>
              </a:rPr>
              <a:t>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445867" y="2188810"/>
            <a:ext cx="8551467" cy="4200509"/>
          </a:xfrm>
          <a:prstGeom prst="rect">
            <a:avLst/>
          </a:prstGeom>
          <a:noFill/>
        </p:spPr>
        <p:txBody>
          <a:bodyPr wrap="square" rtlCol="0">
            <a:spAutoFit/>
          </a:bodyPr>
          <a:lstStyle/>
          <a:p>
            <a:pPr algn="just" rtl="1">
              <a:lnSpc>
                <a:spcPct val="150000"/>
              </a:lnSpc>
            </a:pPr>
            <a:r>
              <a:rPr lang="ar-QA" dirty="0"/>
              <a:t> الدعاية</a:t>
            </a:r>
            <a:r>
              <a:rPr lang="ar-JO" dirty="0"/>
              <a:t> والاعلان</a:t>
            </a:r>
            <a:r>
              <a:rPr lang="ar-QA" dirty="0"/>
              <a:t> تعتبر</a:t>
            </a:r>
            <a:r>
              <a:rPr lang="ar-JO" dirty="0"/>
              <a:t>ان</a:t>
            </a:r>
            <a:r>
              <a:rPr lang="ar-QA" dirty="0"/>
              <a:t> من أهم الأدوات الاتصالية المؤثرة التي تستخدمها إدارة العلاقات العامة بهدف تحقيق أهدافها وبرامجها، حيث تتميز بأنها عملية اجتماعية تحقق وظيفة اتصالية في مجتمع ما، وأنها نشاط إنساني يهدف إلى التأثير في سلوكيات الآخرين، والعمل على تعديل بعض الأفكار والآراء والمعتقدات في الجمهور المستهدف، وذلك لأنها عملية نفسية تخاطب العواطف وتستخدم جميع الوسائل للوصول إلى أهدافها.</a:t>
            </a:r>
          </a:p>
          <a:p>
            <a:pPr algn="just" rtl="1">
              <a:lnSpc>
                <a:spcPct val="150000"/>
              </a:lnSpc>
            </a:pPr>
            <a:endParaRPr lang="ar-QA" dirty="0"/>
          </a:p>
          <a:p>
            <a:pPr algn="just" rtl="1">
              <a:lnSpc>
                <a:spcPct val="150000"/>
              </a:lnSpc>
            </a:pPr>
            <a:r>
              <a:rPr lang="ar-QA" dirty="0"/>
              <a:t>كما تعد الدعاية</a:t>
            </a:r>
            <a:r>
              <a:rPr lang="ar-JO" dirty="0"/>
              <a:t> والاعلان</a:t>
            </a:r>
            <a:r>
              <a:rPr lang="ar-QA" dirty="0"/>
              <a:t> من أحد الأدوات التي تلعب دورا بالغ الأهمية في التأثير على كل من الجمهور الداخلي والخارجي عبر استخدام استراتيجيات علمية محكمة تهدف للوصول إلى تحقيق برامج المنظمة.</a:t>
            </a:r>
            <a:endParaRPr lang="en-US" b="1" dirty="0">
              <a:latin typeface="Alexandria"/>
              <a:cs typeface="Alexandria" charset="0"/>
            </a:endParaRPr>
          </a:p>
        </p:txBody>
      </p:sp>
      <p:sp>
        <p:nvSpPr>
          <p:cNvPr id="32" name="Rectangle 31"/>
          <p:cNvSpPr/>
          <p:nvPr/>
        </p:nvSpPr>
        <p:spPr>
          <a:xfrm>
            <a:off x="3437433" y="12741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pPr algn="ctr"/>
            <a:r>
              <a:rPr lang="ar-QA" sz="2800" dirty="0"/>
              <a:t>الدعاية والاعلان</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58863" y="2066049"/>
            <a:ext cx="10231203" cy="3416320"/>
          </a:xfrm>
          <a:prstGeom prst="rect">
            <a:avLst/>
          </a:prstGeom>
          <a:noFill/>
        </p:spPr>
        <p:txBody>
          <a:bodyPr wrap="square" rtlCol="0">
            <a:spAutoFit/>
          </a:bodyPr>
          <a:lstStyle/>
          <a:p>
            <a:pPr algn="just" rtl="1">
              <a:lnSpc>
                <a:spcPct val="150000"/>
              </a:lnSpc>
            </a:pPr>
            <a:r>
              <a:rPr lang="ar-QA" b="1" dirty="0"/>
              <a:t>الإعلان </a:t>
            </a:r>
            <a:r>
              <a:rPr lang="ar-QA" dirty="0"/>
              <a:t>هو وسيلة للتواصل مع مستخدمي المنتج أو الخدمة. الإعلانات عبارة عن رسائل يدفع ثمنها من يرسلونها وتهدف إلى إعلام المستهلكين وإقناعهم وتذكيرهم بالمنتجات والخدمات. يمكن أن يتم الإعلان بأشكال عديدة، مثل التلفزيون والراديو والمطبوعات وعبر الإنترنت. الهدف من الإعلان هو تحقيق المبيعات وزيادة التعرف على العلامة التجارية وخلق الوعي بالمنتجات والخدمات.</a:t>
            </a:r>
            <a:endParaRPr lang="ar-JO" dirty="0"/>
          </a:p>
          <a:p>
            <a:pPr algn="just" rtl="1">
              <a:lnSpc>
                <a:spcPct val="150000"/>
              </a:lnSpc>
            </a:pPr>
            <a:endParaRPr lang="ar-QA" dirty="0"/>
          </a:p>
          <a:p>
            <a:pPr algn="just" rtl="1">
              <a:lnSpc>
                <a:spcPct val="150000"/>
              </a:lnSpc>
            </a:pPr>
            <a:r>
              <a:rPr lang="ar-QA" b="1" dirty="0"/>
              <a:t>الدعاية</a:t>
            </a:r>
            <a:r>
              <a:rPr lang="ar-QA" dirty="0"/>
              <a:t> هي شكل من أشكال الترويج غير مدفوعة الأجر الذي يتم إنشاؤه عادة من خلال التغطية الإعلامية. يتم استخدامه لجذب الانتباه وخلق الوعي حول منتج أو خدمة. يمكن إنشاء الدعاية من خلال البيانات الصحفية والظهور العام والمقابلات والأحداث والمزيد. يمكن استخدام الدعاية لتأسيس المصداقية والثقة مع العملاء.</a:t>
            </a:r>
            <a:endParaRPr lang="ar-JO" dirty="0"/>
          </a:p>
          <a:p>
            <a:pPr algn="just" rtl="1">
              <a:lnSpc>
                <a:spcPct val="150000"/>
              </a:lnSpc>
            </a:pPr>
            <a:endParaRPr lang="ar-QA" dirty="0"/>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pPr algn="ctr"/>
            <a:r>
              <a:rPr lang="ar-QA" sz="2800" dirty="0"/>
              <a:t>الدعاية والاعلان</a:t>
            </a:r>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838592" y="1741486"/>
            <a:ext cx="10216903" cy="3374706"/>
          </a:xfrm>
          <a:prstGeom prst="rect">
            <a:avLst/>
          </a:prstGeom>
          <a:noFill/>
        </p:spPr>
        <p:txBody>
          <a:bodyPr wrap="square" rtlCol="0">
            <a:spAutoFit/>
          </a:bodyPr>
          <a:lstStyle/>
          <a:p>
            <a:pPr algn="r" rtl="1">
              <a:lnSpc>
                <a:spcPct val="150000"/>
              </a:lnSpc>
            </a:pPr>
            <a:r>
              <a:rPr lang="ar-QA" sz="1600" dirty="0"/>
              <a:t>يتمثل الاختلاف الرئيسي بين الدعاية والاعلان في أن الإعلان ينقل رسالة إيجابية لدعم منتجهم، بينما تنقل الدعاية رسائل إيجابية وسلبية على حد سواء حيث أن الأمر كله يتعلق بما يفكر فيه الآخرون حول المنتج. الهدف الرئيسي من الإعلان هو زيادة مبيعات منتجات الشركة وخدماتها، بينما الهدف من الدعاية هو خلق الوعي حول المنتج أو الخدمة</a:t>
            </a:r>
            <a:endParaRPr lang="ar-JO" sz="1600" dirty="0"/>
          </a:p>
          <a:p>
            <a:pPr algn="r" rtl="1">
              <a:lnSpc>
                <a:spcPct val="150000"/>
              </a:lnSpc>
            </a:pPr>
            <a:endParaRPr lang="ar-JO" sz="1600" dirty="0"/>
          </a:p>
          <a:p>
            <a:pPr algn="r" rtl="1">
              <a:lnSpc>
                <a:spcPct val="150000"/>
              </a:lnSpc>
            </a:pPr>
            <a:r>
              <a:rPr lang="ar-QA" sz="1600" dirty="0"/>
              <a:t>الدعاية والإعلان وجهان لعملة واحدة. كلاهما يساعد في بناء الوعي بالعلامة التجارية وولاء العملاء. ومع ذلك، هناك اختلافات مهمة بينها، مثل التكلفة، والوصول، والأهداف. الإعلان هو شكل من أشكال الترويج المدفوع يمكن استهدافه وقياسه، في حين أن الدعاية هي شكل من أشكال الترويج غير مدفوعة الأجر التي قد يكون قياسها أكثر صعوبة.</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592" y="4816295"/>
            <a:ext cx="2107808" cy="139756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ما هي الدعاية؟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084458"/>
            <a:ext cx="9977852" cy="2266711"/>
          </a:xfrm>
          <a:prstGeom prst="rect">
            <a:avLst/>
          </a:prstGeom>
          <a:noFill/>
        </p:spPr>
        <p:txBody>
          <a:bodyPr wrap="square" rtlCol="0">
            <a:spAutoFit/>
          </a:bodyPr>
          <a:lstStyle/>
          <a:p>
            <a:pPr algn="just" rtl="1">
              <a:lnSpc>
                <a:spcPct val="150000"/>
              </a:lnSpc>
            </a:pPr>
            <a:r>
              <a:rPr lang="ar-QA" sz="1600" dirty="0"/>
              <a:t>الدعاية هي شكل من أشكال الاتصال مصمم للتأثير على آراء أو سلوك عدد كبير من الناس. إنه ينطوي على نشر المعلومات بطريقة هادفة ومن منظور واحد وتوجيه مجموعة مركزة من الرسائل بهدف التأثير على الرأي العام. وفقًا لما حدده </a:t>
            </a:r>
            <a:r>
              <a:rPr lang="en-US" sz="1600" dirty="0"/>
              <a:t>Garth S. </a:t>
            </a:r>
            <a:r>
              <a:rPr lang="ar-QA" sz="1600" dirty="0"/>
              <a:t>لفظيًا أو غير لفظي “. إنه يختلف عن أشكال الاتصال الأخرى مثل الدعاية أو الإعلان، والتي لها جماهير وأهداف مختلفة. يمكن استخدام الدعاية للترويج لقضية سياسية أو اجتماعية، أو ببساطة لتوسيع الوعي بالعلامة التجارية. إنها أداة ترويجية فعالة لأنها لديها القدرة على الوصول إلى جمهور عريض بسرعة.</a:t>
            </a:r>
            <a:endParaRPr lang="ar-JO" sz="1600" b="1"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3149" y="4147266"/>
            <a:ext cx="3959540" cy="1979770"/>
          </a:xfrm>
          <a:prstGeom prst="rect">
            <a:avLst/>
          </a:prstGeom>
        </p:spPr>
      </p:pic>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1418" y="797085"/>
            <a:ext cx="4517510" cy="523220"/>
          </a:xfrm>
          <a:prstGeom prst="rect">
            <a:avLst/>
          </a:prstGeom>
          <a:noFill/>
        </p:spPr>
        <p:txBody>
          <a:bodyPr wrap="square" rtlCol="0">
            <a:spAutoFit/>
          </a:bodyPr>
          <a:lstStyle/>
          <a:p>
            <a:pPr algn="ctr"/>
            <a:r>
              <a:rPr lang="ar-QA" sz="2800" dirty="0"/>
              <a:t>ما هو الاعلان؟</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9441"/>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99960" y="1872268"/>
            <a:ext cx="10372200" cy="3005375"/>
          </a:xfrm>
          <a:prstGeom prst="rect">
            <a:avLst/>
          </a:prstGeom>
          <a:noFill/>
        </p:spPr>
        <p:txBody>
          <a:bodyPr wrap="square" rtlCol="0">
            <a:spAutoFit/>
          </a:bodyPr>
          <a:lstStyle/>
          <a:p>
            <a:pPr algn="just" rtl="1">
              <a:lnSpc>
                <a:spcPct val="150000"/>
              </a:lnSpc>
            </a:pPr>
            <a:r>
              <a:rPr lang="ar-JO" sz="1600" dirty="0">
                <a:latin typeface="Alexandria"/>
              </a:rPr>
              <a:t>الإعلان هو نشاط إعلامي أساسي للأنشطة الاقتصادية، مثل الصناعة والتجارة والخدمات، وكذلك للمؤسسات والمنظمات الخيرية وغير الهادفة للربح. إنه جزء لا يتجزأ من استراتيجية التسويق التي تتضمن توصيل رسائل محددة إلى الجمهور المستهدف من أجل إقناعهم باتخاذ إجراء معين. يمكن أن يشمل ذلك شراء منتج أو زيادة الوعي بقضية ما. يستخدم الإعلان أيضًا للترويج للأعمال التجارية وزيادة المبيعات وتوعية المستهلكين بالمنتجات أو الخدمات. يمكن أن يتخذ العديد من الأشكال مثل الفيديو المدفوع أو الوسائط المصورة التي ترعاها شركة معينة. كما أنها تستخدم لتقوية صناعة أو نوع من السلع والخدمات من خلال توفير المعلومات للجمهور مما يؤدي إلى علاقات أقوى. يعتبر الإعلان أداة قوية للتواصل مع المستخدمين أو مستهلكي المنتجات والخدمات، ويمكن استخدامه مع الأفكار والشركات والأشخاص.</a:t>
            </a:r>
            <a:endParaRPr lang="en-US" sz="1600"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983" y="4470857"/>
            <a:ext cx="2847975" cy="1600200"/>
          </a:xfrm>
          <a:prstGeom prst="rect">
            <a:avLst/>
          </a:prstGeom>
        </p:spPr>
      </p:pic>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850712"/>
            <a:ext cx="6707019" cy="400110"/>
          </a:xfrm>
          <a:prstGeom prst="rect">
            <a:avLst/>
          </a:prstGeom>
          <a:noFill/>
        </p:spPr>
        <p:txBody>
          <a:bodyPr wrap="square" rtlCol="0">
            <a:spAutoFit/>
          </a:bodyPr>
          <a:lstStyle/>
          <a:p>
            <a:pPr algn="ctr"/>
            <a:r>
              <a:rPr lang="ar-QA" sz="2000" dirty="0"/>
              <a:t>التفريق بين الوسائط التقليدية والرقمية للدعاية والإعلان</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9441"/>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187445" y="1721192"/>
            <a:ext cx="10372200" cy="3415615"/>
          </a:xfrm>
          <a:prstGeom prst="rect">
            <a:avLst/>
          </a:prstGeom>
          <a:noFill/>
        </p:spPr>
        <p:txBody>
          <a:bodyPr wrap="square" rtlCol="0">
            <a:spAutoFit/>
          </a:bodyPr>
          <a:lstStyle/>
          <a:p>
            <a:pPr algn="just" rtl="1">
              <a:lnSpc>
                <a:spcPct val="150000"/>
              </a:lnSpc>
            </a:pPr>
            <a:r>
              <a:rPr lang="ar-JO" sz="1600" dirty="0">
                <a:latin typeface="Alexandria"/>
              </a:rPr>
              <a:t>عندما يتعلق الأمر بالإعلان، هناك بعض الأشياء التي يجب مراعاتها عند الاختيار بين الوسائط التقليدية والرقمية. وسائل الإعلام التقليدية هي أكثر رسوخا، مع أساليب مجربة ومدى وصول مضمون. من ناحية أخرى، تعد الوسائط الرقمية مفهومًا جديدًا نسبيًا، ولكنها سرعان ما أصبحت الخيار المفضل للعديد من المسوقين نظرًا لقدرتها على الوصول إلى جمهور أكبر بتكلفة أقل.</a:t>
            </a:r>
          </a:p>
          <a:p>
            <a:pPr algn="just" rtl="1">
              <a:lnSpc>
                <a:spcPct val="150000"/>
              </a:lnSpc>
            </a:pPr>
            <a:endParaRPr lang="ar-JO" sz="1600" dirty="0">
              <a:latin typeface="Alexandria"/>
            </a:endParaRPr>
          </a:p>
          <a:p>
            <a:pPr algn="just" rtl="1">
              <a:lnSpc>
                <a:spcPct val="150000"/>
              </a:lnSpc>
            </a:pPr>
            <a:r>
              <a:rPr lang="ar-JO" sz="1600" dirty="0">
                <a:latin typeface="Alexandria"/>
              </a:rPr>
              <a:t>تشمل الوسائط التقليدية الصحف والمجلات والتلفزيون والراديو، بينما تتكون الوسائط الرقمية من إعلانات محرك البحث عبر الإنترنت وإعلانات الدفع لكل نقرة وحملات الوسائط الاجتماعية. تتمتع الوسائط التقليدية بميزة كونها أكثر رسوخًا وثقة من قِبل جماهير كبيرة، لكن الوسائط الرقمية أكثر فعالية من حيث التكلفة وتوفر إمكانية وصول أكبر.</a:t>
            </a:r>
          </a:p>
          <a:p>
            <a:pPr algn="just" rtl="1">
              <a:lnSpc>
                <a:spcPct val="150000"/>
              </a:lnSpc>
            </a:pPr>
            <a:endParaRPr lang="ar-JO" sz="1600"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2110" y="4351458"/>
            <a:ext cx="2143125" cy="1535421"/>
          </a:xfrm>
          <a:prstGeom prst="rect">
            <a:avLst/>
          </a:prstGeom>
        </p:spPr>
      </p:pic>
    </p:spTree>
    <p:extLst>
      <p:ext uri="{BB962C8B-B14F-4D97-AF65-F5344CB8AC3E}">
        <p14:creationId xmlns:p14="http://schemas.microsoft.com/office/powerpoint/2010/main" val="988210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887883"/>
            <a:ext cx="6629673" cy="400110"/>
          </a:xfrm>
          <a:prstGeom prst="rect">
            <a:avLst/>
          </a:prstGeom>
          <a:noFill/>
        </p:spPr>
        <p:txBody>
          <a:bodyPr wrap="square" rtlCol="0">
            <a:spAutoFit/>
          </a:bodyPr>
          <a:lstStyle/>
          <a:p>
            <a:pPr algn="ctr"/>
            <a:r>
              <a:rPr lang="ar-QA" sz="2000" dirty="0"/>
              <a:t>التفريق بين الوسائط التقليدية والرقمية للدعاية والإعلان</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9441"/>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8331" y="2060940"/>
            <a:ext cx="10372200" cy="2949525"/>
          </a:xfrm>
          <a:prstGeom prst="rect">
            <a:avLst/>
          </a:prstGeom>
          <a:noFill/>
        </p:spPr>
        <p:txBody>
          <a:bodyPr wrap="square" rtlCol="0">
            <a:spAutoFit/>
          </a:bodyPr>
          <a:lstStyle/>
          <a:p>
            <a:pPr algn="just" rtl="1">
              <a:lnSpc>
                <a:spcPct val="150000"/>
              </a:lnSpc>
            </a:pPr>
            <a:r>
              <a:rPr lang="ar-JO" dirty="0">
                <a:latin typeface="Alexandria"/>
              </a:rPr>
              <a:t>ميزة أخرى مهمة للوسائط الرقمية على الوسائط التقليدية هي أنها تسمح باستهداف أكثر دقة. باستخدام الإعلان الرقمي، يمكنك استهداف المستهلكين بناءً على اهتماماتهم وزياراتهم لمواقع ويب معينة وعمليات الشراء عبر الإنترنت. يتيح لك ذلك إنشاء إعلانات أكثر تخصيصًا لجمهورك المستهدف، مما يزيد من فرصك في التحويل.</a:t>
            </a:r>
          </a:p>
          <a:p>
            <a:pPr algn="just" rtl="1">
              <a:lnSpc>
                <a:spcPct val="150000"/>
              </a:lnSpc>
            </a:pPr>
            <a:endParaRPr lang="ar-JO" dirty="0">
              <a:latin typeface="Alexandria"/>
            </a:endParaRPr>
          </a:p>
          <a:p>
            <a:pPr algn="just" rtl="1">
              <a:lnSpc>
                <a:spcPct val="150000"/>
              </a:lnSpc>
            </a:pPr>
            <a:r>
              <a:rPr lang="ar-JO" dirty="0">
                <a:latin typeface="Alexandria"/>
              </a:rPr>
              <a:t>في النهاية، يعتمد قرار أي وسيلة تستخدمها على أهدافك وميزانيتك. إذا كنت تبحث عن نتائج سريعة بميزانية محدودة، فقد تكون الوسائط الرقمية هي الخيار الأفضل لك. ومع ذلك، إذا كنت تتطلع إلى بناء الوعي بالعلامة التجارية بمرور الوقت، فقد تكون الوسائط التقليدية هي السبيل للذهاب.</a:t>
            </a:r>
          </a:p>
        </p:txBody>
      </p:sp>
    </p:spTree>
    <p:extLst>
      <p:ext uri="{BB962C8B-B14F-4D97-AF65-F5344CB8AC3E}">
        <p14:creationId xmlns:p14="http://schemas.microsoft.com/office/powerpoint/2010/main" val="2783528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أهداف الدعاية والاعلان</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27903" y="1984943"/>
            <a:ext cx="10381837" cy="3416320"/>
          </a:xfrm>
          <a:prstGeom prst="rect">
            <a:avLst/>
          </a:prstGeom>
          <a:noFill/>
        </p:spPr>
        <p:txBody>
          <a:bodyPr wrap="square" rtlCol="0">
            <a:spAutoFit/>
          </a:bodyPr>
          <a:lstStyle/>
          <a:p>
            <a:pPr algn="just" rtl="1">
              <a:lnSpc>
                <a:spcPct val="150000"/>
              </a:lnSpc>
            </a:pPr>
            <a:r>
              <a:rPr lang="ar-QA" dirty="0"/>
              <a:t>عندما يتعلق الأمر الدعاية والاعلان، فإن الخطوة الأولى هي تحديد أهدافك. ما الذي تريد تحقيقه من خلال حملتك؟ هل تريد زيادة المبيعات؟ وزيادة الوعي بالعلامة التجارية؟ توليد العملاء المحتملين؟</a:t>
            </a:r>
          </a:p>
          <a:p>
            <a:pPr algn="just" rtl="1">
              <a:lnSpc>
                <a:spcPct val="150000"/>
              </a:lnSpc>
            </a:pPr>
            <a:endParaRPr lang="ar-QA" dirty="0"/>
          </a:p>
          <a:p>
            <a:pPr marL="285750" indent="-285750" algn="just" rtl="1">
              <a:lnSpc>
                <a:spcPct val="150000"/>
              </a:lnSpc>
              <a:buFont typeface="Arial" panose="020B0604020202020204" pitchFamily="34" charset="0"/>
              <a:buChar char="•"/>
            </a:pPr>
            <a:r>
              <a:rPr lang="ar-QA" dirty="0"/>
              <a:t>يجب أن تكون الأهداف الإعلانية </a:t>
            </a:r>
            <a:r>
              <a:rPr lang="en-US" dirty="0"/>
              <a:t>SMART (</a:t>
            </a:r>
            <a:r>
              <a:rPr lang="ar-QA" dirty="0"/>
              <a:t>محددة وقابلة للقياس وقابلة للتحقيق وواقعية ومحددة زمنياً). سيساعدك هذا على تتبع تقدمك وقياس نجاح حملاتك.</a:t>
            </a:r>
          </a:p>
          <a:p>
            <a:pPr marL="285750" indent="-285750" algn="just" rtl="1">
              <a:lnSpc>
                <a:spcPct val="150000"/>
              </a:lnSpc>
              <a:buFont typeface="Arial" panose="020B0604020202020204" pitchFamily="34" charset="0"/>
              <a:buChar char="•"/>
            </a:pPr>
            <a:endParaRPr lang="ar-QA" dirty="0"/>
          </a:p>
          <a:p>
            <a:pPr marL="285750" indent="-285750" algn="just" rtl="1">
              <a:lnSpc>
                <a:spcPct val="150000"/>
              </a:lnSpc>
              <a:buFont typeface="Arial" panose="020B0604020202020204" pitchFamily="34" charset="0"/>
              <a:buChar char="•"/>
            </a:pPr>
            <a:r>
              <a:rPr lang="ar-QA" dirty="0"/>
              <a:t>خطوة أخرى مهمة هي تحديد جمهورك المستهدف. لمن تريد أن تصل؟ ما هي اهتماماتهم واحتياجاتهم؟ يمكنك استخدام مجموعة متنوعة من مصادر البيانات، بما في ذلك الاستطلاعات وأبحاث العملاء وتحليل السوق لاكتساب نظرة ثاقبة على جمهورك المستهدف.</a:t>
            </a:r>
            <a:endParaRPr lang="en-US" sz="2000" dirty="0">
              <a:latin typeface="Alexandria"/>
              <a:cs typeface="Alexandria" charset="0"/>
            </a:endParaRPr>
          </a:p>
        </p:txBody>
      </p:sp>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أهداف الدعاية والاعلان</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2139083"/>
            <a:ext cx="10372200" cy="294952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dirty="0"/>
              <a:t>بمجرد تحديد جمهورك المستهدف، ستحتاج إلى تحديد أفضل السبل للوصول إليهم. يمكنك استخدام الوسائط التقليدية مثل التلفزيون والراديو أو الوسائط الرقمية مثل التسويق عبر محركات البحث وتسويق الوسائط الاجتماعية والإعلان على الشبكة الإعلانية والتسويق عبر البريد الإلكتروني. لكل نوع من أنواع الوسائط مزايا وعيوب خاصة به، لذلك من المهم أن تفكر في خياراتك بعناية.</a:t>
            </a:r>
          </a:p>
          <a:p>
            <a:pPr marL="285750" indent="-285750" algn="just" rtl="1">
              <a:lnSpc>
                <a:spcPct val="150000"/>
              </a:lnSpc>
              <a:buFont typeface="Arial" panose="020B0604020202020204" pitchFamily="34" charset="0"/>
              <a:buChar char="•"/>
            </a:pPr>
            <a:endParaRPr lang="ar-JO" dirty="0"/>
          </a:p>
          <a:p>
            <a:pPr marL="285750" indent="-285750" algn="just" rtl="1">
              <a:lnSpc>
                <a:spcPct val="150000"/>
              </a:lnSpc>
              <a:buFont typeface="Arial" panose="020B0604020202020204" pitchFamily="34" charset="0"/>
              <a:buChar char="•"/>
            </a:pPr>
            <a:r>
              <a:rPr lang="ar-JO" dirty="0"/>
              <a:t>أخيرًا، ستحتاج إلى قياس نجاح حملاتك. تعتبر المقاييس مثل نسبة النقر إلى الظهور (</a:t>
            </a:r>
            <a:r>
              <a:rPr lang="en-US" dirty="0"/>
              <a:t>CTR) </a:t>
            </a:r>
            <a:r>
              <a:rPr lang="ar-JO" dirty="0"/>
              <a:t>والتكلفة لكل عميل محتمل (</a:t>
            </a:r>
            <a:r>
              <a:rPr lang="en-US" dirty="0"/>
              <a:t>CPL) </a:t>
            </a:r>
            <a:r>
              <a:rPr lang="ar-JO" dirty="0"/>
              <a:t>وعائد الاستثمار (</a:t>
            </a:r>
            <a:r>
              <a:rPr lang="en-US" dirty="0"/>
              <a:t>ROI) </a:t>
            </a:r>
            <a:r>
              <a:rPr lang="ar-JO" dirty="0"/>
              <a:t>ومرات الظهور والتحويلات كلها مؤشرات مهمة للنجاح. يمكنك أيضًا استخدام اختبار </a:t>
            </a:r>
            <a:r>
              <a:rPr lang="en-US" dirty="0"/>
              <a:t>A / B </a:t>
            </a:r>
            <a:r>
              <a:rPr lang="ar-JO" dirty="0"/>
              <a:t>لمقارنة الإصدارات المختلفة من الإعلانات ومعرفة أيها يحقق أفضل أداء.</a:t>
            </a:r>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08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تحديد أهدافك الإعلانية</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3672" y="1729924"/>
            <a:ext cx="10372200" cy="3467039"/>
          </a:xfrm>
          <a:prstGeom prst="rect">
            <a:avLst/>
          </a:prstGeom>
          <a:noFill/>
        </p:spPr>
        <p:txBody>
          <a:bodyPr wrap="square" rtlCol="0">
            <a:spAutoFit/>
          </a:bodyPr>
          <a:lstStyle/>
          <a:p>
            <a:pPr algn="just" rtl="1">
              <a:lnSpc>
                <a:spcPct val="200000"/>
              </a:lnSpc>
            </a:pPr>
            <a:r>
              <a:rPr lang="ar-QA" sz="1600" dirty="0"/>
              <a:t>من المهم تحديد أهدافك الإعلانية قبل بدء أي حملة. سيسمح لك ذلك بقياس نجاح حملاتك، وكذلك تحديد الاستراتيجيات التي ستعمل بشكل أفضل لعملك. يجب أن تكون أهدافك الإعلانية محددة وقابلة للقياس وقابلة للتحقيق وذات صلة وفي الوقت المناسب.</a:t>
            </a:r>
          </a:p>
          <a:p>
            <a:pPr algn="just" rtl="1">
              <a:lnSpc>
                <a:spcPct val="200000"/>
              </a:lnSpc>
            </a:pPr>
            <a:endParaRPr lang="ar-QA" sz="1600" dirty="0"/>
          </a:p>
          <a:p>
            <a:pPr algn="just" rtl="1">
              <a:lnSpc>
                <a:spcPct val="200000"/>
              </a:lnSpc>
            </a:pPr>
            <a:r>
              <a:rPr lang="ar-QA" sz="1600" dirty="0"/>
              <a:t>تتمثل الأهداف الأكثر شيوعًا في زيادة الوعي بالعلامة التجارية والاعتراف بها، وتوليد العملاء المحتملين والمبيعات، وزيادة حركة المرور إلى موقعك على الويب أو متجرك، وبناء ولاء العملاء ومشاركتهم، وزيادة التحويلات. يجب عليك أيضًا التفكير في أهداف أخرى مثل زيادة رضا العملاء وتحسين خدمة العملاء وتوليد الإحالات.</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5863" y="4590158"/>
            <a:ext cx="2404216" cy="1249736"/>
          </a:xfrm>
          <a:prstGeom prst="rect">
            <a:avLst/>
          </a:prstGeom>
        </p:spPr>
      </p:pic>
    </p:spTree>
    <p:extLst>
      <p:ext uri="{BB962C8B-B14F-4D97-AF65-F5344CB8AC3E}">
        <p14:creationId xmlns:p14="http://schemas.microsoft.com/office/powerpoint/2010/main" val="301099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12675" y="757459"/>
            <a:ext cx="5710450" cy="523220"/>
          </a:xfrm>
          <a:prstGeom prst="rect">
            <a:avLst/>
          </a:prstGeom>
          <a:noFill/>
        </p:spPr>
        <p:txBody>
          <a:bodyPr wrap="square" rtlCol="0">
            <a:spAutoFit/>
          </a:bodyPr>
          <a:lstStyle/>
          <a:p>
            <a:pPr algn="ctr"/>
            <a:r>
              <a:rPr lang="ar-QA" sz="2800" dirty="0"/>
              <a:t> </a:t>
            </a:r>
            <a:r>
              <a:rPr lang="ar-JO" sz="2800" dirty="0"/>
              <a:t>ال</a:t>
            </a:r>
            <a:r>
              <a:rPr lang="ar-QA" sz="2800" dirty="0"/>
              <a:t>جمهور المستهدف</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09900" y="1675727"/>
            <a:ext cx="10372200" cy="4482702"/>
          </a:xfrm>
          <a:prstGeom prst="rect">
            <a:avLst/>
          </a:prstGeom>
          <a:noFill/>
        </p:spPr>
        <p:txBody>
          <a:bodyPr wrap="square" rtlCol="0">
            <a:spAutoFit/>
          </a:bodyPr>
          <a:lstStyle/>
          <a:p>
            <a:pPr algn="just" rtl="1">
              <a:lnSpc>
                <a:spcPct val="150000"/>
              </a:lnSpc>
            </a:pPr>
            <a:r>
              <a:rPr lang="ar-QA" sz="1600" dirty="0"/>
              <a:t>يعد الوصول إلى الجمهور المستهدف المناسب أمرًا ضروريًا في أي حملة تسويقية ناجحة. إذا كنت لا تعرف من هو جمهورك المستهدف، فلن تكون قادرًا على التواصل معهم بشكل فعال. إن معرفة من هو جمهورك المستهدف وما الذي يحفزهم هو المفتاح لصياغة الرسائل التي سيكون لها صدى.</a:t>
            </a:r>
          </a:p>
          <a:p>
            <a:pPr algn="just" rtl="1">
              <a:lnSpc>
                <a:spcPct val="150000"/>
              </a:lnSpc>
            </a:pPr>
            <a:endParaRPr lang="ar-QA" sz="1600" dirty="0"/>
          </a:p>
          <a:p>
            <a:pPr algn="just" rtl="1">
              <a:lnSpc>
                <a:spcPct val="150000"/>
              </a:lnSpc>
            </a:pPr>
            <a:r>
              <a:rPr lang="ar-QA" sz="1600" dirty="0"/>
              <a:t>أولاً، ابدأ بفهم عميلك المثالي. يتضمن ذلك تفاصيل مثل العمر والجنس والمهنة والاهتمامات ومستوى الدخل والمزيد. يمكنك استخدام البحث مثل الاستطلاعات ومجموعات التركيز، أو إلقاء نظرة على بيانات العملاء الحالية لاكتساب نظرة ثاقبة حول من هو جمهورك المستهدف.</a:t>
            </a:r>
          </a:p>
          <a:p>
            <a:pPr algn="just" rtl="1">
              <a:lnSpc>
                <a:spcPct val="150000"/>
              </a:lnSpc>
            </a:pPr>
            <a:endParaRPr lang="ar-QA" sz="1600" dirty="0"/>
          </a:p>
          <a:p>
            <a:pPr algn="just" rtl="1">
              <a:lnSpc>
                <a:spcPct val="150000"/>
              </a:lnSpc>
            </a:pPr>
            <a:r>
              <a:rPr lang="ar-QA" sz="1600" dirty="0"/>
              <a:t>بمجرد أن تفهم من هو جمهورك المستهدف، يمكنك البدء في صياغة الرسائل المخصصة لهم. فكر فيما قد يجعلهم مهتمين بمنتجك أو خدمتك وكيف يمكنك إنشاء محتوى يتحدث إليهم مباشرة. بالإضافة إلى ذلك، ضع في اعتبارك الأنظمة الأساسية التي يستخدمونها لاستهلاك المحتوى. على سبيل المثال، إذا كنت تستهدف جيل الألفية، فقد تكون وسائل التواصل الاجتماعي هي النظام الأساسي المناسب لك للوصول إليهم.</a:t>
            </a:r>
          </a:p>
        </p:txBody>
      </p:sp>
    </p:spTree>
    <p:extLst>
      <p:ext uri="{BB962C8B-B14F-4D97-AF65-F5344CB8AC3E}">
        <p14:creationId xmlns:p14="http://schemas.microsoft.com/office/powerpoint/2010/main" val="1672931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384476" cy="461665"/>
          </a:xfrm>
          <a:prstGeom prst="rect">
            <a:avLst/>
          </a:prstGeom>
          <a:noFill/>
        </p:spPr>
        <p:txBody>
          <a:bodyPr wrap="square" rtlCol="0">
            <a:spAutoFit/>
          </a:bodyPr>
          <a:lstStyle/>
          <a:p>
            <a:pPr algn="ctr"/>
            <a:r>
              <a:rPr lang="ar-QA" sz="2400" dirty="0"/>
              <a:t>كيف تصل بفاعلية إلى جمهورك المستهدف</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09900" y="1627729"/>
            <a:ext cx="10372200" cy="4482702"/>
          </a:xfrm>
          <a:prstGeom prst="rect">
            <a:avLst/>
          </a:prstGeom>
          <a:noFill/>
        </p:spPr>
        <p:txBody>
          <a:bodyPr wrap="square" rtlCol="0">
            <a:spAutoFit/>
          </a:bodyPr>
          <a:lstStyle/>
          <a:p>
            <a:pPr algn="just" rtl="1">
              <a:lnSpc>
                <a:spcPct val="150000"/>
              </a:lnSpc>
            </a:pPr>
            <a:r>
              <a:rPr lang="ar-QA" sz="1600" dirty="0"/>
              <a:t>يعد الوصول إلى جمهورك المستهدف جزءًا أساسيًا من أي حملة إعلانية أو دعاية. من المهم أن يرى الأشخاص المناسبون رسالتك في المكان المناسب وفي الوقت المناسب. لضمان قدرتك على الوصول بفعالية إلى جمهورك المستهدف، يجب عليك:</a:t>
            </a:r>
          </a:p>
          <a:p>
            <a:pPr algn="just" rtl="1">
              <a:lnSpc>
                <a:spcPct val="150000"/>
              </a:lnSpc>
            </a:pPr>
            <a:endParaRPr lang="ar-QA" sz="1600" dirty="0"/>
          </a:p>
          <a:p>
            <a:pPr algn="just" rtl="1">
              <a:lnSpc>
                <a:spcPct val="150000"/>
              </a:lnSpc>
            </a:pPr>
            <a:r>
              <a:rPr lang="ar-QA" sz="1600" dirty="0"/>
              <a:t>1. تحديد جمهورك المستهدف. من هم وما هي اهتماماتهم واحتياجاتهم؟ سيساعدك هذا على إنشاء محتوى وإعلانات تروق لهم.</a:t>
            </a:r>
          </a:p>
          <a:p>
            <a:pPr algn="just" rtl="1">
              <a:lnSpc>
                <a:spcPct val="150000"/>
              </a:lnSpc>
            </a:pPr>
            <a:r>
              <a:rPr lang="ar-QA" sz="1600" dirty="0"/>
              <a:t>2. البحث حيث يكونون على الإنترنت. تحتاج إلى معرفة القنوات التي يستخدمونها حتى تتمكن من استهدافها بالإعلانات والمحتوى.</a:t>
            </a:r>
          </a:p>
          <a:p>
            <a:pPr algn="just" rtl="1">
              <a:lnSpc>
                <a:spcPct val="150000"/>
              </a:lnSpc>
            </a:pPr>
            <a:r>
              <a:rPr lang="ar-QA" sz="1600" dirty="0"/>
              <a:t>3. الاستفادة من قنوات متعددة. لا تعتمد فقط على قناة واحدة ؛ تأكد من أنك تستهدف العملاء المحتملين عبر منصات متعددة.</a:t>
            </a:r>
          </a:p>
          <a:p>
            <a:pPr algn="just" rtl="1">
              <a:lnSpc>
                <a:spcPct val="150000"/>
              </a:lnSpc>
            </a:pPr>
            <a:r>
              <a:rPr lang="ar-QA" sz="1600" dirty="0"/>
              <a:t>4. استخدم التجزئة للوصول إلى مجموعات مختلفة داخل جمهورك. سيساعدك هذا على تكييف رسائلك وجعلها أكثر صلة بكل مجموعة.</a:t>
            </a:r>
          </a:p>
        </p:txBody>
      </p:sp>
    </p:spTree>
    <p:extLst>
      <p:ext uri="{BB962C8B-B14F-4D97-AF65-F5344CB8AC3E}">
        <p14:creationId xmlns:p14="http://schemas.microsoft.com/office/powerpoint/2010/main" val="36328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تحديد أهدافك الإعلانية</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871177"/>
            <a:ext cx="10372200" cy="3677930"/>
          </a:xfrm>
          <a:prstGeom prst="rect">
            <a:avLst/>
          </a:prstGeom>
          <a:noFill/>
        </p:spPr>
        <p:txBody>
          <a:bodyPr wrap="square" rtlCol="0">
            <a:spAutoFit/>
          </a:bodyPr>
          <a:lstStyle/>
          <a:p>
            <a:pPr algn="just" rtl="1">
              <a:lnSpc>
                <a:spcPct val="200000"/>
              </a:lnSpc>
            </a:pPr>
            <a:r>
              <a:rPr lang="ar-QA" sz="1700" dirty="0"/>
              <a:t>عند تحديد أهدافك، تأكد من مراعاة الأهداف قصيرة المدى وطويلة المدى. من المهم أن يكون لديك توقعات واقعية لكل حملة، بالإضافة إلى جدول زمني قابل للتحقيق للوصول إلى كل هدف. بالإضافة إلى ذلك، يجب عليك مراعاة قيود الميزانية عند تحديد الأهداف.</a:t>
            </a:r>
          </a:p>
          <a:p>
            <a:pPr algn="just" rtl="1">
              <a:lnSpc>
                <a:spcPct val="200000"/>
              </a:lnSpc>
            </a:pPr>
            <a:endParaRPr lang="ar-QA" sz="1700" dirty="0"/>
          </a:p>
          <a:p>
            <a:pPr algn="just" rtl="1">
              <a:lnSpc>
                <a:spcPct val="200000"/>
              </a:lnSpc>
            </a:pPr>
            <a:r>
              <a:rPr lang="ar-QA" sz="1700" dirty="0"/>
              <a:t>بمجرد تحديد أهدافك الإعلانية، يمكنك بعد ذلك إنشاء حملات للوصول إليها. يتضمن ذلك تحديد القنوات التي ستستخدمها لكل حملة وتحديد إستراتيجية لقياس نتائج كل حملة. سيساعد هذا في ضمان نجاح كل حملة في تحقيق هدفها المقصود.</a:t>
            </a:r>
            <a:endParaRPr lang="ar-QA" sz="1900" dirty="0"/>
          </a:p>
        </p:txBody>
      </p:sp>
    </p:spTree>
    <p:extLst>
      <p:ext uri="{BB962C8B-B14F-4D97-AF65-F5344CB8AC3E}">
        <p14:creationId xmlns:p14="http://schemas.microsoft.com/office/powerpoint/2010/main" val="2492645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91830" cy="523220"/>
          </a:xfrm>
          <a:prstGeom prst="rect">
            <a:avLst/>
          </a:prstGeom>
          <a:noFill/>
        </p:spPr>
        <p:txBody>
          <a:bodyPr wrap="square" rtlCol="0">
            <a:spAutoFit/>
          </a:bodyPr>
          <a:lstStyle/>
          <a:p>
            <a:pPr algn="ctr"/>
            <a:r>
              <a:rPr lang="ar-QA" sz="2800" dirty="0"/>
              <a:t>خصائص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4200445"/>
          </a:xfrm>
          <a:prstGeom prst="rect">
            <a:avLst/>
          </a:prstGeom>
          <a:noFill/>
        </p:spPr>
        <p:txBody>
          <a:bodyPr wrap="square" rtlCol="0">
            <a:spAutoFit/>
          </a:bodyPr>
          <a:lstStyle/>
          <a:p>
            <a:pPr algn="just" rtl="1">
              <a:lnSpc>
                <a:spcPct val="150000"/>
              </a:lnSpc>
            </a:pPr>
            <a:r>
              <a:rPr lang="ar-JO" b="1" dirty="0"/>
              <a:t>ويستخلص من التعريفات السابقة أهم خصائص الدعاية على النحو الأتي:</a:t>
            </a:r>
          </a:p>
          <a:p>
            <a:pPr algn="just" rtl="1">
              <a:lnSpc>
                <a:spcPct val="150000"/>
              </a:lnSpc>
            </a:pPr>
            <a:endParaRPr lang="ar-JO" b="1" dirty="0"/>
          </a:p>
          <a:p>
            <a:pPr algn="just" rtl="1">
              <a:lnSpc>
                <a:spcPct val="150000"/>
              </a:lnSpc>
            </a:pPr>
            <a:r>
              <a:rPr lang="ar-QA" dirty="0"/>
              <a:t>1</a:t>
            </a:r>
            <a:r>
              <a:rPr lang="ar-JO" dirty="0"/>
              <a:t>- </a:t>
            </a:r>
            <a:r>
              <a:rPr lang="ar-QA" dirty="0"/>
              <a:t>تتميز الدعاية عكس الإعلام لأنها تعرض معلومات وتنشر آراء وأفكار معينة بعد إعدادها وتحريفها من حيث المضمون والشكل بطريقة تخدم الأهداف الدعائية. أي أنها لا تقدم الحقائق كاملة وإنما تقدم ما يتماثى مع المتطلبات الدعائية. كما تعتمد بعض ألوان الدعاية إلى ذكر أكاذيب ومعلومات مضللة وغير صحيحة. </a:t>
            </a:r>
            <a:endParaRPr lang="ar-JO" dirty="0"/>
          </a:p>
          <a:p>
            <a:pPr algn="just" rtl="1">
              <a:lnSpc>
                <a:spcPct val="150000"/>
              </a:lnSpc>
            </a:pPr>
            <a:endParaRPr lang="ar-JO" dirty="0"/>
          </a:p>
          <a:p>
            <a:pPr algn="just" rtl="1">
              <a:lnSpc>
                <a:spcPct val="150000"/>
              </a:lnSpc>
            </a:pPr>
            <a:r>
              <a:rPr lang="ar-QA" dirty="0"/>
              <a:t>2</a:t>
            </a:r>
            <a:r>
              <a:rPr lang="ar-JO" dirty="0"/>
              <a:t>- </a:t>
            </a:r>
            <a:r>
              <a:rPr lang="ar-QA" dirty="0"/>
              <a:t>تعتبر الدعاية تعبيراً ذاتياً وليست تعبيراً موضوعياً لان مادة الدعاية ومضمونها يتأثران بشخصية الداعية الذي يقوم بإعدادها. </a:t>
            </a:r>
            <a:endParaRPr lang="ar-JO" dirty="0"/>
          </a:p>
          <a:p>
            <a:pPr algn="just" rtl="1">
              <a:lnSpc>
                <a:spcPct val="150000"/>
              </a:lnSpc>
            </a:pPr>
            <a:endParaRPr lang="ar-JO" dirty="0"/>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a:r>
              <a:rPr lang="ar-QA" sz="2800" dirty="0"/>
              <a:t>خصائص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046602" y="1993392"/>
            <a:ext cx="10090790" cy="3046988"/>
          </a:xfrm>
          <a:prstGeom prst="rect">
            <a:avLst/>
          </a:prstGeom>
          <a:noFill/>
        </p:spPr>
        <p:txBody>
          <a:bodyPr wrap="square" rtlCol="0">
            <a:spAutoFit/>
          </a:bodyPr>
          <a:lstStyle/>
          <a:p>
            <a:pPr algn="r" rtl="1">
              <a:lnSpc>
                <a:spcPct val="150000"/>
              </a:lnSpc>
            </a:pPr>
            <a:r>
              <a:rPr lang="ar-QA" dirty="0"/>
              <a:t>3</a:t>
            </a:r>
            <a:r>
              <a:rPr lang="ar-JO" dirty="0"/>
              <a:t>- </a:t>
            </a:r>
            <a:r>
              <a:rPr lang="ar-QA" dirty="0"/>
              <a:t>تسعي الدعاية إلى تحقيق أهداف مدبرة ومحددة ومستهدفة ومحسوبة. تتمثل في التأثير المتعمد في المعلومات والآراء والاتجاهات والمعتقدات والسلوك في الاتجاه الذي يستهدفه الداعية. عكس الإعلام الذي يسعي إلى تنوير الرآي العام وتحقيق أعلي درجات الوعي والمعرفة والإدراك والإحاطة الشاملة لدي فئات الجمهور. </a:t>
            </a:r>
            <a:br>
              <a:rPr lang="ar-QA" sz="2000" dirty="0"/>
            </a:br>
            <a:endParaRPr lang="ar-JO" sz="2000" dirty="0"/>
          </a:p>
          <a:p>
            <a:pPr algn="r" rtl="1">
              <a:lnSpc>
                <a:spcPct val="150000"/>
              </a:lnSpc>
            </a:pPr>
            <a:r>
              <a:rPr lang="ar-QA" dirty="0"/>
              <a:t>4</a:t>
            </a:r>
            <a:r>
              <a:rPr lang="ar-JO" dirty="0"/>
              <a:t>- </a:t>
            </a:r>
            <a:r>
              <a:rPr lang="ar-QA" dirty="0"/>
              <a:t>تتسم الدعاية بأنها فن التأثير والسبطرة والإلحاح الذي يسعى إلى الترغيب في قبول وجهات النظر الداعية وآرائه وأفكاره ومعتقداته. </a:t>
            </a:r>
            <a:endParaRPr lang="ar-JO" dirty="0"/>
          </a:p>
          <a:p>
            <a:pPr algn="r" rtl="1">
              <a:lnSpc>
                <a:spcPct val="150000"/>
              </a:lnSpc>
            </a:pPr>
            <a:endParaRPr lang="ar-JO" dirty="0"/>
          </a:p>
          <a:p>
            <a:pPr algn="r" rtl="1">
              <a:lnSpc>
                <a:spcPct val="150000"/>
              </a:lnSpc>
            </a:pPr>
            <a:r>
              <a:rPr lang="ar-QA" dirty="0"/>
              <a:t>5</a:t>
            </a:r>
            <a:r>
              <a:rPr lang="ar-JO" dirty="0"/>
              <a:t>- </a:t>
            </a:r>
            <a:r>
              <a:rPr lang="ar-QA" dirty="0"/>
              <a:t>وتتسم الدعاية بأنها فن إقناع الآخرين بأن يسلكوا اتجاهاً أو سلوكاً معيناً تحت تأثير الأفكار الدعائية. </a:t>
            </a:r>
            <a:endParaRPr lang="en-US" b="1"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QA" sz="2800" dirty="0"/>
              <a:t>عناصر العمل الدعائي: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2054341"/>
            <a:ext cx="10082712" cy="2956066"/>
          </a:xfrm>
          <a:prstGeom prst="rect">
            <a:avLst/>
          </a:prstGeom>
          <a:noFill/>
        </p:spPr>
        <p:txBody>
          <a:bodyPr wrap="square" rtlCol="0">
            <a:spAutoFit/>
          </a:bodyPr>
          <a:lstStyle/>
          <a:p>
            <a:pPr algn="just" rtl="1">
              <a:lnSpc>
                <a:spcPct val="150000"/>
              </a:lnSpc>
            </a:pPr>
            <a:r>
              <a:rPr lang="ar-QA" b="1" dirty="0"/>
              <a:t>1</a:t>
            </a:r>
            <a:r>
              <a:rPr lang="ar-JO" b="1" dirty="0"/>
              <a:t>- </a:t>
            </a:r>
            <a:r>
              <a:rPr lang="ar-QA" b="1" dirty="0"/>
              <a:t>رجل الدعاية: </a:t>
            </a:r>
            <a:r>
              <a:rPr lang="ar-QA" dirty="0"/>
              <a:t>حيث تحددت لديه النبة في العمل على تغيير مظاهر الاستجابة المرتبطة والمعبرة عن موقف معين. ذلك أن الدعاية تفترض لذلك منطقين: منطق يملكه الشخص الذي توجه اليه الدعاية. ومنطق آخر يمتلكه المرسل أو من يقوم بعملية الاتصال. وجوهر الدعاية يعني صراعاً بين المنطقين ونجاحها لا يعني سوى تغليب منطق المرسل على منطق المستقبل. </a:t>
            </a:r>
            <a:endParaRPr lang="ar-JO" dirty="0"/>
          </a:p>
          <a:p>
            <a:pPr algn="just" rtl="1">
              <a:lnSpc>
                <a:spcPct val="150000"/>
              </a:lnSpc>
            </a:pPr>
            <a:endParaRPr lang="ar-JO" dirty="0"/>
          </a:p>
          <a:p>
            <a:pPr algn="just" rtl="1">
              <a:lnSpc>
                <a:spcPct val="150000"/>
              </a:lnSpc>
            </a:pPr>
            <a:r>
              <a:rPr lang="ar-QA" b="1" dirty="0"/>
              <a:t>2</a:t>
            </a:r>
            <a:r>
              <a:rPr lang="ar-JO" b="1" dirty="0"/>
              <a:t>- </a:t>
            </a:r>
            <a:r>
              <a:rPr lang="ar-QA" b="1" dirty="0"/>
              <a:t>رموز</a:t>
            </a:r>
            <a:r>
              <a:rPr lang="en-US" b="1" dirty="0"/>
              <a:t> symbols </a:t>
            </a:r>
            <a:r>
              <a:rPr lang="ar-JO" b="1" dirty="0"/>
              <a:t>: </a:t>
            </a:r>
            <a:r>
              <a:rPr lang="ar-QA" dirty="0"/>
              <a:t>مكتوبة أو مسموعة يستعملها المرسل للتعبير عن مفاهيمه. وهذه الرموز هي التي تقوم بعملية التأثير والإيحاء أو الاضطراب والتشويش. وبعبارة أخرى هي بمثابة عناصر تخلق نوعاً من الصدمات الفكرية التي لابد وأن تؤدي بالمنطق إلى السير في غير طريقه الطبيعي. </a:t>
            </a:r>
            <a:endParaRPr lang="en-US"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QA" sz="2800" dirty="0"/>
              <a:t>عناصر العمل الدعائي: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859657" y="2076632"/>
            <a:ext cx="10452806" cy="2956066"/>
          </a:xfrm>
          <a:prstGeom prst="rect">
            <a:avLst/>
          </a:prstGeom>
          <a:noFill/>
        </p:spPr>
        <p:txBody>
          <a:bodyPr wrap="square" rtlCol="0">
            <a:spAutoFit/>
          </a:bodyPr>
          <a:lstStyle/>
          <a:p>
            <a:pPr algn="r" rtl="1">
              <a:lnSpc>
                <a:spcPct val="150000"/>
              </a:lnSpc>
            </a:pPr>
            <a:r>
              <a:rPr lang="ar-QA" b="1" dirty="0"/>
              <a:t>3- أداة الاتصال </a:t>
            </a:r>
            <a:r>
              <a:rPr lang="en-US" b="1" dirty="0"/>
              <a:t>Channel of Communication :</a:t>
            </a:r>
            <a:endParaRPr lang="ar-JO" b="1" dirty="0"/>
          </a:p>
          <a:p>
            <a:pPr algn="just" rtl="1">
              <a:lnSpc>
                <a:spcPct val="150000"/>
              </a:lnSpc>
            </a:pPr>
            <a:r>
              <a:rPr lang="ar-QA" dirty="0"/>
              <a:t>أي قناة تربط المرسل بالمستقبل بحيث من خلالها تتحرك اللغة الدعائية من المصدر إلى المصب وهذه الأداة . يجب أن تتحقق فيها صفات معينة وبصفة خاصة يجب أن يكون أساسها الصلة المباشرة بحيث لا تسمح بتدخل </a:t>
            </a:r>
            <a:r>
              <a:rPr lang="ar-JO" dirty="0"/>
              <a:t>اي</a:t>
            </a:r>
            <a:r>
              <a:rPr lang="ar-QA" dirty="0"/>
              <a:t> عنصر آخر من خلال عملية نقل الرسالة بالصيغة التي أعدت من المرسل حتي تنصب في الوعاء الفكري للمستقبل، فالصورة الطبيعية للاتصال ما هي بالإعلام الجماهيري أي الأدوات التقليدية الأربع المعروفة "الصحافة الراديو التليفزيون السينما" والأدوات الحديثة مثل "القنوات الفضائية، الانترنت</a:t>
            </a:r>
            <a:r>
              <a:rPr lang="ar-JO" dirty="0"/>
              <a:t> والتكنولجيا الرقميه </a:t>
            </a:r>
            <a:r>
              <a:rPr lang="ar-QA" dirty="0"/>
              <a:t> كذلك يجب أن تكون أداة الاتصال ميسرة بحيث تسمح لرجل الدعاية أن يكتشف وبسرعة نواحي النقص في إعداده للهجوم الدعائي من خلال معرفته برد الفعل لرسالته الدعائية في الوقت المناسب</a:t>
            </a:r>
            <a:r>
              <a:rPr lang="ar-JO" dirty="0"/>
              <a:t>.</a:t>
            </a:r>
            <a:endParaRPr lang="en-US" b="1" dirty="0"/>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1" y="814194"/>
            <a:ext cx="6576664" cy="523220"/>
          </a:xfrm>
          <a:prstGeom prst="rect">
            <a:avLst/>
          </a:prstGeom>
          <a:noFill/>
        </p:spPr>
        <p:txBody>
          <a:bodyPr wrap="square" rtlCol="0">
            <a:spAutoFit/>
          </a:bodyPr>
          <a:lstStyle/>
          <a:p>
            <a:pPr algn="ctr"/>
            <a:r>
              <a:rPr lang="ar-QA" sz="2800" dirty="0"/>
              <a:t>إستراتيجية الاتصال في العلاقات العامة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36253" y="1903184"/>
            <a:ext cx="10174774" cy="4482702"/>
          </a:xfrm>
          <a:prstGeom prst="rect">
            <a:avLst/>
          </a:prstGeom>
          <a:noFill/>
        </p:spPr>
        <p:txBody>
          <a:bodyPr wrap="square" rtlCol="0">
            <a:spAutoFit/>
          </a:bodyPr>
          <a:lstStyle/>
          <a:p>
            <a:pPr algn="r" rtl="1">
              <a:lnSpc>
                <a:spcPct val="150000"/>
              </a:lnSpc>
            </a:pPr>
            <a:r>
              <a:rPr lang="ar-QA" sz="1600" b="1" dirty="0"/>
              <a:t>4</a:t>
            </a:r>
            <a:r>
              <a:rPr lang="ar-JO" sz="1600" b="1" dirty="0"/>
              <a:t>- ال</a:t>
            </a:r>
            <a:r>
              <a:rPr lang="ar-QA" sz="1600" b="1" dirty="0"/>
              <a:t>جمهور أو </a:t>
            </a:r>
            <a:r>
              <a:rPr lang="ar-JO" sz="1600" b="1" dirty="0"/>
              <a:t>ال</a:t>
            </a:r>
            <a:r>
              <a:rPr lang="ar-QA" sz="1600" b="1" dirty="0"/>
              <a:t>مستقبل لعملية الاتصال</a:t>
            </a:r>
            <a:r>
              <a:rPr lang="ar-JO" sz="1600" b="1" dirty="0"/>
              <a:t>:</a:t>
            </a:r>
          </a:p>
          <a:p>
            <a:pPr algn="r" rtl="1">
              <a:lnSpc>
                <a:spcPct val="150000"/>
              </a:lnSpc>
            </a:pPr>
            <a:r>
              <a:rPr lang="ar-QA" sz="1600" dirty="0"/>
              <a:t> وهو المصب الذي تسعى إليه العملية الدعائية. فأهميته بالنسبة للدعاية هي في فعاليته المحلية ولذلك فإن رجل الدعاية</a:t>
            </a:r>
            <a:r>
              <a:rPr lang="ar-JO" sz="1600" dirty="0"/>
              <a:t> </a:t>
            </a:r>
            <a:r>
              <a:rPr lang="ar-QA" sz="1600" dirty="0"/>
              <a:t>يجب أن يتجه أساساً إلى قادة الرأي أو إلى مراكز القوة. مع ما يرتبط بذلك من استجابات معبرة عن تغيير في السلوك الذي لابد أن يؤدي إلى اتخاذ مواقف مؤثرة وقابلة للانتشار والمحاكاة. فلنتصور مثلاً في قرية صغيرة انه قد تم اقناع العمدة وشيخ البلد وإمام المسجد بمبداً تنظيم الأسرة أو ختان الإناث. إن هذا وحده كافٍ لان يقوم بعملية تغيير غير مباشرة في جمهور تلك القرية. ودون الحاجة إلى عمل دعائي متصل بهم لان هؤلاء الأشخاص يمثلون قادة الرأي في ذلك المجتمع "الصغير</a:t>
            </a:r>
            <a:r>
              <a:rPr lang="ar-JO" sz="1600" dirty="0"/>
              <a:t>.</a:t>
            </a:r>
          </a:p>
          <a:p>
            <a:pPr algn="r" rtl="1">
              <a:lnSpc>
                <a:spcPct val="150000"/>
              </a:lnSpc>
            </a:pPr>
            <a:r>
              <a:rPr lang="ar-QA" sz="1600" b="1" dirty="0"/>
              <a:t> 5</a:t>
            </a:r>
            <a:r>
              <a:rPr lang="ar-JO" sz="1600" b="1" dirty="0"/>
              <a:t>- </a:t>
            </a:r>
            <a:r>
              <a:rPr lang="ar-QA" sz="1600" b="1" dirty="0"/>
              <a:t>المنطق الدعائي</a:t>
            </a:r>
            <a:r>
              <a:rPr lang="ar-JO" sz="1600" b="1" dirty="0"/>
              <a:t>:</a:t>
            </a:r>
          </a:p>
          <a:p>
            <a:pPr algn="r" rtl="1">
              <a:lnSpc>
                <a:spcPct val="150000"/>
              </a:lnSpc>
            </a:pPr>
            <a:r>
              <a:rPr lang="ar-QA" sz="1600" dirty="0"/>
              <a:t> وهو الذي يسمح بالتجانس في عناصر الإستراتيجية الدعائية. فالدعاية هي عملية إقناع« وجوهر الدعاية لا يمكن أن يكون صحيحاً في جميع عناصره وإلا لما كانت هناك حاجة إلى الدعاية. كذلك لا يجوز أن يكون المنطق كاذباً في جميع عناصره وإلا فالدعاية مقضي عليها بالفشل وعدم النجاح. والمنطقة الدعائي هو الحصول على أكبر قسط ممكن من الإقناع وان كان ذلك على حساب الحقيقة</a:t>
            </a:r>
            <a:r>
              <a:rPr lang="en-US" sz="1600" dirty="0"/>
              <a:t>.</a:t>
            </a:r>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523220"/>
          </a:xfrm>
          <a:prstGeom prst="rect">
            <a:avLst/>
          </a:prstGeom>
          <a:noFill/>
        </p:spPr>
        <p:txBody>
          <a:bodyPr wrap="square" rtlCol="0">
            <a:spAutoFit/>
          </a:bodyPr>
          <a:lstStyle/>
          <a:p>
            <a:pPr algn="ctr"/>
            <a:r>
              <a:rPr lang="ar-QA" sz="2800" dirty="0"/>
              <a:t>عناصر الدعاية: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968331" y="1637523"/>
            <a:ext cx="10083882" cy="4615944"/>
          </a:xfrm>
          <a:prstGeom prst="rect">
            <a:avLst/>
          </a:prstGeom>
          <a:noFill/>
        </p:spPr>
        <p:txBody>
          <a:bodyPr wrap="square" rtlCol="0">
            <a:spAutoFit/>
          </a:bodyPr>
          <a:lstStyle/>
          <a:p>
            <a:pPr algn="r" rtl="1">
              <a:lnSpc>
                <a:spcPct val="150000"/>
              </a:lnSpc>
            </a:pPr>
            <a:r>
              <a:rPr lang="ar-QA" dirty="0"/>
              <a:t>تعرف الدعاية </a:t>
            </a:r>
            <a:r>
              <a:rPr lang="ar-QA" b="1" dirty="0"/>
              <a:t>بأنها محاولة متعمدة من فرد إلى جماعة باستخدام وسائل الإعلام بهدف تكوين الاتجاهات أو السيطرة على الاتجاهات أو تعديلها عند الجماعات وذلك لتحقيق هدف معين</a:t>
            </a:r>
            <a:r>
              <a:rPr lang="ar-QA" dirty="0"/>
              <a:t>. في كل حالة من الحالات يجب أن يتفق رد الفعل مع هدف رجل الدعاية. ولنجاح الدعاية يجب الإمام بعناصر الدعاية الكاملة للوصول إلى الأهداف المرجوة. </a:t>
            </a:r>
            <a:br>
              <a:rPr lang="ar-QA" dirty="0"/>
            </a:br>
            <a:endParaRPr lang="ar-EG" dirty="0"/>
          </a:p>
          <a:p>
            <a:pPr algn="r" rtl="1">
              <a:lnSpc>
                <a:spcPct val="150000"/>
              </a:lnSpc>
            </a:pPr>
            <a:r>
              <a:rPr lang="ar-QA" b="1" dirty="0"/>
              <a:t>العناصر الرئيسية للدعاية: </a:t>
            </a:r>
            <a:br>
              <a:rPr lang="ar-QA" dirty="0"/>
            </a:br>
            <a:r>
              <a:rPr lang="ar-QA" dirty="0"/>
              <a:t>1</a:t>
            </a:r>
            <a:r>
              <a:rPr lang="ar-JO" dirty="0"/>
              <a:t>- </a:t>
            </a:r>
            <a:r>
              <a:rPr lang="ar-QA" dirty="0"/>
              <a:t>العمد.</a:t>
            </a:r>
            <a:endParaRPr lang="ar-JO" dirty="0"/>
          </a:p>
          <a:p>
            <a:pPr algn="r" rtl="1">
              <a:lnSpc>
                <a:spcPct val="150000"/>
              </a:lnSpc>
            </a:pPr>
            <a:r>
              <a:rPr lang="ar-QA" dirty="0"/>
              <a:t>2</a:t>
            </a:r>
            <a:r>
              <a:rPr lang="ar-JO" dirty="0"/>
              <a:t>- </a:t>
            </a:r>
            <a:r>
              <a:rPr lang="ar-QA" dirty="0"/>
              <a:t>العمل على تكوين الاتجاهات وتعديلها والسيطرة عليها. </a:t>
            </a:r>
            <a:endParaRPr lang="ar-JO" dirty="0">
              <a:latin typeface="Alexandria"/>
            </a:endParaRPr>
          </a:p>
          <a:p>
            <a:pPr algn="just" rtl="1">
              <a:lnSpc>
                <a:spcPct val="150000"/>
              </a:lnSpc>
            </a:pPr>
            <a:r>
              <a:rPr lang="ar-QA" dirty="0"/>
              <a:t>3</a:t>
            </a:r>
            <a:r>
              <a:rPr lang="ar-JO" dirty="0"/>
              <a:t>- </a:t>
            </a:r>
            <a:r>
              <a:rPr lang="ar-QA" dirty="0"/>
              <a:t>التوجيه للجماعات وليس للفرد.</a:t>
            </a:r>
            <a:endParaRPr lang="ar-JO" dirty="0"/>
          </a:p>
          <a:p>
            <a:pPr algn="just" rtl="1">
              <a:lnSpc>
                <a:spcPct val="150000"/>
              </a:lnSpc>
            </a:pPr>
            <a:r>
              <a:rPr lang="ar-QA" dirty="0"/>
              <a:t>4</a:t>
            </a:r>
            <a:r>
              <a:rPr lang="ar-JO" dirty="0"/>
              <a:t>- </a:t>
            </a:r>
            <a:r>
              <a:rPr lang="ar-QA" dirty="0"/>
              <a:t>استخدام وسائل الاتصال.</a:t>
            </a:r>
            <a:endParaRPr lang="ar-JO" dirty="0"/>
          </a:p>
          <a:p>
            <a:pPr algn="just" rtl="1">
              <a:lnSpc>
                <a:spcPct val="150000"/>
              </a:lnSpc>
            </a:pPr>
            <a:r>
              <a:rPr lang="ar-QA" dirty="0"/>
              <a:t> 5</a:t>
            </a:r>
            <a:r>
              <a:rPr lang="ar-JO" dirty="0"/>
              <a:t>- </a:t>
            </a:r>
            <a:r>
              <a:rPr lang="ar-QA" dirty="0"/>
              <a:t>تحقيق هدف معين. </a:t>
            </a:r>
            <a:endParaRPr lang="ar-JO" dirty="0">
              <a:latin typeface="Alexandria"/>
            </a:endParaRPr>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562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dirty="0"/>
              <a:t>عناصر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74915"/>
            <a:ext cx="10171167" cy="378494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العمد:</a:t>
            </a:r>
            <a:endParaRPr lang="ar-JO" b="1" dirty="0"/>
          </a:p>
          <a:p>
            <a:pPr algn="just" rtl="1">
              <a:lnSpc>
                <a:spcPct val="150000"/>
              </a:lnSpc>
            </a:pPr>
            <a:endParaRPr lang="ar-JO" b="1" dirty="0"/>
          </a:p>
          <a:p>
            <a:pPr algn="just" rtl="1">
              <a:lnSpc>
                <a:spcPct val="150000"/>
              </a:lnSpc>
            </a:pPr>
            <a:r>
              <a:rPr lang="ar-QA" dirty="0"/>
              <a:t> تتميز الدعاية عن أنشطة الاتصال بأنها تعمد الإقناع؛ فرجل الدعاية يروج متعمداً لفكرة ما أو سلوك ‏للسيطرة على الاتجاهات بمعني أن أية عبارة أو كتاب أو لافتة أو حتي إحصائيات مجردة سواء أكانت صادقة أو غير صادقة. منطقية أو غير منطقية إن قدمها فرد ما بطريقة متعمدة للسيطرة على الاتجاهات أو تعديل هذه الاتجاهات فبالتالي تعتبر مادة دعائية. </a:t>
            </a:r>
            <a:endParaRPr lang="ar-JO" dirty="0"/>
          </a:p>
          <a:p>
            <a:pPr marL="285750" indent="-285750" algn="just" rtl="1">
              <a:lnSpc>
                <a:spcPct val="150000"/>
              </a:lnSpc>
              <a:buFont typeface="Arial" panose="020B0604020202020204" pitchFamily="34" charset="0"/>
              <a:buChar char="•"/>
            </a:pPr>
            <a:endParaRPr lang="ar-JO" dirty="0"/>
          </a:p>
          <a:p>
            <a:pPr algn="just" rtl="1">
              <a:lnSpc>
                <a:spcPct val="150000"/>
              </a:lnSpc>
            </a:pPr>
            <a:endParaRPr lang="ar-JO" dirty="0">
              <a:latin typeface="Alexandria"/>
              <a:cs typeface="Alexandria" charset="0"/>
            </a:endParaRPr>
          </a:p>
          <a:p>
            <a:pPr algn="just" rtl="1">
              <a:lnSpc>
                <a:spcPct val="150000"/>
              </a:lnSpc>
            </a:pPr>
            <a:endParaRPr lang="ar-QA"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dirty="0"/>
              <a:t>عناصر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541309"/>
            <a:ext cx="9864768" cy="4482702"/>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b="1" dirty="0"/>
              <a:t>العمل على تكوين الاتجاهات وتعديلها والسيطرة عليها: </a:t>
            </a:r>
            <a:endParaRPr lang="ar-JO" sz="1600" b="1" dirty="0"/>
          </a:p>
          <a:p>
            <a:pPr algn="just" rtl="1">
              <a:lnSpc>
                <a:spcPct val="150000"/>
              </a:lnSpc>
            </a:pPr>
            <a:r>
              <a:rPr lang="ar-QA" sz="1600" dirty="0"/>
              <a:t>تعتبر الدعاية محاولة لتشكيل اتجاهات جديدة للجماهير أو تعديلها أو السيطرة عليهاء وهناك افتراض أساسي في كل محاولات السيطرة على الرأي العام وهو أن الاتجاهات هي التي تحدد جزثياً رد الفعل في ظروف محددة. ويحاول رجل الدعاية متعمداً السيطرة على التأثيرات الخارجية لتكوين اتجاه جديد حيال قضية جديدة أو قديمة أو استغلال اتجاهات سابقة لخلق اتجاه جديد. وقد يسعي أحياناً تغيير اتجاهات غير مرغوب فيها وتكوين اتجاهات مؤيدة لقضيته. </a:t>
            </a:r>
            <a:endParaRPr lang="ar-JO" sz="1600" dirty="0"/>
          </a:p>
          <a:p>
            <a:pPr algn="just" rtl="1">
              <a:lnSpc>
                <a:spcPct val="150000"/>
              </a:lnSpc>
            </a:pPr>
            <a:r>
              <a:rPr lang="ar-QA" sz="1600" dirty="0"/>
              <a:t>كما أن هنالك نوعاً خاصاً من الدعاية السلبية تسمى دعاية مضادة وينطبق هذا الاصطلاح حينما يكون التغيير المتوقع على سلوك المتلقي الذي يرغب رجل الدعاية في منحه هو نفسه نتيجة لدعاية ايجابية من مصدر آخر. وعلي سبيل المثال كحالة الحرب حينما يحاول العدو أن يضعف الروح المعنوية للمواطنين. أو حينما يقوم منتجون بزيادة الإعلانات على سلحة محروفة نتيجة وجود منافسة لسلحة أخرى ومحاولتها الانتشار بالأمواق. وليس من الضروري أن تقتصر الدعاية السلبية فقط على الدعاية المضادة, فهذه الدعاية قد لا تظهر نتائجها على سلوك الفرد المستهدف. إلا حينما يكون هناك تهديد بظهورها من مصادر أخري غير رجل الدعاية</a:t>
            </a:r>
            <a:r>
              <a:rPr lang="en-US" sz="1600" dirty="0"/>
              <a:t>.</a:t>
            </a:r>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601182"/>
            <a:ext cx="10812720" cy="4621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4802050" cy="523220"/>
          </a:xfrm>
          <a:prstGeom prst="rect">
            <a:avLst/>
          </a:prstGeom>
          <a:noFill/>
        </p:spPr>
        <p:txBody>
          <a:bodyPr wrap="square" rtlCol="0">
            <a:spAutoFit/>
          </a:bodyPr>
          <a:lstStyle/>
          <a:p>
            <a:pPr algn="ctr" rtl="1"/>
            <a:r>
              <a:rPr lang="ar-QA" sz="2800" dirty="0"/>
              <a:t>عناصر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13136" y="1989664"/>
            <a:ext cx="9838860" cy="2956066"/>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b="1" dirty="0"/>
              <a:t>الدعاية الموجهة للجماعات: </a:t>
            </a:r>
            <a:endParaRPr lang="ar-JO" b="1" dirty="0"/>
          </a:p>
          <a:p>
            <a:pPr marL="342900" indent="-342900" algn="just" rtl="1">
              <a:lnSpc>
                <a:spcPct val="150000"/>
              </a:lnSpc>
              <a:buFont typeface="Arial" panose="020B0604020202020204" pitchFamily="34" charset="0"/>
              <a:buChar char="•"/>
            </a:pPr>
            <a:endParaRPr lang="ar-JO" b="1" dirty="0"/>
          </a:p>
          <a:p>
            <a:pPr algn="just" rtl="1">
              <a:lnSpc>
                <a:spcPct val="150000"/>
              </a:lnSpc>
            </a:pPr>
            <a:r>
              <a:rPr lang="ar-QA" dirty="0"/>
              <a:t>توجه الدعاية أساساً إلى الجماعة وليس إلى الفرد كفرد. وأنه ليس هناك اختلاف أسامي بين جهود فرد لإقناع فرد آخرء أو جهوده لإقناع طبقة أو جماعة إلا أن مفهوم الدعاية يشي</a:t>
            </a:r>
            <a:r>
              <a:rPr lang="ar-JO" dirty="0"/>
              <a:t>ر عادةً </a:t>
            </a:r>
            <a:r>
              <a:rPr lang="ar-QA" dirty="0"/>
              <a:t>إلى التأثير على جماعة. والدعاية لها مغزى اجتماعي لأنها تتطوي على محاولة للسيطرة على جماعات أو فئات معينة وكبيرة مثل الشباب. العاملين. أو المجتمع وليست هناك إشارة إلى حد أدني أو حجم معين للجمهور لاعتبار الرسالة التي تروج لموضوع ما دعاية. حيث إن الدعاية هي مجهود موجه أساساً من أقلية لاستمالة جماعات أكبر لها أهمية عند رجل الدعاية. </a:t>
            </a:r>
            <a:endParaRPr lang="en-US" b="1"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523220"/>
          </a:xfrm>
          <a:prstGeom prst="rect">
            <a:avLst/>
          </a:prstGeom>
          <a:noFill/>
        </p:spPr>
        <p:txBody>
          <a:bodyPr wrap="square" rtlCol="0">
            <a:spAutoFit/>
          </a:bodyPr>
          <a:lstStyle/>
          <a:p>
            <a:pPr algn="ctr" rtl="1"/>
            <a:r>
              <a:rPr lang="ar-QA" sz="2800" dirty="0"/>
              <a:t>عناصر الدعاية: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1601" y="1903243"/>
            <a:ext cx="10124077" cy="294952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استخدام الإقناع: </a:t>
            </a:r>
            <a:endParaRPr lang="ar-JO" b="1" dirty="0">
              <a:latin typeface="Alexandria" charset="0"/>
              <a:cs typeface="Alexandria" charset="0"/>
            </a:endParaRPr>
          </a:p>
          <a:p>
            <a:pPr marL="285750" indent="-285750" algn="just" rtl="1">
              <a:lnSpc>
                <a:spcPct val="150000"/>
              </a:lnSpc>
              <a:buFont typeface="Arial" panose="020B0604020202020204" pitchFamily="34" charset="0"/>
              <a:buChar char="•"/>
            </a:pPr>
            <a:endParaRPr lang="ar-JO" b="1" dirty="0"/>
          </a:p>
          <a:p>
            <a:pPr algn="just" rtl="1">
              <a:lnSpc>
                <a:spcPct val="150000"/>
              </a:lnSpc>
            </a:pPr>
            <a:r>
              <a:rPr lang="ar-QA" dirty="0"/>
              <a:t>يقوم رجل الدعاية للسيطرة على الاتجاهات باستخدام جميح وسائل الاتصال لتوصيل </a:t>
            </a:r>
            <a:r>
              <a:rPr lang="ar-JO" dirty="0"/>
              <a:t>فكرة </a:t>
            </a:r>
            <a:r>
              <a:rPr lang="ar-QA" dirty="0"/>
              <a:t>ويستعين رجل الدعاية بكل أساليب التأثير المتوافرة من صحف وإذاعات وتلفزيون وصور وأغاني ومنشورات وقصص هادفة ونكات وكاريكاتير ومحادثات وخطب عامة ولقاءات جماهيرية.</a:t>
            </a:r>
            <a:endParaRPr lang="ar-JO" dirty="0"/>
          </a:p>
          <a:p>
            <a:pPr algn="just" rtl="1">
              <a:lnSpc>
                <a:spcPct val="150000"/>
              </a:lnSpc>
            </a:pPr>
            <a:r>
              <a:rPr lang="ar-QA" dirty="0"/>
              <a:t> وتكنولوجيا الاتصال الرقمي تلك هي الأسلحة المتوفرة للدعاية وممكن أن تصنف بطرق عديدة ومختلفة, فرجل الدعاية قد يستخدم أي أسلوب يضمن له تحقيق التأثير المرغوب على سلوك الفرد المستهدف. </a:t>
            </a:r>
            <a:endParaRPr lang="ar-JO" b="1"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عناصر الدعاية: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48189" y="1814442"/>
            <a:ext cx="9950901" cy="216982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b="1" dirty="0"/>
              <a:t>تحقيق الهدف </a:t>
            </a:r>
            <a:r>
              <a:rPr lang="ar-JO" b="1" dirty="0"/>
              <a:t>(</a:t>
            </a:r>
            <a:r>
              <a:rPr lang="ar-QA" b="1" dirty="0"/>
              <a:t>التأثير على السلوك</a:t>
            </a:r>
            <a:r>
              <a:rPr lang="ar-JO" b="1" dirty="0"/>
              <a:t>)</a:t>
            </a:r>
          </a:p>
          <a:p>
            <a:pPr marL="342900" indent="-342900" algn="just" rtl="1">
              <a:lnSpc>
                <a:spcPct val="150000"/>
              </a:lnSpc>
              <a:buFont typeface="Arial" panose="020B0604020202020204" pitchFamily="34" charset="0"/>
              <a:buChar char="•"/>
            </a:pPr>
            <a:endParaRPr lang="ar-JO" b="1" dirty="0"/>
          </a:p>
          <a:p>
            <a:pPr algn="just" rtl="1">
              <a:lnSpc>
                <a:spcPct val="150000"/>
              </a:lnSpc>
            </a:pPr>
            <a:r>
              <a:rPr lang="ar-QA" dirty="0"/>
              <a:t>الثمة المهمة للدعاية هي التأثير على الآخرين للإقدام على السلوك الذي يرغب فيه رجل الدعاية. فرجل الدعاية يسعى وراء النتائج والمضمون الإعلامي التي يتم الترويج ‏وشكل التوزيع هي متغيرات يتم اختبارها وفقاً لفاعليتها المفترضة في تحقيق النتيجة المرغوبة. وهدف رجل العلاقات العامة ليس تغيير الاتجاهات فقط. بل تغيير الاتجاهات التي تترجم إلى سلوك. </a:t>
            </a:r>
            <a:r>
              <a:rPr lang="ar-QA" b="1" dirty="0"/>
              <a:t> </a:t>
            </a:r>
            <a:endParaRPr lang="ar-JO" sz="1600"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0668" y="4565893"/>
            <a:ext cx="3105150" cy="1476375"/>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28592"/>
            <a:ext cx="6576663" cy="707886"/>
          </a:xfrm>
          <a:prstGeom prst="rect">
            <a:avLst/>
          </a:prstGeom>
          <a:noFill/>
        </p:spPr>
        <p:txBody>
          <a:bodyPr wrap="square" rtlCol="0">
            <a:spAutoFit/>
          </a:bodyPr>
          <a:lstStyle/>
          <a:p>
            <a:pPr algn="ctr"/>
            <a:r>
              <a:rPr lang="ar-QA" sz="2000" dirty="0"/>
              <a:t>فوائد الاستثمار في الوعي بالعلامة التجارية من خلال الدعاية والإعلان</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2030863"/>
            <a:ext cx="9950901" cy="300082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يعتبر الإعلان أداة قوية لزيادة الوعي بالعلامة التجارية. من خلال الاستثمار في الإعلانات، يمكن للشركات الوصول إلى عملائها المستهدفين وتوعيتهم بمنتجاتهم وخدماتهم. يساعد الإعلان أيضًا الشركات على بناء الثقة مع عملائها، فضلاً عن الولاء والاعتراف بالعلامة التجارية. بالإضافة إلى ذلك، يمكن أن يساعدك الإعلان في التميز عن منافسيك وزيادة حصتك في السوق.</a:t>
            </a:r>
          </a:p>
          <a:p>
            <a:pPr marL="285750" indent="-285750" algn="just" rtl="1">
              <a:lnSpc>
                <a:spcPct val="150000"/>
              </a:lnSpc>
              <a:buFont typeface="Arial" panose="020B0604020202020204" pitchFamily="34" charset="0"/>
              <a:buChar char="•"/>
            </a:pPr>
            <a:endParaRPr lang="ar-QA" dirty="0"/>
          </a:p>
          <a:p>
            <a:pPr marL="285750" indent="-285750" algn="just" rtl="1">
              <a:lnSpc>
                <a:spcPct val="150000"/>
              </a:lnSpc>
              <a:buFont typeface="Arial" panose="020B0604020202020204" pitchFamily="34" charset="0"/>
              <a:buChar char="•"/>
            </a:pPr>
            <a:r>
              <a:rPr lang="ar-QA" dirty="0"/>
              <a:t>يمكن استخدام الإعلانات لزيادة الرؤية وخلق انطباع إيجابي عن علامتك التجارية. يمكن استخدامه أيضًا لتثقيف العملاء المحتملين حول منتجاتك أو خدماتك، وكذلك لتوليد عملاء متوقعين للمبيعات المستقبلية. علاوة على ذلك، يمكن أن يساعدك الإعلان في الوصول إلى أسواق جديدة والوصول إلى جماهير جديدة.</a:t>
            </a:r>
            <a:endParaRPr lang="ar-JO" sz="1600" dirty="0">
              <a:latin typeface="Alexandria" charset="0"/>
              <a:cs typeface="Alexandria" charset="0"/>
            </a:endParaRPr>
          </a:p>
        </p:txBody>
      </p:sp>
    </p:spTree>
    <p:extLst>
      <p:ext uri="{BB962C8B-B14F-4D97-AF65-F5344CB8AC3E}">
        <p14:creationId xmlns:p14="http://schemas.microsoft.com/office/powerpoint/2010/main" val="2803401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28592"/>
            <a:ext cx="6576663" cy="707886"/>
          </a:xfrm>
          <a:prstGeom prst="rect">
            <a:avLst/>
          </a:prstGeom>
          <a:noFill/>
        </p:spPr>
        <p:txBody>
          <a:bodyPr wrap="square" rtlCol="0">
            <a:spAutoFit/>
          </a:bodyPr>
          <a:lstStyle/>
          <a:p>
            <a:pPr algn="ctr"/>
            <a:r>
              <a:rPr lang="ar-QA" sz="2000" dirty="0"/>
              <a:t>فوائد الاستثمار في الوعي بالعلامة التجارية من خلال الدعاية والإعلان</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2030863"/>
            <a:ext cx="9950901" cy="300082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يمكن أن يساعدك الاستثمار في الوعي بالعلامة التجارية من خلال الإعلان أيضًا في تحقيق المزيد من المبيعات. أظهرت الدراسات أن المستهلكين هم أكثر عرضة للشراء من العلامات التجارية التي يتعرفون عليها ويثقون بها. وبالتالي، من خلال الاستثمار في الوعي بالعلامة التجارية من خلال الإعلانات، يمكنك زيادة قاعدة عملائك وزيادة المبيعات.</a:t>
            </a:r>
          </a:p>
          <a:p>
            <a:pPr marL="285750" indent="-285750" algn="just" rtl="1">
              <a:lnSpc>
                <a:spcPct val="150000"/>
              </a:lnSpc>
              <a:buFont typeface="Arial" panose="020B0604020202020204" pitchFamily="34" charset="0"/>
              <a:buChar char="•"/>
            </a:pPr>
            <a:endParaRPr lang="ar-QA" dirty="0"/>
          </a:p>
          <a:p>
            <a:pPr marL="285750" indent="-285750" algn="just" rtl="1">
              <a:lnSpc>
                <a:spcPct val="150000"/>
              </a:lnSpc>
              <a:buFont typeface="Arial" panose="020B0604020202020204" pitchFamily="34" charset="0"/>
              <a:buChar char="•"/>
            </a:pPr>
            <a:r>
              <a:rPr lang="ar-QA" dirty="0"/>
              <a:t>من خلال الاستثمار في الوعي بالعلامة التجارية من خلال الإعلانات، يمكنك أيضًا إنشاء اتصال عاطفي مع عملائك المستهدفين. يمكن أن يساعد هذا الاتصال العاطفي في بناء الولاء والثقة بينك وبين عملائك، مما يؤدي إلى تكرار عمليات الشراء. يمكن أن يساعدك الإعلان أيضًا في التميز عن المنافسة وزيادة حصتك في السوق.</a:t>
            </a:r>
            <a:endParaRPr lang="ar-JO" sz="1600" dirty="0">
              <a:latin typeface="Alexandria" charset="0"/>
              <a:cs typeface="Alexandria" charset="0"/>
            </a:endParaRPr>
          </a:p>
        </p:txBody>
      </p:sp>
    </p:spTree>
    <p:extLst>
      <p:ext uri="{BB962C8B-B14F-4D97-AF65-F5344CB8AC3E}">
        <p14:creationId xmlns:p14="http://schemas.microsoft.com/office/powerpoint/2010/main" val="2616422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4232" y="757459"/>
            <a:ext cx="5191169" cy="461665"/>
          </a:xfrm>
          <a:prstGeom prst="rect">
            <a:avLst/>
          </a:prstGeom>
          <a:noFill/>
        </p:spPr>
        <p:txBody>
          <a:bodyPr wrap="square" rtlCol="0">
            <a:spAutoFit/>
          </a:bodyPr>
          <a:lstStyle/>
          <a:p>
            <a:pPr algn="ctr"/>
            <a:r>
              <a:rPr lang="ar-QA" sz="2400" dirty="0"/>
              <a:t>استراتيجيات الكتابة للعلاقات العامة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44057" y="2085561"/>
            <a:ext cx="10000070" cy="1672830"/>
          </a:xfrm>
          <a:prstGeom prst="rect">
            <a:avLst/>
          </a:prstGeom>
          <a:noFill/>
        </p:spPr>
        <p:txBody>
          <a:bodyPr wrap="square" rtlCol="0">
            <a:spAutoFit/>
          </a:bodyPr>
          <a:lstStyle/>
          <a:p>
            <a:pPr algn="just" rtl="1">
              <a:lnSpc>
                <a:spcPct val="200000"/>
              </a:lnSpc>
            </a:pPr>
            <a:r>
              <a:rPr lang="ar-QA" dirty="0"/>
              <a:t>تُعرف الكتابة للعلاقات العامة بأنها عملية تحرير إعلامي يقصد به إعداد "الرسالة“ الإعلامية التي تنتقل إلى الجماهير عن طريق أحد وسائل الإعلام. أو من خلال الاتصال الشخصي المباشر بهدف تزويد الجمهور بالحقائق وتيسير عملية الإقناع. </a:t>
            </a:r>
            <a:endParaRPr lang="ar-JO"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4345891"/>
            <a:ext cx="2676525" cy="1704975"/>
          </a:xfrm>
          <a:prstGeom prst="rect">
            <a:avLst/>
          </a:prstGeom>
        </p:spPr>
      </p:pic>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86459" y="696488"/>
            <a:ext cx="4754238" cy="523220"/>
          </a:xfrm>
          <a:prstGeom prst="rect">
            <a:avLst/>
          </a:prstGeom>
          <a:noFill/>
        </p:spPr>
        <p:txBody>
          <a:bodyPr wrap="square" rtlCol="0">
            <a:spAutoFit/>
          </a:bodyPr>
          <a:lstStyle/>
          <a:p>
            <a:pPr algn="ctr"/>
            <a:r>
              <a:rPr lang="ar-QA" sz="2800" dirty="0"/>
              <a:t>تحديد هدف الرسالة: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03825" y="1871177"/>
            <a:ext cx="10039629" cy="3334887"/>
          </a:xfrm>
          <a:prstGeom prst="rect">
            <a:avLst/>
          </a:prstGeom>
          <a:noFill/>
        </p:spPr>
        <p:txBody>
          <a:bodyPr wrap="square" rtlCol="0">
            <a:spAutoFit/>
          </a:bodyPr>
          <a:lstStyle/>
          <a:p>
            <a:pPr algn="just" rtl="1">
              <a:lnSpc>
                <a:spcPct val="200000"/>
              </a:lnSpc>
            </a:pPr>
            <a:r>
              <a:rPr lang="ar-QA" dirty="0"/>
              <a:t>يجب على المحرر أن يقر أي من الأهداف الثلاث الأساسية للرسائل الاتصالية هو هدف رسالته. ويمكن إجمالها على النحو التالي:</a:t>
            </a:r>
            <a:endParaRPr lang="ar-JO" dirty="0"/>
          </a:p>
          <a:p>
            <a:pPr algn="just" rtl="1">
              <a:lnSpc>
                <a:spcPct val="200000"/>
              </a:lnSpc>
            </a:pPr>
            <a:endParaRPr lang="ar-JO" dirty="0"/>
          </a:p>
          <a:p>
            <a:pPr marL="342900" indent="-342900" algn="just" rtl="1">
              <a:lnSpc>
                <a:spcPct val="200000"/>
              </a:lnSpc>
              <a:buFont typeface="Arial" panose="020B0604020202020204" pitchFamily="34" charset="0"/>
              <a:buChar char="•"/>
            </a:pPr>
            <a:r>
              <a:rPr lang="ar-QA" dirty="0"/>
              <a:t> </a:t>
            </a:r>
            <a:r>
              <a:rPr lang="ar-QA" b="1" dirty="0"/>
              <a:t>أهداف إعلامية</a:t>
            </a:r>
            <a:r>
              <a:rPr lang="ar-QA" dirty="0"/>
              <a:t>: التأثير على مستوى معرفة الجمهور بالموضوع.</a:t>
            </a:r>
          </a:p>
          <a:p>
            <a:pPr marL="342900" indent="-342900" algn="just" rtl="1">
              <a:lnSpc>
                <a:spcPct val="200000"/>
              </a:lnSpc>
              <a:buFont typeface="Arial" panose="020B0604020202020204" pitchFamily="34" charset="0"/>
              <a:buChar char="•"/>
            </a:pPr>
            <a:r>
              <a:rPr lang="ar-QA" b="1" dirty="0"/>
              <a:t>أهداف موقفية</a:t>
            </a:r>
            <a:r>
              <a:rPr lang="ar-QA" dirty="0"/>
              <a:t>: التأثير على مواقف واتجاهات الجمهور نحو الموضوع المطروح.</a:t>
            </a:r>
          </a:p>
          <a:p>
            <a:pPr marL="342900" indent="-342900" algn="just" rtl="1">
              <a:lnSpc>
                <a:spcPct val="200000"/>
              </a:lnSpc>
              <a:buFont typeface="Arial" panose="020B0604020202020204" pitchFamily="34" charset="0"/>
              <a:buChar char="•"/>
            </a:pPr>
            <a:r>
              <a:rPr lang="ar-QA" b="1" dirty="0"/>
              <a:t>أهداف سلوكية: </a:t>
            </a:r>
            <a:r>
              <a:rPr lang="ar-QA" dirty="0"/>
              <a:t>التأثير على سلوك الجمهور في الموضوع المطروح. </a:t>
            </a:r>
            <a:endParaRPr lang="ar-JO" b="1" dirty="0">
              <a:latin typeface="Alexandria" charset="0"/>
              <a:cs typeface="Alexandria" charset="0"/>
            </a:endParaRPr>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عملية الكتابة الفعلية: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443839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تحديد إستراتيجية الرسالة: يتوقف تحديد إستراتيجية كتابة الرسالة على عدة عوامل تختلف من حالة إلى أخرى ويعتمد على الأهداف المرجو تحققها من الرسالة -سواء بشكل مباشر أو غير مباشر -وخصائص الجمهور المستهدف, ومواقفه واتجاهاته المسبقة</a:t>
            </a:r>
            <a:r>
              <a:rPr lang="ar-JO" dirty="0"/>
              <a:t> و احتياجاته من المعلومات </a:t>
            </a:r>
          </a:p>
          <a:p>
            <a:pPr marL="285750" indent="-285750" algn="just" rtl="1">
              <a:lnSpc>
                <a:spcPct val="200000"/>
              </a:lnSpc>
              <a:buFont typeface="Arial" panose="020B0604020202020204" pitchFamily="34" charset="0"/>
              <a:buChar char="•"/>
            </a:pPr>
            <a:endParaRPr lang="ar-JO" dirty="0"/>
          </a:p>
          <a:p>
            <a:pPr marL="285750" indent="-285750" algn="just" rtl="1">
              <a:lnSpc>
                <a:spcPct val="200000"/>
              </a:lnSpc>
              <a:buFont typeface="Arial" panose="020B0604020202020204" pitchFamily="34" charset="0"/>
              <a:buChar char="•"/>
            </a:pPr>
            <a:r>
              <a:rPr lang="ar-QA" b="1" dirty="0"/>
              <a:t>وهناك خمس استراتيجيات أساسية يمكن استخدامها:</a:t>
            </a:r>
            <a:endParaRPr lang="ar-JO" b="1" dirty="0"/>
          </a:p>
          <a:p>
            <a:pPr marL="285750" indent="-285750" algn="just" rtl="1">
              <a:lnSpc>
                <a:spcPct val="200000"/>
              </a:lnSpc>
              <a:buFont typeface="Arial" panose="020B0604020202020204" pitchFamily="34" charset="0"/>
              <a:buChar char="•"/>
            </a:pPr>
            <a:endParaRPr lang="ar-JO" b="1" dirty="0"/>
          </a:p>
          <a:p>
            <a:pPr marL="285750" indent="-285750" algn="just" rtl="1">
              <a:lnSpc>
                <a:spcPct val="200000"/>
              </a:lnSpc>
              <a:buFont typeface="Arial" panose="020B0604020202020204" pitchFamily="34" charset="0"/>
              <a:buChar char="•"/>
            </a:pPr>
            <a:r>
              <a:rPr lang="ar-QA" b="1" dirty="0"/>
              <a:t>الإستراتيجية الإعلامية: </a:t>
            </a:r>
            <a:r>
              <a:rPr lang="ar-QA" dirty="0"/>
              <a:t>تهدف إلى وصف الحقائق بشكل مباشر. وذكر معلومات جديدة عن الموضوع, وتعتمد على اهتمام الجمهور بحداثة المعلومة. </a:t>
            </a:r>
            <a:endParaRPr lang="ar-JO"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71068"/>
            <a:ext cx="10812720" cy="4562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ar-QA"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عملية الكتابة الفعلية: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610571" y="1619094"/>
            <a:ext cx="9493623" cy="4108817"/>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QA" b="1" dirty="0"/>
              <a:t>إستراتيجية الحجج والبراهين:</a:t>
            </a:r>
            <a:endParaRPr lang="ar-JO" b="1" dirty="0"/>
          </a:p>
          <a:p>
            <a:pPr algn="r" rtl="1">
              <a:lnSpc>
                <a:spcPct val="150000"/>
              </a:lnSpc>
            </a:pPr>
            <a:r>
              <a:rPr lang="ar-QA" dirty="0"/>
              <a:t>تستخدم في الرسائل الإقناعية التي تخاطب عقل جمهور مهتم أساساً بالموضوع. ولكن له مواقف متبابنة نحوه. وهي تعتمد على استخدام مؤثرات عقلية متعددة للتبرير والإقناع للوصول إلى كل النوعين من الجمهور المقتدع بالموضوع أو المحايد. </a:t>
            </a:r>
            <a:endParaRPr lang="ar-JO" dirty="0"/>
          </a:p>
          <a:p>
            <a:pPr algn="r" rtl="1">
              <a:lnSpc>
                <a:spcPct val="150000"/>
              </a:lnSpc>
            </a:pPr>
            <a:endParaRPr lang="ar-JO" b="1" dirty="0"/>
          </a:p>
          <a:p>
            <a:pPr marL="342900" indent="-342900" algn="r" rtl="1">
              <a:lnSpc>
                <a:spcPct val="150000"/>
              </a:lnSpc>
              <a:buFont typeface="Arial" panose="020B0604020202020204" pitchFamily="34" charset="0"/>
              <a:buChar char="•"/>
            </a:pPr>
            <a:r>
              <a:rPr lang="ar-QA" b="1" dirty="0"/>
              <a:t>إستراتيجية الصورة الذهنية: </a:t>
            </a:r>
            <a:endParaRPr lang="ar-JO" b="1" dirty="0"/>
          </a:p>
          <a:p>
            <a:pPr algn="r" rtl="1">
              <a:lnSpc>
                <a:spcPct val="150000"/>
              </a:lnSpc>
            </a:pPr>
            <a:endParaRPr lang="ar-JO" b="1" dirty="0"/>
          </a:p>
          <a:p>
            <a:pPr algn="r" rtl="1">
              <a:lnSpc>
                <a:spcPct val="150000"/>
              </a:lnSpc>
            </a:pPr>
            <a:r>
              <a:rPr lang="ar-QA" dirty="0"/>
              <a:t>تستخدم لإقامة والمحافظة على هوية بارزة وقوية لشثيء ما </a:t>
            </a:r>
            <a:r>
              <a:rPr lang="ar-JO" dirty="0"/>
              <a:t>(</a:t>
            </a:r>
            <a:r>
              <a:rPr lang="ar-QA" dirty="0"/>
              <a:t>شخص. فكرة. منتج</a:t>
            </a:r>
            <a:r>
              <a:rPr lang="ar-JO" dirty="0"/>
              <a:t>.</a:t>
            </a:r>
            <a:r>
              <a:rPr lang="ar-QA" dirty="0"/>
              <a:t> منظمة</a:t>
            </a:r>
            <a:r>
              <a:rPr lang="ar-JO" dirty="0"/>
              <a:t>)</a:t>
            </a:r>
            <a:r>
              <a:rPr lang="ar-QA" dirty="0"/>
              <a:t> وتعتمد على ترابط وتداعي المعاني ودلالات الألفاظ من اجل تمييزها عن المنافسين.</a:t>
            </a:r>
            <a:endParaRPr lang="ar-JO" b="1" dirty="0"/>
          </a:p>
          <a:p>
            <a:pPr algn="r" rtl="1"/>
            <a:endParaRPr lang="ar-QA" b="1"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8380" y="156054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عملية الكتابة الفعلية: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19675" y="1629227"/>
            <a:ext cx="10230129" cy="444288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الإستراتيجية العاطفية:</a:t>
            </a:r>
            <a:endParaRPr lang="ar-JO" b="1" dirty="0"/>
          </a:p>
          <a:p>
            <a:pPr marL="285750" indent="-285750" algn="just" rtl="1">
              <a:lnSpc>
                <a:spcPct val="200000"/>
              </a:lnSpc>
              <a:buFont typeface="Arial" panose="020B0604020202020204" pitchFamily="34" charset="0"/>
              <a:buChar char="•"/>
            </a:pPr>
            <a:r>
              <a:rPr lang="ar-QA" b="1" dirty="0"/>
              <a:t> </a:t>
            </a:r>
            <a:r>
              <a:rPr lang="ar-QA" dirty="0"/>
              <a:t>تستهدف الإقناع من خلال التأثير العاطفي على الجمهور المستهدف, وتعتمد على استخدام الكلمات والصور العاطفية في بناء الحدث والتركيز على النقاط العاطفية والمثيرات المرتبطة بهاء أو بربط معاني محددة ببعض الانفعالات مثل الوطنية. وحتى الدعابات يمكن استخدامها في هذا السياق لأنها تخلق انطباع عاطفي جيد نحو الموضوع. </a:t>
            </a:r>
            <a:endParaRPr lang="ar-JO" b="1" dirty="0"/>
          </a:p>
          <a:p>
            <a:pPr marL="285750" indent="-285750" algn="just" rtl="1">
              <a:lnSpc>
                <a:spcPct val="200000"/>
              </a:lnSpc>
              <a:buFont typeface="Arial" panose="020B0604020202020204" pitchFamily="34" charset="0"/>
              <a:buChar char="•"/>
            </a:pPr>
            <a:r>
              <a:rPr lang="ar-JO" b="1" dirty="0"/>
              <a:t>استراتيجية التسلية و الامتاع :</a:t>
            </a:r>
          </a:p>
          <a:p>
            <a:pPr marL="285750" indent="-285750" algn="just" rtl="1">
              <a:lnSpc>
                <a:spcPct val="200000"/>
              </a:lnSpc>
              <a:buFont typeface="Arial" panose="020B0604020202020204" pitchFamily="34" charset="0"/>
              <a:buChar char="•"/>
            </a:pPr>
            <a:r>
              <a:rPr lang="ar-JO" b="1" dirty="0"/>
              <a:t> </a:t>
            </a:r>
            <a:r>
              <a:rPr lang="ar-QA" dirty="0"/>
              <a:t>تستخدم عادة في مجال الإعلان حيث تصبح ذات تأثير فعال في البيئات الشديدة التنافس والتقلب. وقيمة التسلية في الرسالة أنها تساعد على تحقيق أهدافها والاحتفاظ بانتباه العملاء. </a:t>
            </a:r>
            <a:endParaRPr lang="ar-QA" b="1"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الرسائل الاعلامية: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04778" y="1718445"/>
            <a:ext cx="9837724" cy="3888244"/>
          </a:xfrm>
          <a:prstGeom prst="rect">
            <a:avLst/>
          </a:prstGeom>
          <a:noFill/>
        </p:spPr>
        <p:txBody>
          <a:bodyPr wrap="square" rtlCol="0">
            <a:spAutoFit/>
          </a:bodyPr>
          <a:lstStyle/>
          <a:p>
            <a:pPr algn="r" rtl="1">
              <a:lnSpc>
                <a:spcPct val="200000"/>
              </a:lnSpc>
            </a:pPr>
            <a:r>
              <a:rPr lang="ar-QA" dirty="0"/>
              <a:t>تعتمد كتابة الرسالة ذات الهدف الإعلامي على قاعدتين أساسيتين هما:</a:t>
            </a:r>
            <a:endParaRPr lang="ar-JO" dirty="0"/>
          </a:p>
          <a:p>
            <a:pPr marL="342900" indent="-342900" algn="r" rtl="1">
              <a:lnSpc>
                <a:spcPct val="200000"/>
              </a:lnSpc>
              <a:buFont typeface="Arial" panose="020B0604020202020204" pitchFamily="34" charset="0"/>
              <a:buChar char="•"/>
            </a:pPr>
            <a:r>
              <a:rPr lang="ar-QA" dirty="0"/>
              <a:t>معلومات جديدة وكاملة عن الموضوع.  </a:t>
            </a:r>
            <a:endParaRPr lang="ar-JO" dirty="0"/>
          </a:p>
          <a:p>
            <a:pPr marL="342900" indent="-342900" algn="r" rtl="1">
              <a:lnSpc>
                <a:spcPct val="200000"/>
              </a:lnSpc>
              <a:buFont typeface="Arial" panose="020B0604020202020204" pitchFamily="34" charset="0"/>
              <a:buChar char="•"/>
            </a:pPr>
            <a:r>
              <a:rPr lang="ar-QA" dirty="0"/>
              <a:t>الموضوعية والتوازن في عرض الموضوع.</a:t>
            </a:r>
            <a:endParaRPr lang="ar-JO" dirty="0"/>
          </a:p>
          <a:p>
            <a:pPr marL="342900" indent="-342900" algn="r" rtl="1">
              <a:lnSpc>
                <a:spcPct val="200000"/>
              </a:lnSpc>
              <a:buFont typeface="Arial" panose="020B0604020202020204" pitchFamily="34" charset="0"/>
              <a:buChar char="•"/>
            </a:pPr>
            <a:r>
              <a:rPr lang="ar-QA" dirty="0"/>
              <a:t>وذلك لأن هدفها الأساسي هو رفع مستوى المعرفة أو الفهم لدى الجمهور المستهدف بالموضوع من خلال الإخبار والإعلام القائم على التوازن. وعدم التحيز في عرض الموضوع. ولا يجب على الكاتب أن يعبر عن وجهة نظره. وإنما يجب عليه التركز على ذكر الحقائق فقط لجعل القراء يدركون أشياء يعرفونها ‏</a:t>
            </a:r>
            <a:r>
              <a:rPr lang="en-US" dirty="0"/>
              <a:t>b</a:t>
            </a:r>
            <a:r>
              <a:rPr lang="ar-QA" dirty="0"/>
              <a:t>من ‏</a:t>
            </a:r>
            <a:r>
              <a:rPr lang="en-US" dirty="0"/>
              <a:t>B</a:t>
            </a:r>
            <a:r>
              <a:rPr lang="ar-QA" dirty="0"/>
              <a:t>أو ‏</a:t>
            </a:r>
            <a:r>
              <a:rPr lang="en-US" dirty="0"/>
              <a:t>b</a:t>
            </a:r>
            <a:r>
              <a:rPr lang="ar-QA" dirty="0"/>
              <a:t>تكن لديهم صورة كاملة عنها. </a:t>
            </a:r>
            <a:endParaRPr lang="ar-JO"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الرسائل الإقناعية:-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827903" y="1625264"/>
            <a:ext cx="10490886" cy="4196020"/>
          </a:xfrm>
          <a:prstGeom prst="rect">
            <a:avLst/>
          </a:prstGeom>
          <a:noFill/>
        </p:spPr>
        <p:txBody>
          <a:bodyPr wrap="square" rtlCol="0">
            <a:spAutoFit/>
          </a:bodyPr>
          <a:lstStyle/>
          <a:p>
            <a:pPr algn="r" rtl="1">
              <a:lnSpc>
                <a:spcPct val="150000"/>
              </a:lnSpc>
            </a:pPr>
            <a:r>
              <a:rPr lang="ar-QA" dirty="0"/>
              <a:t>تعتمد كتابة الرسالة ذات الهدف الإقناعي على عدة قواعد هي:</a:t>
            </a:r>
            <a:endParaRPr lang="ar-JO" dirty="0"/>
          </a:p>
          <a:p>
            <a:pPr marL="342900" indent="-342900" algn="r" rtl="1">
              <a:lnSpc>
                <a:spcPct val="150000"/>
              </a:lnSpc>
              <a:buFont typeface="Arial" panose="020B0604020202020204" pitchFamily="34" charset="0"/>
              <a:buChar char="•"/>
            </a:pPr>
            <a:r>
              <a:rPr lang="ar-QA" dirty="0"/>
              <a:t>فهم عميق من الكاتب للموضوع.</a:t>
            </a:r>
          </a:p>
          <a:p>
            <a:pPr marL="342900" indent="-342900" algn="r" rtl="1">
              <a:lnSpc>
                <a:spcPct val="150000"/>
              </a:lnSpc>
              <a:buFont typeface="Arial" panose="020B0604020202020204" pitchFamily="34" charset="0"/>
              <a:buChar char="•"/>
            </a:pPr>
            <a:r>
              <a:rPr lang="ar-QA" dirty="0"/>
              <a:t>معرفة خصائص الجمهور المتلقي. </a:t>
            </a:r>
            <a:endParaRPr lang="ar-JO" dirty="0"/>
          </a:p>
          <a:p>
            <a:pPr marL="342900" indent="-342900" algn="r" rtl="1">
              <a:lnSpc>
                <a:spcPct val="150000"/>
              </a:lnSpc>
              <a:buFont typeface="Arial" panose="020B0604020202020204" pitchFamily="34" charset="0"/>
              <a:buChar char="•"/>
            </a:pPr>
            <a:r>
              <a:rPr lang="ar-QA" dirty="0"/>
              <a:t>معرفة اتجاهات الجمهور المتلقي واحتياجاته.</a:t>
            </a:r>
            <a:endParaRPr lang="ar-JO" dirty="0"/>
          </a:p>
          <a:p>
            <a:pPr marL="342900" indent="-342900" algn="r" rtl="1">
              <a:lnSpc>
                <a:spcPct val="150000"/>
              </a:lnSpc>
              <a:buFont typeface="Arial" panose="020B0604020202020204" pitchFamily="34" charset="0"/>
              <a:buChar char="•"/>
            </a:pPr>
            <a:r>
              <a:rPr lang="ar-QA" dirty="0"/>
              <a:t>مهارات استخدام الأوتار العقلية أو العاطفية أو كلاهما ‏</a:t>
            </a:r>
            <a:r>
              <a:rPr lang="ar-JO" dirty="0"/>
              <a:t>معا .</a:t>
            </a:r>
          </a:p>
          <a:p>
            <a:pPr marL="342900" indent="-342900" algn="r" rtl="1">
              <a:lnSpc>
                <a:spcPct val="150000"/>
              </a:lnSpc>
              <a:buFont typeface="Arial" panose="020B0604020202020204" pitchFamily="34" charset="0"/>
              <a:buChar char="•"/>
            </a:pPr>
            <a:r>
              <a:rPr lang="ar-QA" dirty="0"/>
              <a:t>التعرف على يفعله القارئ للاستجابة لجهودك الإقناعية. </a:t>
            </a:r>
            <a:endParaRPr lang="ar-JO" dirty="0"/>
          </a:p>
          <a:p>
            <a:pPr marL="342900" indent="-342900" algn="r" rtl="1">
              <a:lnSpc>
                <a:spcPct val="150000"/>
              </a:lnSpc>
              <a:buFont typeface="Arial" panose="020B0604020202020204" pitchFamily="34" charset="0"/>
              <a:buChar char="•"/>
            </a:pPr>
            <a:endParaRPr lang="ar-JO" dirty="0"/>
          </a:p>
          <a:p>
            <a:pPr algn="r" rtl="1">
              <a:lnSpc>
                <a:spcPct val="150000"/>
              </a:lnSpc>
            </a:pPr>
            <a:r>
              <a:rPr lang="ar-QA" dirty="0"/>
              <a:t>وتركز الرسالة الإقناعية على تحديد ماهية الجمهور المستهدف ؟ وما هي مشاعرهم نحو الموضوع ؟ وتتضمن الجمع بين هدق الإخبار والإقناع باستخدام كلا النوعين من الإستمالات العاطفية والعقلية. فإذا كنت تكتب لجمهور لا يعرف شيء عن الموضوع. أو غير مهتم به عليك بإثارة </a:t>
            </a:r>
            <a:r>
              <a:rPr lang="ar-JO" dirty="0"/>
              <a:t>انتباهه ثم اعلامه بها</a:t>
            </a:r>
            <a:endParaRPr lang="ar-QA" dirty="0"/>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الرسائل الإقناعية:-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68331" y="1637523"/>
            <a:ext cx="10055269" cy="4204356"/>
          </a:xfrm>
          <a:prstGeom prst="rect">
            <a:avLst/>
          </a:prstGeom>
          <a:noFill/>
        </p:spPr>
        <p:txBody>
          <a:bodyPr wrap="square" rtlCol="0">
            <a:spAutoFit/>
          </a:bodyPr>
          <a:lstStyle/>
          <a:p>
            <a:pPr algn="r" rtl="1">
              <a:lnSpc>
                <a:spcPct val="150000"/>
              </a:lnSpc>
            </a:pPr>
            <a:r>
              <a:rPr lang="ar-QA" b="1" dirty="0">
                <a:solidFill>
                  <a:srgbClr val="FF0000"/>
                </a:solidFill>
              </a:rPr>
              <a:t>ويستخدم مدخل الدافعية في كتابة الرسائل الإقناعية وذلك </a:t>
            </a:r>
            <a:r>
              <a:rPr lang="ar-JO" b="1" dirty="0">
                <a:solidFill>
                  <a:srgbClr val="FF0000"/>
                </a:solidFill>
              </a:rPr>
              <a:t>وفقا للاستراتيجيات الاتية:</a:t>
            </a:r>
          </a:p>
          <a:p>
            <a:pPr algn="r" rtl="1">
              <a:lnSpc>
                <a:spcPct val="150000"/>
              </a:lnSpc>
            </a:pPr>
            <a:endParaRPr lang="ar-JO" b="1" dirty="0"/>
          </a:p>
          <a:p>
            <a:pPr algn="r" rtl="1">
              <a:lnSpc>
                <a:spcPct val="150000"/>
              </a:lnSpc>
            </a:pPr>
            <a:r>
              <a:rPr lang="ar-QA" dirty="0"/>
              <a:t>عند كتابة رسالة تستهدف تغيير اتجاهات الجمهور يراعى العمل بالخطوات التالية: إثارة الانتباه عليك أن تثير انتباه جمهورك نحو الموضوع أبدأ رسالتك </a:t>
            </a:r>
            <a:r>
              <a:rPr lang="ar-QA" dirty="0" err="1"/>
              <a:t>بشئ</a:t>
            </a:r>
            <a:r>
              <a:rPr lang="ar-QA" dirty="0"/>
              <a:t> جديد</a:t>
            </a:r>
            <a:r>
              <a:rPr lang="ar-JO" dirty="0"/>
              <a:t> و مثير</a:t>
            </a:r>
          </a:p>
          <a:p>
            <a:pPr algn="r" rtl="1">
              <a:lnSpc>
                <a:spcPct val="150000"/>
              </a:lnSpc>
            </a:pPr>
            <a:endParaRPr lang="ar-JO" dirty="0"/>
          </a:p>
          <a:p>
            <a:pPr marL="342900" indent="-342900" algn="r" rtl="1">
              <a:lnSpc>
                <a:spcPct val="150000"/>
              </a:lnSpc>
              <a:buFont typeface="Arial" panose="020B0604020202020204" pitchFamily="34" charset="0"/>
              <a:buChar char="•"/>
            </a:pPr>
            <a:r>
              <a:rPr lang="ar-QA" b="1" dirty="0"/>
              <a:t>إظهار الحاجة: </a:t>
            </a:r>
            <a:r>
              <a:rPr lang="ar-QA" dirty="0"/>
              <a:t>وضح أهمية الموضوع للجمهور, وحدد الموقف وقدم وصف دقيق له. </a:t>
            </a:r>
          </a:p>
          <a:p>
            <a:pPr algn="r" rtl="1">
              <a:lnSpc>
                <a:spcPct val="150000"/>
              </a:lnSpc>
            </a:pPr>
            <a:endParaRPr lang="ar-QA" dirty="0"/>
          </a:p>
          <a:p>
            <a:pPr marL="342900" indent="-342900" algn="r" rtl="1">
              <a:lnSpc>
                <a:spcPct val="150000"/>
              </a:lnSpc>
              <a:buFont typeface="Arial" panose="020B0604020202020204" pitchFamily="34" charset="0"/>
              <a:buChar char="•"/>
            </a:pPr>
            <a:r>
              <a:rPr lang="ar-QA" b="1" dirty="0"/>
              <a:t>دعم وجهة نظرك: </a:t>
            </a:r>
            <a:r>
              <a:rPr lang="ar-QA" dirty="0"/>
              <a:t>عليك تدعيم الحلول التي قدمتها مع توضيح عيوب البدائل الأخرى. </a:t>
            </a:r>
            <a:endParaRPr lang="ar-JO" dirty="0"/>
          </a:p>
          <a:p>
            <a:pPr marL="342900" indent="-342900" algn="r" rtl="1">
              <a:lnSpc>
                <a:spcPct val="150000"/>
              </a:lnSpc>
              <a:buFont typeface="Arial" panose="020B0604020202020204" pitchFamily="34" charset="0"/>
              <a:buChar char="•"/>
            </a:pPr>
            <a:endParaRPr lang="ar-JO" dirty="0"/>
          </a:p>
          <a:p>
            <a:pPr marL="342900" indent="-342900" algn="r" rtl="1">
              <a:lnSpc>
                <a:spcPct val="150000"/>
              </a:lnSpc>
              <a:buFont typeface="Arial" panose="020B0604020202020204" pitchFamily="34" charset="0"/>
              <a:buChar char="•"/>
            </a:pPr>
            <a:r>
              <a:rPr lang="ar-QA" dirty="0"/>
              <a:t>حث على القيام بفعل محدد أطلب من جمهورك القيام بفعل محدد كاستجابة</a:t>
            </a:r>
            <a:r>
              <a:rPr lang="ar-JO" dirty="0"/>
              <a:t> لرسالتك</a:t>
            </a:r>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كتابة رؤية ورسالة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83490" y="2248102"/>
            <a:ext cx="10280300" cy="2554545"/>
          </a:xfrm>
          <a:prstGeom prst="rect">
            <a:avLst/>
          </a:prstGeom>
          <a:noFill/>
        </p:spPr>
        <p:txBody>
          <a:bodyPr wrap="square" rtlCol="0">
            <a:spAutoFit/>
          </a:bodyPr>
          <a:lstStyle/>
          <a:p>
            <a:pPr algn="r" rtl="1">
              <a:lnSpc>
                <a:spcPct val="200000"/>
              </a:lnSpc>
            </a:pPr>
            <a:r>
              <a:rPr lang="ar-QA" sz="2000" dirty="0"/>
              <a:t>تشهد البيئات المعقدة وغير المستقرة تغيرات متلاحقة وهذا يتطلب من المنظمات وجود نظرة كلية تتميز بالدقة والوضوح تتعلق بالأهداف بعيدة المدى لها وكما تقول العبارة " إذا لم تعرف إلى أين تذهب فلن تعرف أي طريق تسلكه لتصل إلى هناك " وهذا هو الغرض من أن تصدر كل منظمة بياناً برؤيتها، ورسالتها </a:t>
            </a:r>
            <a:r>
              <a:rPr lang="en-US" sz="2000" dirty="0"/>
              <a:t>Vision &amp; Mission Statement </a:t>
            </a:r>
            <a:r>
              <a:rPr lang="ar-QA" sz="2000" dirty="0"/>
              <a:t>تحدد فيه بوضوح أهدافها المستقبلية وكيفية تحقيقها، وما تحققه الشركة من نتائج للالتزام بها.</a:t>
            </a:r>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كتابة رؤية ورسالة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688694"/>
            <a:ext cx="10280300" cy="3959482"/>
          </a:xfrm>
          <a:prstGeom prst="rect">
            <a:avLst/>
          </a:prstGeom>
          <a:noFill/>
        </p:spPr>
        <p:txBody>
          <a:bodyPr wrap="square" rtlCol="0">
            <a:spAutoFit/>
          </a:bodyPr>
          <a:lstStyle/>
          <a:p>
            <a:pPr algn="just" rtl="1">
              <a:lnSpc>
                <a:spcPct val="200000"/>
              </a:lnSpc>
            </a:pPr>
            <a:r>
              <a:rPr lang="ar-QA" sz="1600" dirty="0"/>
              <a:t> وتعد رؤية أي شركة ورسالتها هي الإطار الموجه لكل أعمالها، واتصالاتها الرسمية الداخلية والخارجية، لذلك فإن العلاقات العامة تتولى مهمة كتابتها ملتزمة بفكر وفلسفه القيادة، وتحرص على كتابتها بدقة ووضوح حتى يمكن لموظفى الشركة ومختلف فئات الجماهير الأساسية التي تتعامل معها المنظمة فهمها وإدراكها بسهولة ويعد جهاز العلاقات العامة أفضل من يتحمل عبء صياغة رؤية ورسالة المنظمة، حيث أنهم أكثر حساسية تجاه ثقافة الشركة، ولكونهم يمتلكون القدرة على تجميع المعلومات الأساسية من كل المستويات الإدارية داخل الشركة، وكذلك عبر كل فئات جماهيرها الخارجية المتنوعة،</a:t>
            </a:r>
            <a:endParaRPr lang="ar-JO" sz="1600" dirty="0"/>
          </a:p>
          <a:p>
            <a:pPr algn="just" rtl="1">
              <a:lnSpc>
                <a:spcPct val="200000"/>
              </a:lnSpc>
            </a:pPr>
            <a:r>
              <a:rPr lang="ar-QA" sz="1600" dirty="0"/>
              <a:t>أي أنهم يمتلكون كل ما يجعلهم أقدر من في الشركة على أن يكونوا مصدراً أساسياً لكل المدخلات من المعلومات التي بناء عليها يقومون بوضع التخطيط الإستراتيجي لعمل العلاقات العامة بالفاعلية المرجوة.</a:t>
            </a:r>
          </a:p>
        </p:txBody>
      </p:sp>
    </p:spTree>
    <p:extLst>
      <p:ext uri="{BB962C8B-B14F-4D97-AF65-F5344CB8AC3E}">
        <p14:creationId xmlns:p14="http://schemas.microsoft.com/office/powerpoint/2010/main" val="3634129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كيفية قياس نجاح حملاتك</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28181"/>
            <a:ext cx="10280300" cy="4113370"/>
          </a:xfrm>
          <a:prstGeom prst="rect">
            <a:avLst/>
          </a:prstGeom>
          <a:noFill/>
        </p:spPr>
        <p:txBody>
          <a:bodyPr wrap="square" rtlCol="0">
            <a:spAutoFit/>
          </a:bodyPr>
          <a:lstStyle/>
          <a:p>
            <a:pPr algn="just" rtl="1">
              <a:lnSpc>
                <a:spcPct val="150000"/>
              </a:lnSpc>
            </a:pPr>
            <a:r>
              <a:rPr lang="ar-QA" sz="1600" dirty="0"/>
              <a:t>يعد قياس نجاح حملاتك الدعائية والإعلانية أمرًا ضروريًا للتأكد من أن استثمارك يستحق ذلك. سواء كان لديك فريق داخلي أو وكالة تسويق خارجية، يجب أن تكون قادرًا على تتبع نتائج جهودك بدقة. هناك بعض المقاييس الأساسية التي يجب التركيز عليها عند قياس نجاح حملاتك.</a:t>
            </a:r>
          </a:p>
          <a:p>
            <a:pPr algn="just" rtl="1">
              <a:lnSpc>
                <a:spcPct val="150000"/>
              </a:lnSpc>
            </a:pPr>
            <a:endParaRPr lang="ar-QA" sz="1600" dirty="0"/>
          </a:p>
          <a:p>
            <a:pPr algn="just" rtl="1">
              <a:lnSpc>
                <a:spcPct val="150000"/>
              </a:lnSpc>
            </a:pPr>
            <a:r>
              <a:rPr lang="ar-QA" sz="1600" dirty="0"/>
              <a:t>عدد مرات الظهور والمشاركة التي حصلت عليها حملاتك. تشير مرات الظهور إلى أي وقت يرى أو يسمع فيه شخص ما رسالتك. تتضمن المشاركة أي وقت يتخذ فيه شخص ما إجراءً متعلقًا برسالتك، مثل النقرات أو الإعجابات أو التعليقات أو المشاركات. يمكن استخدام هذه المقاييس لقياس فعالية الحملة ومدى انتشارها.</a:t>
            </a:r>
          </a:p>
          <a:p>
            <a:pPr algn="just" rtl="1">
              <a:lnSpc>
                <a:spcPct val="150000"/>
              </a:lnSpc>
            </a:pPr>
            <a:endParaRPr lang="ar-QA" sz="1600" dirty="0"/>
          </a:p>
          <a:p>
            <a:pPr algn="just" rtl="1">
              <a:lnSpc>
                <a:spcPct val="150000"/>
              </a:lnSpc>
            </a:pPr>
            <a:r>
              <a:rPr lang="ar-QA" sz="1600" dirty="0"/>
              <a:t>يجب عليك أيضًا إلقاء نظرة على عائد الاستثمار (</a:t>
            </a:r>
            <a:r>
              <a:rPr lang="en-US" sz="1600" dirty="0"/>
              <a:t>ROI) </a:t>
            </a:r>
            <a:r>
              <a:rPr lang="ar-QA" sz="1600" dirty="0"/>
              <a:t>لحملاتك. هذه هي النسبة بين مقدار الأموال التي جنيتها من إحدى الحملات مقارنةً بالمبلغ الذي أنفقته عليها. يمكنك حساب ذلك بقسمة إجمالي الإيرادات من حملة على التكلفة الإجمالية لتشغيلها</a:t>
            </a:r>
          </a:p>
        </p:txBody>
      </p:sp>
    </p:spTree>
    <p:extLst>
      <p:ext uri="{BB962C8B-B14F-4D97-AF65-F5344CB8AC3E}">
        <p14:creationId xmlns:p14="http://schemas.microsoft.com/office/powerpoint/2010/main" val="3574286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838" y="648949"/>
            <a:ext cx="6048492" cy="830997"/>
          </a:xfrm>
          <a:prstGeom prst="rect">
            <a:avLst/>
          </a:prstGeom>
          <a:noFill/>
        </p:spPr>
        <p:txBody>
          <a:bodyPr wrap="square" rtlCol="0">
            <a:spAutoFit/>
          </a:bodyPr>
          <a:lstStyle/>
          <a:p>
            <a:pPr algn="ctr"/>
            <a:r>
              <a:rPr lang="ar-QA" sz="2400" dirty="0"/>
              <a:t>أمثلة على استراتيجيات الدعاية والإعلان الناجحة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688694"/>
            <a:ext cx="10280300" cy="3416320"/>
          </a:xfrm>
          <a:prstGeom prst="rect">
            <a:avLst/>
          </a:prstGeom>
          <a:noFill/>
        </p:spPr>
        <p:txBody>
          <a:bodyPr wrap="square" rtlCol="0">
            <a:spAutoFit/>
          </a:bodyPr>
          <a:lstStyle/>
          <a:p>
            <a:pPr algn="ctr" rtl="1">
              <a:lnSpc>
                <a:spcPct val="150000"/>
              </a:lnSpc>
            </a:pPr>
            <a:r>
              <a:rPr lang="ar-QA" sz="1600" dirty="0"/>
              <a:t>تم تنفيذ مثال آخر لاستراتيجية إعلانية ناجحة بواسطة </a:t>
            </a:r>
            <a:r>
              <a:rPr lang="en-US" sz="1600" dirty="0"/>
              <a:t>Apple. </a:t>
            </a:r>
            <a:r>
              <a:rPr lang="ar-QA" sz="1600" dirty="0"/>
              <a:t>استخدمت الشركة حملتها الشهيرة “فكر بشكل مختلف” للترويج لمنتجاتها. أظهر الإعلان مجموعة من المشاهير مثل بوب ديلان وستيف جوبز ومارتن لوثر كينج جونيور وجون لينون وألبرت أينشتاين واستخدموا قصصهم لتسليط الضوء على منتجات </a:t>
            </a:r>
            <a:r>
              <a:rPr lang="en-US" sz="1600" dirty="0"/>
              <a:t>Apple </a:t>
            </a:r>
            <a:r>
              <a:rPr lang="ar-QA" sz="1600" dirty="0"/>
              <a:t>وتقنياتها المبتكرة.</a:t>
            </a:r>
            <a:endParaRPr lang="ar-JO" sz="1600" dirty="0"/>
          </a:p>
          <a:p>
            <a:pPr algn="ctr" rtl="1">
              <a:lnSpc>
                <a:spcPct val="150000"/>
              </a:lnSpc>
            </a:pPr>
            <a:endParaRPr lang="ar-JO" sz="1600" dirty="0"/>
          </a:p>
          <a:p>
            <a:pPr algn="ctr" rtl="1">
              <a:lnSpc>
                <a:spcPct val="150000"/>
              </a:lnSpc>
            </a:pPr>
            <a:endParaRPr lang="ar-QA" sz="1600" dirty="0"/>
          </a:p>
          <a:p>
            <a:pPr algn="ctr" rtl="1">
              <a:lnSpc>
                <a:spcPct val="150000"/>
              </a:lnSpc>
            </a:pPr>
            <a:endParaRPr lang="ar-QA" sz="1600" dirty="0"/>
          </a:p>
          <a:p>
            <a:pPr algn="ctr" rtl="1">
              <a:lnSpc>
                <a:spcPct val="150000"/>
              </a:lnSpc>
            </a:pPr>
            <a:r>
              <a:rPr lang="ar-QA" sz="1600" dirty="0"/>
              <a:t>المثال الثالث من شركة </a:t>
            </a:r>
            <a:r>
              <a:rPr lang="en-US" sz="1600" dirty="0"/>
              <a:t>Nike. </a:t>
            </a:r>
            <a:r>
              <a:rPr lang="ar-QA" sz="1600" dirty="0"/>
              <a:t>أطلقت العلامة التجارية حملة “</a:t>
            </a:r>
            <a:r>
              <a:rPr lang="en-US" sz="1600" dirty="0"/>
              <a:t>Just Do It” </a:t>
            </a:r>
            <a:r>
              <a:rPr lang="ar-QA" sz="1600" dirty="0"/>
              <a:t>في عام 1988 والتي استخدمت قصصًا ملهمة لتشجيع الناس على المضي قدمًا وتحقيق النجاح. كانت الحملة ناجحة للغاية لدرجة أنها لا تزال تستخدم حتى اليوم، بعد 30 عامًا.</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7807" y="2841645"/>
            <a:ext cx="1553565" cy="1174709"/>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09528" y="4941377"/>
            <a:ext cx="1730124" cy="1102107"/>
          </a:xfrm>
          <a:prstGeom prst="rect">
            <a:avLst/>
          </a:prstGeom>
        </p:spPr>
      </p:pic>
    </p:spTree>
    <p:extLst>
      <p:ext uri="{BB962C8B-B14F-4D97-AF65-F5344CB8AC3E}">
        <p14:creationId xmlns:p14="http://schemas.microsoft.com/office/powerpoint/2010/main" val="280022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517223" y="275990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E0B90092-A19A-471A-B8E0-075CA59C87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21461</TotalTime>
  <Words>4380</Words>
  <Application>Microsoft Office PowerPoint</Application>
  <PresentationFormat>Widescreen</PresentationFormat>
  <Paragraphs>318</Paragraphs>
  <Slides>42</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Alexandria</vt:lpstr>
      <vt:lpstr>Arial</vt:lpstr>
      <vt:lpstr>Calibri</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169</cp:revision>
  <dcterms:created xsi:type="dcterms:W3CDTF">2023-04-29T09:08:00Z</dcterms:created>
  <dcterms:modified xsi:type="dcterms:W3CDTF">2026-03-14T23:43:36Z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