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28"/>
  </p:notesMasterIdLst>
  <p:handoutMasterIdLst>
    <p:handoutMasterId r:id="rId29"/>
  </p:handoutMasterIdLst>
  <p:sldIdLst>
    <p:sldId id="502" r:id="rId2"/>
    <p:sldId id="482" r:id="rId3"/>
    <p:sldId id="313" r:id="rId4"/>
    <p:sldId id="276" r:id="rId5"/>
    <p:sldId id="504" r:id="rId6"/>
    <p:sldId id="506" r:id="rId7"/>
    <p:sldId id="507" r:id="rId8"/>
    <p:sldId id="508" r:id="rId9"/>
    <p:sldId id="509" r:id="rId10"/>
    <p:sldId id="510" r:id="rId11"/>
    <p:sldId id="500" r:id="rId12"/>
    <p:sldId id="505" r:id="rId13"/>
    <p:sldId id="499" r:id="rId14"/>
    <p:sldId id="485" r:id="rId15"/>
    <p:sldId id="486" r:id="rId16"/>
    <p:sldId id="487" r:id="rId17"/>
    <p:sldId id="488" r:id="rId18"/>
    <p:sldId id="491" r:id="rId19"/>
    <p:sldId id="492" r:id="rId20"/>
    <p:sldId id="493" r:id="rId21"/>
    <p:sldId id="494" r:id="rId22"/>
    <p:sldId id="495" r:id="rId23"/>
    <p:sldId id="496" r:id="rId24"/>
    <p:sldId id="497" r:id="rId25"/>
    <p:sldId id="484" r:id="rId26"/>
    <p:sldId id="349"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482"/>
            <p14:sldId id="313"/>
            <p14:sldId id="276"/>
            <p14:sldId id="504"/>
            <p14:sldId id="506"/>
            <p14:sldId id="507"/>
            <p14:sldId id="508"/>
            <p14:sldId id="509"/>
            <p14:sldId id="510"/>
            <p14:sldId id="500"/>
            <p14:sldId id="505"/>
            <p14:sldId id="499"/>
            <p14:sldId id="485"/>
            <p14:sldId id="486"/>
            <p14:sldId id="487"/>
            <p14:sldId id="488"/>
            <p14:sldId id="491"/>
            <p14:sldId id="492"/>
            <p14:sldId id="493"/>
            <p14:sldId id="494"/>
            <p14:sldId id="495"/>
            <p14:sldId id="496"/>
            <p14:sldId id="497"/>
            <p14:sldId id="484"/>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4" d="100"/>
          <a:sy n="74" d="100"/>
        </p:scale>
        <p:origin x="-55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F82A199-0BA2-40F5-8E49-430B13F4A682}" type="datetimeFigureOut">
              <a:rPr lang="en-US" smtClean="0"/>
              <a:t>1/31/2025</a:t>
            </a:fld>
            <a:endParaRPr lang="en-US"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6A86994-0123-4872-9B1D-342679C048BE}" type="slidenum">
              <a:rPr lang="en-US" smtClean="0"/>
              <a:t>‹#›</a:t>
            </a:fld>
            <a:endParaRPr lang="en-US" dirty="0"/>
          </a:p>
        </p:txBody>
      </p:sp>
    </p:spTree>
    <p:extLst>
      <p:ext uri="{BB962C8B-B14F-4D97-AF65-F5344CB8AC3E}">
        <p14:creationId xmlns:p14="http://schemas.microsoft.com/office/powerpoint/2010/main" val="2052842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7E8DF744-AB4A-4A0F-92CE-6DEBABF2DA97}" type="datetimeFigureOut">
              <a:rPr lang="en-US" smtClean="0"/>
              <a:t>1/31/2025</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5"/>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02310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94005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121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90175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23166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32019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58622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25342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50066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89426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57468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11765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701765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477408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948049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534788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181636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29768924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6980881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30589675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989269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33989271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42661609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7531269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90952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09636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44936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283674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105222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94457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433450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07103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1714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104229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1/31/2025</a:t>
            </a:fld>
            <a:endParaRPr lang="en-US" dirty="0"/>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81630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1996409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32805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8999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3460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4959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382610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3855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1/31/2025</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15986160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60" r:id="rId19"/>
    <p:sldLayoutId id="2147483662" r:id="rId20"/>
    <p:sldLayoutId id="2147483665" r:id="rId21"/>
    <p:sldLayoutId id="2147483666" r:id="rId22"/>
    <p:sldLayoutId id="2147483667" r:id="rId23"/>
    <p:sldLayoutId id="2147483668"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7.xml"/><Relationship Id="rId6" Type="http://schemas.openxmlformats.org/officeDocument/2006/relationships/image" Target="../media/image16.jp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971642" y="5176764"/>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15689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9943" y="1052695"/>
            <a:ext cx="10550188" cy="4970591"/>
          </a:xfrm>
          <a:prstGeom prst="rect">
            <a:avLst/>
          </a:prstGeom>
        </p:spPr>
        <p:txBody>
          <a:bodyPr wrap="square">
            <a:spAutoFit/>
          </a:bodyPr>
          <a:lstStyle/>
          <a:p>
            <a:pPr marL="0" lvl="2" algn="r" defTabSz="900073" rtl="1">
              <a:spcAft>
                <a:spcPts val="600"/>
              </a:spcAft>
              <a:defRPr/>
            </a:pPr>
            <a:r>
              <a:rPr lang="ar-EG" sz="2800" b="1" dirty="0">
                <a:solidFill>
                  <a:schemeClr val="bg1">
                    <a:lumMod val="50000"/>
                  </a:schemeClr>
                </a:solidFill>
                <a:latin typeface="AECOM Sans" panose="020B0504020202020204" pitchFamily="34" charset="0"/>
                <a:ea typeface="AECOM Sans" panose="020B0504020202020204" pitchFamily="34" charset="0"/>
                <a:cs typeface="+mj-cs"/>
              </a:rPr>
              <a:t>الخبــــرات</a:t>
            </a:r>
            <a:r>
              <a:rPr lang="ar-EG" sz="2800" b="1" dirty="0" smtClean="0">
                <a:solidFill>
                  <a:schemeClr val="bg1">
                    <a:lumMod val="50000"/>
                  </a:schemeClr>
                </a:solidFill>
                <a:latin typeface="AECOM Sans" panose="020B0504020202020204" pitchFamily="34" charset="0"/>
                <a:ea typeface="AECOM Sans" panose="020B0504020202020204" pitchFamily="34" charset="0"/>
                <a:cs typeface="+mj-cs"/>
              </a:rPr>
              <a:t>:</a:t>
            </a:r>
          </a:p>
          <a:p>
            <a:pPr marL="0" lvl="2" algn="r" defTabSz="900073" rtl="1">
              <a:spcAft>
                <a:spcPts val="600"/>
              </a:spcAft>
              <a:defRPr/>
            </a:pPr>
            <a:endParaRPr lang="ar-EG" sz="2800"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درجة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الدكتوراة في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الذكاء الصناعي وتطبيقته في ادارة الجودة الشاملة – جامعه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القاهره</a:t>
            </a: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مديرة ادارة الجودة,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شهادة الأيزو </a:t>
            </a:r>
            <a:r>
              <a:rPr lang="en-US" sz="2400" b="1" dirty="0" smtClean="0">
                <a:solidFill>
                  <a:schemeClr val="bg1">
                    <a:lumMod val="50000"/>
                  </a:schemeClr>
                </a:solidFill>
                <a:latin typeface="AECOM Sans" panose="020B0504020202020204" pitchFamily="34" charset="0"/>
                <a:ea typeface="AECOM Sans" panose="020B0504020202020204" pitchFamily="34" charset="0"/>
                <a:cs typeface="+mj-cs"/>
              </a:rPr>
              <a:t> </a:t>
            </a:r>
            <a:r>
              <a:rPr lang="en-US" sz="2400" b="1" dirty="0" smtClean="0">
                <a:solidFill>
                  <a:schemeClr val="bg1">
                    <a:lumMod val="50000"/>
                  </a:schemeClr>
                </a:solidFill>
                <a:cs typeface="+mj-cs"/>
              </a:rPr>
              <a:t>IATF 16949:2016 &amp; </a:t>
            </a:r>
            <a:r>
              <a:rPr lang="en-US" sz="2400" b="1" dirty="0">
                <a:solidFill>
                  <a:schemeClr val="bg1">
                    <a:lumMod val="50000"/>
                  </a:schemeClr>
                </a:solidFill>
                <a:cs typeface="+mj-cs"/>
              </a:rPr>
              <a:t> ISO TS 16949</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مدربة معتمدة.</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10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عاماً من الخبرة في إدارة المشاريع/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تقييم الاداء</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علي جائزه افضل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اداء تطويري في قطاع السيارات(2022)  علي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مستوي الشرق الأوسط وشمال أفريقيا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استشاري تحليلات اقتصادية وساسية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–المجلس المصري للشئون الخارجية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وزارة الخارجية المصرية</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محاضرة ومدربة معتمدة بهيئه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الأمم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المتحدة واليونسكو منذ 2016 </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نشر 5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شاركت </a:t>
            </a:r>
            <a:r>
              <a:rPr lang="ar-EG"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بالعديد من المؤتمرات الدوليه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بدبي – السعودية – المانيا </a:t>
            </a:r>
            <a:endParaRPr lang="ar"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endParaRPr>
          </a:p>
        </p:txBody>
      </p:sp>
      <p:pic>
        <p:nvPicPr>
          <p:cNvPr id="4" name="Picture 3">
            <a:extLst>
              <a:ext uri="{FF2B5EF4-FFF2-40B4-BE49-F238E27FC236}">
                <a16:creationId xmlns="" xmlns:a16="http://schemas.microsoft.com/office/drawing/2014/main" id="{CBBA58F7-397B-7DE5-A7C3-7859BEFC12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08263" y="43686"/>
            <a:ext cx="2383737" cy="1125123"/>
          </a:xfrm>
          <a:prstGeom prst="rect">
            <a:avLst/>
          </a:prstGeom>
        </p:spPr>
      </p:pic>
    </p:spTree>
    <p:extLst>
      <p:ext uri="{BB962C8B-B14F-4D97-AF65-F5344CB8AC3E}">
        <p14:creationId xmlns:p14="http://schemas.microsoft.com/office/powerpoint/2010/main" val="3598140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grpSp>
        <p:nvGrpSpPr>
          <p:cNvPr id="11" name="Google Shape;531;p45">
            <a:extLst>
              <a:ext uri="{FF2B5EF4-FFF2-40B4-BE49-F238E27FC236}">
                <a16:creationId xmlns:a16="http://schemas.microsoft.com/office/drawing/2014/main" xmlns="" id="{5594617E-7544-D04F-B38A-E344AC5615A3}"/>
              </a:ext>
            </a:extLst>
          </p:cNvPr>
          <p:cNvGrpSpPr/>
          <p:nvPr/>
        </p:nvGrpSpPr>
        <p:grpSpPr>
          <a:xfrm>
            <a:off x="151958" y="4515805"/>
            <a:ext cx="3232113" cy="1884961"/>
            <a:chOff x="4189650" y="2440275"/>
            <a:chExt cx="4195525" cy="2055425"/>
          </a:xfrm>
        </p:grpSpPr>
        <p:sp>
          <p:nvSpPr>
            <p:cNvPr id="12" name="Google Shape;532;p45">
              <a:extLst>
                <a:ext uri="{FF2B5EF4-FFF2-40B4-BE49-F238E27FC236}">
                  <a16:creationId xmlns:a16="http://schemas.microsoft.com/office/drawing/2014/main" xmlns=""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533;p45">
              <a:extLst>
                <a:ext uri="{FF2B5EF4-FFF2-40B4-BE49-F238E27FC236}">
                  <a16:creationId xmlns:a16="http://schemas.microsoft.com/office/drawing/2014/main" xmlns=""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Google Shape;534;p45">
              <a:extLst>
                <a:ext uri="{FF2B5EF4-FFF2-40B4-BE49-F238E27FC236}">
                  <a16:creationId xmlns:a16="http://schemas.microsoft.com/office/drawing/2014/main" xmlns=""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535;p45">
              <a:extLst>
                <a:ext uri="{FF2B5EF4-FFF2-40B4-BE49-F238E27FC236}">
                  <a16:creationId xmlns:a16="http://schemas.microsoft.com/office/drawing/2014/main" xmlns=""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6;p45">
              <a:extLst>
                <a:ext uri="{FF2B5EF4-FFF2-40B4-BE49-F238E27FC236}">
                  <a16:creationId xmlns:a16="http://schemas.microsoft.com/office/drawing/2014/main" xmlns=""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7;p45">
              <a:extLst>
                <a:ext uri="{FF2B5EF4-FFF2-40B4-BE49-F238E27FC236}">
                  <a16:creationId xmlns:a16="http://schemas.microsoft.com/office/drawing/2014/main" xmlns=""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8;p45">
              <a:extLst>
                <a:ext uri="{FF2B5EF4-FFF2-40B4-BE49-F238E27FC236}">
                  <a16:creationId xmlns:a16="http://schemas.microsoft.com/office/drawing/2014/main" xmlns=""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9;p45">
              <a:extLst>
                <a:ext uri="{FF2B5EF4-FFF2-40B4-BE49-F238E27FC236}">
                  <a16:creationId xmlns:a16="http://schemas.microsoft.com/office/drawing/2014/main" xmlns=""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40;p45">
              <a:extLst>
                <a:ext uri="{FF2B5EF4-FFF2-40B4-BE49-F238E27FC236}">
                  <a16:creationId xmlns:a16="http://schemas.microsoft.com/office/drawing/2014/main" xmlns=""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41;p45">
              <a:extLst>
                <a:ext uri="{FF2B5EF4-FFF2-40B4-BE49-F238E27FC236}">
                  <a16:creationId xmlns:a16="http://schemas.microsoft.com/office/drawing/2014/main" xmlns=""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42;p45">
              <a:extLst>
                <a:ext uri="{FF2B5EF4-FFF2-40B4-BE49-F238E27FC236}">
                  <a16:creationId xmlns:a16="http://schemas.microsoft.com/office/drawing/2014/main" xmlns=""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3;p45">
              <a:extLst>
                <a:ext uri="{FF2B5EF4-FFF2-40B4-BE49-F238E27FC236}">
                  <a16:creationId xmlns:a16="http://schemas.microsoft.com/office/drawing/2014/main" xmlns=""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4;p45">
              <a:extLst>
                <a:ext uri="{FF2B5EF4-FFF2-40B4-BE49-F238E27FC236}">
                  <a16:creationId xmlns:a16="http://schemas.microsoft.com/office/drawing/2014/main" xmlns=""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5;p45">
              <a:extLst>
                <a:ext uri="{FF2B5EF4-FFF2-40B4-BE49-F238E27FC236}">
                  <a16:creationId xmlns:a16="http://schemas.microsoft.com/office/drawing/2014/main" xmlns=""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6" name="Google Shape;546;p45">
              <a:extLst>
                <a:ext uri="{FF2B5EF4-FFF2-40B4-BE49-F238E27FC236}">
                  <a16:creationId xmlns:a16="http://schemas.microsoft.com/office/drawing/2014/main" xmlns=""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7;p45">
              <a:extLst>
                <a:ext uri="{FF2B5EF4-FFF2-40B4-BE49-F238E27FC236}">
                  <a16:creationId xmlns:a16="http://schemas.microsoft.com/office/drawing/2014/main" xmlns=""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8;p45">
              <a:extLst>
                <a:ext uri="{FF2B5EF4-FFF2-40B4-BE49-F238E27FC236}">
                  <a16:creationId xmlns:a16="http://schemas.microsoft.com/office/drawing/2014/main" xmlns=""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Google Shape;549;p45">
              <a:extLst>
                <a:ext uri="{FF2B5EF4-FFF2-40B4-BE49-F238E27FC236}">
                  <a16:creationId xmlns:a16="http://schemas.microsoft.com/office/drawing/2014/main" xmlns=""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50;p45">
              <a:extLst>
                <a:ext uri="{FF2B5EF4-FFF2-40B4-BE49-F238E27FC236}">
                  <a16:creationId xmlns:a16="http://schemas.microsoft.com/office/drawing/2014/main" xmlns=""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51;p45">
              <a:extLst>
                <a:ext uri="{FF2B5EF4-FFF2-40B4-BE49-F238E27FC236}">
                  <a16:creationId xmlns:a16="http://schemas.microsoft.com/office/drawing/2014/main" xmlns=""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2;p45">
              <a:extLst>
                <a:ext uri="{FF2B5EF4-FFF2-40B4-BE49-F238E27FC236}">
                  <a16:creationId xmlns:a16="http://schemas.microsoft.com/office/drawing/2014/main" xmlns=""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3;p45">
              <a:extLst>
                <a:ext uri="{FF2B5EF4-FFF2-40B4-BE49-F238E27FC236}">
                  <a16:creationId xmlns:a16="http://schemas.microsoft.com/office/drawing/2014/main" xmlns=""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4;p45">
              <a:extLst>
                <a:ext uri="{FF2B5EF4-FFF2-40B4-BE49-F238E27FC236}">
                  <a16:creationId xmlns:a16="http://schemas.microsoft.com/office/drawing/2014/main" xmlns=""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5;p45">
              <a:extLst>
                <a:ext uri="{FF2B5EF4-FFF2-40B4-BE49-F238E27FC236}">
                  <a16:creationId xmlns:a16="http://schemas.microsoft.com/office/drawing/2014/main" xmlns=""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6;p45">
              <a:extLst>
                <a:ext uri="{FF2B5EF4-FFF2-40B4-BE49-F238E27FC236}">
                  <a16:creationId xmlns:a16="http://schemas.microsoft.com/office/drawing/2014/main" xmlns=""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7;p45">
              <a:extLst>
                <a:ext uri="{FF2B5EF4-FFF2-40B4-BE49-F238E27FC236}">
                  <a16:creationId xmlns:a16="http://schemas.microsoft.com/office/drawing/2014/main" xmlns=""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8;p45">
              <a:extLst>
                <a:ext uri="{FF2B5EF4-FFF2-40B4-BE49-F238E27FC236}">
                  <a16:creationId xmlns:a16="http://schemas.microsoft.com/office/drawing/2014/main" xmlns=""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9;p45">
              <a:extLst>
                <a:ext uri="{FF2B5EF4-FFF2-40B4-BE49-F238E27FC236}">
                  <a16:creationId xmlns:a16="http://schemas.microsoft.com/office/drawing/2014/main" xmlns=""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60;p45">
              <a:extLst>
                <a:ext uri="{FF2B5EF4-FFF2-40B4-BE49-F238E27FC236}">
                  <a16:creationId xmlns:a16="http://schemas.microsoft.com/office/drawing/2014/main" xmlns=""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61;p45">
              <a:extLst>
                <a:ext uri="{FF2B5EF4-FFF2-40B4-BE49-F238E27FC236}">
                  <a16:creationId xmlns:a16="http://schemas.microsoft.com/office/drawing/2014/main" xmlns=""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2;p45">
              <a:extLst>
                <a:ext uri="{FF2B5EF4-FFF2-40B4-BE49-F238E27FC236}">
                  <a16:creationId xmlns:a16="http://schemas.microsoft.com/office/drawing/2014/main" xmlns=""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3;p45">
              <a:extLst>
                <a:ext uri="{FF2B5EF4-FFF2-40B4-BE49-F238E27FC236}">
                  <a16:creationId xmlns:a16="http://schemas.microsoft.com/office/drawing/2014/main" xmlns=""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4;p45">
              <a:extLst>
                <a:ext uri="{FF2B5EF4-FFF2-40B4-BE49-F238E27FC236}">
                  <a16:creationId xmlns:a16="http://schemas.microsoft.com/office/drawing/2014/main" xmlns=""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5;p45">
              <a:extLst>
                <a:ext uri="{FF2B5EF4-FFF2-40B4-BE49-F238E27FC236}">
                  <a16:creationId xmlns:a16="http://schemas.microsoft.com/office/drawing/2014/main" xmlns=""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6;p45">
              <a:extLst>
                <a:ext uri="{FF2B5EF4-FFF2-40B4-BE49-F238E27FC236}">
                  <a16:creationId xmlns:a16="http://schemas.microsoft.com/office/drawing/2014/main" xmlns=""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7;p45">
              <a:extLst>
                <a:ext uri="{FF2B5EF4-FFF2-40B4-BE49-F238E27FC236}">
                  <a16:creationId xmlns:a16="http://schemas.microsoft.com/office/drawing/2014/main" xmlns=""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8;p45">
              <a:extLst>
                <a:ext uri="{FF2B5EF4-FFF2-40B4-BE49-F238E27FC236}">
                  <a16:creationId xmlns:a16="http://schemas.microsoft.com/office/drawing/2014/main" xmlns=""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9;p45">
              <a:extLst>
                <a:ext uri="{FF2B5EF4-FFF2-40B4-BE49-F238E27FC236}">
                  <a16:creationId xmlns:a16="http://schemas.microsoft.com/office/drawing/2014/main" xmlns=""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89640" y="2502675"/>
            <a:ext cx="10812720" cy="2800767"/>
          </a:xfrm>
          <a:prstGeom prst="rect">
            <a:avLst/>
          </a:prstGeom>
          <a:noFill/>
        </p:spPr>
        <p:txBody>
          <a:bodyPr wrap="square" rtlCol="0">
            <a:spAutoFit/>
          </a:bodyPr>
          <a:lstStyle/>
          <a:p>
            <a:pPr algn="ctr"/>
            <a:r>
              <a:rPr lang="en-US" sz="3200" b="1" dirty="0" smtClean="0">
                <a:solidFill>
                  <a:srgbClr val="2D3956"/>
                </a:solidFill>
                <a:latin typeface="Times New Roman" panose="02020603050405020304" pitchFamily="18" charset="0"/>
                <a:cs typeface="Times New Roman" panose="02020603050405020304" pitchFamily="18" charset="0"/>
              </a:rPr>
              <a:t>Question </a:t>
            </a:r>
            <a:endParaRPr lang="en-US" sz="2400" b="1" dirty="0" smtClean="0">
              <a:solidFill>
                <a:srgbClr val="2D3956"/>
              </a:solidFill>
              <a:latin typeface="Times New Roman" panose="02020603050405020304" pitchFamily="18" charset="0"/>
              <a:cs typeface="Times New Roman" panose="02020603050405020304" pitchFamily="18" charset="0"/>
            </a:endParaRPr>
          </a:p>
          <a:p>
            <a:pPr algn="ctr"/>
            <a:endParaRPr lang="en-US" sz="2400"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smtClean="0">
                <a:solidFill>
                  <a:srgbClr val="2D3956"/>
                </a:solidFill>
                <a:latin typeface="Times New Roman" panose="02020603050405020304" pitchFamily="18" charset="0"/>
                <a:cs typeface="Times New Roman" panose="02020603050405020304" pitchFamily="18" charset="0"/>
              </a:rPr>
              <a:t>IN </a:t>
            </a:r>
            <a:r>
              <a:rPr lang="en-US" sz="2400" dirty="0">
                <a:solidFill>
                  <a:srgbClr val="2D3956"/>
                </a:solidFill>
                <a:latin typeface="Times New Roman" panose="02020603050405020304" pitchFamily="18" charset="0"/>
                <a:cs typeface="Times New Roman" panose="02020603050405020304" pitchFamily="18" charset="0"/>
              </a:rPr>
              <a:t>2017, TESLA INC.— an American manufacturer of all-electric cars—boasted a market capitalization of over $60 billion, an appreciation of more than 1,400 per cent over its initial public offering price in 2010. How can a California startup achieve a market valuation that exceeds that of GM, the largest car manufacturer in the world, making some 10 million vehicles a year? </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stretch>
            <a:fillRect/>
          </a:stretch>
        </p:blipFill>
        <p:spPr>
          <a:xfrm>
            <a:off x="8351070" y="2179162"/>
            <a:ext cx="2076740" cy="1127022"/>
          </a:xfrm>
          <a:prstGeom prst="rect">
            <a:avLst/>
          </a:prstGeom>
        </p:spPr>
      </p:pic>
      <p:pic>
        <p:nvPicPr>
          <p:cNvPr id="5" name="Picture 4"/>
          <p:cNvPicPr>
            <a:picLocks noChangeAspect="1"/>
          </p:cNvPicPr>
          <p:nvPr/>
        </p:nvPicPr>
        <p:blipFill>
          <a:blip r:embed="rId5"/>
          <a:stretch>
            <a:fillRect/>
          </a:stretch>
        </p:blipFill>
        <p:spPr>
          <a:xfrm>
            <a:off x="805754" y="5074232"/>
            <a:ext cx="2668142" cy="94491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34994" y="1839398"/>
            <a:ext cx="10370035" cy="3908762"/>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The </a:t>
            </a:r>
            <a:r>
              <a:rPr lang="en-US" sz="2800" b="1" dirty="0">
                <a:solidFill>
                  <a:srgbClr val="2D3956"/>
                </a:solidFill>
                <a:latin typeface="Times New Roman" panose="02020603050405020304" pitchFamily="18" charset="0"/>
                <a:cs typeface="Times New Roman" panose="02020603050405020304" pitchFamily="18" charset="0"/>
              </a:rPr>
              <a:t>answer</a:t>
            </a:r>
            <a:r>
              <a:rPr lang="en-US" sz="2800" b="1" dirty="0" smtClean="0">
                <a:solidFill>
                  <a:srgbClr val="2D3956"/>
                </a:solidFill>
                <a:latin typeface="Times New Roman" panose="02020603050405020304" pitchFamily="18" charset="0"/>
                <a:cs typeface="Times New Roman" panose="02020603050405020304" pitchFamily="18" charset="0"/>
              </a:rPr>
              <a:t>:</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Tesla’s Secret Strategy. In a blog entry on Tesla’s website in the summer of 2006, </a:t>
            </a:r>
            <a:r>
              <a:rPr lang="en-US" sz="2400" dirty="0" err="1">
                <a:solidFill>
                  <a:srgbClr val="2D3956"/>
                </a:solidFill>
                <a:latin typeface="Times New Roman" panose="02020603050405020304" pitchFamily="18" charset="0"/>
                <a:cs typeface="Times New Roman" panose="02020603050405020304" pitchFamily="18" charset="0"/>
              </a:rPr>
              <a:t>Elon</a:t>
            </a:r>
            <a:r>
              <a:rPr lang="en-US" sz="2400" dirty="0">
                <a:solidFill>
                  <a:srgbClr val="2D3956"/>
                </a:solidFill>
                <a:latin typeface="Times New Roman" panose="02020603050405020304" pitchFamily="18" charset="0"/>
                <a:cs typeface="Times New Roman" panose="02020603050405020304" pitchFamily="18" charset="0"/>
              </a:rPr>
              <a:t> Musk, Tesla’s co-founder and CEO, explained the startup’s master plan:</a:t>
            </a:r>
          </a:p>
          <a:p>
            <a:r>
              <a:rPr lang="en-US" sz="2400" dirty="0">
                <a:solidFill>
                  <a:srgbClr val="2D3956"/>
                </a:solidFill>
                <a:latin typeface="Times New Roman" panose="02020603050405020304" pitchFamily="18" charset="0"/>
                <a:cs typeface="Times New Roman" panose="02020603050405020304" pitchFamily="18" charset="0"/>
              </a:rPr>
              <a:t>1</a:t>
            </a:r>
            <a:r>
              <a:rPr lang="en-US" sz="2400" b="1" dirty="0">
                <a:solidFill>
                  <a:srgbClr val="00B050"/>
                </a:solidFill>
                <a:latin typeface="Times New Roman" panose="02020603050405020304" pitchFamily="18" charset="0"/>
                <a:cs typeface="Times New Roman" panose="02020603050405020304" pitchFamily="18" charset="0"/>
              </a:rPr>
              <a:t>. Build sports car.</a:t>
            </a:r>
          </a:p>
          <a:p>
            <a:r>
              <a:rPr lang="en-US" sz="2400" dirty="0">
                <a:latin typeface="Times New Roman" panose="02020603050405020304" pitchFamily="18" charset="0"/>
                <a:cs typeface="Times New Roman" panose="02020603050405020304" pitchFamily="18" charset="0"/>
              </a:rPr>
              <a:t>2</a:t>
            </a:r>
            <a:r>
              <a:rPr lang="en-US" sz="2400" dirty="0">
                <a:solidFill>
                  <a:srgbClr val="00B050"/>
                </a:solidFill>
                <a:latin typeface="Times New Roman" panose="02020603050405020304" pitchFamily="18" charset="0"/>
                <a:cs typeface="Times New Roman" panose="02020603050405020304" pitchFamily="18" charset="0"/>
              </a:rPr>
              <a:t>. </a:t>
            </a:r>
            <a:r>
              <a:rPr lang="en-US" sz="2400" b="1" dirty="0">
                <a:solidFill>
                  <a:srgbClr val="00B050"/>
                </a:solidFill>
                <a:latin typeface="Times New Roman" panose="02020603050405020304" pitchFamily="18" charset="0"/>
                <a:cs typeface="Times New Roman" panose="02020603050405020304" pitchFamily="18" charset="0"/>
              </a:rPr>
              <a:t>Use that money to build an affordable car.</a:t>
            </a:r>
          </a:p>
          <a:p>
            <a:r>
              <a:rPr lang="en-US" sz="2400" dirty="0">
                <a:latin typeface="Times New Roman" panose="02020603050405020304" pitchFamily="18" charset="0"/>
                <a:cs typeface="Times New Roman" panose="02020603050405020304" pitchFamily="18" charset="0"/>
              </a:rPr>
              <a:t>3</a:t>
            </a:r>
            <a:r>
              <a:rPr lang="en-US" sz="2400" b="1" dirty="0">
                <a:latin typeface="Times New Roman" panose="02020603050405020304" pitchFamily="18" charset="0"/>
                <a:cs typeface="Times New Roman" panose="02020603050405020304" pitchFamily="18" charset="0"/>
              </a:rPr>
              <a:t>. </a:t>
            </a:r>
            <a:r>
              <a:rPr lang="en-US" sz="2400" b="1" dirty="0">
                <a:solidFill>
                  <a:srgbClr val="00B050"/>
                </a:solidFill>
                <a:latin typeface="Times New Roman" panose="02020603050405020304" pitchFamily="18" charset="0"/>
                <a:cs typeface="Times New Roman" panose="02020603050405020304" pitchFamily="18" charset="0"/>
              </a:rPr>
              <a:t>Use that money to build an even more affordable car.</a:t>
            </a:r>
          </a:p>
          <a:p>
            <a:r>
              <a:rPr lang="en-US" sz="2400" dirty="0">
                <a:latin typeface="Times New Roman" panose="02020603050405020304" pitchFamily="18" charset="0"/>
                <a:cs typeface="Times New Roman" panose="02020603050405020304" pitchFamily="18" charset="0"/>
              </a:rPr>
              <a:t>4. </a:t>
            </a:r>
            <a:r>
              <a:rPr lang="en-US" sz="2400" b="1" dirty="0">
                <a:solidFill>
                  <a:srgbClr val="00B050"/>
                </a:solidFill>
                <a:latin typeface="Times New Roman" panose="02020603050405020304" pitchFamily="18" charset="0"/>
                <a:cs typeface="Times New Roman" panose="02020603050405020304" pitchFamily="18" charset="0"/>
              </a:rPr>
              <a:t>While doing above, also provide zero-emission electric power generation options</a:t>
            </a:r>
            <a:r>
              <a:rPr lang="en-US" sz="2400" b="1" dirty="0" smtClean="0">
                <a:solidFill>
                  <a:srgbClr val="00B050"/>
                </a:solidFill>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5. </a:t>
            </a:r>
            <a:r>
              <a:rPr lang="en-US" sz="2400" b="1" dirty="0">
                <a:solidFill>
                  <a:srgbClr val="00B050"/>
                </a:solidFill>
                <a:latin typeface="Times New Roman" panose="02020603050405020304" pitchFamily="18" charset="0"/>
                <a:cs typeface="Times New Roman" panose="02020603050405020304" pitchFamily="18" charset="0"/>
              </a:rPr>
              <a:t>Don’t tell anyone. </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7141029" y="5128401"/>
            <a:ext cx="3664857" cy="1272365"/>
          </a:xfrm>
          <a:prstGeom prst="rect">
            <a:avLst/>
          </a:prstGeom>
        </p:spPr>
      </p:pic>
    </p:spTree>
    <p:extLst>
      <p:ext uri="{BB962C8B-B14F-4D97-AF65-F5344CB8AC3E}">
        <p14:creationId xmlns:p14="http://schemas.microsoft.com/office/powerpoint/2010/main" val="274331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3231654"/>
          </a:xfrm>
          <a:prstGeom prst="rect">
            <a:avLst/>
          </a:prstGeom>
          <a:noFill/>
        </p:spPr>
        <p:txBody>
          <a:bodyPr wrap="square" rtlCol="0">
            <a:spAutoFit/>
          </a:bodyPr>
          <a:lstStyle/>
          <a:p>
            <a:pPr marL="514350" indent="-514350" algn="ctr">
              <a:buAutoNum type="arabicPeriod"/>
            </a:pPr>
            <a:r>
              <a:rPr lang="en-US" sz="2800" b="1" dirty="0" smtClean="0">
                <a:solidFill>
                  <a:srgbClr val="2D3956"/>
                </a:solidFill>
                <a:latin typeface="Times New Roman" panose="02020603050405020304" pitchFamily="18" charset="0"/>
                <a:cs typeface="Times New Roman" panose="02020603050405020304" pitchFamily="18" charset="0"/>
              </a:rPr>
              <a:t>Build </a:t>
            </a:r>
            <a:r>
              <a:rPr lang="en-US" sz="2800" b="1" dirty="0">
                <a:solidFill>
                  <a:srgbClr val="2D3956"/>
                </a:solidFill>
                <a:latin typeface="Times New Roman" panose="02020603050405020304" pitchFamily="18" charset="0"/>
                <a:cs typeface="Times New Roman" panose="02020603050405020304" pitchFamily="18" charset="0"/>
              </a:rPr>
              <a:t>sports </a:t>
            </a:r>
            <a:r>
              <a:rPr lang="en-US" sz="2800" b="1" dirty="0" smtClean="0">
                <a:solidFill>
                  <a:srgbClr val="2D3956"/>
                </a:solidFill>
                <a:latin typeface="Times New Roman" panose="02020603050405020304" pitchFamily="18" charset="0"/>
                <a:cs typeface="Times New Roman" panose="02020603050405020304" pitchFamily="18" charset="0"/>
              </a:rPr>
              <a:t>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a:p>
            <a:pPr algn="ct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678636" y="4457957"/>
            <a:ext cx="3506245" cy="1712685"/>
          </a:xfrm>
          <a:prstGeom prst="rect">
            <a:avLst/>
          </a:prstGeom>
        </p:spPr>
      </p:pic>
    </p:spTree>
    <p:extLst>
      <p:ext uri="{BB962C8B-B14F-4D97-AF65-F5344CB8AC3E}">
        <p14:creationId xmlns:p14="http://schemas.microsoft.com/office/powerpoint/2010/main" val="4259667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2. Use </a:t>
            </a:r>
            <a:r>
              <a:rPr lang="en-US" sz="2800" b="1" dirty="0">
                <a:solidFill>
                  <a:srgbClr val="2D3956"/>
                </a:solidFill>
                <a:latin typeface="Times New Roman" panose="02020603050405020304" pitchFamily="18" charset="0"/>
                <a:cs typeface="Times New Roman" panose="02020603050405020304" pitchFamily="18" charset="0"/>
              </a:rPr>
              <a:t>that money to build an affordable car</a:t>
            </a:r>
          </a:p>
          <a:p>
            <a:pPr algn="ctr"/>
            <a:endParaRPr lang="en-US" sz="2800" b="1" dirty="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In Step 2, after selling some 2,500 Roadsters, Tesla discontinued its production in 2012 to focus on its next car: the Model S, a four-door family sedan, with a base price of $73,500 before tax credits. The line appeals to a somewhat larger market and thus allows for larger production runs to drive down unit costs. The Model S received an outstanding market reception. It was awarded not only the 2013 Motor Trend Car of the Year but also received the highest score of any car ever tested by Consumer Reports (99/100).</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4" name="Picture 3"/>
          <p:cNvPicPr>
            <a:picLocks noChangeAspect="1"/>
          </p:cNvPicPr>
          <p:nvPr/>
        </p:nvPicPr>
        <p:blipFill>
          <a:blip r:embed="rId4"/>
          <a:stretch>
            <a:fillRect/>
          </a:stretch>
        </p:blipFill>
        <p:spPr>
          <a:xfrm>
            <a:off x="8153701" y="5046578"/>
            <a:ext cx="2481943" cy="1150995"/>
          </a:xfrm>
          <a:prstGeom prst="rect">
            <a:avLst/>
          </a:prstGeom>
        </p:spPr>
      </p:pic>
    </p:spTree>
    <p:extLst>
      <p:ext uri="{BB962C8B-B14F-4D97-AF65-F5344CB8AC3E}">
        <p14:creationId xmlns:p14="http://schemas.microsoft.com/office/powerpoint/2010/main" val="1493398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3. Use </a:t>
            </a:r>
            <a:r>
              <a:rPr lang="en-US" sz="2800" b="1" dirty="0">
                <a:solidFill>
                  <a:srgbClr val="2D3956"/>
                </a:solidFill>
                <a:latin typeface="Times New Roman" panose="02020603050405020304" pitchFamily="18" charset="0"/>
                <a:cs typeface="Times New Roman" panose="02020603050405020304" pitchFamily="18" charset="0"/>
              </a:rPr>
              <a:t>that money to build an even more affordable car</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Tesla has now reached Step 3 of its master plan. In 2017, Tesla delivered the company’s newest car: the Model 3, an all-electric compact luxury sedan, with a starting price of $35,000. Tesla received some 375,000 preorders within three months of unveiling its model. Many of the want-to-be Tesla owners stood in line overnight, eagerly awaiting the opening of the Tesla stores to put down a $1,000 deposit to secure a spot on the waiting list for the Model 3, a car they had never even seen, let alone taken for a test drive.</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727753" y="5294358"/>
            <a:ext cx="3538669" cy="1422048"/>
          </a:xfrm>
          <a:prstGeom prst="rect">
            <a:avLst/>
          </a:prstGeom>
        </p:spPr>
      </p:pic>
    </p:spTree>
    <p:extLst>
      <p:ext uri="{BB962C8B-B14F-4D97-AF65-F5344CB8AC3E}">
        <p14:creationId xmlns:p14="http://schemas.microsoft.com/office/powerpoint/2010/main" val="664333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3231654"/>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4. While </a:t>
            </a:r>
            <a:r>
              <a:rPr lang="en-US" sz="2800" b="1" dirty="0">
                <a:solidFill>
                  <a:srgbClr val="2D3956"/>
                </a:solidFill>
                <a:latin typeface="Times New Roman" panose="02020603050405020304" pitchFamily="18" charset="0"/>
                <a:cs typeface="Times New Roman" panose="02020603050405020304" pitchFamily="18" charset="0"/>
              </a:rPr>
              <a:t>doing above, also provide zero-emission electric power generation options</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dirty="0">
                <a:solidFill>
                  <a:srgbClr val="2D3956"/>
                </a:solidFill>
                <a:latin typeface="Times New Roman" panose="02020603050405020304" pitchFamily="18" charset="0"/>
                <a:cs typeface="Times New Roman" panose="02020603050405020304" pitchFamily="18" charset="0"/>
              </a:rPr>
              <a:t>Step 4 of Musk’s master plan for Tesla aims to provide zero-emission electric power generation options. To achieve this goal, Tesla acquired </a:t>
            </a:r>
            <a:r>
              <a:rPr lang="en-US" sz="2400" dirty="0" err="1">
                <a:solidFill>
                  <a:srgbClr val="2D3956"/>
                </a:solidFill>
                <a:latin typeface="Times New Roman" panose="02020603050405020304" pitchFamily="18" charset="0"/>
                <a:cs typeface="Times New Roman" panose="02020603050405020304" pitchFamily="18" charset="0"/>
              </a:rPr>
              <a:t>SolarCity</a:t>
            </a:r>
            <a:r>
              <a:rPr lang="en-US" sz="2400" dirty="0">
                <a:solidFill>
                  <a:srgbClr val="2D3956"/>
                </a:solidFill>
                <a:latin typeface="Times New Roman" panose="02020603050405020304" pitchFamily="18" charset="0"/>
                <a:cs typeface="Times New Roman" panose="02020603050405020304" pitchFamily="18" charset="0"/>
              </a:rPr>
              <a:t>, a solar energy company, for more than $2 billion in the fall of 2016. This joining creates the world’s first fully integrated clean-tech energy company by combining solar power, power storage, and transportation.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7692571" y="5035609"/>
            <a:ext cx="3737429" cy="1743580"/>
          </a:xfrm>
          <a:prstGeom prst="rect">
            <a:avLst/>
          </a:prstGeom>
        </p:spPr>
      </p:pic>
    </p:spTree>
    <p:extLst>
      <p:ext uri="{BB962C8B-B14F-4D97-AF65-F5344CB8AC3E}">
        <p14:creationId xmlns:p14="http://schemas.microsoft.com/office/powerpoint/2010/main" val="990977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954107"/>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5. Don’t </a:t>
            </a:r>
            <a:r>
              <a:rPr lang="en-US" sz="2800" b="1" dirty="0">
                <a:solidFill>
                  <a:srgbClr val="2D3956"/>
                </a:solidFill>
                <a:latin typeface="Times New Roman" panose="02020603050405020304" pitchFamily="18" charset="0"/>
                <a:cs typeface="Times New Roman" panose="02020603050405020304" pitchFamily="18" charset="0"/>
              </a:rPr>
              <a:t>tell anyone</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4"/>
          <a:stretch>
            <a:fillRect/>
          </a:stretch>
        </p:blipFill>
        <p:spPr>
          <a:xfrm>
            <a:off x="2002971" y="2685143"/>
            <a:ext cx="8186057" cy="3057885"/>
          </a:xfrm>
          <a:prstGeom prst="rect">
            <a:avLst/>
          </a:prstGeom>
        </p:spPr>
      </p:pic>
    </p:spTree>
    <p:extLst>
      <p:ext uri="{BB962C8B-B14F-4D97-AF65-F5344CB8AC3E}">
        <p14:creationId xmlns:p14="http://schemas.microsoft.com/office/powerpoint/2010/main" val="1286138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28781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96905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8BCBFB35-849A-A846-920B-05F167933D55}"/>
              </a:ext>
            </a:extLst>
          </p:cNvPr>
          <p:cNvSpPr txBox="1">
            <a:spLocks/>
          </p:cNvSpPr>
          <p:nvPr/>
        </p:nvSpPr>
        <p:spPr>
          <a:xfrm>
            <a:off x="1560266" y="203407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a:t>
            </a:r>
            <a:r>
              <a:rPr lang="ar-SA"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تكون </a:t>
            </a:r>
            <a:r>
              <a:rPr lang="ar-SA"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مدة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spTree>
    <p:extLst>
      <p:ext uri="{BB962C8B-B14F-4D97-AF65-F5344CB8AC3E}">
        <p14:creationId xmlns:p14="http://schemas.microsoft.com/office/powerpoint/2010/main" val="1697350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5" name="Picture 4">
            <a:extLst>
              <a:ext uri="{FF2B5EF4-FFF2-40B4-BE49-F238E27FC236}">
                <a16:creationId xmlns="" xmlns:a16="http://schemas.microsoft.com/office/drawing/2014/main" id="{A357B08A-B981-ED4B-A093-E182024848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6744" y="1635258"/>
            <a:ext cx="9482169" cy="4001847"/>
          </a:xfrm>
          <a:prstGeom prst="rect">
            <a:avLst/>
          </a:prstGeom>
        </p:spPr>
      </p:pic>
    </p:spTree>
    <p:extLst>
      <p:ext uri="{BB962C8B-B14F-4D97-AF65-F5344CB8AC3E}">
        <p14:creationId xmlns:p14="http://schemas.microsoft.com/office/powerpoint/2010/main" val="145623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a:t>
            </a:r>
            <a:r>
              <a:rPr lang="ar-SA" sz="28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على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علي منصة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69760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a:t>
            </a:r>
            <a:r>
              <a:rPr lang="ar-SA" sz="2800" b="1" dirty="0" smtClean="0">
                <a:solidFill>
                  <a:schemeClr val="accent1"/>
                </a:solidFill>
                <a:latin typeface="Tahoma" panose="020B0604030504040204" pitchFamily="34" charset="0"/>
                <a:ea typeface="Tahoma" panose="020B0604030504040204" pitchFamily="34" charset="0"/>
                <a:cs typeface="Tahoma" panose="020B0604030504040204" pitchFamily="34" charset="0"/>
              </a:rPr>
              <a:t>أسبوع</a:t>
            </a:r>
            <a:r>
              <a:rPr lang="en-US" sz="2800" b="1" dirty="0" smtClean="0">
                <a:latin typeface="Tahoma" panose="020B0604030504040204" pitchFamily="34" charset="0"/>
                <a:ea typeface="Tahoma" panose="020B0604030504040204" pitchFamily="34" charset="0"/>
                <a:cs typeface="Tahoma" panose="020B0604030504040204" pitchFamily="34" charset="0"/>
              </a:rPr>
              <a:t>. </a:t>
            </a: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spTree>
    <p:extLst>
      <p:ext uri="{BB962C8B-B14F-4D97-AF65-F5344CB8AC3E}">
        <p14:creationId xmlns:p14="http://schemas.microsoft.com/office/powerpoint/2010/main" val="2915855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a:t>
            </a:r>
            <a:r>
              <a:rPr lang="ar-SA"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اختبار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قصير به أسئلة عامة للطلاب من السهل حلها ويكون هذا الاختبار القصير بمثابة تدريب للطلاب </a:t>
            </a:r>
            <a:r>
              <a:rPr lang="ar-SA" sz="2800"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على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التوقيت وعدد الأسئلة.</a:t>
            </a:r>
            <a: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15855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4" name="Picture 3">
            <a:extLst>
              <a:ext uri="{FF2B5EF4-FFF2-40B4-BE49-F238E27FC236}">
                <a16:creationId xmlns:a16="http://schemas.microsoft.com/office/drawing/2014/main" xmlns="" id="{EDE348BC-2DB5-8346-8FB1-6536ADB6FC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2915855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943682" y="578273"/>
            <a:ext cx="2392000" cy="646331"/>
          </a:xfrm>
          <a:prstGeom prst="rect">
            <a:avLst/>
          </a:prstGeom>
          <a:noFill/>
        </p:spPr>
        <p:txBody>
          <a:bodyPr wrap="none" rtlCol="0">
            <a:spAutoFit/>
          </a:bodyPr>
          <a:lstStyle/>
          <a:p>
            <a:pPr algn="r" rtl="1"/>
            <a:r>
              <a:rPr lang="en-US" sz="3600" dirty="0">
                <a:solidFill>
                  <a:srgbClr val="FF9518"/>
                </a:solidFill>
                <a:latin typeface="Bauhaus 93" pitchFamily="82" charset="77"/>
                <a:cs typeface="Tajawal Medium" panose="00000600000000000000" pitchFamily="2" charset="-78"/>
              </a:rPr>
              <a:t>Short Exam</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أسبوعيا</a:t>
            </a:r>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 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r>
              <a:rPr lang="ar-SA" sz="2400" b="1" dirty="0">
                <a:latin typeface="Tahoma" panose="020B0604030504040204" pitchFamily="34" charset="0"/>
                <a:ea typeface="Tahoma" panose="020B0604030504040204" pitchFamily="34" charset="0"/>
                <a:cs typeface="Tahoma" panose="020B0604030504040204" pitchFamily="34" charset="0"/>
              </a:rPr>
              <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فترة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السماحية</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للاختبار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القصير </a:t>
            </a:r>
            <a:r>
              <a:rPr lang="ar-SA"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30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دقيقة</a:t>
            </a:r>
            <a:r>
              <a:rPr lang="ar-SA"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a:t>
            </a:r>
            <a:endPar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158557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781531" cy="646331"/>
          </a:xfrm>
          <a:prstGeom prst="rect">
            <a:avLst/>
          </a:prstGeom>
          <a:noFill/>
        </p:spPr>
        <p:txBody>
          <a:bodyPr wrap="none" rtlCol="0">
            <a:spAutoFit/>
          </a:bodyPr>
          <a:lstStyle/>
          <a:p>
            <a:r>
              <a:rPr lang="en" sz="3600" dirty="0">
                <a:solidFill>
                  <a:srgbClr val="FF9518"/>
                </a:solidFill>
                <a:latin typeface="Bauhaus 93" pitchFamily="82" charset="77"/>
                <a:cs typeface="Tajawal Medium" panose="00000600000000000000" pitchFamily="2" charset="-78"/>
              </a:rPr>
              <a:t>FINAL EXAMS </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spTree>
    <p:extLst>
      <p:ext uri="{BB962C8B-B14F-4D97-AF65-F5344CB8AC3E}">
        <p14:creationId xmlns:p14="http://schemas.microsoft.com/office/powerpoint/2010/main" val="2915855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699" y="1514901"/>
            <a:ext cx="7601802" cy="472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58557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4" name="Picture 3">
            <a:extLst>
              <a:ext uri="{FF2B5EF4-FFF2-40B4-BE49-F238E27FC236}">
                <a16:creationId xmlns:a16="http://schemas.microsoft.com/office/drawing/2014/main" xmlns="" id="{6E82D1A2-8AAE-6948-A224-9D9CE2665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915855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a:t>
            </a:r>
            <a:r>
              <a:rPr lang="ar-SA" sz="3600" b="1" dirty="0">
                <a:latin typeface="Tahoma" panose="020B0604030504040204" pitchFamily="34" charset="0"/>
                <a:ea typeface="Tahoma" panose="020B0604030504040204" pitchFamily="34" charset="0"/>
                <a:cs typeface="Tahoma" panose="020B0604030504040204" pitchFamily="34" charset="0"/>
              </a:rPr>
              <a:t>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spTree>
    <p:extLst>
      <p:ext uri="{BB962C8B-B14F-4D97-AF65-F5344CB8AC3E}">
        <p14:creationId xmlns:p14="http://schemas.microsoft.com/office/powerpoint/2010/main" val="2915855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4" name="Google Shape;1410;p45"/>
          <p:cNvGrpSpPr/>
          <p:nvPr/>
        </p:nvGrpSpPr>
        <p:grpSpPr>
          <a:xfrm>
            <a:off x="972933" y="1379425"/>
            <a:ext cx="4454763" cy="4657744"/>
            <a:chOff x="729700" y="1034569"/>
            <a:chExt cx="3341072" cy="3493308"/>
          </a:xfrm>
        </p:grpSpPr>
        <p:sp>
          <p:nvSpPr>
            <p:cNvPr id="5"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6"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7"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8"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9"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0"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dirty="0"/>
            </a:p>
          </p:txBody>
        </p:sp>
        <p:sp>
          <p:nvSpPr>
            <p:cNvPr id="11"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2"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13"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14"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5"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6"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7"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8"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19"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0"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1"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22"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dirty="0"/>
            </a:p>
          </p:txBody>
        </p:sp>
        <p:sp>
          <p:nvSpPr>
            <p:cNvPr id="23"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4"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25"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6"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7"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8"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9"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30"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grpSp>
          <p:nvGrpSpPr>
            <p:cNvPr id="31" name="Google Shape;1437;p45"/>
            <p:cNvGrpSpPr/>
            <p:nvPr/>
          </p:nvGrpSpPr>
          <p:grpSpPr>
            <a:xfrm>
              <a:off x="1750302" y="1433604"/>
              <a:ext cx="691925" cy="595011"/>
              <a:chOff x="1635727" y="1501503"/>
              <a:chExt cx="457834" cy="393708"/>
            </a:xfrm>
          </p:grpSpPr>
          <p:sp>
            <p:nvSpPr>
              <p:cNvPr id="79"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80"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81"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grpSp>
        <p:sp>
          <p:nvSpPr>
            <p:cNvPr id="32"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3"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4"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5"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6"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7"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8"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9"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0"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1"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2"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43"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4"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5"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6"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47"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48"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49"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0"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1"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2"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3"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4"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5"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6"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7"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8"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dirty="0"/>
            </a:p>
          </p:txBody>
        </p:sp>
        <p:sp>
          <p:nvSpPr>
            <p:cNvPr id="59"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60"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1"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2"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3"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4"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5"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6"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67"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8"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9"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0"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1"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72"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73"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4"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5"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6"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dirty="0"/>
            </a:p>
          </p:txBody>
        </p:sp>
        <p:sp>
          <p:nvSpPr>
            <p:cNvPr id="77"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78"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grpSp>
      <p:sp>
        <p:nvSpPr>
          <p:cNvPr id="82" name="Google Shape;1488;p45"/>
          <p:cNvSpPr txBox="1">
            <a:spLocks/>
          </p:cNvSpPr>
          <p:nvPr/>
        </p:nvSpPr>
        <p:spPr>
          <a:xfrm>
            <a:off x="5198657" y="677603"/>
            <a:ext cx="6887200" cy="5454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Clr>
                <a:schemeClr val="dk1"/>
              </a:buClr>
              <a:buSzPts val="1100"/>
            </a:pPr>
            <a:r>
              <a:rPr lang="en-US" sz="8800" b="1" i="1" dirty="0" smtClean="0">
                <a:solidFill>
                  <a:schemeClr val="bg1">
                    <a:lumMod val="50000"/>
                  </a:schemeClr>
                </a:solidFill>
                <a:effectLst>
                  <a:outerShdw blurRad="38100" dist="38100" dir="2700000" algn="tl">
                    <a:srgbClr val="000000">
                      <a:alpha val="43137"/>
                    </a:srgbClr>
                  </a:outerShdw>
                </a:effectLst>
              </a:rPr>
              <a:t>We are AWESOME.</a:t>
            </a:r>
            <a:br>
              <a:rPr lang="en-US" sz="8800" b="1" i="1" dirty="0" smtClean="0">
                <a:solidFill>
                  <a:schemeClr val="bg1">
                    <a:lumMod val="50000"/>
                  </a:schemeClr>
                </a:solidFill>
                <a:effectLst>
                  <a:outerShdw blurRad="38100" dist="38100" dir="2700000" algn="tl">
                    <a:srgbClr val="000000">
                      <a:alpha val="43137"/>
                    </a:srgbClr>
                  </a:outerShdw>
                </a:effectLst>
              </a:rPr>
            </a:br>
            <a:r>
              <a:rPr lang="en-US" sz="8800" b="1" i="1" dirty="0" smtClean="0">
                <a:solidFill>
                  <a:schemeClr val="bg1">
                    <a:lumMod val="50000"/>
                  </a:schemeClr>
                </a:solidFill>
                <a:effectLst>
                  <a:outerShdw blurRad="38100" dist="38100" dir="2700000" algn="tl">
                    <a:srgbClr val="000000">
                      <a:alpha val="43137"/>
                    </a:srgbClr>
                  </a:outerShdw>
                </a:effectLst>
              </a:rPr>
              <a:t>We can do it!</a:t>
            </a:r>
          </a:p>
          <a:p>
            <a:endParaRPr lang="en-US" b="1" i="1" dirty="0">
              <a:solidFill>
                <a:schemeClr val="bg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15855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2301378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527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Template>
  <TotalTime>1522</TotalTime>
  <Words>1239</Words>
  <Application>Microsoft Office PowerPoint</Application>
  <PresentationFormat>مخصص</PresentationFormat>
  <Paragraphs>136</Paragraphs>
  <Slides>26</Slides>
  <Notes>26</Notes>
  <HiddenSlides>0</HiddenSlides>
  <MMClips>0</MMClips>
  <ScaleCrop>false</ScaleCrop>
  <HeadingPairs>
    <vt:vector size="4" baseType="variant">
      <vt:variant>
        <vt:lpstr>نسق</vt:lpstr>
      </vt:variant>
      <vt:variant>
        <vt:i4>1</vt:i4>
      </vt:variant>
      <vt:variant>
        <vt:lpstr>عناوين الشرائح</vt:lpstr>
      </vt:variant>
      <vt:variant>
        <vt:i4>26</vt:i4>
      </vt:variant>
    </vt:vector>
  </HeadingPairs>
  <TitlesOfParts>
    <vt:vector size="27" baseType="lpstr">
      <vt:lpstr>Theme2</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62</cp:revision>
  <cp:lastPrinted>2023-09-25T16:49:35Z</cp:lastPrinted>
  <dcterms:created xsi:type="dcterms:W3CDTF">2023-04-29T09:08:23Z</dcterms:created>
  <dcterms:modified xsi:type="dcterms:W3CDTF">2025-01-31T15:43:21Z</dcterms:modified>
</cp:coreProperties>
</file>