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34" r:id="rId2"/>
    <p:sldId id="437" r:id="rId3"/>
    <p:sldId id="258" r:id="rId4"/>
    <p:sldId id="320" r:id="rId5"/>
    <p:sldId id="317" r:id="rId6"/>
    <p:sldId id="424" r:id="rId7"/>
    <p:sldId id="399" r:id="rId8"/>
    <p:sldId id="398" r:id="rId9"/>
    <p:sldId id="335" r:id="rId10"/>
    <p:sldId id="431" r:id="rId11"/>
    <p:sldId id="336" r:id="rId12"/>
    <p:sldId id="337" r:id="rId13"/>
    <p:sldId id="420" r:id="rId14"/>
    <p:sldId id="422" r:id="rId15"/>
    <p:sldId id="423" r:id="rId16"/>
    <p:sldId id="434" r:id="rId17"/>
    <p:sldId id="400" r:id="rId18"/>
    <p:sldId id="432" r:id="rId19"/>
    <p:sldId id="408" r:id="rId20"/>
    <p:sldId id="430" r:id="rId21"/>
    <p:sldId id="419" r:id="rId22"/>
    <p:sldId id="409" r:id="rId23"/>
    <p:sldId id="402" r:id="rId24"/>
    <p:sldId id="417" r:id="rId25"/>
    <p:sldId id="404" r:id="rId26"/>
    <p:sldId id="411" r:id="rId27"/>
    <p:sldId id="418" r:id="rId28"/>
    <p:sldId id="412" r:id="rId29"/>
    <p:sldId id="426" r:id="rId30"/>
    <p:sldId id="427" r:id="rId31"/>
    <p:sldId id="428" r:id="rId32"/>
    <p:sldId id="405" r:id="rId33"/>
    <p:sldId id="413" r:id="rId34"/>
    <p:sldId id="406" r:id="rId35"/>
    <p:sldId id="415" r:id="rId36"/>
    <p:sldId id="407" r:id="rId37"/>
    <p:sldId id="416" r:id="rId38"/>
    <p:sldId id="425" r:id="rId39"/>
    <p:sldId id="438" r:id="rId40"/>
    <p:sldId id="439" r:id="rId41"/>
    <p:sldId id="440" r:id="rId42"/>
    <p:sldId id="441" r:id="rId4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0091"/>
    <a:srgbClr val="5CEE5F"/>
    <a:srgbClr val="ECBA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dgm:spPr/>
      <dgm:t>
        <a:bodyPr/>
        <a:lstStyle/>
        <a:p>
          <a:r>
            <a:rPr lang="en-US" b="1" dirty="0"/>
            <a:t>I- Project Plan v/s Project Planning</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a:solidFill>
          <a:schemeClr val="accent2"/>
        </a:solidFill>
      </dgm:spPr>
      <dgm:t>
        <a:bodyPr/>
        <a:lstStyle/>
        <a:p>
          <a:pPr>
            <a:buNone/>
          </a:pPr>
          <a:r>
            <a:rPr lang="fr-FR" b="1" dirty="0">
              <a:latin typeface="+mn-lt"/>
            </a:rPr>
            <a:t>III- </a:t>
          </a:r>
          <a:r>
            <a:rPr lang="fr-FR" b="1" i="0" dirty="0">
              <a:effectLst/>
              <a:latin typeface="+mn-lt"/>
            </a:rPr>
            <a:t>How to </a:t>
          </a:r>
          <a:r>
            <a:rPr lang="fr-FR" b="1" i="0" dirty="0" err="1">
              <a:effectLst/>
              <a:latin typeface="+mn-lt"/>
            </a:rPr>
            <a:t>make</a:t>
          </a:r>
          <a:r>
            <a:rPr lang="fr-FR" b="1" i="0" dirty="0">
              <a:effectLst/>
              <a:latin typeface="+mn-lt"/>
            </a:rPr>
            <a:t> a Project</a:t>
          </a:r>
          <a:endParaRPr lang="en-US" b="1" dirty="0"/>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dgm:spPr/>
      <dgm:t>
        <a:bodyPr/>
        <a:lstStyle/>
        <a:p>
          <a:r>
            <a:rPr lang="fr-FR" b="1" dirty="0">
              <a:latin typeface="+mn-lt"/>
            </a:rPr>
            <a:t>II- </a:t>
          </a:r>
          <a:r>
            <a:rPr lang="fr-FR" b="1" i="0" dirty="0">
              <a:effectLst/>
              <a:latin typeface="+mn-lt"/>
            </a:rPr>
            <a:t>Initiating a </a:t>
          </a:r>
          <a:r>
            <a:rPr lang="fr-FR" b="1" dirty="0">
              <a:latin typeface="+mn-lt"/>
            </a:rPr>
            <a:t>P</a:t>
          </a:r>
          <a:r>
            <a:rPr lang="fr-FR" b="1" i="0" dirty="0">
              <a:effectLst/>
              <a:latin typeface="+mn-lt"/>
            </a:rPr>
            <a:t>roject</a:t>
          </a:r>
          <a:endParaRPr lang="en-US" dirty="0"/>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52F513D9-4E97-4018-B7C7-BD156F123EC5}" type="pres">
      <dgm:prSet presAssocID="{6141646F-D791-4CA2-A717-C4D765645C71}" presName="CompostProcess" presStyleCnt="0">
        <dgm:presLayoutVars>
          <dgm:dir/>
          <dgm:resizeHandles val="exact"/>
        </dgm:presLayoutVars>
      </dgm:prSet>
      <dgm:spPr/>
    </dgm:pt>
    <dgm:pt modelId="{A176B690-383F-4CCC-9CDA-E6F73D7FEB5D}" type="pres">
      <dgm:prSet presAssocID="{6141646F-D791-4CA2-A717-C4D765645C71}" presName="arrow" presStyleLbl="bgShp" presStyleIdx="0" presStyleCnt="1"/>
      <dgm:spPr/>
    </dgm:pt>
    <dgm:pt modelId="{327342A9-6E7A-4DF8-886C-5A13D1F5C9D3}" type="pres">
      <dgm:prSet presAssocID="{6141646F-D791-4CA2-A717-C4D765645C71}" presName="linearProcess" presStyleCnt="0"/>
      <dgm:spPr/>
    </dgm:pt>
    <dgm:pt modelId="{77A0BE77-04DE-42F8-B03E-4CB612BF95D1}" type="pres">
      <dgm:prSet presAssocID="{C7D740BD-D243-48D4-ACF3-62A0FA03A546}" presName="textNode" presStyleLbl="node1" presStyleIdx="0" presStyleCnt="3">
        <dgm:presLayoutVars>
          <dgm:bulletEnabled val="1"/>
        </dgm:presLayoutVars>
      </dgm:prSet>
      <dgm:spPr/>
    </dgm:pt>
    <dgm:pt modelId="{2E101DC2-C001-479F-85B1-4E199FE0C0F6}" type="pres">
      <dgm:prSet presAssocID="{79D1F487-A95D-4271-86B5-EB6C8862F750}" presName="sibTrans" presStyleCnt="0"/>
      <dgm:spPr/>
    </dgm:pt>
    <dgm:pt modelId="{E182F321-B36F-4F3C-BBDA-F50F553FB7DE}" type="pres">
      <dgm:prSet presAssocID="{86E4830E-081E-4653-97C1-09CA902EEDD1}" presName="textNode" presStyleLbl="node1" presStyleIdx="1" presStyleCnt="3">
        <dgm:presLayoutVars>
          <dgm:bulletEnabled val="1"/>
        </dgm:presLayoutVars>
      </dgm:prSet>
      <dgm:spPr/>
    </dgm:pt>
    <dgm:pt modelId="{8BBEE7DD-5486-4211-A46F-9B3432B43D57}" type="pres">
      <dgm:prSet presAssocID="{4F522934-4A53-48AE-A270-84C93756C039}" presName="sibTrans" presStyleCnt="0"/>
      <dgm:spPr/>
    </dgm:pt>
    <dgm:pt modelId="{8F14FD39-1A68-40A2-A95A-B461D9437B5B}" type="pres">
      <dgm:prSet presAssocID="{0CB3D2F5-CB3E-4731-B8D7-B2D102F14CDC}" presName="textNode" presStyleLbl="node1" presStyleIdx="2" presStyleCnt="3">
        <dgm:presLayoutVars>
          <dgm:bulletEnabled val="1"/>
        </dgm:presLayoutVars>
      </dgm:prSet>
      <dgm:spPr/>
    </dgm:pt>
  </dgm:ptLst>
  <dgm:cxnLst>
    <dgm:cxn modelId="{0456E117-C143-4CAF-BE1E-910F8751D8A5}" srcId="{6141646F-D791-4CA2-A717-C4D765645C71}" destId="{86E4830E-081E-4653-97C1-09CA902EEDD1}" srcOrd="1" destOrd="0" parTransId="{852D14FE-F6A4-4D18-98C2-BF1961B8095D}" sibTransId="{4F522934-4A53-48AE-A270-84C93756C039}"/>
    <dgm:cxn modelId="{5896B283-3339-46E1-B3FC-C09378934C1A}" srcId="{6141646F-D791-4CA2-A717-C4D765645C71}" destId="{0CB3D2F5-CB3E-4731-B8D7-B2D102F14CDC}" srcOrd="2" destOrd="0" parTransId="{DDE38F03-0CF4-498E-9636-0699E11E7903}" sibTransId="{BAA9D0DC-480C-49F7-A10A-965FE3D63D03}"/>
    <dgm:cxn modelId="{F8C42887-53B2-408B-9077-0CC6B7876C84}" type="presOf" srcId="{6141646F-D791-4CA2-A717-C4D765645C71}" destId="{52F513D9-4E97-4018-B7C7-BD156F123EC5}"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D2378FE3-38BA-4AF8-98E7-6AD755F69560}" type="presOf" srcId="{C7D740BD-D243-48D4-ACF3-62A0FA03A546}" destId="{77A0BE77-04DE-42F8-B03E-4CB612BF95D1}" srcOrd="0" destOrd="0" presId="urn:microsoft.com/office/officeart/2005/8/layout/hProcess9"/>
    <dgm:cxn modelId="{37E64CE6-B009-44CD-8130-86FF961A282F}" type="presOf" srcId="{0CB3D2F5-CB3E-4731-B8D7-B2D102F14CDC}" destId="{8F14FD39-1A68-40A2-A95A-B461D9437B5B}" srcOrd="0" destOrd="0" presId="urn:microsoft.com/office/officeart/2005/8/layout/hProcess9"/>
    <dgm:cxn modelId="{9815EEF0-FC0F-41AD-B895-6C58D51A17EA}" type="presOf" srcId="{86E4830E-081E-4653-97C1-09CA902EEDD1}" destId="{E182F321-B36F-4F3C-BBDA-F50F553FB7DE}" srcOrd="0" destOrd="0" presId="urn:microsoft.com/office/officeart/2005/8/layout/hProcess9"/>
    <dgm:cxn modelId="{8216BF81-BD26-475B-9DFE-258A4DBD03B9}" type="presParOf" srcId="{52F513D9-4E97-4018-B7C7-BD156F123EC5}" destId="{A176B690-383F-4CCC-9CDA-E6F73D7FEB5D}" srcOrd="0" destOrd="0" presId="urn:microsoft.com/office/officeart/2005/8/layout/hProcess9"/>
    <dgm:cxn modelId="{0D307636-4263-4A32-AA33-9A00AA7E2B18}" type="presParOf" srcId="{52F513D9-4E97-4018-B7C7-BD156F123EC5}" destId="{327342A9-6E7A-4DF8-886C-5A13D1F5C9D3}" srcOrd="1" destOrd="0" presId="urn:microsoft.com/office/officeart/2005/8/layout/hProcess9"/>
    <dgm:cxn modelId="{CC865F5A-21B8-4D57-8773-527B7E24A1BC}" type="presParOf" srcId="{327342A9-6E7A-4DF8-886C-5A13D1F5C9D3}" destId="{77A0BE77-04DE-42F8-B03E-4CB612BF95D1}" srcOrd="0" destOrd="0" presId="urn:microsoft.com/office/officeart/2005/8/layout/hProcess9"/>
    <dgm:cxn modelId="{6A8A1E52-C85D-47EF-ABF2-46188201A0C8}" type="presParOf" srcId="{327342A9-6E7A-4DF8-886C-5A13D1F5C9D3}" destId="{2E101DC2-C001-479F-85B1-4E199FE0C0F6}" srcOrd="1" destOrd="0" presId="urn:microsoft.com/office/officeart/2005/8/layout/hProcess9"/>
    <dgm:cxn modelId="{BFD0673C-E832-4F8D-B98A-35F2A2D22C8F}" type="presParOf" srcId="{327342A9-6E7A-4DF8-886C-5A13D1F5C9D3}" destId="{E182F321-B36F-4F3C-BBDA-F50F553FB7DE}" srcOrd="2" destOrd="0" presId="urn:microsoft.com/office/officeart/2005/8/layout/hProcess9"/>
    <dgm:cxn modelId="{9124C873-030E-4A57-9EBE-10E00D8EC473}" type="presParOf" srcId="{327342A9-6E7A-4DF8-886C-5A13D1F5C9D3}" destId="{8BBEE7DD-5486-4211-A46F-9B3432B43D57}" srcOrd="3" destOrd="0" presId="urn:microsoft.com/office/officeart/2005/8/layout/hProcess9"/>
    <dgm:cxn modelId="{7BB5BA83-0771-44AE-85B5-F05D66D7AF8D}" type="presParOf" srcId="{327342A9-6E7A-4DF8-886C-5A13D1F5C9D3}" destId="{8F14FD39-1A68-40A2-A95A-B461D9437B5B}"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6B690-383F-4CCC-9CDA-E6F73D7FEB5D}">
      <dsp:nvSpPr>
        <dsp:cNvPr id="0" name=""/>
        <dsp:cNvSpPr/>
      </dsp:nvSpPr>
      <dsp:spPr>
        <a:xfrm>
          <a:off x="777932" y="0"/>
          <a:ext cx="8816570" cy="4071071"/>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A0BE77-04DE-42F8-B03E-4CB612BF95D1}">
      <dsp:nvSpPr>
        <dsp:cNvPr id="0" name=""/>
        <dsp:cNvSpPr/>
      </dsp:nvSpPr>
      <dsp:spPr>
        <a:xfrm>
          <a:off x="11142" y="1221321"/>
          <a:ext cx="3338627" cy="162842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b="1" kern="1200" dirty="0"/>
            <a:t>I- Project Plan v/s Project Planning</a:t>
          </a:r>
        </a:p>
      </dsp:txBody>
      <dsp:txXfrm>
        <a:off x="90635" y="1300814"/>
        <a:ext cx="3179641" cy="1469442"/>
      </dsp:txXfrm>
    </dsp:sp>
    <dsp:sp modelId="{E182F321-B36F-4F3C-BBDA-F50F553FB7DE}">
      <dsp:nvSpPr>
        <dsp:cNvPr id="0" name=""/>
        <dsp:cNvSpPr/>
      </dsp:nvSpPr>
      <dsp:spPr>
        <a:xfrm>
          <a:off x="3516904" y="1221321"/>
          <a:ext cx="3338627" cy="1628428"/>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fr-FR" sz="3100" b="1" kern="1200" dirty="0">
              <a:latin typeface="+mn-lt"/>
            </a:rPr>
            <a:t>II- </a:t>
          </a:r>
          <a:r>
            <a:rPr lang="fr-FR" sz="3100" b="1" i="0" kern="1200" dirty="0">
              <a:effectLst/>
              <a:latin typeface="+mn-lt"/>
            </a:rPr>
            <a:t>Initiating a </a:t>
          </a:r>
          <a:r>
            <a:rPr lang="fr-FR" sz="3100" b="1" kern="1200" dirty="0">
              <a:latin typeface="+mn-lt"/>
            </a:rPr>
            <a:t>P</a:t>
          </a:r>
          <a:r>
            <a:rPr lang="fr-FR" sz="3100" b="1" i="0" kern="1200" dirty="0">
              <a:effectLst/>
              <a:latin typeface="+mn-lt"/>
            </a:rPr>
            <a:t>roject</a:t>
          </a:r>
          <a:endParaRPr lang="en-US" sz="3100" kern="1200" dirty="0"/>
        </a:p>
      </dsp:txBody>
      <dsp:txXfrm>
        <a:off x="3596397" y="1300814"/>
        <a:ext cx="3179641" cy="1469442"/>
      </dsp:txXfrm>
    </dsp:sp>
    <dsp:sp modelId="{8F14FD39-1A68-40A2-A95A-B461D9437B5B}">
      <dsp:nvSpPr>
        <dsp:cNvPr id="0" name=""/>
        <dsp:cNvSpPr/>
      </dsp:nvSpPr>
      <dsp:spPr>
        <a:xfrm>
          <a:off x="7022665" y="1221321"/>
          <a:ext cx="3338627" cy="1628428"/>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fr-FR" sz="3100" b="1" kern="1200" dirty="0">
              <a:latin typeface="+mn-lt"/>
            </a:rPr>
            <a:t>III- </a:t>
          </a:r>
          <a:r>
            <a:rPr lang="fr-FR" sz="3100" b="1" i="0" kern="1200" dirty="0">
              <a:effectLst/>
              <a:latin typeface="+mn-lt"/>
            </a:rPr>
            <a:t>How to </a:t>
          </a:r>
          <a:r>
            <a:rPr lang="fr-FR" sz="3100" b="1" i="0" kern="1200" dirty="0" err="1">
              <a:effectLst/>
              <a:latin typeface="+mn-lt"/>
            </a:rPr>
            <a:t>make</a:t>
          </a:r>
          <a:r>
            <a:rPr lang="fr-FR" sz="3100" b="1" i="0" kern="1200" dirty="0">
              <a:effectLst/>
              <a:latin typeface="+mn-lt"/>
            </a:rPr>
            <a:t> a Project</a:t>
          </a:r>
          <a:endParaRPr lang="en-US" sz="3100" b="1" kern="1200" dirty="0"/>
        </a:p>
      </dsp:txBody>
      <dsp:txXfrm>
        <a:off x="7102158" y="1300814"/>
        <a:ext cx="3179641" cy="146944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15D70D-F0CD-4E75-9BC6-2DC4B680B96A}" type="datetimeFigureOut">
              <a:rPr lang="fr-FR" smtClean="0"/>
              <a:t>01/02/2022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D26EC2-32F1-42A1-A02C-4CBC89BFB1A3}" type="slidenum">
              <a:rPr lang="fr-FR" smtClean="0"/>
              <a:t>‹N°›</a:t>
            </a:fld>
            <a:endParaRPr lang="fr-FR"/>
          </a:p>
        </p:txBody>
      </p:sp>
    </p:spTree>
    <p:extLst>
      <p:ext uri="{BB962C8B-B14F-4D97-AF65-F5344CB8AC3E}">
        <p14:creationId xmlns:p14="http://schemas.microsoft.com/office/powerpoint/2010/main" val="158675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rgbClr val="FF0000"/>
                </a:solidFill>
                <a:ea typeface="Calibri" panose="020F0502020204030204" pitchFamily="34" charset="0"/>
                <a:cs typeface="Arial" panose="020B0604020202020204" pitchFamily="34" charset="0"/>
              </a:rPr>
              <a:t>PMBOK</a:t>
            </a:r>
            <a:r>
              <a:rPr lang="en-US" sz="1200" dirty="0">
                <a:ea typeface="Calibri" panose="020F0502020204030204" pitchFamily="34" charset="0"/>
                <a:cs typeface="Arial" panose="020B0604020202020204" pitchFamily="34" charset="0"/>
              </a:rPr>
              <a:t> is an internationally recognized standard edited by the PMI, that provides fundamental concepts of project management regardless of the type of the project, be it a construction project, a software development project, heavy-engineering project or automotive project.</a:t>
            </a:r>
            <a:endParaRPr lang="fr-FR" sz="1200" dirty="0">
              <a:ea typeface="Calibri" panose="020F0502020204030204" pitchFamily="34" charset="0"/>
              <a:cs typeface="Arial" panose="020B0604020202020204" pitchFamily="34" charset="0"/>
            </a:endParaRPr>
          </a:p>
          <a:p>
            <a:endParaRPr lang="fr-FR" dirty="0"/>
          </a:p>
        </p:txBody>
      </p:sp>
      <p:sp>
        <p:nvSpPr>
          <p:cNvPr id="4" name="Espace réservé du numéro de diapositive 3"/>
          <p:cNvSpPr>
            <a:spLocks noGrp="1"/>
          </p:cNvSpPr>
          <p:nvPr>
            <p:ph type="sldNum" sz="quarter" idx="5"/>
          </p:nvPr>
        </p:nvSpPr>
        <p:spPr/>
        <p:txBody>
          <a:bodyPr/>
          <a:lstStyle/>
          <a:p>
            <a:fld id="{D0D26EC2-32F1-42A1-A02C-4CBC89BFB1A3}" type="slidenum">
              <a:rPr lang="fr-FR" smtClean="0"/>
              <a:t>5</a:t>
            </a:fld>
            <a:endParaRPr lang="fr-FR"/>
          </a:p>
        </p:txBody>
      </p:sp>
    </p:spTree>
    <p:extLst>
      <p:ext uri="{BB962C8B-B14F-4D97-AF65-F5344CB8AC3E}">
        <p14:creationId xmlns:p14="http://schemas.microsoft.com/office/powerpoint/2010/main" val="606883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8765B7-03D4-4BF4-8AC9-FA3CFC93015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D28AEB8-BD3C-4660-83AF-A5522A26C1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D7315BB-1D44-43F4-B2CB-0C904791D043}"/>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F993C6F6-00A9-4110-824E-569A11FB65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A8C959-67F7-4B3F-BECF-CEDF6DF86563}"/>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2886063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A36C31-53A8-44C5-BE54-72FD40F2047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69207F8-CACB-4321-BAD2-16607C0FE2E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E83FB1-922A-453F-9828-8E0449B0F734}"/>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35294491-899A-4A2E-8974-3F7B5335D8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B82558-A3FD-42FE-A19C-6CD6BD4D483C}"/>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3365201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8F8F34-D2AC-4BC3-80F3-042AEA85C5B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730EDAD-29D3-41AA-9068-4A1C7088D0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B9CEE6C-62ED-420E-BB11-A27E0EE0A24C}"/>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5CE950BD-2BD9-4FD2-AE38-7DD9FD47B8B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797BB3-A379-4D93-BF55-14E14E4A4BEC}"/>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1087564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DE5EF3-D72A-4C4A-9CFB-DDBA94A5E33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EB0AC83-A4D6-4B2D-AD64-CDD3423401E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A496CF3-34EE-4508-83FE-BE65AFA82C4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D8D7FAC-324E-4A4B-9B82-73B6E3A76280}"/>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6" name="Espace réservé du pied de page 5">
            <a:extLst>
              <a:ext uri="{FF2B5EF4-FFF2-40B4-BE49-F238E27FC236}">
                <a16:creationId xmlns:a16="http://schemas.microsoft.com/office/drawing/2014/main" id="{3E5AF5D1-0D08-463A-BD22-B1DA8418A4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A9D4C6-84BD-487E-94A8-46ED4B91FB43}"/>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3992676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EB09E9-F2B5-485F-9E17-073F1B64164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02388B8-CF78-469C-BF5E-67E5ACCA0A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147EAFF-BC57-4EBA-B383-B54F86A8E3A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ABCBD6F-C2AE-45FF-9293-71A5A4BD43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5F15C40-502B-4112-B883-659D8EE657C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314A12F-5781-4ACC-8D0C-5EB4602FA7DA}"/>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8" name="Espace réservé du pied de page 7">
            <a:extLst>
              <a:ext uri="{FF2B5EF4-FFF2-40B4-BE49-F238E27FC236}">
                <a16:creationId xmlns:a16="http://schemas.microsoft.com/office/drawing/2014/main" id="{FA53C602-FE7E-4763-AE53-9B3DDDEF410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03813AC-B235-43DC-84D9-49B8F679AE02}"/>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4245132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F54385-25F5-4B44-B395-9823916B5C1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A01590C-F369-40CE-94CE-A342B73BA767}"/>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4" name="Espace réservé du pied de page 3">
            <a:extLst>
              <a:ext uri="{FF2B5EF4-FFF2-40B4-BE49-F238E27FC236}">
                <a16:creationId xmlns:a16="http://schemas.microsoft.com/office/drawing/2014/main" id="{73A061FE-3965-45FE-929C-2FEE415EA6B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A9A3E0F-621A-4B50-9D1C-35D20F1B52D5}"/>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1618031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68EACB2-2DCD-4177-8D39-86C839AD1434}"/>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3" name="Espace réservé du pied de page 2">
            <a:extLst>
              <a:ext uri="{FF2B5EF4-FFF2-40B4-BE49-F238E27FC236}">
                <a16:creationId xmlns:a16="http://schemas.microsoft.com/office/drawing/2014/main" id="{5297B79C-0076-4719-BD9F-05D7B4AEE59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91CF12F-59F8-4690-9C82-DA0E13256CD4}"/>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330964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3D058B-7D60-43FC-A352-D464D0EBD0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0F9E31D-1DBD-4694-B4E2-6BBC18B939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DC16EF6-66B9-4734-A758-9639A21030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3DB4CE-EBD3-4D49-BD66-91FED9E1EB34}"/>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6" name="Espace réservé du pied de page 5">
            <a:extLst>
              <a:ext uri="{FF2B5EF4-FFF2-40B4-BE49-F238E27FC236}">
                <a16:creationId xmlns:a16="http://schemas.microsoft.com/office/drawing/2014/main" id="{91BC5614-BFC6-47F4-B935-DB3DAF9B713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90B41D6-78C5-4923-9E04-08694A066422}"/>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3176533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127E6C-6ECB-4CB2-A3DB-EE4BA765359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5291789-AA7D-4A8D-BF3B-D8E763B539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EF3008B-E26C-4940-A03A-F44E1529F0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DFBD701-D8E1-4758-966A-AEF92EF75EB3}"/>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6" name="Espace réservé du pied de page 5">
            <a:extLst>
              <a:ext uri="{FF2B5EF4-FFF2-40B4-BE49-F238E27FC236}">
                <a16:creationId xmlns:a16="http://schemas.microsoft.com/office/drawing/2014/main" id="{7ADE09D8-4F55-47E9-8BE2-793E6E8D76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5BB6B9F-6768-4689-A893-160C229F9680}"/>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16345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4B0D33-AD9C-46B3-B814-06835768421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13A1350-48F1-4CC5-AD56-45DAF553491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4F729-094B-45F2-BF12-970E07072382}"/>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F6C0A658-98CA-4AC5-8667-7F11922973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3291298-CC4A-46CB-86FA-1DDC03E4843F}"/>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2525680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2621709-5DAF-4E78-AF1E-29188F24C3D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23B58B2-5DC1-4428-86EC-0EE58B92FE6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5319CDB-326C-4BFA-9913-5D5CC85F8BE7}"/>
              </a:ext>
            </a:extLst>
          </p:cNvPr>
          <p:cNvSpPr>
            <a:spLocks noGrp="1"/>
          </p:cNvSpPr>
          <p:nvPr>
            <p:ph type="dt" sz="half" idx="10"/>
          </p:nvPr>
        </p:nvSpPr>
        <p:spPr/>
        <p:txBody>
          <a:body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18272450-0607-40B5-80DA-2709EFB31A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8C1D92-1454-4968-8CD9-EB1A04BCA609}"/>
              </a:ext>
            </a:extLst>
          </p:cNvPr>
          <p:cNvSpPr>
            <a:spLocks noGrp="1"/>
          </p:cNvSpPr>
          <p:nvPr>
            <p:ph type="sldNum" sz="quarter" idx="12"/>
          </p:nvPr>
        </p:nvSpPr>
        <p:spPr/>
        <p:txBody>
          <a:bodyPr/>
          <a:lstStyle/>
          <a:p>
            <a:fld id="{F5A52B67-D1F7-4375-AFEF-C76E463F86A0}" type="slidenum">
              <a:rPr lang="fr-FR" smtClean="0"/>
              <a:t>‹N°›</a:t>
            </a:fld>
            <a:endParaRPr lang="fr-FR"/>
          </a:p>
        </p:txBody>
      </p:sp>
    </p:spTree>
    <p:extLst>
      <p:ext uri="{BB962C8B-B14F-4D97-AF65-F5344CB8AC3E}">
        <p14:creationId xmlns:p14="http://schemas.microsoft.com/office/powerpoint/2010/main" val="761212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D61A69E-5703-4C4A-919F-19BFFE24E4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27932B0-CEA5-45AA-8219-3460C386CF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14FC7C-8C98-47A6-A219-9C645E6EFB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33E06D-2A07-45D8-A8A5-55F6E12A1E02}" type="datetimeFigureOut">
              <a:rPr lang="fr-FR" smtClean="0"/>
              <a:t>31/01/2022</a:t>
            </a:fld>
            <a:endParaRPr lang="fr-FR"/>
          </a:p>
        </p:txBody>
      </p:sp>
      <p:sp>
        <p:nvSpPr>
          <p:cNvPr id="5" name="Espace réservé du pied de page 4">
            <a:extLst>
              <a:ext uri="{FF2B5EF4-FFF2-40B4-BE49-F238E27FC236}">
                <a16:creationId xmlns:a16="http://schemas.microsoft.com/office/drawing/2014/main" id="{9B8EB3B1-0128-4179-AC5B-14664569AD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64C5FDF-AB72-474C-A6A0-8523996EB5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52B67-D1F7-4375-AFEF-C76E463F86A0}" type="slidenum">
              <a:rPr lang="fr-FR" smtClean="0"/>
              <a:t>‹N°›</a:t>
            </a:fld>
            <a:endParaRPr lang="fr-FR"/>
          </a:p>
        </p:txBody>
      </p:sp>
    </p:spTree>
    <p:extLst>
      <p:ext uri="{BB962C8B-B14F-4D97-AF65-F5344CB8AC3E}">
        <p14:creationId xmlns:p14="http://schemas.microsoft.com/office/powerpoint/2010/main" val="1647102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Project_stakeholde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en.wikipedia.org/wiki/Schedule_(project_management)" TargetMode="External"/><Relationship Id="rId4" Type="http://schemas.openxmlformats.org/officeDocument/2006/relationships/hyperlink" Target="https://en.wikipedia.org/wiki/Scope_(project_managemen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kissflow.com/project/project-management-constraints/" TargetMode="External"/><Relationship Id="rId2" Type="http://schemas.openxmlformats.org/officeDocument/2006/relationships/hyperlink" Target="https://kissflow.com/project/five-phases-of-project-managemen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kissflow.com/project/importance-of-project-plannin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workfront.com/project-management/knowledge-areas/stakeholder-management"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3"/>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a:off x="6374631" y="2736502"/>
            <a:ext cx="5817369" cy="523220"/>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2800" b="1" dirty="0">
                <a:cs typeface="Tajawal Medium" panose="00000600000000000000" pitchFamily="2" charset="-78"/>
              </a:rPr>
              <a:t>Lecture 2</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02133" y="2487464"/>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295275" y="2579148"/>
            <a:ext cx="4318659" cy="1015663"/>
          </a:xfrm>
          <a:prstGeom prst="rect">
            <a:avLst/>
          </a:prstGeom>
          <a:noFill/>
        </p:spPr>
        <p:txBody>
          <a:bodyPr wrap="square">
            <a:spAutoFit/>
          </a:bodyPr>
          <a:lstStyle/>
          <a:p>
            <a:pPr algn="ctr"/>
            <a:r>
              <a:rPr lang="fr-FR" sz="20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Initiate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448908" y="3937299"/>
            <a:ext cx="4610100" cy="369332"/>
          </a:xfrm>
          <a:prstGeom prst="rect">
            <a:avLst/>
          </a:prstGeom>
          <a:noFill/>
        </p:spPr>
        <p:txBody>
          <a:bodyPr wrap="square">
            <a:spAutoFit/>
          </a:bodyPr>
          <a:lstStyle/>
          <a:p>
            <a:pPr algn="l"/>
            <a:r>
              <a:rPr lang="en-US" b="1" i="0" dirty="0">
                <a:effectLst/>
              </a:rPr>
              <a:t>Components of Project Planning Process</a:t>
            </a:r>
            <a:endParaRPr lang="fr-FR" b="1" i="0" dirty="0">
              <a:effectLst/>
              <a:latin typeface="Montserrat" panose="00000500000000000000" pitchFamily="2" charset="0"/>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584028-038E-405A-ACF9-0ADC3E14ED0B}"/>
              </a:ext>
            </a:extLst>
          </p:cNvPr>
          <p:cNvSpPr>
            <a:spLocks noGrp="1"/>
          </p:cNvSpPr>
          <p:nvPr>
            <p:ph type="title"/>
          </p:nvPr>
        </p:nvSpPr>
        <p:spPr>
          <a:xfrm>
            <a:off x="2417886" y="633046"/>
            <a:ext cx="7059490" cy="624254"/>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In the last </a:t>
            </a:r>
            <a:r>
              <a:rPr lang="fr-FR" sz="4400" b="1" spc="60"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lesson</a:t>
            </a: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07D041FB-5F6A-41A1-A35D-DF771DFDFDA6}"/>
              </a:ext>
            </a:extLst>
          </p:cNvPr>
          <p:cNvSpPr>
            <a:spLocks noGrp="1"/>
          </p:cNvSpPr>
          <p:nvPr>
            <p:ph idx="1"/>
          </p:nvPr>
        </p:nvSpPr>
        <p:spPr>
          <a:xfrm>
            <a:off x="171450" y="1690688"/>
            <a:ext cx="10296525" cy="4729162"/>
          </a:xfrm>
        </p:spPr>
        <p:txBody>
          <a:bodyPr>
            <a:normAutofit lnSpcReduction="10000"/>
          </a:bodyPr>
          <a:lstStyle/>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Planning </a:t>
            </a:r>
            <a:r>
              <a:rPr lang="fr-FR" sz="2600" dirty="0" err="1">
                <a:effectLst/>
                <a:ea typeface="Times New Roman" panose="02020603050405020304" pitchFamily="18" charset="0"/>
                <a:cs typeface="Times New Roman" panose="02020603050405020304" pitchFamily="18" charset="0"/>
              </a:rPr>
              <a:t>provides</a:t>
            </a:r>
            <a:r>
              <a:rPr lang="fr-FR" sz="2600" dirty="0">
                <a:effectLst/>
                <a:ea typeface="Times New Roman" panose="02020603050405020304" pitchFamily="18" charset="0"/>
                <a:cs typeface="Times New Roman" panose="02020603050405020304" pitchFamily="18" charset="0"/>
              </a:rPr>
              <a:t> a nexus </a:t>
            </a:r>
            <a:r>
              <a:rPr lang="fr-FR" sz="2600" dirty="0" err="1">
                <a:effectLst/>
                <a:ea typeface="Times New Roman" panose="02020603050405020304" pitchFamily="18" charset="0"/>
                <a:cs typeface="Times New Roman" panose="02020603050405020304" pitchFamily="18" charset="0"/>
              </a:rPr>
              <a:t>between</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managerial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functions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required</a:t>
            </a:r>
            <a:r>
              <a:rPr lang="fr-FR" sz="2600" dirty="0">
                <a:effectLst/>
                <a:ea typeface="Times New Roman" panose="02020603050405020304" pitchFamily="18" charset="0"/>
                <a:cs typeface="Times New Roman" panose="02020603050405020304" pitchFamily="18" charset="0"/>
              </a:rPr>
              <a:t> to </a:t>
            </a:r>
            <a:r>
              <a:rPr lang="fr-FR" sz="2600" dirty="0" err="1">
                <a:effectLst/>
                <a:ea typeface="Times New Roman" panose="02020603050405020304" pitchFamily="18" charset="0"/>
                <a:cs typeface="Times New Roman" panose="02020603050405020304" pitchFamily="18" charset="0"/>
              </a:rPr>
              <a:t>activate</a:t>
            </a:r>
            <a:r>
              <a:rPr lang="fr-FR" sz="2600" dirty="0">
                <a:effectLst/>
                <a:ea typeface="Times New Roman" panose="02020603050405020304" pitchFamily="18" charset="0"/>
                <a:cs typeface="Times New Roman" panose="02020603050405020304" pitchFamily="18" charset="0"/>
              </a:rPr>
              <a:t> a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and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needed</a:t>
            </a:r>
            <a:r>
              <a:rPr lang="fr-FR" sz="2600" dirty="0">
                <a:effectLst/>
                <a:ea typeface="Times New Roman" panose="02020603050405020304" pitchFamily="18" charset="0"/>
                <a:cs typeface="Times New Roman" panose="02020603050405020304" pitchFamily="18" charset="0"/>
              </a:rPr>
              <a:t> for </a:t>
            </a:r>
            <a:r>
              <a:rPr lang="fr-FR" sz="2600" dirty="0" err="1">
                <a:effectLst/>
                <a:ea typeface="Times New Roman" panose="02020603050405020304" pitchFamily="18" charset="0"/>
                <a:cs typeface="Times New Roman" panose="02020603050405020304" pitchFamily="18" charset="0"/>
              </a:rPr>
              <a:t>successful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completion</a:t>
            </a:r>
            <a:r>
              <a:rPr lang="fr-FR" sz="2600" dirty="0">
                <a:effectLst/>
                <a:ea typeface="Times New Roman" panose="02020603050405020304" pitchFamily="18" charset="0"/>
                <a:cs typeface="Times New Roman" panose="02020603050405020304" pitchFamily="18" charset="0"/>
              </a:rPr>
              <a:t>.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It </a:t>
            </a:r>
            <a:r>
              <a:rPr lang="fr-FR" sz="2600" dirty="0" err="1">
                <a:effectLst/>
                <a:ea typeface="Times New Roman" panose="02020603050405020304" pitchFamily="18" charset="0"/>
                <a:cs typeface="Times New Roman" panose="02020603050405020304" pitchFamily="18" charset="0"/>
              </a:rPr>
              <a:t>is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concerned</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with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deciding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advance</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what</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when</a:t>
            </a:r>
            <a:r>
              <a:rPr lang="fr-FR" sz="2600" dirty="0">
                <a:effectLst/>
                <a:ea typeface="Times New Roman" panose="02020603050405020304" pitchFamily="18" charset="0"/>
                <a:cs typeface="Times New Roman" panose="02020603050405020304" pitchFamily="18" charset="0"/>
              </a:rPr>
              <a:t>, </a:t>
            </a:r>
            <a:r>
              <a:rPr lang="fr-FR" sz="2600" b="1" dirty="0">
                <a:solidFill>
                  <a:srgbClr val="0070C0"/>
                </a:solidFill>
                <a:effectLst/>
                <a:ea typeface="Times New Roman" panose="02020603050405020304" pitchFamily="18" charset="0"/>
                <a:cs typeface="Times New Roman" panose="02020603050405020304" pitchFamily="18" charset="0"/>
              </a:rPr>
              <a:t>how</a:t>
            </a:r>
            <a:r>
              <a:rPr lang="fr-FR" sz="2600" dirty="0">
                <a:effectLst/>
                <a:ea typeface="Times New Roman" panose="02020603050405020304" pitchFamily="18" charset="0"/>
                <a:cs typeface="Times New Roman" panose="02020603050405020304" pitchFamily="18" charset="0"/>
              </a:rPr>
              <a:t> and </a:t>
            </a:r>
            <a:r>
              <a:rPr lang="fr-FR" sz="2600" b="1" dirty="0" err="1">
                <a:solidFill>
                  <a:srgbClr val="0070C0"/>
                </a:solidFill>
                <a:effectLst/>
                <a:ea typeface="Times New Roman" panose="02020603050405020304" pitchFamily="18" charset="0"/>
                <a:cs typeface="Times New Roman" panose="02020603050405020304" pitchFamily="18" charset="0"/>
              </a:rPr>
              <a:t>who</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will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take</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necessary</a:t>
            </a:r>
            <a:r>
              <a:rPr lang="fr-FR" sz="2600" dirty="0">
                <a:effectLst/>
                <a:ea typeface="Times New Roman" panose="02020603050405020304" pitchFamily="18" charset="0"/>
                <a:cs typeface="Times New Roman" panose="02020603050405020304" pitchFamily="18" charset="0"/>
              </a:rPr>
              <a:t> actions to </a:t>
            </a:r>
            <a:r>
              <a:rPr lang="fr-FR" sz="2600" dirty="0" err="1">
                <a:effectLst/>
                <a:ea typeface="Times New Roman" panose="02020603050405020304" pitchFamily="18" charset="0"/>
                <a:cs typeface="Times New Roman" panose="02020603050405020304" pitchFamily="18" charset="0"/>
              </a:rPr>
              <a:t>accomplish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established</a:t>
            </a:r>
            <a:r>
              <a:rPr lang="fr-FR" sz="2600" dirty="0">
                <a:effectLst/>
                <a:ea typeface="Times New Roman" panose="02020603050405020304" pitchFamily="18" charset="0"/>
                <a:cs typeface="Times New Roman" panose="02020603050405020304" pitchFamily="18" charset="0"/>
              </a:rPr>
              <a:t> objectives.</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 This </a:t>
            </a:r>
            <a:r>
              <a:rPr lang="fr-FR" sz="2600" dirty="0" err="1">
                <a:effectLst/>
                <a:ea typeface="Times New Roman" panose="02020603050405020304" pitchFamily="18" charset="0"/>
                <a:cs typeface="Times New Roman" panose="02020603050405020304" pitchFamily="18" charset="0"/>
              </a:rPr>
              <a:t>lesson</a:t>
            </a:r>
            <a:r>
              <a:rPr lang="fr-FR" sz="2600" dirty="0">
                <a:effectLst/>
                <a:ea typeface="Times New Roman" panose="02020603050405020304" pitchFamily="18" charset="0"/>
                <a:cs typeface="Times New Roman" panose="02020603050405020304" pitchFamily="18" charset="0"/>
              </a:rPr>
              <a:t> has </a:t>
            </a:r>
            <a:r>
              <a:rPr lang="fr-FR" sz="2600" dirty="0" err="1">
                <a:effectLst/>
                <a:ea typeface="Times New Roman" panose="02020603050405020304" pitchFamily="18" charset="0"/>
                <a:cs typeface="Times New Roman" panose="02020603050405020304" pitchFamily="18" charset="0"/>
              </a:rPr>
              <a:t>examined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environment</a:t>
            </a:r>
            <a:r>
              <a:rPr lang="fr-FR" sz="2600" dirty="0">
                <a:effectLst/>
                <a:ea typeface="Times New Roman" panose="02020603050405020304" pitchFamily="18" charset="0"/>
                <a:cs typeface="Times New Roman" panose="02020603050405020304" pitchFamily="18" charset="0"/>
              </a:rPr>
              <a:t> for planning, </a:t>
            </a:r>
            <a:r>
              <a:rPr lang="fr-FR" sz="2600" dirty="0" err="1">
                <a:effectLst/>
                <a:ea typeface="Times New Roman" panose="02020603050405020304" pitchFamily="18" charset="0"/>
                <a:cs typeface="Times New Roman" panose="02020603050405020304" pitchFamily="18" charset="0"/>
              </a:rPr>
              <a:t>considered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purposes</a:t>
            </a:r>
            <a:r>
              <a:rPr lang="fr-FR" sz="2600" dirty="0">
                <a:effectLst/>
                <a:ea typeface="Times New Roman" panose="02020603050405020304" pitchFamily="18" charset="0"/>
                <a:cs typeface="Times New Roman" panose="02020603050405020304" pitchFamily="18" charset="0"/>
              </a:rPr>
              <a:t> of planning, </a:t>
            </a:r>
            <a:r>
              <a:rPr lang="fr-FR" sz="2600" dirty="0" err="1">
                <a:effectLst/>
                <a:ea typeface="Times New Roman" panose="02020603050405020304" pitchFamily="18" charset="0"/>
                <a:cs typeface="Times New Roman" panose="02020603050405020304" pitchFamily="18" charset="0"/>
              </a:rPr>
              <a:t>focused</a:t>
            </a:r>
            <a:r>
              <a:rPr lang="fr-FR" sz="2600" dirty="0">
                <a:effectLst/>
                <a:ea typeface="Times New Roman" panose="02020603050405020304" pitchFamily="18" charset="0"/>
                <a:cs typeface="Times New Roman" panose="02020603050405020304" pitchFamily="18" charset="0"/>
              </a:rPr>
              <a:t> on the stages of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r>
              <a:rPr lang="fr-FR" sz="2600" dirty="0" err="1">
                <a:effectLst/>
                <a:ea typeface="Times New Roman" panose="02020603050405020304" pitchFamily="18" charset="0"/>
                <a:cs typeface="Times New Roman" panose="02020603050405020304" pitchFamily="18" charset="0"/>
              </a:rPr>
              <a:t>evaluated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and stages of planning and </a:t>
            </a:r>
            <a:r>
              <a:rPr lang="fr-FR" sz="2600" dirty="0" err="1">
                <a:effectLst/>
                <a:ea typeface="Times New Roman" panose="02020603050405020304" pitchFamily="18" charset="0"/>
                <a:cs typeface="Times New Roman" panose="02020603050405020304" pitchFamily="18" charset="0"/>
              </a:rPr>
              <a:t>discussed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role</a:t>
            </a:r>
            <a:r>
              <a:rPr lang="fr-FR" sz="2600" dirty="0">
                <a:effectLst/>
                <a:ea typeface="Times New Roman" panose="02020603050405020304" pitchFamily="18" charset="0"/>
                <a:cs typeface="Times New Roman" panose="02020603050405020304" pitchFamily="18" charset="0"/>
              </a:rPr>
              <a:t> of </a:t>
            </a:r>
            <a:r>
              <a:rPr lang="fr-FR" sz="2600" dirty="0" err="1">
                <a:effectLst/>
                <a:ea typeface="Times New Roman" panose="02020603050405020304" pitchFamily="18" charset="0"/>
                <a:cs typeface="Times New Roman" panose="02020603050405020304" pitchFamily="18" charset="0"/>
              </a:rPr>
              <a:t>decision</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making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Project managers </a:t>
            </a:r>
            <a:r>
              <a:rPr lang="fr-FR" sz="2600" dirty="0" err="1">
                <a:effectLst/>
                <a:ea typeface="Times New Roman" panose="02020603050405020304" pitchFamily="18" charset="0"/>
                <a:cs typeface="Times New Roman" panose="02020603050405020304" pitchFamily="18" charset="0"/>
              </a:rPr>
              <a:t>seeking</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success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should</a:t>
            </a:r>
            <a:r>
              <a:rPr lang="fr-FR" sz="2600" dirty="0">
                <a:effectLst/>
                <a:ea typeface="Times New Roman" panose="02020603050405020304" pitchFamily="18" charset="0"/>
                <a:cs typeface="Times New Roman" panose="02020603050405020304" pitchFamily="18" charset="0"/>
              </a:rPr>
              <a:t> master </a:t>
            </a:r>
            <a:r>
              <a:rPr lang="fr-FR" sz="2600" dirty="0" err="1">
                <a:effectLst/>
                <a:ea typeface="Times New Roman" panose="02020603050405020304" pitchFamily="18" charset="0"/>
                <a:cs typeface="Times New Roman" panose="02020603050405020304" pitchFamily="18" charset="0"/>
              </a:rPr>
              <a:t>these</a:t>
            </a:r>
            <a:r>
              <a:rPr lang="fr-FR" sz="2600" dirty="0">
                <a:effectLst/>
                <a:ea typeface="Times New Roman" panose="02020603050405020304" pitchFamily="18" charset="0"/>
                <a:cs typeface="Times New Roman" panose="02020603050405020304" pitchFamily="18" charset="0"/>
              </a:rPr>
              <a:t> concepts.</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pic>
        <p:nvPicPr>
          <p:cNvPr id="4" name="Picture 2" descr="Developing the Project Management Plan">
            <a:extLst>
              <a:ext uri="{FF2B5EF4-FFF2-40B4-BE49-F238E27FC236}">
                <a16:creationId xmlns:a16="http://schemas.microsoft.com/office/drawing/2014/main" id="{0A521D45-3685-47E5-8604-59928EE388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7975" y="1257300"/>
            <a:ext cx="1824288" cy="560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29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5"/>
            <a:ext cx="10287000" cy="4351338"/>
          </a:xfrm>
        </p:spPr>
        <p:txBody>
          <a:bodyPr>
            <a:normAutofit/>
          </a:bodyPr>
          <a:lstStyle/>
          <a:p>
            <a:pPr algn="just"/>
            <a:r>
              <a:rPr lang="en-US" sz="2600" dirty="0">
                <a:latin typeface="Calibri" panose="020F0502020204030204" pitchFamily="34" charset="0"/>
                <a:cs typeface="Arial" panose="020B0604020202020204" pitchFamily="34" charset="0"/>
              </a:rPr>
              <a:t>Identify key components of the Project Management Institute (PMI) ® Planning Process Group</a:t>
            </a:r>
          </a:p>
          <a:p>
            <a:pPr algn="just"/>
            <a:r>
              <a:rPr lang="en-US" sz="2600" dirty="0">
                <a:latin typeface="Calibri" panose="020F0502020204030204" pitchFamily="34" charset="0"/>
                <a:cs typeface="Arial" panose="020B0604020202020204" pitchFamily="34" charset="0"/>
              </a:rPr>
              <a:t>Explain the process of developing and managing the Project Management Plan </a:t>
            </a: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600" dirty="0">
                <a:effectLst/>
                <a:latin typeface="Calibri" panose="020F0502020204030204" pitchFamily="34" charset="0"/>
                <a:ea typeface="Calibri" panose="020F0502020204030204" pitchFamily="34" charset="0"/>
                <a:cs typeface="Arial" panose="020B0604020202020204" pitchFamily="34" charset="0"/>
              </a:rPr>
              <a:t>Discover the key planning processes needed to plan and implement a successful project.</a:t>
            </a:r>
          </a:p>
          <a:p>
            <a:pPr marL="0" indent="0" algn="just">
              <a:buNone/>
            </a:pPr>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algn="just"/>
            <a:r>
              <a:rPr lang="en-US" sz="2600" dirty="0">
                <a:effectLst/>
                <a:latin typeface="Calibri" panose="020F0502020204030204" pitchFamily="34" charset="0"/>
                <a:ea typeface="Calibri" panose="020F0502020204030204" pitchFamily="34" charset="0"/>
                <a:cs typeface="Arial" panose="020B0604020202020204" pitchFamily="34" charset="0"/>
              </a:rPr>
              <a:t>Learn the order in which they need to occur.</a:t>
            </a:r>
          </a:p>
          <a:p>
            <a:pPr algn="just"/>
            <a:endParaRPr lang="en-US" sz="2600" dirty="0">
              <a:effectLst/>
              <a:latin typeface="Calibri" panose="020F0502020204030204" pitchFamily="34" charset="0"/>
              <a:ea typeface="Calibri" panose="020F0502020204030204" pitchFamily="34" charset="0"/>
              <a:cs typeface="Arial" panose="020B0604020202020204" pitchFamily="34" charset="0"/>
            </a:endParaRPr>
          </a:p>
          <a:p>
            <a:pPr marL="0" indent="0" algn="just">
              <a:buNone/>
            </a:pPr>
            <a:endParaRPr lang="en-US" sz="2600" dirty="0"/>
          </a:p>
        </p:txBody>
      </p:sp>
      <p:pic>
        <p:nvPicPr>
          <p:cNvPr id="4" name="Picture 3"/>
          <p:cNvPicPr>
            <a:picLocks noChangeAspect="1"/>
          </p:cNvPicPr>
          <p:nvPr/>
        </p:nvPicPr>
        <p:blipFill>
          <a:blip r:embed="rId2"/>
          <a:stretch>
            <a:fillRect/>
          </a:stretch>
        </p:blipFill>
        <p:spPr>
          <a:xfrm>
            <a:off x="0" y="5666295"/>
            <a:ext cx="1524000" cy="1191705"/>
          </a:xfrm>
          <a:prstGeom prst="rect">
            <a:avLst/>
          </a:prstGeom>
        </p:spPr>
      </p:pic>
    </p:spTree>
    <p:extLst>
      <p:ext uri="{BB962C8B-B14F-4D97-AF65-F5344CB8AC3E}">
        <p14:creationId xmlns:p14="http://schemas.microsoft.com/office/powerpoint/2010/main" val="1073632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372179403"/>
              </p:ext>
            </p:extLst>
          </p:nvPr>
        </p:nvGraphicFramePr>
        <p:xfrm>
          <a:off x="129310" y="2105891"/>
          <a:ext cx="10372436" cy="4071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546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619250"/>
            <a:ext cx="10334625" cy="4791075"/>
          </a:xfrm>
        </p:spPr>
        <p:txBody>
          <a:bodyPr>
            <a:normAutofit/>
          </a:bodyPr>
          <a:lstStyle/>
          <a:p>
            <a:pPr marL="0" indent="0">
              <a:buNone/>
            </a:pPr>
            <a:endParaRPr lang="en-US" dirty="0"/>
          </a:p>
          <a:p>
            <a:pPr marL="0" indent="0" algn="just">
              <a:buNone/>
            </a:pPr>
            <a:r>
              <a:rPr lang="en-US" sz="2600" b="1" i="0" dirty="0">
                <a:effectLst/>
                <a:cs typeface="Calibri" panose="020F0502020204030204" pitchFamily="34" charset="0"/>
              </a:rPr>
              <a:t>1-What is a project plan?</a:t>
            </a:r>
          </a:p>
          <a:p>
            <a:pPr marL="0" indent="0" algn="just">
              <a:buNone/>
            </a:pPr>
            <a:endParaRPr lang="en-US" sz="2600" b="1" i="0" dirty="0">
              <a:effectLst/>
              <a:cs typeface="Calibri" panose="020F0502020204030204" pitchFamily="34" charset="0"/>
            </a:endParaRPr>
          </a:p>
          <a:p>
            <a:pPr marL="0" indent="0" algn="just">
              <a:spcBef>
                <a:spcPts val="600"/>
              </a:spcBef>
              <a:spcAft>
                <a:spcPts val="600"/>
              </a:spcAft>
              <a:buNone/>
            </a:pPr>
            <a:r>
              <a:rPr lang="en-US" sz="2600" dirty="0">
                <a:solidFill>
                  <a:srgbClr val="202122"/>
                </a:solidFill>
                <a:effectLst/>
                <a:ea typeface="Times New Roman" panose="02020603050405020304" pitchFamily="18" charset="0"/>
              </a:rPr>
              <a:t>A </a:t>
            </a:r>
            <a:r>
              <a:rPr lang="en-US" sz="2600" b="1" dirty="0">
                <a:solidFill>
                  <a:srgbClr val="FF0000"/>
                </a:solidFill>
                <a:ea typeface="Times New Roman" panose="02020603050405020304" pitchFamily="18" charset="0"/>
              </a:rPr>
              <a:t>P</a:t>
            </a:r>
            <a:r>
              <a:rPr lang="en-US" sz="2600" b="1" dirty="0">
                <a:solidFill>
                  <a:srgbClr val="FF0000"/>
                </a:solidFill>
                <a:effectLst/>
                <a:ea typeface="Times New Roman" panose="02020603050405020304" pitchFamily="18" charset="0"/>
              </a:rPr>
              <a:t>roject </a:t>
            </a:r>
            <a:r>
              <a:rPr lang="en-US" sz="2600" b="1" dirty="0">
                <a:solidFill>
                  <a:srgbClr val="FF0000"/>
                </a:solidFill>
                <a:ea typeface="Times New Roman" panose="02020603050405020304" pitchFamily="18" charset="0"/>
              </a:rPr>
              <a:t>P</a:t>
            </a:r>
            <a:r>
              <a:rPr lang="en-US" sz="2600" b="1" dirty="0">
                <a:solidFill>
                  <a:srgbClr val="FF0000"/>
                </a:solidFill>
                <a:effectLst/>
                <a:ea typeface="Times New Roman" panose="02020603050405020304" pitchFamily="18" charset="0"/>
              </a:rPr>
              <a:t>lan</a:t>
            </a:r>
            <a:r>
              <a:rPr lang="en-US" sz="2600" dirty="0">
                <a:solidFill>
                  <a:srgbClr val="202122"/>
                </a:solidFill>
                <a:effectLst/>
                <a:ea typeface="Times New Roman" panose="02020603050405020304" pitchFamily="18" charset="0"/>
              </a:rPr>
              <a:t>, according to the </a:t>
            </a:r>
            <a:r>
              <a:rPr lang="en-US" sz="2600" b="1" dirty="0">
                <a:solidFill>
                  <a:srgbClr val="0070C0"/>
                </a:solidFill>
                <a:effectLst/>
                <a:ea typeface="Times New Roman" panose="02020603050405020304" pitchFamily="18" charset="0"/>
              </a:rPr>
              <a:t>Project Management Body of Knowledge </a:t>
            </a:r>
            <a:r>
              <a:rPr lang="en-US" sz="2600" dirty="0">
                <a:solidFill>
                  <a:srgbClr val="202122"/>
                </a:solidFill>
                <a:effectLst/>
                <a:ea typeface="Times New Roman" panose="02020603050405020304" pitchFamily="18" charset="0"/>
              </a:rPr>
              <a:t>(</a:t>
            </a:r>
            <a:r>
              <a:rPr lang="en-US" sz="2600" b="1" dirty="0">
                <a:solidFill>
                  <a:srgbClr val="202122"/>
                </a:solidFill>
                <a:effectLst/>
                <a:ea typeface="Times New Roman" panose="02020603050405020304" pitchFamily="18" charset="0"/>
              </a:rPr>
              <a:t>PMBOK</a:t>
            </a:r>
            <a:r>
              <a:rPr lang="en-US" sz="2600" dirty="0">
                <a:solidFill>
                  <a:srgbClr val="202122"/>
                </a:solidFill>
                <a:effectLst/>
                <a:ea typeface="Times New Roman" panose="02020603050405020304" pitchFamily="18" charset="0"/>
              </a:rPr>
              <a:t>), is: </a:t>
            </a:r>
          </a:p>
          <a:p>
            <a:pPr marL="0" indent="0" algn="just">
              <a:spcBef>
                <a:spcPts val="600"/>
              </a:spcBef>
              <a:spcAft>
                <a:spcPts val="600"/>
              </a:spcAft>
              <a:buNone/>
            </a:pPr>
            <a:r>
              <a:rPr lang="en-US" sz="2600" b="1" i="1" dirty="0">
                <a:solidFill>
                  <a:srgbClr val="202122"/>
                </a:solidFill>
                <a:effectLst/>
                <a:ea typeface="Times New Roman" panose="02020603050405020304" pitchFamily="18" charset="0"/>
              </a:rPr>
              <a:t>"...a formal, approved document used to guide both project execution and project control. The primary uses of the project plan are to document planning assumptions and decisions, facilitate communication among </a:t>
            </a:r>
            <a:r>
              <a:rPr lang="en-US" sz="2600" b="1" i="1" u="none" strike="noStrike" dirty="0">
                <a:solidFill>
                  <a:srgbClr val="0645AD"/>
                </a:solidFill>
                <a:effectLst/>
                <a:ea typeface="Times New Roman" panose="02020603050405020304" pitchFamily="18" charset="0"/>
                <a:hlinkClick r:id="rId3" tooltip="Project stakeholder"/>
              </a:rPr>
              <a:t>project stakeholders</a:t>
            </a:r>
            <a:r>
              <a:rPr lang="en-US" sz="2600" b="1" i="1" dirty="0">
                <a:solidFill>
                  <a:srgbClr val="202122"/>
                </a:solidFill>
                <a:effectLst/>
                <a:ea typeface="Times New Roman" panose="02020603050405020304" pitchFamily="18" charset="0"/>
              </a:rPr>
              <a:t>, and document approved </a:t>
            </a:r>
            <a:r>
              <a:rPr lang="en-US" sz="2600" b="1" i="1" u="none" strike="noStrike" dirty="0">
                <a:solidFill>
                  <a:srgbClr val="0645AD"/>
                </a:solidFill>
                <a:effectLst/>
                <a:ea typeface="Times New Roman" panose="02020603050405020304" pitchFamily="18" charset="0"/>
                <a:hlinkClick r:id="rId4" tooltip="Scope (project management)"/>
              </a:rPr>
              <a:t>scope</a:t>
            </a:r>
            <a:r>
              <a:rPr lang="en-US" sz="2600" b="1" i="1" dirty="0">
                <a:solidFill>
                  <a:srgbClr val="202122"/>
                </a:solidFill>
                <a:effectLst/>
                <a:ea typeface="Times New Roman" panose="02020603050405020304" pitchFamily="18" charset="0"/>
              </a:rPr>
              <a:t>, cost, and </a:t>
            </a:r>
            <a:r>
              <a:rPr lang="en-US" sz="2600" b="1" i="1" u="none" strike="noStrike" dirty="0">
                <a:solidFill>
                  <a:srgbClr val="0645AD"/>
                </a:solidFill>
                <a:effectLst/>
                <a:ea typeface="Times New Roman" panose="02020603050405020304" pitchFamily="18" charset="0"/>
                <a:hlinkClick r:id="rId5" tooltip="Schedule (project management)"/>
              </a:rPr>
              <a:t>schedule</a:t>
            </a:r>
            <a:r>
              <a:rPr lang="en-US" sz="2600" b="1" i="1" dirty="0">
                <a:solidFill>
                  <a:srgbClr val="202122"/>
                </a:solidFill>
                <a:effectLst/>
                <a:ea typeface="Times New Roman" panose="02020603050405020304" pitchFamily="18" charset="0"/>
              </a:rPr>
              <a:t> baselines. A project plan may be summarized or detailed."</a:t>
            </a:r>
            <a:endParaRPr lang="en-US" b="1" i="1" dirty="0"/>
          </a:p>
          <a:p>
            <a:pPr marL="0" indent="0">
              <a:buNone/>
            </a:pPr>
            <a:endParaRPr lang="en-US" dirty="0"/>
          </a:p>
        </p:txBody>
      </p:sp>
      <p:pic>
        <p:nvPicPr>
          <p:cNvPr id="2" name="Picture 1"/>
          <p:cNvPicPr>
            <a:picLocks noChangeAspect="1"/>
          </p:cNvPicPr>
          <p:nvPr/>
        </p:nvPicPr>
        <p:blipFill>
          <a:blip r:embed="rId6"/>
          <a:stretch>
            <a:fillRect/>
          </a:stretch>
        </p:blipFill>
        <p:spPr>
          <a:xfrm>
            <a:off x="10539841" y="5040681"/>
            <a:ext cx="1652159" cy="1463167"/>
          </a:xfrm>
          <a:prstGeom prst="rect">
            <a:avLst/>
          </a:prstGeom>
        </p:spPr>
      </p:pic>
      <p:sp>
        <p:nvSpPr>
          <p:cNvPr id="7" name="ZoneTexte 6">
            <a:extLst>
              <a:ext uri="{FF2B5EF4-FFF2-40B4-BE49-F238E27FC236}">
                <a16:creationId xmlns:a16="http://schemas.microsoft.com/office/drawing/2014/main" id="{135B684F-7F47-4D72-9837-43D216F42B0A}"/>
              </a:ext>
            </a:extLst>
          </p:cNvPr>
          <p:cNvSpPr txBox="1"/>
          <p:nvPr/>
        </p:nvSpPr>
        <p:spPr>
          <a:xfrm>
            <a:off x="2476500" y="447675"/>
            <a:ext cx="7391399" cy="646331"/>
          </a:xfrm>
          <a:prstGeom prst="rect">
            <a:avLst/>
          </a:prstGeom>
          <a:noFill/>
        </p:spPr>
        <p:txBody>
          <a:bodyPr wrap="square">
            <a:spAutoFit/>
          </a:bodyPr>
          <a:lstStyle/>
          <a:p>
            <a:pPr algn="ctr"/>
            <a:r>
              <a:rPr lang="en-US" sz="3600" b="1" dirty="0">
                <a:solidFill>
                  <a:schemeClr val="bg1"/>
                </a:solidFill>
              </a:rPr>
              <a:t>I- Project Plan v/s Project Planning</a:t>
            </a:r>
          </a:p>
        </p:txBody>
      </p:sp>
    </p:spTree>
    <p:extLst>
      <p:ext uri="{BB962C8B-B14F-4D97-AF65-F5344CB8AC3E}">
        <p14:creationId xmlns:p14="http://schemas.microsoft.com/office/powerpoint/2010/main" val="550283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A83595-D360-4AAB-9194-EBCE1EA21E30}"/>
              </a:ext>
            </a:extLst>
          </p:cNvPr>
          <p:cNvSpPr>
            <a:spLocks noGrp="1"/>
          </p:cNvSpPr>
          <p:nvPr>
            <p:ph type="title"/>
          </p:nvPr>
        </p:nvSpPr>
        <p:spPr>
          <a:xfrm>
            <a:off x="2338754" y="879230"/>
            <a:ext cx="7236069" cy="131885"/>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pic>
        <p:nvPicPr>
          <p:cNvPr id="5" name="Espace réservé du contenu 4">
            <a:extLst>
              <a:ext uri="{FF2B5EF4-FFF2-40B4-BE49-F238E27FC236}">
                <a16:creationId xmlns:a16="http://schemas.microsoft.com/office/drawing/2014/main" id="{5285E365-567B-4F40-93A3-64DD775FEE24}"/>
              </a:ext>
            </a:extLst>
          </p:cNvPr>
          <p:cNvPicPr>
            <a:picLocks noGrp="1" noChangeAspect="1"/>
          </p:cNvPicPr>
          <p:nvPr>
            <p:ph idx="1"/>
          </p:nvPr>
        </p:nvPicPr>
        <p:blipFill>
          <a:blip r:embed="rId2"/>
          <a:stretch>
            <a:fillRect/>
          </a:stretch>
        </p:blipFill>
        <p:spPr>
          <a:xfrm>
            <a:off x="9926515" y="1468318"/>
            <a:ext cx="2344614" cy="4895538"/>
          </a:xfrm>
        </p:spPr>
      </p:pic>
      <p:pic>
        <p:nvPicPr>
          <p:cNvPr id="6" name="Espace réservé du contenu 4">
            <a:extLst>
              <a:ext uri="{FF2B5EF4-FFF2-40B4-BE49-F238E27FC236}">
                <a16:creationId xmlns:a16="http://schemas.microsoft.com/office/drawing/2014/main" id="{DEBEBD1A-185F-4C72-908D-DB9586BC75B6}"/>
              </a:ext>
            </a:extLst>
          </p:cNvPr>
          <p:cNvPicPr>
            <a:picLocks noChangeAspect="1"/>
          </p:cNvPicPr>
          <p:nvPr/>
        </p:nvPicPr>
        <p:blipFill>
          <a:blip r:embed="rId3"/>
          <a:stretch>
            <a:fillRect/>
          </a:stretch>
        </p:blipFill>
        <p:spPr>
          <a:xfrm>
            <a:off x="0" y="1617785"/>
            <a:ext cx="9926515" cy="4746070"/>
          </a:xfrm>
          <a:prstGeom prst="rect">
            <a:avLst/>
          </a:prstGeom>
        </p:spPr>
      </p:pic>
    </p:spTree>
    <p:extLst>
      <p:ext uri="{BB962C8B-B14F-4D97-AF65-F5344CB8AC3E}">
        <p14:creationId xmlns:p14="http://schemas.microsoft.com/office/powerpoint/2010/main" val="2256369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1C4334-C72E-4170-B707-A5B05CD8B31A}"/>
              </a:ext>
            </a:extLst>
          </p:cNvPr>
          <p:cNvSpPr>
            <a:spLocks noGrp="1"/>
          </p:cNvSpPr>
          <p:nvPr>
            <p:ph type="title"/>
          </p:nvPr>
        </p:nvSpPr>
        <p:spPr>
          <a:xfrm>
            <a:off x="2461846" y="365125"/>
            <a:ext cx="7482254" cy="1325563"/>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pic>
        <p:nvPicPr>
          <p:cNvPr id="2050" name="Picture 2" descr="Why is a project plan important?">
            <a:extLst>
              <a:ext uri="{FF2B5EF4-FFF2-40B4-BE49-F238E27FC236}">
                <a16:creationId xmlns:a16="http://schemas.microsoft.com/office/drawing/2014/main" id="{985C7A82-427E-401B-BFC9-D2CBD1587C2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534025" y="1724024"/>
            <a:ext cx="6590042" cy="4524376"/>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D3BA0140-BD82-4E64-8067-61A947445F1E}"/>
              </a:ext>
            </a:extLst>
          </p:cNvPr>
          <p:cNvSpPr txBox="1"/>
          <p:nvPr/>
        </p:nvSpPr>
        <p:spPr>
          <a:xfrm>
            <a:off x="333375" y="1881485"/>
            <a:ext cx="5200650" cy="1692771"/>
          </a:xfrm>
          <a:prstGeom prst="rect">
            <a:avLst/>
          </a:prstGeom>
          <a:noFill/>
        </p:spPr>
        <p:txBody>
          <a:bodyPr wrap="square">
            <a:spAutoFit/>
          </a:bodyPr>
          <a:lstStyle/>
          <a:p>
            <a:pPr marL="0" indent="0">
              <a:buNone/>
            </a:pPr>
            <a:r>
              <a:rPr lang="fr-FR" sz="2600" b="1" i="0" dirty="0">
                <a:effectLst/>
              </a:rPr>
              <a:t>2- Project Plan </a:t>
            </a:r>
            <a:r>
              <a:rPr lang="fr-FR" sz="2600" b="1" i="0" dirty="0" err="1">
                <a:effectLst/>
              </a:rPr>
              <a:t>Purpose</a:t>
            </a:r>
            <a:endParaRPr lang="fr-FR" sz="2600" b="1" i="0" dirty="0">
              <a:effectLst/>
            </a:endParaRPr>
          </a:p>
          <a:p>
            <a:pPr marL="0" indent="0">
              <a:buNone/>
            </a:pPr>
            <a:r>
              <a:rPr lang="en-US" sz="2600" b="0" i="0" dirty="0">
                <a:effectLst/>
              </a:rPr>
              <a:t>A well-prepared plan should address and consequently answer the following questions:</a:t>
            </a:r>
          </a:p>
        </p:txBody>
      </p:sp>
      <p:pic>
        <p:nvPicPr>
          <p:cNvPr id="7" name="Picture 1">
            <a:extLst>
              <a:ext uri="{FF2B5EF4-FFF2-40B4-BE49-F238E27FC236}">
                <a16:creationId xmlns:a16="http://schemas.microsoft.com/office/drawing/2014/main" id="{1DF8BB45-1997-4F4C-BFFC-25C0E9E7C5AA}"/>
              </a:ext>
            </a:extLst>
          </p:cNvPr>
          <p:cNvPicPr>
            <a:picLocks noChangeAspect="1"/>
          </p:cNvPicPr>
          <p:nvPr/>
        </p:nvPicPr>
        <p:blipFill>
          <a:blip r:embed="rId3"/>
          <a:stretch>
            <a:fillRect/>
          </a:stretch>
        </p:blipFill>
        <p:spPr>
          <a:xfrm>
            <a:off x="67933" y="5105337"/>
            <a:ext cx="1652159" cy="1463167"/>
          </a:xfrm>
          <a:prstGeom prst="rect">
            <a:avLst/>
          </a:prstGeom>
        </p:spPr>
      </p:pic>
    </p:spTree>
    <p:extLst>
      <p:ext uri="{BB962C8B-B14F-4D97-AF65-F5344CB8AC3E}">
        <p14:creationId xmlns:p14="http://schemas.microsoft.com/office/powerpoint/2010/main" val="9556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0D5900-8163-4C2C-959B-13FA0E19C08F}"/>
              </a:ext>
            </a:extLst>
          </p:cNvPr>
          <p:cNvSpPr>
            <a:spLocks noGrp="1"/>
          </p:cNvSpPr>
          <p:nvPr>
            <p:ph type="title"/>
          </p:nvPr>
        </p:nvSpPr>
        <p:spPr>
          <a:xfrm>
            <a:off x="2321168" y="365125"/>
            <a:ext cx="7429257" cy="1325563"/>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0FDC6C45-2BBC-4554-A9D9-0256123C9148}"/>
              </a:ext>
            </a:extLst>
          </p:cNvPr>
          <p:cNvSpPr>
            <a:spLocks noGrp="1"/>
          </p:cNvSpPr>
          <p:nvPr>
            <p:ph idx="1"/>
          </p:nvPr>
        </p:nvSpPr>
        <p:spPr>
          <a:xfrm>
            <a:off x="247650" y="1825625"/>
            <a:ext cx="10125075" cy="4351338"/>
          </a:xfrm>
        </p:spPr>
        <p:txBody>
          <a:bodyPr>
            <a:normAutofit/>
          </a:bodyPr>
          <a:lstStyle/>
          <a:p>
            <a:pPr marL="0" indent="0">
              <a:buNone/>
            </a:pPr>
            <a:endParaRPr lang="fr-FR" sz="2600" dirty="0"/>
          </a:p>
          <a:p>
            <a:pPr marL="0" indent="0">
              <a:buNone/>
            </a:pPr>
            <a:endParaRPr lang="fr-FR" sz="2600" dirty="0"/>
          </a:p>
          <a:p>
            <a:pPr marL="0" indent="0">
              <a:buNone/>
            </a:pPr>
            <a:endParaRPr lang="fr-FR" sz="2600" dirty="0"/>
          </a:p>
        </p:txBody>
      </p:sp>
      <p:graphicFrame>
        <p:nvGraphicFramePr>
          <p:cNvPr id="5" name="Tableau 5">
            <a:extLst>
              <a:ext uri="{FF2B5EF4-FFF2-40B4-BE49-F238E27FC236}">
                <a16:creationId xmlns:a16="http://schemas.microsoft.com/office/drawing/2014/main" id="{F17012AF-4B84-463F-9D4C-BEFB6DB394F5}"/>
              </a:ext>
            </a:extLst>
          </p:cNvPr>
          <p:cNvGraphicFramePr>
            <a:graphicFrameLocks noGrp="1"/>
          </p:cNvGraphicFramePr>
          <p:nvPr>
            <p:extLst>
              <p:ext uri="{D42A27DB-BD31-4B8C-83A1-F6EECF244321}">
                <p14:modId xmlns:p14="http://schemas.microsoft.com/office/powerpoint/2010/main" val="2051341034"/>
              </p:ext>
            </p:extLst>
          </p:nvPr>
        </p:nvGraphicFramePr>
        <p:xfrm>
          <a:off x="142875" y="1725612"/>
          <a:ext cx="4467225" cy="1768793"/>
        </p:xfrm>
        <a:graphic>
          <a:graphicData uri="http://schemas.openxmlformats.org/drawingml/2006/table">
            <a:tbl>
              <a:tblPr firstRow="1" bandRow="1">
                <a:tableStyleId>{5C22544A-7EE6-4342-B048-85BDC9FD1C3A}</a:tableStyleId>
              </a:tblPr>
              <a:tblGrid>
                <a:gridCol w="4467225">
                  <a:extLst>
                    <a:ext uri="{9D8B030D-6E8A-4147-A177-3AD203B41FA5}">
                      <a16:colId xmlns:a16="http://schemas.microsoft.com/office/drawing/2014/main" val="18505929"/>
                    </a:ext>
                  </a:extLst>
                </a:gridCol>
              </a:tblGrid>
              <a:tr h="1768793">
                <a:tc>
                  <a:txBody>
                    <a:bodyPr/>
                    <a:lstStyle/>
                    <a:p>
                      <a:pPr fontAlgn="base"/>
                      <a:r>
                        <a:rPr lang="en-US" sz="1800" b="1" i="0" kern="1200" dirty="0">
                          <a:solidFill>
                            <a:schemeClr val="lt1"/>
                          </a:solidFill>
                          <a:effectLst/>
                          <a:latin typeface="+mn-lt"/>
                          <a:ea typeface="+mn-ea"/>
                          <a:cs typeface="+mn-cs"/>
                        </a:rPr>
                        <a:t>Why?</a:t>
                      </a:r>
                      <a:endParaRPr lang="en-US" sz="1800" b="0" i="0" kern="1200" dirty="0">
                        <a:solidFill>
                          <a:schemeClr val="lt1"/>
                        </a:solidFill>
                        <a:effectLst/>
                        <a:latin typeface="+mn-lt"/>
                        <a:ea typeface="+mn-ea"/>
                        <a:cs typeface="+mn-cs"/>
                      </a:endParaRPr>
                    </a:p>
                    <a:p>
                      <a:pPr fontAlgn="base"/>
                      <a:r>
                        <a:rPr lang="en-US" sz="1800" b="0" i="0" kern="1200" dirty="0">
                          <a:solidFill>
                            <a:schemeClr val="lt1"/>
                          </a:solidFill>
                          <a:effectLst/>
                          <a:latin typeface="+mn-lt"/>
                          <a:ea typeface="+mn-ea"/>
                          <a:cs typeface="+mn-cs"/>
                        </a:rPr>
                        <a:t>This question is about the reasons why a project is sponsored and the problem it addresses.</a:t>
                      </a:r>
                    </a:p>
                    <a:p>
                      <a:endParaRPr lang="fr-FR" dirty="0"/>
                    </a:p>
                  </a:txBody>
                  <a:tcPr/>
                </a:tc>
                <a:extLst>
                  <a:ext uri="{0D108BD9-81ED-4DB2-BD59-A6C34878D82A}">
                    <a16:rowId xmlns:a16="http://schemas.microsoft.com/office/drawing/2014/main" val="4290331160"/>
                  </a:ext>
                </a:extLst>
              </a:tr>
            </a:tbl>
          </a:graphicData>
        </a:graphic>
      </p:graphicFrame>
      <p:graphicFrame>
        <p:nvGraphicFramePr>
          <p:cNvPr id="6" name="Tableau 6">
            <a:extLst>
              <a:ext uri="{FF2B5EF4-FFF2-40B4-BE49-F238E27FC236}">
                <a16:creationId xmlns:a16="http://schemas.microsoft.com/office/drawing/2014/main" id="{E627CCA4-6501-49E1-B00C-CD968B95E59E}"/>
              </a:ext>
            </a:extLst>
          </p:cNvPr>
          <p:cNvGraphicFramePr>
            <a:graphicFrameLocks noGrp="1"/>
          </p:cNvGraphicFramePr>
          <p:nvPr>
            <p:extLst>
              <p:ext uri="{D42A27DB-BD31-4B8C-83A1-F6EECF244321}">
                <p14:modId xmlns:p14="http://schemas.microsoft.com/office/powerpoint/2010/main" val="2704703888"/>
              </p:ext>
            </p:extLst>
          </p:nvPr>
        </p:nvGraphicFramePr>
        <p:xfrm>
          <a:off x="6388102" y="2092569"/>
          <a:ext cx="4089398" cy="1908725"/>
        </p:xfrm>
        <a:graphic>
          <a:graphicData uri="http://schemas.openxmlformats.org/drawingml/2006/table">
            <a:tbl>
              <a:tblPr firstRow="1" bandRow="1">
                <a:tableStyleId>{00A15C55-8517-42AA-B614-E9B94910E393}</a:tableStyleId>
              </a:tblPr>
              <a:tblGrid>
                <a:gridCol w="4089398">
                  <a:extLst>
                    <a:ext uri="{9D8B030D-6E8A-4147-A177-3AD203B41FA5}">
                      <a16:colId xmlns:a16="http://schemas.microsoft.com/office/drawing/2014/main" val="1216449447"/>
                    </a:ext>
                  </a:extLst>
                </a:gridCol>
              </a:tblGrid>
              <a:tr h="1908725">
                <a:tc>
                  <a:txBody>
                    <a:bodyPr/>
                    <a:lstStyle/>
                    <a:p>
                      <a:pPr fontAlgn="base"/>
                      <a:r>
                        <a:rPr lang="en-US" sz="1800" b="1" i="0" kern="1200" dirty="0">
                          <a:solidFill>
                            <a:schemeClr val="lt1"/>
                          </a:solidFill>
                          <a:effectLst/>
                          <a:latin typeface="+mn-lt"/>
                          <a:ea typeface="+mn-ea"/>
                          <a:cs typeface="+mn-cs"/>
                        </a:rPr>
                        <a:t>Who?</a:t>
                      </a:r>
                      <a:endParaRPr lang="en-US" sz="1800" b="0" i="0" kern="1200" dirty="0">
                        <a:solidFill>
                          <a:schemeClr val="lt1"/>
                        </a:solidFill>
                        <a:effectLst/>
                        <a:latin typeface="+mn-lt"/>
                        <a:ea typeface="+mn-ea"/>
                        <a:cs typeface="+mn-cs"/>
                      </a:endParaRPr>
                    </a:p>
                    <a:p>
                      <a:pPr fontAlgn="base"/>
                      <a:r>
                        <a:rPr lang="en-US" sz="1800" b="0" i="0" kern="1200" dirty="0">
                          <a:solidFill>
                            <a:schemeClr val="lt1"/>
                          </a:solidFill>
                          <a:effectLst/>
                          <a:latin typeface="+mn-lt"/>
                          <a:ea typeface="+mn-ea"/>
                          <a:cs typeface="+mn-cs"/>
                        </a:rPr>
                        <a:t>This is about involved people, their roles and responsibilities as well as the way they are supposed to be organized.</a:t>
                      </a:r>
                    </a:p>
                    <a:p>
                      <a:endParaRPr lang="fr-FR" dirty="0"/>
                    </a:p>
                  </a:txBody>
                  <a:tcPr/>
                </a:tc>
                <a:extLst>
                  <a:ext uri="{0D108BD9-81ED-4DB2-BD59-A6C34878D82A}">
                    <a16:rowId xmlns:a16="http://schemas.microsoft.com/office/drawing/2014/main" val="4223584411"/>
                  </a:ext>
                </a:extLst>
              </a:tr>
            </a:tbl>
          </a:graphicData>
        </a:graphic>
      </p:graphicFrame>
      <p:graphicFrame>
        <p:nvGraphicFramePr>
          <p:cNvPr id="7" name="Tableau 7">
            <a:extLst>
              <a:ext uri="{FF2B5EF4-FFF2-40B4-BE49-F238E27FC236}">
                <a16:creationId xmlns:a16="http://schemas.microsoft.com/office/drawing/2014/main" id="{A4A4752C-4E0C-4857-B47B-6831850FA44D}"/>
              </a:ext>
            </a:extLst>
          </p:cNvPr>
          <p:cNvGraphicFramePr>
            <a:graphicFrameLocks noGrp="1"/>
          </p:cNvGraphicFramePr>
          <p:nvPr>
            <p:extLst>
              <p:ext uri="{D42A27DB-BD31-4B8C-83A1-F6EECF244321}">
                <p14:modId xmlns:p14="http://schemas.microsoft.com/office/powerpoint/2010/main" val="1720170880"/>
              </p:ext>
            </p:extLst>
          </p:nvPr>
        </p:nvGraphicFramePr>
        <p:xfrm>
          <a:off x="1282700" y="3780692"/>
          <a:ext cx="4521200" cy="1644162"/>
        </p:xfrm>
        <a:graphic>
          <a:graphicData uri="http://schemas.openxmlformats.org/drawingml/2006/table">
            <a:tbl>
              <a:tblPr firstRow="1" bandRow="1">
                <a:tableStyleId>{93296810-A885-4BE3-A3E7-6D5BEEA58F35}</a:tableStyleId>
              </a:tblPr>
              <a:tblGrid>
                <a:gridCol w="4521200">
                  <a:extLst>
                    <a:ext uri="{9D8B030D-6E8A-4147-A177-3AD203B41FA5}">
                      <a16:colId xmlns:a16="http://schemas.microsoft.com/office/drawing/2014/main" val="1827509510"/>
                    </a:ext>
                  </a:extLst>
                </a:gridCol>
              </a:tblGrid>
              <a:tr h="1644162">
                <a:tc>
                  <a:txBody>
                    <a:bodyPr/>
                    <a:lstStyle/>
                    <a:p>
                      <a:pPr fontAlgn="base"/>
                      <a:r>
                        <a:rPr lang="en-US" sz="1800" b="1" i="0" kern="1200" dirty="0">
                          <a:solidFill>
                            <a:schemeClr val="lt1"/>
                          </a:solidFill>
                          <a:effectLst/>
                          <a:latin typeface="+mn-lt"/>
                          <a:ea typeface="+mn-ea"/>
                          <a:cs typeface="+mn-cs"/>
                        </a:rPr>
                        <a:t>What?</a:t>
                      </a:r>
                      <a:endParaRPr lang="en-US" sz="1800" b="0" i="0" kern="1200" dirty="0">
                        <a:solidFill>
                          <a:schemeClr val="lt1"/>
                        </a:solidFill>
                        <a:effectLst/>
                        <a:latin typeface="+mn-lt"/>
                        <a:ea typeface="+mn-ea"/>
                        <a:cs typeface="+mn-cs"/>
                      </a:endParaRPr>
                    </a:p>
                    <a:p>
                      <a:pPr fontAlgn="base"/>
                      <a:r>
                        <a:rPr lang="en-US" sz="1800" b="0" i="0" kern="1200" dirty="0">
                          <a:solidFill>
                            <a:schemeClr val="lt1"/>
                          </a:solidFill>
                          <a:effectLst/>
                          <a:latin typeface="+mn-lt"/>
                          <a:ea typeface="+mn-ea"/>
                          <a:cs typeface="+mn-cs"/>
                        </a:rPr>
                        <a:t>This is about involved people, their roles and responsibilities, and how they are organized.</a:t>
                      </a:r>
                    </a:p>
                    <a:p>
                      <a:endParaRPr lang="fr-FR" dirty="0"/>
                    </a:p>
                  </a:txBody>
                  <a:tcPr/>
                </a:tc>
                <a:extLst>
                  <a:ext uri="{0D108BD9-81ED-4DB2-BD59-A6C34878D82A}">
                    <a16:rowId xmlns:a16="http://schemas.microsoft.com/office/drawing/2014/main" val="1799249049"/>
                  </a:ext>
                </a:extLst>
              </a:tr>
            </a:tbl>
          </a:graphicData>
        </a:graphic>
      </p:graphicFrame>
      <p:graphicFrame>
        <p:nvGraphicFramePr>
          <p:cNvPr id="8" name="Tableau 8">
            <a:extLst>
              <a:ext uri="{FF2B5EF4-FFF2-40B4-BE49-F238E27FC236}">
                <a16:creationId xmlns:a16="http://schemas.microsoft.com/office/drawing/2014/main" id="{D81B8FF9-D09C-4820-9AFA-E5D635A931B9}"/>
              </a:ext>
            </a:extLst>
          </p:cNvPr>
          <p:cNvGraphicFramePr>
            <a:graphicFrameLocks noGrp="1"/>
          </p:cNvGraphicFramePr>
          <p:nvPr>
            <p:extLst>
              <p:ext uri="{D42A27DB-BD31-4B8C-83A1-F6EECF244321}">
                <p14:modId xmlns:p14="http://schemas.microsoft.com/office/powerpoint/2010/main" val="2430178205"/>
              </p:ext>
            </p:extLst>
          </p:nvPr>
        </p:nvGraphicFramePr>
        <p:xfrm>
          <a:off x="6096000" y="4897316"/>
          <a:ext cx="3654425" cy="1519678"/>
        </p:xfrm>
        <a:graphic>
          <a:graphicData uri="http://schemas.openxmlformats.org/drawingml/2006/table">
            <a:tbl>
              <a:tblPr firstRow="1" bandRow="1">
                <a:tableStyleId>{21E4AEA4-8DFA-4A89-87EB-49C32662AFE0}</a:tableStyleId>
              </a:tblPr>
              <a:tblGrid>
                <a:gridCol w="3654425">
                  <a:extLst>
                    <a:ext uri="{9D8B030D-6E8A-4147-A177-3AD203B41FA5}">
                      <a16:colId xmlns:a16="http://schemas.microsoft.com/office/drawing/2014/main" val="3378216487"/>
                    </a:ext>
                  </a:extLst>
                </a:gridCol>
              </a:tblGrid>
              <a:tr h="1519678">
                <a:tc>
                  <a:txBody>
                    <a:bodyPr/>
                    <a:lstStyle/>
                    <a:p>
                      <a:pPr fontAlgn="base"/>
                      <a:r>
                        <a:rPr lang="en-US" sz="1800" b="1" i="0" kern="1200" dirty="0">
                          <a:solidFill>
                            <a:schemeClr val="lt1"/>
                          </a:solidFill>
                          <a:effectLst/>
                          <a:latin typeface="+mn-lt"/>
                          <a:ea typeface="+mn-ea"/>
                          <a:cs typeface="+mn-cs"/>
                        </a:rPr>
                        <a:t>When?</a:t>
                      </a:r>
                      <a:endParaRPr lang="en-US" sz="1800" b="0" i="0" kern="1200" dirty="0">
                        <a:solidFill>
                          <a:schemeClr val="lt1"/>
                        </a:solidFill>
                        <a:effectLst/>
                        <a:latin typeface="+mn-lt"/>
                        <a:ea typeface="+mn-ea"/>
                        <a:cs typeface="+mn-cs"/>
                      </a:endParaRPr>
                    </a:p>
                    <a:p>
                      <a:pPr fontAlgn="base"/>
                      <a:r>
                        <a:rPr lang="en-US" sz="1800" b="0" i="0" kern="1200" dirty="0">
                          <a:solidFill>
                            <a:schemeClr val="lt1"/>
                          </a:solidFill>
                          <a:effectLst/>
                          <a:latin typeface="+mn-lt"/>
                          <a:ea typeface="+mn-ea"/>
                          <a:cs typeface="+mn-cs"/>
                        </a:rPr>
                        <a:t>It is about the project’s schedule/timeline.</a:t>
                      </a:r>
                    </a:p>
                    <a:p>
                      <a:endParaRPr lang="fr-FR" dirty="0"/>
                    </a:p>
                  </a:txBody>
                  <a:tcPr/>
                </a:tc>
                <a:extLst>
                  <a:ext uri="{0D108BD9-81ED-4DB2-BD59-A6C34878D82A}">
                    <a16:rowId xmlns:a16="http://schemas.microsoft.com/office/drawing/2014/main" val="623654763"/>
                  </a:ext>
                </a:extLst>
              </a:tr>
            </a:tbl>
          </a:graphicData>
        </a:graphic>
      </p:graphicFrame>
      <p:pic>
        <p:nvPicPr>
          <p:cNvPr id="9" name="Picture 1">
            <a:extLst>
              <a:ext uri="{FF2B5EF4-FFF2-40B4-BE49-F238E27FC236}">
                <a16:creationId xmlns:a16="http://schemas.microsoft.com/office/drawing/2014/main" id="{B3B00A12-D463-4D1C-A034-1CB7FF3BF818}"/>
              </a:ext>
            </a:extLst>
          </p:cNvPr>
          <p:cNvPicPr>
            <a:picLocks noChangeAspect="1"/>
          </p:cNvPicPr>
          <p:nvPr/>
        </p:nvPicPr>
        <p:blipFill>
          <a:blip r:embed="rId2"/>
          <a:stretch>
            <a:fillRect/>
          </a:stretch>
        </p:blipFill>
        <p:spPr>
          <a:xfrm>
            <a:off x="0" y="5606473"/>
            <a:ext cx="1467959" cy="1300038"/>
          </a:xfrm>
          <a:prstGeom prst="rect">
            <a:avLst/>
          </a:prstGeom>
        </p:spPr>
      </p:pic>
    </p:spTree>
    <p:extLst>
      <p:ext uri="{BB962C8B-B14F-4D97-AF65-F5344CB8AC3E}">
        <p14:creationId xmlns:p14="http://schemas.microsoft.com/office/powerpoint/2010/main" val="2082749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18E0E6-A75F-4288-97F2-4EEE45A485F2}"/>
              </a:ext>
            </a:extLst>
          </p:cNvPr>
          <p:cNvSpPr>
            <a:spLocks noGrp="1"/>
          </p:cNvSpPr>
          <p:nvPr>
            <p:ph type="title"/>
          </p:nvPr>
        </p:nvSpPr>
        <p:spPr>
          <a:xfrm>
            <a:off x="2347546" y="365125"/>
            <a:ext cx="7517423" cy="1325563"/>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C9077D22-C04E-4B0D-9FFC-D5181B3F5110}"/>
              </a:ext>
            </a:extLst>
          </p:cNvPr>
          <p:cNvSpPr>
            <a:spLocks noGrp="1"/>
          </p:cNvSpPr>
          <p:nvPr>
            <p:ph idx="1"/>
          </p:nvPr>
        </p:nvSpPr>
        <p:spPr>
          <a:xfrm>
            <a:off x="171450" y="1825625"/>
            <a:ext cx="10306050" cy="4351338"/>
          </a:xfrm>
        </p:spPr>
        <p:txBody>
          <a:bodyPr/>
          <a:lstStyle/>
          <a:p>
            <a:pPr marL="0" indent="0">
              <a:buNone/>
            </a:pPr>
            <a:r>
              <a:rPr lang="en-US" sz="2600" b="1" dirty="0"/>
              <a:t>3</a:t>
            </a:r>
            <a:r>
              <a:rPr lang="en-US" sz="2600" b="1" i="0" dirty="0">
                <a:effectLst/>
              </a:rPr>
              <a:t>- </a:t>
            </a:r>
            <a:r>
              <a:rPr lang="fr-FR" sz="2600" b="1" i="0" dirty="0">
                <a:effectLst/>
              </a:rPr>
              <a:t>Project planning</a:t>
            </a:r>
          </a:p>
          <a:p>
            <a:pPr marL="0" indent="0">
              <a:buNone/>
            </a:pPr>
            <a:endParaRPr lang="en-US" sz="2600" b="1" i="0" dirty="0">
              <a:effectLst/>
            </a:endParaRPr>
          </a:p>
          <a:p>
            <a:pPr marL="0" indent="0">
              <a:buNone/>
            </a:pPr>
            <a:r>
              <a:rPr lang="en-US" b="0" i="0" dirty="0">
                <a:effectLst/>
                <a:latin typeface="GraphikRegular"/>
              </a:rPr>
              <a:t>It’s created during the project planning phase and is a compilation of several other documents. It is more than just a schedule or a task list, though it does include those things. </a:t>
            </a:r>
          </a:p>
          <a:p>
            <a:pPr marL="0" indent="0">
              <a:buNone/>
            </a:pPr>
            <a:r>
              <a:rPr lang="en-US" b="0" i="0" dirty="0">
                <a:effectLst/>
                <a:latin typeface="GraphikRegular"/>
              </a:rPr>
              <a:t>The project management plan is formally approved at the beginning of the project and then progressively updated throughout the course of the project</a:t>
            </a:r>
            <a:endParaRPr lang="fr-FR" dirty="0"/>
          </a:p>
        </p:txBody>
      </p:sp>
      <p:pic>
        <p:nvPicPr>
          <p:cNvPr id="4" name="Picture 1">
            <a:extLst>
              <a:ext uri="{FF2B5EF4-FFF2-40B4-BE49-F238E27FC236}">
                <a16:creationId xmlns:a16="http://schemas.microsoft.com/office/drawing/2014/main" id="{DBE804BA-3456-4D53-BEA4-94B8F1636009}"/>
              </a:ext>
            </a:extLst>
          </p:cNvPr>
          <p:cNvPicPr>
            <a:picLocks noChangeAspect="1"/>
          </p:cNvPicPr>
          <p:nvPr/>
        </p:nvPicPr>
        <p:blipFill>
          <a:blip r:embed="rId2"/>
          <a:stretch>
            <a:fillRect/>
          </a:stretch>
        </p:blipFill>
        <p:spPr>
          <a:xfrm>
            <a:off x="0" y="5394833"/>
            <a:ext cx="1652159" cy="1463167"/>
          </a:xfrm>
          <a:prstGeom prst="rect">
            <a:avLst/>
          </a:prstGeom>
        </p:spPr>
      </p:pic>
    </p:spTree>
    <p:extLst>
      <p:ext uri="{BB962C8B-B14F-4D97-AF65-F5344CB8AC3E}">
        <p14:creationId xmlns:p14="http://schemas.microsoft.com/office/powerpoint/2010/main" val="455278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915787-BB85-4642-A71E-32205B0F1C73}"/>
              </a:ext>
            </a:extLst>
          </p:cNvPr>
          <p:cNvSpPr>
            <a:spLocks noGrp="1"/>
          </p:cNvSpPr>
          <p:nvPr>
            <p:ph type="title"/>
          </p:nvPr>
        </p:nvSpPr>
        <p:spPr>
          <a:xfrm>
            <a:off x="2321168" y="365125"/>
            <a:ext cx="7420709" cy="1325563"/>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EBEFABCE-9B0F-4FA8-8042-E66336984CA3}"/>
              </a:ext>
            </a:extLst>
          </p:cNvPr>
          <p:cNvSpPr>
            <a:spLocks noGrp="1"/>
          </p:cNvSpPr>
          <p:nvPr>
            <p:ph idx="1"/>
          </p:nvPr>
        </p:nvSpPr>
        <p:spPr>
          <a:xfrm>
            <a:off x="149469" y="1825625"/>
            <a:ext cx="10243039" cy="4351338"/>
          </a:xfrm>
        </p:spPr>
        <p:txBody>
          <a:bodyPr>
            <a:normAutofit/>
          </a:bodyPr>
          <a:lstStyle/>
          <a:p>
            <a:pPr marL="0" indent="0" algn="just">
              <a:buNone/>
            </a:pPr>
            <a:r>
              <a:rPr lang="en-US" sz="2600" b="0" i="0" dirty="0">
                <a:effectLst/>
              </a:rPr>
              <a:t>The project planning process starts before work on the actual project begins and continues throughout the life cycle of the project. Its main goal is to </a:t>
            </a:r>
            <a:r>
              <a:rPr lang="en-US" sz="2600" b="1" i="0" dirty="0">
                <a:effectLst/>
              </a:rPr>
              <a:t>adequately plan the time, cost and resources needed for the project</a:t>
            </a:r>
            <a:r>
              <a:rPr lang="en-US" sz="2600" b="0" i="0" dirty="0">
                <a:effectLst/>
              </a:rPr>
              <a:t> and thus to </a:t>
            </a:r>
            <a:r>
              <a:rPr lang="en-US" sz="2600" b="1" i="0" dirty="0">
                <a:effectLst/>
              </a:rPr>
              <a:t>minimize risk</a:t>
            </a:r>
            <a:r>
              <a:rPr lang="en-US" sz="2600" b="0" i="0" dirty="0">
                <a:effectLst/>
              </a:rPr>
              <a:t>. The main output of the project planning process is the </a:t>
            </a:r>
            <a:r>
              <a:rPr lang="en-US" sz="2600" b="1" i="0" dirty="0">
                <a:effectLst/>
              </a:rPr>
              <a:t>project plan</a:t>
            </a:r>
            <a:r>
              <a:rPr lang="en-US" sz="2600" b="0" i="0" dirty="0">
                <a:effectLst/>
              </a:rPr>
              <a:t> (or project management plan), which includes the project schedule as well as various supporting plans.</a:t>
            </a:r>
          </a:p>
          <a:p>
            <a:pPr marL="0" indent="0" algn="just">
              <a:buNone/>
            </a:pPr>
            <a:endParaRPr lang="fr-FR" sz="2600" dirty="0"/>
          </a:p>
        </p:txBody>
      </p:sp>
      <p:pic>
        <p:nvPicPr>
          <p:cNvPr id="7" name="Image 6" descr="The Project Planning Process">
            <a:extLst>
              <a:ext uri="{FF2B5EF4-FFF2-40B4-BE49-F238E27FC236}">
                <a16:creationId xmlns:a16="http://schemas.microsoft.com/office/drawing/2014/main" id="{C4273410-352A-4B0A-93DD-C88F8EB8BC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05225" y="3868615"/>
            <a:ext cx="4386775" cy="2989385"/>
          </a:xfrm>
          <a:prstGeom prst="rect">
            <a:avLst/>
          </a:prstGeom>
          <a:noFill/>
          <a:ln>
            <a:noFill/>
          </a:ln>
        </p:spPr>
      </p:pic>
      <p:pic>
        <p:nvPicPr>
          <p:cNvPr id="8" name="Picture 1">
            <a:extLst>
              <a:ext uri="{FF2B5EF4-FFF2-40B4-BE49-F238E27FC236}">
                <a16:creationId xmlns:a16="http://schemas.microsoft.com/office/drawing/2014/main" id="{3861DD7F-1FDA-4247-9A16-52F7E9006CAB}"/>
              </a:ext>
            </a:extLst>
          </p:cNvPr>
          <p:cNvPicPr>
            <a:picLocks noChangeAspect="1"/>
          </p:cNvPicPr>
          <p:nvPr/>
        </p:nvPicPr>
        <p:blipFill>
          <a:blip r:embed="rId3"/>
          <a:stretch>
            <a:fillRect/>
          </a:stretch>
        </p:blipFill>
        <p:spPr>
          <a:xfrm>
            <a:off x="0" y="5363307"/>
            <a:ext cx="1652159" cy="1463167"/>
          </a:xfrm>
          <a:prstGeom prst="rect">
            <a:avLst/>
          </a:prstGeom>
        </p:spPr>
      </p:pic>
    </p:spTree>
    <p:extLst>
      <p:ext uri="{BB962C8B-B14F-4D97-AF65-F5344CB8AC3E}">
        <p14:creationId xmlns:p14="http://schemas.microsoft.com/office/powerpoint/2010/main" val="2520890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334FBB-E481-4D10-B660-20D33CB028D2}"/>
              </a:ext>
            </a:extLst>
          </p:cNvPr>
          <p:cNvSpPr>
            <a:spLocks noGrp="1"/>
          </p:cNvSpPr>
          <p:nvPr>
            <p:ph type="title"/>
          </p:nvPr>
        </p:nvSpPr>
        <p:spPr>
          <a:xfrm>
            <a:off x="2567354" y="633046"/>
            <a:ext cx="7156938" cy="659424"/>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9F7A5F70-32BD-4139-AA0E-0E3576F834A1}"/>
              </a:ext>
            </a:extLst>
          </p:cNvPr>
          <p:cNvSpPr>
            <a:spLocks noGrp="1"/>
          </p:cNvSpPr>
          <p:nvPr>
            <p:ph idx="1"/>
          </p:nvPr>
        </p:nvSpPr>
        <p:spPr>
          <a:xfrm>
            <a:off x="190500" y="1690688"/>
            <a:ext cx="10182225" cy="4351338"/>
          </a:xfrm>
        </p:spPr>
        <p:txBody>
          <a:bodyPr>
            <a:noAutofit/>
          </a:bodyPr>
          <a:lstStyle/>
          <a:p>
            <a:pPr marL="0" indent="0" algn="l">
              <a:buNone/>
            </a:pPr>
            <a:r>
              <a:rPr lang="fr-FR" sz="2600" b="1" dirty="0"/>
              <a:t>4-</a:t>
            </a:r>
            <a:r>
              <a:rPr lang="en-US" sz="2600" b="1" i="0" dirty="0">
                <a:effectLst/>
              </a:rPr>
              <a:t> Why is project planning important</a:t>
            </a:r>
            <a:r>
              <a:rPr lang="en-US" sz="2600" b="0" i="0" dirty="0">
                <a:effectLst/>
              </a:rPr>
              <a:t>?</a:t>
            </a:r>
          </a:p>
          <a:p>
            <a:pPr algn="just"/>
            <a:r>
              <a:rPr lang="en-US" sz="2600" b="0" i="0" dirty="0">
                <a:effectLst/>
              </a:rPr>
              <a:t>Project planning is a crucial stage that comes right after initiation </a:t>
            </a:r>
            <a:r>
              <a:rPr lang="en-US" sz="2600" b="0" i="0" dirty="0">
                <a:solidFill>
                  <a:srgbClr val="1D2B36"/>
                </a:solidFill>
                <a:effectLst/>
              </a:rPr>
              <a:t>in </a:t>
            </a:r>
            <a:r>
              <a:rPr lang="en-US" sz="2600" b="0" i="0" u="none" strike="noStrike" dirty="0">
                <a:solidFill>
                  <a:srgbClr val="0565FF"/>
                </a:solidFill>
                <a:effectLst/>
                <a:hlinkClick r:id="rId2"/>
              </a:rPr>
              <a:t>project management phases</a:t>
            </a:r>
            <a:r>
              <a:rPr lang="en-US" sz="2600" b="0" i="0" dirty="0">
                <a:solidFill>
                  <a:srgbClr val="1D2B36"/>
                </a:solidFill>
                <a:effectLst/>
              </a:rPr>
              <a:t>. </a:t>
            </a:r>
            <a:r>
              <a:rPr lang="en-US" sz="2600" b="0" i="0" dirty="0">
                <a:effectLst/>
              </a:rPr>
              <a:t>Through proper planning, you streamline the entire project into a series of steps and ensure the availability of all the resources on time.</a:t>
            </a:r>
          </a:p>
          <a:p>
            <a:pPr marL="0" indent="0" algn="just">
              <a:buNone/>
            </a:pPr>
            <a:endParaRPr lang="en-US" sz="2600" b="0" i="0" dirty="0">
              <a:solidFill>
                <a:srgbClr val="1D2B36"/>
              </a:solidFill>
              <a:effectLst/>
            </a:endParaRPr>
          </a:p>
          <a:p>
            <a:pPr algn="just"/>
            <a:r>
              <a:rPr lang="en-US" sz="2600" b="0" i="0" u="none" strike="noStrike" dirty="0">
                <a:solidFill>
                  <a:srgbClr val="0565FF"/>
                </a:solidFill>
                <a:effectLst/>
                <a:hlinkClick r:id="rId3"/>
              </a:rPr>
              <a:t>Project constraints</a:t>
            </a:r>
            <a:r>
              <a:rPr lang="en-US" sz="2600" b="0" i="0" dirty="0">
                <a:solidFill>
                  <a:srgbClr val="1D2B36"/>
                </a:solidFill>
                <a:effectLst/>
              </a:rPr>
              <a:t> </a:t>
            </a:r>
            <a:r>
              <a:rPr lang="en-US" sz="2600" b="0" i="0" dirty="0">
                <a:effectLst/>
              </a:rPr>
              <a:t>such as time, scope, and costs are discussed in the project planning process, and mitigation plans are developed after the identification of potential risks. By comparing the actual progress with the project plan, you can also monitor the performance of your team and take the necessary steps to improve it.</a:t>
            </a:r>
            <a:endParaRPr lang="fr-FR" sz="2600" dirty="0"/>
          </a:p>
        </p:txBody>
      </p:sp>
    </p:spTree>
    <p:extLst>
      <p:ext uri="{BB962C8B-B14F-4D97-AF65-F5344CB8AC3E}">
        <p14:creationId xmlns:p14="http://schemas.microsoft.com/office/powerpoint/2010/main" val="2064505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042ED5-02AF-4DB5-BA19-45DCE897F175}"/>
              </a:ext>
            </a:extLst>
          </p:cNvPr>
          <p:cNvSpPr>
            <a:spLocks noGrp="1"/>
          </p:cNvSpPr>
          <p:nvPr>
            <p:ph type="title"/>
          </p:nvPr>
        </p:nvSpPr>
        <p:spPr>
          <a:xfrm>
            <a:off x="2198078" y="547687"/>
            <a:ext cx="7535008" cy="1143001"/>
          </a:xfrm>
        </p:spPr>
        <p:txBody>
          <a:bodyPr>
            <a:normAutofit fontScale="90000"/>
          </a:bodyPr>
          <a:lstStyle/>
          <a:p>
            <a:pPr algn="ctr"/>
            <a:r>
              <a:rPr lang="en-US" sz="4400" b="1" dirty="0">
                <a:solidFill>
                  <a:schemeClr val="bg1"/>
                </a:solidFill>
                <a:latin typeface="+mn-lt"/>
              </a:rPr>
              <a:t>I- Project Plan v/s Project Planning</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3708B5DA-410E-47A7-B350-026689FBAF0D}"/>
              </a:ext>
            </a:extLst>
          </p:cNvPr>
          <p:cNvSpPr>
            <a:spLocks noGrp="1"/>
          </p:cNvSpPr>
          <p:nvPr>
            <p:ph idx="1"/>
          </p:nvPr>
        </p:nvSpPr>
        <p:spPr>
          <a:xfrm>
            <a:off x="209550" y="1958975"/>
            <a:ext cx="3476624" cy="4351338"/>
          </a:xfrm>
        </p:spPr>
        <p:txBody>
          <a:bodyPr/>
          <a:lstStyle/>
          <a:p>
            <a:pPr algn="l"/>
            <a:endParaRPr lang="en-US" b="0" i="0" dirty="0">
              <a:solidFill>
                <a:srgbClr val="1D2B36"/>
              </a:solidFill>
              <a:effectLst/>
              <a:latin typeface="GraphikRegular"/>
            </a:endParaRPr>
          </a:p>
          <a:p>
            <a:pPr marL="0" indent="0" algn="just">
              <a:buNone/>
            </a:pPr>
            <a:r>
              <a:rPr lang="en-US" sz="2600" b="0" i="0" dirty="0">
                <a:effectLst/>
              </a:rPr>
              <a:t>Check out the 7 main areas (PMBOK)where</a:t>
            </a:r>
          </a:p>
          <a:p>
            <a:pPr marL="0" indent="0" algn="just">
              <a:buNone/>
            </a:pPr>
            <a:r>
              <a:rPr lang="en-US" sz="2600" b="0" i="0" u="none" strike="noStrike" dirty="0">
                <a:solidFill>
                  <a:srgbClr val="0565FF"/>
                </a:solidFill>
                <a:effectLst/>
                <a:hlinkClick r:id="rId2"/>
              </a:rPr>
              <a:t>project planning is important</a:t>
            </a:r>
            <a:r>
              <a:rPr lang="en-US" sz="2600" b="0" i="0" dirty="0">
                <a:solidFill>
                  <a:srgbClr val="1D2B36"/>
                </a:solidFill>
                <a:effectLst/>
              </a:rPr>
              <a:t> </a:t>
            </a:r>
            <a:r>
              <a:rPr lang="en-US" sz="2600" b="0" i="0" dirty="0">
                <a:effectLst/>
              </a:rPr>
              <a:t>for successful projects.</a:t>
            </a:r>
          </a:p>
          <a:p>
            <a:pPr marL="0" indent="0">
              <a:buNone/>
            </a:pPr>
            <a:endParaRPr lang="fr-FR" dirty="0"/>
          </a:p>
        </p:txBody>
      </p:sp>
      <p:pic>
        <p:nvPicPr>
          <p:cNvPr id="1026" name="Picture 2" descr="Components of a project plan">
            <a:extLst>
              <a:ext uri="{FF2B5EF4-FFF2-40B4-BE49-F238E27FC236}">
                <a16:creationId xmlns:a16="http://schemas.microsoft.com/office/drawing/2014/main" id="{2172238F-31C9-431D-92F6-6F64EA829B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6174" y="1690688"/>
            <a:ext cx="8505826" cy="4733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6991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ADB98D-6FC5-44CA-8C6A-129DB9DD901E}"/>
              </a:ext>
            </a:extLst>
          </p:cNvPr>
          <p:cNvSpPr>
            <a:spLocks noGrp="1"/>
          </p:cNvSpPr>
          <p:nvPr>
            <p:ph type="title"/>
          </p:nvPr>
        </p:nvSpPr>
        <p:spPr>
          <a:xfrm>
            <a:off x="2514600" y="536330"/>
            <a:ext cx="7060223" cy="852855"/>
          </a:xfrm>
        </p:spPr>
        <p:txBody>
          <a:bodyPr>
            <a:normAutofit fontScale="90000"/>
          </a:bodyPr>
          <a:lstStyle/>
          <a:p>
            <a:pPr algn="ctr"/>
            <a:br>
              <a:rPr lang="fr-FR" b="1" dirty="0">
                <a:solidFill>
                  <a:schemeClr val="bg1"/>
                </a:solidFill>
                <a:latin typeface="+mn-lt"/>
              </a:rPr>
            </a:br>
            <a:r>
              <a:rPr lang="fr-FR" b="1" dirty="0">
                <a:solidFill>
                  <a:schemeClr val="bg1"/>
                </a:solidFill>
                <a:latin typeface="+mn-lt"/>
              </a:rPr>
              <a:t>II- </a:t>
            </a:r>
            <a:r>
              <a:rPr lang="fr-FR" b="1" i="0" dirty="0" err="1">
                <a:solidFill>
                  <a:schemeClr val="bg1"/>
                </a:solidFill>
                <a:effectLst/>
                <a:latin typeface="+mn-lt"/>
              </a:rPr>
              <a:t>Initiating</a:t>
            </a:r>
            <a:r>
              <a:rPr lang="fr-FR" b="1" i="0" dirty="0">
                <a:solidFill>
                  <a:schemeClr val="bg1"/>
                </a:solidFill>
                <a:effectLst/>
                <a:latin typeface="+mn-lt"/>
              </a:rPr>
              <a:t> a </a:t>
            </a:r>
            <a:r>
              <a:rPr lang="fr-FR" b="1" dirty="0">
                <a:solidFill>
                  <a:schemeClr val="bg1"/>
                </a:solidFill>
                <a:latin typeface="+mn-lt"/>
              </a:rPr>
              <a:t>P</a:t>
            </a:r>
            <a:r>
              <a:rPr lang="fr-FR" b="1" i="0" dirty="0">
                <a:solidFill>
                  <a:schemeClr val="bg1"/>
                </a:solidFill>
                <a:effectLst/>
                <a:latin typeface="+mn-lt"/>
              </a:rPr>
              <a:t>roject</a:t>
            </a:r>
            <a:br>
              <a:rPr lang="fr-FR" b="1" i="0" dirty="0">
                <a:effectLst/>
              </a:rPr>
            </a:br>
            <a:endParaRPr lang="fr-FR" dirty="0"/>
          </a:p>
        </p:txBody>
      </p:sp>
      <p:sp>
        <p:nvSpPr>
          <p:cNvPr id="3" name="Espace réservé du contenu 2">
            <a:extLst>
              <a:ext uri="{FF2B5EF4-FFF2-40B4-BE49-F238E27FC236}">
                <a16:creationId xmlns:a16="http://schemas.microsoft.com/office/drawing/2014/main" id="{CDBED08B-9AA9-4863-9B3B-753C468F4470}"/>
              </a:ext>
            </a:extLst>
          </p:cNvPr>
          <p:cNvSpPr>
            <a:spLocks noGrp="1"/>
          </p:cNvSpPr>
          <p:nvPr>
            <p:ph idx="1"/>
          </p:nvPr>
        </p:nvSpPr>
        <p:spPr>
          <a:xfrm>
            <a:off x="105508" y="1825625"/>
            <a:ext cx="10172700" cy="4351338"/>
          </a:xfrm>
        </p:spPr>
        <p:txBody>
          <a:bodyPr>
            <a:normAutofit/>
          </a:bodyPr>
          <a:lstStyle/>
          <a:p>
            <a:pPr algn="just"/>
            <a:r>
              <a:rPr lang="en-US" sz="2600" b="0" i="0" dirty="0">
                <a:effectLst/>
              </a:rPr>
              <a:t>The first step of the project management lifecycle is the </a:t>
            </a:r>
            <a:r>
              <a:rPr lang="en-US" sz="2600" b="1" i="0" dirty="0">
                <a:effectLst/>
              </a:rPr>
              <a:t>initiating phase</a:t>
            </a:r>
            <a:r>
              <a:rPr lang="en-US" sz="2600" b="0" i="0" dirty="0">
                <a:effectLst/>
              </a:rPr>
              <a:t>. During this phase, one of your key objectives is to ensure that the project will deliver strategic value to the organization. If the project is approved and deemed a good use of resources, then proceed to the next step of the project management lifecycle - the </a:t>
            </a:r>
            <a:r>
              <a:rPr lang="en-US" sz="2600" b="1" i="0" dirty="0">
                <a:effectLst/>
              </a:rPr>
              <a:t>planning phase</a:t>
            </a:r>
            <a:r>
              <a:rPr lang="en-US" sz="2600" b="0" i="0" dirty="0">
                <a:effectLst/>
              </a:rPr>
              <a:t>.</a:t>
            </a:r>
          </a:p>
          <a:p>
            <a:pPr marL="0" indent="0" algn="just">
              <a:buNone/>
            </a:pPr>
            <a:endParaRPr lang="en-US" sz="2600" b="0" i="0" dirty="0">
              <a:effectLst/>
            </a:endParaRPr>
          </a:p>
          <a:p>
            <a:pPr algn="just"/>
            <a:r>
              <a:rPr lang="en-US" sz="2600" b="0" i="0" dirty="0">
                <a:effectLst/>
              </a:rPr>
              <a:t>During the initiating phase, you ensure that a project is strategically valuable before proceeding to the planning phase</a:t>
            </a:r>
            <a:r>
              <a:rPr lang="en-US" b="0" i="0" dirty="0">
                <a:effectLst/>
                <a:latin typeface="Montserrat" panose="00000500000000000000" pitchFamily="2" charset="0"/>
              </a:rPr>
              <a:t>.</a:t>
            </a:r>
            <a:br>
              <a:rPr lang="en-US" dirty="0"/>
            </a:br>
            <a:endParaRPr lang="fr-FR" dirty="0"/>
          </a:p>
        </p:txBody>
      </p:sp>
      <p:pic>
        <p:nvPicPr>
          <p:cNvPr id="4" name="Picture 1">
            <a:extLst>
              <a:ext uri="{FF2B5EF4-FFF2-40B4-BE49-F238E27FC236}">
                <a16:creationId xmlns:a16="http://schemas.microsoft.com/office/drawing/2014/main" id="{FF1F7417-1D8C-4F76-B36E-0CCCFD34F8EE}"/>
              </a:ext>
            </a:extLst>
          </p:cNvPr>
          <p:cNvPicPr>
            <a:picLocks noChangeAspect="1"/>
          </p:cNvPicPr>
          <p:nvPr/>
        </p:nvPicPr>
        <p:blipFill>
          <a:blip r:embed="rId2"/>
          <a:stretch>
            <a:fillRect/>
          </a:stretch>
        </p:blipFill>
        <p:spPr>
          <a:xfrm>
            <a:off x="0" y="5442893"/>
            <a:ext cx="1597891" cy="1415107"/>
          </a:xfrm>
          <a:prstGeom prst="rect">
            <a:avLst/>
          </a:prstGeom>
        </p:spPr>
      </p:pic>
    </p:spTree>
    <p:extLst>
      <p:ext uri="{BB962C8B-B14F-4D97-AF65-F5344CB8AC3E}">
        <p14:creationId xmlns:p14="http://schemas.microsoft.com/office/powerpoint/2010/main" val="2307784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22431C-45A3-4878-AD20-BB285E8E6A3F}"/>
              </a:ext>
            </a:extLst>
          </p:cNvPr>
          <p:cNvSpPr>
            <a:spLocks noGrp="1"/>
          </p:cNvSpPr>
          <p:nvPr>
            <p:ph type="title"/>
          </p:nvPr>
        </p:nvSpPr>
        <p:spPr>
          <a:xfrm>
            <a:off x="2382714" y="365125"/>
            <a:ext cx="7359163" cy="1325563"/>
          </a:xfrm>
        </p:spPr>
        <p:txBody>
          <a:bodyPr>
            <a:normAutofit/>
          </a:bodyPr>
          <a:lstStyle/>
          <a:p>
            <a:pPr algn="ctr"/>
            <a:r>
              <a:rPr lang="fr-FR" b="1" dirty="0">
                <a:solidFill>
                  <a:schemeClr val="bg1"/>
                </a:solidFill>
                <a:latin typeface="+mn-lt"/>
              </a:rPr>
              <a:t>II- </a:t>
            </a:r>
            <a:r>
              <a:rPr lang="fr-FR" b="1" i="0" dirty="0">
                <a:solidFill>
                  <a:schemeClr val="bg1"/>
                </a:solidFill>
                <a:effectLst/>
                <a:latin typeface="+mn-lt"/>
              </a:rPr>
              <a:t>Initiating a </a:t>
            </a:r>
            <a:r>
              <a:rPr lang="fr-FR" b="1" dirty="0">
                <a:solidFill>
                  <a:schemeClr val="bg1"/>
                </a:solidFill>
                <a:latin typeface="+mn-lt"/>
              </a:rPr>
              <a:t>P</a:t>
            </a:r>
            <a:r>
              <a:rPr lang="fr-FR" b="1" i="0" dirty="0">
                <a:solidFill>
                  <a:schemeClr val="bg1"/>
                </a:solidFill>
                <a:effectLst/>
                <a:latin typeface="+mn-lt"/>
              </a:rPr>
              <a:t>roject</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45E1257F-D4FA-4E90-ABC9-51A89246D9BB}"/>
              </a:ext>
            </a:extLst>
          </p:cNvPr>
          <p:cNvSpPr>
            <a:spLocks noGrp="1"/>
          </p:cNvSpPr>
          <p:nvPr>
            <p:ph idx="1"/>
          </p:nvPr>
        </p:nvSpPr>
        <p:spPr>
          <a:xfrm>
            <a:off x="193431" y="1690688"/>
            <a:ext cx="10199077" cy="4486275"/>
          </a:xfrm>
        </p:spPr>
        <p:txBody>
          <a:bodyPr>
            <a:normAutofit/>
          </a:bodyPr>
          <a:lstStyle/>
          <a:p>
            <a:pPr marL="0" indent="0" algn="just">
              <a:buNone/>
            </a:pPr>
            <a:r>
              <a:rPr lang="en-US" sz="2600" b="0" i="0" dirty="0">
                <a:effectLst/>
                <a:latin typeface="Calibri" panose="020F0502020204030204" pitchFamily="34" charset="0"/>
                <a:cs typeface="Calibri" panose="020F0502020204030204" pitchFamily="34" charset="0"/>
              </a:rPr>
              <a:t>During this phase examine potential candidates for future projects and ask yourself 3 main questions that can be answered by researching and creating 3 documents:</a:t>
            </a:r>
          </a:p>
          <a:p>
            <a:pPr marL="0" indent="0" algn="just">
              <a:buNone/>
            </a:pPr>
            <a:r>
              <a:rPr lang="en-US" sz="2600" dirty="0">
                <a:solidFill>
                  <a:srgbClr val="000000"/>
                </a:solidFill>
                <a:latin typeface="Calibri" panose="020F0502020204030204" pitchFamily="34" charset="0"/>
                <a:cs typeface="Calibri" panose="020F0502020204030204" pitchFamily="34" charset="0"/>
              </a:rPr>
              <a:t>1-</a:t>
            </a:r>
            <a:r>
              <a:rPr lang="en-US" sz="2600" b="0" i="0" dirty="0">
                <a:solidFill>
                  <a:srgbClr val="000000"/>
                </a:solidFill>
                <a:effectLst/>
                <a:latin typeface="Calibri" panose="020F0502020204030204" pitchFamily="34" charset="0"/>
                <a:cs typeface="Calibri" panose="020F0502020204030204" pitchFamily="34" charset="0"/>
              </a:rPr>
              <a:t>Should we do this?                </a:t>
            </a:r>
            <a:r>
              <a:rPr lang="en-US" sz="2400" b="0" i="0" dirty="0">
                <a:effectLst/>
                <a:latin typeface="Calibri" panose="020F0502020204030204" pitchFamily="34" charset="0"/>
                <a:cs typeface="Calibri" panose="020F0502020204030204" pitchFamily="34" charset="0"/>
              </a:rPr>
              <a:t> The </a:t>
            </a:r>
            <a:r>
              <a:rPr lang="en-US" sz="2400" b="1" i="0" dirty="0">
                <a:effectLst/>
                <a:latin typeface="Calibri" panose="020F0502020204030204" pitchFamily="34" charset="0"/>
                <a:cs typeface="Calibri" panose="020F0502020204030204" pitchFamily="34" charset="0"/>
              </a:rPr>
              <a:t>business case</a:t>
            </a:r>
            <a:r>
              <a:rPr lang="en-US" sz="2400" b="0" i="0" dirty="0">
                <a:effectLst/>
                <a:latin typeface="Calibri" panose="020F0502020204030204" pitchFamily="34" charset="0"/>
                <a:cs typeface="Calibri" panose="020F0502020204030204" pitchFamily="34" charset="0"/>
              </a:rPr>
              <a:t> </a:t>
            </a:r>
            <a:endParaRPr lang="en-US" sz="2600" b="0" i="0" dirty="0">
              <a:solidFill>
                <a:srgbClr val="000000"/>
              </a:solidFill>
              <a:effectLst/>
              <a:latin typeface="Calibri" panose="020F0502020204030204" pitchFamily="34" charset="0"/>
              <a:cs typeface="Calibri" panose="020F0502020204030204" pitchFamily="34" charset="0"/>
            </a:endParaRPr>
          </a:p>
          <a:p>
            <a:pPr marL="0" indent="0" algn="just">
              <a:buNone/>
            </a:pPr>
            <a:endParaRPr lang="en-US" sz="2600" b="0" i="0" dirty="0">
              <a:solidFill>
                <a:srgbClr val="000000"/>
              </a:solidFill>
              <a:effectLst/>
              <a:latin typeface="Calibri" panose="020F0502020204030204" pitchFamily="34" charset="0"/>
              <a:cs typeface="Calibri" panose="020F0502020204030204" pitchFamily="34" charset="0"/>
            </a:endParaRPr>
          </a:p>
          <a:p>
            <a:pPr marL="0" indent="0" algn="just">
              <a:buNone/>
            </a:pPr>
            <a:r>
              <a:rPr lang="en-US" sz="2600" b="0" i="0" dirty="0">
                <a:solidFill>
                  <a:srgbClr val="000000"/>
                </a:solidFill>
                <a:effectLst/>
                <a:latin typeface="Calibri" panose="020F0502020204030204" pitchFamily="34" charset="0"/>
                <a:cs typeface="Calibri" panose="020F0502020204030204" pitchFamily="34" charset="0"/>
              </a:rPr>
              <a:t>2- Are we able to do this?                  </a:t>
            </a:r>
            <a:r>
              <a:rPr lang="en-US" sz="2400" b="0" i="0" dirty="0">
                <a:effectLst/>
                <a:latin typeface="Calibri" panose="020F0502020204030204" pitchFamily="34" charset="0"/>
                <a:cs typeface="Calibri" panose="020F0502020204030204" pitchFamily="34" charset="0"/>
              </a:rPr>
              <a:t>The </a:t>
            </a:r>
            <a:r>
              <a:rPr lang="en-US" sz="2400" b="1" i="0" dirty="0">
                <a:effectLst/>
                <a:latin typeface="Calibri" panose="020F0502020204030204" pitchFamily="34" charset="0"/>
                <a:cs typeface="Calibri" panose="020F0502020204030204" pitchFamily="34" charset="0"/>
              </a:rPr>
              <a:t>feasibility study</a:t>
            </a:r>
            <a:r>
              <a:rPr lang="en-US" sz="2400" b="0" i="0" dirty="0">
                <a:effectLst/>
                <a:latin typeface="Calibri" panose="020F0502020204030204" pitchFamily="34" charset="0"/>
                <a:cs typeface="Calibri" panose="020F0502020204030204" pitchFamily="34" charset="0"/>
              </a:rPr>
              <a:t>  </a:t>
            </a:r>
            <a:endParaRPr lang="en-US" sz="2600" b="0" i="0" dirty="0">
              <a:solidFill>
                <a:srgbClr val="000000"/>
              </a:solidFill>
              <a:effectLst/>
              <a:latin typeface="Calibri" panose="020F0502020204030204" pitchFamily="34" charset="0"/>
              <a:cs typeface="Calibri" panose="020F0502020204030204" pitchFamily="34" charset="0"/>
            </a:endParaRPr>
          </a:p>
          <a:p>
            <a:pPr algn="just">
              <a:buFont typeface="+mj-lt"/>
              <a:buAutoNum type="arabicPeriod"/>
            </a:pPr>
            <a:endParaRPr lang="en-US" sz="2600" b="0" i="0" dirty="0">
              <a:solidFill>
                <a:srgbClr val="000000"/>
              </a:solidFill>
              <a:effectLst/>
              <a:latin typeface="Calibri" panose="020F0502020204030204" pitchFamily="34" charset="0"/>
              <a:cs typeface="Calibri" panose="020F0502020204030204" pitchFamily="34" charset="0"/>
            </a:endParaRPr>
          </a:p>
          <a:p>
            <a:pPr marL="0" indent="0" algn="just">
              <a:buNone/>
            </a:pPr>
            <a:r>
              <a:rPr lang="en-US" sz="2600" b="0" i="0" dirty="0">
                <a:solidFill>
                  <a:srgbClr val="000000"/>
                </a:solidFill>
                <a:effectLst/>
                <a:latin typeface="Calibri" panose="020F0502020204030204" pitchFamily="34" charset="0"/>
                <a:cs typeface="Calibri" panose="020F0502020204030204" pitchFamily="34" charset="0"/>
              </a:rPr>
              <a:t>3- If we are going to do this, what kind of process would we have?</a:t>
            </a:r>
          </a:p>
          <a:p>
            <a:pPr marL="0" indent="0" algn="just">
              <a:buNone/>
            </a:pPr>
            <a:r>
              <a:rPr lang="en-US" sz="2600" b="0" i="0" dirty="0">
                <a:solidFill>
                  <a:srgbClr val="000000"/>
                </a:solidFill>
                <a:effectLst/>
                <a:latin typeface="Calibri" panose="020F0502020204030204" pitchFamily="34" charset="0"/>
                <a:cs typeface="Calibri" panose="020F0502020204030204" pitchFamily="34" charset="0"/>
              </a:rPr>
              <a:t>                       </a:t>
            </a:r>
            <a:r>
              <a:rPr lang="en-US" sz="2400" b="0" i="0" dirty="0">
                <a:effectLst/>
                <a:latin typeface="Calibri" panose="020F0502020204030204" pitchFamily="34" charset="0"/>
                <a:cs typeface="Calibri" panose="020F0502020204030204" pitchFamily="34" charset="0"/>
              </a:rPr>
              <a:t>The </a:t>
            </a:r>
            <a:r>
              <a:rPr lang="en-US" sz="2400" b="1" i="0" dirty="0">
                <a:effectLst/>
                <a:latin typeface="Calibri" panose="020F0502020204030204" pitchFamily="34" charset="0"/>
                <a:cs typeface="Calibri" panose="020F0502020204030204" pitchFamily="34" charset="0"/>
              </a:rPr>
              <a:t>project charter </a:t>
            </a:r>
            <a:r>
              <a:rPr lang="en-US" sz="2600" b="0" i="0" dirty="0">
                <a:solidFill>
                  <a:srgbClr val="000000"/>
                </a:solidFill>
                <a:effectLst/>
                <a:latin typeface="Calibri" panose="020F0502020204030204" pitchFamily="34" charset="0"/>
                <a:cs typeface="Calibri" panose="020F0502020204030204" pitchFamily="34" charset="0"/>
              </a:rPr>
              <a:t>      </a:t>
            </a:r>
            <a:endParaRPr lang="fr-FR" dirty="0"/>
          </a:p>
        </p:txBody>
      </p:sp>
      <p:sp>
        <p:nvSpPr>
          <p:cNvPr id="4" name="Flèche : droite 3">
            <a:extLst>
              <a:ext uri="{FF2B5EF4-FFF2-40B4-BE49-F238E27FC236}">
                <a16:creationId xmlns:a16="http://schemas.microsoft.com/office/drawing/2014/main" id="{28F06678-AF2F-4CBA-947A-8F1FA2DA146B}"/>
              </a:ext>
            </a:extLst>
          </p:cNvPr>
          <p:cNvSpPr/>
          <p:nvPr/>
        </p:nvSpPr>
        <p:spPr>
          <a:xfrm>
            <a:off x="3250457" y="3109390"/>
            <a:ext cx="978408" cy="48463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5" name="Flèche : droite 4">
            <a:extLst>
              <a:ext uri="{FF2B5EF4-FFF2-40B4-BE49-F238E27FC236}">
                <a16:creationId xmlns:a16="http://schemas.microsoft.com/office/drawing/2014/main" id="{F09E3520-8158-40D7-8C01-8513A1D792A8}"/>
              </a:ext>
            </a:extLst>
          </p:cNvPr>
          <p:cNvSpPr/>
          <p:nvPr/>
        </p:nvSpPr>
        <p:spPr>
          <a:xfrm>
            <a:off x="3739661" y="4050494"/>
            <a:ext cx="978408" cy="484632"/>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endParaRPr lang="fr-FR" b="1">
              <a:ln/>
              <a:solidFill>
                <a:schemeClr val="accent4"/>
              </a:solidFill>
            </a:endParaRPr>
          </a:p>
        </p:txBody>
      </p:sp>
      <p:sp>
        <p:nvSpPr>
          <p:cNvPr id="6" name="Flèche : droite 5">
            <a:extLst>
              <a:ext uri="{FF2B5EF4-FFF2-40B4-BE49-F238E27FC236}">
                <a16:creationId xmlns:a16="http://schemas.microsoft.com/office/drawing/2014/main" id="{2495896A-EC63-46B5-8149-0EC184329194}"/>
              </a:ext>
            </a:extLst>
          </p:cNvPr>
          <p:cNvSpPr/>
          <p:nvPr/>
        </p:nvSpPr>
        <p:spPr>
          <a:xfrm>
            <a:off x="821084" y="5354516"/>
            <a:ext cx="978408" cy="484632"/>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fr-FR"/>
          </a:p>
        </p:txBody>
      </p:sp>
      <p:pic>
        <p:nvPicPr>
          <p:cNvPr id="7" name="Picture 1">
            <a:extLst>
              <a:ext uri="{FF2B5EF4-FFF2-40B4-BE49-F238E27FC236}">
                <a16:creationId xmlns:a16="http://schemas.microsoft.com/office/drawing/2014/main" id="{76A74B32-A531-4E62-A045-7CFB7647CC70}"/>
              </a:ext>
            </a:extLst>
          </p:cNvPr>
          <p:cNvPicPr>
            <a:picLocks noChangeAspect="1"/>
          </p:cNvPicPr>
          <p:nvPr/>
        </p:nvPicPr>
        <p:blipFill>
          <a:blip r:embed="rId2"/>
          <a:stretch>
            <a:fillRect/>
          </a:stretch>
        </p:blipFill>
        <p:spPr>
          <a:xfrm>
            <a:off x="9003763" y="5167312"/>
            <a:ext cx="1388745" cy="1229885"/>
          </a:xfrm>
          <a:prstGeom prst="rect">
            <a:avLst/>
          </a:prstGeom>
        </p:spPr>
      </p:pic>
    </p:spTree>
    <p:extLst>
      <p:ext uri="{BB962C8B-B14F-4D97-AF65-F5344CB8AC3E}">
        <p14:creationId xmlns:p14="http://schemas.microsoft.com/office/powerpoint/2010/main" val="3739301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276D45-07B0-4815-95DA-0605088916F7}"/>
              </a:ext>
            </a:extLst>
          </p:cNvPr>
          <p:cNvSpPr>
            <a:spLocks noGrp="1"/>
          </p:cNvSpPr>
          <p:nvPr>
            <p:ph type="title"/>
          </p:nvPr>
        </p:nvSpPr>
        <p:spPr>
          <a:xfrm>
            <a:off x="2488222" y="747346"/>
            <a:ext cx="7095393" cy="650632"/>
          </a:xfrm>
        </p:spPr>
        <p:txBody>
          <a:bodyPr>
            <a:normAutofit fontScale="90000"/>
          </a:bodyPr>
          <a:lstStyle/>
          <a:p>
            <a:pPr algn="ctr"/>
            <a:r>
              <a:rPr lang="fr-FR" b="1" dirty="0">
                <a:solidFill>
                  <a:schemeClr val="bg1"/>
                </a:solidFill>
                <a:latin typeface="+mn-lt"/>
              </a:rPr>
              <a:t>II- </a:t>
            </a:r>
            <a:r>
              <a:rPr lang="fr-FR" b="1" i="0" dirty="0">
                <a:solidFill>
                  <a:schemeClr val="bg1"/>
                </a:solidFill>
                <a:effectLst/>
                <a:latin typeface="+mn-lt"/>
              </a:rPr>
              <a:t>Initiating a </a:t>
            </a:r>
            <a:r>
              <a:rPr lang="fr-FR" b="1" dirty="0">
                <a:solidFill>
                  <a:schemeClr val="bg1"/>
                </a:solidFill>
                <a:latin typeface="+mn-lt"/>
              </a:rPr>
              <a:t>P</a:t>
            </a:r>
            <a:r>
              <a:rPr lang="fr-FR" b="1" i="0" dirty="0">
                <a:solidFill>
                  <a:schemeClr val="bg1"/>
                </a:solidFill>
                <a:effectLst/>
                <a:latin typeface="+mn-lt"/>
              </a:rPr>
              <a:t>roject</a:t>
            </a:r>
            <a:br>
              <a:rPr lang="en-US" sz="4400" b="1" dirty="0">
                <a:solidFill>
                  <a:schemeClr val="bg1"/>
                </a:solidFill>
              </a:rPr>
            </a:br>
            <a:endParaRPr lang="fr-FR" dirty="0"/>
          </a:p>
        </p:txBody>
      </p:sp>
      <p:sp>
        <p:nvSpPr>
          <p:cNvPr id="3" name="Espace réservé du contenu 2">
            <a:extLst>
              <a:ext uri="{FF2B5EF4-FFF2-40B4-BE49-F238E27FC236}">
                <a16:creationId xmlns:a16="http://schemas.microsoft.com/office/drawing/2014/main" id="{E79C9F3B-CEBE-43E8-A123-4E249F0920FD}"/>
              </a:ext>
            </a:extLst>
          </p:cNvPr>
          <p:cNvSpPr>
            <a:spLocks noGrp="1"/>
          </p:cNvSpPr>
          <p:nvPr>
            <p:ph idx="1"/>
          </p:nvPr>
        </p:nvSpPr>
        <p:spPr>
          <a:xfrm>
            <a:off x="61546" y="1825625"/>
            <a:ext cx="10313377" cy="4351338"/>
          </a:xfrm>
        </p:spPr>
        <p:txBody>
          <a:bodyPr>
            <a:normAutofit/>
          </a:bodyPr>
          <a:lstStyle/>
          <a:p>
            <a:pPr marL="0" indent="0" algn="just">
              <a:buNone/>
            </a:pPr>
            <a:r>
              <a:rPr lang="en-US" sz="2600" b="1" i="0" dirty="0">
                <a:effectLst/>
                <a:latin typeface="Calibri" panose="020F0502020204030204" pitchFamily="34" charset="0"/>
                <a:cs typeface="Calibri" panose="020F0502020204030204" pitchFamily="34" charset="0"/>
              </a:rPr>
              <a:t>1 -The business case</a:t>
            </a:r>
            <a:r>
              <a:rPr lang="en-US" sz="2600" b="1" dirty="0">
                <a:latin typeface="Calibri" panose="020F0502020204030204" pitchFamily="34" charset="0"/>
                <a:cs typeface="Calibri" panose="020F0502020204030204" pitchFamily="34" charset="0"/>
              </a:rPr>
              <a:t>:</a:t>
            </a:r>
          </a:p>
          <a:p>
            <a:pPr marL="0" indent="0" algn="just">
              <a:buNone/>
            </a:pPr>
            <a:r>
              <a:rPr lang="en-US" sz="2600" b="0" i="0" dirty="0">
                <a:effectLst/>
                <a:latin typeface="Calibri" panose="020F0502020204030204" pitchFamily="34" charset="0"/>
                <a:cs typeface="Calibri" panose="020F0502020204030204" pitchFamily="34" charset="0"/>
              </a:rPr>
              <a:t> 	</a:t>
            </a:r>
            <a:r>
              <a:rPr lang="en-US" sz="2600" b="1" i="0" dirty="0">
                <a:solidFill>
                  <a:srgbClr val="0070C0"/>
                </a:solidFill>
                <a:effectLst/>
                <a:latin typeface="Calibri" panose="020F0502020204030204" pitchFamily="34" charset="0"/>
                <a:cs typeface="Calibri" panose="020F0502020204030204" pitchFamily="34" charset="0"/>
              </a:rPr>
              <a:t>The business case </a:t>
            </a:r>
            <a:r>
              <a:rPr lang="en-US" sz="2600" b="0" i="0" dirty="0">
                <a:effectLst/>
                <a:latin typeface="Calibri" panose="020F0502020204030204" pitchFamily="34" charset="0"/>
                <a:cs typeface="Calibri" panose="020F0502020204030204" pitchFamily="34" charset="0"/>
              </a:rPr>
              <a:t>examines whether a project idea is desirable and considers several solutions (with a cost benefit analysis for each).</a:t>
            </a:r>
          </a:p>
          <a:p>
            <a:pPr marL="0" indent="0" algn="just">
              <a:buNone/>
            </a:pPr>
            <a:endParaRPr lang="en-US" sz="2600" b="0" i="0" dirty="0">
              <a:effectLst/>
              <a:latin typeface="Calibri" panose="020F0502020204030204" pitchFamily="34" charset="0"/>
              <a:cs typeface="Calibri" panose="020F0502020204030204" pitchFamily="34" charset="0"/>
            </a:endParaRPr>
          </a:p>
          <a:p>
            <a:pPr marL="0" indent="0" algn="just">
              <a:buNone/>
            </a:pPr>
            <a:r>
              <a:rPr lang="fr-FR" sz="2600" b="1" dirty="0"/>
              <a:t>2- </a:t>
            </a:r>
            <a:r>
              <a:rPr lang="en-US" sz="2600" b="1" i="0" dirty="0">
                <a:effectLst/>
                <a:cs typeface="Calibri" panose="020F0502020204030204" pitchFamily="34" charset="0"/>
              </a:rPr>
              <a:t>The feasibility study</a:t>
            </a:r>
            <a:r>
              <a:rPr lang="en-US" sz="2600" dirty="0">
                <a:solidFill>
                  <a:srgbClr val="0070C0"/>
                </a:solidFill>
                <a:cs typeface="Calibri" panose="020F0502020204030204" pitchFamily="34" charset="0"/>
              </a:rPr>
              <a:t>:</a:t>
            </a:r>
          </a:p>
          <a:p>
            <a:pPr marL="0" indent="0" algn="just">
              <a:buNone/>
            </a:pPr>
            <a:r>
              <a:rPr lang="en-US" sz="2600" b="0" i="0" dirty="0">
                <a:effectLst/>
                <a:cs typeface="Calibri" panose="020F0502020204030204" pitchFamily="34" charset="0"/>
              </a:rPr>
              <a:t>	</a:t>
            </a:r>
            <a:r>
              <a:rPr lang="en-US" sz="2600" b="1" i="0" dirty="0">
                <a:effectLst/>
                <a:cs typeface="Calibri" panose="020F0502020204030204" pitchFamily="34" charset="0"/>
              </a:rPr>
              <a:t> </a:t>
            </a:r>
            <a:r>
              <a:rPr lang="en-US" sz="2600" b="1" i="0" dirty="0">
                <a:solidFill>
                  <a:srgbClr val="0070C0"/>
                </a:solidFill>
                <a:effectLst/>
                <a:cs typeface="Calibri" panose="020F0502020204030204" pitchFamily="34" charset="0"/>
              </a:rPr>
              <a:t>The feasibility study</a:t>
            </a:r>
            <a:r>
              <a:rPr lang="en-US" sz="2600" b="0" i="0" dirty="0">
                <a:solidFill>
                  <a:srgbClr val="0070C0"/>
                </a:solidFill>
                <a:effectLst/>
                <a:cs typeface="Calibri" panose="020F0502020204030204" pitchFamily="34" charset="0"/>
              </a:rPr>
              <a:t> </a:t>
            </a:r>
            <a:r>
              <a:rPr lang="en-US" sz="2600" b="0" i="0" dirty="0">
                <a:effectLst/>
                <a:cs typeface="Calibri" panose="020F0502020204030204" pitchFamily="34" charset="0"/>
              </a:rPr>
              <a:t>includes an in-depth study of the chosen solution to determine if the project can be delivered after technological, economic, legal, operational, and scheduling factors are considered.</a:t>
            </a:r>
          </a:p>
          <a:p>
            <a:pPr marL="0" indent="0" algn="just">
              <a:buNone/>
            </a:pPr>
            <a:endParaRPr lang="fr-FR" sz="2600" dirty="0"/>
          </a:p>
        </p:txBody>
      </p:sp>
      <p:pic>
        <p:nvPicPr>
          <p:cNvPr id="4" name="Picture 1">
            <a:extLst>
              <a:ext uri="{FF2B5EF4-FFF2-40B4-BE49-F238E27FC236}">
                <a16:creationId xmlns:a16="http://schemas.microsoft.com/office/drawing/2014/main" id="{4B24F634-3384-4903-B04D-0F99532B7E1B}"/>
              </a:ext>
            </a:extLst>
          </p:cNvPr>
          <p:cNvPicPr>
            <a:picLocks noChangeAspect="1"/>
          </p:cNvPicPr>
          <p:nvPr/>
        </p:nvPicPr>
        <p:blipFill>
          <a:blip r:embed="rId2"/>
          <a:stretch>
            <a:fillRect/>
          </a:stretch>
        </p:blipFill>
        <p:spPr>
          <a:xfrm>
            <a:off x="1" y="5578764"/>
            <a:ext cx="1320800" cy="1279236"/>
          </a:xfrm>
          <a:prstGeom prst="rect">
            <a:avLst/>
          </a:prstGeom>
        </p:spPr>
      </p:pic>
    </p:spTree>
    <p:extLst>
      <p:ext uri="{BB962C8B-B14F-4D97-AF65-F5344CB8AC3E}">
        <p14:creationId xmlns:p14="http://schemas.microsoft.com/office/powerpoint/2010/main" val="679003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65EE36-161A-467E-B5BC-074ABC0B64E1}"/>
              </a:ext>
            </a:extLst>
          </p:cNvPr>
          <p:cNvSpPr>
            <a:spLocks noGrp="1"/>
          </p:cNvSpPr>
          <p:nvPr>
            <p:ph type="title"/>
          </p:nvPr>
        </p:nvSpPr>
        <p:spPr>
          <a:xfrm>
            <a:off x="2453054" y="365126"/>
            <a:ext cx="7183315" cy="1085606"/>
          </a:xfrm>
        </p:spPr>
        <p:txBody>
          <a:bodyPr/>
          <a:lstStyle/>
          <a:p>
            <a:pPr algn="ctr"/>
            <a:r>
              <a:rPr lang="fr-FR" b="1" dirty="0">
                <a:solidFill>
                  <a:schemeClr val="bg1"/>
                </a:solidFill>
                <a:latin typeface="+mn-lt"/>
              </a:rPr>
              <a:t>II- </a:t>
            </a:r>
            <a:r>
              <a:rPr lang="fr-FR" b="1" i="0" dirty="0">
                <a:solidFill>
                  <a:schemeClr val="bg1"/>
                </a:solidFill>
                <a:effectLst/>
                <a:latin typeface="+mn-lt"/>
              </a:rPr>
              <a:t>Initiating a </a:t>
            </a:r>
            <a:r>
              <a:rPr lang="fr-FR" b="1" dirty="0">
                <a:solidFill>
                  <a:schemeClr val="bg1"/>
                </a:solidFill>
                <a:latin typeface="+mn-lt"/>
              </a:rPr>
              <a:t>P</a:t>
            </a:r>
            <a:r>
              <a:rPr lang="fr-FR" b="1" i="0" dirty="0">
                <a:solidFill>
                  <a:schemeClr val="bg1"/>
                </a:solidFill>
                <a:effectLst/>
                <a:latin typeface="+mn-lt"/>
              </a:rPr>
              <a:t>roject</a:t>
            </a:r>
            <a:endParaRPr lang="fr-FR" dirty="0"/>
          </a:p>
        </p:txBody>
      </p:sp>
      <p:sp>
        <p:nvSpPr>
          <p:cNvPr id="3" name="Espace réservé du contenu 2">
            <a:extLst>
              <a:ext uri="{FF2B5EF4-FFF2-40B4-BE49-F238E27FC236}">
                <a16:creationId xmlns:a16="http://schemas.microsoft.com/office/drawing/2014/main" id="{2A2DD1E4-5877-49C0-A483-9266FAE08976}"/>
              </a:ext>
            </a:extLst>
          </p:cNvPr>
          <p:cNvSpPr>
            <a:spLocks noGrp="1"/>
          </p:cNvSpPr>
          <p:nvPr>
            <p:ph idx="1"/>
          </p:nvPr>
        </p:nvSpPr>
        <p:spPr>
          <a:xfrm>
            <a:off x="158262" y="1825625"/>
            <a:ext cx="10304584" cy="4351338"/>
          </a:xfrm>
        </p:spPr>
        <p:txBody>
          <a:bodyPr/>
          <a:lstStyle/>
          <a:p>
            <a:pPr marL="0" indent="0" algn="just">
              <a:buNone/>
            </a:pPr>
            <a:r>
              <a:rPr lang="fr-FR" sz="2600" b="1" dirty="0"/>
              <a:t>3- </a:t>
            </a:r>
            <a:r>
              <a:rPr lang="en-US" sz="2600" b="1" i="0" dirty="0">
                <a:effectLst/>
                <a:cs typeface="Calibri" panose="020F0502020204030204" pitchFamily="34" charset="0"/>
              </a:rPr>
              <a:t>The project charter:</a:t>
            </a:r>
          </a:p>
          <a:p>
            <a:pPr algn="just"/>
            <a:r>
              <a:rPr lang="en-US" sz="2600" b="1" i="0" dirty="0">
                <a:solidFill>
                  <a:srgbClr val="0070C0"/>
                </a:solidFill>
                <a:effectLst/>
                <a:cs typeface="Calibri" panose="020F0502020204030204" pitchFamily="34" charset="0"/>
              </a:rPr>
              <a:t>The project charter</a:t>
            </a:r>
            <a:r>
              <a:rPr lang="en-US" sz="2600" b="0" i="0" dirty="0">
                <a:solidFill>
                  <a:srgbClr val="0070C0"/>
                </a:solidFill>
                <a:effectLst/>
                <a:cs typeface="Calibri" panose="020F0502020204030204" pitchFamily="34" charset="0"/>
              </a:rPr>
              <a:t> </a:t>
            </a:r>
            <a:r>
              <a:rPr lang="en-US" sz="2600" b="0" i="0" dirty="0">
                <a:effectLst/>
                <a:cs typeface="Calibri" panose="020F0502020204030204" pitchFamily="34" charset="0"/>
              </a:rPr>
              <a:t>clarifies who the decision-makers and stakeholders are, what the cost and budget of the project is, major milestones, a list of deliverables, and a communication strategy. </a:t>
            </a:r>
          </a:p>
          <a:p>
            <a:pPr marL="0" indent="0" algn="just">
              <a:buNone/>
            </a:pPr>
            <a:endParaRPr lang="en-US" sz="2600" dirty="0">
              <a:cs typeface="Calibri" panose="020F0502020204030204" pitchFamily="34" charset="0"/>
            </a:endParaRPr>
          </a:p>
          <a:p>
            <a:pPr algn="just"/>
            <a:r>
              <a:rPr lang="en-US" sz="2600" b="0" i="0" dirty="0">
                <a:effectLst/>
                <a:cs typeface="Calibri" panose="020F0502020204030204" pitchFamily="34" charset="0"/>
              </a:rPr>
              <a:t>This document describes how the project should progress.</a:t>
            </a:r>
          </a:p>
        </p:txBody>
      </p:sp>
      <p:pic>
        <p:nvPicPr>
          <p:cNvPr id="4" name="Picture 1">
            <a:extLst>
              <a:ext uri="{FF2B5EF4-FFF2-40B4-BE49-F238E27FC236}">
                <a16:creationId xmlns:a16="http://schemas.microsoft.com/office/drawing/2014/main" id="{E2D339ED-3D28-4BC1-AB3F-227539F54A29}"/>
              </a:ext>
            </a:extLst>
          </p:cNvPr>
          <p:cNvPicPr>
            <a:picLocks noChangeAspect="1"/>
          </p:cNvPicPr>
          <p:nvPr/>
        </p:nvPicPr>
        <p:blipFill>
          <a:blip r:embed="rId2"/>
          <a:stretch>
            <a:fillRect/>
          </a:stretch>
        </p:blipFill>
        <p:spPr>
          <a:xfrm>
            <a:off x="0" y="5689601"/>
            <a:ext cx="1145309" cy="1218946"/>
          </a:xfrm>
          <a:prstGeom prst="rect">
            <a:avLst/>
          </a:prstGeom>
        </p:spPr>
      </p:pic>
    </p:spTree>
    <p:extLst>
      <p:ext uri="{BB962C8B-B14F-4D97-AF65-F5344CB8AC3E}">
        <p14:creationId xmlns:p14="http://schemas.microsoft.com/office/powerpoint/2010/main" val="2387062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F9B9AB-41C6-47F9-90DD-98B0CEDAC592}"/>
              </a:ext>
            </a:extLst>
          </p:cNvPr>
          <p:cNvSpPr>
            <a:spLocks noGrp="1"/>
          </p:cNvSpPr>
          <p:nvPr>
            <p:ph type="title"/>
          </p:nvPr>
        </p:nvSpPr>
        <p:spPr>
          <a:xfrm>
            <a:off x="2508738" y="624254"/>
            <a:ext cx="7174523" cy="668215"/>
          </a:xfrm>
        </p:spPr>
        <p:txBody>
          <a:bodyPr>
            <a:normAutofit fontScale="90000"/>
          </a:bodyPr>
          <a:lstStyle/>
          <a:p>
            <a:r>
              <a:rPr lang="fr-FR" b="1" dirty="0">
                <a:solidFill>
                  <a:schemeClr val="bg1"/>
                </a:solidFill>
                <a:latin typeface="+mn-lt"/>
              </a:rPr>
              <a:t>III- </a:t>
            </a:r>
            <a:r>
              <a:rPr lang="fr-FR" b="1" i="0" dirty="0">
                <a:solidFill>
                  <a:schemeClr val="bg1"/>
                </a:solidFill>
                <a:effectLst/>
                <a:latin typeface="+mn-lt"/>
              </a:rPr>
              <a:t>How to </a:t>
            </a:r>
            <a:r>
              <a:rPr lang="fr-FR" b="1" i="0" dirty="0" err="1">
                <a:solidFill>
                  <a:schemeClr val="bg1"/>
                </a:solidFill>
                <a:effectLst/>
                <a:latin typeface="+mn-lt"/>
              </a:rPr>
              <a:t>make</a:t>
            </a:r>
            <a:r>
              <a:rPr lang="fr-FR" b="1" i="0" dirty="0">
                <a:solidFill>
                  <a:schemeClr val="bg1"/>
                </a:solidFill>
                <a:effectLst/>
                <a:latin typeface="+mn-lt"/>
              </a:rPr>
              <a:t> a Project</a:t>
            </a:r>
            <a:br>
              <a:rPr lang="fr-FR" sz="4400" b="1" i="0" dirty="0">
                <a:effectLst/>
              </a:rPr>
            </a:br>
            <a:endParaRPr lang="fr-FR" dirty="0"/>
          </a:p>
        </p:txBody>
      </p:sp>
      <p:sp>
        <p:nvSpPr>
          <p:cNvPr id="3" name="Espace réservé du contenu 2">
            <a:extLst>
              <a:ext uri="{FF2B5EF4-FFF2-40B4-BE49-F238E27FC236}">
                <a16:creationId xmlns:a16="http://schemas.microsoft.com/office/drawing/2014/main" id="{4126D7FE-A75D-4BA5-930A-8D09B93C6DEE}"/>
              </a:ext>
            </a:extLst>
          </p:cNvPr>
          <p:cNvSpPr>
            <a:spLocks noGrp="1"/>
          </p:cNvSpPr>
          <p:nvPr>
            <p:ph idx="1"/>
          </p:nvPr>
        </p:nvSpPr>
        <p:spPr>
          <a:xfrm>
            <a:off x="0" y="1616364"/>
            <a:ext cx="10410825" cy="4689185"/>
          </a:xfrm>
        </p:spPr>
        <p:txBody>
          <a:bodyPr>
            <a:normAutofit fontScale="92500"/>
          </a:bodyPr>
          <a:lstStyle/>
          <a:p>
            <a:r>
              <a:rPr lang="en-US" sz="2800" b="0" i="0" dirty="0">
                <a:effectLst/>
                <a:cs typeface="Calibri" panose="020F0502020204030204" pitchFamily="34" charset="0"/>
              </a:rPr>
              <a:t>A project plan is a formal document reflecting the entire project planning process. It is the product of each element of your project, framed into a structured model that your employees can refer to if and when they get stuck somewhere. In essence, a project plan guides you on how to execute and control for favorable results.</a:t>
            </a:r>
          </a:p>
          <a:p>
            <a:endParaRPr lang="en-US" sz="2800" b="0" i="0" dirty="0">
              <a:effectLst/>
              <a:cs typeface="Calibri" panose="020F0502020204030204" pitchFamily="34" charset="0"/>
            </a:endParaRPr>
          </a:p>
          <a:p>
            <a:pPr marL="0" indent="0" algn="l">
              <a:buNone/>
            </a:pPr>
            <a:r>
              <a:rPr lang="en-US" sz="2800" b="0" i="0" dirty="0">
                <a:effectLst/>
                <a:cs typeface="Calibri" panose="020F0502020204030204" pitchFamily="34" charset="0"/>
              </a:rPr>
              <a:t> 	But how does one make a project plan?</a:t>
            </a:r>
          </a:p>
          <a:p>
            <a:pPr marL="0" indent="0" algn="l">
              <a:buNone/>
            </a:pPr>
            <a:r>
              <a:rPr lang="en-US" sz="2800" b="0" i="0" dirty="0">
                <a:effectLst/>
                <a:cs typeface="Calibri" panose="020F0502020204030204" pitchFamily="34" charset="0"/>
              </a:rPr>
              <a:t> We break it down with a simple step-by-step formula to make a project plan in PowerPoint. </a:t>
            </a:r>
          </a:p>
          <a:p>
            <a:pPr marL="0" indent="0" algn="l">
              <a:buNone/>
            </a:pPr>
            <a:endParaRPr lang="en-US" sz="2800" b="0" i="0" dirty="0">
              <a:effectLst/>
              <a:cs typeface="Calibri" panose="020F0502020204030204" pitchFamily="34" charset="0"/>
            </a:endParaRPr>
          </a:p>
          <a:p>
            <a:pPr marL="0" indent="0" algn="l">
              <a:buNone/>
            </a:pPr>
            <a:r>
              <a:rPr lang="en-US" sz="2800" b="0" i="0" dirty="0">
                <a:effectLst/>
                <a:cs typeface="Calibri" panose="020F0502020204030204" pitchFamily="34" charset="0"/>
              </a:rPr>
              <a:t>Follow these steps, and you will have your project plan ready in no time</a:t>
            </a:r>
            <a:endParaRPr lang="fr-FR" dirty="0"/>
          </a:p>
        </p:txBody>
      </p:sp>
    </p:spTree>
    <p:extLst>
      <p:ext uri="{BB962C8B-B14F-4D97-AF65-F5344CB8AC3E}">
        <p14:creationId xmlns:p14="http://schemas.microsoft.com/office/powerpoint/2010/main" val="3708180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1559BF-6671-4907-9CA2-05EBF5950C21}"/>
              </a:ext>
            </a:extLst>
          </p:cNvPr>
          <p:cNvSpPr>
            <a:spLocks noGrp="1"/>
          </p:cNvSpPr>
          <p:nvPr>
            <p:ph type="title"/>
          </p:nvPr>
        </p:nvSpPr>
        <p:spPr>
          <a:xfrm>
            <a:off x="2347546" y="365125"/>
            <a:ext cx="7315200"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5" name="Picture 1">
            <a:extLst>
              <a:ext uri="{FF2B5EF4-FFF2-40B4-BE49-F238E27FC236}">
                <a16:creationId xmlns:a16="http://schemas.microsoft.com/office/drawing/2014/main" id="{544FE70E-B6EA-4E4C-A2FC-92A011406196}"/>
              </a:ext>
            </a:extLst>
          </p:cNvPr>
          <p:cNvPicPr>
            <a:picLocks noChangeAspect="1"/>
          </p:cNvPicPr>
          <p:nvPr/>
        </p:nvPicPr>
        <p:blipFill>
          <a:blip r:embed="rId2"/>
          <a:stretch>
            <a:fillRect/>
          </a:stretch>
        </p:blipFill>
        <p:spPr>
          <a:xfrm>
            <a:off x="-1523999" y="5599545"/>
            <a:ext cx="1392325" cy="1233055"/>
          </a:xfrm>
          <a:prstGeom prst="rect">
            <a:avLst/>
          </a:prstGeom>
        </p:spPr>
      </p:pic>
      <p:pic>
        <p:nvPicPr>
          <p:cNvPr id="9" name="Picture 2" descr="Project Planning Process">
            <a:extLst>
              <a:ext uri="{FF2B5EF4-FFF2-40B4-BE49-F238E27FC236}">
                <a16:creationId xmlns:a16="http://schemas.microsoft.com/office/drawing/2014/main" id="{FFA2F5CA-B353-4E21-8947-D35FB2895A2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1621090"/>
            <a:ext cx="10409382" cy="4722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439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CA141B-5A7F-42B1-9676-79C519F3A55C}"/>
              </a:ext>
            </a:extLst>
          </p:cNvPr>
          <p:cNvSpPr>
            <a:spLocks noGrp="1"/>
          </p:cNvSpPr>
          <p:nvPr>
            <p:ph type="title"/>
          </p:nvPr>
        </p:nvSpPr>
        <p:spPr>
          <a:xfrm>
            <a:off x="2497014" y="365126"/>
            <a:ext cx="7200901" cy="980098"/>
          </a:xfrm>
        </p:spPr>
        <p:txBody>
          <a:bodyPr/>
          <a:lstStyle/>
          <a:p>
            <a:r>
              <a:rPr lang="fr-FR" b="1" dirty="0">
                <a:solidFill>
                  <a:schemeClr val="bg1"/>
                </a:solidFill>
                <a:latin typeface="+mn-lt"/>
              </a:rPr>
              <a:t>III- </a:t>
            </a:r>
            <a:r>
              <a:rPr lang="fr-FR" b="1" i="0" dirty="0">
                <a:solidFill>
                  <a:schemeClr val="bg1"/>
                </a:solidFill>
                <a:effectLst/>
                <a:latin typeface="+mn-lt"/>
              </a:rPr>
              <a:t>How to </a:t>
            </a:r>
            <a:r>
              <a:rPr lang="fr-FR" b="1" i="0" dirty="0" err="1">
                <a:solidFill>
                  <a:schemeClr val="bg1"/>
                </a:solidFill>
                <a:effectLst/>
                <a:latin typeface="+mn-lt"/>
              </a:rPr>
              <a:t>make</a:t>
            </a:r>
            <a:r>
              <a:rPr lang="fr-FR" b="1" i="0" dirty="0">
                <a:solidFill>
                  <a:schemeClr val="bg1"/>
                </a:solidFill>
                <a:effectLst/>
                <a:latin typeface="+mn-lt"/>
              </a:rPr>
              <a:t> a Project</a:t>
            </a:r>
            <a:endParaRPr lang="fr-FR" dirty="0"/>
          </a:p>
        </p:txBody>
      </p:sp>
      <p:sp>
        <p:nvSpPr>
          <p:cNvPr id="3" name="Espace réservé du contenu 2">
            <a:extLst>
              <a:ext uri="{FF2B5EF4-FFF2-40B4-BE49-F238E27FC236}">
                <a16:creationId xmlns:a16="http://schemas.microsoft.com/office/drawing/2014/main" id="{C4F7B478-4E2A-474E-83B9-F3499BFFFF4B}"/>
              </a:ext>
            </a:extLst>
          </p:cNvPr>
          <p:cNvSpPr>
            <a:spLocks noGrp="1"/>
          </p:cNvSpPr>
          <p:nvPr>
            <p:ph idx="1"/>
          </p:nvPr>
        </p:nvSpPr>
        <p:spPr>
          <a:xfrm>
            <a:off x="70338" y="1825625"/>
            <a:ext cx="10295793" cy="4351338"/>
          </a:xfrm>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i="0" dirty="0">
                <a:solidFill>
                  <a:schemeClr val="tx1"/>
                </a:solidFill>
                <a:effectLst/>
                <a:latin typeface="+mn-lt"/>
                <a:cs typeface="Calibri" panose="020F0502020204030204" pitchFamily="34" charset="0"/>
              </a:rPr>
              <a:t> </a:t>
            </a:r>
            <a:r>
              <a:rPr lang="en-US" sz="2600" b="1" i="0" dirty="0">
                <a:solidFill>
                  <a:schemeClr val="tx1"/>
                </a:solidFill>
                <a:effectLst/>
                <a:latin typeface="+mn-lt"/>
                <a:cs typeface="Calibri" panose="020F0502020204030204" pitchFamily="34" charset="0"/>
              </a:rPr>
              <a:t>1-Establish the project Charter and Scope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600" b="0" i="0" dirty="0">
                <a:effectLst/>
              </a:rPr>
              <a:t>The main starting point for your project planning process is a solid definition for your project. The definition needs to state what your project is, and what it is not. We document this in a </a:t>
            </a:r>
            <a:r>
              <a:rPr lang="en-US" sz="2600" b="0" i="1" dirty="0">
                <a:effectLst/>
              </a:rPr>
              <a:t>‘Project Definition Statement’</a:t>
            </a:r>
            <a:r>
              <a:rPr lang="en-US" sz="2600" b="0" i="0" dirty="0">
                <a:effectLst/>
              </a:rPr>
              <a:t>, or a </a:t>
            </a:r>
            <a:r>
              <a:rPr lang="en-US" sz="2600" b="0" i="1" dirty="0">
                <a:effectLst/>
              </a:rPr>
              <a:t>‘</a:t>
            </a:r>
            <a:r>
              <a:rPr lang="en-US" sz="2600" b="1" i="1" dirty="0">
                <a:solidFill>
                  <a:srgbClr val="FF0000"/>
                </a:solidFill>
                <a:effectLst/>
              </a:rPr>
              <a:t>Project Charter</a:t>
            </a:r>
            <a:r>
              <a:rPr lang="en-US" sz="2600" b="0" i="1" dirty="0">
                <a:effectLst/>
              </a:rPr>
              <a:t>’</a:t>
            </a:r>
            <a:r>
              <a:rPr lang="en-US" sz="2600"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600" b="0" i="0" dirty="0">
              <a:effectLst/>
            </a:endParaRPr>
          </a:p>
          <a:p>
            <a:pPr marL="0" indent="0" algn="just">
              <a:buNone/>
            </a:pPr>
            <a:r>
              <a:rPr lang="en-US" sz="2600" b="0" i="0" dirty="0">
                <a:effectLst/>
                <a:cs typeface="Calibri" panose="020F0502020204030204" pitchFamily="34" charset="0"/>
              </a:rPr>
              <a:t>This is a formal document that describes the objectives and the stakeholders of a project. Typically clubbed with project scope, this component gives the stakeholders a clear vision of the target they need to achieve. Project managers submit the project charter to the stakeholders for approval on their proposal.</a:t>
            </a:r>
            <a:endParaRPr lang="fr-FR" sz="2600" dirty="0">
              <a:cs typeface="Calibri" panose="020F0502020204030204" pitchFamily="34" charset="0"/>
            </a:endParaRPr>
          </a:p>
        </p:txBody>
      </p:sp>
      <p:pic>
        <p:nvPicPr>
          <p:cNvPr id="4" name="Picture 1">
            <a:extLst>
              <a:ext uri="{FF2B5EF4-FFF2-40B4-BE49-F238E27FC236}">
                <a16:creationId xmlns:a16="http://schemas.microsoft.com/office/drawing/2014/main" id="{D9355E92-D0A7-43E6-9962-D0A15821051B}"/>
              </a:ext>
            </a:extLst>
          </p:cNvPr>
          <p:cNvPicPr>
            <a:picLocks noChangeAspect="1"/>
          </p:cNvPicPr>
          <p:nvPr/>
        </p:nvPicPr>
        <p:blipFill>
          <a:blip r:embed="rId2"/>
          <a:stretch>
            <a:fillRect/>
          </a:stretch>
        </p:blipFill>
        <p:spPr>
          <a:xfrm>
            <a:off x="0" y="5791200"/>
            <a:ext cx="1652159" cy="1137522"/>
          </a:xfrm>
          <a:prstGeom prst="rect">
            <a:avLst/>
          </a:prstGeom>
        </p:spPr>
      </p:pic>
    </p:spTree>
    <p:extLst>
      <p:ext uri="{BB962C8B-B14F-4D97-AF65-F5344CB8AC3E}">
        <p14:creationId xmlns:p14="http://schemas.microsoft.com/office/powerpoint/2010/main" val="3039109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C4717E-A0F5-4143-AE91-812EE2DB13DC}"/>
              </a:ext>
            </a:extLst>
          </p:cNvPr>
          <p:cNvSpPr>
            <a:spLocks noGrp="1"/>
          </p:cNvSpPr>
          <p:nvPr>
            <p:ph type="title"/>
          </p:nvPr>
        </p:nvSpPr>
        <p:spPr>
          <a:xfrm>
            <a:off x="2419926" y="365126"/>
            <a:ext cx="7269019" cy="1084984"/>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AD2D3B87-2078-4BE5-B0F5-511490F0CABB}"/>
              </a:ext>
            </a:extLst>
          </p:cNvPr>
          <p:cNvSpPr>
            <a:spLocks noGrp="1"/>
          </p:cNvSpPr>
          <p:nvPr>
            <p:ph idx="1"/>
          </p:nvPr>
        </p:nvSpPr>
        <p:spPr>
          <a:xfrm>
            <a:off x="83127" y="1588655"/>
            <a:ext cx="10309381" cy="5190214"/>
          </a:xfrm>
        </p:spPr>
        <p:txBody>
          <a:bodyPr>
            <a:normAutofit fontScale="92500" lnSpcReduction="20000"/>
          </a:bodyPr>
          <a:lstStyle/>
          <a:p>
            <a:pPr algn="l"/>
            <a:endParaRPr lang="en-US" b="1" i="0" dirty="0">
              <a:solidFill>
                <a:srgbClr val="000099"/>
              </a:solidFill>
              <a:effectLst/>
              <a:latin typeface="Arial" panose="020B0604020202020204" pitchFamily="34" charset="0"/>
            </a:endParaRPr>
          </a:p>
          <a:p>
            <a:pPr algn="just" fontAlgn="base"/>
            <a:r>
              <a:rPr lang="en-US" b="0" i="0" dirty="0">
                <a:effectLst/>
              </a:rPr>
              <a:t>By the end of your Definition Stage, you should have a good idea of the scope of your project, in terms of both:</a:t>
            </a:r>
          </a:p>
          <a:p>
            <a:pPr marL="0" indent="0" algn="just" fontAlgn="base">
              <a:buNone/>
            </a:pPr>
            <a:r>
              <a:rPr lang="en-US" b="0" i="0" dirty="0">
                <a:effectLst/>
              </a:rPr>
              <a:t>	*work to do (tasks, or activities)</a:t>
            </a:r>
          </a:p>
          <a:p>
            <a:pPr marL="0" indent="0" algn="just" fontAlgn="base">
              <a:buNone/>
            </a:pPr>
            <a:r>
              <a:rPr lang="en-US" b="0" i="0" dirty="0">
                <a:effectLst/>
              </a:rPr>
              <a:t>	*deliverables, or products, to create</a:t>
            </a:r>
          </a:p>
          <a:p>
            <a:pPr algn="just" fontAlgn="base"/>
            <a:r>
              <a:rPr lang="en-US" b="0" i="0" dirty="0">
                <a:effectLst/>
              </a:rPr>
              <a:t>In the project planning stage, you will need to put precision on both of these aspects of scope.</a:t>
            </a:r>
          </a:p>
          <a:p>
            <a:pPr marL="0" indent="0" algn="just" fontAlgn="base">
              <a:buNone/>
            </a:pPr>
            <a:endParaRPr lang="en-US" sz="2600" b="0" i="0" dirty="0">
              <a:effectLst/>
            </a:endParaRPr>
          </a:p>
          <a:p>
            <a:pPr algn="just" fontAlgn="base"/>
            <a:r>
              <a:rPr lang="en-US" b="0" i="0" dirty="0">
                <a:effectLst/>
              </a:rPr>
              <a:t>The tool we use for that is the Work Breakdown Structure, WBS.</a:t>
            </a:r>
            <a:endParaRPr lang="en-US" b="1" i="0" dirty="0">
              <a:effectLst/>
            </a:endParaRPr>
          </a:p>
          <a:p>
            <a:pPr marL="0" indent="0" algn="just">
              <a:buNone/>
            </a:pPr>
            <a:r>
              <a:rPr lang="en-US" b="0" i="0" dirty="0">
                <a:effectLst/>
              </a:rPr>
              <a:t>there are two approaches to creating a WBS,</a:t>
            </a:r>
            <a:r>
              <a:rPr lang="en-US" dirty="0"/>
              <a:t> </a:t>
            </a:r>
            <a:r>
              <a:rPr lang="en-US" b="0" i="0" dirty="0">
                <a:effectLst/>
              </a:rPr>
              <a:t>depending largely on which side of the Atlantic you are from </a:t>
            </a:r>
          </a:p>
          <a:p>
            <a:pPr marL="0" indent="0" algn="just">
              <a:buNone/>
            </a:pPr>
            <a:r>
              <a:rPr lang="fr-FR" i="0" dirty="0">
                <a:effectLst/>
              </a:rPr>
              <a:t>	*the UK and Europe</a:t>
            </a:r>
          </a:p>
          <a:p>
            <a:pPr marL="0" indent="0" algn="just">
              <a:buNone/>
            </a:pPr>
            <a:r>
              <a:rPr lang="fr-FR" i="0" dirty="0">
                <a:effectLst/>
              </a:rPr>
              <a:t>	*the US</a:t>
            </a:r>
            <a:endParaRPr lang="en-US" i="0" dirty="0">
              <a:effectLst/>
            </a:endParaRPr>
          </a:p>
          <a:p>
            <a:pPr marL="0" indent="0">
              <a:buNone/>
            </a:pPr>
            <a:endParaRPr lang="fr-FR" dirty="0"/>
          </a:p>
        </p:txBody>
      </p:sp>
    </p:spTree>
    <p:extLst>
      <p:ext uri="{BB962C8B-B14F-4D97-AF65-F5344CB8AC3E}">
        <p14:creationId xmlns:p14="http://schemas.microsoft.com/office/powerpoint/2010/main" val="4005533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DFA822-1B7A-49FA-91EF-D45190AA5991}"/>
              </a:ext>
            </a:extLst>
          </p:cNvPr>
          <p:cNvSpPr>
            <a:spLocks noGrp="1"/>
          </p:cNvSpPr>
          <p:nvPr>
            <p:ph type="title"/>
          </p:nvPr>
        </p:nvSpPr>
        <p:spPr>
          <a:xfrm>
            <a:off x="2438400" y="365126"/>
            <a:ext cx="7250545" cy="1084984"/>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155D6732-9911-47E9-B406-7F1F35D5543F}"/>
              </a:ext>
            </a:extLst>
          </p:cNvPr>
          <p:cNvSpPr>
            <a:spLocks noGrp="1"/>
          </p:cNvSpPr>
          <p:nvPr>
            <p:ph idx="1"/>
          </p:nvPr>
        </p:nvSpPr>
        <p:spPr>
          <a:xfrm>
            <a:off x="147781" y="1560946"/>
            <a:ext cx="10209557" cy="4616018"/>
          </a:xfrm>
        </p:spPr>
        <p:txBody>
          <a:bodyPr>
            <a:normAutofit fontScale="32500" lnSpcReduction="20000"/>
          </a:bodyPr>
          <a:lstStyle/>
          <a:p>
            <a:pPr algn="just" fontAlgn="base"/>
            <a:endParaRPr lang="en-US" sz="4200" b="0" i="0" dirty="0">
              <a:effectLst/>
            </a:endParaRPr>
          </a:p>
          <a:p>
            <a:pPr algn="just" fontAlgn="base"/>
            <a:r>
              <a:rPr lang="en-US" sz="6500" b="0" i="0" dirty="0">
                <a:effectLst/>
              </a:rPr>
              <a:t>The main elements of your project definition are your project’s:</a:t>
            </a:r>
          </a:p>
          <a:p>
            <a:pPr marL="0" indent="0" algn="just" fontAlgn="base">
              <a:buNone/>
            </a:pPr>
            <a:endParaRPr lang="en-US" sz="6500" b="0" i="0" dirty="0">
              <a:effectLst/>
            </a:endParaRPr>
          </a:p>
          <a:p>
            <a:pPr marL="0" indent="0" algn="just" fontAlgn="base">
              <a:buNone/>
            </a:pPr>
            <a:r>
              <a:rPr lang="en-US" sz="6500" b="1" dirty="0">
                <a:solidFill>
                  <a:srgbClr val="0070C0"/>
                </a:solidFill>
              </a:rPr>
              <a:t>Goal</a:t>
            </a:r>
            <a:r>
              <a:rPr lang="en-US" sz="6500" dirty="0">
                <a:solidFill>
                  <a:srgbClr val="0070C0"/>
                </a:solidFill>
              </a:rPr>
              <a:t>:</a:t>
            </a:r>
            <a:r>
              <a:rPr lang="en-US" sz="6500" dirty="0"/>
              <a:t> </a:t>
            </a:r>
            <a:r>
              <a:rPr lang="en-US" sz="6500" b="0" i="0" dirty="0">
                <a:effectLst/>
              </a:rPr>
              <a:t>A project goal is the bedrock of defining your project. They aren’t even your foundation: they are more like the groundwork you do before laying your foundation.</a:t>
            </a:r>
            <a:endParaRPr lang="en-US" sz="6500" dirty="0"/>
          </a:p>
          <a:p>
            <a:pPr algn="just" fontAlgn="base"/>
            <a:endParaRPr lang="en-US" sz="6500" dirty="0"/>
          </a:p>
          <a:p>
            <a:pPr marL="0" indent="0" algn="just" fontAlgn="base">
              <a:buNone/>
            </a:pPr>
            <a:r>
              <a:rPr lang="en-US" sz="6500" b="1" dirty="0">
                <a:solidFill>
                  <a:srgbClr val="0070C0"/>
                </a:solidFill>
              </a:rPr>
              <a:t>Objectives</a:t>
            </a:r>
            <a:r>
              <a:rPr lang="en-US" sz="6500" dirty="0">
                <a:solidFill>
                  <a:srgbClr val="0070C0"/>
                </a:solidFill>
              </a:rPr>
              <a:t>:</a:t>
            </a:r>
            <a:r>
              <a:rPr lang="en-US" sz="6500" dirty="0"/>
              <a:t> </a:t>
            </a:r>
            <a:r>
              <a:rPr lang="en-US" sz="6500" b="0" i="0" dirty="0">
                <a:effectLst/>
              </a:rPr>
              <a:t>A project objective is a statement that describes the “what” of your project. The tangible and </a:t>
            </a:r>
            <a:r>
              <a:rPr lang="en-US" sz="6500" b="0" i="1" dirty="0">
                <a:effectLst/>
              </a:rPr>
              <a:t>measurable</a:t>
            </a:r>
            <a:r>
              <a:rPr lang="en-US" sz="6500" b="0" i="0" dirty="0">
                <a:effectLst/>
              </a:rPr>
              <a:t> “what”.</a:t>
            </a:r>
          </a:p>
          <a:p>
            <a:pPr marL="0" indent="0" algn="just" fontAlgn="base">
              <a:buNone/>
            </a:pPr>
            <a:endParaRPr lang="en-US" sz="6500" dirty="0"/>
          </a:p>
          <a:p>
            <a:pPr marL="0" indent="0" algn="just">
              <a:buNone/>
            </a:pPr>
            <a:r>
              <a:rPr lang="en-US" sz="6500" b="1" dirty="0">
                <a:solidFill>
                  <a:srgbClr val="0070C0"/>
                </a:solidFill>
              </a:rPr>
              <a:t>Scope</a:t>
            </a:r>
            <a:r>
              <a:rPr lang="en-US" sz="6500" dirty="0">
                <a:solidFill>
                  <a:srgbClr val="0070C0"/>
                </a:solidFill>
              </a:rPr>
              <a:t>:</a:t>
            </a:r>
            <a:r>
              <a:rPr lang="en-US" sz="6500" b="0" i="0" dirty="0">
                <a:effectLst/>
              </a:rPr>
              <a:t> The project scope details exactly what will be delivered at the end of the project, and the parameters of the work to be done. The purpose of the project scope is to get your </a:t>
            </a:r>
            <a:r>
              <a:rPr lang="en-US" sz="6500" b="0" i="0" u="none" strike="noStrike" dirty="0">
                <a:effectLst/>
                <a:hlinkClick r:id="rId2">
                  <a:extLst>
                    <a:ext uri="{A12FA001-AC4F-418D-AE19-62706E023703}">
                      <ahyp:hlinkClr xmlns:ahyp="http://schemas.microsoft.com/office/drawing/2018/hyperlinkcolor" val="tx"/>
                    </a:ext>
                  </a:extLst>
                </a:hlinkClick>
              </a:rPr>
              <a:t>stakeholders</a:t>
            </a:r>
            <a:r>
              <a:rPr lang="en-US" sz="6500" b="0" i="0" dirty="0">
                <a:effectLst/>
              </a:rPr>
              <a:t> and team on the same page. It also provides a concise summary of your meetings, deliverables, and agreements for everyone to refer back to. </a:t>
            </a:r>
          </a:p>
          <a:p>
            <a:pPr marL="0" indent="0">
              <a:buNone/>
            </a:pPr>
            <a:br>
              <a:rPr lang="en-US" dirty="0"/>
            </a:br>
            <a:endParaRPr lang="en-US" dirty="0">
              <a:solidFill>
                <a:srgbClr val="333333"/>
              </a:solidFill>
              <a:latin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397753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668917-4021-4514-9162-02287075B052}"/>
              </a:ext>
            </a:extLst>
          </p:cNvPr>
          <p:cNvSpPr>
            <a:spLocks noGrp="1"/>
          </p:cNvSpPr>
          <p:nvPr>
            <p:ph type="title"/>
          </p:nvPr>
        </p:nvSpPr>
        <p:spPr>
          <a:xfrm>
            <a:off x="2475344" y="365125"/>
            <a:ext cx="7158183" cy="84821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4" name="Picture 2" descr="Project objectives">
            <a:extLst>
              <a:ext uri="{FF2B5EF4-FFF2-40B4-BE49-F238E27FC236}">
                <a16:creationId xmlns:a16="http://schemas.microsoft.com/office/drawing/2014/main" id="{15A9F461-FE0E-4345-AB51-C3D61C28D7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5676" y="1708272"/>
            <a:ext cx="10896323" cy="514972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au 5">
            <a:extLst>
              <a:ext uri="{FF2B5EF4-FFF2-40B4-BE49-F238E27FC236}">
                <a16:creationId xmlns:a16="http://schemas.microsoft.com/office/drawing/2014/main" id="{68F4B61A-2AF1-472B-83AA-C9FD812C8854}"/>
              </a:ext>
            </a:extLst>
          </p:cNvPr>
          <p:cNvGraphicFramePr>
            <a:graphicFrameLocks noGrp="1"/>
          </p:cNvGraphicFramePr>
          <p:nvPr>
            <p:extLst>
              <p:ext uri="{D42A27DB-BD31-4B8C-83A1-F6EECF244321}">
                <p14:modId xmlns:p14="http://schemas.microsoft.com/office/powerpoint/2010/main" val="3236513147"/>
              </p:ext>
            </p:extLst>
          </p:nvPr>
        </p:nvGraphicFramePr>
        <p:xfrm>
          <a:off x="-1" y="1617785"/>
          <a:ext cx="1295677" cy="5240215"/>
        </p:xfrm>
        <a:graphic>
          <a:graphicData uri="http://schemas.openxmlformats.org/drawingml/2006/table">
            <a:tbl>
              <a:tblPr firstRow="1" bandRow="1">
                <a:tableStyleId>{00A15C55-8517-42AA-B614-E9B94910E393}</a:tableStyleId>
              </a:tblPr>
              <a:tblGrid>
                <a:gridCol w="1295677">
                  <a:extLst>
                    <a:ext uri="{9D8B030D-6E8A-4147-A177-3AD203B41FA5}">
                      <a16:colId xmlns:a16="http://schemas.microsoft.com/office/drawing/2014/main" val="2283550045"/>
                    </a:ext>
                  </a:extLst>
                </a:gridCol>
              </a:tblGrid>
              <a:tr h="5240215">
                <a:tc>
                  <a:txBody>
                    <a:bodyPr/>
                    <a:lstStyle/>
                    <a:p>
                      <a:pPr algn="ctr"/>
                      <a:endParaRPr lang="fr-FR" dirty="0"/>
                    </a:p>
                    <a:p>
                      <a:pPr algn="ctr"/>
                      <a:endParaRPr lang="fr-FR" dirty="0"/>
                    </a:p>
                    <a:p>
                      <a:pPr algn="ctr"/>
                      <a:endParaRPr lang="fr-FR" dirty="0"/>
                    </a:p>
                    <a:p>
                      <a:pPr algn="ctr"/>
                      <a:endParaRPr lang="fr-FR" dirty="0"/>
                    </a:p>
                    <a:p>
                      <a:pPr algn="ctr"/>
                      <a:endParaRPr lang="fr-FR" dirty="0"/>
                    </a:p>
                    <a:p>
                      <a:pPr algn="ctr"/>
                      <a:endParaRPr lang="fr-FR" dirty="0"/>
                    </a:p>
                    <a:p>
                      <a:pPr algn="ctr"/>
                      <a:endParaRPr lang="fr-FR" dirty="0"/>
                    </a:p>
                    <a:p>
                      <a:pPr algn="ctr"/>
                      <a:endParaRPr lang="fr-FR" dirty="0"/>
                    </a:p>
                    <a:p>
                      <a:pPr algn="ctr"/>
                      <a:endParaRPr lang="fr-FR" dirty="0"/>
                    </a:p>
                    <a:p>
                      <a:pPr algn="ctr"/>
                      <a:r>
                        <a:rPr lang="fr-FR" sz="4000" dirty="0"/>
                        <a:t>1</a:t>
                      </a:r>
                    </a:p>
                  </a:txBody>
                  <a:tcPr/>
                </a:tc>
                <a:extLst>
                  <a:ext uri="{0D108BD9-81ED-4DB2-BD59-A6C34878D82A}">
                    <a16:rowId xmlns:a16="http://schemas.microsoft.com/office/drawing/2014/main" val="2215652820"/>
                  </a:ext>
                </a:extLst>
              </a:tr>
            </a:tbl>
          </a:graphicData>
        </a:graphic>
      </p:graphicFrame>
      <p:pic>
        <p:nvPicPr>
          <p:cNvPr id="6" name="Picture 1">
            <a:extLst>
              <a:ext uri="{FF2B5EF4-FFF2-40B4-BE49-F238E27FC236}">
                <a16:creationId xmlns:a16="http://schemas.microsoft.com/office/drawing/2014/main" id="{E85EDAC2-F649-4B6B-AA98-31FDDB8A4344}"/>
              </a:ext>
            </a:extLst>
          </p:cNvPr>
          <p:cNvPicPr>
            <a:picLocks noChangeAspect="1"/>
          </p:cNvPicPr>
          <p:nvPr/>
        </p:nvPicPr>
        <p:blipFill>
          <a:blip r:embed="rId3"/>
          <a:stretch>
            <a:fillRect/>
          </a:stretch>
        </p:blipFill>
        <p:spPr>
          <a:xfrm>
            <a:off x="1" y="5624944"/>
            <a:ext cx="1392325" cy="1233055"/>
          </a:xfrm>
          <a:prstGeom prst="rect">
            <a:avLst/>
          </a:prstGeom>
        </p:spPr>
      </p:pic>
    </p:spTree>
    <p:extLst>
      <p:ext uri="{BB962C8B-B14F-4D97-AF65-F5344CB8AC3E}">
        <p14:creationId xmlns:p14="http://schemas.microsoft.com/office/powerpoint/2010/main" val="25270829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C68EE3-A35E-4A03-9000-E6E3B99ECD33}"/>
              </a:ext>
            </a:extLst>
          </p:cNvPr>
          <p:cNvSpPr>
            <a:spLocks noGrp="1"/>
          </p:cNvSpPr>
          <p:nvPr>
            <p:ph type="title"/>
          </p:nvPr>
        </p:nvSpPr>
        <p:spPr>
          <a:xfrm>
            <a:off x="2410690" y="365125"/>
            <a:ext cx="6954983"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ADE8F7FA-ED8C-40D2-91CD-CB59B1A3F209}"/>
              </a:ext>
            </a:extLst>
          </p:cNvPr>
          <p:cNvSpPr>
            <a:spLocks noGrp="1"/>
          </p:cNvSpPr>
          <p:nvPr>
            <p:ph idx="1"/>
          </p:nvPr>
        </p:nvSpPr>
        <p:spPr>
          <a:xfrm>
            <a:off x="175846" y="1825625"/>
            <a:ext cx="10243039" cy="4351338"/>
          </a:xfrm>
        </p:spPr>
        <p:txBody>
          <a:bodyPr/>
          <a:lstStyle/>
          <a:p>
            <a:pPr marL="0" indent="0" algn="l">
              <a:buNone/>
            </a:pPr>
            <a:r>
              <a:rPr lang="en-US" sz="2600" b="1" i="0" dirty="0">
                <a:solidFill>
                  <a:srgbClr val="333333"/>
                </a:solidFill>
                <a:effectLst/>
              </a:rPr>
              <a:t>2. Define requirements and resources</a:t>
            </a:r>
          </a:p>
          <a:p>
            <a:pPr marL="0" indent="0" algn="just">
              <a:buNone/>
            </a:pPr>
            <a:r>
              <a:rPr lang="en-US" sz="2600" i="0" dirty="0">
                <a:effectLst/>
                <a:cs typeface="Calibri" panose="020F0502020204030204" pitchFamily="34" charset="0"/>
              </a:rPr>
              <a:t>This component defines the equipment and </a:t>
            </a:r>
            <a:r>
              <a:rPr lang="en-US" i="0" dirty="0">
                <a:effectLst/>
                <a:latin typeface="Calibri" panose="020F0502020204030204" pitchFamily="34" charset="0"/>
                <a:cs typeface="Calibri" panose="020F0502020204030204" pitchFamily="34" charset="0"/>
              </a:rPr>
              <a:t>human capital required for a project. These can include technology, third-party providers, staffing solutions, and material goods. In other words, project resources are the supplies you need to get it done. </a:t>
            </a:r>
            <a:endParaRPr lang="fr-FR" dirty="0">
              <a:latin typeface="Calibri" panose="020F0502020204030204" pitchFamily="34" charset="0"/>
              <a:cs typeface="Calibri" panose="020F0502020204030204" pitchFamily="34" charset="0"/>
            </a:endParaRPr>
          </a:p>
        </p:txBody>
      </p:sp>
      <p:pic>
        <p:nvPicPr>
          <p:cNvPr id="4" name="Picture 1">
            <a:extLst>
              <a:ext uri="{FF2B5EF4-FFF2-40B4-BE49-F238E27FC236}">
                <a16:creationId xmlns:a16="http://schemas.microsoft.com/office/drawing/2014/main" id="{7F5F195B-0652-4699-9C54-599DF0FDDBF0}"/>
              </a:ext>
            </a:extLst>
          </p:cNvPr>
          <p:cNvPicPr>
            <a:picLocks noChangeAspect="1"/>
          </p:cNvPicPr>
          <p:nvPr/>
        </p:nvPicPr>
        <p:blipFill>
          <a:blip r:embed="rId2"/>
          <a:stretch>
            <a:fillRect/>
          </a:stretch>
        </p:blipFill>
        <p:spPr>
          <a:xfrm>
            <a:off x="1" y="5624944"/>
            <a:ext cx="1392325" cy="1233055"/>
          </a:xfrm>
          <a:prstGeom prst="rect">
            <a:avLst/>
          </a:prstGeom>
        </p:spPr>
      </p:pic>
    </p:spTree>
    <p:extLst>
      <p:ext uri="{BB962C8B-B14F-4D97-AF65-F5344CB8AC3E}">
        <p14:creationId xmlns:p14="http://schemas.microsoft.com/office/powerpoint/2010/main" val="1548138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5A121A-F527-41F7-8DED-9ECD3E839F9E}"/>
              </a:ext>
            </a:extLst>
          </p:cNvPr>
          <p:cNvSpPr>
            <a:spLocks noGrp="1"/>
          </p:cNvSpPr>
          <p:nvPr>
            <p:ph type="title"/>
          </p:nvPr>
        </p:nvSpPr>
        <p:spPr>
          <a:xfrm>
            <a:off x="2512290" y="0"/>
            <a:ext cx="7001165"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4" name="Picture 2" descr="project resources and budget">
            <a:extLst>
              <a:ext uri="{FF2B5EF4-FFF2-40B4-BE49-F238E27FC236}">
                <a16:creationId xmlns:a16="http://schemas.microsoft.com/office/drawing/2014/main" id="{E77DA9DB-8B92-4F3F-B2F7-6CA54F5611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0960" y="1684948"/>
            <a:ext cx="10981040" cy="517305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au 5">
            <a:extLst>
              <a:ext uri="{FF2B5EF4-FFF2-40B4-BE49-F238E27FC236}">
                <a16:creationId xmlns:a16="http://schemas.microsoft.com/office/drawing/2014/main" id="{EB67E106-C7A9-4281-A9C1-0CB8B3CBDE92}"/>
              </a:ext>
            </a:extLst>
          </p:cNvPr>
          <p:cNvGraphicFramePr>
            <a:graphicFrameLocks noGrp="1"/>
          </p:cNvGraphicFramePr>
          <p:nvPr>
            <p:extLst>
              <p:ext uri="{D42A27DB-BD31-4B8C-83A1-F6EECF244321}">
                <p14:modId xmlns:p14="http://schemas.microsoft.com/office/powerpoint/2010/main" val="2552535623"/>
              </p:ext>
            </p:extLst>
          </p:nvPr>
        </p:nvGraphicFramePr>
        <p:xfrm>
          <a:off x="0" y="1684948"/>
          <a:ext cx="1210959" cy="5173051"/>
        </p:xfrm>
        <a:graphic>
          <a:graphicData uri="http://schemas.openxmlformats.org/drawingml/2006/table">
            <a:tbl>
              <a:tblPr firstRow="1" bandRow="1">
                <a:tableStyleId>{5C22544A-7EE6-4342-B048-85BDC9FD1C3A}</a:tableStyleId>
              </a:tblPr>
              <a:tblGrid>
                <a:gridCol w="1210959">
                  <a:extLst>
                    <a:ext uri="{9D8B030D-6E8A-4147-A177-3AD203B41FA5}">
                      <a16:colId xmlns:a16="http://schemas.microsoft.com/office/drawing/2014/main" val="445134850"/>
                    </a:ext>
                  </a:extLst>
                </a:gridCol>
              </a:tblGrid>
              <a:tr h="5173051">
                <a:tc>
                  <a:txBody>
                    <a:bodyPr/>
                    <a:lstStyle/>
                    <a:p>
                      <a:endParaRPr lang="fr-FR" dirty="0"/>
                    </a:p>
                    <a:p>
                      <a:endParaRPr lang="fr-FR" dirty="0"/>
                    </a:p>
                    <a:p>
                      <a:endParaRPr lang="fr-FR" dirty="0"/>
                    </a:p>
                    <a:p>
                      <a:endParaRPr lang="fr-FR" dirty="0"/>
                    </a:p>
                    <a:p>
                      <a:endParaRPr lang="fr-FR" dirty="0"/>
                    </a:p>
                    <a:p>
                      <a:endParaRPr lang="fr-FR" dirty="0"/>
                    </a:p>
                    <a:p>
                      <a:endParaRPr lang="fr-FR" dirty="0"/>
                    </a:p>
                    <a:p>
                      <a:endParaRPr lang="fr-FR" dirty="0"/>
                    </a:p>
                    <a:p>
                      <a:endParaRPr lang="fr-FR" dirty="0"/>
                    </a:p>
                    <a:p>
                      <a:pPr algn="ctr"/>
                      <a:r>
                        <a:rPr lang="fr-FR" sz="4000" dirty="0"/>
                        <a:t>2</a:t>
                      </a:r>
                    </a:p>
                  </a:txBody>
                  <a:tcPr/>
                </a:tc>
                <a:extLst>
                  <a:ext uri="{0D108BD9-81ED-4DB2-BD59-A6C34878D82A}">
                    <a16:rowId xmlns:a16="http://schemas.microsoft.com/office/drawing/2014/main" val="2315345672"/>
                  </a:ext>
                </a:extLst>
              </a:tr>
            </a:tbl>
          </a:graphicData>
        </a:graphic>
      </p:graphicFrame>
      <p:pic>
        <p:nvPicPr>
          <p:cNvPr id="6" name="Picture 1">
            <a:extLst>
              <a:ext uri="{FF2B5EF4-FFF2-40B4-BE49-F238E27FC236}">
                <a16:creationId xmlns:a16="http://schemas.microsoft.com/office/drawing/2014/main" id="{6CE5A95F-7814-4753-B89F-8767C93119BA}"/>
              </a:ext>
            </a:extLst>
          </p:cNvPr>
          <p:cNvPicPr>
            <a:picLocks noChangeAspect="1"/>
          </p:cNvPicPr>
          <p:nvPr/>
        </p:nvPicPr>
        <p:blipFill>
          <a:blip r:embed="rId3"/>
          <a:stretch>
            <a:fillRect/>
          </a:stretch>
        </p:blipFill>
        <p:spPr>
          <a:xfrm>
            <a:off x="0" y="5624945"/>
            <a:ext cx="1210959" cy="1233055"/>
          </a:xfrm>
          <a:prstGeom prst="rect">
            <a:avLst/>
          </a:prstGeom>
        </p:spPr>
      </p:pic>
    </p:spTree>
    <p:extLst>
      <p:ext uri="{BB962C8B-B14F-4D97-AF65-F5344CB8AC3E}">
        <p14:creationId xmlns:p14="http://schemas.microsoft.com/office/powerpoint/2010/main" val="4020286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ED6F34-C7D6-4022-8F8E-9AF8C413DCA9}"/>
              </a:ext>
            </a:extLst>
          </p:cNvPr>
          <p:cNvSpPr>
            <a:spLocks noGrp="1"/>
          </p:cNvSpPr>
          <p:nvPr>
            <p:ph type="title"/>
          </p:nvPr>
        </p:nvSpPr>
        <p:spPr>
          <a:xfrm>
            <a:off x="2401455" y="365125"/>
            <a:ext cx="6733310"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A4DB3AA6-7B90-4357-875F-B758C2C47152}"/>
              </a:ext>
            </a:extLst>
          </p:cNvPr>
          <p:cNvSpPr>
            <a:spLocks noGrp="1"/>
          </p:cNvSpPr>
          <p:nvPr>
            <p:ph idx="1"/>
          </p:nvPr>
        </p:nvSpPr>
        <p:spPr>
          <a:xfrm>
            <a:off x="131885" y="1825625"/>
            <a:ext cx="10155115" cy="4351338"/>
          </a:xfrm>
        </p:spPr>
        <p:txBody>
          <a:bodyPr/>
          <a:lstStyle/>
          <a:p>
            <a:pPr marL="0" indent="0">
              <a:buNone/>
            </a:pPr>
            <a:r>
              <a:rPr lang="en-US" sz="2600" b="1" dirty="0"/>
              <a:t>3- </a:t>
            </a:r>
            <a:r>
              <a:rPr lang="en-US" sz="2600" b="1" dirty="0">
                <a:solidFill>
                  <a:schemeClr val="tx1"/>
                </a:solidFill>
                <a:effectLst/>
              </a:rPr>
              <a:t>Designate a team</a:t>
            </a:r>
          </a:p>
          <a:p>
            <a:pPr marL="0" indent="0">
              <a:buNone/>
            </a:pPr>
            <a:endParaRPr lang="en-US" sz="2600" b="1" dirty="0">
              <a:solidFill>
                <a:schemeClr val="tx1"/>
              </a:solidFill>
              <a:effectLst/>
            </a:endParaRPr>
          </a:p>
          <a:p>
            <a:pPr marL="0" indent="0" algn="just">
              <a:buNone/>
            </a:pPr>
            <a:r>
              <a:rPr lang="en-US" sz="2600" b="0" i="0" dirty="0">
                <a:effectLst/>
                <a:latin typeface="Calibri" panose="020F0502020204030204" pitchFamily="34" charset="0"/>
                <a:cs typeface="Calibri" panose="020F0502020204030204" pitchFamily="34" charset="0"/>
              </a:rPr>
              <a:t>Showcase the human capital that you are going to invest in your project at this step. You can include the designations and contact information of the project task force in this component of your project plan. </a:t>
            </a:r>
          </a:p>
          <a:p>
            <a:pPr marL="0" indent="0" algn="just">
              <a:buNone/>
            </a:pPr>
            <a:r>
              <a:rPr lang="en-US" sz="2600" b="0" i="0" dirty="0">
                <a:effectLst/>
                <a:latin typeface="Calibri" panose="020F0502020204030204" pitchFamily="34" charset="0"/>
                <a:cs typeface="Calibri" panose="020F0502020204030204" pitchFamily="34" charset="0"/>
              </a:rPr>
              <a:t>Here’s what the corresponding slide will look like.</a:t>
            </a:r>
          </a:p>
          <a:p>
            <a:pPr marL="0" indent="0">
              <a:buNone/>
            </a:pPr>
            <a:endParaRPr lang="en-US" sz="2800" b="1" dirty="0">
              <a:solidFill>
                <a:schemeClr val="tx1"/>
              </a:solidFill>
              <a:effectLst/>
            </a:endParaRPr>
          </a:p>
          <a:p>
            <a:pPr marL="0" indent="0">
              <a:buNone/>
            </a:pPr>
            <a:endParaRPr lang="fr-FR" dirty="0"/>
          </a:p>
        </p:txBody>
      </p:sp>
      <p:pic>
        <p:nvPicPr>
          <p:cNvPr id="4" name="Picture 1">
            <a:extLst>
              <a:ext uri="{FF2B5EF4-FFF2-40B4-BE49-F238E27FC236}">
                <a16:creationId xmlns:a16="http://schemas.microsoft.com/office/drawing/2014/main" id="{4CEBDB97-1F6A-4930-9C4B-2F6D0F07E45A}"/>
              </a:ext>
            </a:extLst>
          </p:cNvPr>
          <p:cNvPicPr>
            <a:picLocks noChangeAspect="1"/>
          </p:cNvPicPr>
          <p:nvPr/>
        </p:nvPicPr>
        <p:blipFill>
          <a:blip r:embed="rId2"/>
          <a:stretch>
            <a:fillRect/>
          </a:stretch>
        </p:blipFill>
        <p:spPr>
          <a:xfrm>
            <a:off x="1" y="5624944"/>
            <a:ext cx="1392325" cy="1233055"/>
          </a:xfrm>
          <a:prstGeom prst="rect">
            <a:avLst/>
          </a:prstGeom>
        </p:spPr>
      </p:pic>
    </p:spTree>
    <p:extLst>
      <p:ext uri="{BB962C8B-B14F-4D97-AF65-F5344CB8AC3E}">
        <p14:creationId xmlns:p14="http://schemas.microsoft.com/office/powerpoint/2010/main" val="249444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D0E0BC-BA7F-49C4-849A-332C11E3251E}"/>
              </a:ext>
            </a:extLst>
          </p:cNvPr>
          <p:cNvSpPr>
            <a:spLocks noGrp="1"/>
          </p:cNvSpPr>
          <p:nvPr>
            <p:ph type="title"/>
          </p:nvPr>
        </p:nvSpPr>
        <p:spPr>
          <a:xfrm>
            <a:off x="2650836" y="365125"/>
            <a:ext cx="8702964" cy="839421"/>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4" name="Picture 2" descr="Project team">
            <a:extLst>
              <a:ext uri="{FF2B5EF4-FFF2-40B4-BE49-F238E27FC236}">
                <a16:creationId xmlns:a16="http://schemas.microsoft.com/office/drawing/2014/main" id="{027398EE-7B2B-4A6C-8A69-02B838912F8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0090" y="1728298"/>
            <a:ext cx="10901909" cy="512970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au 4">
            <a:extLst>
              <a:ext uri="{FF2B5EF4-FFF2-40B4-BE49-F238E27FC236}">
                <a16:creationId xmlns:a16="http://schemas.microsoft.com/office/drawing/2014/main" id="{7AF32D14-1B14-46AB-A841-8610CA8B4B58}"/>
              </a:ext>
            </a:extLst>
          </p:cNvPr>
          <p:cNvGraphicFramePr>
            <a:graphicFrameLocks noGrp="1"/>
          </p:cNvGraphicFramePr>
          <p:nvPr>
            <p:extLst>
              <p:ext uri="{D42A27DB-BD31-4B8C-83A1-F6EECF244321}">
                <p14:modId xmlns:p14="http://schemas.microsoft.com/office/powerpoint/2010/main" val="853481442"/>
              </p:ext>
            </p:extLst>
          </p:nvPr>
        </p:nvGraphicFramePr>
        <p:xfrm>
          <a:off x="-1" y="1652954"/>
          <a:ext cx="1290091" cy="5205046"/>
        </p:xfrm>
        <a:graphic>
          <a:graphicData uri="http://schemas.openxmlformats.org/drawingml/2006/table">
            <a:tbl>
              <a:tblPr firstRow="1" bandRow="1">
                <a:tableStyleId>{21E4AEA4-8DFA-4A89-87EB-49C32662AFE0}</a:tableStyleId>
              </a:tblPr>
              <a:tblGrid>
                <a:gridCol w="1290091">
                  <a:extLst>
                    <a:ext uri="{9D8B030D-6E8A-4147-A177-3AD203B41FA5}">
                      <a16:colId xmlns:a16="http://schemas.microsoft.com/office/drawing/2014/main" val="434168161"/>
                    </a:ext>
                  </a:extLst>
                </a:gridCol>
              </a:tblGrid>
              <a:tr h="5205046">
                <a:tc>
                  <a:txBody>
                    <a:bodyPr/>
                    <a:lstStyle/>
                    <a:p>
                      <a:pPr algn="ctr"/>
                      <a:endParaRPr lang="fr-FR" sz="4000" dirty="0"/>
                    </a:p>
                    <a:p>
                      <a:pPr algn="ctr"/>
                      <a:endParaRPr lang="fr-FR" sz="4000" dirty="0"/>
                    </a:p>
                    <a:p>
                      <a:pPr algn="ctr"/>
                      <a:endParaRPr lang="fr-FR" sz="4000" dirty="0"/>
                    </a:p>
                    <a:p>
                      <a:pPr algn="ctr"/>
                      <a:endParaRPr lang="fr-FR" sz="4000" dirty="0"/>
                    </a:p>
                    <a:p>
                      <a:pPr algn="ctr"/>
                      <a:r>
                        <a:rPr lang="fr-FR" sz="4000" dirty="0"/>
                        <a:t>3</a:t>
                      </a:r>
                    </a:p>
                  </a:txBody>
                  <a:tcPr/>
                </a:tc>
                <a:extLst>
                  <a:ext uri="{0D108BD9-81ED-4DB2-BD59-A6C34878D82A}">
                    <a16:rowId xmlns:a16="http://schemas.microsoft.com/office/drawing/2014/main" val="3579450137"/>
                  </a:ext>
                </a:extLst>
              </a:tr>
            </a:tbl>
          </a:graphicData>
        </a:graphic>
      </p:graphicFrame>
      <p:pic>
        <p:nvPicPr>
          <p:cNvPr id="5" name="Picture 1">
            <a:extLst>
              <a:ext uri="{FF2B5EF4-FFF2-40B4-BE49-F238E27FC236}">
                <a16:creationId xmlns:a16="http://schemas.microsoft.com/office/drawing/2014/main" id="{F1A87224-1C26-4BC9-A2E1-1A207EA63C1A}"/>
              </a:ext>
            </a:extLst>
          </p:cNvPr>
          <p:cNvPicPr>
            <a:picLocks noChangeAspect="1"/>
          </p:cNvPicPr>
          <p:nvPr/>
        </p:nvPicPr>
        <p:blipFill>
          <a:blip r:embed="rId3"/>
          <a:stretch>
            <a:fillRect/>
          </a:stretch>
        </p:blipFill>
        <p:spPr>
          <a:xfrm>
            <a:off x="1" y="5624944"/>
            <a:ext cx="1290089" cy="1233055"/>
          </a:xfrm>
          <a:prstGeom prst="rect">
            <a:avLst/>
          </a:prstGeom>
        </p:spPr>
      </p:pic>
    </p:spTree>
    <p:extLst>
      <p:ext uri="{BB962C8B-B14F-4D97-AF65-F5344CB8AC3E}">
        <p14:creationId xmlns:p14="http://schemas.microsoft.com/office/powerpoint/2010/main" val="9362136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C3CDEF-F859-4F37-AE78-046B33A1753E}"/>
              </a:ext>
            </a:extLst>
          </p:cNvPr>
          <p:cNvSpPr>
            <a:spLocks noGrp="1"/>
          </p:cNvSpPr>
          <p:nvPr>
            <p:ph type="title"/>
          </p:nvPr>
        </p:nvSpPr>
        <p:spPr>
          <a:xfrm>
            <a:off x="2327564" y="365125"/>
            <a:ext cx="6964218"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6275A425-01B2-4746-9902-FA5EF6E327D3}"/>
              </a:ext>
            </a:extLst>
          </p:cNvPr>
          <p:cNvSpPr>
            <a:spLocks noGrp="1"/>
          </p:cNvSpPr>
          <p:nvPr>
            <p:ph idx="1"/>
          </p:nvPr>
        </p:nvSpPr>
        <p:spPr>
          <a:xfrm>
            <a:off x="96715" y="1825625"/>
            <a:ext cx="10313377" cy="4351338"/>
          </a:xfrm>
        </p:spPr>
        <p:txBody>
          <a:bodyPr/>
          <a:lstStyle/>
          <a:p>
            <a:pPr marL="0" indent="0">
              <a:buNone/>
            </a:pPr>
            <a:r>
              <a:rPr lang="en-US" sz="2600" b="1" dirty="0">
                <a:solidFill>
                  <a:schemeClr val="tx1"/>
                </a:solidFill>
                <a:effectLst/>
              </a:rPr>
              <a:t>4. Set a Schedule</a:t>
            </a:r>
          </a:p>
          <a:p>
            <a:pPr marL="0" indent="0">
              <a:buNone/>
            </a:pPr>
            <a:r>
              <a:rPr lang="en-US" sz="2600" b="0" i="0" dirty="0">
                <a:effectLst/>
                <a:latin typeface="Calibri" panose="020F0502020204030204" pitchFamily="34" charset="0"/>
                <a:cs typeface="Calibri" panose="020F0502020204030204" pitchFamily="34" charset="0"/>
              </a:rPr>
              <a:t>This component defines the time frame for the project using various scheduling tools. Ideally, companies either use formal templatized documents with Gantt charts or project management software to keep track of the project activities and develop specific deadlines.</a:t>
            </a:r>
          </a:p>
          <a:p>
            <a:pPr marL="0" indent="0">
              <a:buNone/>
            </a:pPr>
            <a:endParaRPr lang="fr-FR" dirty="0"/>
          </a:p>
        </p:txBody>
      </p:sp>
      <p:pic>
        <p:nvPicPr>
          <p:cNvPr id="4" name="Picture 1">
            <a:extLst>
              <a:ext uri="{FF2B5EF4-FFF2-40B4-BE49-F238E27FC236}">
                <a16:creationId xmlns:a16="http://schemas.microsoft.com/office/drawing/2014/main" id="{8A6CCFC9-7ACA-4EB1-ADED-CAE45F61ED9F}"/>
              </a:ext>
            </a:extLst>
          </p:cNvPr>
          <p:cNvPicPr>
            <a:picLocks noChangeAspect="1"/>
          </p:cNvPicPr>
          <p:nvPr/>
        </p:nvPicPr>
        <p:blipFill>
          <a:blip r:embed="rId2"/>
          <a:stretch>
            <a:fillRect/>
          </a:stretch>
        </p:blipFill>
        <p:spPr>
          <a:xfrm>
            <a:off x="1" y="5624944"/>
            <a:ext cx="1392325" cy="1233055"/>
          </a:xfrm>
          <a:prstGeom prst="rect">
            <a:avLst/>
          </a:prstGeom>
        </p:spPr>
      </p:pic>
    </p:spTree>
    <p:extLst>
      <p:ext uri="{BB962C8B-B14F-4D97-AF65-F5344CB8AC3E}">
        <p14:creationId xmlns:p14="http://schemas.microsoft.com/office/powerpoint/2010/main" val="23588737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A46458-49C2-4234-B6AF-9EA8941C6CF2}"/>
              </a:ext>
            </a:extLst>
          </p:cNvPr>
          <p:cNvSpPr>
            <a:spLocks noGrp="1"/>
          </p:cNvSpPr>
          <p:nvPr>
            <p:ph type="title"/>
          </p:nvPr>
        </p:nvSpPr>
        <p:spPr>
          <a:xfrm>
            <a:off x="2429164" y="365125"/>
            <a:ext cx="7148945" cy="1094220"/>
          </a:xfrm>
        </p:spPr>
        <p:txBody>
          <a:bodyPr>
            <a:normAutofit/>
          </a:bodyPr>
          <a:lstStyle/>
          <a:p>
            <a:r>
              <a:rPr lang="fr-FR" sz="4400" b="1" dirty="0">
                <a:solidFill>
                  <a:schemeClr val="bg1"/>
                </a:solidFill>
                <a:latin typeface="+mn-lt"/>
              </a:rPr>
              <a:t>III- </a:t>
            </a:r>
            <a:r>
              <a:rPr lang="fr-FR" sz="4400" b="1" i="0" dirty="0">
                <a:solidFill>
                  <a:schemeClr val="bg1"/>
                </a:solidFill>
                <a:effectLst/>
                <a:latin typeface="+mn-lt"/>
              </a:rPr>
              <a:t>How to </a:t>
            </a:r>
            <a:r>
              <a:rPr lang="fr-FR" sz="4400" b="1" i="0" dirty="0" err="1">
                <a:solidFill>
                  <a:schemeClr val="bg1"/>
                </a:solidFill>
                <a:effectLst/>
                <a:latin typeface="+mn-lt"/>
              </a:rPr>
              <a:t>make</a:t>
            </a:r>
            <a:r>
              <a:rPr lang="fr-FR" sz="4400" b="1" i="0" dirty="0">
                <a:solidFill>
                  <a:schemeClr val="bg1"/>
                </a:solidFill>
                <a:effectLst/>
                <a:latin typeface="+mn-lt"/>
              </a:rPr>
              <a:t> a Project</a:t>
            </a:r>
            <a:endParaRPr lang="fr-FR" dirty="0"/>
          </a:p>
        </p:txBody>
      </p:sp>
      <p:pic>
        <p:nvPicPr>
          <p:cNvPr id="4" name="Picture 2" descr="Project schedule">
            <a:extLst>
              <a:ext uri="{FF2B5EF4-FFF2-40B4-BE49-F238E27FC236}">
                <a16:creationId xmlns:a16="http://schemas.microsoft.com/office/drawing/2014/main" id="{03986A9E-AD0D-429E-961C-FB6EDD9881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09900" y="1684337"/>
            <a:ext cx="10682100" cy="509453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au 5">
            <a:extLst>
              <a:ext uri="{FF2B5EF4-FFF2-40B4-BE49-F238E27FC236}">
                <a16:creationId xmlns:a16="http://schemas.microsoft.com/office/drawing/2014/main" id="{43CD9A3D-BAB6-45BC-AEF1-B96A0A999E8B}"/>
              </a:ext>
            </a:extLst>
          </p:cNvPr>
          <p:cNvGraphicFramePr>
            <a:graphicFrameLocks noGrp="1"/>
          </p:cNvGraphicFramePr>
          <p:nvPr>
            <p:extLst>
              <p:ext uri="{D42A27DB-BD31-4B8C-83A1-F6EECF244321}">
                <p14:modId xmlns:p14="http://schemas.microsoft.com/office/powerpoint/2010/main" val="1029962681"/>
              </p:ext>
            </p:extLst>
          </p:nvPr>
        </p:nvGraphicFramePr>
        <p:xfrm>
          <a:off x="0" y="1684337"/>
          <a:ext cx="1509899" cy="5173663"/>
        </p:xfrm>
        <a:graphic>
          <a:graphicData uri="http://schemas.openxmlformats.org/drawingml/2006/table">
            <a:tbl>
              <a:tblPr firstRow="1" bandRow="1">
                <a:tableStyleId>{93296810-A885-4BE3-A3E7-6D5BEEA58F35}</a:tableStyleId>
              </a:tblPr>
              <a:tblGrid>
                <a:gridCol w="1509899">
                  <a:extLst>
                    <a:ext uri="{9D8B030D-6E8A-4147-A177-3AD203B41FA5}">
                      <a16:colId xmlns:a16="http://schemas.microsoft.com/office/drawing/2014/main" val="4018983838"/>
                    </a:ext>
                  </a:extLst>
                </a:gridCol>
              </a:tblGrid>
              <a:tr h="5173663">
                <a:tc>
                  <a:txBody>
                    <a:bodyPr/>
                    <a:lstStyle/>
                    <a:p>
                      <a:pPr algn="ctr"/>
                      <a:endParaRPr lang="fr-FR" sz="4000" dirty="0"/>
                    </a:p>
                    <a:p>
                      <a:pPr algn="ctr"/>
                      <a:endParaRPr lang="fr-FR" sz="4000" dirty="0"/>
                    </a:p>
                    <a:p>
                      <a:pPr algn="ctr"/>
                      <a:endParaRPr lang="fr-FR" sz="4000" dirty="0"/>
                    </a:p>
                    <a:p>
                      <a:pPr algn="ctr"/>
                      <a:endParaRPr lang="fr-FR" sz="4000" dirty="0"/>
                    </a:p>
                    <a:p>
                      <a:pPr algn="ctr"/>
                      <a:r>
                        <a:rPr lang="fr-FR" sz="4000" dirty="0"/>
                        <a:t>5</a:t>
                      </a:r>
                    </a:p>
                  </a:txBody>
                  <a:tcPr>
                    <a:solidFill>
                      <a:srgbClr val="F40091"/>
                    </a:solidFill>
                  </a:tcPr>
                </a:tc>
                <a:extLst>
                  <a:ext uri="{0D108BD9-81ED-4DB2-BD59-A6C34878D82A}">
                    <a16:rowId xmlns:a16="http://schemas.microsoft.com/office/drawing/2014/main" val="3650703050"/>
                  </a:ext>
                </a:extLst>
              </a:tr>
            </a:tbl>
          </a:graphicData>
        </a:graphic>
      </p:graphicFrame>
      <p:pic>
        <p:nvPicPr>
          <p:cNvPr id="6" name="Picture 1">
            <a:extLst>
              <a:ext uri="{FF2B5EF4-FFF2-40B4-BE49-F238E27FC236}">
                <a16:creationId xmlns:a16="http://schemas.microsoft.com/office/drawing/2014/main" id="{59A8CC3C-B533-4529-A8B1-97EF9E8B25A3}"/>
              </a:ext>
            </a:extLst>
          </p:cNvPr>
          <p:cNvPicPr>
            <a:picLocks noChangeAspect="1"/>
          </p:cNvPicPr>
          <p:nvPr/>
        </p:nvPicPr>
        <p:blipFill>
          <a:blip r:embed="rId3"/>
          <a:stretch>
            <a:fillRect/>
          </a:stretch>
        </p:blipFill>
        <p:spPr>
          <a:xfrm>
            <a:off x="0" y="5698835"/>
            <a:ext cx="1392325" cy="1233055"/>
          </a:xfrm>
          <a:prstGeom prst="rect">
            <a:avLst/>
          </a:prstGeom>
        </p:spPr>
      </p:pic>
    </p:spTree>
    <p:extLst>
      <p:ext uri="{BB962C8B-B14F-4D97-AF65-F5344CB8AC3E}">
        <p14:creationId xmlns:p14="http://schemas.microsoft.com/office/powerpoint/2010/main" val="31439022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ifference between Project Schedule and Project Plan, Project Schedule vs Project Plan infographic">
            <a:extLst>
              <a:ext uri="{FF2B5EF4-FFF2-40B4-BE49-F238E27FC236}">
                <a16:creationId xmlns:a16="http://schemas.microsoft.com/office/drawing/2014/main" id="{20075078-7270-45AB-9135-16C3C67477E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76346" y="1327638"/>
            <a:ext cx="7891498" cy="516523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roject plan vs project schedule">
            <a:extLst>
              <a:ext uri="{FF2B5EF4-FFF2-40B4-BE49-F238E27FC236}">
                <a16:creationId xmlns:a16="http://schemas.microsoft.com/office/drawing/2014/main" id="{759F7313-0C29-41AB-8AE4-0DF284435E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90687"/>
            <a:ext cx="4176346" cy="205483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ifference between project schedule and project plan">
            <a:extLst>
              <a:ext uri="{FF2B5EF4-FFF2-40B4-BE49-F238E27FC236}">
                <a16:creationId xmlns:a16="http://schemas.microsoft.com/office/drawing/2014/main" id="{3261331B-DDE9-425E-A6A3-8F4A36DA7D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45522"/>
            <a:ext cx="4176346" cy="2652714"/>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A7ADB537-3668-4FB1-A970-2633E8295D57}"/>
              </a:ext>
            </a:extLst>
          </p:cNvPr>
          <p:cNvSpPr txBox="1"/>
          <p:nvPr/>
        </p:nvSpPr>
        <p:spPr>
          <a:xfrm>
            <a:off x="3380509" y="592116"/>
            <a:ext cx="6096000" cy="707886"/>
          </a:xfrm>
          <a:prstGeom prst="rect">
            <a:avLst/>
          </a:prstGeom>
          <a:noFill/>
        </p:spPr>
        <p:txBody>
          <a:bodyPr wrap="square">
            <a:sp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Tree>
    <p:extLst>
      <p:ext uri="{BB962C8B-B14F-4D97-AF65-F5344CB8AC3E}">
        <p14:creationId xmlns:p14="http://schemas.microsoft.com/office/powerpoint/2010/main" val="6063173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210D4F-AECB-4579-BE13-998E91531A90}"/>
              </a:ext>
            </a:extLst>
          </p:cNvPr>
          <p:cNvSpPr>
            <a:spLocks noGrp="1"/>
          </p:cNvSpPr>
          <p:nvPr>
            <p:ph type="title"/>
          </p:nvPr>
        </p:nvSpPr>
        <p:spPr>
          <a:xfrm>
            <a:off x="2429164" y="365125"/>
            <a:ext cx="6894332" cy="777875"/>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71A53725-6CC8-4417-9950-B351ABC1115A}"/>
              </a:ext>
            </a:extLst>
          </p:cNvPr>
          <p:cNvSpPr>
            <a:spLocks noGrp="1"/>
          </p:cNvSpPr>
          <p:nvPr>
            <p:ph idx="1"/>
          </p:nvPr>
        </p:nvSpPr>
        <p:spPr>
          <a:xfrm>
            <a:off x="87923" y="1679330"/>
            <a:ext cx="10304585" cy="4607169"/>
          </a:xfrm>
        </p:spPr>
        <p:txBody>
          <a:bodyPr>
            <a:normAutofit fontScale="92500" lnSpcReduction="10000"/>
          </a:bodyPr>
          <a:lstStyle/>
          <a:p>
            <a:pPr marL="0" indent="0" algn="l" rtl="0">
              <a:buNone/>
            </a:pPr>
            <a:r>
              <a:rPr lang="en-US" b="1" i="0" dirty="0">
                <a:solidFill>
                  <a:srgbClr val="333745"/>
                </a:solidFill>
                <a:effectLst/>
                <a:latin typeface="open sans" panose="020B0606030504020204" pitchFamily="34" charset="0"/>
              </a:rPr>
              <a:t>	</a:t>
            </a:r>
          </a:p>
          <a:p>
            <a:pPr marL="0" indent="0" algn="l" rtl="0">
              <a:buNone/>
            </a:pPr>
            <a:r>
              <a:rPr lang="en-US" b="1" i="0" dirty="0">
                <a:solidFill>
                  <a:srgbClr val="333745"/>
                </a:solidFill>
                <a:effectLst/>
                <a:latin typeface="open sans" panose="020B0606030504020204" pitchFamily="34" charset="0"/>
              </a:rPr>
              <a:t>		</a:t>
            </a:r>
            <a:r>
              <a:rPr lang="en-US" b="1" i="0" dirty="0">
                <a:solidFill>
                  <a:srgbClr val="333745"/>
                </a:solidFill>
                <a:effectLst/>
              </a:rPr>
              <a:t>Project Scheduling Steps</a:t>
            </a:r>
          </a:p>
          <a:p>
            <a:pPr marL="0" indent="0" algn="l" rtl="0">
              <a:buNone/>
            </a:pPr>
            <a:endParaRPr lang="en-US" b="1" i="0" dirty="0">
              <a:solidFill>
                <a:srgbClr val="333745"/>
              </a:solidFill>
              <a:effectLst/>
              <a:latin typeface="open sans" panose="020B0606030504020204" pitchFamily="34" charset="0"/>
            </a:endParaRPr>
          </a:p>
          <a:p>
            <a:pPr algn="just" rtl="0"/>
            <a:r>
              <a:rPr lang="en-US" b="0" i="0" dirty="0">
                <a:effectLst/>
                <a:latin typeface="Calibri" panose="020F0502020204030204" pitchFamily="34" charset="0"/>
                <a:cs typeface="Calibri" panose="020F0502020204030204" pitchFamily="34" charset="0"/>
              </a:rPr>
              <a:t>Project Scheduling is the act of determining which activities need to get done and which resources will be assigned to complete these activities in a specific period.</a:t>
            </a:r>
          </a:p>
          <a:p>
            <a:pPr algn="just" rtl="0"/>
            <a:r>
              <a:rPr lang="en-US" b="0" i="0" dirty="0">
                <a:effectLst/>
                <a:latin typeface="Calibri" panose="020F0502020204030204" pitchFamily="34" charset="0"/>
                <a:cs typeface="Calibri" panose="020F0502020204030204" pitchFamily="34" charset="0"/>
              </a:rPr>
              <a:t>There are some steps to be taken in order to create a serviceable schedule</a:t>
            </a:r>
          </a:p>
          <a:p>
            <a:pPr algn="just" rtl="0">
              <a:buFont typeface="Arial" panose="020B0604020202020204" pitchFamily="34" charset="0"/>
              <a:buChar char="•"/>
            </a:pPr>
            <a:r>
              <a:rPr lang="en-US" b="0" i="0" dirty="0">
                <a:effectLst/>
                <a:latin typeface="Calibri" panose="020F0502020204030204" pitchFamily="34" charset="0"/>
                <a:cs typeface="Calibri" panose="020F0502020204030204" pitchFamily="34" charset="0"/>
              </a:rPr>
              <a:t>Analyze the project scope and create the WBS (Work Breakdown Structure)</a:t>
            </a:r>
          </a:p>
          <a:p>
            <a:pPr algn="just" rtl="0">
              <a:buFont typeface="Arial" panose="020B0604020202020204" pitchFamily="34" charset="0"/>
              <a:buChar char="•"/>
            </a:pPr>
            <a:r>
              <a:rPr lang="en-US" b="0" i="0" dirty="0">
                <a:effectLst/>
                <a:latin typeface="Calibri" panose="020F0502020204030204" pitchFamily="34" charset="0"/>
                <a:cs typeface="Calibri" panose="020F0502020204030204" pitchFamily="34" charset="0"/>
              </a:rPr>
              <a:t>Determine the activities</a:t>
            </a:r>
            <a:endParaRPr lang="fr-FR" dirty="0"/>
          </a:p>
        </p:txBody>
      </p:sp>
      <p:sp>
        <p:nvSpPr>
          <p:cNvPr id="4" name="Flèche : droite 3">
            <a:extLst>
              <a:ext uri="{FF2B5EF4-FFF2-40B4-BE49-F238E27FC236}">
                <a16:creationId xmlns:a16="http://schemas.microsoft.com/office/drawing/2014/main" id="{2628026F-740A-4161-8CC7-60350430947E}"/>
              </a:ext>
            </a:extLst>
          </p:cNvPr>
          <p:cNvSpPr/>
          <p:nvPr/>
        </p:nvSpPr>
        <p:spPr>
          <a:xfrm>
            <a:off x="759069" y="2092568"/>
            <a:ext cx="978408" cy="352747"/>
          </a:xfrm>
          <a:prstGeom prst="rightArrow">
            <a:avLst/>
          </a:prstGeom>
          <a:solidFill>
            <a:srgbClr val="F4009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Picture 1">
            <a:extLst>
              <a:ext uri="{FF2B5EF4-FFF2-40B4-BE49-F238E27FC236}">
                <a16:creationId xmlns:a16="http://schemas.microsoft.com/office/drawing/2014/main" id="{5366CC86-191F-4221-9A47-63CC6148FCFE}"/>
              </a:ext>
            </a:extLst>
          </p:cNvPr>
          <p:cNvPicPr>
            <a:picLocks noChangeAspect="1"/>
          </p:cNvPicPr>
          <p:nvPr/>
        </p:nvPicPr>
        <p:blipFill>
          <a:blip r:embed="rId2"/>
          <a:stretch>
            <a:fillRect/>
          </a:stretch>
        </p:blipFill>
        <p:spPr>
          <a:xfrm>
            <a:off x="9323496" y="5339773"/>
            <a:ext cx="1069012" cy="946726"/>
          </a:xfrm>
          <a:prstGeom prst="rect">
            <a:avLst/>
          </a:prstGeom>
        </p:spPr>
      </p:pic>
    </p:spTree>
    <p:extLst>
      <p:ext uri="{BB962C8B-B14F-4D97-AF65-F5344CB8AC3E}">
        <p14:creationId xmlns:p14="http://schemas.microsoft.com/office/powerpoint/2010/main" val="21965174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4210F5-F11C-4A17-ACCC-815CF37C95A4}"/>
              </a:ext>
            </a:extLst>
          </p:cNvPr>
          <p:cNvSpPr>
            <a:spLocks noGrp="1"/>
          </p:cNvSpPr>
          <p:nvPr>
            <p:ph type="title"/>
          </p:nvPr>
        </p:nvSpPr>
        <p:spPr>
          <a:xfrm>
            <a:off x="2447636" y="365125"/>
            <a:ext cx="7047346"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CC285649-712F-4E9C-B489-150F566E49CB}"/>
              </a:ext>
            </a:extLst>
          </p:cNvPr>
          <p:cNvSpPr>
            <a:spLocks noGrp="1"/>
          </p:cNvSpPr>
          <p:nvPr>
            <p:ph idx="1"/>
          </p:nvPr>
        </p:nvSpPr>
        <p:spPr>
          <a:xfrm>
            <a:off x="184638" y="1825625"/>
            <a:ext cx="10287000" cy="4351338"/>
          </a:xfrm>
        </p:spPr>
        <p:txBody>
          <a:bodyPr/>
          <a:lstStyle/>
          <a:p>
            <a:pPr algn="just" rtl="0">
              <a:buFont typeface="Arial" panose="020B0604020202020204" pitchFamily="34" charset="0"/>
              <a:buChar char="•"/>
            </a:pPr>
            <a:endParaRPr lang="en-US" sz="2800" b="0" i="0" dirty="0">
              <a:effectLst/>
              <a:latin typeface="Calibri" panose="020F0502020204030204" pitchFamily="34" charset="0"/>
              <a:cs typeface="Calibri" panose="020F0502020204030204" pitchFamily="34" charset="0"/>
            </a:endParaRP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Determine the resources</a:t>
            </a: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Estimate the duration of each activity</a:t>
            </a: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Assign the activity relationships</a:t>
            </a: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Assign the resources</a:t>
            </a: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Detail the schedule and analyze</a:t>
            </a:r>
          </a:p>
          <a:p>
            <a:pPr algn="just" rtl="0">
              <a:buFont typeface="Arial" panose="020B0604020202020204" pitchFamily="34" charset="0"/>
              <a:buChar char="•"/>
            </a:pPr>
            <a:r>
              <a:rPr lang="en-US" sz="2600" b="0" i="0" dirty="0">
                <a:effectLst/>
                <a:latin typeface="Calibri" panose="020F0502020204030204" pitchFamily="34" charset="0"/>
                <a:cs typeface="Calibri" panose="020F0502020204030204" pitchFamily="34" charset="0"/>
              </a:rPr>
              <a:t>Monitor and control the schedule</a:t>
            </a:r>
          </a:p>
          <a:p>
            <a:pPr marL="0" indent="0">
              <a:buNone/>
            </a:pPr>
            <a:endParaRPr lang="fr-FR" dirty="0"/>
          </a:p>
        </p:txBody>
      </p:sp>
      <p:pic>
        <p:nvPicPr>
          <p:cNvPr id="4" name="Picture 1">
            <a:extLst>
              <a:ext uri="{FF2B5EF4-FFF2-40B4-BE49-F238E27FC236}">
                <a16:creationId xmlns:a16="http://schemas.microsoft.com/office/drawing/2014/main" id="{B17308AF-B30A-42A9-82C5-E0D642DB201B}"/>
              </a:ext>
            </a:extLst>
          </p:cNvPr>
          <p:cNvPicPr>
            <a:picLocks noChangeAspect="1"/>
          </p:cNvPicPr>
          <p:nvPr/>
        </p:nvPicPr>
        <p:blipFill>
          <a:blip r:embed="rId2"/>
          <a:stretch>
            <a:fillRect/>
          </a:stretch>
        </p:blipFill>
        <p:spPr>
          <a:xfrm>
            <a:off x="9264075" y="5200073"/>
            <a:ext cx="1069012" cy="1111827"/>
          </a:xfrm>
          <a:prstGeom prst="rect">
            <a:avLst/>
          </a:prstGeom>
        </p:spPr>
      </p:pic>
    </p:spTree>
    <p:extLst>
      <p:ext uri="{BB962C8B-B14F-4D97-AF65-F5344CB8AC3E}">
        <p14:creationId xmlns:p14="http://schemas.microsoft.com/office/powerpoint/2010/main" val="625873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87FA69-16FC-4D45-A740-B523D9135538}"/>
              </a:ext>
            </a:extLst>
          </p:cNvPr>
          <p:cNvSpPr>
            <a:spLocks noGrp="1"/>
          </p:cNvSpPr>
          <p:nvPr>
            <p:ph type="title"/>
          </p:nvPr>
        </p:nvSpPr>
        <p:spPr>
          <a:xfrm>
            <a:off x="2447636" y="365125"/>
            <a:ext cx="8906164"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AE5B2D7B-EBAE-4745-9E20-D26EA6F83D95}"/>
              </a:ext>
            </a:extLst>
          </p:cNvPr>
          <p:cNvSpPr>
            <a:spLocks noGrp="1"/>
          </p:cNvSpPr>
          <p:nvPr>
            <p:ph idx="1"/>
          </p:nvPr>
        </p:nvSpPr>
        <p:spPr>
          <a:xfrm>
            <a:off x="158262" y="1825625"/>
            <a:ext cx="10269415" cy="4351338"/>
          </a:xfrm>
        </p:spPr>
        <p:txBody>
          <a:bodyPr/>
          <a:lstStyle/>
          <a:p>
            <a:pPr marL="0" indent="0">
              <a:buNone/>
            </a:pPr>
            <a:r>
              <a:rPr lang="en-US" sz="2600" b="1" i="0" kern="1200" dirty="0">
                <a:solidFill>
                  <a:schemeClr val="tx1"/>
                </a:solidFill>
                <a:effectLst/>
                <a:latin typeface="+mn-lt"/>
                <a:ea typeface="+mn-ea"/>
                <a:cs typeface="+mn-cs"/>
              </a:rPr>
              <a:t>5- Assign quality parameters</a:t>
            </a:r>
          </a:p>
          <a:p>
            <a:pPr marL="0" indent="0" algn="just">
              <a:buNone/>
            </a:pPr>
            <a:r>
              <a:rPr lang="en-US" sz="2600" b="0" i="0" dirty="0">
                <a:effectLst/>
                <a:latin typeface="Calibri" panose="020F0502020204030204" pitchFamily="34" charset="0"/>
                <a:cs typeface="Calibri" panose="020F0502020204030204" pitchFamily="34" charset="0"/>
              </a:rPr>
              <a:t>What are the parameters to judge the success of your project? What are the key performance indicators? Project quality defines the measure of satisfaction that the final delivery achieves. This is, of course, guided by well-defined project policies and objectives as decided and approved by the stakeholders</a:t>
            </a:r>
            <a:endParaRPr lang="fr-FR" sz="2600" dirty="0">
              <a:latin typeface="Calibri" panose="020F0502020204030204" pitchFamily="34" charset="0"/>
              <a:cs typeface="Calibri" panose="020F0502020204030204" pitchFamily="34" charset="0"/>
            </a:endParaRPr>
          </a:p>
        </p:txBody>
      </p:sp>
      <p:pic>
        <p:nvPicPr>
          <p:cNvPr id="4" name="Picture 1">
            <a:extLst>
              <a:ext uri="{FF2B5EF4-FFF2-40B4-BE49-F238E27FC236}">
                <a16:creationId xmlns:a16="http://schemas.microsoft.com/office/drawing/2014/main" id="{1620A09D-49C2-43AA-AA02-3E5E9646C510}"/>
              </a:ext>
            </a:extLst>
          </p:cNvPr>
          <p:cNvPicPr>
            <a:picLocks noChangeAspect="1"/>
          </p:cNvPicPr>
          <p:nvPr/>
        </p:nvPicPr>
        <p:blipFill>
          <a:blip r:embed="rId2"/>
          <a:stretch>
            <a:fillRect/>
          </a:stretch>
        </p:blipFill>
        <p:spPr>
          <a:xfrm>
            <a:off x="9358665" y="5430982"/>
            <a:ext cx="1069012" cy="946726"/>
          </a:xfrm>
          <a:prstGeom prst="rect">
            <a:avLst/>
          </a:prstGeom>
        </p:spPr>
      </p:pic>
    </p:spTree>
    <p:extLst>
      <p:ext uri="{BB962C8B-B14F-4D97-AF65-F5344CB8AC3E}">
        <p14:creationId xmlns:p14="http://schemas.microsoft.com/office/powerpoint/2010/main" val="1838833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F15618-CA78-4FF6-8C1A-1C288BFBD92C}"/>
              </a:ext>
            </a:extLst>
          </p:cNvPr>
          <p:cNvSpPr>
            <a:spLocks noGrp="1"/>
          </p:cNvSpPr>
          <p:nvPr>
            <p:ph type="title"/>
          </p:nvPr>
        </p:nvSpPr>
        <p:spPr>
          <a:xfrm>
            <a:off x="2484582" y="365125"/>
            <a:ext cx="8869218" cy="821837"/>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4" name="Picture 2" descr="Project quality and status">
            <a:extLst>
              <a:ext uri="{FF2B5EF4-FFF2-40B4-BE49-F238E27FC236}">
                <a16:creationId xmlns:a16="http://schemas.microsoft.com/office/drawing/2014/main" id="{BA68914F-8990-4C4C-BE7B-733F33F3902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94692" y="1661746"/>
            <a:ext cx="10697308" cy="55215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au 4">
            <a:extLst>
              <a:ext uri="{FF2B5EF4-FFF2-40B4-BE49-F238E27FC236}">
                <a16:creationId xmlns:a16="http://schemas.microsoft.com/office/drawing/2014/main" id="{E0F9AE8E-3ACF-4869-BEE5-D457C3A1B72D}"/>
              </a:ext>
            </a:extLst>
          </p:cNvPr>
          <p:cNvGraphicFramePr>
            <a:graphicFrameLocks noGrp="1"/>
          </p:cNvGraphicFramePr>
          <p:nvPr>
            <p:extLst>
              <p:ext uri="{D42A27DB-BD31-4B8C-83A1-F6EECF244321}">
                <p14:modId xmlns:p14="http://schemas.microsoft.com/office/powerpoint/2010/main" val="1256855227"/>
              </p:ext>
            </p:extLst>
          </p:nvPr>
        </p:nvGraphicFramePr>
        <p:xfrm>
          <a:off x="0" y="1661746"/>
          <a:ext cx="1494692" cy="5196254"/>
        </p:xfrm>
        <a:graphic>
          <a:graphicData uri="http://schemas.openxmlformats.org/drawingml/2006/table">
            <a:tbl>
              <a:tblPr firstRow="1" bandRow="1">
                <a:tableStyleId>{EB344D84-9AFB-497E-A393-DC336BA19D2E}</a:tableStyleId>
              </a:tblPr>
              <a:tblGrid>
                <a:gridCol w="1494692">
                  <a:extLst>
                    <a:ext uri="{9D8B030D-6E8A-4147-A177-3AD203B41FA5}">
                      <a16:colId xmlns:a16="http://schemas.microsoft.com/office/drawing/2014/main" val="3347233412"/>
                    </a:ext>
                  </a:extLst>
                </a:gridCol>
              </a:tblGrid>
              <a:tr h="5196254">
                <a:tc>
                  <a:txBody>
                    <a:bodyPr/>
                    <a:lstStyle/>
                    <a:p>
                      <a:pPr algn="ctr"/>
                      <a:endParaRPr lang="fr-FR" sz="4000" dirty="0"/>
                    </a:p>
                    <a:p>
                      <a:pPr algn="ctr"/>
                      <a:endParaRPr lang="fr-FR" sz="4000" dirty="0"/>
                    </a:p>
                    <a:p>
                      <a:pPr algn="ctr"/>
                      <a:endParaRPr lang="fr-FR" sz="4000" dirty="0"/>
                    </a:p>
                    <a:p>
                      <a:pPr algn="ctr"/>
                      <a:endParaRPr lang="fr-FR" sz="4000" dirty="0"/>
                    </a:p>
                    <a:p>
                      <a:pPr algn="ctr"/>
                      <a:r>
                        <a:rPr lang="fr-FR" sz="4000" dirty="0"/>
                        <a:t>6</a:t>
                      </a:r>
                    </a:p>
                  </a:txBody>
                  <a:tcPr>
                    <a:solidFill>
                      <a:srgbClr val="5CEE5F"/>
                    </a:solidFill>
                  </a:tcPr>
                </a:tc>
                <a:extLst>
                  <a:ext uri="{0D108BD9-81ED-4DB2-BD59-A6C34878D82A}">
                    <a16:rowId xmlns:a16="http://schemas.microsoft.com/office/drawing/2014/main" val="1870461529"/>
                  </a:ext>
                </a:extLst>
              </a:tr>
            </a:tbl>
          </a:graphicData>
        </a:graphic>
      </p:graphicFrame>
      <p:pic>
        <p:nvPicPr>
          <p:cNvPr id="5" name="Picture 1">
            <a:extLst>
              <a:ext uri="{FF2B5EF4-FFF2-40B4-BE49-F238E27FC236}">
                <a16:creationId xmlns:a16="http://schemas.microsoft.com/office/drawing/2014/main" id="{AED5667D-58B8-41AB-BA61-0D9CCF4FF1D7}"/>
              </a:ext>
            </a:extLst>
          </p:cNvPr>
          <p:cNvPicPr>
            <a:picLocks noChangeAspect="1"/>
          </p:cNvPicPr>
          <p:nvPr/>
        </p:nvPicPr>
        <p:blipFill>
          <a:blip r:embed="rId3"/>
          <a:stretch>
            <a:fillRect/>
          </a:stretch>
        </p:blipFill>
        <p:spPr>
          <a:xfrm>
            <a:off x="2" y="5911273"/>
            <a:ext cx="1494690" cy="946726"/>
          </a:xfrm>
          <a:prstGeom prst="rect">
            <a:avLst/>
          </a:prstGeom>
        </p:spPr>
      </p:pic>
    </p:spTree>
    <p:extLst>
      <p:ext uri="{BB962C8B-B14F-4D97-AF65-F5344CB8AC3E}">
        <p14:creationId xmlns:p14="http://schemas.microsoft.com/office/powerpoint/2010/main" val="309979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2192E6-B1B5-4148-A5C7-DB60D01FE1DD}"/>
              </a:ext>
            </a:extLst>
          </p:cNvPr>
          <p:cNvSpPr>
            <a:spLocks noGrp="1"/>
          </p:cNvSpPr>
          <p:nvPr>
            <p:ph type="title"/>
          </p:nvPr>
        </p:nvSpPr>
        <p:spPr>
          <a:xfrm>
            <a:off x="2558472" y="365125"/>
            <a:ext cx="8795327"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D1F73BD5-35C7-4431-90BB-61DF876CB564}"/>
              </a:ext>
            </a:extLst>
          </p:cNvPr>
          <p:cNvSpPr>
            <a:spLocks noGrp="1"/>
          </p:cNvSpPr>
          <p:nvPr>
            <p:ph idx="1"/>
          </p:nvPr>
        </p:nvSpPr>
        <p:spPr>
          <a:xfrm>
            <a:off x="193432" y="1825625"/>
            <a:ext cx="10234246" cy="4351338"/>
          </a:xfrm>
        </p:spPr>
        <p:txBody>
          <a:bodyPr/>
          <a:lstStyle/>
          <a:p>
            <a:pPr marL="0" indent="0">
              <a:buNone/>
            </a:pPr>
            <a:r>
              <a:rPr lang="en-US" sz="2600" b="1" i="0" dirty="0">
                <a:solidFill>
                  <a:schemeClr val="tx1"/>
                </a:solidFill>
                <a:effectLst/>
                <a:latin typeface="Calibri" panose="020F0502020204030204" pitchFamily="34" charset="0"/>
                <a:cs typeface="Calibri" panose="020F0502020204030204" pitchFamily="34" charset="0"/>
              </a:rPr>
              <a:t>6- Define risks and coping strategies</a:t>
            </a:r>
          </a:p>
          <a:p>
            <a:pPr marL="0" indent="0" algn="just">
              <a:buNone/>
            </a:pPr>
            <a:r>
              <a:rPr lang="en-US" sz="2600" b="0" i="0" dirty="0">
                <a:effectLst/>
                <a:latin typeface="Calibri" panose="020F0502020204030204" pitchFamily="34" charset="0"/>
                <a:cs typeface="Calibri" panose="020F0502020204030204" pitchFamily="34" charset="0"/>
              </a:rPr>
              <a:t>This is the element that project planning is basically done for. It involves the foresightedness of project managers regarding all the possible hazards and loopholes that the project might run into. This also entails the containment and resolution mechanisms for the said hazards.</a:t>
            </a:r>
          </a:p>
          <a:p>
            <a:pPr marL="0" indent="0">
              <a:buNone/>
            </a:pPr>
            <a:endParaRPr lang="fr-FR" dirty="0"/>
          </a:p>
        </p:txBody>
      </p:sp>
      <p:pic>
        <p:nvPicPr>
          <p:cNvPr id="4" name="Picture 1">
            <a:extLst>
              <a:ext uri="{FF2B5EF4-FFF2-40B4-BE49-F238E27FC236}">
                <a16:creationId xmlns:a16="http://schemas.microsoft.com/office/drawing/2014/main" id="{DAC15BAC-4AFA-41C0-9C11-DDCECAFD90EE}"/>
              </a:ext>
            </a:extLst>
          </p:cNvPr>
          <p:cNvPicPr>
            <a:picLocks noChangeAspect="1"/>
          </p:cNvPicPr>
          <p:nvPr/>
        </p:nvPicPr>
        <p:blipFill>
          <a:blip r:embed="rId2"/>
          <a:stretch>
            <a:fillRect/>
          </a:stretch>
        </p:blipFill>
        <p:spPr>
          <a:xfrm>
            <a:off x="2" y="5911273"/>
            <a:ext cx="1173016" cy="946726"/>
          </a:xfrm>
          <a:prstGeom prst="rect">
            <a:avLst/>
          </a:prstGeom>
        </p:spPr>
      </p:pic>
    </p:spTree>
    <p:extLst>
      <p:ext uri="{BB962C8B-B14F-4D97-AF65-F5344CB8AC3E}">
        <p14:creationId xmlns:p14="http://schemas.microsoft.com/office/powerpoint/2010/main" val="18500651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6DC13-BB8E-4B62-9FB6-772F4886688F}"/>
              </a:ext>
            </a:extLst>
          </p:cNvPr>
          <p:cNvSpPr>
            <a:spLocks noGrp="1"/>
          </p:cNvSpPr>
          <p:nvPr>
            <p:ph type="title"/>
          </p:nvPr>
        </p:nvSpPr>
        <p:spPr>
          <a:xfrm>
            <a:off x="2336800" y="365126"/>
            <a:ext cx="9017000" cy="865798"/>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pic>
        <p:nvPicPr>
          <p:cNvPr id="4" name="Picture 2" descr="Project risks">
            <a:extLst>
              <a:ext uri="{FF2B5EF4-FFF2-40B4-BE49-F238E27FC236}">
                <a16:creationId xmlns:a16="http://schemas.microsoft.com/office/drawing/2014/main" id="{6018FEEA-4C8D-4D3B-96BD-E224A18AECD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0539" y="1551846"/>
            <a:ext cx="10521462" cy="530615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au 5">
            <a:extLst>
              <a:ext uri="{FF2B5EF4-FFF2-40B4-BE49-F238E27FC236}">
                <a16:creationId xmlns:a16="http://schemas.microsoft.com/office/drawing/2014/main" id="{C352A785-7AE1-4927-BA76-87275750356C}"/>
              </a:ext>
            </a:extLst>
          </p:cNvPr>
          <p:cNvGraphicFramePr>
            <a:graphicFrameLocks noGrp="1"/>
          </p:cNvGraphicFramePr>
          <p:nvPr>
            <p:extLst>
              <p:ext uri="{D42A27DB-BD31-4B8C-83A1-F6EECF244321}">
                <p14:modId xmlns:p14="http://schemas.microsoft.com/office/powerpoint/2010/main" val="464505341"/>
              </p:ext>
            </p:extLst>
          </p:nvPr>
        </p:nvGraphicFramePr>
        <p:xfrm>
          <a:off x="0" y="1690688"/>
          <a:ext cx="1670538" cy="5096974"/>
        </p:xfrm>
        <a:graphic>
          <a:graphicData uri="http://schemas.openxmlformats.org/drawingml/2006/table">
            <a:tbl>
              <a:tblPr firstRow="1" bandRow="1">
                <a:tableStyleId>{5C22544A-7EE6-4342-B048-85BDC9FD1C3A}</a:tableStyleId>
              </a:tblPr>
              <a:tblGrid>
                <a:gridCol w="1670538">
                  <a:extLst>
                    <a:ext uri="{9D8B030D-6E8A-4147-A177-3AD203B41FA5}">
                      <a16:colId xmlns:a16="http://schemas.microsoft.com/office/drawing/2014/main" val="2033472156"/>
                    </a:ext>
                  </a:extLst>
                </a:gridCol>
              </a:tblGrid>
              <a:tr h="5096974">
                <a:tc>
                  <a:txBody>
                    <a:bodyPr/>
                    <a:lstStyle/>
                    <a:p>
                      <a:pPr algn="ctr"/>
                      <a:endParaRPr lang="fr-FR" sz="4000" dirty="0"/>
                    </a:p>
                    <a:p>
                      <a:pPr algn="ctr"/>
                      <a:endParaRPr lang="fr-FR" sz="4000" dirty="0"/>
                    </a:p>
                    <a:p>
                      <a:pPr algn="ctr"/>
                      <a:endParaRPr lang="fr-FR" sz="4000" dirty="0"/>
                    </a:p>
                    <a:p>
                      <a:pPr algn="ctr"/>
                      <a:endParaRPr lang="fr-FR" sz="4000" dirty="0"/>
                    </a:p>
                    <a:p>
                      <a:pPr algn="ctr"/>
                      <a:r>
                        <a:rPr lang="fr-FR" sz="4000" dirty="0"/>
                        <a:t>7</a:t>
                      </a:r>
                    </a:p>
                  </a:txBody>
                  <a:tcPr>
                    <a:solidFill>
                      <a:srgbClr val="00B0F0"/>
                    </a:solidFill>
                  </a:tcPr>
                </a:tc>
                <a:extLst>
                  <a:ext uri="{0D108BD9-81ED-4DB2-BD59-A6C34878D82A}">
                    <a16:rowId xmlns:a16="http://schemas.microsoft.com/office/drawing/2014/main" val="3346763637"/>
                  </a:ext>
                </a:extLst>
              </a:tr>
            </a:tbl>
          </a:graphicData>
        </a:graphic>
      </p:graphicFrame>
      <p:pic>
        <p:nvPicPr>
          <p:cNvPr id="6" name="Picture 1">
            <a:extLst>
              <a:ext uri="{FF2B5EF4-FFF2-40B4-BE49-F238E27FC236}">
                <a16:creationId xmlns:a16="http://schemas.microsoft.com/office/drawing/2014/main" id="{F274542E-E5E8-4826-A4C3-CAE763A99809}"/>
              </a:ext>
            </a:extLst>
          </p:cNvPr>
          <p:cNvPicPr>
            <a:picLocks noChangeAspect="1"/>
          </p:cNvPicPr>
          <p:nvPr/>
        </p:nvPicPr>
        <p:blipFill>
          <a:blip r:embed="rId3"/>
          <a:stretch>
            <a:fillRect/>
          </a:stretch>
        </p:blipFill>
        <p:spPr>
          <a:xfrm>
            <a:off x="1670538" y="5946443"/>
            <a:ext cx="1069012" cy="946726"/>
          </a:xfrm>
          <a:prstGeom prst="rect">
            <a:avLst/>
          </a:prstGeom>
        </p:spPr>
      </p:pic>
    </p:spTree>
    <p:extLst>
      <p:ext uri="{BB962C8B-B14F-4D97-AF65-F5344CB8AC3E}">
        <p14:creationId xmlns:p14="http://schemas.microsoft.com/office/powerpoint/2010/main" val="365543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8CC7E0-82FA-4A43-9451-80A6D98C00CE}"/>
              </a:ext>
            </a:extLst>
          </p:cNvPr>
          <p:cNvSpPr>
            <a:spLocks noGrp="1"/>
          </p:cNvSpPr>
          <p:nvPr>
            <p:ph type="title"/>
          </p:nvPr>
        </p:nvSpPr>
        <p:spPr>
          <a:xfrm>
            <a:off x="2503055" y="365125"/>
            <a:ext cx="6936510" cy="1325563"/>
          </a:xfrm>
        </p:spPr>
        <p:txBody>
          <a:bodyPr>
            <a:normAutofit/>
          </a:bodyPr>
          <a:lstStyle/>
          <a:p>
            <a:r>
              <a:rPr lang="fr-FR" sz="4000" b="1" dirty="0">
                <a:solidFill>
                  <a:schemeClr val="bg1"/>
                </a:solidFill>
                <a:latin typeface="+mn-lt"/>
              </a:rPr>
              <a:t>III- </a:t>
            </a:r>
            <a:r>
              <a:rPr lang="fr-FR" sz="4000" b="1" i="0" dirty="0">
                <a:solidFill>
                  <a:schemeClr val="bg1"/>
                </a:solidFill>
                <a:effectLst/>
                <a:latin typeface="+mn-lt"/>
              </a:rPr>
              <a:t>How to </a:t>
            </a:r>
            <a:r>
              <a:rPr lang="fr-FR" sz="4000" b="1" i="0" dirty="0" err="1">
                <a:solidFill>
                  <a:schemeClr val="bg1"/>
                </a:solidFill>
                <a:effectLst/>
                <a:latin typeface="+mn-lt"/>
              </a:rPr>
              <a:t>make</a:t>
            </a:r>
            <a:r>
              <a:rPr lang="fr-FR" sz="4000" b="1" i="0" dirty="0">
                <a:solidFill>
                  <a:schemeClr val="bg1"/>
                </a:solidFill>
                <a:effectLst/>
                <a:latin typeface="+mn-lt"/>
              </a:rPr>
              <a:t> a Project</a:t>
            </a:r>
            <a:endParaRPr lang="fr-FR" sz="4000" dirty="0"/>
          </a:p>
        </p:txBody>
      </p:sp>
      <p:sp>
        <p:nvSpPr>
          <p:cNvPr id="3" name="Espace réservé du contenu 2">
            <a:extLst>
              <a:ext uri="{FF2B5EF4-FFF2-40B4-BE49-F238E27FC236}">
                <a16:creationId xmlns:a16="http://schemas.microsoft.com/office/drawing/2014/main" id="{BA49056A-ADF1-46C2-A4FE-6CD88CED3CAD}"/>
              </a:ext>
            </a:extLst>
          </p:cNvPr>
          <p:cNvSpPr>
            <a:spLocks noGrp="1"/>
          </p:cNvSpPr>
          <p:nvPr>
            <p:ph idx="1"/>
          </p:nvPr>
        </p:nvSpPr>
        <p:spPr>
          <a:xfrm>
            <a:off x="193431" y="1825625"/>
            <a:ext cx="10146323" cy="4351338"/>
          </a:xfrm>
        </p:spPr>
        <p:txBody>
          <a:bodyPr/>
          <a:lstStyle/>
          <a:p>
            <a:pPr marL="0" indent="0">
              <a:buNone/>
            </a:pPr>
            <a:r>
              <a:rPr lang="en-US" sz="2600" b="1" i="0" dirty="0">
                <a:solidFill>
                  <a:schemeClr val="tx1"/>
                </a:solidFill>
                <a:effectLst/>
                <a:latin typeface="Calibri" panose="020F0502020204030204" pitchFamily="34" charset="0"/>
                <a:cs typeface="Calibri" panose="020F0502020204030204" pitchFamily="34" charset="0"/>
              </a:rPr>
              <a:t>7- Devise a communication plan</a:t>
            </a:r>
          </a:p>
          <a:p>
            <a:pPr marL="0" indent="0" algn="just">
              <a:buNone/>
            </a:pPr>
            <a:r>
              <a:rPr lang="en-US" sz="2800" b="1" i="0" dirty="0">
                <a:solidFill>
                  <a:schemeClr val="tx1"/>
                </a:solidFill>
                <a:effectLst/>
                <a:latin typeface="Calibri" panose="020F0502020204030204" pitchFamily="34" charset="0"/>
                <a:cs typeface="Calibri" panose="020F0502020204030204" pitchFamily="34" charset="0"/>
              </a:rPr>
              <a:t>  </a:t>
            </a:r>
            <a:r>
              <a:rPr lang="en-US" sz="2600" b="0" i="0" dirty="0">
                <a:effectLst/>
                <a:latin typeface="Calibri" panose="020F0502020204030204" pitchFamily="34" charset="0"/>
                <a:cs typeface="Calibri" panose="020F0502020204030204" pitchFamily="34" charset="0"/>
              </a:rPr>
              <a:t>This component is the consistent reporting mechanism that keeps the stakeholders and the management on the same page. Project communication keeps confusion and crisis at bay while also building trust and cooperation within the team at every step of the project management lifecycle. </a:t>
            </a:r>
            <a:endParaRPr lang="fr-FR" sz="2600" dirty="0">
              <a:latin typeface="Calibri" panose="020F0502020204030204" pitchFamily="34" charset="0"/>
              <a:cs typeface="Calibri" panose="020F0502020204030204" pitchFamily="34" charset="0"/>
            </a:endParaRPr>
          </a:p>
        </p:txBody>
      </p:sp>
      <p:pic>
        <p:nvPicPr>
          <p:cNvPr id="4" name="Picture 1">
            <a:extLst>
              <a:ext uri="{FF2B5EF4-FFF2-40B4-BE49-F238E27FC236}">
                <a16:creationId xmlns:a16="http://schemas.microsoft.com/office/drawing/2014/main" id="{48A9E699-EE1B-4E71-AD60-2895884E9194}"/>
              </a:ext>
            </a:extLst>
          </p:cNvPr>
          <p:cNvPicPr>
            <a:picLocks noChangeAspect="1"/>
          </p:cNvPicPr>
          <p:nvPr/>
        </p:nvPicPr>
        <p:blipFill>
          <a:blip r:embed="rId2"/>
          <a:stretch>
            <a:fillRect/>
          </a:stretch>
        </p:blipFill>
        <p:spPr>
          <a:xfrm>
            <a:off x="2" y="5772727"/>
            <a:ext cx="1219198" cy="1085272"/>
          </a:xfrm>
          <a:prstGeom prst="rect">
            <a:avLst/>
          </a:prstGeom>
        </p:spPr>
      </p:pic>
    </p:spTree>
    <p:extLst>
      <p:ext uri="{BB962C8B-B14F-4D97-AF65-F5344CB8AC3E}">
        <p14:creationId xmlns:p14="http://schemas.microsoft.com/office/powerpoint/2010/main" val="40726648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3C8BC8-0C9E-40A4-BBFD-B2EDCB3BEA83}"/>
              </a:ext>
            </a:extLst>
          </p:cNvPr>
          <p:cNvSpPr>
            <a:spLocks noGrp="1"/>
          </p:cNvSpPr>
          <p:nvPr>
            <p:ph type="title"/>
          </p:nvPr>
        </p:nvSpPr>
        <p:spPr>
          <a:xfrm>
            <a:off x="2444261" y="558557"/>
            <a:ext cx="7148147" cy="614850"/>
          </a:xfrm>
        </p:spPr>
        <p:txBody>
          <a:bodyPr>
            <a:normAutofit fontScale="90000"/>
          </a:bodyPr>
          <a:lstStyle/>
          <a:p>
            <a:pPr algn="ctr"/>
            <a:r>
              <a:rPr lang="fr-FR" b="1" dirty="0">
                <a:solidFill>
                  <a:schemeClr val="bg1"/>
                </a:solidFill>
                <a:latin typeface="+mn-lt"/>
              </a:rPr>
              <a:t>III- </a:t>
            </a:r>
            <a:r>
              <a:rPr lang="fr-FR" b="1" i="0" dirty="0">
                <a:solidFill>
                  <a:schemeClr val="bg1"/>
                </a:solidFill>
                <a:effectLst/>
                <a:latin typeface="+mn-lt"/>
              </a:rPr>
              <a:t>How to </a:t>
            </a:r>
            <a:r>
              <a:rPr lang="fr-FR" b="1" i="0" dirty="0" err="1">
                <a:solidFill>
                  <a:schemeClr val="bg1"/>
                </a:solidFill>
                <a:effectLst/>
                <a:latin typeface="+mn-lt"/>
              </a:rPr>
              <a:t>make</a:t>
            </a:r>
            <a:r>
              <a:rPr lang="fr-FR" b="1" i="0" dirty="0">
                <a:solidFill>
                  <a:schemeClr val="bg1"/>
                </a:solidFill>
                <a:effectLst/>
                <a:latin typeface="+mn-lt"/>
              </a:rPr>
              <a:t> a Project</a:t>
            </a:r>
            <a:endParaRPr lang="fr-FR" dirty="0"/>
          </a:p>
        </p:txBody>
      </p:sp>
      <p:pic>
        <p:nvPicPr>
          <p:cNvPr id="4" name="Picture 2" descr="Project communication">
            <a:extLst>
              <a:ext uri="{FF2B5EF4-FFF2-40B4-BE49-F238E27FC236}">
                <a16:creationId xmlns:a16="http://schemas.microsoft.com/office/drawing/2014/main" id="{CA0E3F6F-66F8-4007-8406-293951703A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9344" y="1681574"/>
            <a:ext cx="10418617" cy="517642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au 5">
            <a:extLst>
              <a:ext uri="{FF2B5EF4-FFF2-40B4-BE49-F238E27FC236}">
                <a16:creationId xmlns:a16="http://schemas.microsoft.com/office/drawing/2014/main" id="{32621C7E-103A-4F6E-806F-0DA9360A83FE}"/>
              </a:ext>
            </a:extLst>
          </p:cNvPr>
          <p:cNvGraphicFramePr>
            <a:graphicFrameLocks noGrp="1"/>
          </p:cNvGraphicFramePr>
          <p:nvPr>
            <p:extLst>
              <p:ext uri="{D42A27DB-BD31-4B8C-83A1-F6EECF244321}">
                <p14:modId xmlns:p14="http://schemas.microsoft.com/office/powerpoint/2010/main" val="461489915"/>
              </p:ext>
            </p:extLst>
          </p:nvPr>
        </p:nvGraphicFramePr>
        <p:xfrm>
          <a:off x="0" y="1690688"/>
          <a:ext cx="1459345" cy="5167312"/>
        </p:xfrm>
        <a:graphic>
          <a:graphicData uri="http://schemas.openxmlformats.org/drawingml/2006/table">
            <a:tbl>
              <a:tblPr firstRow="1" bandRow="1">
                <a:tableStyleId>{5C22544A-7EE6-4342-B048-85BDC9FD1C3A}</a:tableStyleId>
              </a:tblPr>
              <a:tblGrid>
                <a:gridCol w="1459345">
                  <a:extLst>
                    <a:ext uri="{9D8B030D-6E8A-4147-A177-3AD203B41FA5}">
                      <a16:colId xmlns:a16="http://schemas.microsoft.com/office/drawing/2014/main" val="4206088830"/>
                    </a:ext>
                  </a:extLst>
                </a:gridCol>
              </a:tblGrid>
              <a:tr h="5167312">
                <a:tc>
                  <a:txBody>
                    <a:bodyPr/>
                    <a:lstStyle/>
                    <a:p>
                      <a:pPr algn="ctr"/>
                      <a:endParaRPr lang="fr-FR" sz="4000" dirty="0"/>
                    </a:p>
                    <a:p>
                      <a:pPr algn="ctr"/>
                      <a:endParaRPr lang="fr-FR" sz="4000" dirty="0"/>
                    </a:p>
                    <a:p>
                      <a:pPr algn="ctr"/>
                      <a:endParaRPr lang="fr-FR" sz="4000" dirty="0"/>
                    </a:p>
                    <a:p>
                      <a:pPr algn="ctr"/>
                      <a:endParaRPr lang="fr-FR" sz="4000" dirty="0"/>
                    </a:p>
                    <a:p>
                      <a:pPr algn="ctr"/>
                      <a:r>
                        <a:rPr lang="fr-FR" sz="4000" dirty="0"/>
                        <a:t>7</a:t>
                      </a:r>
                    </a:p>
                  </a:txBody>
                  <a:tcPr>
                    <a:solidFill>
                      <a:srgbClr val="ECBADE"/>
                    </a:solidFill>
                  </a:tcPr>
                </a:tc>
                <a:extLst>
                  <a:ext uri="{0D108BD9-81ED-4DB2-BD59-A6C34878D82A}">
                    <a16:rowId xmlns:a16="http://schemas.microsoft.com/office/drawing/2014/main" val="2345969171"/>
                  </a:ext>
                </a:extLst>
              </a:tr>
            </a:tbl>
          </a:graphicData>
        </a:graphic>
      </p:graphicFrame>
      <p:pic>
        <p:nvPicPr>
          <p:cNvPr id="6" name="Picture 1">
            <a:extLst>
              <a:ext uri="{FF2B5EF4-FFF2-40B4-BE49-F238E27FC236}">
                <a16:creationId xmlns:a16="http://schemas.microsoft.com/office/drawing/2014/main" id="{6CFE6202-C157-4B3B-A7C9-77F44B7ABD7F}"/>
              </a:ext>
            </a:extLst>
          </p:cNvPr>
          <p:cNvPicPr>
            <a:picLocks noChangeAspect="1"/>
          </p:cNvPicPr>
          <p:nvPr/>
        </p:nvPicPr>
        <p:blipFill>
          <a:blip r:embed="rId3"/>
          <a:stretch>
            <a:fillRect/>
          </a:stretch>
        </p:blipFill>
        <p:spPr>
          <a:xfrm>
            <a:off x="-1" y="5911274"/>
            <a:ext cx="1459345" cy="946726"/>
          </a:xfrm>
          <a:prstGeom prst="rect">
            <a:avLst/>
          </a:prstGeom>
        </p:spPr>
      </p:pic>
    </p:spTree>
    <p:extLst>
      <p:ext uri="{BB962C8B-B14F-4D97-AF65-F5344CB8AC3E}">
        <p14:creationId xmlns:p14="http://schemas.microsoft.com/office/powerpoint/2010/main" val="42731862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n a nutshell: how to write a lay summary">
            <a:extLst>
              <a:ext uri="{FF2B5EF4-FFF2-40B4-BE49-F238E27FC236}">
                <a16:creationId xmlns:a16="http://schemas.microsoft.com/office/drawing/2014/main" id="{9DC67D40-A811-4EAA-BEC6-F20C6CCD917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14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762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AB14F1-D310-49AC-B82B-99C8E54A2676}"/>
              </a:ext>
            </a:extLst>
          </p:cNvPr>
          <p:cNvSpPr>
            <a:spLocks noGrp="1"/>
          </p:cNvSpPr>
          <p:nvPr>
            <p:ph type="title"/>
          </p:nvPr>
        </p:nvSpPr>
        <p:spPr>
          <a:xfrm>
            <a:off x="2410691" y="463117"/>
            <a:ext cx="7490692" cy="1325563"/>
          </a:xfrm>
        </p:spPr>
        <p:txBody>
          <a:bodyPr>
            <a:normAutofit fontScale="90000"/>
          </a:bodyPr>
          <a:lstStyle/>
          <a:p>
            <a:r>
              <a:rPr lang="en-US" sz="4400" b="1" dirty="0">
                <a:solidFill>
                  <a:schemeClr val="bg1"/>
                </a:solidFill>
              </a:rPr>
              <a:t>I- Project Plan v/s Project Planning</a:t>
            </a:r>
            <a:br>
              <a:rPr lang="en-US" sz="4400" b="1" dirty="0">
                <a:solidFill>
                  <a:schemeClr val="bg1"/>
                </a:solidFill>
              </a:rPr>
            </a:br>
            <a:endParaRPr lang="fr-FR" dirty="0"/>
          </a:p>
        </p:txBody>
      </p:sp>
      <p:pic>
        <p:nvPicPr>
          <p:cNvPr id="4" name="Espace réservé du contenu 4">
            <a:extLst>
              <a:ext uri="{FF2B5EF4-FFF2-40B4-BE49-F238E27FC236}">
                <a16:creationId xmlns:a16="http://schemas.microsoft.com/office/drawing/2014/main" id="{3F9AAB74-0919-4E0D-8622-B2BF420F6A26}"/>
              </a:ext>
            </a:extLst>
          </p:cNvPr>
          <p:cNvPicPr>
            <a:picLocks noGrp="1" noChangeAspect="1"/>
          </p:cNvPicPr>
          <p:nvPr>
            <p:ph idx="1"/>
          </p:nvPr>
        </p:nvPicPr>
        <p:blipFill>
          <a:blip r:embed="rId2"/>
          <a:stretch>
            <a:fillRect/>
          </a:stretch>
        </p:blipFill>
        <p:spPr>
          <a:xfrm>
            <a:off x="3546764" y="1788680"/>
            <a:ext cx="6899563" cy="4351338"/>
          </a:xfrm>
          <a:prstGeom prst="rect">
            <a:avLst/>
          </a:prstGeom>
        </p:spPr>
      </p:pic>
      <p:pic>
        <p:nvPicPr>
          <p:cNvPr id="5" name="Picture 2" descr="Developing the Project Management Plan">
            <a:extLst>
              <a:ext uri="{FF2B5EF4-FFF2-40B4-BE49-F238E27FC236}">
                <a16:creationId xmlns:a16="http://schemas.microsoft.com/office/drawing/2014/main" id="{C9E9300C-7054-47DA-8DA1-15609A86B6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505" y="1788680"/>
            <a:ext cx="3099113" cy="4492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8950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8A7AD0-DE63-40AA-994C-119B3A8662D3}"/>
              </a:ext>
            </a:extLst>
          </p:cNvPr>
          <p:cNvSpPr>
            <a:spLocks noGrp="1"/>
          </p:cNvSpPr>
          <p:nvPr>
            <p:ph type="title"/>
          </p:nvPr>
        </p:nvSpPr>
        <p:spPr>
          <a:xfrm>
            <a:off x="2336800" y="365126"/>
            <a:ext cx="7426036" cy="1029566"/>
          </a:xfrm>
        </p:spPr>
        <p:txBody>
          <a:bodyPr/>
          <a:lstStyle/>
          <a:p>
            <a:r>
              <a:rPr lang="fr-FR" b="1" dirty="0">
                <a:solidFill>
                  <a:schemeClr val="bg1"/>
                </a:solidFill>
                <a:latin typeface="+mn-lt"/>
              </a:rPr>
              <a:t>II- </a:t>
            </a:r>
            <a:r>
              <a:rPr lang="fr-FR" b="1" i="0" dirty="0">
                <a:solidFill>
                  <a:schemeClr val="bg1"/>
                </a:solidFill>
                <a:effectLst/>
                <a:latin typeface="+mn-lt"/>
              </a:rPr>
              <a:t>Initiating a </a:t>
            </a:r>
            <a:r>
              <a:rPr lang="fr-FR" b="1" dirty="0">
                <a:solidFill>
                  <a:schemeClr val="bg1"/>
                </a:solidFill>
                <a:latin typeface="+mn-lt"/>
              </a:rPr>
              <a:t>P</a:t>
            </a:r>
            <a:r>
              <a:rPr lang="fr-FR" b="1" i="0" dirty="0">
                <a:solidFill>
                  <a:schemeClr val="bg1"/>
                </a:solidFill>
                <a:effectLst/>
                <a:latin typeface="+mn-lt"/>
              </a:rPr>
              <a:t>roject</a:t>
            </a:r>
            <a:endParaRPr lang="fr-FR" dirty="0"/>
          </a:p>
        </p:txBody>
      </p:sp>
      <p:pic>
        <p:nvPicPr>
          <p:cNvPr id="26626" name="Picture 2" descr="Difference Between Project Proposal and Project Charter - projectcubicle">
            <a:extLst>
              <a:ext uri="{FF2B5EF4-FFF2-40B4-BE49-F238E27FC236}">
                <a16:creationId xmlns:a16="http://schemas.microsoft.com/office/drawing/2014/main" id="{E6BE74D7-5A0C-4B97-A24E-FBE3078D65E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120" y="1696315"/>
            <a:ext cx="3566823" cy="461212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Feasibility Study vs Business Plan | Entrepreneurial Journey |  Entrepreneurship | Class 11 | CBSE - YouTube">
            <a:extLst>
              <a:ext uri="{FF2B5EF4-FFF2-40B4-BE49-F238E27FC236}">
                <a16:creationId xmlns:a16="http://schemas.microsoft.com/office/drawing/2014/main" id="{0B3A5FDD-7709-4090-A8F0-DF2ADBCCD5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399" y="1696315"/>
            <a:ext cx="4392271" cy="4528993"/>
          </a:xfrm>
          <a:prstGeom prst="rect">
            <a:avLst/>
          </a:prstGeom>
          <a:noFill/>
          <a:extLst>
            <a:ext uri="{909E8E84-426E-40DD-AFC4-6F175D3DCCD1}">
              <a14:hiddenFill xmlns:a14="http://schemas.microsoft.com/office/drawing/2010/main">
                <a:solidFill>
                  <a:srgbClr val="FFFFFF"/>
                </a:solidFill>
              </a14:hiddenFill>
            </a:ext>
          </a:extLst>
        </p:spPr>
      </p:pic>
      <p:pic>
        <p:nvPicPr>
          <p:cNvPr id="26630" name="Picture 6" descr="L'analyse du Business Case avec Sciforma - Prodecys">
            <a:extLst>
              <a:ext uri="{FF2B5EF4-FFF2-40B4-BE49-F238E27FC236}">
                <a16:creationId xmlns:a16="http://schemas.microsoft.com/office/drawing/2014/main" id="{F2487AB9-D511-4566-947A-2EC4FD2001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5177" y="1696315"/>
            <a:ext cx="3566823" cy="4612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6884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168856-DE3D-4F35-B5E5-0AC807AA96BE}"/>
              </a:ext>
            </a:extLst>
          </p:cNvPr>
          <p:cNvSpPr>
            <a:spLocks noGrp="1"/>
          </p:cNvSpPr>
          <p:nvPr>
            <p:ph type="title"/>
          </p:nvPr>
        </p:nvSpPr>
        <p:spPr>
          <a:xfrm>
            <a:off x="2429164" y="365126"/>
            <a:ext cx="7093527" cy="826366"/>
          </a:xfrm>
        </p:spPr>
        <p:txBody>
          <a:bodyPr/>
          <a:lstStyle/>
          <a:p>
            <a:r>
              <a:rPr lang="fr-FR" b="1" dirty="0">
                <a:solidFill>
                  <a:schemeClr val="bg1"/>
                </a:solidFill>
                <a:latin typeface="+mn-lt"/>
              </a:rPr>
              <a:t>III- </a:t>
            </a:r>
            <a:r>
              <a:rPr lang="fr-FR" b="1" i="0" dirty="0">
                <a:solidFill>
                  <a:schemeClr val="bg1"/>
                </a:solidFill>
                <a:effectLst/>
                <a:latin typeface="+mn-lt"/>
              </a:rPr>
              <a:t>How to </a:t>
            </a:r>
            <a:r>
              <a:rPr lang="fr-FR" b="1" i="0" dirty="0" err="1">
                <a:solidFill>
                  <a:schemeClr val="bg1"/>
                </a:solidFill>
                <a:effectLst/>
                <a:latin typeface="+mn-lt"/>
              </a:rPr>
              <a:t>make</a:t>
            </a:r>
            <a:r>
              <a:rPr lang="fr-FR" b="1" i="0" dirty="0">
                <a:solidFill>
                  <a:schemeClr val="bg1"/>
                </a:solidFill>
                <a:effectLst/>
                <a:latin typeface="+mn-lt"/>
              </a:rPr>
              <a:t> a Project</a:t>
            </a:r>
            <a:endParaRPr lang="fr-FR" dirty="0"/>
          </a:p>
        </p:txBody>
      </p:sp>
      <p:pic>
        <p:nvPicPr>
          <p:cNvPr id="4" name="Picture 2" descr="Components of a project plan">
            <a:extLst>
              <a:ext uri="{FF2B5EF4-FFF2-40B4-BE49-F238E27FC236}">
                <a16:creationId xmlns:a16="http://schemas.microsoft.com/office/drawing/2014/main" id="{1705BB0A-D2C2-4FDD-944A-96AFA3A4CDA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07127"/>
            <a:ext cx="10446326" cy="5061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2175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53C928-492E-4D58-A3B3-DDA9A8BB5990}"/>
              </a:ext>
            </a:extLst>
          </p:cNvPr>
          <p:cNvSpPr>
            <a:spLocks noGrp="1"/>
          </p:cNvSpPr>
          <p:nvPr>
            <p:ph type="title"/>
          </p:nvPr>
        </p:nvSpPr>
        <p:spPr/>
        <p:txBody>
          <a:bodyPr/>
          <a:lstStyle/>
          <a:p>
            <a:endParaRPr lang="fr-FR"/>
          </a:p>
        </p:txBody>
      </p:sp>
      <p:pic>
        <p:nvPicPr>
          <p:cNvPr id="29698" name="Picture 2" descr="154 Thank You And Bye Bye Stock Photos, Pictures &amp; Royalty-Free Images -  iStock">
            <a:extLst>
              <a:ext uri="{FF2B5EF4-FFF2-40B4-BE49-F238E27FC236}">
                <a16:creationId xmlns:a16="http://schemas.microsoft.com/office/drawing/2014/main" id="{210F8E14-46BE-4416-9B48-3CEB31CBE64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6927"/>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319348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1395</TotalTime>
  <Words>2056</Words>
  <Application>Microsoft Office PowerPoint</Application>
  <PresentationFormat>Grand écran</PresentationFormat>
  <Paragraphs>211</Paragraphs>
  <Slides>42</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42</vt:i4>
      </vt:variant>
    </vt:vector>
  </HeadingPairs>
  <TitlesOfParts>
    <vt:vector size="50" baseType="lpstr">
      <vt:lpstr>Arial</vt:lpstr>
      <vt:lpstr>Calibri</vt:lpstr>
      <vt:lpstr>Calibri Light</vt:lpstr>
      <vt:lpstr>GraphikRegular</vt:lpstr>
      <vt:lpstr>Montserrat</vt:lpstr>
      <vt:lpstr>open sans</vt:lpstr>
      <vt:lpstr>Tajawal Medium</vt:lpstr>
      <vt:lpstr>Thème Office</vt:lpstr>
      <vt:lpstr>Présentation PowerPoint</vt:lpstr>
      <vt:lpstr>In the last lesson… </vt:lpstr>
      <vt:lpstr>Chapter objectives</vt:lpstr>
      <vt:lpstr>     Syllabus .  </vt:lpstr>
      <vt:lpstr>Présentation PowerPoint</vt:lpstr>
      <vt:lpstr>I- Project Plan v/s Project Planning </vt:lpstr>
      <vt:lpstr>I- Project Plan v/s Project Planning </vt:lpstr>
      <vt:lpstr>I- Project Plan v/s Project Planning </vt:lpstr>
      <vt:lpstr>I- Project Plan v/s Project Planning </vt:lpstr>
      <vt:lpstr>I- Project Plan v/s Project Planning </vt:lpstr>
      <vt:lpstr>I- Project Plan v/s Project Planning </vt:lpstr>
      <vt:lpstr>I- Project Plan v/s Project Planning </vt:lpstr>
      <vt:lpstr> II- Initiating a Project </vt:lpstr>
      <vt:lpstr>II- Initiating a Project </vt:lpstr>
      <vt:lpstr>II- Initiating a Project </vt:lpstr>
      <vt:lpstr>II- Initiating a Project</vt:lpstr>
      <vt:lpstr>III- How to make a Project </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Présentation PowerPoint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III- How to make a Project</vt:lpstr>
      <vt:lpstr>Présentation PowerPoint</vt:lpstr>
      <vt:lpstr>I- Project Plan v/s Project Planning </vt:lpstr>
      <vt:lpstr>II- Initiating a Project</vt:lpstr>
      <vt:lpstr>III- How to make a Project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abdelmajid gharsallah</dc:creator>
  <cp:lastModifiedBy>abdelmajid gharsallah</cp:lastModifiedBy>
  <cp:revision>5</cp:revision>
  <dcterms:created xsi:type="dcterms:W3CDTF">2022-01-31T19:15:49Z</dcterms:created>
  <dcterms:modified xsi:type="dcterms:W3CDTF">2022-02-01T18:31:16Z</dcterms:modified>
</cp:coreProperties>
</file>