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6" r:id="rId3"/>
    <p:sldId id="513" r:id="rId4"/>
    <p:sldId id="518" r:id="rId5"/>
    <p:sldId id="519" r:id="rId6"/>
    <p:sldId id="520" r:id="rId7"/>
    <p:sldId id="484" r:id="rId8"/>
    <p:sldId id="490" r:id="rId9"/>
    <p:sldId id="491" r:id="rId10"/>
    <p:sldId id="526" r:id="rId11"/>
    <p:sldId id="485" r:id="rId12"/>
    <p:sldId id="521" r:id="rId13"/>
    <p:sldId id="522" r:id="rId14"/>
    <p:sldId id="523" r:id="rId15"/>
    <p:sldId id="487" r:id="rId16"/>
    <p:sldId id="524" r:id="rId17"/>
    <p:sldId id="492" r:id="rId18"/>
    <p:sldId id="493" r:id="rId19"/>
    <p:sldId id="494" r:id="rId20"/>
    <p:sldId id="515" r:id="rId21"/>
    <p:sldId id="489" r:id="rId22"/>
    <p:sldId id="495" r:id="rId23"/>
    <p:sldId id="496" r:id="rId24"/>
    <p:sldId id="497" r:id="rId25"/>
    <p:sldId id="516" r:id="rId26"/>
    <p:sldId id="506" r:id="rId27"/>
    <p:sldId id="525" r:id="rId28"/>
    <p:sldId id="507" r:id="rId29"/>
    <p:sldId id="508" r:id="rId30"/>
    <p:sldId id="509" r:id="rId31"/>
    <p:sldId id="510" r:id="rId32"/>
    <p:sldId id="527" r:id="rId33"/>
    <p:sldId id="498" r:id="rId34"/>
    <p:sldId id="528" r:id="rId35"/>
    <p:sldId id="517" r:id="rId36"/>
    <p:sldId id="511" r:id="rId37"/>
    <p:sldId id="499" r:id="rId38"/>
    <p:sldId id="500" r:id="rId39"/>
    <p:sldId id="51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13"/>
            <p14:sldId id="518"/>
            <p14:sldId id="519"/>
            <p14:sldId id="520"/>
            <p14:sldId id="484"/>
            <p14:sldId id="490"/>
            <p14:sldId id="491"/>
            <p14:sldId id="526"/>
            <p14:sldId id="485"/>
            <p14:sldId id="521"/>
            <p14:sldId id="522"/>
            <p14:sldId id="523"/>
            <p14:sldId id="487"/>
            <p14:sldId id="524"/>
            <p14:sldId id="492"/>
            <p14:sldId id="493"/>
            <p14:sldId id="494"/>
            <p14:sldId id="515"/>
            <p14:sldId id="489"/>
            <p14:sldId id="495"/>
            <p14:sldId id="496"/>
            <p14:sldId id="497"/>
            <p14:sldId id="516"/>
            <p14:sldId id="506"/>
            <p14:sldId id="525"/>
            <p14:sldId id="507"/>
            <p14:sldId id="508"/>
            <p14:sldId id="509"/>
            <p14:sldId id="510"/>
            <p14:sldId id="527"/>
            <p14:sldId id="498"/>
            <p14:sldId id="528"/>
            <p14:sldId id="517"/>
            <p14:sldId id="511"/>
            <p14:sldId id="499"/>
            <p14:sldId id="500"/>
            <p14:sldId id="512"/>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3738" autoAdjust="0"/>
  </p:normalViewPr>
  <p:slideViewPr>
    <p:cSldViewPr snapToGrid="0">
      <p:cViewPr varScale="1">
        <p:scale>
          <a:sx n="80" d="100"/>
          <a:sy n="80" d="100"/>
        </p:scale>
        <p:origin x="64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9.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7096125" y="-720725"/>
            <a:ext cx="674066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446054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t>
            </a:r>
            <a:r>
              <a:rPr lang="en-US" sz="2400" b="1" dirty="0">
                <a:solidFill>
                  <a:schemeClr val="bg1"/>
                </a:solidFill>
                <a:latin typeface="Times New Roman" panose="02020603050405020304" pitchFamily="18" charset="0"/>
                <a:cs typeface="Times New Roman" panose="02020603050405020304" pitchFamily="18" charset="0"/>
              </a:rPr>
              <a:t>Dr. Eng. Gamal Selim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8545" y="2922498"/>
            <a:ext cx="710095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Computer Organization and Architecture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880" y="5917140"/>
            <a:ext cx="7426620"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0000"/>
                </a:solidFill>
                <a:latin typeface="Times New Roman" panose="02020603050405020304" pitchFamily="18" charset="0"/>
                <a:cs typeface="Times New Roman" panose="02020603050405020304" pitchFamily="18" charset="0"/>
              </a:rPr>
              <a:t>Lecture 01 - Computer Abstractions and Technology</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7096125" y="-276225"/>
            <a:ext cx="6514668"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981075"/>
            <a:ext cx="10812720" cy="5156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000" b="1" i="0" dirty="0">
                <a:solidFill>
                  <a:schemeClr val="tx1"/>
                </a:solidFill>
                <a:effectLst/>
                <a:latin typeface="ITCFranklinGothicStd-Hvy"/>
              </a:rPr>
              <a:t>In this lecture, we will discuss the following topics:</a:t>
            </a:r>
          </a:p>
          <a:p>
            <a:pPr marL="742950" lvl="1" indent="-285750">
              <a:lnSpc>
                <a:spcPct val="150000"/>
              </a:lnSpc>
              <a:buFont typeface="Arial" panose="020B0604020202020204" pitchFamily="34" charset="0"/>
              <a:buChar char="•"/>
            </a:pPr>
            <a:r>
              <a:rPr lang="en-US" b="1" i="0" dirty="0">
                <a:solidFill>
                  <a:schemeClr val="tx1"/>
                </a:solidFill>
                <a:effectLst/>
              </a:rPr>
              <a:t>Classes of Computers</a:t>
            </a:r>
          </a:p>
          <a:p>
            <a:pPr marL="742950" lvl="1" indent="-285750">
              <a:lnSpc>
                <a:spcPct val="150000"/>
              </a:lnSpc>
              <a:buFont typeface="Arial" panose="020B0604020202020204" pitchFamily="34" charset="0"/>
              <a:buChar char="•"/>
            </a:pPr>
            <a:r>
              <a:rPr lang="en-US" altLang="en-US" sz="1800" b="1" dirty="0">
                <a:solidFill>
                  <a:schemeClr val="tx1"/>
                </a:solidFill>
              </a:rPr>
              <a:t>The </a:t>
            </a:r>
            <a:r>
              <a:rPr lang="en-US" altLang="en-US" sz="1800" b="1" dirty="0" err="1">
                <a:solidFill>
                  <a:schemeClr val="tx1"/>
                </a:solidFill>
              </a:rPr>
              <a:t>PostPC</a:t>
            </a:r>
            <a:r>
              <a:rPr lang="en-US" altLang="en-US" sz="1800" b="1" dirty="0">
                <a:solidFill>
                  <a:schemeClr val="tx1"/>
                </a:solidFill>
              </a:rPr>
              <a:t> Era</a:t>
            </a:r>
            <a:endParaRPr lang="en-US" b="1" i="0" dirty="0">
              <a:solidFill>
                <a:schemeClr val="tx1"/>
              </a:solidFill>
              <a:effectLst/>
            </a:endParaRPr>
          </a:p>
          <a:p>
            <a:pPr marL="742950" lvl="1" indent="-285750">
              <a:lnSpc>
                <a:spcPct val="150000"/>
              </a:lnSpc>
              <a:buFont typeface="Arial" panose="020B0604020202020204" pitchFamily="34" charset="0"/>
              <a:buChar char="•"/>
            </a:pPr>
            <a:r>
              <a:rPr lang="en-US" b="1" i="0" dirty="0">
                <a:solidFill>
                  <a:schemeClr val="tx1"/>
                </a:solidFill>
                <a:effectLst/>
              </a:rPr>
              <a:t>From a High-Level Language to the Language of Hardware</a:t>
            </a:r>
          </a:p>
          <a:p>
            <a:pPr marL="742950" lvl="1" indent="-285750">
              <a:lnSpc>
                <a:spcPct val="150000"/>
              </a:lnSpc>
              <a:buFont typeface="Arial" panose="020B0604020202020204" pitchFamily="34" charset="0"/>
              <a:buChar char="•"/>
            </a:pPr>
            <a:r>
              <a:rPr lang="en-US" b="1" dirty="0">
                <a:solidFill>
                  <a:schemeClr val="tx1"/>
                </a:solidFill>
              </a:rPr>
              <a:t>Safe Place for Data</a:t>
            </a:r>
          </a:p>
          <a:p>
            <a:pPr marL="742950" lvl="1" indent="-285750">
              <a:lnSpc>
                <a:spcPct val="150000"/>
              </a:lnSpc>
              <a:buFont typeface="Arial" panose="020B0604020202020204" pitchFamily="34" charset="0"/>
              <a:buChar char="•"/>
            </a:pPr>
            <a:r>
              <a:rPr lang="en-US" b="1" dirty="0">
                <a:solidFill>
                  <a:schemeClr val="tx1"/>
                </a:solidFill>
              </a:rPr>
              <a:t>Technologies for Building Processors and Memory </a:t>
            </a:r>
          </a:p>
          <a:p>
            <a:pPr marL="742950" lvl="1" indent="-285750">
              <a:lnSpc>
                <a:spcPct val="150000"/>
              </a:lnSpc>
              <a:buFont typeface="Arial" panose="020B0604020202020204" pitchFamily="34" charset="0"/>
              <a:buChar char="•"/>
            </a:pPr>
            <a:r>
              <a:rPr lang="en-US" b="1" dirty="0">
                <a:solidFill>
                  <a:schemeClr val="tx1"/>
                </a:solidFill>
              </a:rPr>
              <a:t>Performance</a:t>
            </a:r>
          </a:p>
          <a:p>
            <a:pPr marL="1200150" lvl="2" indent="-285750">
              <a:lnSpc>
                <a:spcPct val="150000"/>
              </a:lnSpc>
              <a:buFont typeface="Wingdings" panose="05000000000000000000" pitchFamily="2" charset="2"/>
              <a:buChar char="ü"/>
            </a:pPr>
            <a:r>
              <a:rPr lang="en-US" dirty="0">
                <a:solidFill>
                  <a:schemeClr val="tx1"/>
                </a:solidFill>
                <a:latin typeface="ITCFranklinGothicStd-Hvy"/>
              </a:rPr>
              <a:t>Defining Performance</a:t>
            </a:r>
          </a:p>
          <a:p>
            <a:pPr marL="1200150" lvl="2" indent="-285750">
              <a:lnSpc>
                <a:spcPct val="150000"/>
              </a:lnSpc>
              <a:buFont typeface="Wingdings" panose="05000000000000000000" pitchFamily="2" charset="2"/>
              <a:buChar char="ü"/>
            </a:pPr>
            <a:r>
              <a:rPr lang="en-US" dirty="0">
                <a:solidFill>
                  <a:schemeClr val="tx1"/>
                </a:solidFill>
                <a:latin typeface="ITCFranklinGothicStd-Hvy"/>
              </a:rPr>
              <a:t>Throughput and Response Time</a:t>
            </a:r>
          </a:p>
          <a:p>
            <a:pPr marL="1200150" lvl="2" indent="-285750">
              <a:lnSpc>
                <a:spcPct val="150000"/>
              </a:lnSpc>
              <a:buFont typeface="Wingdings" panose="05000000000000000000" pitchFamily="2" charset="2"/>
              <a:buChar char="ü"/>
            </a:pPr>
            <a:r>
              <a:rPr lang="en-US" dirty="0">
                <a:solidFill>
                  <a:schemeClr val="tx1"/>
                </a:solidFill>
                <a:latin typeface="ITCFranklinGothicStd-Hvy"/>
              </a:rPr>
              <a:t>Measuring Performance </a:t>
            </a:r>
          </a:p>
          <a:p>
            <a:pPr marL="1200150" lvl="2" indent="-285750">
              <a:lnSpc>
                <a:spcPct val="150000"/>
              </a:lnSpc>
              <a:buFont typeface="Wingdings" panose="05000000000000000000" pitchFamily="2" charset="2"/>
              <a:buChar char="ü"/>
            </a:pPr>
            <a:r>
              <a:rPr lang="en-US" dirty="0">
                <a:solidFill>
                  <a:schemeClr val="tx1"/>
                </a:solidFill>
                <a:latin typeface="ITCFranklinGothicStd-Hvy"/>
              </a:rPr>
              <a:t>CPU Performance and Its Factors </a:t>
            </a:r>
          </a:p>
          <a:p>
            <a:pPr marL="1200150" lvl="2" indent="-285750">
              <a:lnSpc>
                <a:spcPct val="150000"/>
              </a:lnSpc>
              <a:buFont typeface="Wingdings" panose="05000000000000000000" pitchFamily="2" charset="2"/>
              <a:buChar char="ü"/>
            </a:pPr>
            <a:r>
              <a:rPr lang="en-US" dirty="0">
                <a:solidFill>
                  <a:schemeClr val="tx1"/>
                </a:solidFill>
                <a:latin typeface="ITCFranklinGothicStd-Hvy"/>
              </a:rPr>
              <a:t>Understanding Program Performance </a:t>
            </a:r>
          </a:p>
        </p:txBody>
      </p:sp>
      <p:sp>
        <p:nvSpPr>
          <p:cNvPr id="3" name="TextBox 2">
            <a:extLst>
              <a:ext uri="{FF2B5EF4-FFF2-40B4-BE49-F238E27FC236}">
                <a16:creationId xmlns:a16="http://schemas.microsoft.com/office/drawing/2014/main" id="{F9A80F9F-74DB-1D57-04E8-E20E92A09B0A}"/>
              </a:ext>
            </a:extLst>
          </p:cNvPr>
          <p:cNvSpPr txBox="1"/>
          <p:nvPr/>
        </p:nvSpPr>
        <p:spPr>
          <a:xfrm>
            <a:off x="2309778" y="429766"/>
            <a:ext cx="6841264" cy="584775"/>
          </a:xfrm>
          <a:prstGeom prst="rect">
            <a:avLst/>
          </a:prstGeom>
          <a:noFill/>
        </p:spPr>
        <p:txBody>
          <a:bodyPr wrap="square" rtlCol="0">
            <a:spAutoFit/>
          </a:bodyPr>
          <a:lstStyle/>
          <a:p>
            <a:r>
              <a:rPr lang="en-US" sz="3200" b="1" dirty="0">
                <a:solidFill>
                  <a:schemeClr val="bg1"/>
                </a:solidFill>
                <a:cs typeface="Times New Roman" panose="02020603050405020304" pitchFamily="18" charset="0"/>
              </a:rPr>
              <a:t>Objectives</a:t>
            </a:r>
            <a:endParaRPr lang="en-US" b="1" dirty="0">
              <a:solidFill>
                <a:schemeClr val="bg1"/>
              </a:solidFill>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70786" y="430990"/>
            <a:ext cx="1838992" cy="7078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7546" y="5725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7958" y="-13279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lnSpc>
                <a:spcPct val="90000"/>
              </a:lnSpc>
            </a:pPr>
            <a:r>
              <a:rPr lang="en-US" altLang="en-US" sz="2800" b="1" dirty="0">
                <a:solidFill>
                  <a:srgbClr val="FF0000"/>
                </a:solidFill>
                <a:latin typeface="Times New Roman" panose="02020603050405020304" pitchFamily="18" charset="0"/>
                <a:cs typeface="Times New Roman" panose="02020603050405020304" pitchFamily="18" charset="0"/>
              </a:rPr>
              <a:t>Personal computers</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General purpose, variety of software</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Subject to cost/performance tradeoff</a:t>
            </a:r>
          </a:p>
          <a:p>
            <a:pPr lvl="1" eaLnBrk="1" hangingPunct="1">
              <a:lnSpc>
                <a:spcPct val="90000"/>
              </a:lnSpc>
            </a:pPr>
            <a:endParaRPr lang="en-US" altLang="en-US" sz="2800" dirty="0">
              <a:solidFill>
                <a:schemeClr val="tx1"/>
              </a:solidFill>
              <a:latin typeface="Times New Roman" panose="02020603050405020304" pitchFamily="18" charset="0"/>
              <a:cs typeface="Times New Roman" panose="02020603050405020304" pitchFamily="18" charset="0"/>
            </a:endParaRPr>
          </a:p>
          <a:p>
            <a:pPr eaLnBrk="1" hangingPunct="1">
              <a:lnSpc>
                <a:spcPct val="90000"/>
              </a:lnSpc>
            </a:pPr>
            <a:r>
              <a:rPr lang="en-US" altLang="en-US" sz="2800" b="1" dirty="0">
                <a:solidFill>
                  <a:srgbClr val="FF0000"/>
                </a:solidFill>
                <a:latin typeface="Times New Roman" panose="02020603050405020304" pitchFamily="18" charset="0"/>
                <a:cs typeface="Times New Roman" panose="02020603050405020304" pitchFamily="18" charset="0"/>
              </a:rPr>
              <a:t>Server computers</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Network based</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High capacity, performance, reliability</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Range from small servers to building sized</a:t>
            </a:r>
          </a:p>
          <a:p>
            <a:pPr eaLnBrk="1" hangingPunct="1">
              <a:lnSpc>
                <a:spcPct val="90000"/>
              </a:lnSpc>
            </a:pPr>
            <a:endParaRPr lang="en-AU" alt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72934" y="1031294"/>
            <a:ext cx="6441214" cy="584775"/>
          </a:xfrm>
          <a:prstGeom prst="rect">
            <a:avLst/>
          </a:prstGeom>
          <a:noFill/>
        </p:spPr>
        <p:txBody>
          <a:bodyPr wrap="square" rtlCol="0">
            <a:spAutoFit/>
          </a:bodyPr>
          <a:lstStyle/>
          <a:p>
            <a:r>
              <a:rPr lang="en-US" altLang="en-US" sz="3200" b="1" dirty="0">
                <a:solidFill>
                  <a:schemeClr val="bg1"/>
                </a:solidFill>
              </a:rPr>
              <a:t>Classes of Computers</a:t>
            </a:r>
            <a:endParaRPr lang="en-US" sz="900" b="1" dirty="0">
              <a:solidFill>
                <a:schemeClr val="bg1"/>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88710" y="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BB83F500-60F1-1314-2B01-452625727A08}"/>
              </a:ext>
            </a:extLst>
          </p:cNvPr>
          <p:cNvSpPr/>
          <p:nvPr/>
        </p:nvSpPr>
        <p:spPr>
          <a:xfrm>
            <a:off x="933880" y="935752"/>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F1B9E-C6DE-AD5A-30FB-95EFB49AD97A}"/>
              </a:ext>
            </a:extLst>
          </p:cNvPr>
          <p:cNvSpPr txBox="1"/>
          <p:nvPr/>
        </p:nvSpPr>
        <p:spPr>
          <a:xfrm>
            <a:off x="1133942" y="1154404"/>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807084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lnSpc>
                <a:spcPct val="90000"/>
              </a:lnSpc>
            </a:pPr>
            <a:r>
              <a:rPr lang="en-US" altLang="en-US" sz="2800" b="1" dirty="0">
                <a:solidFill>
                  <a:srgbClr val="FF0000"/>
                </a:solidFill>
                <a:latin typeface="Times New Roman" panose="02020603050405020304" pitchFamily="18" charset="0"/>
                <a:cs typeface="Times New Roman" panose="02020603050405020304" pitchFamily="18" charset="0"/>
              </a:rPr>
              <a:t>Supercomputers</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High-end scientific and engineering calculations</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Highest capability but represent a small fraction of the overall computer market</a:t>
            </a:r>
          </a:p>
          <a:p>
            <a:pPr lvl="1" eaLnBrk="1" hangingPunct="1">
              <a:lnSpc>
                <a:spcPct val="90000"/>
              </a:lnSpc>
            </a:pPr>
            <a:endParaRPr lang="en-US" altLang="en-US" sz="2800" dirty="0">
              <a:solidFill>
                <a:schemeClr val="tx1"/>
              </a:solidFill>
              <a:latin typeface="Times New Roman" panose="02020603050405020304" pitchFamily="18" charset="0"/>
              <a:cs typeface="Times New Roman" panose="02020603050405020304" pitchFamily="18" charset="0"/>
            </a:endParaRPr>
          </a:p>
          <a:p>
            <a:pPr eaLnBrk="1" hangingPunct="1">
              <a:lnSpc>
                <a:spcPct val="90000"/>
              </a:lnSpc>
            </a:pPr>
            <a:r>
              <a:rPr lang="en-US" altLang="en-US" sz="2800" b="1" dirty="0">
                <a:solidFill>
                  <a:srgbClr val="FF0000"/>
                </a:solidFill>
                <a:latin typeface="Times New Roman" panose="02020603050405020304" pitchFamily="18" charset="0"/>
                <a:cs typeface="Times New Roman" panose="02020603050405020304" pitchFamily="18" charset="0"/>
              </a:rPr>
              <a:t>Embedded computers</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Hidden as components of systems</a:t>
            </a:r>
          </a:p>
          <a:p>
            <a:pPr lvl="1" eaLnBrk="1" hangingPunct="1">
              <a:lnSpc>
                <a:spcPct val="90000"/>
              </a:lnSpc>
            </a:pPr>
            <a:r>
              <a:rPr lang="en-US" altLang="en-US" sz="2800" dirty="0">
                <a:solidFill>
                  <a:schemeClr val="tx1"/>
                </a:solidFill>
                <a:latin typeface="Times New Roman" panose="02020603050405020304" pitchFamily="18" charset="0"/>
                <a:cs typeface="Times New Roman" panose="02020603050405020304" pitchFamily="18" charset="0"/>
              </a:rPr>
              <a:t>Stringent power/performance/cost constraints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972934" y="1031294"/>
            <a:ext cx="6441214" cy="584775"/>
          </a:xfrm>
          <a:prstGeom prst="rect">
            <a:avLst/>
          </a:prstGeom>
          <a:noFill/>
        </p:spPr>
        <p:txBody>
          <a:bodyPr wrap="square" rtlCol="0">
            <a:spAutoFit/>
          </a:bodyPr>
          <a:lstStyle/>
          <a:p>
            <a:r>
              <a:rPr lang="en-US" altLang="en-US" sz="3200" b="1" dirty="0">
                <a:solidFill>
                  <a:schemeClr val="bg1"/>
                </a:solidFill>
              </a:rPr>
              <a:t>Classes of Computers</a:t>
            </a:r>
            <a:endParaRPr lang="en-US" sz="900" b="1" dirty="0">
              <a:solidFill>
                <a:schemeClr val="bg1"/>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88710" y="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BB83F500-60F1-1314-2B01-452625727A08}"/>
              </a:ext>
            </a:extLst>
          </p:cNvPr>
          <p:cNvSpPr/>
          <p:nvPr/>
        </p:nvSpPr>
        <p:spPr>
          <a:xfrm>
            <a:off x="933880" y="935752"/>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F1B9E-C6DE-AD5A-30FB-95EFB49AD97A}"/>
              </a:ext>
            </a:extLst>
          </p:cNvPr>
          <p:cNvSpPr txBox="1"/>
          <p:nvPr/>
        </p:nvSpPr>
        <p:spPr>
          <a:xfrm>
            <a:off x="1133942" y="1154404"/>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20641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lnSpc>
                <a:spcPct val="90000"/>
              </a:lnSpc>
              <a:defRPr/>
            </a:pPr>
            <a:r>
              <a:rPr lang="en-US" sz="2800" b="1" kern="0" dirty="0">
                <a:solidFill>
                  <a:srgbClr val="FF0000"/>
                </a:solidFill>
                <a:latin typeface="Times New Roman" panose="02020603050405020304" pitchFamily="18" charset="0"/>
                <a:cs typeface="Times New Roman" panose="02020603050405020304" pitchFamily="18" charset="0"/>
              </a:rPr>
              <a:t>Personal Mobile Device (PMD)</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Battery operated</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Connects to the Internet</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Hundreds of dollars</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Smart phones, tablets, electronic glasses</a:t>
            </a:r>
          </a:p>
          <a:p>
            <a:pPr eaLnBrk="1" hangingPunct="1">
              <a:lnSpc>
                <a:spcPct val="90000"/>
              </a:lnSpc>
              <a:defRPr/>
            </a:pPr>
            <a:r>
              <a:rPr lang="en-US" sz="2800" b="1" kern="0" dirty="0">
                <a:solidFill>
                  <a:srgbClr val="FF0000"/>
                </a:solidFill>
                <a:latin typeface="Times New Roman" panose="02020603050405020304" pitchFamily="18" charset="0"/>
                <a:cs typeface="Times New Roman" panose="02020603050405020304" pitchFamily="18" charset="0"/>
              </a:rPr>
              <a:t>Cloud computing</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Warehouse Scale Computers (WSC)</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Software as a Service (SaaS)</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Portion of software run on a PMD and a portion run in the Cloud</a:t>
            </a:r>
          </a:p>
          <a:p>
            <a:pPr lvl="1" eaLnBrk="1" hangingPunct="1">
              <a:lnSpc>
                <a:spcPct val="90000"/>
              </a:lnSpc>
              <a:defRPr/>
            </a:pPr>
            <a:r>
              <a:rPr lang="en-US" sz="2800" kern="0" dirty="0">
                <a:solidFill>
                  <a:schemeClr val="tx1"/>
                </a:solidFill>
                <a:latin typeface="Times New Roman" panose="02020603050405020304" pitchFamily="18" charset="0"/>
                <a:cs typeface="Times New Roman" panose="02020603050405020304" pitchFamily="18" charset="0"/>
              </a:rPr>
              <a:t>Amazon and Google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75393" y="1050948"/>
            <a:ext cx="6441214" cy="584775"/>
          </a:xfrm>
          <a:prstGeom prst="rect">
            <a:avLst/>
          </a:prstGeom>
          <a:noFill/>
        </p:spPr>
        <p:txBody>
          <a:bodyPr wrap="square" rtlCol="0">
            <a:spAutoFit/>
          </a:bodyPr>
          <a:lstStyle/>
          <a:p>
            <a:r>
              <a:rPr lang="en-US" altLang="en-US" sz="3200" b="1" dirty="0">
                <a:solidFill>
                  <a:schemeClr val="bg1"/>
                </a:solidFill>
              </a:rPr>
              <a:t>The </a:t>
            </a:r>
            <a:r>
              <a:rPr lang="en-US" altLang="en-US" sz="3200" b="1" dirty="0" err="1">
                <a:solidFill>
                  <a:schemeClr val="bg1"/>
                </a:solidFill>
              </a:rPr>
              <a:t>PostPC</a:t>
            </a:r>
            <a:r>
              <a:rPr lang="en-US" altLang="en-US" sz="3200" b="1" dirty="0">
                <a:solidFill>
                  <a:schemeClr val="bg1"/>
                </a:solidFill>
              </a:rPr>
              <a:t> Era</a:t>
            </a:r>
            <a:endParaRPr lang="en-US" sz="1200" b="1" dirty="0">
              <a:solidFill>
                <a:schemeClr val="bg1"/>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88710" y="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BB83F500-60F1-1314-2B01-452625727A08}"/>
              </a:ext>
            </a:extLst>
          </p:cNvPr>
          <p:cNvSpPr/>
          <p:nvPr/>
        </p:nvSpPr>
        <p:spPr>
          <a:xfrm>
            <a:off x="933880" y="935752"/>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F1B9E-C6DE-AD5A-30FB-95EFB49AD97A}"/>
              </a:ext>
            </a:extLst>
          </p:cNvPr>
          <p:cNvSpPr txBox="1"/>
          <p:nvPr/>
        </p:nvSpPr>
        <p:spPr>
          <a:xfrm>
            <a:off x="1133942" y="1154404"/>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63986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en-US" altLang="en-US" sz="2800" b="1" dirty="0">
                <a:solidFill>
                  <a:srgbClr val="FF0000"/>
                </a:solidFill>
                <a:latin typeface="Times New Roman" panose="02020603050405020304" pitchFamily="18" charset="0"/>
                <a:cs typeface="Times New Roman" panose="02020603050405020304" pitchFamily="18" charset="0"/>
              </a:rPr>
              <a:t>Application software</a:t>
            </a:r>
          </a:p>
          <a:p>
            <a:pPr lvl="1" eaLnBrk="1" hangingPunct="1"/>
            <a:r>
              <a:rPr lang="en-US" altLang="en-US" sz="2400" dirty="0">
                <a:solidFill>
                  <a:schemeClr val="tx1"/>
                </a:solidFill>
                <a:latin typeface="Times New Roman" panose="02020603050405020304" pitchFamily="18" charset="0"/>
                <a:cs typeface="Times New Roman" panose="02020603050405020304" pitchFamily="18" charset="0"/>
              </a:rPr>
              <a:t>Written in high-level language</a:t>
            </a:r>
          </a:p>
          <a:p>
            <a:pPr eaLnBrk="1" hangingPunct="1"/>
            <a:r>
              <a:rPr lang="en-US" altLang="en-US" sz="2800" b="1" dirty="0">
                <a:solidFill>
                  <a:srgbClr val="FF0000"/>
                </a:solidFill>
                <a:latin typeface="Times New Roman" panose="02020603050405020304" pitchFamily="18" charset="0"/>
                <a:cs typeface="Times New Roman" panose="02020603050405020304" pitchFamily="18" charset="0"/>
              </a:rPr>
              <a:t>System software</a:t>
            </a:r>
          </a:p>
          <a:p>
            <a:pPr lvl="1" eaLnBrk="1" hangingPunct="1"/>
            <a:r>
              <a:rPr lang="en-US" altLang="en-US" sz="2400" dirty="0">
                <a:solidFill>
                  <a:schemeClr val="tx1"/>
                </a:solidFill>
                <a:latin typeface="Times New Roman" panose="02020603050405020304" pitchFamily="18" charset="0"/>
                <a:cs typeface="Times New Roman" panose="02020603050405020304" pitchFamily="18" charset="0"/>
              </a:rPr>
              <a:t>Compiler: translates HLL code to machine code</a:t>
            </a:r>
          </a:p>
          <a:p>
            <a:pPr lvl="1" eaLnBrk="1" hangingPunct="1"/>
            <a:r>
              <a:rPr lang="en-US" altLang="en-US" sz="2400" dirty="0">
                <a:solidFill>
                  <a:schemeClr val="tx1"/>
                </a:solidFill>
                <a:latin typeface="Times New Roman" panose="02020603050405020304" pitchFamily="18" charset="0"/>
                <a:cs typeface="Times New Roman" panose="02020603050405020304" pitchFamily="18" charset="0"/>
              </a:rPr>
              <a:t>Operating System: service code</a:t>
            </a:r>
          </a:p>
          <a:p>
            <a:pPr lvl="2" eaLnBrk="1" hangingPunct="1"/>
            <a:r>
              <a:rPr lang="en-US" altLang="en-US" sz="2000" dirty="0">
                <a:solidFill>
                  <a:schemeClr val="tx1"/>
                </a:solidFill>
                <a:latin typeface="Times New Roman" panose="02020603050405020304" pitchFamily="18" charset="0"/>
                <a:cs typeface="Times New Roman" panose="02020603050405020304" pitchFamily="18" charset="0"/>
              </a:rPr>
              <a:t>Handling input/output</a:t>
            </a:r>
          </a:p>
          <a:p>
            <a:pPr lvl="2" eaLnBrk="1" hangingPunct="1"/>
            <a:r>
              <a:rPr lang="en-US" altLang="en-US" sz="2000" dirty="0">
                <a:solidFill>
                  <a:schemeClr val="tx1"/>
                </a:solidFill>
                <a:latin typeface="Times New Roman" panose="02020603050405020304" pitchFamily="18" charset="0"/>
                <a:cs typeface="Times New Roman" panose="02020603050405020304" pitchFamily="18" charset="0"/>
              </a:rPr>
              <a:t>Managing memory and storage</a:t>
            </a:r>
          </a:p>
          <a:p>
            <a:pPr lvl="2" eaLnBrk="1" hangingPunct="1"/>
            <a:r>
              <a:rPr lang="en-US" altLang="en-US" sz="2000" dirty="0">
                <a:solidFill>
                  <a:schemeClr val="tx1"/>
                </a:solidFill>
                <a:latin typeface="Times New Roman" panose="02020603050405020304" pitchFamily="18" charset="0"/>
                <a:cs typeface="Times New Roman" panose="02020603050405020304" pitchFamily="18" charset="0"/>
              </a:rPr>
              <a:t>Scheduling tasks &amp; sharing resources</a:t>
            </a:r>
          </a:p>
          <a:p>
            <a:pPr eaLnBrk="1" hangingPunct="1"/>
            <a:r>
              <a:rPr lang="en-US" altLang="en-US" sz="2800" b="1" dirty="0">
                <a:solidFill>
                  <a:srgbClr val="FF0000"/>
                </a:solidFill>
                <a:latin typeface="Times New Roman" panose="02020603050405020304" pitchFamily="18" charset="0"/>
                <a:cs typeface="Times New Roman" panose="02020603050405020304" pitchFamily="18" charset="0"/>
              </a:rPr>
              <a:t>Hardware</a:t>
            </a:r>
          </a:p>
          <a:p>
            <a:pPr lvl="1" eaLnBrk="1" hangingPunct="1"/>
            <a:r>
              <a:rPr lang="en-US" altLang="en-US" sz="2400" dirty="0">
                <a:solidFill>
                  <a:schemeClr val="tx1"/>
                </a:solidFill>
                <a:latin typeface="Times New Roman" panose="02020603050405020304" pitchFamily="18" charset="0"/>
                <a:cs typeface="Times New Roman" panose="02020603050405020304" pitchFamily="18" charset="0"/>
              </a:rPr>
              <a:t>Processor, memory, I/O controllers</a:t>
            </a:r>
            <a:endParaRPr lang="en-AU" alt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72934" y="1029861"/>
            <a:ext cx="6441214" cy="584775"/>
          </a:xfrm>
          <a:prstGeom prst="rect">
            <a:avLst/>
          </a:prstGeom>
          <a:noFill/>
        </p:spPr>
        <p:txBody>
          <a:bodyPr wrap="square" rtlCol="0">
            <a:spAutoFit/>
          </a:bodyPr>
          <a:lstStyle/>
          <a:p>
            <a:r>
              <a:rPr lang="en-US" altLang="en-US" sz="3200" b="1" dirty="0">
                <a:solidFill>
                  <a:schemeClr val="bg1"/>
                </a:solidFill>
              </a:rPr>
              <a:t>Below Your Program</a:t>
            </a:r>
            <a:endParaRPr lang="en-US" sz="700" b="1" dirty="0">
              <a:solidFill>
                <a:schemeClr val="bg1"/>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88710" y="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BB83F500-60F1-1314-2B01-452625727A08}"/>
              </a:ext>
            </a:extLst>
          </p:cNvPr>
          <p:cNvSpPr/>
          <p:nvPr/>
        </p:nvSpPr>
        <p:spPr>
          <a:xfrm>
            <a:off x="933880" y="935752"/>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F1B9E-C6DE-AD5A-30FB-95EFB49AD97A}"/>
              </a:ext>
            </a:extLst>
          </p:cNvPr>
          <p:cNvSpPr txBox="1"/>
          <p:nvPr/>
        </p:nvSpPr>
        <p:spPr>
          <a:xfrm>
            <a:off x="1133942" y="1154404"/>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pic>
        <p:nvPicPr>
          <p:cNvPr id="5" name="Picture 11" descr="f01-02-P374493">
            <a:extLst>
              <a:ext uri="{FF2B5EF4-FFF2-40B4-BE49-F238E27FC236}">
                <a16:creationId xmlns:a16="http://schemas.microsoft.com/office/drawing/2014/main" id="{DACE5CBE-2760-3D51-9DAF-D4B1D87F5F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6216" y="2225700"/>
            <a:ext cx="3154362" cy="317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9189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To actually speak to electronic hardware, you need to send electrical signals. The easiest signals for computers to understand are </a:t>
            </a:r>
            <a:r>
              <a:rPr lang="en-US" sz="2400" b="1" i="1" dirty="0">
                <a:solidFill>
                  <a:srgbClr val="0070C0"/>
                </a:solidFill>
                <a:effectLst/>
                <a:latin typeface="Times New Roman" panose="02020603050405020304" pitchFamily="18" charset="0"/>
                <a:cs typeface="Times New Roman" panose="02020603050405020304" pitchFamily="18" charset="0"/>
              </a:rPr>
              <a:t>on </a:t>
            </a:r>
            <a:r>
              <a:rPr lang="en-US" sz="2400" b="1" i="0" dirty="0">
                <a:solidFill>
                  <a:srgbClr val="0070C0"/>
                </a:solidFill>
                <a:effectLst/>
                <a:latin typeface="Times New Roman" panose="02020603050405020304" pitchFamily="18" charset="0"/>
                <a:cs typeface="Times New Roman" panose="02020603050405020304" pitchFamily="18" charset="0"/>
              </a:rPr>
              <a:t>and </a:t>
            </a:r>
            <a:r>
              <a:rPr lang="en-US" sz="2400" b="1" i="1" dirty="0">
                <a:solidFill>
                  <a:srgbClr val="0070C0"/>
                </a:solidFill>
                <a:effectLst/>
                <a:latin typeface="Times New Roman" panose="02020603050405020304" pitchFamily="18" charset="0"/>
                <a:cs typeface="Times New Roman" panose="02020603050405020304" pitchFamily="18" charset="0"/>
              </a:rPr>
              <a:t>off</a:t>
            </a:r>
            <a:r>
              <a:rPr lang="en-US" sz="2400" b="0" i="0" dirty="0">
                <a:solidFill>
                  <a:srgbClr val="242021"/>
                </a:solidFill>
                <a:effectLst/>
                <a:latin typeface="Times New Roman" panose="02020603050405020304" pitchFamily="18" charset="0"/>
                <a:cs typeface="Times New Roman" panose="02020603050405020304" pitchFamily="18" charset="0"/>
              </a:rPr>
              <a:t>, and so the computer alphabet is just two letters. </a:t>
            </a:r>
          </a:p>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Just as the 26 letters of the English alphabet do not limit how much can be written, the two letters of the computer alphabet do not limit what computers can do. The two symbols for these two letters are the numbers 0 and 1, and we commonly think of the computer language as numbers in base 2, or </a:t>
            </a:r>
            <a:r>
              <a:rPr lang="en-US" sz="2400" b="1" i="1" dirty="0">
                <a:solidFill>
                  <a:srgbClr val="0070C0"/>
                </a:solidFill>
                <a:effectLst/>
                <a:latin typeface="Times New Roman" panose="02020603050405020304" pitchFamily="18" charset="0"/>
                <a:cs typeface="Times New Roman" panose="02020603050405020304" pitchFamily="18" charset="0"/>
              </a:rPr>
              <a:t>binary numbers</a:t>
            </a:r>
            <a:r>
              <a:rPr lang="en-US" sz="2400" b="0" i="0" dirty="0">
                <a:solidFill>
                  <a:srgbClr val="242021"/>
                </a:solidFill>
                <a:effectLst/>
                <a:latin typeface="Times New Roman" panose="02020603050405020304" pitchFamily="18" charset="0"/>
                <a:cs typeface="Times New Roman" panose="02020603050405020304" pitchFamily="18" charset="0"/>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800351" y="690049"/>
            <a:ext cx="7593739" cy="1077218"/>
          </a:xfrm>
          <a:prstGeom prst="rect">
            <a:avLst/>
          </a:prstGeom>
          <a:noFill/>
        </p:spPr>
        <p:txBody>
          <a:bodyPr wrap="square" rtlCol="0">
            <a:spAutoFit/>
          </a:bodyPr>
          <a:lstStyle/>
          <a:p>
            <a:r>
              <a:rPr lang="en-US" sz="3200" b="1" dirty="0">
                <a:solidFill>
                  <a:schemeClr val="bg1"/>
                </a:solidFill>
              </a:rPr>
              <a:t>From a High-Level Language to the Language of Hardware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79DC3EA2-36A3-D51F-9526-31374D4B0300}"/>
              </a:ext>
            </a:extLst>
          </p:cNvPr>
          <p:cNvSpPr/>
          <p:nvPr/>
        </p:nvSpPr>
        <p:spPr>
          <a:xfrm>
            <a:off x="961359" y="869702"/>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027410-BAC5-93FB-34FF-62AA763A05D0}"/>
              </a:ext>
            </a:extLst>
          </p:cNvPr>
          <p:cNvSpPr txBox="1"/>
          <p:nvPr/>
        </p:nvSpPr>
        <p:spPr>
          <a:xfrm>
            <a:off x="1178119" y="1104070"/>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055214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497106"/>
            <a:ext cx="10812720" cy="4640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0" i="0" dirty="0">
                <a:solidFill>
                  <a:srgbClr val="242021"/>
                </a:solidFill>
                <a:effectLst/>
                <a:latin typeface="Times New Roman" panose="02020603050405020304" pitchFamily="18" charset="0"/>
                <a:cs typeface="Times New Roman" panose="02020603050405020304" pitchFamily="18" charset="0"/>
              </a:rPr>
              <a:t>We refer to each “letter” as a </a:t>
            </a:r>
            <a:r>
              <a:rPr lang="en-US" sz="2400" b="1" i="0" dirty="0">
                <a:solidFill>
                  <a:srgbClr val="00ADEE"/>
                </a:solidFill>
                <a:effectLst/>
                <a:latin typeface="Times New Roman" panose="02020603050405020304" pitchFamily="18" charset="0"/>
                <a:cs typeface="Times New Roman" panose="02020603050405020304" pitchFamily="18" charset="0"/>
              </a:rPr>
              <a:t>binary digit </a:t>
            </a:r>
            <a:r>
              <a:rPr lang="en-US" sz="2400" b="0" i="0" dirty="0">
                <a:solidFill>
                  <a:srgbClr val="242021"/>
                </a:solidFill>
                <a:effectLst/>
                <a:latin typeface="Times New Roman" panose="02020603050405020304" pitchFamily="18" charset="0"/>
                <a:cs typeface="Times New Roman" panose="02020603050405020304" pitchFamily="18" charset="0"/>
              </a:rPr>
              <a:t>or </a:t>
            </a:r>
            <a:r>
              <a:rPr lang="en-US" sz="2400" b="1" i="0" dirty="0">
                <a:solidFill>
                  <a:srgbClr val="00ADEE"/>
                </a:solidFill>
                <a:effectLst/>
                <a:latin typeface="Times New Roman" panose="02020603050405020304" pitchFamily="18" charset="0"/>
                <a:cs typeface="Times New Roman" panose="02020603050405020304" pitchFamily="18" charset="0"/>
              </a:rPr>
              <a:t>bit</a:t>
            </a:r>
            <a:r>
              <a:rPr lang="en-US" sz="2400" b="0" i="0" dirty="0">
                <a:solidFill>
                  <a:srgbClr val="242021"/>
                </a:solidFill>
                <a:effectLst/>
                <a:latin typeface="Times New Roman" panose="02020603050405020304" pitchFamily="18" charset="0"/>
                <a:cs typeface="Times New Roman" panose="02020603050405020304" pitchFamily="18" charset="0"/>
              </a:rPr>
              <a:t>. Computers are slaves to our commands, which are called </a:t>
            </a:r>
            <a:r>
              <a:rPr lang="en-US" sz="2400" b="1" i="0" dirty="0">
                <a:solidFill>
                  <a:srgbClr val="00ADEE"/>
                </a:solidFill>
                <a:effectLst/>
                <a:latin typeface="Times New Roman" panose="02020603050405020304" pitchFamily="18" charset="0"/>
                <a:cs typeface="Times New Roman" panose="02020603050405020304" pitchFamily="18" charset="0"/>
              </a:rPr>
              <a:t>instructions</a:t>
            </a:r>
            <a:r>
              <a:rPr lang="en-US" sz="2400" b="0" i="0" dirty="0">
                <a:solidFill>
                  <a:srgbClr val="242021"/>
                </a:solidFill>
                <a:effectLst/>
                <a:latin typeface="Times New Roman" panose="02020603050405020304" pitchFamily="18" charset="0"/>
                <a:cs typeface="Times New Roman" panose="02020603050405020304" pitchFamily="18" charset="0"/>
              </a:rPr>
              <a:t>. Instructions, which are just collections of bits that the computer understands and obeys, can be thought of as numbers.</a:t>
            </a:r>
          </a:p>
          <a:p>
            <a:endParaRPr lang="en-US" sz="2400" b="0" i="0" dirty="0">
              <a:solidFill>
                <a:srgbClr val="242021"/>
              </a:solidFill>
              <a:effectLst/>
              <a:latin typeface="Times New Roman" panose="02020603050405020304" pitchFamily="18" charset="0"/>
              <a:cs typeface="Times New Roman" panose="02020603050405020304" pitchFamily="18" charset="0"/>
            </a:endParaRPr>
          </a:p>
          <a:p>
            <a:r>
              <a:rPr lang="en-US" sz="2400" b="0" i="0" dirty="0">
                <a:solidFill>
                  <a:srgbClr val="242021"/>
                </a:solidFill>
                <a:effectLst/>
                <a:latin typeface="Times New Roman" panose="02020603050405020304" pitchFamily="18" charset="0"/>
                <a:cs typeface="Times New Roman" panose="02020603050405020304" pitchFamily="18" charset="0"/>
              </a:rPr>
              <a:t>For example, the bits </a:t>
            </a:r>
            <a:r>
              <a:rPr lang="en-US" sz="2400" b="1" i="0" dirty="0">
                <a:solidFill>
                  <a:srgbClr val="242021"/>
                </a:solidFill>
                <a:effectLst/>
                <a:latin typeface="Times New Roman" panose="02020603050405020304" pitchFamily="18" charset="0"/>
                <a:cs typeface="Times New Roman" panose="02020603050405020304" pitchFamily="18" charset="0"/>
              </a:rPr>
              <a:t>1000110010100000</a:t>
            </a:r>
            <a:r>
              <a:rPr lang="en-US" sz="2400" b="0" i="0" dirty="0">
                <a:solidFill>
                  <a:srgbClr val="242021"/>
                </a:solidFill>
                <a:effectLst/>
                <a:latin typeface="Times New Roman" panose="02020603050405020304" pitchFamily="18" charset="0"/>
                <a:cs typeface="Times New Roman" panose="02020603050405020304" pitchFamily="18" charset="0"/>
              </a:rPr>
              <a:t> tell one computer to add two numbers</a:t>
            </a: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br>
              <a:rPr lang="en-US" sz="2400" dirty="0">
                <a:latin typeface="Times New Roman" panose="02020603050405020304" pitchFamily="18" charset="0"/>
                <a:cs typeface="Times New Roman" panose="02020603050405020304" pitchFamily="18" charset="0"/>
              </a:rPr>
            </a:br>
            <a:r>
              <a:rPr lang="en-US" sz="2400" b="1" dirty="0">
                <a:solidFill>
                  <a:srgbClr val="00ADEE"/>
                </a:solidFill>
                <a:latin typeface="Times New Roman" panose="02020603050405020304" pitchFamily="18" charset="0"/>
                <a:cs typeface="Times New Roman" panose="02020603050405020304" pitchFamily="18" charset="0"/>
              </a:rPr>
              <a:t>B</a:t>
            </a:r>
            <a:r>
              <a:rPr lang="en-US" sz="2400" b="1" i="0" dirty="0">
                <a:solidFill>
                  <a:srgbClr val="00ADEE"/>
                </a:solidFill>
                <a:effectLst/>
                <a:latin typeface="Times New Roman" panose="02020603050405020304" pitchFamily="18" charset="0"/>
                <a:cs typeface="Times New Roman" panose="02020603050405020304" pitchFamily="18" charset="0"/>
              </a:rPr>
              <a:t>inary digit </a:t>
            </a:r>
            <a:r>
              <a:rPr lang="en-US" sz="2400" b="0" i="0" dirty="0">
                <a:solidFill>
                  <a:srgbClr val="242021"/>
                </a:solidFill>
                <a:effectLst/>
                <a:latin typeface="Times New Roman" panose="02020603050405020304" pitchFamily="18" charset="0"/>
                <a:cs typeface="Times New Roman" panose="02020603050405020304" pitchFamily="18" charset="0"/>
              </a:rPr>
              <a:t>Also called a </a:t>
            </a:r>
            <a:r>
              <a:rPr lang="en-US" sz="2400" b="1" i="0" dirty="0">
                <a:solidFill>
                  <a:srgbClr val="00ADEE"/>
                </a:solidFill>
                <a:effectLst/>
                <a:latin typeface="Times New Roman" panose="02020603050405020304" pitchFamily="18" charset="0"/>
                <a:cs typeface="Times New Roman" panose="02020603050405020304" pitchFamily="18" charset="0"/>
              </a:rPr>
              <a:t>bit</a:t>
            </a:r>
            <a:r>
              <a:rPr lang="en-US" sz="2400" b="0" i="0" dirty="0">
                <a:solidFill>
                  <a:srgbClr val="242021"/>
                </a:solidFill>
                <a:effectLst/>
                <a:latin typeface="Times New Roman" panose="02020603050405020304" pitchFamily="18" charset="0"/>
                <a:cs typeface="Times New Roman" panose="02020603050405020304" pitchFamily="18" charset="0"/>
              </a:rPr>
              <a:t>. One of the two numbers in base 2 (0 or 1) that are the components of information.</a:t>
            </a:r>
            <a:r>
              <a:rPr lang="en-US" sz="3600" dirty="0">
                <a:latin typeface="Times New Roman" panose="02020603050405020304" pitchFamily="18" charset="0"/>
                <a:cs typeface="Times New Roman" panose="02020603050405020304" pitchFamily="18" charset="0"/>
              </a:rPr>
              <a:t> </a:t>
            </a:r>
            <a:br>
              <a:rPr lang="en-US" sz="3600" dirty="0">
                <a:latin typeface="Times New Roman" panose="02020603050405020304" pitchFamily="18" charset="0"/>
                <a:cs typeface="Times New Roman" panose="02020603050405020304" pitchFamily="18" charset="0"/>
              </a:rPr>
            </a:br>
            <a:r>
              <a:rPr lang="en-US" sz="2400" b="1" dirty="0">
                <a:solidFill>
                  <a:srgbClr val="00ADEE"/>
                </a:solidFill>
                <a:latin typeface="Times New Roman" panose="02020603050405020304" pitchFamily="18" charset="0"/>
                <a:cs typeface="Times New Roman" panose="02020603050405020304" pitchFamily="18" charset="0"/>
              </a:rPr>
              <a:t>I</a:t>
            </a:r>
            <a:r>
              <a:rPr lang="en-US" sz="2400" b="1" i="0" dirty="0">
                <a:solidFill>
                  <a:srgbClr val="00ADEE"/>
                </a:solidFill>
                <a:effectLst/>
                <a:latin typeface="Times New Roman" panose="02020603050405020304" pitchFamily="18" charset="0"/>
                <a:cs typeface="Times New Roman" panose="02020603050405020304" pitchFamily="18" charset="0"/>
              </a:rPr>
              <a:t>nstruction </a:t>
            </a:r>
            <a:r>
              <a:rPr lang="en-US" sz="2400" b="0" i="0" dirty="0">
                <a:solidFill>
                  <a:srgbClr val="242021"/>
                </a:solidFill>
                <a:effectLst/>
                <a:latin typeface="Times New Roman" panose="02020603050405020304" pitchFamily="18" charset="0"/>
                <a:cs typeface="Times New Roman" panose="02020603050405020304" pitchFamily="18" charset="0"/>
              </a:rPr>
              <a:t>A command that computer hardware understands and obeys.</a:t>
            </a:r>
            <a:r>
              <a:rPr lang="en-US" sz="3600" dirty="0">
                <a:latin typeface="Times New Roman" panose="02020603050405020304" pitchFamily="18" charset="0"/>
                <a:cs typeface="Times New Roman" panose="02020603050405020304" pitchFamily="18" charset="0"/>
              </a:rPr>
              <a:t> </a:t>
            </a:r>
            <a:br>
              <a:rPr lang="en-US" sz="3600" dirty="0">
                <a:latin typeface="Times New Roman" panose="02020603050405020304" pitchFamily="18" charset="0"/>
                <a:cs typeface="Times New Roman" panose="02020603050405020304" pitchFamily="18" charset="0"/>
              </a:rPr>
            </a:b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3A371EA-D65C-0D0F-8DCD-BBEFCAB8DD1E}"/>
              </a:ext>
            </a:extLst>
          </p:cNvPr>
          <p:cNvSpPr txBox="1"/>
          <p:nvPr/>
        </p:nvSpPr>
        <p:spPr>
          <a:xfrm>
            <a:off x="2800351" y="465931"/>
            <a:ext cx="7593739" cy="1077218"/>
          </a:xfrm>
          <a:prstGeom prst="rect">
            <a:avLst/>
          </a:prstGeom>
          <a:noFill/>
        </p:spPr>
        <p:txBody>
          <a:bodyPr wrap="square" rtlCol="0">
            <a:spAutoFit/>
          </a:bodyPr>
          <a:lstStyle/>
          <a:p>
            <a:r>
              <a:rPr lang="en-US" sz="3200" b="1" dirty="0">
                <a:solidFill>
                  <a:schemeClr val="bg1"/>
                </a:solidFill>
              </a:rPr>
              <a:t>From a High-Level Language to the Language of Hardware</a:t>
            </a:r>
          </a:p>
        </p:txBody>
      </p:sp>
      <p:sp>
        <p:nvSpPr>
          <p:cNvPr id="7" name="Rectangle 6">
            <a:extLst>
              <a:ext uri="{FF2B5EF4-FFF2-40B4-BE49-F238E27FC236}">
                <a16:creationId xmlns:a16="http://schemas.microsoft.com/office/drawing/2014/main" id="{1A963C69-BDA8-B2A0-3163-208A841A0A1D}"/>
              </a:ext>
            </a:extLst>
          </p:cNvPr>
          <p:cNvSpPr/>
          <p:nvPr/>
        </p:nvSpPr>
        <p:spPr>
          <a:xfrm>
            <a:off x="961359" y="64558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2F73043-2779-DE53-2BFC-7EC8C6B42AEE}"/>
              </a:ext>
            </a:extLst>
          </p:cNvPr>
          <p:cNvSpPr txBox="1"/>
          <p:nvPr/>
        </p:nvSpPr>
        <p:spPr>
          <a:xfrm>
            <a:off x="1178119" y="879952"/>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859553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199722"/>
            <a:ext cx="10812720" cy="4937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The first programmers communicated to computers in binary numbers, but this was so tedious that they quickly invented new notations that were closer to the way humans think. At first, these notations were translated to binary by hand, but this process was still tiresome. Using the computer to help program the computer, the pioneers invented programs to translate from symbolic notation to binary. The first of these programs was named an </a:t>
            </a:r>
            <a:r>
              <a:rPr lang="en-US" sz="2400" b="1" i="0" dirty="0">
                <a:solidFill>
                  <a:srgbClr val="00ADEE"/>
                </a:solidFill>
                <a:effectLst/>
                <a:latin typeface="Times New Roman" panose="02020603050405020304" pitchFamily="18" charset="0"/>
                <a:cs typeface="Times New Roman" panose="02020603050405020304" pitchFamily="18" charset="0"/>
              </a:rPr>
              <a:t>assembler</a:t>
            </a:r>
            <a:r>
              <a:rPr lang="en-US" sz="2400" b="0" i="0" dirty="0">
                <a:solidFill>
                  <a:srgbClr val="242021"/>
                </a:solidFill>
                <a:effectLst/>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7D56AA5-650B-7687-C584-FC0DC3BE57CB}"/>
              </a:ext>
            </a:extLst>
          </p:cNvPr>
          <p:cNvSpPr txBox="1"/>
          <p:nvPr/>
        </p:nvSpPr>
        <p:spPr>
          <a:xfrm>
            <a:off x="2746563" y="195965"/>
            <a:ext cx="7593739" cy="1077218"/>
          </a:xfrm>
          <a:prstGeom prst="rect">
            <a:avLst/>
          </a:prstGeom>
          <a:noFill/>
        </p:spPr>
        <p:txBody>
          <a:bodyPr wrap="square" rtlCol="0">
            <a:spAutoFit/>
          </a:bodyPr>
          <a:lstStyle/>
          <a:p>
            <a:r>
              <a:rPr lang="en-US" sz="3200" b="1" dirty="0">
                <a:solidFill>
                  <a:schemeClr val="bg1"/>
                </a:solidFill>
              </a:rPr>
              <a:t>From a High-Level Language to the Language of Hardware</a:t>
            </a:r>
          </a:p>
        </p:txBody>
      </p:sp>
      <p:sp>
        <p:nvSpPr>
          <p:cNvPr id="5" name="Rectangle 4">
            <a:extLst>
              <a:ext uri="{FF2B5EF4-FFF2-40B4-BE49-F238E27FC236}">
                <a16:creationId xmlns:a16="http://schemas.microsoft.com/office/drawing/2014/main" id="{B0475149-F2DF-2AE9-A28F-C2E180ED188C}"/>
              </a:ext>
            </a:extLst>
          </p:cNvPr>
          <p:cNvSpPr/>
          <p:nvPr/>
        </p:nvSpPr>
        <p:spPr>
          <a:xfrm>
            <a:off x="907571" y="375618"/>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1A813C89-C670-0A6E-D397-D766D402AC4F}"/>
              </a:ext>
            </a:extLst>
          </p:cNvPr>
          <p:cNvSpPr txBox="1"/>
          <p:nvPr/>
        </p:nvSpPr>
        <p:spPr>
          <a:xfrm>
            <a:off x="1124331" y="60998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2002961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173772"/>
            <a:ext cx="10812720" cy="5177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0" i="0" dirty="0">
                <a:solidFill>
                  <a:srgbClr val="242021"/>
                </a:solidFill>
                <a:effectLst/>
                <a:latin typeface="Times New Roman" panose="02020603050405020304" pitchFamily="18" charset="0"/>
                <a:cs typeface="Times New Roman" panose="02020603050405020304" pitchFamily="18" charset="0"/>
              </a:rPr>
              <a:t>This program translates a symbolic version of an instruction into the binary version. For example, the programmer would write</a:t>
            </a:r>
          </a:p>
          <a:p>
            <a:r>
              <a:rPr lang="en-US" sz="2400" b="1" i="0" dirty="0">
                <a:solidFill>
                  <a:srgbClr val="242021"/>
                </a:solidFill>
                <a:effectLst/>
                <a:latin typeface="Times New Roman" panose="02020603050405020304" pitchFamily="18" charset="0"/>
                <a:cs typeface="Times New Roman" panose="02020603050405020304" pitchFamily="18" charset="0"/>
              </a:rPr>
              <a:t>add A,B</a:t>
            </a:r>
            <a:r>
              <a:rPr lang="en-US" sz="2400" b="0" i="0" dirty="0">
                <a:solidFill>
                  <a:srgbClr val="242021"/>
                </a:solidFill>
                <a:effectLst/>
                <a:latin typeface="Times New Roman" panose="02020603050405020304" pitchFamily="18" charset="0"/>
                <a:cs typeface="Times New Roman" panose="02020603050405020304" pitchFamily="18" charset="0"/>
              </a:rPr>
              <a:t> </a:t>
            </a:r>
          </a:p>
          <a:p>
            <a:r>
              <a:rPr lang="en-US" sz="2400" b="0" i="0" dirty="0">
                <a:solidFill>
                  <a:srgbClr val="242021"/>
                </a:solidFill>
                <a:effectLst/>
                <a:latin typeface="Times New Roman" panose="02020603050405020304" pitchFamily="18" charset="0"/>
                <a:cs typeface="Times New Roman" panose="02020603050405020304" pitchFamily="18" charset="0"/>
              </a:rPr>
              <a:t>and the assembler would translate this notation into</a:t>
            </a:r>
          </a:p>
          <a:p>
            <a:r>
              <a:rPr lang="en-US" sz="2400" b="1" i="0" dirty="0">
                <a:solidFill>
                  <a:srgbClr val="242021"/>
                </a:solidFill>
                <a:effectLst/>
                <a:latin typeface="Times New Roman" panose="02020603050405020304" pitchFamily="18" charset="0"/>
                <a:cs typeface="Times New Roman" panose="02020603050405020304" pitchFamily="18" charset="0"/>
              </a:rPr>
              <a:t>1000110010100000</a:t>
            </a:r>
            <a:r>
              <a:rPr lang="en-US" sz="2400" dirty="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r>
              <a:rPr lang="en-US" sz="2400" b="0" i="0" dirty="0">
                <a:solidFill>
                  <a:srgbClr val="242021"/>
                </a:solidFill>
                <a:effectLst/>
                <a:latin typeface="Times New Roman" panose="02020603050405020304" pitchFamily="18" charset="0"/>
                <a:cs typeface="Times New Roman" panose="02020603050405020304" pitchFamily="18" charset="0"/>
              </a:rPr>
              <a:t>This instruction tells the computer to add the two numbers A and B. The name coined for this symbolic language, still used today, is </a:t>
            </a:r>
            <a:r>
              <a:rPr lang="en-US" sz="2400" b="1" i="0" dirty="0">
                <a:solidFill>
                  <a:srgbClr val="00ADEE"/>
                </a:solidFill>
                <a:effectLst/>
                <a:latin typeface="Times New Roman" panose="02020603050405020304" pitchFamily="18" charset="0"/>
                <a:cs typeface="Times New Roman" panose="02020603050405020304" pitchFamily="18" charset="0"/>
              </a:rPr>
              <a:t>assembly language</a:t>
            </a:r>
            <a:r>
              <a:rPr lang="en-US" sz="2400" b="0" i="0" dirty="0">
                <a:solidFill>
                  <a:srgbClr val="242021"/>
                </a:solidFill>
                <a:effectLst/>
                <a:latin typeface="Times New Roman" panose="02020603050405020304" pitchFamily="18" charset="0"/>
                <a:cs typeface="Times New Roman" panose="02020603050405020304" pitchFamily="18" charset="0"/>
              </a:rPr>
              <a:t>. In contrast, the binary language that the machine understands is the </a:t>
            </a:r>
            <a:r>
              <a:rPr lang="en-US" sz="2400" b="1" i="0" dirty="0">
                <a:solidFill>
                  <a:srgbClr val="00ADEE"/>
                </a:solidFill>
                <a:effectLst/>
                <a:latin typeface="Times New Roman" panose="02020603050405020304" pitchFamily="18" charset="0"/>
                <a:cs typeface="Times New Roman" panose="02020603050405020304" pitchFamily="18" charset="0"/>
              </a:rPr>
              <a:t>machine language</a:t>
            </a:r>
            <a:r>
              <a:rPr lang="en-US" sz="2400" b="0" i="0" dirty="0">
                <a:solidFill>
                  <a:srgbClr val="242021"/>
                </a:solidFill>
                <a:effectLst/>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r>
              <a:rPr lang="en-US" sz="2400" b="1" dirty="0">
                <a:solidFill>
                  <a:srgbClr val="00ADEE"/>
                </a:solidFill>
                <a:latin typeface="Times New Roman" panose="02020603050405020304" pitchFamily="18" charset="0"/>
                <a:cs typeface="Times New Roman" panose="02020603050405020304" pitchFamily="18" charset="0"/>
              </a:rPr>
              <a:t>A</a:t>
            </a:r>
            <a:r>
              <a:rPr lang="en-US" sz="2400" b="1" i="0" dirty="0">
                <a:solidFill>
                  <a:srgbClr val="00ADEE"/>
                </a:solidFill>
                <a:effectLst/>
                <a:latin typeface="Times New Roman" panose="02020603050405020304" pitchFamily="18" charset="0"/>
                <a:cs typeface="Times New Roman" panose="02020603050405020304" pitchFamily="18" charset="0"/>
              </a:rPr>
              <a:t>ssembler </a:t>
            </a:r>
            <a:r>
              <a:rPr lang="en-US" sz="2400" b="0" i="0" dirty="0">
                <a:solidFill>
                  <a:srgbClr val="242021"/>
                </a:solidFill>
                <a:effectLst/>
                <a:latin typeface="Times New Roman" panose="02020603050405020304" pitchFamily="18" charset="0"/>
                <a:cs typeface="Times New Roman" panose="02020603050405020304" pitchFamily="18" charset="0"/>
              </a:rPr>
              <a:t>A program that translates a symbolic version of instructions into the binary version.</a:t>
            </a:r>
            <a:r>
              <a:rPr lang="en-US" sz="2400" dirty="0">
                <a:latin typeface="Times New Roman" panose="02020603050405020304" pitchFamily="18" charset="0"/>
                <a:cs typeface="Times New Roman" panose="02020603050405020304" pitchFamily="18" charset="0"/>
              </a:rPr>
              <a:t> </a:t>
            </a:r>
          </a:p>
          <a:p>
            <a:r>
              <a:rPr lang="en-US" sz="2400" b="1" dirty="0">
                <a:solidFill>
                  <a:srgbClr val="00ADEE"/>
                </a:solidFill>
                <a:latin typeface="Times New Roman" panose="02020603050405020304" pitchFamily="18" charset="0"/>
                <a:cs typeface="Times New Roman" panose="02020603050405020304" pitchFamily="18" charset="0"/>
              </a:rPr>
              <a:t>M</a:t>
            </a:r>
            <a:r>
              <a:rPr lang="en-US" sz="2400" b="1" i="0" dirty="0">
                <a:solidFill>
                  <a:srgbClr val="00ADEE"/>
                </a:solidFill>
                <a:effectLst/>
                <a:latin typeface="Times New Roman" panose="02020603050405020304" pitchFamily="18" charset="0"/>
                <a:cs typeface="Times New Roman" panose="02020603050405020304" pitchFamily="18" charset="0"/>
              </a:rPr>
              <a:t>achine language </a:t>
            </a:r>
            <a:r>
              <a:rPr lang="en-US" sz="2400" b="0" i="0" dirty="0">
                <a:solidFill>
                  <a:srgbClr val="242021"/>
                </a:solidFill>
                <a:effectLst/>
                <a:latin typeface="Times New Roman" panose="02020603050405020304" pitchFamily="18" charset="0"/>
                <a:cs typeface="Times New Roman" panose="02020603050405020304" pitchFamily="18" charset="0"/>
              </a:rPr>
              <a:t>A binary representation of machine instructions.</a:t>
            </a:r>
            <a:endParaRPr lang="en-US" sz="44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E785F5-594C-779B-5461-61B4B4E0A70B}"/>
              </a:ext>
            </a:extLst>
          </p:cNvPr>
          <p:cNvSpPr txBox="1"/>
          <p:nvPr/>
        </p:nvSpPr>
        <p:spPr>
          <a:xfrm>
            <a:off x="2800351" y="125273"/>
            <a:ext cx="7593739" cy="1077218"/>
          </a:xfrm>
          <a:prstGeom prst="rect">
            <a:avLst/>
          </a:prstGeom>
          <a:noFill/>
        </p:spPr>
        <p:txBody>
          <a:bodyPr wrap="square" rtlCol="0">
            <a:spAutoFit/>
          </a:bodyPr>
          <a:lstStyle/>
          <a:p>
            <a:r>
              <a:rPr lang="en-US" sz="3200" b="1" i="0" dirty="0">
                <a:solidFill>
                  <a:schemeClr val="bg1"/>
                </a:solidFill>
                <a:effectLst/>
                <a:latin typeface="ITCFranklinGothicStd-Hvy"/>
              </a:rPr>
              <a:t>From a High-Level Language to the Language of Hardware</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3CC9F9A-775B-A9BA-C7D9-812618EBC582}"/>
              </a:ext>
            </a:extLst>
          </p:cNvPr>
          <p:cNvSpPr/>
          <p:nvPr/>
        </p:nvSpPr>
        <p:spPr>
          <a:xfrm>
            <a:off x="961359" y="304926"/>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41A4FF6-35E3-8A70-D259-C5B3548A42ED}"/>
              </a:ext>
            </a:extLst>
          </p:cNvPr>
          <p:cNvSpPr txBox="1"/>
          <p:nvPr/>
        </p:nvSpPr>
        <p:spPr>
          <a:xfrm>
            <a:off x="1178119" y="539294"/>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303495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6250" y="1053662"/>
            <a:ext cx="11026110" cy="5347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2"/>
              </a:solidFill>
              <a:effectLst/>
              <a:ea typeface="Calibri" panose="020F050202020403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2272" y="-7146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594F361-2660-AA1C-905C-DA035102D1F9}"/>
              </a:ext>
            </a:extLst>
          </p:cNvPr>
          <p:cNvSpPr txBox="1"/>
          <p:nvPr/>
        </p:nvSpPr>
        <p:spPr>
          <a:xfrm>
            <a:off x="2603186" y="327644"/>
            <a:ext cx="6834532" cy="584775"/>
          </a:xfrm>
          <a:prstGeom prst="rect">
            <a:avLst/>
          </a:prstGeom>
          <a:noFill/>
        </p:spPr>
        <p:txBody>
          <a:bodyPr wrap="square">
            <a:spAutoFit/>
          </a:bodyPr>
          <a:lstStyle/>
          <a:p>
            <a:r>
              <a:rPr lang="en-US" altLang="en-US" sz="3200" b="1" dirty="0">
                <a:solidFill>
                  <a:schemeClr val="bg1"/>
                </a:solidFill>
              </a:rPr>
              <a:t>Levels of Program Code</a:t>
            </a:r>
            <a:endParaRPr lang="en-US" sz="3200" b="1" dirty="0">
              <a:solidFill>
                <a:schemeClr val="bg1"/>
              </a:solidFill>
            </a:endParaRPr>
          </a:p>
        </p:txBody>
      </p:sp>
      <p:sp>
        <p:nvSpPr>
          <p:cNvPr id="11" name="Rectangle 10">
            <a:extLst>
              <a:ext uri="{FF2B5EF4-FFF2-40B4-BE49-F238E27FC236}">
                <a16:creationId xmlns:a16="http://schemas.microsoft.com/office/drawing/2014/main" id="{9D9B7439-A963-3528-8305-B0A22351CAF5}"/>
              </a:ext>
            </a:extLst>
          </p:cNvPr>
          <p:cNvSpPr/>
          <p:nvPr/>
        </p:nvSpPr>
        <p:spPr>
          <a:xfrm>
            <a:off x="764194" y="356253"/>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AC453540-265D-1DA1-9210-48C0C96FC2B8}"/>
              </a:ext>
            </a:extLst>
          </p:cNvPr>
          <p:cNvSpPr txBox="1"/>
          <p:nvPr/>
        </p:nvSpPr>
        <p:spPr>
          <a:xfrm>
            <a:off x="964256" y="574905"/>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
        <p:nvSpPr>
          <p:cNvPr id="3" name="Rectangle 9">
            <a:extLst>
              <a:ext uri="{FF2B5EF4-FFF2-40B4-BE49-F238E27FC236}">
                <a16:creationId xmlns:a16="http://schemas.microsoft.com/office/drawing/2014/main" id="{ECA1472A-E73F-64B8-39C0-AA777A3F0FEB}"/>
              </a:ext>
            </a:extLst>
          </p:cNvPr>
          <p:cNvSpPr txBox="1">
            <a:spLocks noChangeArrowheads="1"/>
          </p:cNvSpPr>
          <p:nvPr/>
        </p:nvSpPr>
        <p:spPr>
          <a:xfrm>
            <a:off x="1417638" y="1418606"/>
            <a:ext cx="4751387" cy="5111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solidFill>
                  <a:srgbClr val="FF0000"/>
                </a:solidFill>
                <a:latin typeface="Times New Roman" panose="02020603050405020304" pitchFamily="18" charset="0"/>
                <a:cs typeface="Times New Roman" panose="02020603050405020304" pitchFamily="18" charset="0"/>
              </a:rPr>
              <a:t>High-level language</a:t>
            </a:r>
          </a:p>
          <a:p>
            <a:pPr lvl="1"/>
            <a:r>
              <a:rPr lang="en-US" altLang="en-US" dirty="0">
                <a:latin typeface="Times New Roman" panose="02020603050405020304" pitchFamily="18" charset="0"/>
                <a:cs typeface="Times New Roman" panose="02020603050405020304" pitchFamily="18" charset="0"/>
              </a:rPr>
              <a:t>Level of abstraction closer to problem domain</a:t>
            </a:r>
          </a:p>
          <a:p>
            <a:pPr lvl="1"/>
            <a:r>
              <a:rPr lang="en-US" altLang="en-US" dirty="0">
                <a:latin typeface="Times New Roman" panose="02020603050405020304" pitchFamily="18" charset="0"/>
                <a:cs typeface="Times New Roman" panose="02020603050405020304" pitchFamily="18" charset="0"/>
              </a:rPr>
              <a:t>Provides for productivity and portability </a:t>
            </a:r>
            <a:endParaRPr lang="en-AU" altLang="en-US" dirty="0">
              <a:latin typeface="Times New Roman" panose="02020603050405020304" pitchFamily="18" charset="0"/>
              <a:cs typeface="Times New Roman" panose="02020603050405020304" pitchFamily="18" charset="0"/>
            </a:endParaRPr>
          </a:p>
          <a:p>
            <a:r>
              <a:rPr lang="en-US" altLang="en-US" b="1" dirty="0">
                <a:solidFill>
                  <a:srgbClr val="FF0000"/>
                </a:solidFill>
                <a:latin typeface="Times New Roman" panose="02020603050405020304" pitchFamily="18" charset="0"/>
                <a:cs typeface="Times New Roman" panose="02020603050405020304" pitchFamily="18" charset="0"/>
              </a:rPr>
              <a:t>Assembly language</a:t>
            </a:r>
          </a:p>
          <a:p>
            <a:pPr lvl="1"/>
            <a:r>
              <a:rPr lang="en-US" altLang="en-US" dirty="0">
                <a:latin typeface="Times New Roman" panose="02020603050405020304" pitchFamily="18" charset="0"/>
                <a:cs typeface="Times New Roman" panose="02020603050405020304" pitchFamily="18" charset="0"/>
              </a:rPr>
              <a:t>Textual representation of instructions</a:t>
            </a:r>
          </a:p>
          <a:p>
            <a:r>
              <a:rPr lang="en-US" altLang="en-US" b="1" dirty="0">
                <a:solidFill>
                  <a:srgbClr val="FF0000"/>
                </a:solidFill>
                <a:latin typeface="Times New Roman" panose="02020603050405020304" pitchFamily="18" charset="0"/>
                <a:cs typeface="Times New Roman" panose="02020603050405020304" pitchFamily="18" charset="0"/>
              </a:rPr>
              <a:t>Hardware representation</a:t>
            </a:r>
          </a:p>
          <a:p>
            <a:pPr lvl="1"/>
            <a:r>
              <a:rPr lang="en-US" altLang="en-US" dirty="0">
                <a:latin typeface="Times New Roman" panose="02020603050405020304" pitchFamily="18" charset="0"/>
                <a:cs typeface="Times New Roman" panose="02020603050405020304" pitchFamily="18" charset="0"/>
              </a:rPr>
              <a:t>Binary digits (bits)</a:t>
            </a:r>
          </a:p>
          <a:p>
            <a:pPr lvl="1"/>
            <a:r>
              <a:rPr lang="en-US" altLang="en-US" dirty="0">
                <a:latin typeface="Times New Roman" panose="02020603050405020304" pitchFamily="18" charset="0"/>
                <a:cs typeface="Times New Roman" panose="02020603050405020304" pitchFamily="18" charset="0"/>
              </a:rPr>
              <a:t>Encoded instructions and data</a:t>
            </a:r>
          </a:p>
        </p:txBody>
      </p:sp>
      <p:pic>
        <p:nvPicPr>
          <p:cNvPr id="4" name="Picture 10" descr="f01-03-P374493">
            <a:extLst>
              <a:ext uri="{FF2B5EF4-FFF2-40B4-BE49-F238E27FC236}">
                <a16:creationId xmlns:a16="http://schemas.microsoft.com/office/drawing/2014/main" id="{ACA49FC7-1849-3AE6-2F5B-3245F557BF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100" y="1362514"/>
            <a:ext cx="3228975" cy="4624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733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1696" y="1097085"/>
            <a:ext cx="11026110" cy="5347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2"/>
              </a:solidFill>
              <a:effectLst/>
              <a:ea typeface="Calibri" panose="020F050202020403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2272" y="-7146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594F361-2660-AA1C-905C-DA035102D1F9}"/>
              </a:ext>
            </a:extLst>
          </p:cNvPr>
          <p:cNvSpPr txBox="1"/>
          <p:nvPr/>
        </p:nvSpPr>
        <p:spPr>
          <a:xfrm>
            <a:off x="2603186" y="327644"/>
            <a:ext cx="6834532" cy="584775"/>
          </a:xfrm>
          <a:prstGeom prst="rect">
            <a:avLst/>
          </a:prstGeom>
          <a:noFill/>
        </p:spPr>
        <p:txBody>
          <a:bodyPr wrap="square">
            <a:spAutoFit/>
          </a:bodyPr>
          <a:lstStyle/>
          <a:p>
            <a:r>
              <a:rPr lang="en-US" altLang="en-US" sz="3200" b="1" dirty="0">
                <a:solidFill>
                  <a:schemeClr val="bg1"/>
                </a:solidFill>
              </a:rPr>
              <a:t>Components of a Computer</a:t>
            </a:r>
            <a:endParaRPr lang="en-US" sz="3200" b="1" dirty="0">
              <a:solidFill>
                <a:schemeClr val="bg1"/>
              </a:solidFill>
            </a:endParaRPr>
          </a:p>
        </p:txBody>
      </p:sp>
      <p:sp>
        <p:nvSpPr>
          <p:cNvPr id="11" name="Rectangle 10">
            <a:extLst>
              <a:ext uri="{FF2B5EF4-FFF2-40B4-BE49-F238E27FC236}">
                <a16:creationId xmlns:a16="http://schemas.microsoft.com/office/drawing/2014/main" id="{9D9B7439-A963-3528-8305-B0A22351CAF5}"/>
              </a:ext>
            </a:extLst>
          </p:cNvPr>
          <p:cNvSpPr/>
          <p:nvPr/>
        </p:nvSpPr>
        <p:spPr>
          <a:xfrm>
            <a:off x="764194" y="356253"/>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AC453540-265D-1DA1-9210-48C0C96FC2B8}"/>
              </a:ext>
            </a:extLst>
          </p:cNvPr>
          <p:cNvSpPr txBox="1"/>
          <p:nvPr/>
        </p:nvSpPr>
        <p:spPr>
          <a:xfrm>
            <a:off x="964256" y="574905"/>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pic>
        <p:nvPicPr>
          <p:cNvPr id="5" name="Picture 13" descr="f01-04-P374493">
            <a:extLst>
              <a:ext uri="{FF2B5EF4-FFF2-40B4-BE49-F238E27FC236}">
                <a16:creationId xmlns:a16="http://schemas.microsoft.com/office/drawing/2014/main" id="{B0B9DC12-B0F4-000A-E516-F4582D59FC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538" y="1905122"/>
            <a:ext cx="4598988" cy="4005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a:extLst>
              <a:ext uri="{FF2B5EF4-FFF2-40B4-BE49-F238E27FC236}">
                <a16:creationId xmlns:a16="http://schemas.microsoft.com/office/drawing/2014/main" id="{D13ECAD9-AD9E-FD1A-D8D5-1BC2CB3A1922}"/>
              </a:ext>
            </a:extLst>
          </p:cNvPr>
          <p:cNvSpPr txBox="1">
            <a:spLocks noChangeArrowheads="1"/>
          </p:cNvSpPr>
          <p:nvPr/>
        </p:nvSpPr>
        <p:spPr>
          <a:xfrm>
            <a:off x="6105152" y="1289016"/>
            <a:ext cx="4598988" cy="5111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latin typeface="Times New Roman" panose="02020603050405020304" pitchFamily="18" charset="0"/>
                <a:cs typeface="Times New Roman" panose="02020603050405020304" pitchFamily="18" charset="0"/>
              </a:rPr>
              <a:t>Same components for</a:t>
            </a:r>
            <a:br>
              <a:rPr lang="en-US" altLang="en-US" dirty="0">
                <a:latin typeface="Times New Roman" panose="02020603050405020304" pitchFamily="18" charset="0"/>
                <a:cs typeface="Times New Roman" panose="02020603050405020304" pitchFamily="18" charset="0"/>
              </a:rPr>
            </a:br>
            <a:r>
              <a:rPr lang="en-US" altLang="en-US" dirty="0">
                <a:latin typeface="Times New Roman" panose="02020603050405020304" pitchFamily="18" charset="0"/>
                <a:cs typeface="Times New Roman" panose="02020603050405020304" pitchFamily="18" charset="0"/>
              </a:rPr>
              <a:t>all kinds of computer</a:t>
            </a:r>
          </a:p>
          <a:p>
            <a:pPr lvl="1"/>
            <a:r>
              <a:rPr lang="en-US" altLang="en-US" dirty="0">
                <a:latin typeface="Times New Roman" panose="02020603050405020304" pitchFamily="18" charset="0"/>
                <a:cs typeface="Times New Roman" panose="02020603050405020304" pitchFamily="18" charset="0"/>
              </a:rPr>
              <a:t>Desktop, server,</a:t>
            </a:r>
            <a:br>
              <a:rPr lang="en-US" altLang="en-US" dirty="0">
                <a:latin typeface="Times New Roman" panose="02020603050405020304" pitchFamily="18" charset="0"/>
                <a:cs typeface="Times New Roman" panose="02020603050405020304" pitchFamily="18" charset="0"/>
              </a:rPr>
            </a:br>
            <a:r>
              <a:rPr lang="en-US" altLang="en-US" dirty="0">
                <a:latin typeface="Times New Roman" panose="02020603050405020304" pitchFamily="18" charset="0"/>
                <a:cs typeface="Times New Roman" panose="02020603050405020304" pitchFamily="18" charset="0"/>
              </a:rPr>
              <a:t>embedded</a:t>
            </a:r>
          </a:p>
          <a:p>
            <a:r>
              <a:rPr lang="en-US" altLang="en-US" b="1" dirty="0">
                <a:latin typeface="Times New Roman" panose="02020603050405020304" pitchFamily="18" charset="0"/>
                <a:cs typeface="Times New Roman" panose="02020603050405020304" pitchFamily="18" charset="0"/>
              </a:rPr>
              <a:t>Input/output includes</a:t>
            </a:r>
          </a:p>
          <a:p>
            <a:pPr lvl="1"/>
            <a:r>
              <a:rPr lang="en-US" altLang="en-US" dirty="0">
                <a:latin typeface="Times New Roman" panose="02020603050405020304" pitchFamily="18" charset="0"/>
                <a:cs typeface="Times New Roman" panose="02020603050405020304" pitchFamily="18" charset="0"/>
              </a:rPr>
              <a:t>User-interface devices</a:t>
            </a:r>
          </a:p>
          <a:p>
            <a:pPr lvl="2"/>
            <a:r>
              <a:rPr lang="en-US" altLang="en-US" dirty="0">
                <a:latin typeface="Times New Roman" panose="02020603050405020304" pitchFamily="18" charset="0"/>
                <a:cs typeface="Times New Roman" panose="02020603050405020304" pitchFamily="18" charset="0"/>
              </a:rPr>
              <a:t>Display, keyboard, mouse</a:t>
            </a:r>
          </a:p>
          <a:p>
            <a:pPr lvl="1"/>
            <a:r>
              <a:rPr lang="en-US" altLang="en-US" dirty="0">
                <a:latin typeface="Times New Roman" panose="02020603050405020304" pitchFamily="18" charset="0"/>
                <a:cs typeface="Times New Roman" panose="02020603050405020304" pitchFamily="18" charset="0"/>
              </a:rPr>
              <a:t>Storage devices</a:t>
            </a:r>
          </a:p>
          <a:p>
            <a:pPr lvl="2"/>
            <a:r>
              <a:rPr lang="en-US" altLang="en-US" dirty="0">
                <a:latin typeface="Times New Roman" panose="02020603050405020304" pitchFamily="18" charset="0"/>
                <a:cs typeface="Times New Roman" panose="02020603050405020304" pitchFamily="18" charset="0"/>
              </a:rPr>
              <a:t>Hard disk, CD/DVD, flash</a:t>
            </a:r>
          </a:p>
          <a:p>
            <a:pPr lvl="1"/>
            <a:r>
              <a:rPr lang="en-US" altLang="en-US" dirty="0">
                <a:latin typeface="Times New Roman" panose="02020603050405020304" pitchFamily="18" charset="0"/>
                <a:cs typeface="Times New Roman" panose="02020603050405020304" pitchFamily="18" charset="0"/>
              </a:rPr>
              <a:t>Network adapters</a:t>
            </a:r>
          </a:p>
          <a:p>
            <a:pPr lvl="2"/>
            <a:r>
              <a:rPr lang="en-US" altLang="en-US" dirty="0">
                <a:latin typeface="Times New Roman" panose="02020603050405020304" pitchFamily="18" charset="0"/>
                <a:cs typeface="Times New Roman" panose="02020603050405020304" pitchFamily="18" charset="0"/>
              </a:rPr>
              <a:t>For communicating with other computers</a:t>
            </a:r>
            <a:endParaRPr lang="en-AU" altLang="en-US" dirty="0">
              <a:latin typeface="Times New Roman" panose="02020603050405020304" pitchFamily="18" charset="0"/>
              <a:cs typeface="Times New Roman" panose="02020603050405020304" pitchFamily="18" charset="0"/>
            </a:endParaRPr>
          </a:p>
        </p:txBody>
      </p:sp>
      <p:sp>
        <p:nvSpPr>
          <p:cNvPr id="7" name="Text Box 11">
            <a:extLst>
              <a:ext uri="{FF2B5EF4-FFF2-40B4-BE49-F238E27FC236}">
                <a16:creationId xmlns:a16="http://schemas.microsoft.com/office/drawing/2014/main" id="{6A0FBA6B-8BF4-4255-6D2C-D0F009F4E4A1}"/>
              </a:ext>
            </a:extLst>
          </p:cNvPr>
          <p:cNvSpPr txBox="1">
            <a:spLocks noChangeArrowheads="1"/>
          </p:cNvSpPr>
          <p:nvPr/>
        </p:nvSpPr>
        <p:spPr bwMode="auto">
          <a:xfrm>
            <a:off x="1779588" y="1401763"/>
            <a:ext cx="2825750" cy="457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SzTx/>
              <a:buFontTx/>
              <a:buNone/>
            </a:pPr>
            <a:r>
              <a:rPr lang="en-US" altLang="en-US" sz="2400" b="1" dirty="0">
                <a:solidFill>
                  <a:schemeClr val="folHlink"/>
                </a:solidFill>
                <a:latin typeface="Arial Black" panose="020B0A04020102020204" pitchFamily="34" charset="0"/>
              </a:rPr>
              <a:t>The BIG Picture</a:t>
            </a:r>
          </a:p>
        </p:txBody>
      </p:sp>
    </p:spTree>
    <p:extLst>
      <p:ext uri="{BB962C8B-B14F-4D97-AF65-F5344CB8AC3E}">
        <p14:creationId xmlns:p14="http://schemas.microsoft.com/office/powerpoint/2010/main" val="467157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1696" y="1097085"/>
            <a:ext cx="11026110" cy="5347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lnSpc>
                <a:spcPct val="150000"/>
              </a:lnSpc>
            </a:pPr>
            <a:r>
              <a:rPr lang="en-US" altLang="en-US" sz="3600" b="1" dirty="0">
                <a:solidFill>
                  <a:schemeClr val="tx1"/>
                </a:solidFill>
                <a:latin typeface="Times New Roman" panose="02020603050405020304" pitchFamily="18" charset="0"/>
                <a:cs typeface="Times New Roman" panose="02020603050405020304" pitchFamily="18" charset="0"/>
              </a:rPr>
              <a:t>Data path: </a:t>
            </a:r>
            <a:r>
              <a:rPr lang="en-US" altLang="en-US" sz="3600" dirty="0">
                <a:solidFill>
                  <a:schemeClr val="tx1"/>
                </a:solidFill>
                <a:latin typeface="Times New Roman" panose="02020603050405020304" pitchFamily="18" charset="0"/>
                <a:cs typeface="Times New Roman" panose="02020603050405020304" pitchFamily="18" charset="0"/>
              </a:rPr>
              <a:t>performs operations on data</a:t>
            </a:r>
          </a:p>
          <a:p>
            <a:pPr eaLnBrk="1" hangingPunct="1">
              <a:lnSpc>
                <a:spcPct val="150000"/>
              </a:lnSpc>
            </a:pPr>
            <a:r>
              <a:rPr lang="en-US" altLang="en-US" sz="3600" b="1" dirty="0">
                <a:solidFill>
                  <a:schemeClr val="tx1"/>
                </a:solidFill>
                <a:latin typeface="Times New Roman" panose="02020603050405020304" pitchFamily="18" charset="0"/>
                <a:cs typeface="Times New Roman" panose="02020603050405020304" pitchFamily="18" charset="0"/>
              </a:rPr>
              <a:t>Control: </a:t>
            </a:r>
            <a:r>
              <a:rPr lang="en-US" altLang="en-US" sz="3600" dirty="0">
                <a:solidFill>
                  <a:schemeClr val="tx1"/>
                </a:solidFill>
                <a:latin typeface="Times New Roman" panose="02020603050405020304" pitchFamily="18" charset="0"/>
                <a:cs typeface="Times New Roman" panose="02020603050405020304" pitchFamily="18" charset="0"/>
              </a:rPr>
              <a:t>sequences data path, memory, ...</a:t>
            </a:r>
          </a:p>
          <a:p>
            <a:pPr eaLnBrk="1" hangingPunct="1">
              <a:lnSpc>
                <a:spcPct val="150000"/>
              </a:lnSpc>
            </a:pPr>
            <a:r>
              <a:rPr lang="en-US" altLang="en-US" sz="3600" b="1" dirty="0">
                <a:solidFill>
                  <a:schemeClr val="tx1"/>
                </a:solidFill>
                <a:latin typeface="Times New Roman" panose="02020603050405020304" pitchFamily="18" charset="0"/>
                <a:cs typeface="Times New Roman" panose="02020603050405020304" pitchFamily="18" charset="0"/>
              </a:rPr>
              <a:t>Cache memory: </a:t>
            </a:r>
            <a:r>
              <a:rPr lang="en-US" altLang="en-US" sz="3600" dirty="0">
                <a:solidFill>
                  <a:schemeClr val="tx1"/>
                </a:solidFill>
                <a:latin typeface="Times New Roman" panose="02020603050405020304" pitchFamily="18" charset="0"/>
                <a:cs typeface="Times New Roman" panose="02020603050405020304" pitchFamily="18" charset="0"/>
              </a:rPr>
              <a:t>Small fast SRAM memory for immediate access to data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2272" y="-7146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594F361-2660-AA1C-905C-DA035102D1F9}"/>
              </a:ext>
            </a:extLst>
          </p:cNvPr>
          <p:cNvSpPr txBox="1"/>
          <p:nvPr/>
        </p:nvSpPr>
        <p:spPr>
          <a:xfrm>
            <a:off x="2677740" y="327644"/>
            <a:ext cx="6834532" cy="584775"/>
          </a:xfrm>
          <a:prstGeom prst="rect">
            <a:avLst/>
          </a:prstGeom>
          <a:noFill/>
        </p:spPr>
        <p:txBody>
          <a:bodyPr wrap="square">
            <a:spAutoFit/>
          </a:bodyPr>
          <a:lstStyle/>
          <a:p>
            <a:r>
              <a:rPr lang="en-US" altLang="en-US" sz="3200" b="1" dirty="0">
                <a:solidFill>
                  <a:schemeClr val="bg1"/>
                </a:solidFill>
              </a:rPr>
              <a:t>Inside the Processor (CPU)</a:t>
            </a:r>
            <a:endParaRPr lang="en-US" sz="3200" b="1" dirty="0">
              <a:solidFill>
                <a:schemeClr val="bg1"/>
              </a:solidFill>
            </a:endParaRPr>
          </a:p>
        </p:txBody>
      </p:sp>
      <p:sp>
        <p:nvSpPr>
          <p:cNvPr id="11" name="Rectangle 10">
            <a:extLst>
              <a:ext uri="{FF2B5EF4-FFF2-40B4-BE49-F238E27FC236}">
                <a16:creationId xmlns:a16="http://schemas.microsoft.com/office/drawing/2014/main" id="{9D9B7439-A963-3528-8305-B0A22351CAF5}"/>
              </a:ext>
            </a:extLst>
          </p:cNvPr>
          <p:cNvSpPr/>
          <p:nvPr/>
        </p:nvSpPr>
        <p:spPr>
          <a:xfrm>
            <a:off x="764194" y="356253"/>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AC453540-265D-1DA1-9210-48C0C96FC2B8}"/>
              </a:ext>
            </a:extLst>
          </p:cNvPr>
          <p:cNvSpPr txBox="1"/>
          <p:nvPr/>
        </p:nvSpPr>
        <p:spPr>
          <a:xfrm>
            <a:off x="964256" y="574905"/>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273394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1696" y="1097085"/>
            <a:ext cx="11026110" cy="5347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endParaRPr lang="en-US" altLang="en-US" sz="4000" dirty="0">
              <a:solidFill>
                <a:schemeClr val="tx1"/>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2272" y="-7146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594F361-2660-AA1C-905C-DA035102D1F9}"/>
              </a:ext>
            </a:extLst>
          </p:cNvPr>
          <p:cNvSpPr txBox="1"/>
          <p:nvPr/>
        </p:nvSpPr>
        <p:spPr>
          <a:xfrm>
            <a:off x="2603186" y="327644"/>
            <a:ext cx="6834532" cy="584775"/>
          </a:xfrm>
          <a:prstGeom prst="rect">
            <a:avLst/>
          </a:prstGeom>
          <a:noFill/>
        </p:spPr>
        <p:txBody>
          <a:bodyPr wrap="square">
            <a:spAutoFit/>
          </a:bodyPr>
          <a:lstStyle/>
          <a:p>
            <a:r>
              <a:rPr lang="en-US" altLang="en-US" sz="3200" b="1" dirty="0">
                <a:solidFill>
                  <a:schemeClr val="bg1"/>
                </a:solidFill>
              </a:rPr>
              <a:t>Inside the Processor (CPU)</a:t>
            </a:r>
            <a:endParaRPr lang="en-US" sz="3200" b="1" dirty="0">
              <a:solidFill>
                <a:schemeClr val="bg1"/>
              </a:solidFill>
            </a:endParaRPr>
          </a:p>
        </p:txBody>
      </p:sp>
      <p:sp>
        <p:nvSpPr>
          <p:cNvPr id="11" name="Rectangle 10">
            <a:extLst>
              <a:ext uri="{FF2B5EF4-FFF2-40B4-BE49-F238E27FC236}">
                <a16:creationId xmlns:a16="http://schemas.microsoft.com/office/drawing/2014/main" id="{9D9B7439-A963-3528-8305-B0A22351CAF5}"/>
              </a:ext>
            </a:extLst>
          </p:cNvPr>
          <p:cNvSpPr/>
          <p:nvPr/>
        </p:nvSpPr>
        <p:spPr>
          <a:xfrm>
            <a:off x="764194" y="356253"/>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AC453540-265D-1DA1-9210-48C0C96FC2B8}"/>
              </a:ext>
            </a:extLst>
          </p:cNvPr>
          <p:cNvSpPr txBox="1"/>
          <p:nvPr/>
        </p:nvSpPr>
        <p:spPr>
          <a:xfrm>
            <a:off x="964256" y="574905"/>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
        <p:nvSpPr>
          <p:cNvPr id="3" name="Rectangle 19">
            <a:extLst>
              <a:ext uri="{FF2B5EF4-FFF2-40B4-BE49-F238E27FC236}">
                <a16:creationId xmlns:a16="http://schemas.microsoft.com/office/drawing/2014/main" id="{9863A32C-158C-8F61-DFB5-D103DAFBDAEC}"/>
              </a:ext>
            </a:extLst>
          </p:cNvPr>
          <p:cNvSpPr txBox="1">
            <a:spLocks noChangeArrowheads="1"/>
          </p:cNvSpPr>
          <p:nvPr/>
        </p:nvSpPr>
        <p:spPr>
          <a:xfrm>
            <a:off x="949559" y="1216575"/>
            <a:ext cx="8270875" cy="651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t>Apple A5</a:t>
            </a:r>
          </a:p>
        </p:txBody>
      </p:sp>
      <p:pic>
        <p:nvPicPr>
          <p:cNvPr id="4" name="Picture 6">
            <a:extLst>
              <a:ext uri="{FF2B5EF4-FFF2-40B4-BE49-F238E27FC236}">
                <a16:creationId xmlns:a16="http://schemas.microsoft.com/office/drawing/2014/main" id="{B4E120DB-101D-1A2F-F3F6-CD30C3BA4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5684" y="1470213"/>
            <a:ext cx="4959116" cy="4571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247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213" y="17577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3200" b="1" dirty="0">
              <a:solidFill>
                <a:schemeClr val="tx2"/>
              </a:solidFill>
              <a:effectLst/>
              <a:ea typeface="Calibri" panose="020F050202020403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82247" y="1045489"/>
            <a:ext cx="6607996" cy="584775"/>
          </a:xfrm>
          <a:prstGeom prst="rect">
            <a:avLst/>
          </a:prstGeom>
          <a:noFill/>
        </p:spPr>
        <p:txBody>
          <a:bodyPr wrap="square" rtlCol="0">
            <a:spAutoFit/>
          </a:bodyPr>
          <a:lstStyle/>
          <a:p>
            <a:r>
              <a:rPr lang="en-US" sz="3200" b="1" dirty="0">
                <a:solidFill>
                  <a:schemeClr val="bg1"/>
                </a:solidFill>
              </a:rPr>
              <a:t>A Safe Place for Data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8A81A235-57F2-8F87-2C7D-EA9D4D1743E1}"/>
              </a:ext>
            </a:extLst>
          </p:cNvPr>
          <p:cNvSpPr/>
          <p:nvPr/>
        </p:nvSpPr>
        <p:spPr>
          <a:xfrm>
            <a:off x="913734" y="121284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C66DAA-772F-DDCF-38DF-6F04CA4F7176}"/>
              </a:ext>
            </a:extLst>
          </p:cNvPr>
          <p:cNvSpPr txBox="1"/>
          <p:nvPr/>
        </p:nvSpPr>
        <p:spPr>
          <a:xfrm>
            <a:off x="1113796" y="143149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pic>
        <p:nvPicPr>
          <p:cNvPr id="5" name="Picture 11" descr="flash-cards">
            <a:extLst>
              <a:ext uri="{FF2B5EF4-FFF2-40B4-BE49-F238E27FC236}">
                <a16:creationId xmlns:a16="http://schemas.microsoft.com/office/drawing/2014/main" id="{9C846D59-C4F0-A51C-EE88-975D7420F5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1513" y="1901046"/>
            <a:ext cx="2695575"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a:extLst>
              <a:ext uri="{FF2B5EF4-FFF2-40B4-BE49-F238E27FC236}">
                <a16:creationId xmlns:a16="http://schemas.microsoft.com/office/drawing/2014/main" id="{0D6CC36F-0F73-6AD2-535F-D541CA2C0F89}"/>
              </a:ext>
            </a:extLst>
          </p:cNvPr>
          <p:cNvSpPr txBox="1">
            <a:spLocks noChangeArrowheads="1"/>
          </p:cNvSpPr>
          <p:nvPr/>
        </p:nvSpPr>
        <p:spPr>
          <a:xfrm>
            <a:off x="754317" y="2441577"/>
            <a:ext cx="8270875" cy="24796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latin typeface="Times New Roman" panose="02020603050405020304" pitchFamily="18" charset="0"/>
                <a:cs typeface="Times New Roman" panose="02020603050405020304" pitchFamily="18" charset="0"/>
              </a:rPr>
              <a:t>Volatile main memory</a:t>
            </a:r>
          </a:p>
          <a:p>
            <a:pPr lvl="1"/>
            <a:r>
              <a:rPr lang="en-US" altLang="en-US" dirty="0">
                <a:latin typeface="Times New Roman" panose="02020603050405020304" pitchFamily="18" charset="0"/>
                <a:cs typeface="Times New Roman" panose="02020603050405020304" pitchFamily="18" charset="0"/>
              </a:rPr>
              <a:t>Loses instructions and data when power off</a:t>
            </a:r>
          </a:p>
          <a:p>
            <a:r>
              <a:rPr lang="en-US" altLang="en-US" b="1" dirty="0">
                <a:latin typeface="Times New Roman" panose="02020603050405020304" pitchFamily="18" charset="0"/>
                <a:cs typeface="Times New Roman" panose="02020603050405020304" pitchFamily="18" charset="0"/>
              </a:rPr>
              <a:t>Non-volatile secondary memory</a:t>
            </a:r>
          </a:p>
          <a:p>
            <a:pPr lvl="1"/>
            <a:r>
              <a:rPr lang="en-US" altLang="en-US" dirty="0">
                <a:latin typeface="Times New Roman" panose="02020603050405020304" pitchFamily="18" charset="0"/>
                <a:cs typeface="Times New Roman" panose="02020603050405020304" pitchFamily="18" charset="0"/>
              </a:rPr>
              <a:t>Magnetic disk</a:t>
            </a:r>
          </a:p>
          <a:p>
            <a:pPr lvl="1"/>
            <a:r>
              <a:rPr lang="en-US" altLang="en-US" dirty="0">
                <a:latin typeface="Times New Roman" panose="02020603050405020304" pitchFamily="18" charset="0"/>
                <a:cs typeface="Times New Roman" panose="02020603050405020304" pitchFamily="18" charset="0"/>
              </a:rPr>
              <a:t>Flash memory</a:t>
            </a:r>
          </a:p>
          <a:p>
            <a:pPr lvl="1"/>
            <a:r>
              <a:rPr lang="en-US" altLang="en-US" dirty="0">
                <a:latin typeface="Times New Roman" panose="02020603050405020304" pitchFamily="18" charset="0"/>
                <a:cs typeface="Times New Roman" panose="02020603050405020304" pitchFamily="18" charset="0"/>
              </a:rPr>
              <a:t>Optical disk (CDROM, DVD)</a:t>
            </a:r>
          </a:p>
        </p:txBody>
      </p:sp>
      <p:pic>
        <p:nvPicPr>
          <p:cNvPr id="9" name="Picture 9" descr="hard-disk-drive">
            <a:extLst>
              <a:ext uri="{FF2B5EF4-FFF2-40B4-BE49-F238E27FC236}">
                <a16:creationId xmlns:a16="http://schemas.microsoft.com/office/drawing/2014/main" id="{9EF0E512-8998-EBC3-5689-20B69685FB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7252" y="3931459"/>
            <a:ext cx="2777804" cy="1603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flash-memory-exploded">
            <a:extLst>
              <a:ext uri="{FF2B5EF4-FFF2-40B4-BE49-F238E27FC236}">
                <a16:creationId xmlns:a16="http://schemas.microsoft.com/office/drawing/2014/main" id="{50BCAB44-F57D-C41F-5650-3B3419F671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1737" y="2805815"/>
            <a:ext cx="1828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descr="dvd-drive">
            <a:extLst>
              <a:ext uri="{FF2B5EF4-FFF2-40B4-BE49-F238E27FC236}">
                <a16:creationId xmlns:a16="http://schemas.microsoft.com/office/drawing/2014/main" id="{FD47C751-F5F4-029F-1F34-C3CF4C45ED0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18526" y="4611309"/>
            <a:ext cx="2454275"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6751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25418"/>
            <a:ext cx="10812720" cy="4512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0" i="0" dirty="0">
                <a:solidFill>
                  <a:srgbClr val="242021"/>
                </a:solidFill>
                <a:effectLst/>
                <a:latin typeface="Times New Roman" panose="02020603050405020304" pitchFamily="18" charset="0"/>
                <a:cs typeface="Times New Roman" panose="02020603050405020304" pitchFamily="18" charset="0"/>
              </a:rPr>
              <a:t>Thus far, we have seen how to input data, compute using the data, and display data. If we were to lose power to the computer, however, everything would be lost because the memory inside the computer is </a:t>
            </a:r>
            <a:r>
              <a:rPr lang="en-US" sz="2800" b="1" i="0" dirty="0">
                <a:solidFill>
                  <a:srgbClr val="00ADEE"/>
                </a:solidFill>
                <a:effectLst/>
                <a:latin typeface="Times New Roman" panose="02020603050405020304" pitchFamily="18" charset="0"/>
                <a:cs typeface="Times New Roman" panose="02020603050405020304" pitchFamily="18" charset="0"/>
              </a:rPr>
              <a:t>volatile</a:t>
            </a:r>
            <a:r>
              <a:rPr lang="en-US" sz="2800" b="0" i="0" dirty="0">
                <a:solidFill>
                  <a:srgbClr val="242021"/>
                </a:solidFill>
                <a:effectLst/>
                <a:latin typeface="Times New Roman" panose="02020603050405020304" pitchFamily="18" charset="0"/>
                <a:cs typeface="Times New Roman" panose="02020603050405020304" pitchFamily="18" charset="0"/>
              </a:rPr>
              <a:t>—that is, when it loses power, it forgets. In contrast, a DVD disk doesn’t forget the movie when you turn off the power to the DVD player, and is thus a </a:t>
            </a:r>
            <a:r>
              <a:rPr lang="en-US" sz="2800" b="1" i="0" dirty="0">
                <a:solidFill>
                  <a:srgbClr val="00ADEE"/>
                </a:solidFill>
                <a:effectLst/>
                <a:latin typeface="Times New Roman" panose="02020603050405020304" pitchFamily="18" charset="0"/>
                <a:cs typeface="Times New Roman" panose="02020603050405020304" pitchFamily="18" charset="0"/>
              </a:rPr>
              <a:t>nonvolatile memory </a:t>
            </a:r>
            <a:r>
              <a:rPr lang="en-US" sz="2800" b="0" i="0" dirty="0">
                <a:solidFill>
                  <a:srgbClr val="242021"/>
                </a:solidFill>
                <a:effectLst/>
                <a:latin typeface="Times New Roman" panose="02020603050405020304" pitchFamily="18" charset="0"/>
                <a:cs typeface="Times New Roman" panose="02020603050405020304" pitchFamily="18" charset="0"/>
              </a:rPr>
              <a:t>technology.</a:t>
            </a:r>
            <a:endParaRPr lang="en-US" sz="40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A34027C-E093-36DB-D5F0-1899BDDB0BAC}"/>
              </a:ext>
            </a:extLst>
          </p:cNvPr>
          <p:cNvSpPr txBox="1"/>
          <p:nvPr/>
        </p:nvSpPr>
        <p:spPr>
          <a:xfrm>
            <a:off x="2889092" y="995672"/>
            <a:ext cx="6607996" cy="584775"/>
          </a:xfrm>
          <a:prstGeom prst="rect">
            <a:avLst/>
          </a:prstGeom>
          <a:noFill/>
        </p:spPr>
        <p:txBody>
          <a:bodyPr wrap="square" rtlCol="0">
            <a:spAutoFit/>
          </a:bodyPr>
          <a:lstStyle/>
          <a:p>
            <a:r>
              <a:rPr lang="en-US" sz="3200" b="1" dirty="0">
                <a:solidFill>
                  <a:schemeClr val="bg1"/>
                </a:solidFill>
              </a:rPr>
              <a:t>A Safe Place for Data </a:t>
            </a:r>
          </a:p>
        </p:txBody>
      </p:sp>
      <p:sp>
        <p:nvSpPr>
          <p:cNvPr id="7" name="Rectangle 6">
            <a:extLst>
              <a:ext uri="{FF2B5EF4-FFF2-40B4-BE49-F238E27FC236}">
                <a16:creationId xmlns:a16="http://schemas.microsoft.com/office/drawing/2014/main" id="{0923C058-5CBD-1BA0-A6C7-CB6CEB278206}"/>
              </a:ext>
            </a:extLst>
          </p:cNvPr>
          <p:cNvSpPr/>
          <p:nvPr/>
        </p:nvSpPr>
        <p:spPr>
          <a:xfrm>
            <a:off x="913734" y="1069408"/>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EAC402D-7D43-6122-C2ED-C66B35A63453}"/>
              </a:ext>
            </a:extLst>
          </p:cNvPr>
          <p:cNvSpPr txBox="1"/>
          <p:nvPr/>
        </p:nvSpPr>
        <p:spPr>
          <a:xfrm>
            <a:off x="1113796" y="1288060"/>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2323174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212844"/>
            <a:ext cx="10812720" cy="4924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To distinguish between the volatile memory used to hold data and programs while they are running and this nonvolatile memory used to store data and programs between runs, the term </a:t>
            </a:r>
            <a:r>
              <a:rPr lang="en-US" sz="2400" b="1" i="0" dirty="0">
                <a:solidFill>
                  <a:srgbClr val="00ADEE"/>
                </a:solidFill>
                <a:effectLst/>
                <a:latin typeface="Times New Roman" panose="02020603050405020304" pitchFamily="18" charset="0"/>
                <a:cs typeface="Times New Roman" panose="02020603050405020304" pitchFamily="18" charset="0"/>
              </a:rPr>
              <a:t>main memory </a:t>
            </a:r>
            <a:r>
              <a:rPr lang="en-US" sz="2400" b="0" i="0" dirty="0">
                <a:solidFill>
                  <a:srgbClr val="242021"/>
                </a:solidFill>
                <a:effectLst/>
                <a:latin typeface="Times New Roman" panose="02020603050405020304" pitchFamily="18" charset="0"/>
                <a:cs typeface="Times New Roman" panose="02020603050405020304" pitchFamily="18" charset="0"/>
              </a:rPr>
              <a:t>or </a:t>
            </a:r>
            <a:r>
              <a:rPr lang="en-US" sz="2400" b="1" i="0" dirty="0">
                <a:solidFill>
                  <a:srgbClr val="00ADEE"/>
                </a:solidFill>
                <a:effectLst/>
                <a:latin typeface="Times New Roman" panose="02020603050405020304" pitchFamily="18" charset="0"/>
                <a:cs typeface="Times New Roman" panose="02020603050405020304" pitchFamily="18" charset="0"/>
              </a:rPr>
              <a:t>primary memory </a:t>
            </a:r>
            <a:r>
              <a:rPr lang="en-US" sz="2400" b="0" i="0" dirty="0">
                <a:solidFill>
                  <a:srgbClr val="242021"/>
                </a:solidFill>
                <a:effectLst/>
                <a:latin typeface="Times New Roman" panose="02020603050405020304" pitchFamily="18" charset="0"/>
                <a:cs typeface="Times New Roman" panose="02020603050405020304" pitchFamily="18" charset="0"/>
              </a:rPr>
              <a:t>is used for the former, and </a:t>
            </a:r>
            <a:r>
              <a:rPr lang="en-US" sz="2400" b="1" i="0" dirty="0">
                <a:solidFill>
                  <a:srgbClr val="00ADEE"/>
                </a:solidFill>
                <a:effectLst/>
                <a:latin typeface="Times New Roman" panose="02020603050405020304" pitchFamily="18" charset="0"/>
                <a:cs typeface="Times New Roman" panose="02020603050405020304" pitchFamily="18" charset="0"/>
              </a:rPr>
              <a:t>secondary memory </a:t>
            </a:r>
            <a:r>
              <a:rPr lang="en-US" sz="2400" b="0" i="0" dirty="0">
                <a:solidFill>
                  <a:srgbClr val="242021"/>
                </a:solidFill>
                <a:effectLst/>
                <a:latin typeface="Times New Roman" panose="02020603050405020304" pitchFamily="18" charset="0"/>
                <a:cs typeface="Times New Roman" panose="02020603050405020304" pitchFamily="18" charset="0"/>
              </a:rPr>
              <a:t>for the latter. Secondary memory forms the next lower layer of the </a:t>
            </a:r>
            <a:r>
              <a:rPr lang="en-US" sz="2400" b="1" i="0" dirty="0">
                <a:solidFill>
                  <a:srgbClr val="242021"/>
                </a:solidFill>
                <a:effectLst/>
                <a:latin typeface="Times New Roman" panose="02020603050405020304" pitchFamily="18" charset="0"/>
                <a:cs typeface="Times New Roman" panose="02020603050405020304" pitchFamily="18" charset="0"/>
              </a:rPr>
              <a:t>memory hierarchy</a:t>
            </a:r>
            <a:r>
              <a:rPr lang="en-US" sz="2400" b="0" i="0" dirty="0">
                <a:solidFill>
                  <a:srgbClr val="242021"/>
                </a:solidFill>
                <a:effectLst/>
                <a:latin typeface="Times New Roman" panose="02020603050405020304" pitchFamily="18" charset="0"/>
                <a:cs typeface="Times New Roman" panose="02020603050405020304" pitchFamily="18" charset="0"/>
              </a:rPr>
              <a:t>. DRAMs have dominated main memory since 1975, but </a:t>
            </a:r>
            <a:r>
              <a:rPr lang="en-US" sz="2400" b="1" i="0" dirty="0">
                <a:solidFill>
                  <a:srgbClr val="00ADEE"/>
                </a:solidFill>
                <a:effectLst/>
                <a:latin typeface="Times New Roman" panose="02020603050405020304" pitchFamily="18" charset="0"/>
                <a:cs typeface="Times New Roman" panose="02020603050405020304" pitchFamily="18" charset="0"/>
              </a:rPr>
              <a:t>magnetic disks </a:t>
            </a:r>
            <a:r>
              <a:rPr lang="en-US" sz="2400" b="0" i="0" dirty="0">
                <a:solidFill>
                  <a:srgbClr val="242021"/>
                </a:solidFill>
                <a:effectLst/>
                <a:latin typeface="Times New Roman" panose="02020603050405020304" pitchFamily="18" charset="0"/>
                <a:cs typeface="Times New Roman" panose="02020603050405020304" pitchFamily="18" charset="0"/>
              </a:rPr>
              <a:t>dominated secondary memory starting even earlier. Because of their size and form factor, personal Mobile Devices use </a:t>
            </a:r>
            <a:r>
              <a:rPr lang="en-US" sz="2400" b="1" i="0" dirty="0">
                <a:solidFill>
                  <a:srgbClr val="00ADEE"/>
                </a:solidFill>
                <a:effectLst/>
                <a:latin typeface="Times New Roman" panose="02020603050405020304" pitchFamily="18" charset="0"/>
                <a:cs typeface="Times New Roman" panose="02020603050405020304" pitchFamily="18" charset="0"/>
              </a:rPr>
              <a:t>flash memory</a:t>
            </a:r>
            <a:r>
              <a:rPr lang="en-US" sz="2400" b="0" i="0" dirty="0">
                <a:solidFill>
                  <a:srgbClr val="242021"/>
                </a:solidFill>
                <a:effectLst/>
                <a:latin typeface="Times New Roman" panose="02020603050405020304" pitchFamily="18" charset="0"/>
                <a:cs typeface="Times New Roman" panose="02020603050405020304" pitchFamily="18" charset="0"/>
              </a:rPr>
              <a:t>, a nonvolatile semiconductor memory, instead of disks.</a:t>
            </a:r>
            <a:r>
              <a:rPr lang="en-US" sz="2400" dirty="0">
                <a:latin typeface="Times New Roman" panose="02020603050405020304" pitchFamily="18" charset="0"/>
                <a:cs typeface="Times New Roman" panose="02020603050405020304" pitchFamily="18" charset="0"/>
              </a:rPr>
              <a:t> </a:t>
            </a: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A4687D1-BCE5-1DE1-CDDE-99A15A7B6B93}"/>
              </a:ext>
            </a:extLst>
          </p:cNvPr>
          <p:cNvSpPr txBox="1"/>
          <p:nvPr/>
        </p:nvSpPr>
        <p:spPr>
          <a:xfrm>
            <a:off x="2889092" y="524368"/>
            <a:ext cx="6607996" cy="584775"/>
          </a:xfrm>
          <a:prstGeom prst="rect">
            <a:avLst/>
          </a:prstGeom>
          <a:noFill/>
        </p:spPr>
        <p:txBody>
          <a:bodyPr wrap="square" rtlCol="0">
            <a:spAutoFit/>
          </a:bodyPr>
          <a:lstStyle/>
          <a:p>
            <a:r>
              <a:rPr lang="en-US" sz="3200" b="1" dirty="0">
                <a:solidFill>
                  <a:schemeClr val="bg1"/>
                </a:solidFill>
              </a:rPr>
              <a:t>A Safe Place for Data </a:t>
            </a:r>
          </a:p>
        </p:txBody>
      </p:sp>
      <p:sp>
        <p:nvSpPr>
          <p:cNvPr id="7" name="Rectangle 6">
            <a:extLst>
              <a:ext uri="{FF2B5EF4-FFF2-40B4-BE49-F238E27FC236}">
                <a16:creationId xmlns:a16="http://schemas.microsoft.com/office/drawing/2014/main" id="{B1D9D641-31C2-ED32-DD4F-6651FD8F60F2}"/>
              </a:ext>
            </a:extLst>
          </p:cNvPr>
          <p:cNvSpPr/>
          <p:nvPr/>
        </p:nvSpPr>
        <p:spPr>
          <a:xfrm>
            <a:off x="913734" y="524368"/>
            <a:ext cx="1838992" cy="94635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DAB0361C-265F-B6C1-1B9C-9C695CB25441}"/>
              </a:ext>
            </a:extLst>
          </p:cNvPr>
          <p:cNvSpPr txBox="1"/>
          <p:nvPr/>
        </p:nvSpPr>
        <p:spPr>
          <a:xfrm>
            <a:off x="1113796" y="766031"/>
            <a:ext cx="1405472" cy="440121"/>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9283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69605"/>
            <a:ext cx="10812720" cy="5068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We’ve explained how we can input, compute, display, and save data, but there is still one missing item found in today’s computers: computer networks. </a:t>
            </a:r>
            <a:r>
              <a:rPr lang="en-US" sz="2400" b="1" i="0" dirty="0">
                <a:solidFill>
                  <a:srgbClr val="242021"/>
                </a:solidFill>
                <a:effectLst/>
                <a:latin typeface="Times New Roman" panose="02020603050405020304" pitchFamily="18" charset="0"/>
                <a:cs typeface="Times New Roman" panose="02020603050405020304" pitchFamily="18" charset="0"/>
              </a:rPr>
              <a:t>Networked computers have several major advantages:</a:t>
            </a:r>
          </a:p>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Communication: </a:t>
            </a:r>
            <a:r>
              <a:rPr lang="en-US" sz="2400" b="0" i="0" dirty="0">
                <a:solidFill>
                  <a:srgbClr val="242021"/>
                </a:solidFill>
                <a:effectLst/>
                <a:latin typeface="Times New Roman" panose="02020603050405020304" pitchFamily="18" charset="0"/>
                <a:cs typeface="Times New Roman" panose="02020603050405020304" pitchFamily="18" charset="0"/>
              </a:rPr>
              <a:t>Information is exchanged between computers at high speeds.</a:t>
            </a:r>
          </a:p>
          <a:p>
            <a:pPr>
              <a:lnSpc>
                <a:spcPct val="150000"/>
              </a:lnSpc>
            </a:pPr>
            <a:r>
              <a:rPr lang="en-US" sz="2400" b="1" i="0" dirty="0">
                <a:solidFill>
                  <a:srgbClr val="242021"/>
                </a:solidFill>
                <a:effectLst/>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Resource sharing: </a:t>
            </a:r>
            <a:r>
              <a:rPr lang="en-US" sz="2400" b="0" i="0" dirty="0">
                <a:solidFill>
                  <a:srgbClr val="242021"/>
                </a:solidFill>
                <a:effectLst/>
                <a:latin typeface="Times New Roman" panose="02020603050405020304" pitchFamily="18" charset="0"/>
                <a:cs typeface="Times New Roman" panose="02020603050405020304" pitchFamily="18" charset="0"/>
              </a:rPr>
              <a:t>Rather than each computer having its own I/O devices, computers on the network can share I/O devices.</a:t>
            </a:r>
          </a:p>
          <a:p>
            <a:pPr>
              <a:lnSpc>
                <a:spcPct val="150000"/>
              </a:lnSpc>
            </a:pPr>
            <a:r>
              <a:rPr lang="en-US" sz="2400" dirty="0">
                <a:solidFill>
                  <a:srgbClr val="242021"/>
                </a:solidFill>
                <a:latin typeface="Times New Roman" panose="02020603050405020304" pitchFamily="18" charset="0"/>
                <a:cs typeface="Times New Roman" panose="02020603050405020304" pitchFamily="18" charset="0"/>
              </a:rPr>
              <a:t>■ </a:t>
            </a:r>
            <a:r>
              <a:rPr lang="en-US" sz="2400" b="1" dirty="0">
                <a:solidFill>
                  <a:srgbClr val="242021"/>
                </a:solidFill>
                <a:latin typeface="Times New Roman" panose="02020603050405020304" pitchFamily="18" charset="0"/>
                <a:cs typeface="Times New Roman" panose="02020603050405020304" pitchFamily="18" charset="0"/>
              </a:rPr>
              <a:t>Nonlocal access: </a:t>
            </a:r>
            <a:r>
              <a:rPr lang="en-US" sz="2400" dirty="0">
                <a:solidFill>
                  <a:srgbClr val="242021"/>
                </a:solidFill>
                <a:latin typeface="Times New Roman" panose="02020603050405020304" pitchFamily="18" charset="0"/>
                <a:cs typeface="Times New Roman" panose="02020603050405020304" pitchFamily="18" charset="0"/>
              </a:rPr>
              <a:t>By connecting computers over long distances, users need not be near the computer they are using. </a:t>
            </a:r>
          </a:p>
        </p:txBody>
      </p:sp>
      <p:sp>
        <p:nvSpPr>
          <p:cNvPr id="3" name="TextBox 2">
            <a:extLst>
              <a:ext uri="{FF2B5EF4-FFF2-40B4-BE49-F238E27FC236}">
                <a16:creationId xmlns:a16="http://schemas.microsoft.com/office/drawing/2014/main" id="{F9A80F9F-74DB-1D57-04E8-E20E92A09B0A}"/>
              </a:ext>
            </a:extLst>
          </p:cNvPr>
          <p:cNvSpPr txBox="1"/>
          <p:nvPr/>
        </p:nvSpPr>
        <p:spPr>
          <a:xfrm>
            <a:off x="2772872" y="390698"/>
            <a:ext cx="7104042" cy="584775"/>
          </a:xfrm>
          <a:prstGeom prst="rect">
            <a:avLst/>
          </a:prstGeom>
          <a:noFill/>
        </p:spPr>
        <p:txBody>
          <a:bodyPr wrap="square" rtlCol="0">
            <a:spAutoFit/>
          </a:bodyPr>
          <a:lstStyle/>
          <a:p>
            <a:r>
              <a:rPr lang="en-US" sz="3200" b="1" dirty="0">
                <a:solidFill>
                  <a:schemeClr val="bg1"/>
                </a:solidFill>
              </a:rPr>
              <a:t>Communicating with Other Computers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06934"/>
            <a:ext cx="2383737" cy="868540"/>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2532776C-6B05-0416-65E0-902D6F4A1FF2}"/>
              </a:ext>
            </a:extLst>
          </p:cNvPr>
          <p:cNvSpPr/>
          <p:nvPr/>
        </p:nvSpPr>
        <p:spPr>
          <a:xfrm>
            <a:off x="933880" y="450843"/>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5032FE-707F-FAE4-D8BD-8F1F5C1F99A1}"/>
              </a:ext>
            </a:extLst>
          </p:cNvPr>
          <p:cNvSpPr txBox="1"/>
          <p:nvPr/>
        </p:nvSpPr>
        <p:spPr>
          <a:xfrm>
            <a:off x="1133942" y="669495"/>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965371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sz="2400" dirty="0">
                <a:latin typeface="Times New Roman" panose="02020603050405020304" pitchFamily="18" charset="0"/>
                <a:cs typeface="Times New Roman" panose="02020603050405020304" pitchFamily="18" charset="0"/>
              </a:rPr>
            </a:br>
            <a:r>
              <a:rPr lang="en-US" sz="2800" b="1" i="0" dirty="0">
                <a:solidFill>
                  <a:srgbClr val="00ADEE"/>
                </a:solidFill>
                <a:effectLst/>
                <a:latin typeface="Times New Roman" panose="02020603050405020304" pitchFamily="18" charset="0"/>
                <a:cs typeface="Times New Roman" panose="02020603050405020304" pitchFamily="18" charset="0"/>
              </a:rPr>
              <a:t>Local Area Network (LAN) </a:t>
            </a:r>
            <a:r>
              <a:rPr lang="en-US" sz="2800" b="0" i="0" dirty="0">
                <a:solidFill>
                  <a:srgbClr val="242021"/>
                </a:solidFill>
                <a:effectLst/>
                <a:latin typeface="Times New Roman" panose="02020603050405020304" pitchFamily="18" charset="0"/>
                <a:cs typeface="Times New Roman" panose="02020603050405020304" pitchFamily="18" charset="0"/>
              </a:rPr>
              <a:t>A network designed to carry data within a geographically confined area, typically within a single building.</a:t>
            </a:r>
          </a:p>
          <a:p>
            <a:endParaRPr lang="en-US" sz="2800" b="0" i="0" dirty="0">
              <a:solidFill>
                <a:srgbClr val="242021"/>
              </a:solidFill>
              <a:effectLst/>
              <a:latin typeface="Times New Roman" panose="02020603050405020304" pitchFamily="18" charset="0"/>
              <a:cs typeface="Times New Roman" panose="02020603050405020304" pitchFamily="18" charset="0"/>
            </a:endParaRPr>
          </a:p>
          <a:p>
            <a:r>
              <a:rPr lang="en-US" sz="2800" b="1" i="0" dirty="0">
                <a:solidFill>
                  <a:srgbClr val="00ADEE"/>
                </a:solidFill>
                <a:effectLst/>
                <a:latin typeface="Times New Roman" panose="02020603050405020304" pitchFamily="18" charset="0"/>
                <a:cs typeface="Times New Roman" panose="02020603050405020304" pitchFamily="18" charset="0"/>
              </a:rPr>
              <a:t>Wide Area Network (WAN) </a:t>
            </a:r>
            <a:r>
              <a:rPr lang="en-US" sz="2800" b="0" i="0" dirty="0">
                <a:solidFill>
                  <a:srgbClr val="242021"/>
                </a:solidFill>
                <a:effectLst/>
                <a:latin typeface="Times New Roman" panose="02020603050405020304" pitchFamily="18" charset="0"/>
                <a:cs typeface="Times New Roman" panose="02020603050405020304" pitchFamily="18" charset="0"/>
              </a:rPr>
              <a:t>A network extended over hundreds of kilometers that can span a continent.</a:t>
            </a:r>
            <a:r>
              <a:rPr lang="en-US" sz="28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br>
              <a:rPr lang="en-US" sz="2400" dirty="0">
                <a:latin typeface="Times New Roman" panose="02020603050405020304" pitchFamily="18" charset="0"/>
                <a:cs typeface="Times New Roman" panose="02020603050405020304" pitchFamily="18" charset="0"/>
              </a:rPr>
            </a:b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68706" y="1230453"/>
            <a:ext cx="7040041" cy="584775"/>
          </a:xfrm>
          <a:prstGeom prst="rect">
            <a:avLst/>
          </a:prstGeom>
          <a:noFill/>
        </p:spPr>
        <p:txBody>
          <a:bodyPr wrap="square" rtlCol="0">
            <a:spAutoFit/>
          </a:bodyPr>
          <a:lstStyle/>
          <a:p>
            <a:r>
              <a:rPr lang="en-US" sz="3200" b="1" dirty="0">
                <a:solidFill>
                  <a:schemeClr val="bg1"/>
                </a:solidFill>
              </a:rPr>
              <a:t>Communicating with Other Computers</a:t>
            </a:r>
            <a:endParaRPr lang="en-US" sz="3200" b="1" dirty="0">
              <a:solidFill>
                <a:schemeClr val="bg1"/>
              </a:solidFill>
              <a:latin typeface="ITCFranklinGothicStd-Hvy"/>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BA5D5D33-2837-C10F-65B4-2FD7658AE103}"/>
              </a:ext>
            </a:extLst>
          </p:cNvPr>
          <p:cNvSpPr/>
          <p:nvPr/>
        </p:nvSpPr>
        <p:spPr>
          <a:xfrm>
            <a:off x="933880" y="121284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CCAF48E2-230E-F950-09B0-D5E8A862A1DE}"/>
              </a:ext>
            </a:extLst>
          </p:cNvPr>
          <p:cNvSpPr txBox="1"/>
          <p:nvPr/>
        </p:nvSpPr>
        <p:spPr>
          <a:xfrm>
            <a:off x="1133942" y="143149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pic>
        <p:nvPicPr>
          <p:cNvPr id="6" name="Picture 6" descr="ethernet-cables">
            <a:extLst>
              <a:ext uri="{FF2B5EF4-FFF2-40B4-BE49-F238E27FC236}">
                <a16:creationId xmlns:a16="http://schemas.microsoft.com/office/drawing/2014/main" id="{DA95E418-D65B-3C53-0ABF-C3BF3C7C07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7115" y="4527736"/>
            <a:ext cx="1441841" cy="108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descr="wireless-router">
            <a:extLst>
              <a:ext uri="{FF2B5EF4-FFF2-40B4-BE49-F238E27FC236}">
                <a16:creationId xmlns:a16="http://schemas.microsoft.com/office/drawing/2014/main" id="{E7718040-1672-220E-36EB-544B621BD1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2457" y="4545457"/>
            <a:ext cx="1053393" cy="108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5032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 of a diagram of a network">
            <a:extLst>
              <a:ext uri="{FF2B5EF4-FFF2-40B4-BE49-F238E27FC236}">
                <a16:creationId xmlns:a16="http://schemas.microsoft.com/office/drawing/2014/main" id="{8D217F93-819E-10E8-9E7E-5BC74D4544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835" y="1231658"/>
            <a:ext cx="8848165" cy="4388092"/>
          </a:xfrm>
          <a:prstGeom prst="rect">
            <a:avLst/>
          </a:prstGeom>
        </p:spPr>
      </p:pic>
      <p:sp>
        <p:nvSpPr>
          <p:cNvPr id="4" name="TextBox 3">
            <a:extLst>
              <a:ext uri="{FF2B5EF4-FFF2-40B4-BE49-F238E27FC236}">
                <a16:creationId xmlns:a16="http://schemas.microsoft.com/office/drawing/2014/main" id="{D56D02FA-C7F9-79EE-6451-7DA230C36683}"/>
              </a:ext>
            </a:extLst>
          </p:cNvPr>
          <p:cNvSpPr txBox="1"/>
          <p:nvPr/>
        </p:nvSpPr>
        <p:spPr>
          <a:xfrm>
            <a:off x="4073454" y="5662670"/>
            <a:ext cx="2816925" cy="707886"/>
          </a:xfrm>
          <a:prstGeom prst="rect">
            <a:avLst/>
          </a:prstGeom>
          <a:noFill/>
        </p:spPr>
        <p:txBody>
          <a:bodyPr wrap="none" rtlCol="0">
            <a:spAutoFit/>
          </a:bodyPr>
          <a:lstStyle/>
          <a:p>
            <a:r>
              <a:rPr lang="en-US" sz="4000" b="1" dirty="0">
                <a:solidFill>
                  <a:schemeClr val="bg1"/>
                </a:solidFill>
              </a:rPr>
              <a:t>LAN vs WAN</a:t>
            </a:r>
          </a:p>
        </p:txBody>
      </p:sp>
      <p:pic>
        <p:nvPicPr>
          <p:cNvPr id="5" name="Picture 4">
            <a:extLst>
              <a:ext uri="{FF2B5EF4-FFF2-40B4-BE49-F238E27FC236}">
                <a16:creationId xmlns:a16="http://schemas.microsoft.com/office/drawing/2014/main" id="{8FD917B0-F817-41F2-CF68-339373F6F8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10106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87533"/>
            <a:ext cx="10812720" cy="5050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Assessing the performance of computers can be quite challenging</a:t>
            </a:r>
          </a:p>
          <a:p>
            <a:pPr marL="342900" indent="-342900">
              <a:lnSpc>
                <a:spcPct val="150000"/>
              </a:lnSpc>
              <a:buFont typeface="Arial" panose="020B0604020202020204" pitchFamily="34" charset="0"/>
              <a:buChar char="•"/>
            </a:pPr>
            <a:r>
              <a:rPr lang="en-US" sz="2400" dirty="0">
                <a:solidFill>
                  <a:srgbClr val="242021"/>
                </a:solidFill>
                <a:latin typeface="Times New Roman" panose="02020603050405020304" pitchFamily="18" charset="0"/>
                <a:cs typeface="Times New Roman" panose="02020603050405020304" pitchFamily="18" charset="0"/>
              </a:rPr>
              <a:t>When trying to choose among different computers, performance is an important attribute. Accurately measuring and comparing different computers is critical to purchasers and therefore to designers. The people selling computers know this as well. </a:t>
            </a:r>
          </a:p>
        </p:txBody>
      </p:sp>
      <p:sp>
        <p:nvSpPr>
          <p:cNvPr id="3" name="TextBox 2">
            <a:extLst>
              <a:ext uri="{FF2B5EF4-FFF2-40B4-BE49-F238E27FC236}">
                <a16:creationId xmlns:a16="http://schemas.microsoft.com/office/drawing/2014/main" id="{F9A80F9F-74DB-1D57-04E8-E20E92A09B0A}"/>
              </a:ext>
            </a:extLst>
          </p:cNvPr>
          <p:cNvSpPr txBox="1"/>
          <p:nvPr/>
        </p:nvSpPr>
        <p:spPr>
          <a:xfrm>
            <a:off x="2816146" y="468771"/>
            <a:ext cx="6607996" cy="584775"/>
          </a:xfrm>
          <a:prstGeom prst="rect">
            <a:avLst/>
          </a:prstGeom>
          <a:noFill/>
        </p:spPr>
        <p:txBody>
          <a:bodyPr wrap="square" rtlCol="0">
            <a:spAutoFit/>
          </a:bodyPr>
          <a:lstStyle/>
          <a:p>
            <a:r>
              <a:rPr lang="en-US" sz="3200" b="1" dirty="0">
                <a:solidFill>
                  <a:schemeClr val="bg1"/>
                </a:solidFill>
              </a:rPr>
              <a:t>Performance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880467"/>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BE3ACE16-2BF1-85AC-288E-47928166943F}"/>
              </a:ext>
            </a:extLst>
          </p:cNvPr>
          <p:cNvSpPr/>
          <p:nvPr/>
        </p:nvSpPr>
        <p:spPr>
          <a:xfrm>
            <a:off x="904209" y="468771"/>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15DEC7-8868-2C57-4CF0-A6A8840B1C96}"/>
              </a:ext>
            </a:extLst>
          </p:cNvPr>
          <p:cNvSpPr txBox="1"/>
          <p:nvPr/>
        </p:nvSpPr>
        <p:spPr>
          <a:xfrm>
            <a:off x="1104271" y="687423"/>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744684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212844"/>
            <a:ext cx="10812720" cy="4924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When we say one computer has better performance than another, what do we mean? Although this question might seem simple, an analogy with passenger airplanes shows how subtle the question of performance can be.</a:t>
            </a: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r>
              <a:rPr lang="en-US" sz="2400" b="0" i="0" dirty="0">
                <a:solidFill>
                  <a:srgbClr val="242021"/>
                </a:solidFill>
                <a:effectLst/>
                <a:latin typeface="Times New Roman" panose="02020603050405020304" pitchFamily="18" charset="0"/>
                <a:cs typeface="Times New Roman" panose="02020603050405020304" pitchFamily="18" charset="0"/>
              </a:rPr>
              <a:t>If you were running a program on two different desktop computers, you’d say that the faster one is the desktop computer that gets the job done first. If you were running a datacenter that had several servers running jobs submitted by many users, you’d say that the faster computer was the one that completed the most jobs during a day. </a:t>
            </a: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95576" y="531690"/>
            <a:ext cx="6607996" cy="584775"/>
          </a:xfrm>
          <a:prstGeom prst="rect">
            <a:avLst/>
          </a:prstGeom>
          <a:noFill/>
        </p:spPr>
        <p:txBody>
          <a:bodyPr wrap="square" rtlCol="0">
            <a:spAutoFit/>
          </a:bodyPr>
          <a:lstStyle/>
          <a:p>
            <a:r>
              <a:rPr lang="en-US" sz="3200" b="1" dirty="0">
                <a:solidFill>
                  <a:schemeClr val="bg1"/>
                </a:solidFill>
              </a:rPr>
              <a:t>Defining Performance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4536AE5D-1833-34A6-40F5-98D220F25BC0}"/>
              </a:ext>
            </a:extLst>
          </p:cNvPr>
          <p:cNvSpPr/>
          <p:nvPr/>
        </p:nvSpPr>
        <p:spPr>
          <a:xfrm>
            <a:off x="856584" y="558421"/>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A07F5C-4096-96F1-B34B-3BE456B200DD}"/>
              </a:ext>
            </a:extLst>
          </p:cNvPr>
          <p:cNvSpPr txBox="1"/>
          <p:nvPr/>
        </p:nvSpPr>
        <p:spPr>
          <a:xfrm>
            <a:off x="1056646" y="777073"/>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610362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132358"/>
            <a:ext cx="10812720" cy="5005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As an individual computer user, you are interested in reducing </a:t>
            </a:r>
            <a:r>
              <a:rPr lang="en-US" sz="2400" b="1" i="0" dirty="0">
                <a:solidFill>
                  <a:srgbClr val="00ADEE"/>
                </a:solidFill>
                <a:effectLst/>
                <a:latin typeface="Times New Roman" panose="02020603050405020304" pitchFamily="18" charset="0"/>
                <a:cs typeface="Times New Roman" panose="02020603050405020304" pitchFamily="18" charset="0"/>
              </a:rPr>
              <a:t>response time</a:t>
            </a:r>
            <a:r>
              <a:rPr lang="en-US" sz="2400" b="0" i="0" dirty="0">
                <a:solidFill>
                  <a:srgbClr val="242021"/>
                </a:solidFill>
                <a:effectLst/>
                <a:latin typeface="Times New Roman" panose="02020603050405020304" pitchFamily="18" charset="0"/>
                <a:cs typeface="Times New Roman" panose="02020603050405020304" pitchFamily="18" charset="0"/>
              </a:rPr>
              <a:t>—the time between the start and completion of a task—also referred</a:t>
            </a:r>
            <a:r>
              <a:rPr lang="en-US" sz="3600" dirty="0">
                <a:latin typeface="Times New Roman" panose="02020603050405020304" pitchFamily="18" charset="0"/>
                <a:cs typeface="Times New Roman" panose="02020603050405020304" pitchFamily="18" charset="0"/>
              </a:rPr>
              <a:t> </a:t>
            </a:r>
            <a:r>
              <a:rPr lang="en-US" sz="2400" b="0" i="0" dirty="0">
                <a:solidFill>
                  <a:srgbClr val="242021"/>
                </a:solidFill>
                <a:effectLst/>
                <a:latin typeface="Times New Roman" panose="02020603050405020304" pitchFamily="18" charset="0"/>
                <a:cs typeface="Times New Roman" panose="02020603050405020304" pitchFamily="18" charset="0"/>
              </a:rPr>
              <a:t>to as </a:t>
            </a:r>
            <a:r>
              <a:rPr lang="en-US" sz="2400" b="1" i="0" dirty="0">
                <a:solidFill>
                  <a:srgbClr val="00ADEE"/>
                </a:solidFill>
                <a:effectLst/>
                <a:latin typeface="Times New Roman" panose="02020603050405020304" pitchFamily="18" charset="0"/>
                <a:cs typeface="Times New Roman" panose="02020603050405020304" pitchFamily="18" charset="0"/>
              </a:rPr>
              <a:t>execution time</a:t>
            </a:r>
            <a:r>
              <a:rPr lang="en-US" sz="2400" b="0" i="0" dirty="0">
                <a:solidFill>
                  <a:srgbClr val="242021"/>
                </a:solidFill>
                <a:effectLst/>
                <a:latin typeface="Times New Roman" panose="02020603050405020304" pitchFamily="18" charset="0"/>
                <a:cs typeface="Times New Roman" panose="02020603050405020304" pitchFamily="18" charset="0"/>
              </a:rPr>
              <a:t>. Datacenter managers are often interested in increasing </a:t>
            </a:r>
            <a:r>
              <a:rPr lang="en-US" sz="2400" b="1" i="0" dirty="0">
                <a:solidFill>
                  <a:srgbClr val="00ADEE"/>
                </a:solidFill>
                <a:effectLst/>
                <a:latin typeface="Times New Roman" panose="02020603050405020304" pitchFamily="18" charset="0"/>
                <a:cs typeface="Times New Roman" panose="02020603050405020304" pitchFamily="18" charset="0"/>
              </a:rPr>
              <a:t>throughput </a:t>
            </a:r>
            <a:r>
              <a:rPr lang="en-US" sz="2400" b="0" i="0" dirty="0">
                <a:solidFill>
                  <a:srgbClr val="242021"/>
                </a:solidFill>
                <a:effectLst/>
                <a:latin typeface="Times New Roman" panose="02020603050405020304" pitchFamily="18" charset="0"/>
                <a:cs typeface="Times New Roman" panose="02020603050405020304" pitchFamily="18" charset="0"/>
              </a:rPr>
              <a:t>or </a:t>
            </a:r>
            <a:r>
              <a:rPr lang="en-US" sz="2400" b="1" i="0" dirty="0">
                <a:solidFill>
                  <a:srgbClr val="00ADEE"/>
                </a:solidFill>
                <a:effectLst/>
                <a:latin typeface="Times New Roman" panose="02020603050405020304" pitchFamily="18" charset="0"/>
                <a:cs typeface="Times New Roman" panose="02020603050405020304" pitchFamily="18" charset="0"/>
              </a:rPr>
              <a:t>bandwidth</a:t>
            </a:r>
            <a:r>
              <a:rPr lang="en-US" sz="2400" b="0" i="0" dirty="0">
                <a:solidFill>
                  <a:srgbClr val="242021"/>
                </a:solidFill>
                <a:effectLst/>
                <a:latin typeface="Times New Roman" panose="02020603050405020304" pitchFamily="18" charset="0"/>
                <a:cs typeface="Times New Roman" panose="02020603050405020304" pitchFamily="18" charset="0"/>
              </a:rPr>
              <a:t>—the total amount of work done in a given time. Hence, in most cases, we will need different performance metrics as well as different sets of </a:t>
            </a:r>
            <a:r>
              <a:rPr lang="en-US" sz="2400" dirty="0">
                <a:solidFill>
                  <a:srgbClr val="242021"/>
                </a:solidFill>
                <a:latin typeface="Times New Roman" panose="02020603050405020304" pitchFamily="18" charset="0"/>
                <a:cs typeface="Times New Roman" panose="02020603050405020304" pitchFamily="18" charset="0"/>
              </a:rPr>
              <a:t>applications to benchmark personal mobile devices, which are more focused on response time, versus servers, which are more focused on throughput.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830982" y="436044"/>
            <a:ext cx="6607996" cy="584775"/>
          </a:xfrm>
          <a:prstGeom prst="rect">
            <a:avLst/>
          </a:prstGeom>
          <a:noFill/>
        </p:spPr>
        <p:txBody>
          <a:bodyPr wrap="square" rtlCol="0">
            <a:spAutoFit/>
          </a:bodyPr>
          <a:lstStyle/>
          <a:p>
            <a:r>
              <a:rPr lang="en-US" sz="3200" b="1" dirty="0">
                <a:solidFill>
                  <a:schemeClr val="bg1"/>
                </a:solidFill>
              </a:rPr>
              <a:t>Defining Performance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907361"/>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D23B1D6A-3D2A-B58F-225A-4CE98A148FA2}"/>
              </a:ext>
            </a:extLst>
          </p:cNvPr>
          <p:cNvSpPr/>
          <p:nvPr/>
        </p:nvSpPr>
        <p:spPr>
          <a:xfrm>
            <a:off x="933880" y="513596"/>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E8C1D6-3B18-F1BC-46B8-5F1ACC775039}"/>
              </a:ext>
            </a:extLst>
          </p:cNvPr>
          <p:cNvSpPr txBox="1"/>
          <p:nvPr/>
        </p:nvSpPr>
        <p:spPr>
          <a:xfrm>
            <a:off x="1133942" y="732248"/>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2555312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136505"/>
            <a:ext cx="10812720" cy="5179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en-US" altLang="en-US" sz="3200" dirty="0">
                <a:solidFill>
                  <a:schemeClr val="tx1"/>
                </a:solidFill>
                <a:latin typeface="Times New Roman" panose="02020603050405020304" pitchFamily="18" charset="0"/>
                <a:cs typeface="Times New Roman" panose="02020603050405020304" pitchFamily="18" charset="0"/>
              </a:rPr>
              <a:t>Response time</a:t>
            </a:r>
          </a:p>
          <a:p>
            <a:pPr lvl="1" eaLnBrk="1" hangingPunct="1"/>
            <a:r>
              <a:rPr lang="en-US" altLang="en-US" sz="2800" dirty="0">
                <a:solidFill>
                  <a:schemeClr val="tx1"/>
                </a:solidFill>
                <a:latin typeface="Times New Roman" panose="02020603050405020304" pitchFamily="18" charset="0"/>
                <a:cs typeface="Times New Roman" panose="02020603050405020304" pitchFamily="18" charset="0"/>
              </a:rPr>
              <a:t>How long it takes to do a task</a:t>
            </a:r>
          </a:p>
          <a:p>
            <a:pPr eaLnBrk="1" hangingPunct="1"/>
            <a:r>
              <a:rPr lang="en-US" altLang="en-US" sz="3200" dirty="0">
                <a:solidFill>
                  <a:schemeClr val="tx1"/>
                </a:solidFill>
                <a:latin typeface="Times New Roman" panose="02020603050405020304" pitchFamily="18" charset="0"/>
                <a:cs typeface="Times New Roman" panose="02020603050405020304" pitchFamily="18" charset="0"/>
              </a:rPr>
              <a:t>Throughput</a:t>
            </a:r>
          </a:p>
          <a:p>
            <a:pPr lvl="1" eaLnBrk="1" hangingPunct="1"/>
            <a:r>
              <a:rPr lang="en-US" altLang="en-US" sz="2800" dirty="0">
                <a:solidFill>
                  <a:schemeClr val="tx1"/>
                </a:solidFill>
                <a:latin typeface="Times New Roman" panose="02020603050405020304" pitchFamily="18" charset="0"/>
                <a:cs typeface="Times New Roman" panose="02020603050405020304" pitchFamily="18" charset="0"/>
              </a:rPr>
              <a:t>Total work done per unit time</a:t>
            </a:r>
          </a:p>
          <a:p>
            <a:pPr lvl="2" eaLnBrk="1" hangingPunct="1"/>
            <a:r>
              <a:rPr lang="en-US" altLang="en-US" sz="2400" dirty="0">
                <a:solidFill>
                  <a:schemeClr val="tx1"/>
                </a:solidFill>
                <a:latin typeface="Times New Roman" panose="02020603050405020304" pitchFamily="18" charset="0"/>
                <a:cs typeface="Times New Roman" panose="02020603050405020304" pitchFamily="18" charset="0"/>
              </a:rPr>
              <a:t>e.g., tasks/transactions/… per hour</a:t>
            </a:r>
          </a:p>
          <a:p>
            <a:pPr>
              <a:lnSpc>
                <a:spcPct val="150000"/>
              </a:lnSpc>
            </a:pPr>
            <a:r>
              <a:rPr lang="en-US" sz="2400" b="1" i="0" dirty="0">
                <a:solidFill>
                  <a:srgbClr val="242021"/>
                </a:solidFill>
                <a:effectLst/>
                <a:latin typeface="Times New Roman" panose="02020603050405020304" pitchFamily="18" charset="0"/>
                <a:cs typeface="Times New Roman" panose="02020603050405020304" pitchFamily="18" charset="0"/>
              </a:rPr>
              <a:t>Do the following changes to a computer system increase throughput, decrease response time, or both?</a:t>
            </a:r>
          </a:p>
          <a:p>
            <a:pPr>
              <a:lnSpc>
                <a:spcPct val="150000"/>
              </a:lnSpc>
            </a:pPr>
            <a:r>
              <a:rPr lang="en-US" sz="2000" b="0" i="0" dirty="0">
                <a:solidFill>
                  <a:srgbClr val="242021"/>
                </a:solidFill>
                <a:effectLst/>
                <a:latin typeface="Times New Roman" panose="02020603050405020304" pitchFamily="18" charset="0"/>
                <a:cs typeface="Times New Roman" panose="02020603050405020304" pitchFamily="18" charset="0"/>
              </a:rPr>
              <a:t>1. Replacing the processor in a computer with a faster version</a:t>
            </a:r>
          </a:p>
          <a:p>
            <a:pPr>
              <a:lnSpc>
                <a:spcPct val="150000"/>
              </a:lnSpc>
            </a:pPr>
            <a:r>
              <a:rPr lang="en-US" sz="2000" b="0" i="0" dirty="0">
                <a:solidFill>
                  <a:srgbClr val="242021"/>
                </a:solidFill>
                <a:effectLst/>
                <a:latin typeface="Times New Roman" panose="02020603050405020304" pitchFamily="18" charset="0"/>
                <a:cs typeface="Times New Roman" panose="02020603050405020304" pitchFamily="18" charset="0"/>
              </a:rPr>
              <a:t>2. Adding additional processors to a system that uses multiple processors for separate tasks—for example, searching the web</a:t>
            </a:r>
          </a:p>
        </p:txBody>
      </p:sp>
      <p:sp>
        <p:nvSpPr>
          <p:cNvPr id="3" name="TextBox 2">
            <a:extLst>
              <a:ext uri="{FF2B5EF4-FFF2-40B4-BE49-F238E27FC236}">
                <a16:creationId xmlns:a16="http://schemas.microsoft.com/office/drawing/2014/main" id="{F9A80F9F-74DB-1D57-04E8-E20E92A09B0A}"/>
              </a:ext>
            </a:extLst>
          </p:cNvPr>
          <p:cNvSpPr txBox="1"/>
          <p:nvPr/>
        </p:nvSpPr>
        <p:spPr>
          <a:xfrm>
            <a:off x="2846782" y="469875"/>
            <a:ext cx="6607996" cy="584775"/>
          </a:xfrm>
          <a:prstGeom prst="rect">
            <a:avLst/>
          </a:prstGeom>
          <a:noFill/>
        </p:spPr>
        <p:txBody>
          <a:bodyPr wrap="square" rtlCol="0">
            <a:spAutoFit/>
          </a:bodyPr>
          <a:lstStyle/>
          <a:p>
            <a:r>
              <a:rPr lang="en-US" sz="3200" b="1" dirty="0">
                <a:solidFill>
                  <a:schemeClr val="bg1"/>
                </a:solidFill>
              </a:rPr>
              <a:t>Throughput and Response Time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964425"/>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2864A79E-4CE8-AB6E-157B-625BF50AD9AA}"/>
              </a:ext>
            </a:extLst>
          </p:cNvPr>
          <p:cNvSpPr/>
          <p:nvPr/>
        </p:nvSpPr>
        <p:spPr>
          <a:xfrm>
            <a:off x="961359" y="517743"/>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D7E02F-125D-4E92-CE9F-3843F39FCEB9}"/>
              </a:ext>
            </a:extLst>
          </p:cNvPr>
          <p:cNvSpPr txBox="1"/>
          <p:nvPr/>
        </p:nvSpPr>
        <p:spPr>
          <a:xfrm>
            <a:off x="1161421" y="736395"/>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40864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85043"/>
            <a:ext cx="10812720" cy="5052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i="0" dirty="0">
                <a:solidFill>
                  <a:srgbClr val="242021"/>
                </a:solidFill>
                <a:effectLst/>
                <a:latin typeface="Times New Roman" panose="02020603050405020304" pitchFamily="18" charset="0"/>
                <a:cs typeface="Times New Roman" panose="02020603050405020304" pitchFamily="18" charset="0"/>
              </a:rPr>
              <a:t>Decreasing response time almost always improves throughput. Hence, </a:t>
            </a:r>
            <a:r>
              <a:rPr lang="en-US" sz="2400" b="1" i="0" dirty="0">
                <a:solidFill>
                  <a:srgbClr val="242021"/>
                </a:solidFill>
                <a:effectLst/>
                <a:latin typeface="Times New Roman" panose="02020603050405020304" pitchFamily="18" charset="0"/>
                <a:cs typeface="Times New Roman" panose="02020603050405020304" pitchFamily="18" charset="0"/>
              </a:rPr>
              <a:t>in case 1</a:t>
            </a:r>
            <a:r>
              <a:rPr lang="en-US" sz="2400" i="0" dirty="0">
                <a:solidFill>
                  <a:srgbClr val="242021"/>
                </a:solidFill>
                <a:effectLst/>
                <a:latin typeface="Times New Roman" panose="02020603050405020304" pitchFamily="18" charset="0"/>
                <a:cs typeface="Times New Roman" panose="02020603050405020304" pitchFamily="18" charset="0"/>
              </a:rPr>
              <a:t>, both response time and throughput are improved. </a:t>
            </a:r>
            <a:r>
              <a:rPr lang="en-US" sz="2400" b="1" i="0" dirty="0">
                <a:solidFill>
                  <a:srgbClr val="242021"/>
                </a:solidFill>
                <a:effectLst/>
                <a:latin typeface="Times New Roman" panose="02020603050405020304" pitchFamily="18" charset="0"/>
                <a:cs typeface="Times New Roman" panose="02020603050405020304" pitchFamily="18" charset="0"/>
              </a:rPr>
              <a:t>In case 2, </a:t>
            </a:r>
            <a:r>
              <a:rPr lang="en-US" sz="2400" i="0" dirty="0">
                <a:solidFill>
                  <a:srgbClr val="242021"/>
                </a:solidFill>
                <a:effectLst/>
                <a:latin typeface="Times New Roman" panose="02020603050405020304" pitchFamily="18" charset="0"/>
                <a:cs typeface="Times New Roman" panose="02020603050405020304" pitchFamily="18" charset="0"/>
              </a:rPr>
              <a:t>no one task gets work done faster, so only throughput increases.</a:t>
            </a:r>
          </a:p>
          <a:p>
            <a:pPr>
              <a:lnSpc>
                <a:spcPct val="150000"/>
              </a:lnSpc>
            </a:pPr>
            <a:r>
              <a:rPr lang="en-US" sz="2400" i="0" dirty="0">
                <a:solidFill>
                  <a:srgbClr val="242021"/>
                </a:solidFill>
                <a:effectLst/>
                <a:latin typeface="Times New Roman" panose="02020603050405020304" pitchFamily="18" charset="0"/>
                <a:cs typeface="Times New Roman" panose="02020603050405020304" pitchFamily="18" charset="0"/>
              </a:rPr>
              <a:t>If, however, the demand for processing in the second case was almost as large as the throughput, the system might force requests to queue up. In this case, increasing the throughput could also improve response time, since it would reduce the waiting time in the queue. Thus, in many real computer systems, changing either execution time or throughput often affects the other.</a:t>
            </a:r>
            <a:r>
              <a:rPr lang="en-US" sz="2400" dirty="0">
                <a:latin typeface="Times New Roman" panose="02020603050405020304" pitchFamily="18" charset="0"/>
                <a:cs typeface="Times New Roman" panose="02020603050405020304" pitchFamily="18" charset="0"/>
              </a:rPr>
              <a:t> </a:t>
            </a:r>
            <a:endParaRPr lang="en-US" sz="3600"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44721" y="397155"/>
            <a:ext cx="6607996" cy="584775"/>
          </a:xfrm>
          <a:prstGeom prst="rect">
            <a:avLst/>
          </a:prstGeom>
          <a:noFill/>
        </p:spPr>
        <p:txBody>
          <a:bodyPr wrap="square" rtlCol="0">
            <a:spAutoFit/>
          </a:bodyPr>
          <a:lstStyle/>
          <a:p>
            <a:r>
              <a:rPr lang="en-US" sz="3200" b="1" dirty="0">
                <a:solidFill>
                  <a:schemeClr val="bg1"/>
                </a:solidFill>
              </a:rPr>
              <a:t>Throughput and Response Time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8943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1649AF1E-5EF0-5825-6A35-2CC9CE01A817}"/>
              </a:ext>
            </a:extLst>
          </p:cNvPr>
          <p:cNvSpPr/>
          <p:nvPr/>
        </p:nvSpPr>
        <p:spPr>
          <a:xfrm>
            <a:off x="961359" y="432277"/>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41F0BA-3236-F073-0059-BBB2F089564A}"/>
              </a:ext>
            </a:extLst>
          </p:cNvPr>
          <p:cNvSpPr txBox="1"/>
          <p:nvPr/>
        </p:nvSpPr>
        <p:spPr>
          <a:xfrm>
            <a:off x="1161421" y="650929"/>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57786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212844"/>
            <a:ext cx="10812720" cy="4924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0" i="0" dirty="0">
                <a:solidFill>
                  <a:srgbClr val="242021"/>
                </a:solidFill>
                <a:effectLst/>
                <a:latin typeface="Times New Roman" panose="02020603050405020304" pitchFamily="18" charset="0"/>
                <a:cs typeface="Times New Roman" panose="02020603050405020304" pitchFamily="18" charset="0"/>
              </a:rPr>
              <a:t>In discussing the performance of computers, we will be primarily concerned with response time for the first few chapters. To maximize performance, we want to minimize response time or execution time for some task. Thus, we can relate </a:t>
            </a:r>
            <a:r>
              <a:rPr lang="en-US" sz="1800" b="1" i="0" dirty="0">
                <a:solidFill>
                  <a:srgbClr val="242021"/>
                </a:solidFill>
                <a:effectLst/>
                <a:latin typeface="Times New Roman" panose="02020603050405020304" pitchFamily="18" charset="0"/>
                <a:cs typeface="Times New Roman" panose="02020603050405020304" pitchFamily="18" charset="0"/>
              </a:rPr>
              <a:t>performance and execution time for a computer X</a:t>
            </a:r>
            <a:r>
              <a:rPr lang="en-US" sz="1800" b="0" i="0" dirty="0">
                <a:solidFill>
                  <a:srgbClr val="242021"/>
                </a:solidFill>
                <a:effectLst/>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br>
              <a:rPr lang="en-US" dirty="0">
                <a:latin typeface="Times New Roman" panose="02020603050405020304" pitchFamily="18" charset="0"/>
                <a:cs typeface="Times New Roman" panose="02020603050405020304" pitchFamily="18" charset="0"/>
              </a:rPr>
            </a:br>
            <a:endParaRPr lang="en-US" sz="28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800" b="1" dirty="0">
              <a:solidFill>
                <a:schemeClr val="tx2"/>
              </a:solidFill>
              <a:latin typeface="Times New Roman" panose="02020603050405020304" pitchFamily="18" charset="0"/>
              <a:ea typeface="Calibri" panose="020F0502020204030204" pitchFamily="34" charset="0"/>
              <a:cs typeface="Times New Roman" panose="02020603050405020304" pitchFamily="18" charset="0"/>
            </a:endParaRPr>
          </a:p>
          <a:p>
            <a:r>
              <a:rPr lang="en-US" sz="1800" b="0" i="0" dirty="0">
                <a:solidFill>
                  <a:srgbClr val="242021"/>
                </a:solidFill>
                <a:effectLst/>
                <a:latin typeface="Times New Roman" panose="02020603050405020304" pitchFamily="18" charset="0"/>
                <a:cs typeface="Times New Roman" panose="02020603050405020304" pitchFamily="18" charset="0"/>
              </a:rPr>
              <a:t>This means that </a:t>
            </a:r>
            <a:r>
              <a:rPr lang="en-US" sz="1800" b="1" i="0" dirty="0">
                <a:solidFill>
                  <a:srgbClr val="242021"/>
                </a:solidFill>
                <a:effectLst/>
                <a:latin typeface="Times New Roman" panose="02020603050405020304" pitchFamily="18" charset="0"/>
                <a:cs typeface="Times New Roman" panose="02020603050405020304" pitchFamily="18" charset="0"/>
              </a:rPr>
              <a:t>for two computers X and Y</a:t>
            </a:r>
            <a:r>
              <a:rPr lang="en-US" sz="1800" b="0" i="0" dirty="0">
                <a:solidFill>
                  <a:srgbClr val="242021"/>
                </a:solidFill>
                <a:effectLst/>
                <a:latin typeface="Times New Roman" panose="02020603050405020304" pitchFamily="18" charset="0"/>
                <a:cs typeface="Times New Roman" panose="02020603050405020304" pitchFamily="18" charset="0"/>
              </a:rPr>
              <a:t>, if the performance of X is greater than the performance of Y, we have</a:t>
            </a:r>
          </a:p>
          <a:p>
            <a:endParaRPr lang="en-US" dirty="0">
              <a:solidFill>
                <a:srgbClr val="242021"/>
              </a:solidFill>
              <a:latin typeface="Times New Roman" panose="02020603050405020304" pitchFamily="18" charset="0"/>
              <a:cs typeface="Times New Roman" panose="02020603050405020304" pitchFamily="18" charset="0"/>
            </a:endParaRPr>
          </a:p>
          <a:p>
            <a:endParaRPr lang="en-US" sz="2800" dirty="0">
              <a:solidFill>
                <a:srgbClr val="242021"/>
              </a:solidFill>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br>
              <a:rPr lang="en-US" sz="2800" dirty="0">
                <a:latin typeface="Times New Roman" panose="02020603050405020304" pitchFamily="18" charset="0"/>
                <a:cs typeface="Times New Roman" panose="02020603050405020304" pitchFamily="18" charset="0"/>
              </a:rPr>
            </a:br>
            <a:endParaRPr lang="en-US" sz="28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89092" y="577954"/>
            <a:ext cx="6607996" cy="584775"/>
          </a:xfrm>
          <a:prstGeom prst="rect">
            <a:avLst/>
          </a:prstGeom>
          <a:noFill/>
        </p:spPr>
        <p:txBody>
          <a:bodyPr wrap="square" rtlCol="0">
            <a:spAutoFit/>
          </a:bodyPr>
          <a:lstStyle/>
          <a:p>
            <a:r>
              <a:rPr lang="en-US" sz="3200" b="1" dirty="0">
                <a:solidFill>
                  <a:schemeClr val="bg1"/>
                </a:solidFill>
              </a:rPr>
              <a:t>Throughput and Response Time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F3CA687A-E90A-D0FC-FD9D-73F801501C1A}"/>
              </a:ext>
            </a:extLst>
          </p:cNvPr>
          <p:cNvPicPr>
            <a:picLocks noChangeAspect="1"/>
          </p:cNvPicPr>
          <p:nvPr/>
        </p:nvPicPr>
        <p:blipFill>
          <a:blip r:embed="rId3"/>
          <a:stretch>
            <a:fillRect/>
          </a:stretch>
        </p:blipFill>
        <p:spPr>
          <a:xfrm>
            <a:off x="3765042" y="2603800"/>
            <a:ext cx="3639058" cy="704948"/>
          </a:xfrm>
          <a:prstGeom prst="rect">
            <a:avLst/>
          </a:prstGeom>
        </p:spPr>
      </p:pic>
      <p:pic>
        <p:nvPicPr>
          <p:cNvPr id="9" name="Picture 8">
            <a:extLst>
              <a:ext uri="{FF2B5EF4-FFF2-40B4-BE49-F238E27FC236}">
                <a16:creationId xmlns:a16="http://schemas.microsoft.com/office/drawing/2014/main" id="{801DF74E-8B7C-25FD-C6AD-C4174F44D33D}"/>
              </a:ext>
            </a:extLst>
          </p:cNvPr>
          <p:cNvPicPr>
            <a:picLocks noChangeAspect="1"/>
          </p:cNvPicPr>
          <p:nvPr/>
        </p:nvPicPr>
        <p:blipFill>
          <a:blip r:embed="rId4"/>
          <a:stretch>
            <a:fillRect/>
          </a:stretch>
        </p:blipFill>
        <p:spPr>
          <a:xfrm>
            <a:off x="1580809" y="3953163"/>
            <a:ext cx="7192379" cy="1867161"/>
          </a:xfrm>
          <a:prstGeom prst="rect">
            <a:avLst/>
          </a:prstGeom>
        </p:spPr>
      </p:pic>
      <p:sp>
        <p:nvSpPr>
          <p:cNvPr id="11" name="Rectangle 10">
            <a:extLst>
              <a:ext uri="{FF2B5EF4-FFF2-40B4-BE49-F238E27FC236}">
                <a16:creationId xmlns:a16="http://schemas.microsoft.com/office/drawing/2014/main" id="{3603A205-4EC8-15D6-0BF5-BE9CCE0CE50F}"/>
              </a:ext>
            </a:extLst>
          </p:cNvPr>
          <p:cNvSpPr/>
          <p:nvPr/>
        </p:nvSpPr>
        <p:spPr>
          <a:xfrm>
            <a:off x="961359" y="57795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1865666F-937D-BB9D-8E0F-17AC7E5B9250}"/>
              </a:ext>
            </a:extLst>
          </p:cNvPr>
          <p:cNvSpPr txBox="1"/>
          <p:nvPr/>
        </p:nvSpPr>
        <p:spPr>
          <a:xfrm>
            <a:off x="1161421" y="79660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935311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212844"/>
            <a:ext cx="10812720" cy="4924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2"/>
              </a:solidFill>
              <a:effectLst/>
              <a:ea typeface="Calibri" panose="020F050202020403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00413" y="577954"/>
            <a:ext cx="6607996" cy="584775"/>
          </a:xfrm>
          <a:prstGeom prst="rect">
            <a:avLst/>
          </a:prstGeom>
          <a:noFill/>
        </p:spPr>
        <p:txBody>
          <a:bodyPr wrap="square" rtlCol="0">
            <a:spAutoFit/>
          </a:bodyPr>
          <a:lstStyle/>
          <a:p>
            <a:r>
              <a:rPr lang="en-US" sz="3200" b="1" dirty="0">
                <a:solidFill>
                  <a:schemeClr val="bg1"/>
                </a:solidFill>
                <a:latin typeface="ITCFranklinGothicStd-Hvy"/>
              </a:rPr>
              <a:t>Throughput and Response Time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a16="http://schemas.microsoft.com/office/drawing/2014/main" id="{3603A205-4EC8-15D6-0BF5-BE9CCE0CE50F}"/>
              </a:ext>
            </a:extLst>
          </p:cNvPr>
          <p:cNvSpPr/>
          <p:nvPr/>
        </p:nvSpPr>
        <p:spPr>
          <a:xfrm>
            <a:off x="961359" y="57795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1865666F-937D-BB9D-8E0F-17AC7E5B9250}"/>
              </a:ext>
            </a:extLst>
          </p:cNvPr>
          <p:cNvSpPr txBox="1"/>
          <p:nvPr/>
        </p:nvSpPr>
        <p:spPr>
          <a:xfrm>
            <a:off x="1161421" y="79660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
        <p:nvSpPr>
          <p:cNvPr id="4" name="Rectangle 5">
            <a:extLst>
              <a:ext uri="{FF2B5EF4-FFF2-40B4-BE49-F238E27FC236}">
                <a16:creationId xmlns:a16="http://schemas.microsoft.com/office/drawing/2014/main" id="{12322D7D-B15A-BAE4-069E-8C147F00B076}"/>
              </a:ext>
            </a:extLst>
          </p:cNvPr>
          <p:cNvSpPr>
            <a:spLocks noChangeArrowheads="1"/>
          </p:cNvSpPr>
          <p:nvPr/>
        </p:nvSpPr>
        <p:spPr bwMode="auto">
          <a:xfrm>
            <a:off x="2209800" y="2337967"/>
            <a:ext cx="77724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chemeClr val="folHlink"/>
              </a:buClr>
              <a:buSzPct val="6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Arial" panose="020B0604020202020204" pitchFamily="34" charset="0"/>
              </a:defRPr>
            </a:lvl9pPr>
          </a:lstStyle>
          <a:p>
            <a:pPr eaLnBrk="1" hangingPunct="1"/>
            <a:r>
              <a:rPr lang="en-US" altLang="en-US" b="1" dirty="0">
                <a:latin typeface="Times New Roman" panose="02020603050405020304" pitchFamily="18" charset="0"/>
                <a:cs typeface="Times New Roman" panose="02020603050405020304" pitchFamily="18" charset="0"/>
              </a:rPr>
              <a:t>Example: </a:t>
            </a:r>
            <a:r>
              <a:rPr lang="en-US" altLang="en-US" dirty="0">
                <a:latin typeface="Times New Roman" panose="02020603050405020304" pitchFamily="18" charset="0"/>
                <a:cs typeface="Times New Roman" panose="02020603050405020304" pitchFamily="18" charset="0"/>
              </a:rPr>
              <a:t>time taken to run a program</a:t>
            </a:r>
          </a:p>
          <a:p>
            <a:pPr lvl="1" eaLnBrk="1" hangingPunct="1"/>
            <a:r>
              <a:rPr lang="en-US" altLang="en-US" dirty="0">
                <a:latin typeface="Times New Roman" panose="02020603050405020304" pitchFamily="18" charset="0"/>
                <a:cs typeface="Times New Roman" panose="02020603050405020304" pitchFamily="18" charset="0"/>
              </a:rPr>
              <a:t>10s on A, 15s on B</a:t>
            </a:r>
          </a:p>
          <a:p>
            <a:pPr lvl="1" eaLnBrk="1" hangingPunct="1"/>
            <a:r>
              <a:rPr lang="en-US" altLang="en-US" dirty="0">
                <a:latin typeface="Times New Roman" panose="02020603050405020304" pitchFamily="18" charset="0"/>
                <a:cs typeface="Times New Roman" panose="02020603050405020304" pitchFamily="18" charset="0"/>
              </a:rPr>
              <a:t>Execution </a:t>
            </a:r>
            <a:r>
              <a:rPr lang="en-US" altLang="en-US" dirty="0" err="1">
                <a:latin typeface="Times New Roman" panose="02020603050405020304" pitchFamily="18" charset="0"/>
                <a:cs typeface="Times New Roman" panose="02020603050405020304" pitchFamily="18" charset="0"/>
              </a:rPr>
              <a:t>Time</a:t>
            </a:r>
            <a:r>
              <a:rPr lang="en-US" altLang="en-US" baseline="-25000" dirty="0" err="1">
                <a:latin typeface="Times New Roman" panose="02020603050405020304" pitchFamily="18" charset="0"/>
                <a:cs typeface="Times New Roman" panose="02020603050405020304" pitchFamily="18" charset="0"/>
              </a:rPr>
              <a:t>B</a:t>
            </a:r>
            <a:r>
              <a:rPr lang="en-US" altLang="en-US" dirty="0">
                <a:latin typeface="Times New Roman" panose="02020603050405020304" pitchFamily="18" charset="0"/>
                <a:cs typeface="Times New Roman" panose="02020603050405020304" pitchFamily="18" charset="0"/>
              </a:rPr>
              <a:t> / Execution </a:t>
            </a:r>
            <a:r>
              <a:rPr lang="en-US" altLang="en-US" dirty="0" err="1">
                <a:latin typeface="Times New Roman" panose="02020603050405020304" pitchFamily="18" charset="0"/>
                <a:cs typeface="Times New Roman" panose="02020603050405020304" pitchFamily="18" charset="0"/>
              </a:rPr>
              <a:t>Time</a:t>
            </a:r>
            <a:r>
              <a:rPr lang="en-US" altLang="en-US" baseline="-25000" dirty="0" err="1">
                <a:latin typeface="Times New Roman" panose="02020603050405020304" pitchFamily="18" charset="0"/>
                <a:cs typeface="Times New Roman" panose="02020603050405020304" pitchFamily="18" charset="0"/>
              </a:rPr>
              <a:t>A</a:t>
            </a:r>
            <a:br>
              <a:rPr lang="en-US" altLang="en-US" dirty="0">
                <a:latin typeface="Times New Roman" panose="02020603050405020304" pitchFamily="18" charset="0"/>
                <a:cs typeface="Times New Roman" panose="02020603050405020304" pitchFamily="18" charset="0"/>
              </a:rPr>
            </a:br>
            <a:r>
              <a:rPr lang="en-US" altLang="en-US" dirty="0">
                <a:latin typeface="Times New Roman" panose="02020603050405020304" pitchFamily="18" charset="0"/>
                <a:cs typeface="Times New Roman" panose="02020603050405020304" pitchFamily="18" charset="0"/>
              </a:rPr>
              <a:t>= 15s / 10s = 1.5</a:t>
            </a:r>
          </a:p>
          <a:p>
            <a:pPr lvl="1" eaLnBrk="1" hangingPunct="1"/>
            <a:r>
              <a:rPr lang="en-US" altLang="en-US" dirty="0">
                <a:latin typeface="Times New Roman" panose="02020603050405020304" pitchFamily="18" charset="0"/>
                <a:cs typeface="Times New Roman" panose="02020603050405020304" pitchFamily="18" charset="0"/>
              </a:rPr>
              <a:t>So A is 1.5 times faster than B</a:t>
            </a:r>
            <a:endParaRPr lang="en-AU"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6574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08876"/>
            <a:ext cx="10812720" cy="4628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Time is the measure of computer performance: the computer that performs the same amount of work in the least time is the fastest. Program </a:t>
            </a:r>
            <a:r>
              <a:rPr lang="en-US" sz="2400" b="0" i="1" dirty="0">
                <a:solidFill>
                  <a:srgbClr val="242021"/>
                </a:solidFill>
                <a:effectLst/>
                <a:latin typeface="Times New Roman" panose="02020603050405020304" pitchFamily="18" charset="0"/>
                <a:cs typeface="Times New Roman" panose="02020603050405020304" pitchFamily="18" charset="0"/>
              </a:rPr>
              <a:t>execution time </a:t>
            </a:r>
            <a:r>
              <a:rPr lang="en-US" sz="2400" b="0" i="0" dirty="0">
                <a:solidFill>
                  <a:srgbClr val="242021"/>
                </a:solidFill>
                <a:effectLst/>
                <a:latin typeface="Times New Roman" panose="02020603050405020304" pitchFamily="18" charset="0"/>
                <a:cs typeface="Times New Roman" panose="02020603050405020304" pitchFamily="18" charset="0"/>
              </a:rPr>
              <a:t>is measured in seconds per program. However, time can be defined in different ways, depending on what we count. The most straightforward definition of time is called </a:t>
            </a:r>
            <a:r>
              <a:rPr lang="en-US" sz="2400" b="0" i="1" dirty="0">
                <a:solidFill>
                  <a:srgbClr val="242021"/>
                </a:solidFill>
                <a:effectLst/>
                <a:latin typeface="Times New Roman" panose="02020603050405020304" pitchFamily="18" charset="0"/>
                <a:cs typeface="Times New Roman" panose="02020603050405020304" pitchFamily="18" charset="0"/>
              </a:rPr>
              <a:t>wall clock time</a:t>
            </a:r>
            <a:r>
              <a:rPr lang="en-US" sz="2400" b="0" i="0" dirty="0">
                <a:solidFill>
                  <a:srgbClr val="242021"/>
                </a:solidFill>
                <a:effectLst/>
                <a:latin typeface="Times New Roman" panose="02020603050405020304" pitchFamily="18" charset="0"/>
                <a:cs typeface="Times New Roman" panose="02020603050405020304" pitchFamily="18" charset="0"/>
              </a:rPr>
              <a:t>, </a:t>
            </a:r>
            <a:r>
              <a:rPr lang="en-US" sz="2400" b="0" i="1" dirty="0">
                <a:solidFill>
                  <a:srgbClr val="242021"/>
                </a:solidFill>
                <a:effectLst/>
                <a:latin typeface="Times New Roman" panose="02020603050405020304" pitchFamily="18" charset="0"/>
                <a:cs typeface="Times New Roman" panose="02020603050405020304" pitchFamily="18" charset="0"/>
              </a:rPr>
              <a:t>response time</a:t>
            </a:r>
            <a:r>
              <a:rPr lang="en-US" sz="2400" b="0" i="0" dirty="0">
                <a:solidFill>
                  <a:srgbClr val="242021"/>
                </a:solidFill>
                <a:effectLst/>
                <a:latin typeface="Times New Roman" panose="02020603050405020304" pitchFamily="18" charset="0"/>
                <a:cs typeface="Times New Roman" panose="02020603050405020304" pitchFamily="18" charset="0"/>
              </a:rPr>
              <a:t>, or </a:t>
            </a:r>
            <a:r>
              <a:rPr lang="en-US" sz="2400" b="0" i="1" dirty="0">
                <a:solidFill>
                  <a:srgbClr val="242021"/>
                </a:solidFill>
                <a:effectLst/>
                <a:latin typeface="Times New Roman" panose="02020603050405020304" pitchFamily="18" charset="0"/>
                <a:cs typeface="Times New Roman" panose="02020603050405020304" pitchFamily="18" charset="0"/>
              </a:rPr>
              <a:t>elapsed time</a:t>
            </a:r>
            <a:r>
              <a:rPr lang="en-US" sz="2400" b="0" i="0" dirty="0">
                <a:solidFill>
                  <a:srgbClr val="242021"/>
                </a:solidFill>
                <a:effectLst/>
                <a:latin typeface="Times New Roman" panose="02020603050405020304" pitchFamily="18" charset="0"/>
                <a:cs typeface="Times New Roman" panose="02020603050405020304" pitchFamily="18" charset="0"/>
              </a:rPr>
              <a:t>. These terms mean the total time to complete a task, including disk accesses, memory accesses, </a:t>
            </a:r>
            <a:r>
              <a:rPr lang="en-US" sz="2400" b="0" i="1" dirty="0">
                <a:solidFill>
                  <a:srgbClr val="242021"/>
                </a:solidFill>
                <a:effectLst/>
                <a:latin typeface="Times New Roman" panose="02020603050405020304" pitchFamily="18" charset="0"/>
                <a:cs typeface="Times New Roman" panose="02020603050405020304" pitchFamily="18" charset="0"/>
              </a:rPr>
              <a:t>input/output </a:t>
            </a:r>
            <a:r>
              <a:rPr lang="en-US" sz="2400" b="0" i="0" dirty="0">
                <a:solidFill>
                  <a:srgbClr val="242021"/>
                </a:solidFill>
                <a:effectLst/>
                <a:latin typeface="Times New Roman" panose="02020603050405020304" pitchFamily="18" charset="0"/>
                <a:cs typeface="Times New Roman" panose="02020603050405020304" pitchFamily="18" charset="0"/>
              </a:rPr>
              <a:t>(I/O) activities, operating system overhead—everything</a:t>
            </a:r>
            <a:r>
              <a:rPr lang="en-US" sz="2400" dirty="0">
                <a:latin typeface="Times New Roman" panose="02020603050405020304" pitchFamily="18" charset="0"/>
                <a:cs typeface="Times New Roman" panose="02020603050405020304" pitchFamily="18" charset="0"/>
              </a:rPr>
              <a:t> </a:t>
            </a: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95576" y="800990"/>
            <a:ext cx="6607996" cy="584775"/>
          </a:xfrm>
          <a:prstGeom prst="rect">
            <a:avLst/>
          </a:prstGeom>
          <a:noFill/>
        </p:spPr>
        <p:txBody>
          <a:bodyPr wrap="square" rtlCol="0">
            <a:spAutoFit/>
          </a:bodyPr>
          <a:lstStyle/>
          <a:p>
            <a:r>
              <a:rPr lang="en-US" sz="3200" b="1" dirty="0">
                <a:solidFill>
                  <a:schemeClr val="bg1"/>
                </a:solidFill>
                <a:latin typeface="ITCFranklinGothicStd-Hvy"/>
              </a:rPr>
              <a:t>Measuring Performance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C4735311-83DE-DEA0-BAF2-1DF853696430}"/>
              </a:ext>
            </a:extLst>
          </p:cNvPr>
          <p:cNvSpPr/>
          <p:nvPr/>
        </p:nvSpPr>
        <p:spPr>
          <a:xfrm>
            <a:off x="856584" y="89011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E32EBF-4843-7898-FC66-A2072FD2A68E}"/>
              </a:ext>
            </a:extLst>
          </p:cNvPr>
          <p:cNvSpPr txBox="1"/>
          <p:nvPr/>
        </p:nvSpPr>
        <p:spPr>
          <a:xfrm>
            <a:off x="1056646" y="110876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78764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877152"/>
            <a:ext cx="10812720" cy="5260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Computers are often shared, however, and a processor may work on several programs simultaneously. In such cases, the system may try to optimize throughput rather than attempt to minimize the elapsed time for one program. Hence, we often want to distinguish between the elapsed time and the time over which the processor is working on our behalf. </a:t>
            </a:r>
            <a:r>
              <a:rPr lang="en-US" sz="2400" b="1" i="0" dirty="0">
                <a:solidFill>
                  <a:srgbClr val="00ADEE"/>
                </a:solidFill>
                <a:effectLst/>
                <a:latin typeface="Times New Roman" panose="02020603050405020304" pitchFamily="18" charset="0"/>
                <a:cs typeface="Times New Roman" panose="02020603050405020304" pitchFamily="18" charset="0"/>
              </a:rPr>
              <a:t>CPU execution time </a:t>
            </a:r>
            <a:r>
              <a:rPr lang="en-US" sz="2400" b="0" i="0" dirty="0">
                <a:solidFill>
                  <a:srgbClr val="242021"/>
                </a:solidFill>
                <a:effectLst/>
                <a:latin typeface="Times New Roman" panose="02020603050405020304" pitchFamily="18" charset="0"/>
                <a:cs typeface="Times New Roman" panose="02020603050405020304" pitchFamily="18" charset="0"/>
              </a:rPr>
              <a:t>or simply </a:t>
            </a:r>
            <a:r>
              <a:rPr lang="en-US" sz="2400" b="1" i="0" dirty="0">
                <a:solidFill>
                  <a:srgbClr val="00ADEE"/>
                </a:solidFill>
                <a:effectLst/>
                <a:latin typeface="Times New Roman" panose="02020603050405020304" pitchFamily="18" charset="0"/>
                <a:cs typeface="Times New Roman" panose="02020603050405020304" pitchFamily="18" charset="0"/>
              </a:rPr>
              <a:t>CPU time</a:t>
            </a:r>
            <a:r>
              <a:rPr lang="en-US" sz="2400" b="0" i="0" dirty="0">
                <a:solidFill>
                  <a:srgbClr val="242021"/>
                </a:solidFill>
                <a:effectLst/>
                <a:latin typeface="Times New Roman" panose="02020603050405020304" pitchFamily="18" charset="0"/>
                <a:cs typeface="Times New Roman" panose="02020603050405020304" pitchFamily="18" charset="0"/>
              </a:rPr>
              <a:t>, which recognizes this distinction, is the time the CPU spends computing for this task and does not include time spent waiting for I/O or running other programs.</a:t>
            </a: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r>
              <a:rPr lang="en-US" sz="2400" b="1" i="0" dirty="0">
                <a:solidFill>
                  <a:srgbClr val="00ADEE"/>
                </a:solidFill>
                <a:effectLst/>
                <a:latin typeface="Times New Roman" panose="02020603050405020304" pitchFamily="18" charset="0"/>
                <a:cs typeface="Times New Roman" panose="02020603050405020304" pitchFamily="18" charset="0"/>
              </a:rPr>
              <a:t>CPU execution time </a:t>
            </a:r>
            <a:r>
              <a:rPr lang="en-US" sz="2400" b="0" i="0" dirty="0">
                <a:solidFill>
                  <a:srgbClr val="242021"/>
                </a:solidFill>
                <a:effectLst/>
                <a:latin typeface="Times New Roman" panose="02020603050405020304" pitchFamily="18" charset="0"/>
                <a:cs typeface="Times New Roman" panose="02020603050405020304" pitchFamily="18" charset="0"/>
              </a:rPr>
              <a:t>Also called </a:t>
            </a:r>
            <a:r>
              <a:rPr lang="en-US" sz="2400" b="1" i="0" dirty="0">
                <a:solidFill>
                  <a:srgbClr val="00ADEE"/>
                </a:solidFill>
                <a:effectLst/>
                <a:latin typeface="Times New Roman" panose="02020603050405020304" pitchFamily="18" charset="0"/>
                <a:cs typeface="Times New Roman" panose="02020603050405020304" pitchFamily="18" charset="0"/>
              </a:rPr>
              <a:t>CPU time</a:t>
            </a:r>
            <a:r>
              <a:rPr lang="en-US" sz="2400" b="0" i="0" dirty="0">
                <a:solidFill>
                  <a:srgbClr val="242021"/>
                </a:solidFill>
                <a:effectLst/>
                <a:latin typeface="Times New Roman" panose="02020603050405020304" pitchFamily="18" charset="0"/>
                <a:cs typeface="Times New Roman" panose="02020603050405020304" pitchFamily="18" charset="0"/>
              </a:rPr>
              <a:t>. The actual time the CPU spends computing for a specific task.</a:t>
            </a: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35671" y="87721"/>
            <a:ext cx="2145154" cy="707887"/>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5F7D031-2350-13BC-A238-5432E1917FB1}"/>
              </a:ext>
            </a:extLst>
          </p:cNvPr>
          <p:cNvSpPr txBox="1"/>
          <p:nvPr/>
        </p:nvSpPr>
        <p:spPr>
          <a:xfrm>
            <a:off x="2695576" y="164495"/>
            <a:ext cx="6607996" cy="584775"/>
          </a:xfrm>
          <a:prstGeom prst="rect">
            <a:avLst/>
          </a:prstGeom>
          <a:noFill/>
        </p:spPr>
        <p:txBody>
          <a:bodyPr wrap="square" rtlCol="0">
            <a:spAutoFit/>
          </a:bodyPr>
          <a:lstStyle/>
          <a:p>
            <a:r>
              <a:rPr lang="en-US" sz="3200" b="1" dirty="0">
                <a:solidFill>
                  <a:schemeClr val="bg1"/>
                </a:solidFill>
                <a:latin typeface="ITCFranklinGothicStd-Hvy"/>
              </a:rPr>
              <a:t>Measuring Performance </a:t>
            </a:r>
          </a:p>
        </p:txBody>
      </p:sp>
      <p:sp>
        <p:nvSpPr>
          <p:cNvPr id="7" name="Rectangle 6">
            <a:extLst>
              <a:ext uri="{FF2B5EF4-FFF2-40B4-BE49-F238E27FC236}">
                <a16:creationId xmlns:a16="http://schemas.microsoft.com/office/drawing/2014/main" id="{26DACD65-2834-403F-0EE5-D82185123104}"/>
              </a:ext>
            </a:extLst>
          </p:cNvPr>
          <p:cNvSpPr/>
          <p:nvPr/>
        </p:nvSpPr>
        <p:spPr>
          <a:xfrm>
            <a:off x="856584" y="25361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29BD65A-411A-A16D-273B-E9B1A7AA3A31}"/>
              </a:ext>
            </a:extLst>
          </p:cNvPr>
          <p:cNvSpPr txBox="1"/>
          <p:nvPr/>
        </p:nvSpPr>
        <p:spPr>
          <a:xfrm>
            <a:off x="1056646" y="47227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361596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911525"/>
            <a:ext cx="10812720" cy="5226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CPU time can be further divided into the CPU time spent in the program, called </a:t>
            </a:r>
            <a:r>
              <a:rPr lang="en-US" sz="2400" b="1" i="0" dirty="0">
                <a:solidFill>
                  <a:srgbClr val="00ADEE"/>
                </a:solidFill>
                <a:effectLst/>
                <a:latin typeface="Times New Roman" panose="02020603050405020304" pitchFamily="18" charset="0"/>
                <a:cs typeface="Times New Roman" panose="02020603050405020304" pitchFamily="18" charset="0"/>
              </a:rPr>
              <a:t>user CPU time</a:t>
            </a:r>
            <a:r>
              <a:rPr lang="en-US" sz="2400" b="0" i="0" dirty="0">
                <a:solidFill>
                  <a:srgbClr val="242021"/>
                </a:solidFill>
                <a:effectLst/>
                <a:latin typeface="Times New Roman" panose="02020603050405020304" pitchFamily="18" charset="0"/>
                <a:cs typeface="Times New Roman" panose="02020603050405020304" pitchFamily="18" charset="0"/>
              </a:rPr>
              <a:t>, and the CPU time spent in the operating system performing tasks on behalf of the program, called </a:t>
            </a:r>
            <a:r>
              <a:rPr lang="en-US" sz="2400" b="1" i="0" dirty="0">
                <a:solidFill>
                  <a:srgbClr val="00ADEE"/>
                </a:solidFill>
                <a:effectLst/>
                <a:latin typeface="Times New Roman" panose="02020603050405020304" pitchFamily="18" charset="0"/>
                <a:cs typeface="Times New Roman" panose="02020603050405020304" pitchFamily="18" charset="0"/>
              </a:rPr>
              <a:t>system CPU time</a:t>
            </a:r>
            <a:r>
              <a:rPr lang="en-US" sz="2400" b="0" i="0" dirty="0">
                <a:solidFill>
                  <a:srgbClr val="242021"/>
                </a:solidFill>
                <a:effectLst/>
                <a:latin typeface="Times New Roman" panose="02020603050405020304" pitchFamily="18" charset="0"/>
                <a:cs typeface="Times New Roman" panose="02020603050405020304" pitchFamily="18" charset="0"/>
              </a:rPr>
              <a:t>. Differentiating between system and user CPU time is difficult to do accurately, because it is often hard to assign responsibility for operating system activities to one user program rather than another and because of the functionality differences among operating systems.</a:t>
            </a:r>
          </a:p>
          <a:p>
            <a:pPr>
              <a:lnSpc>
                <a:spcPct val="150000"/>
              </a:lnSpc>
            </a:pPr>
            <a:r>
              <a:rPr lang="en-US" sz="2400" b="1" i="0" dirty="0">
                <a:solidFill>
                  <a:srgbClr val="00ADEE"/>
                </a:solidFill>
                <a:effectLst/>
                <a:latin typeface="Times New Roman" panose="02020603050405020304" pitchFamily="18" charset="0"/>
                <a:cs typeface="Times New Roman" panose="02020603050405020304" pitchFamily="18" charset="0"/>
              </a:rPr>
              <a:t>User CPU Time </a:t>
            </a:r>
            <a:r>
              <a:rPr lang="en-US" sz="2400" b="0" i="0" dirty="0">
                <a:solidFill>
                  <a:srgbClr val="242021"/>
                </a:solidFill>
                <a:effectLst/>
                <a:latin typeface="Times New Roman" panose="02020603050405020304" pitchFamily="18" charset="0"/>
                <a:cs typeface="Times New Roman" panose="02020603050405020304" pitchFamily="18" charset="0"/>
              </a:rPr>
              <a:t>The CPU time spent in a program itself.</a:t>
            </a:r>
          </a:p>
          <a:p>
            <a:pPr>
              <a:lnSpc>
                <a:spcPct val="150000"/>
              </a:lnSpc>
            </a:pPr>
            <a:r>
              <a:rPr lang="en-US" sz="2400" b="1" i="0" dirty="0">
                <a:solidFill>
                  <a:srgbClr val="00ADEE"/>
                </a:solidFill>
                <a:effectLst/>
                <a:latin typeface="Times New Roman" panose="02020603050405020304" pitchFamily="18" charset="0"/>
                <a:cs typeface="Times New Roman" panose="02020603050405020304" pitchFamily="18" charset="0"/>
              </a:rPr>
              <a:t>System CPU time </a:t>
            </a:r>
            <a:r>
              <a:rPr lang="en-US" sz="2400" b="0" i="0" dirty="0">
                <a:solidFill>
                  <a:srgbClr val="242021"/>
                </a:solidFill>
                <a:effectLst/>
                <a:latin typeface="Times New Roman" panose="02020603050405020304" pitchFamily="18" charset="0"/>
                <a:cs typeface="Times New Roman" panose="02020603050405020304" pitchFamily="18" charset="0"/>
              </a:rPr>
              <a:t>The CPU time spent in the operating system performing tasks on behalf of the program</a:t>
            </a: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775695"/>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CD4441C5-28F1-FFAE-E885-7816F85E0367}"/>
              </a:ext>
            </a:extLst>
          </p:cNvPr>
          <p:cNvSpPr txBox="1"/>
          <p:nvPr/>
        </p:nvSpPr>
        <p:spPr>
          <a:xfrm>
            <a:off x="2695576" y="155530"/>
            <a:ext cx="6607996" cy="584775"/>
          </a:xfrm>
          <a:prstGeom prst="rect">
            <a:avLst/>
          </a:prstGeom>
          <a:noFill/>
        </p:spPr>
        <p:txBody>
          <a:bodyPr wrap="square" rtlCol="0">
            <a:spAutoFit/>
          </a:bodyPr>
          <a:lstStyle/>
          <a:p>
            <a:r>
              <a:rPr lang="en-US" sz="3200" b="1" dirty="0">
                <a:solidFill>
                  <a:schemeClr val="bg1"/>
                </a:solidFill>
                <a:latin typeface="ITCFranklinGothicStd-Hvy"/>
              </a:rPr>
              <a:t>Measuring Performance </a:t>
            </a:r>
          </a:p>
        </p:txBody>
      </p:sp>
      <p:sp>
        <p:nvSpPr>
          <p:cNvPr id="7" name="Rectangle 6">
            <a:extLst>
              <a:ext uri="{FF2B5EF4-FFF2-40B4-BE49-F238E27FC236}">
                <a16:creationId xmlns:a16="http://schemas.microsoft.com/office/drawing/2014/main" id="{5E48925F-06EE-68F5-0C0F-E95051057F0B}"/>
              </a:ext>
            </a:extLst>
          </p:cNvPr>
          <p:cNvSpPr/>
          <p:nvPr/>
        </p:nvSpPr>
        <p:spPr>
          <a:xfrm>
            <a:off x="856584" y="244654"/>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C5E4F68-B652-16D2-FBAE-D6CCA413C2DB}"/>
              </a:ext>
            </a:extLst>
          </p:cNvPr>
          <p:cNvSpPr txBox="1"/>
          <p:nvPr/>
        </p:nvSpPr>
        <p:spPr>
          <a:xfrm>
            <a:off x="1056646" y="463306"/>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944331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132358"/>
            <a:ext cx="10812720" cy="5005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For consistency, we maintain a distinction between performance based on elapsed time and that based on CPU execution time. We will use the term </a:t>
            </a:r>
            <a:r>
              <a:rPr lang="en-US" sz="2400" b="0" i="1" dirty="0">
                <a:solidFill>
                  <a:srgbClr val="242021"/>
                </a:solidFill>
                <a:effectLst/>
                <a:latin typeface="Times New Roman" panose="02020603050405020304" pitchFamily="18" charset="0"/>
                <a:cs typeface="Times New Roman" panose="02020603050405020304" pitchFamily="18" charset="0"/>
              </a:rPr>
              <a:t>system performance </a:t>
            </a:r>
            <a:r>
              <a:rPr lang="en-US" sz="2400" b="0" i="0" dirty="0">
                <a:solidFill>
                  <a:srgbClr val="242021"/>
                </a:solidFill>
                <a:effectLst/>
                <a:latin typeface="Times New Roman" panose="02020603050405020304" pitchFamily="18" charset="0"/>
                <a:cs typeface="Times New Roman" panose="02020603050405020304" pitchFamily="18" charset="0"/>
              </a:rPr>
              <a:t>to refer to elapsed time on an unloaded system and </a:t>
            </a:r>
            <a:r>
              <a:rPr lang="en-US" sz="2400" b="1" i="1" dirty="0">
                <a:solidFill>
                  <a:srgbClr val="0070C0"/>
                </a:solidFill>
                <a:effectLst/>
                <a:latin typeface="Times New Roman" panose="02020603050405020304" pitchFamily="18" charset="0"/>
                <a:cs typeface="Times New Roman" panose="02020603050405020304" pitchFamily="18" charset="0"/>
              </a:rPr>
              <a:t>CPU performance </a:t>
            </a:r>
            <a:r>
              <a:rPr lang="en-US" sz="2400" b="0" i="0" dirty="0">
                <a:solidFill>
                  <a:srgbClr val="242021"/>
                </a:solidFill>
                <a:effectLst/>
                <a:latin typeface="Times New Roman" panose="02020603050405020304" pitchFamily="18" charset="0"/>
                <a:cs typeface="Times New Roman" panose="02020603050405020304" pitchFamily="18" charset="0"/>
              </a:rPr>
              <a:t>to refer to user </a:t>
            </a:r>
            <a:r>
              <a:rPr lang="en-US" sz="2400" b="1" i="1" dirty="0">
                <a:solidFill>
                  <a:srgbClr val="0070C0"/>
                </a:solidFill>
                <a:effectLst/>
                <a:latin typeface="Times New Roman" panose="02020603050405020304" pitchFamily="18" charset="0"/>
                <a:cs typeface="Times New Roman" panose="02020603050405020304" pitchFamily="18" charset="0"/>
              </a:rPr>
              <a:t>CPU time</a:t>
            </a:r>
            <a:br>
              <a:rPr lang="en-US" sz="2400" dirty="0">
                <a:latin typeface="Times New Roman" panose="02020603050405020304" pitchFamily="18" charset="0"/>
                <a:cs typeface="Times New Roman" panose="02020603050405020304" pitchFamily="18" charset="0"/>
              </a:rPr>
            </a:b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90120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BAB9CF36-EB1B-8C15-F2A3-349EA357E303}"/>
              </a:ext>
            </a:extLst>
          </p:cNvPr>
          <p:cNvSpPr txBox="1"/>
          <p:nvPr/>
        </p:nvSpPr>
        <p:spPr>
          <a:xfrm>
            <a:off x="2695576" y="281038"/>
            <a:ext cx="6607996" cy="584775"/>
          </a:xfrm>
          <a:prstGeom prst="rect">
            <a:avLst/>
          </a:prstGeom>
          <a:noFill/>
        </p:spPr>
        <p:txBody>
          <a:bodyPr wrap="square" rtlCol="0">
            <a:spAutoFit/>
          </a:bodyPr>
          <a:lstStyle/>
          <a:p>
            <a:r>
              <a:rPr lang="en-US" sz="3200" b="1" dirty="0">
                <a:solidFill>
                  <a:schemeClr val="bg1"/>
                </a:solidFill>
                <a:latin typeface="ITCFranklinGothicStd-Hvy"/>
              </a:rPr>
              <a:t>Measuring Performance </a:t>
            </a:r>
          </a:p>
        </p:txBody>
      </p:sp>
      <p:sp>
        <p:nvSpPr>
          <p:cNvPr id="7" name="Rectangle 6">
            <a:extLst>
              <a:ext uri="{FF2B5EF4-FFF2-40B4-BE49-F238E27FC236}">
                <a16:creationId xmlns:a16="http://schemas.microsoft.com/office/drawing/2014/main" id="{49B338F2-AAA2-9777-042D-3394450CF518}"/>
              </a:ext>
            </a:extLst>
          </p:cNvPr>
          <p:cNvSpPr/>
          <p:nvPr/>
        </p:nvSpPr>
        <p:spPr>
          <a:xfrm>
            <a:off x="856584" y="370162"/>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6274C66-E2BB-DA88-A9EA-237F037A30CA}"/>
              </a:ext>
            </a:extLst>
          </p:cNvPr>
          <p:cNvSpPr txBox="1"/>
          <p:nvPr/>
        </p:nvSpPr>
        <p:spPr>
          <a:xfrm>
            <a:off x="1056646" y="588814"/>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1572854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358968"/>
            <a:ext cx="10812720" cy="4778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Times New Roman" panose="02020603050405020304" pitchFamily="18" charset="0"/>
                <a:cs typeface="Times New Roman" panose="02020603050405020304" pitchFamily="18" charset="0"/>
              </a:rPr>
              <a:t>Different applications are sensitive to different aspects of the performance of a computer system. Many applications, especially those running on servers, depend as much on </a:t>
            </a:r>
            <a:r>
              <a:rPr lang="en-US" sz="2400" b="1" i="0" dirty="0">
                <a:solidFill>
                  <a:srgbClr val="242021"/>
                </a:solidFill>
                <a:effectLst/>
                <a:latin typeface="Times New Roman" panose="02020603050405020304" pitchFamily="18" charset="0"/>
                <a:cs typeface="Times New Roman" panose="02020603050405020304" pitchFamily="18" charset="0"/>
              </a:rPr>
              <a:t>I/O performance</a:t>
            </a:r>
            <a:r>
              <a:rPr lang="en-US" sz="2400" b="0" i="0" dirty="0">
                <a:solidFill>
                  <a:srgbClr val="242021"/>
                </a:solidFill>
                <a:effectLst/>
                <a:latin typeface="Times New Roman" panose="02020603050405020304" pitchFamily="18" charset="0"/>
                <a:cs typeface="Times New Roman" panose="02020603050405020304" pitchFamily="18" charset="0"/>
              </a:rPr>
              <a:t>, which, in turn, relies on both hardware and software. Total elapsed time measured by a wall clock is the measurement of interest.</a:t>
            </a: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endParaRPr lang="en-US" sz="36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39959" y="662590"/>
            <a:ext cx="6607996" cy="584775"/>
          </a:xfrm>
          <a:prstGeom prst="rect">
            <a:avLst/>
          </a:prstGeom>
          <a:noFill/>
        </p:spPr>
        <p:txBody>
          <a:bodyPr wrap="square" rtlCol="0">
            <a:spAutoFit/>
          </a:bodyPr>
          <a:lstStyle/>
          <a:p>
            <a:r>
              <a:rPr lang="en-US" sz="3200" b="1" dirty="0">
                <a:solidFill>
                  <a:schemeClr val="bg1"/>
                </a:solidFill>
                <a:latin typeface="ITCFranklinGothicStd-Hvy"/>
              </a:rPr>
              <a:t>Understanding Program Performance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29A67AEF-4281-7068-56F9-945CF320A1DD}"/>
              </a:ext>
            </a:extLst>
          </p:cNvPr>
          <p:cNvSpPr/>
          <p:nvPr/>
        </p:nvSpPr>
        <p:spPr>
          <a:xfrm>
            <a:off x="951834" y="75892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7C7982-6F0A-BFCE-211B-2C664A310C49}"/>
              </a:ext>
            </a:extLst>
          </p:cNvPr>
          <p:cNvSpPr txBox="1"/>
          <p:nvPr/>
        </p:nvSpPr>
        <p:spPr>
          <a:xfrm>
            <a:off x="1151896" y="9775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2253362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358968"/>
            <a:ext cx="10812720" cy="4778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dirty="0">
                <a:solidFill>
                  <a:schemeClr val="tx1"/>
                </a:solidFill>
                <a:latin typeface="Times New Roman" panose="02020603050405020304" pitchFamily="18" charset="0"/>
                <a:cs typeface="Times New Roman" panose="02020603050405020304" pitchFamily="18" charset="0"/>
              </a:rPr>
              <a:t>In </a:t>
            </a:r>
            <a:r>
              <a:rPr lang="en-US" sz="2800" b="0" i="0" dirty="0">
                <a:solidFill>
                  <a:schemeClr val="tx1"/>
                </a:solidFill>
                <a:effectLst/>
                <a:latin typeface="Times New Roman" panose="02020603050405020304" pitchFamily="18" charset="0"/>
                <a:cs typeface="Times New Roman" panose="02020603050405020304" pitchFamily="18" charset="0"/>
              </a:rPr>
              <a:t>some application environments, the user may care about throughput, response time, or a complex combination of the two (e.g., </a:t>
            </a:r>
            <a:r>
              <a:rPr lang="en-US" sz="2800" b="1" i="0" dirty="0">
                <a:solidFill>
                  <a:schemeClr val="tx1"/>
                </a:solidFill>
                <a:effectLst/>
                <a:latin typeface="Times New Roman" panose="02020603050405020304" pitchFamily="18" charset="0"/>
                <a:cs typeface="Times New Roman" panose="02020603050405020304" pitchFamily="18" charset="0"/>
              </a:rPr>
              <a:t>maximum throughput with a worst-case response time</a:t>
            </a:r>
            <a:r>
              <a:rPr lang="en-US" sz="2800" b="0" i="0" dirty="0">
                <a:solidFill>
                  <a:schemeClr val="tx1"/>
                </a:solidFill>
                <a:effectLst/>
                <a:latin typeface="Times New Roman" panose="02020603050405020304" pitchFamily="18" charset="0"/>
                <a:cs typeface="Times New Roman" panose="02020603050405020304" pitchFamily="18" charset="0"/>
              </a:rPr>
              <a:t>). </a:t>
            </a:r>
            <a:endParaRPr lang="en-US" sz="40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39959" y="685193"/>
            <a:ext cx="6607996" cy="584775"/>
          </a:xfrm>
          <a:prstGeom prst="rect">
            <a:avLst/>
          </a:prstGeom>
          <a:noFill/>
        </p:spPr>
        <p:txBody>
          <a:bodyPr wrap="square" rtlCol="0">
            <a:spAutoFit/>
          </a:bodyPr>
          <a:lstStyle/>
          <a:p>
            <a:r>
              <a:rPr lang="en-US" sz="3200" b="1" dirty="0">
                <a:solidFill>
                  <a:schemeClr val="bg1"/>
                </a:solidFill>
                <a:latin typeface="ITCFranklinGothicStd-Hvy"/>
              </a:rPr>
              <a:t>Understanding Program Performance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29A67AEF-4281-7068-56F9-945CF320A1DD}"/>
              </a:ext>
            </a:extLst>
          </p:cNvPr>
          <p:cNvSpPr/>
          <p:nvPr/>
        </p:nvSpPr>
        <p:spPr>
          <a:xfrm>
            <a:off x="951834" y="75892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7C7982-6F0A-BFCE-211B-2C664A310C49}"/>
              </a:ext>
            </a:extLst>
          </p:cNvPr>
          <p:cNvSpPr txBox="1"/>
          <p:nvPr/>
        </p:nvSpPr>
        <p:spPr>
          <a:xfrm>
            <a:off x="1151896" y="9775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4229202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358968"/>
            <a:ext cx="10812720" cy="4778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dirty="0">
                <a:solidFill>
                  <a:schemeClr val="tx1"/>
                </a:solidFill>
                <a:latin typeface="Times New Roman" panose="02020603050405020304" pitchFamily="18" charset="0"/>
                <a:cs typeface="Times New Roman" panose="02020603050405020304" pitchFamily="18" charset="0"/>
              </a:rPr>
              <a:t>To improve the performance of a program, one must have a clear definition of what performance metric matters and then proceed to look for performance bottlenecks by measuring program execution and looking for the likely bottlenecks. </a:t>
            </a:r>
            <a:r>
              <a:rPr lang="en-US" sz="2800" b="1" dirty="0">
                <a:solidFill>
                  <a:schemeClr val="tx1"/>
                </a:solidFill>
                <a:latin typeface="Times New Roman" panose="02020603050405020304" pitchFamily="18" charset="0"/>
                <a:cs typeface="Times New Roman" panose="02020603050405020304" pitchFamily="18" charset="0"/>
              </a:rPr>
              <a:t>In the following chapters, we will describe how to search for bottlenecks and improve performance in various parts of the system. </a:t>
            </a:r>
          </a:p>
        </p:txBody>
      </p:sp>
      <p:sp>
        <p:nvSpPr>
          <p:cNvPr id="3" name="TextBox 2">
            <a:extLst>
              <a:ext uri="{FF2B5EF4-FFF2-40B4-BE49-F238E27FC236}">
                <a16:creationId xmlns:a16="http://schemas.microsoft.com/office/drawing/2014/main" id="{F9A80F9F-74DB-1D57-04E8-E20E92A09B0A}"/>
              </a:ext>
            </a:extLst>
          </p:cNvPr>
          <p:cNvSpPr txBox="1"/>
          <p:nvPr/>
        </p:nvSpPr>
        <p:spPr>
          <a:xfrm>
            <a:off x="2889092" y="685193"/>
            <a:ext cx="6607996" cy="584775"/>
          </a:xfrm>
          <a:prstGeom prst="rect">
            <a:avLst/>
          </a:prstGeom>
          <a:noFill/>
        </p:spPr>
        <p:txBody>
          <a:bodyPr wrap="square" rtlCol="0">
            <a:spAutoFit/>
          </a:bodyPr>
          <a:lstStyle/>
          <a:p>
            <a:r>
              <a:rPr lang="en-US" sz="3200" b="1" dirty="0">
                <a:solidFill>
                  <a:schemeClr val="bg1"/>
                </a:solidFill>
                <a:latin typeface="ITCFranklinGothicStd-Hvy"/>
              </a:rPr>
              <a:t>Understanding Program Performance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29A67AEF-4281-7068-56F9-945CF320A1DD}"/>
              </a:ext>
            </a:extLst>
          </p:cNvPr>
          <p:cNvSpPr/>
          <p:nvPr/>
        </p:nvSpPr>
        <p:spPr>
          <a:xfrm>
            <a:off x="951834" y="75892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7C7982-6F0A-BFCE-211B-2C664A310C49}"/>
              </a:ext>
            </a:extLst>
          </p:cNvPr>
          <p:cNvSpPr txBox="1"/>
          <p:nvPr/>
        </p:nvSpPr>
        <p:spPr>
          <a:xfrm>
            <a:off x="1151896" y="9775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125298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76325"/>
            <a:ext cx="10812720" cy="5061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000" b="1" i="0" dirty="0">
                <a:solidFill>
                  <a:srgbClr val="242021"/>
                </a:solidFill>
                <a:effectLst/>
                <a:latin typeface="Times New Roman" panose="02020603050405020304" pitchFamily="18" charset="0"/>
                <a:cs typeface="Times New Roman" panose="02020603050405020304" pitchFamily="18" charset="0"/>
              </a:rPr>
              <a:t>Designers refer to the length of a </a:t>
            </a:r>
            <a:r>
              <a:rPr lang="en-US" sz="2000" b="1" i="0" dirty="0">
                <a:solidFill>
                  <a:srgbClr val="00ADEE"/>
                </a:solidFill>
                <a:effectLst/>
                <a:latin typeface="Times New Roman" panose="02020603050405020304" pitchFamily="18" charset="0"/>
                <a:cs typeface="Times New Roman" panose="02020603050405020304" pitchFamily="18" charset="0"/>
              </a:rPr>
              <a:t>clock period </a:t>
            </a:r>
            <a:r>
              <a:rPr lang="en-US" sz="2000" b="1" i="0" dirty="0">
                <a:solidFill>
                  <a:srgbClr val="242021"/>
                </a:solidFill>
                <a:effectLst/>
                <a:latin typeface="Times New Roman" panose="02020603050405020304" pitchFamily="18" charset="0"/>
                <a:cs typeface="Times New Roman" panose="02020603050405020304" pitchFamily="18" charset="0"/>
              </a:rPr>
              <a:t>both as the time for a complete </a:t>
            </a:r>
            <a:r>
              <a:rPr lang="en-US" sz="2000" b="1" i="1" dirty="0">
                <a:solidFill>
                  <a:srgbClr val="242021"/>
                </a:solidFill>
                <a:effectLst/>
                <a:latin typeface="Times New Roman" panose="02020603050405020304" pitchFamily="18" charset="0"/>
                <a:cs typeface="Times New Roman" panose="02020603050405020304" pitchFamily="18" charset="0"/>
              </a:rPr>
              <a:t>clock cycle </a:t>
            </a:r>
            <a:r>
              <a:rPr lang="en-US" sz="2000" b="1" i="0" dirty="0">
                <a:solidFill>
                  <a:srgbClr val="242021"/>
                </a:solidFill>
                <a:effectLst/>
                <a:latin typeface="Times New Roman" panose="02020603050405020304" pitchFamily="18" charset="0"/>
                <a:cs typeface="Times New Roman" panose="02020603050405020304" pitchFamily="18" charset="0"/>
              </a:rPr>
              <a:t>(e.g., 250 picoseconds, or 250 </a:t>
            </a:r>
            <a:r>
              <a:rPr lang="en-US" sz="2000" b="1" i="0" dirty="0" err="1">
                <a:solidFill>
                  <a:srgbClr val="242021"/>
                </a:solidFill>
                <a:effectLst/>
                <a:latin typeface="Times New Roman" panose="02020603050405020304" pitchFamily="18" charset="0"/>
                <a:cs typeface="Times New Roman" panose="02020603050405020304" pitchFamily="18" charset="0"/>
              </a:rPr>
              <a:t>ps</a:t>
            </a:r>
            <a:r>
              <a:rPr lang="en-US" sz="2000" b="1" i="0" dirty="0">
                <a:solidFill>
                  <a:srgbClr val="242021"/>
                </a:solidFill>
                <a:effectLst/>
                <a:latin typeface="Times New Roman" panose="02020603050405020304" pitchFamily="18" charset="0"/>
                <a:cs typeface="Times New Roman" panose="02020603050405020304" pitchFamily="18" charset="0"/>
              </a:rPr>
              <a:t>) and as the </a:t>
            </a:r>
            <a:r>
              <a:rPr lang="en-US" sz="2000" b="1" i="1" dirty="0">
                <a:solidFill>
                  <a:srgbClr val="242021"/>
                </a:solidFill>
                <a:effectLst/>
                <a:latin typeface="Times New Roman" panose="02020603050405020304" pitchFamily="18" charset="0"/>
                <a:cs typeface="Times New Roman" panose="02020603050405020304" pitchFamily="18" charset="0"/>
              </a:rPr>
              <a:t>clock rate </a:t>
            </a:r>
            <a:r>
              <a:rPr lang="en-US" sz="2000" b="1" i="0" dirty="0">
                <a:solidFill>
                  <a:srgbClr val="242021"/>
                </a:solidFill>
                <a:effectLst/>
                <a:latin typeface="Times New Roman" panose="02020603050405020304" pitchFamily="18" charset="0"/>
                <a:cs typeface="Times New Roman" panose="02020603050405020304" pitchFamily="18" charset="0"/>
              </a:rPr>
              <a:t>(e.g., 4 gigahertz, or 4 GHz), which is the inverse of the clock period. In the next subsection, we will formalize the relationship between the clock cycles of the hardware designer and the seconds of the computer user.</a:t>
            </a:r>
          </a:p>
          <a:p>
            <a:pPr>
              <a:lnSpc>
                <a:spcPct val="150000"/>
              </a:lnSpc>
            </a:pPr>
            <a:r>
              <a:rPr lang="en-US" sz="2000" b="0" i="0" dirty="0">
                <a:solidFill>
                  <a:srgbClr val="242021"/>
                </a:solidFill>
                <a:effectLst/>
                <a:latin typeface="Times New Roman" panose="02020603050405020304" pitchFamily="18" charset="0"/>
                <a:cs typeface="Times New Roman" panose="02020603050405020304" pitchFamily="18" charset="0"/>
              </a:rPr>
              <a:t>1. Suppose we know that an application that uses both personal mobile</a:t>
            </a:r>
          </a:p>
          <a:p>
            <a:pPr>
              <a:lnSpc>
                <a:spcPct val="150000"/>
              </a:lnSpc>
            </a:pPr>
            <a:r>
              <a:rPr lang="en-US" sz="2000" b="0" i="0" dirty="0">
                <a:solidFill>
                  <a:srgbClr val="242021"/>
                </a:solidFill>
                <a:effectLst/>
                <a:latin typeface="Times New Roman" panose="02020603050405020304" pitchFamily="18" charset="0"/>
                <a:cs typeface="Times New Roman" panose="02020603050405020304" pitchFamily="18" charset="0"/>
              </a:rPr>
              <a:t>devices and the Cloud is limited by network performance. For the following changes, state whether only the throughput improves, both response time and throughput improve, or neither improves.</a:t>
            </a:r>
          </a:p>
          <a:p>
            <a:pPr>
              <a:lnSpc>
                <a:spcPct val="150000"/>
              </a:lnSpc>
            </a:pPr>
            <a:r>
              <a:rPr lang="en-US" sz="2000" b="0" i="0" dirty="0">
                <a:solidFill>
                  <a:srgbClr val="242021"/>
                </a:solidFill>
                <a:effectLst/>
                <a:latin typeface="Times New Roman" panose="02020603050405020304" pitchFamily="18" charset="0"/>
                <a:cs typeface="Times New Roman" panose="02020603050405020304" pitchFamily="18" charset="0"/>
              </a:rPr>
              <a:t>	a. An extra network channel is added between the PMD and the Cloud, increasing the total 	network throughput and reducing the delay to obtain network access (since there are now 	two channels).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889092" y="467728"/>
            <a:ext cx="6607996" cy="954107"/>
          </a:xfrm>
          <a:prstGeom prst="rect">
            <a:avLst/>
          </a:prstGeom>
          <a:noFill/>
        </p:spPr>
        <p:txBody>
          <a:bodyPr wrap="square" rtlCol="0">
            <a:spAutoFit/>
          </a:bodyPr>
          <a:lstStyle/>
          <a:p>
            <a:r>
              <a:rPr lang="en-US" sz="3200" b="1" dirty="0">
                <a:solidFill>
                  <a:schemeClr val="bg1"/>
                </a:solidFill>
                <a:latin typeface="ITCFranklinGothicStd-Hvy"/>
              </a:rPr>
              <a:t>Understanding Program Performance </a:t>
            </a:r>
            <a:r>
              <a:rPr lang="en-US" sz="2400" b="1" dirty="0">
                <a:solidFill>
                  <a:schemeClr val="bg1"/>
                </a:solidFill>
                <a:latin typeface="ITCFranklinGothicStd-Hvy"/>
              </a:rPr>
              <a:t>Cont.</a:t>
            </a:r>
            <a:endParaRPr lang="en-US" sz="3200" b="1" dirty="0">
              <a:solidFill>
                <a:schemeClr val="bg1"/>
              </a:solidFill>
              <a:latin typeface="ITCFranklinGothicStd-Hvy"/>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8603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664CD1AF-5A08-C721-7940-CC05F2AAB0FA}"/>
              </a:ext>
            </a:extLst>
          </p:cNvPr>
          <p:cNvSpPr/>
          <p:nvPr/>
        </p:nvSpPr>
        <p:spPr>
          <a:xfrm>
            <a:off x="961359" y="45412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816A78-2E4D-85F0-5EEE-9710A31719BF}"/>
              </a:ext>
            </a:extLst>
          </p:cNvPr>
          <p:cNvSpPr txBox="1"/>
          <p:nvPr/>
        </p:nvSpPr>
        <p:spPr>
          <a:xfrm>
            <a:off x="1161421" y="6727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2862151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76325"/>
            <a:ext cx="10812720" cy="5061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0" i="0" dirty="0">
                <a:solidFill>
                  <a:srgbClr val="242021"/>
                </a:solidFill>
                <a:effectLst/>
                <a:latin typeface="MinionPro-Regular"/>
              </a:rPr>
              <a:t>	b. The networking software is improved, thereby reducing the network 	communication delay, but not increasing throughput.</a:t>
            </a:r>
          </a:p>
          <a:p>
            <a:pPr>
              <a:lnSpc>
                <a:spcPct val="150000"/>
              </a:lnSpc>
            </a:pPr>
            <a:r>
              <a:rPr lang="en-US" sz="2400" b="0" i="0" dirty="0">
                <a:solidFill>
                  <a:srgbClr val="242021"/>
                </a:solidFill>
                <a:effectLst/>
                <a:latin typeface="MinionPro-Regular"/>
              </a:rPr>
              <a:t>	c. More memory is added to the computer.</a:t>
            </a:r>
          </a:p>
          <a:p>
            <a:pPr>
              <a:lnSpc>
                <a:spcPct val="150000"/>
              </a:lnSpc>
            </a:pPr>
            <a:endParaRPr lang="en-US" sz="2400" b="0" i="0" dirty="0">
              <a:solidFill>
                <a:srgbClr val="242021"/>
              </a:solidFill>
              <a:effectLst/>
              <a:latin typeface="MinionPro-Regular"/>
            </a:endParaRPr>
          </a:p>
          <a:p>
            <a:pPr>
              <a:lnSpc>
                <a:spcPct val="150000"/>
              </a:lnSpc>
            </a:pPr>
            <a:r>
              <a:rPr lang="en-US" sz="2400" b="0" i="0" dirty="0">
                <a:solidFill>
                  <a:srgbClr val="242021"/>
                </a:solidFill>
                <a:effectLst/>
                <a:latin typeface="MinionPro-Regular"/>
              </a:rPr>
              <a:t>2. Computer C’s performance is 4 times as fast as the performance of computer B, which runs a given application in 28 seconds. How long will computer C take to run that application?</a:t>
            </a:r>
            <a:r>
              <a:rPr lang="en-US" sz="2400" dirty="0"/>
              <a:t> </a:t>
            </a:r>
            <a:endParaRPr lang="en-US" sz="3600" b="1" dirty="0">
              <a:solidFill>
                <a:schemeClr val="tx2"/>
              </a:solidFill>
              <a:effectLst/>
              <a:ea typeface="Calibri" panose="020F050202020403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44721" y="407236"/>
            <a:ext cx="6607996" cy="584775"/>
          </a:xfrm>
          <a:prstGeom prst="rect">
            <a:avLst/>
          </a:prstGeom>
          <a:noFill/>
        </p:spPr>
        <p:txBody>
          <a:bodyPr wrap="square" rtlCol="0">
            <a:spAutoFit/>
          </a:bodyPr>
          <a:lstStyle/>
          <a:p>
            <a:r>
              <a:rPr lang="en-US" sz="3200" b="1" dirty="0">
                <a:solidFill>
                  <a:schemeClr val="bg1"/>
                </a:solidFill>
                <a:latin typeface="ITCFranklinGothicStd-Hvy"/>
              </a:rPr>
              <a:t>Understanding Program Performance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954108"/>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F8DA8EA8-2BA5-92AB-9B4A-E6B99B708F46}"/>
              </a:ext>
            </a:extLst>
          </p:cNvPr>
          <p:cNvSpPr/>
          <p:nvPr/>
        </p:nvSpPr>
        <p:spPr>
          <a:xfrm>
            <a:off x="961359" y="45412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A5C241-3A80-0676-0033-88623C238B65}"/>
              </a:ext>
            </a:extLst>
          </p:cNvPr>
          <p:cNvSpPr txBox="1"/>
          <p:nvPr/>
        </p:nvSpPr>
        <p:spPr>
          <a:xfrm>
            <a:off x="1161421" y="6727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150838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431496"/>
            <a:ext cx="10812720" cy="4706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0" i="0" dirty="0">
                <a:solidFill>
                  <a:srgbClr val="242021"/>
                </a:solidFill>
                <a:effectLst/>
                <a:latin typeface="Times New Roman" panose="02020603050405020304" pitchFamily="18" charset="0"/>
                <a:cs typeface="Times New Roman" panose="02020603050405020304" pitchFamily="18" charset="0"/>
              </a:rPr>
              <a:t>Users and designers often examine performance using different metrics. If we could relate these different metrics, we could determine the effect of a design change on the performance as experienced by the user. Since we are confining ourselves to CPU performance at this point, the bottom-line performance measure is CPU</a:t>
            </a:r>
            <a:r>
              <a:rPr lang="en-US" sz="2400" dirty="0">
                <a:latin typeface="Times New Roman" panose="02020603050405020304" pitchFamily="18" charset="0"/>
                <a:cs typeface="Times New Roman" panose="02020603050405020304" pitchFamily="18" charset="0"/>
              </a:rPr>
              <a:t> </a:t>
            </a:r>
            <a:r>
              <a:rPr lang="en-US" sz="2400" b="0" i="0" dirty="0">
                <a:solidFill>
                  <a:srgbClr val="242021"/>
                </a:solidFill>
                <a:effectLst/>
                <a:latin typeface="Times New Roman" panose="02020603050405020304" pitchFamily="18" charset="0"/>
                <a:cs typeface="Times New Roman" panose="02020603050405020304" pitchFamily="18" charset="0"/>
              </a:rPr>
              <a:t>execution time. A simple formula relates the most basic metrics (clock cycles and clock cycle time) to CPU time:</a:t>
            </a:r>
            <a:r>
              <a:rPr lang="en-US" sz="3600" dirty="0">
                <a:latin typeface="Times New Roman" panose="02020603050405020304" pitchFamily="18" charset="0"/>
                <a:cs typeface="Times New Roman" panose="02020603050405020304" pitchFamily="18" charset="0"/>
              </a:rPr>
              <a:t> </a:t>
            </a:r>
          </a:p>
          <a:p>
            <a:endParaRPr lang="en-US" sz="3200" dirty="0">
              <a:latin typeface="Times New Roman" panose="02020603050405020304" pitchFamily="18" charset="0"/>
              <a:cs typeface="Times New Roman" panose="02020603050405020304" pitchFamily="18" charset="0"/>
            </a:endParaRPr>
          </a:p>
          <a:p>
            <a:br>
              <a:rPr lang="en-US" sz="3200" dirty="0">
                <a:latin typeface="Times New Roman" panose="02020603050405020304" pitchFamily="18" charset="0"/>
                <a:cs typeface="Times New Roman" panose="02020603050405020304" pitchFamily="18" charset="0"/>
              </a:rPr>
            </a:br>
            <a:endParaRPr lang="en-US" sz="3200" b="1"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769679" y="725557"/>
            <a:ext cx="6607996" cy="584775"/>
          </a:xfrm>
          <a:prstGeom prst="rect">
            <a:avLst/>
          </a:prstGeom>
          <a:noFill/>
        </p:spPr>
        <p:txBody>
          <a:bodyPr wrap="square" rtlCol="0">
            <a:spAutoFit/>
          </a:bodyPr>
          <a:lstStyle/>
          <a:p>
            <a:r>
              <a:rPr lang="en-US" sz="3200" b="1" dirty="0">
                <a:solidFill>
                  <a:schemeClr val="bg1"/>
                </a:solidFill>
                <a:latin typeface="ITCFranklinGothicStd-Hvy"/>
              </a:rPr>
              <a:t>CPU Performance and Its Factors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FA82CBAC-7FE4-34D9-3083-5626697CA1BD}"/>
              </a:ext>
            </a:extLst>
          </p:cNvPr>
          <p:cNvPicPr>
            <a:picLocks noChangeAspect="1"/>
          </p:cNvPicPr>
          <p:nvPr/>
        </p:nvPicPr>
        <p:blipFill>
          <a:blip r:embed="rId3"/>
          <a:stretch>
            <a:fillRect/>
          </a:stretch>
        </p:blipFill>
        <p:spPr>
          <a:xfrm>
            <a:off x="2742920" y="4368004"/>
            <a:ext cx="6754168" cy="1743318"/>
          </a:xfrm>
          <a:prstGeom prst="rect">
            <a:avLst/>
          </a:prstGeom>
        </p:spPr>
      </p:pic>
      <p:sp>
        <p:nvSpPr>
          <p:cNvPr id="7" name="Rectangle 6">
            <a:extLst>
              <a:ext uri="{FF2B5EF4-FFF2-40B4-BE49-F238E27FC236}">
                <a16:creationId xmlns:a16="http://schemas.microsoft.com/office/drawing/2014/main" id="{D927F9EB-1BF8-5D93-CB7C-0FF8E3866604}"/>
              </a:ext>
            </a:extLst>
          </p:cNvPr>
          <p:cNvSpPr/>
          <p:nvPr/>
        </p:nvSpPr>
        <p:spPr>
          <a:xfrm>
            <a:off x="811274" y="746678"/>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A28ABC8-FE27-CCFC-17F7-F85906AC83E9}"/>
              </a:ext>
            </a:extLst>
          </p:cNvPr>
          <p:cNvSpPr txBox="1"/>
          <p:nvPr/>
        </p:nvSpPr>
        <p:spPr>
          <a:xfrm>
            <a:off x="1011336" y="965330"/>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048307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0" i="0" dirty="0">
                <a:solidFill>
                  <a:srgbClr val="242021"/>
                </a:solidFill>
                <a:effectLst/>
                <a:latin typeface="MinionPro-Regular"/>
              </a:rPr>
              <a:t>The performance of a program depends on the algorithm, the language, the compiler, the architecture, and the actual hardware. The following table summarizes how these components affect the factors in the CPU performance equation.</a:t>
            </a:r>
            <a:r>
              <a:rPr lang="en-US" sz="2800" dirty="0"/>
              <a:t> </a:t>
            </a:r>
            <a:endParaRPr lang="en-US" sz="4000" b="1" dirty="0">
              <a:solidFill>
                <a:schemeClr val="tx2"/>
              </a:solidFill>
              <a:effectLst/>
              <a:ea typeface="Calibri" panose="020F050202020403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00351" y="1119459"/>
            <a:ext cx="6607996" cy="769441"/>
          </a:xfrm>
          <a:prstGeom prst="rect">
            <a:avLst/>
          </a:prstGeom>
          <a:noFill/>
        </p:spPr>
        <p:txBody>
          <a:bodyPr wrap="square" rtlCol="0">
            <a:spAutoFit/>
          </a:bodyPr>
          <a:lstStyle/>
          <a:p>
            <a:r>
              <a:rPr lang="en-US" sz="3200" b="1" dirty="0">
                <a:solidFill>
                  <a:schemeClr val="bg1"/>
                </a:solidFill>
                <a:latin typeface="ITCFranklinGothicStd-Hvy"/>
              </a:rPr>
              <a:t>Understanding Program Performance </a:t>
            </a:r>
            <a:br>
              <a:rPr lang="en-US" sz="2000" dirty="0">
                <a:solidFill>
                  <a:schemeClr val="bg1"/>
                </a:solidFill>
              </a:rPr>
            </a:b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FD37C986-156E-2479-9A59-EFE2F238F93E}"/>
              </a:ext>
            </a:extLst>
          </p:cNvPr>
          <p:cNvSpPr/>
          <p:nvPr/>
        </p:nvSpPr>
        <p:spPr>
          <a:xfrm>
            <a:off x="961359" y="119651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4DF7FA-4B36-40A1-9184-38AECF30817B}"/>
              </a:ext>
            </a:extLst>
          </p:cNvPr>
          <p:cNvSpPr txBox="1"/>
          <p:nvPr/>
        </p:nvSpPr>
        <p:spPr>
          <a:xfrm>
            <a:off x="1161421" y="141517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spTree>
    <p:extLst>
      <p:ext uri="{BB962C8B-B14F-4D97-AF65-F5344CB8AC3E}">
        <p14:creationId xmlns:p14="http://schemas.microsoft.com/office/powerpoint/2010/main" val="3338180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1785" y="1011335"/>
            <a:ext cx="10812720" cy="5201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2"/>
              </a:solidFill>
              <a:effectLst/>
              <a:ea typeface="Calibri" panose="020F050202020403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05124" y="426560"/>
            <a:ext cx="6591963" cy="584775"/>
          </a:xfrm>
          <a:prstGeom prst="rect">
            <a:avLst/>
          </a:prstGeom>
          <a:noFill/>
        </p:spPr>
        <p:txBody>
          <a:bodyPr wrap="square" rtlCol="0">
            <a:spAutoFit/>
          </a:bodyPr>
          <a:lstStyle/>
          <a:p>
            <a:r>
              <a:rPr lang="en-US" sz="3200" b="1" dirty="0">
                <a:solidFill>
                  <a:schemeClr val="bg1"/>
                </a:solidFill>
                <a:latin typeface="ITCFranklinGothicStd-Hvy"/>
              </a:rPr>
              <a:t>Understanding Program Performance</a:t>
            </a:r>
          </a:p>
        </p:txBody>
      </p:sp>
      <p:sp>
        <p:nvSpPr>
          <p:cNvPr id="5" name="Rectangle 4">
            <a:extLst>
              <a:ext uri="{FF2B5EF4-FFF2-40B4-BE49-F238E27FC236}">
                <a16:creationId xmlns:a16="http://schemas.microsoft.com/office/drawing/2014/main" id="{3985EAE6-BFA6-766D-A032-077E4DCB399E}"/>
              </a:ext>
            </a:extLst>
          </p:cNvPr>
          <p:cNvSpPr/>
          <p:nvPr/>
        </p:nvSpPr>
        <p:spPr>
          <a:xfrm>
            <a:off x="961359" y="454129"/>
            <a:ext cx="1838992" cy="8603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72781"/>
            <a:ext cx="1405472"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 01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85829" y="-25380"/>
            <a:ext cx="2383737" cy="90387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F2D9474C-B85E-1D6A-5871-5ECFD1B434E1}"/>
              </a:ext>
            </a:extLst>
          </p:cNvPr>
          <p:cNvPicPr>
            <a:picLocks noChangeAspect="1"/>
          </p:cNvPicPr>
          <p:nvPr/>
        </p:nvPicPr>
        <p:blipFill>
          <a:blip r:embed="rId3"/>
          <a:stretch>
            <a:fillRect/>
          </a:stretch>
        </p:blipFill>
        <p:spPr>
          <a:xfrm>
            <a:off x="3795970" y="1217052"/>
            <a:ext cx="6096533" cy="4689725"/>
          </a:xfrm>
          <a:prstGeom prst="rect">
            <a:avLst/>
          </a:prstGeom>
        </p:spPr>
      </p:pic>
      <p:sp>
        <p:nvSpPr>
          <p:cNvPr id="7" name="TextBox 6">
            <a:extLst>
              <a:ext uri="{FF2B5EF4-FFF2-40B4-BE49-F238E27FC236}">
                <a16:creationId xmlns:a16="http://schemas.microsoft.com/office/drawing/2014/main" id="{89F0F8B8-C7B0-16A3-3D38-97D688D9F425}"/>
              </a:ext>
            </a:extLst>
          </p:cNvPr>
          <p:cNvSpPr txBox="1"/>
          <p:nvPr/>
        </p:nvSpPr>
        <p:spPr>
          <a:xfrm>
            <a:off x="757495" y="2066836"/>
            <a:ext cx="2314575" cy="2308324"/>
          </a:xfrm>
          <a:prstGeom prst="rect">
            <a:avLst/>
          </a:prstGeom>
          <a:noFill/>
        </p:spPr>
        <p:txBody>
          <a:bodyPr wrap="square">
            <a:spAutoFit/>
          </a:bodyPr>
          <a:lstStyle/>
          <a:p>
            <a:r>
              <a:rPr lang="en-US" sz="1800" b="0" i="0" dirty="0">
                <a:solidFill>
                  <a:srgbClr val="242021"/>
                </a:solidFill>
                <a:effectLst/>
                <a:latin typeface="MinionPro-Regular"/>
              </a:rPr>
              <a:t>The term </a:t>
            </a:r>
            <a:r>
              <a:rPr lang="en-US" sz="1800" b="1" i="0" dirty="0">
                <a:solidFill>
                  <a:srgbClr val="00ADEE"/>
                </a:solidFill>
                <a:effectLst/>
                <a:latin typeface="MinionPro-Bold"/>
              </a:rPr>
              <a:t>clock cycles per instruction</a:t>
            </a:r>
            <a:r>
              <a:rPr lang="en-US" sz="1800" b="0" i="0" dirty="0">
                <a:solidFill>
                  <a:srgbClr val="242021"/>
                </a:solidFill>
                <a:effectLst/>
                <a:latin typeface="MinionPro-Regular"/>
              </a:rPr>
              <a:t>, which is the average number of clock cycles each instruction takes to execute, is often abbreviated as </a:t>
            </a:r>
            <a:r>
              <a:rPr lang="en-US" sz="1800" b="1" i="0" dirty="0">
                <a:solidFill>
                  <a:srgbClr val="00ADEE"/>
                </a:solidFill>
                <a:effectLst/>
                <a:latin typeface="MinionPro-Bold"/>
              </a:rPr>
              <a:t>CPI</a:t>
            </a:r>
            <a:r>
              <a:rPr lang="en-US" dirty="0"/>
              <a:t> </a:t>
            </a:r>
            <a:br>
              <a:rPr lang="en-US" dirty="0"/>
            </a:br>
            <a:endParaRPr lang="en-US" dirty="0"/>
          </a:p>
        </p:txBody>
      </p:sp>
    </p:spTree>
    <p:extLst>
      <p:ext uri="{BB962C8B-B14F-4D97-AF65-F5344CB8AC3E}">
        <p14:creationId xmlns:p14="http://schemas.microsoft.com/office/powerpoint/2010/main" val="3372570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2498</TotalTime>
  <Words>2975</Words>
  <Application>Microsoft Office PowerPoint</Application>
  <PresentationFormat>Widescreen</PresentationFormat>
  <Paragraphs>262</Paragraphs>
  <Slides>40</Slides>
  <Notes>2</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 Black</vt:lpstr>
      <vt:lpstr>Calibri</vt:lpstr>
      <vt:lpstr>Calibri Light</vt:lpstr>
      <vt:lpstr>ITCFranklinGothicStd-Hvy</vt:lpstr>
      <vt:lpstr>MinionPro-Bold</vt:lpstr>
      <vt:lpstr>MinionPro-Regular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Gamal Selim</cp:lastModifiedBy>
  <cp:revision>71</cp:revision>
  <dcterms:created xsi:type="dcterms:W3CDTF">2023-04-29T09:08:23Z</dcterms:created>
  <dcterms:modified xsi:type="dcterms:W3CDTF">2023-10-04T12:18:29Z</dcterms:modified>
</cp:coreProperties>
</file>