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9" r:id="rId3"/>
    <p:sldId id="320" r:id="rId4"/>
    <p:sldId id="283" r:id="rId5"/>
    <p:sldId id="365" r:id="rId6"/>
    <p:sldId id="286" r:id="rId7"/>
    <p:sldId id="384" r:id="rId8"/>
    <p:sldId id="287" r:id="rId9"/>
    <p:sldId id="351" r:id="rId10"/>
    <p:sldId id="385" r:id="rId11"/>
    <p:sldId id="380" r:id="rId12"/>
    <p:sldId id="386" r:id="rId13"/>
    <p:sldId id="288" r:id="rId14"/>
    <p:sldId id="289" r:id="rId15"/>
    <p:sldId id="397" r:id="rId16"/>
    <p:sldId id="395" r:id="rId17"/>
    <p:sldId id="387" r:id="rId18"/>
    <p:sldId id="398" r:id="rId19"/>
    <p:sldId id="291" r:id="rId20"/>
    <p:sldId id="373" r:id="rId21"/>
    <p:sldId id="366" r:id="rId22"/>
    <p:sldId id="292" r:id="rId23"/>
    <p:sldId id="389" r:id="rId24"/>
    <p:sldId id="360" r:id="rId25"/>
    <p:sldId id="376" r:id="rId26"/>
    <p:sldId id="300" r:id="rId27"/>
    <p:sldId id="301" r:id="rId28"/>
    <p:sldId id="392" r:id="rId29"/>
    <p:sldId id="377" r:id="rId30"/>
    <p:sldId id="378" r:id="rId31"/>
    <p:sldId id="317" r:id="rId32"/>
    <p:sldId id="302" r:id="rId33"/>
    <p:sldId id="381" r:id="rId34"/>
    <p:sldId id="393" r:id="rId35"/>
    <p:sldId id="399" r:id="rId36"/>
    <p:sldId id="371" r:id="rId37"/>
    <p:sldId id="321" r:id="rId38"/>
    <p:sldId id="361" r:id="rId39"/>
    <p:sldId id="400" r:id="rId40"/>
    <p:sldId id="401" r:id="rId41"/>
    <p:sldId id="402" r:id="rId42"/>
    <p:sldId id="403" r:id="rId43"/>
    <p:sldId id="404" r:id="rId44"/>
    <p:sldId id="322" r:id="rId45"/>
    <p:sldId id="30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autoAdjust="0"/>
  </p:normalViewPr>
  <p:slideViewPr>
    <p:cSldViewPr snapToGrid="0">
      <p:cViewPr varScale="1">
        <p:scale>
          <a:sx n="70" d="100"/>
          <a:sy n="70" d="100"/>
        </p:scale>
        <p:origin x="738"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6.emf"/><Relationship Id="rId7" Type="http://schemas.openxmlformats.org/officeDocument/2006/relationships/image" Target="../media/image2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2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2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6.emf"/><Relationship Id="rId7" Type="http://schemas.openxmlformats.org/officeDocument/2006/relationships/image" Target="../media/image3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6.emf"/><Relationship Id="rId7" Type="http://schemas.openxmlformats.org/officeDocument/2006/relationships/image" Target="../media/image41.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6.emf"/><Relationship Id="rId7" Type="http://schemas.openxmlformats.org/officeDocument/2006/relationships/image" Target="../media/image4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3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4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3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6.emf"/><Relationship Id="rId7" Type="http://schemas.openxmlformats.org/officeDocument/2006/relationships/image" Target="../media/image5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3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6.emf"/><Relationship Id="rId7" Type="http://schemas.openxmlformats.org/officeDocument/2006/relationships/image" Target="../media/image5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png"/></Relationships>
</file>

<file path=ppt/slides/_rels/slide4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5.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emf"/><Relationship Id="rId7" Type="http://schemas.openxmlformats.org/officeDocument/2006/relationships/image" Target="../media/image5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10800000">
            <a:off x="-158045"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0" y="467009"/>
            <a:ext cx="6714451" cy="1972334"/>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352696" y="664275"/>
            <a:ext cx="574330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The Digital Public Sphere</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Shereen</a:t>
            </a:r>
            <a:r>
              <a:rPr lang="en-US" sz="2800" dirty="0">
                <a:solidFill>
                  <a:srgbClr val="24A9E1"/>
                </a:solidFill>
                <a:latin typeface="Tajawal Medium" panose="00000600000000000000" pitchFamily="2" charset="-78"/>
                <a:cs typeface="Tajawal Medium" panose="00000600000000000000" pitchFamily="2" charset="-78"/>
              </a:rPr>
              <a:t> </a:t>
            </a:r>
            <a:r>
              <a:rPr lang="en-US" sz="2800" dirty="0" err="1">
                <a:solidFill>
                  <a:srgbClr val="24A9E1"/>
                </a:solidFill>
                <a:latin typeface="Tajawal Medium" panose="00000600000000000000" pitchFamily="2" charset="-78"/>
                <a:cs typeface="Tajawal Medium" panose="00000600000000000000" pitchFamily="2" charset="-78"/>
              </a:rPr>
              <a:t>Kedwany</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95710" y="3159395"/>
            <a:ext cx="464422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711</a:t>
            </a:r>
          </a:p>
          <a:p>
            <a:r>
              <a:rPr lang="en-US" sz="2800" dirty="0">
                <a:solidFill>
                  <a:schemeClr val="bg1"/>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26816DDB-58D5-454E-F7E5-E66F4124281B}"/>
              </a:ext>
            </a:extLst>
          </p:cNvPr>
          <p:cNvPicPr>
            <a:picLocks noChangeAspect="1"/>
          </p:cNvPicPr>
          <p:nvPr/>
        </p:nvPicPr>
        <p:blipFill>
          <a:blip r:embed="rId5"/>
          <a:stretch>
            <a:fillRect/>
          </a:stretch>
        </p:blipFill>
        <p:spPr>
          <a:xfrm>
            <a:off x="1091821" y="5407205"/>
            <a:ext cx="1884821" cy="983786"/>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4814"/>
    </mc:Choice>
    <mc:Fallback xmlns="">
      <p:transition spd="slow" advTm="448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4241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solidFill>
                <a:latin typeface="Tajawal Medium" panose="00000600000000000000" pitchFamily="2" charset="-78"/>
                <a:cs typeface="Tajawal Medium" panose="00000600000000000000" pitchFamily="2" charset="-78"/>
              </a:rPr>
              <a:t>08</a:t>
            </a:r>
            <a:endParaRPr kumimoji="0" lang="en-US" sz="2800" b="0" i="0" u="none" strike="noStrike" kern="1200" cap="none" spc="0" normalizeH="0" baseline="0" noProof="0" dirty="0">
              <a:ln>
                <a:noFill/>
              </a:ln>
              <a:solidFill>
                <a:schemeClr val="bg1"/>
              </a:solidFill>
              <a:effectLst/>
              <a:uLnTx/>
              <a:uFillTx/>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10691445" y="-27434"/>
            <a:ext cx="1625773" cy="6912868"/>
          </a:xfrm>
          <a:prstGeom prst="rect">
            <a:avLst/>
          </a:prstGeom>
        </p:spPr>
      </p:pic>
      <p:pic>
        <p:nvPicPr>
          <p:cNvPr id="10" name="Picture 9"/>
          <p:cNvPicPr>
            <a:picLocks noChangeAspect="1"/>
          </p:cNvPicPr>
          <p:nvPr/>
        </p:nvPicPr>
        <p:blipFill>
          <a:blip r:embed="rId6"/>
          <a:stretch>
            <a:fillRect/>
          </a:stretch>
        </p:blipFill>
        <p:spPr>
          <a:xfrm>
            <a:off x="10443115" y="168812"/>
            <a:ext cx="1744801" cy="6134622"/>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80607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Reminder</a:t>
            </a:r>
          </a:p>
        </p:txBody>
      </p:sp>
      <p:sp>
        <p:nvSpPr>
          <p:cNvPr id="11" name="Rectangle 10">
            <a:extLst>
              <a:ext uri="{FF2B5EF4-FFF2-40B4-BE49-F238E27FC236}">
                <a16:creationId xmlns:a16="http://schemas.microsoft.com/office/drawing/2014/main" id="{3026445F-B28D-450C-9BE6-127EA7591461}"/>
              </a:ext>
            </a:extLst>
          </p:cNvPr>
          <p:cNvSpPr/>
          <p:nvPr/>
        </p:nvSpPr>
        <p:spPr>
          <a:xfrm>
            <a:off x="85725" y="1473600"/>
            <a:ext cx="10310580" cy="4862550"/>
          </a:xfrm>
          <a:prstGeom prst="rect">
            <a:avLst/>
          </a:prstGeom>
        </p:spPr>
        <p:txBody>
          <a:bodyPr wrap="square">
            <a:spAutoFit/>
          </a:bodyPr>
          <a:lstStyle/>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Digital technologies </a:t>
            </a:r>
            <a:r>
              <a:rPr lang="en-US" sz="1900" dirty="0">
                <a:solidFill>
                  <a:srgbClr val="0A1F61"/>
                </a:solidFill>
                <a:latin typeface="Tajawal ExtraBold" panose="00000800000000000000" pitchFamily="2" charset="-78"/>
                <a:cs typeface="Tajawal ExtraBold" panose="00000800000000000000" pitchFamily="2" charset="-78"/>
              </a:rPr>
              <a:t>facilitate the active </a:t>
            </a:r>
            <a:r>
              <a:rPr lang="en-US" sz="1900" b="1" dirty="0">
                <a:solidFill>
                  <a:srgbClr val="C00000"/>
                </a:solidFill>
                <a:latin typeface="Tajawal ExtraBold" panose="00000800000000000000" pitchFamily="2" charset="-78"/>
                <a:cs typeface="Tajawal ExtraBold" panose="00000800000000000000" pitchFamily="2" charset="-78"/>
              </a:rPr>
              <a:t>participation</a:t>
            </a:r>
            <a:r>
              <a:rPr lang="en-US" sz="1900" dirty="0">
                <a:solidFill>
                  <a:srgbClr val="0A1F61"/>
                </a:solidFill>
                <a:latin typeface="Tajawal ExtraBold" panose="00000800000000000000" pitchFamily="2" charset="-78"/>
                <a:cs typeface="Tajawal ExtraBold" panose="00000800000000000000" pitchFamily="2" charset="-78"/>
              </a:rPr>
              <a:t> of </a:t>
            </a:r>
            <a:r>
              <a:rPr lang="en-US" sz="1900" b="1" dirty="0">
                <a:solidFill>
                  <a:srgbClr val="C00000"/>
                </a:solidFill>
                <a:latin typeface="Tajawal ExtraBold" panose="00000800000000000000" pitchFamily="2" charset="-78"/>
                <a:cs typeface="Tajawal ExtraBold" panose="00000800000000000000" pitchFamily="2" charset="-78"/>
              </a:rPr>
              <a:t>individuals</a:t>
            </a:r>
            <a:r>
              <a:rPr lang="en-US" sz="1900" dirty="0">
                <a:solidFill>
                  <a:srgbClr val="0A1F61"/>
                </a:solidFill>
                <a:latin typeface="Tajawal ExtraBold" panose="00000800000000000000" pitchFamily="2" charset="-78"/>
                <a:cs typeface="Tajawal ExtraBold" panose="00000800000000000000" pitchFamily="2" charset="-78"/>
              </a:rPr>
              <a:t> in media </a:t>
            </a:r>
            <a:r>
              <a:rPr lang="en-US" sz="1900" b="1" dirty="0">
                <a:solidFill>
                  <a:srgbClr val="C00000"/>
                </a:solidFill>
                <a:latin typeface="Tajawal ExtraBold" panose="00000800000000000000" pitchFamily="2" charset="-78"/>
                <a:cs typeface="Tajawal ExtraBold" panose="00000800000000000000" pitchFamily="2" charset="-78"/>
              </a:rPr>
              <a:t>production</a:t>
            </a:r>
            <a:r>
              <a:rPr lang="en-US" sz="19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Digital collaborations</a:t>
            </a:r>
            <a:r>
              <a:rPr lang="en-US" sz="1900" dirty="0">
                <a:solidFill>
                  <a:srgbClr val="0A1F61"/>
                </a:solidFill>
                <a:latin typeface="Tajawal ExtraBold" panose="00000800000000000000" pitchFamily="2" charset="-78"/>
                <a:cs typeface="Tajawal ExtraBold" panose="00000800000000000000" pitchFamily="2" charset="-78"/>
              </a:rPr>
              <a:t> rely on the </a:t>
            </a:r>
            <a:r>
              <a:rPr lang="en-US" sz="1900" b="1" dirty="0">
                <a:solidFill>
                  <a:srgbClr val="C00000"/>
                </a:solidFill>
                <a:latin typeface="Tajawal ExtraBold" panose="00000800000000000000" pitchFamily="2" charset="-78"/>
                <a:cs typeface="Tajawal ExtraBold" panose="00000800000000000000" pitchFamily="2" charset="-78"/>
              </a:rPr>
              <a:t>culture of participation</a:t>
            </a:r>
            <a:r>
              <a:rPr lang="en-US" sz="19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Digital platforms </a:t>
            </a:r>
            <a:r>
              <a:rPr lang="en-US" sz="1900" dirty="0">
                <a:solidFill>
                  <a:srgbClr val="0A1F61"/>
                </a:solidFill>
                <a:latin typeface="Tajawal ExtraBold" panose="00000800000000000000" pitchFamily="2" charset="-78"/>
                <a:cs typeface="Tajawal ExtraBold" panose="00000800000000000000" pitchFamily="2" charset="-78"/>
              </a:rPr>
              <a:t>offer possibilities for </a:t>
            </a:r>
            <a:r>
              <a:rPr lang="en-US" sz="1900" b="1" dirty="0">
                <a:solidFill>
                  <a:srgbClr val="C00000"/>
                </a:solidFill>
                <a:latin typeface="Tajawal ExtraBold" panose="00000800000000000000" pitchFamily="2" charset="-78"/>
                <a:cs typeface="Tajawal ExtraBold" panose="00000800000000000000" pitchFamily="2" charset="-78"/>
              </a:rPr>
              <a:t>users</a:t>
            </a:r>
            <a:r>
              <a:rPr lang="en-US" sz="1900" dirty="0">
                <a:solidFill>
                  <a:srgbClr val="0A1F61"/>
                </a:solidFill>
                <a:latin typeface="Tajawal ExtraBold" panose="00000800000000000000" pitchFamily="2" charset="-78"/>
                <a:cs typeface="Tajawal ExtraBold" panose="00000800000000000000" pitchFamily="2" charset="-78"/>
              </a:rPr>
              <a:t> to become </a:t>
            </a:r>
            <a:r>
              <a:rPr lang="en-US" sz="1900" b="1" dirty="0">
                <a:solidFill>
                  <a:srgbClr val="C00000"/>
                </a:solidFill>
                <a:latin typeface="Tajawal ExtraBold" panose="00000800000000000000" pitchFamily="2" charset="-78"/>
                <a:cs typeface="Tajawal ExtraBold" panose="00000800000000000000" pitchFamily="2" charset="-78"/>
              </a:rPr>
              <a:t>content producers or</a:t>
            </a:r>
            <a:r>
              <a:rPr lang="en-US" sz="1900" dirty="0">
                <a:solidFill>
                  <a:srgbClr val="0A1F61"/>
                </a:solidFill>
                <a:latin typeface="Tajawal ExtraBold" panose="00000800000000000000" pitchFamily="2" charset="-78"/>
                <a:cs typeface="Tajawal ExtraBold" panose="00000800000000000000" pitchFamily="2" charset="-78"/>
              </a:rPr>
              <a:t> contribute to </a:t>
            </a:r>
            <a:r>
              <a:rPr lang="en-US" sz="1900" b="1" dirty="0">
                <a:solidFill>
                  <a:srgbClr val="C00000"/>
                </a:solidFill>
                <a:latin typeface="Tajawal ExtraBold" panose="00000800000000000000" pitchFamily="2" charset="-78"/>
                <a:cs typeface="Tajawal ExtraBold" panose="00000800000000000000" pitchFamily="2" charset="-78"/>
              </a:rPr>
              <a:t>assessing</a:t>
            </a:r>
            <a:r>
              <a:rPr lang="en-US" sz="1900" dirty="0">
                <a:solidFill>
                  <a:srgbClr val="0A1F61"/>
                </a:solidFill>
                <a:latin typeface="Tajawal ExtraBold" panose="00000800000000000000" pitchFamily="2" charset="-78"/>
                <a:cs typeface="Tajawal ExtraBold" panose="00000800000000000000" pitchFamily="2" charset="-78"/>
              </a:rPr>
              <a:t> and </a:t>
            </a:r>
            <a:r>
              <a:rPr lang="en-US" sz="1900" b="1" dirty="0">
                <a:solidFill>
                  <a:srgbClr val="C00000"/>
                </a:solidFill>
                <a:latin typeface="Tajawal ExtraBold" panose="00000800000000000000" pitchFamily="2" charset="-78"/>
                <a:cs typeface="Tajawal ExtraBold" panose="00000800000000000000" pitchFamily="2" charset="-78"/>
              </a:rPr>
              <a:t>improving</a:t>
            </a:r>
            <a:r>
              <a:rPr lang="en-US" sz="1900" dirty="0">
                <a:solidFill>
                  <a:srgbClr val="0A1F61"/>
                </a:solidFill>
                <a:latin typeface="Tajawal ExtraBold" panose="00000800000000000000" pitchFamily="2" charset="-78"/>
                <a:cs typeface="Tajawal ExtraBold" panose="00000800000000000000" pitchFamily="2" charset="-78"/>
              </a:rPr>
              <a:t> the </a:t>
            </a:r>
            <a:r>
              <a:rPr lang="en-US" sz="1900" b="1" dirty="0">
                <a:solidFill>
                  <a:srgbClr val="C00000"/>
                </a:solidFill>
                <a:latin typeface="Tajawal ExtraBold" panose="00000800000000000000" pitchFamily="2" charset="-78"/>
                <a:cs typeface="Tajawal ExtraBold" panose="00000800000000000000" pitchFamily="2" charset="-78"/>
              </a:rPr>
              <a:t>content</a:t>
            </a:r>
            <a:r>
              <a:rPr lang="en-US" sz="1900" dirty="0">
                <a:solidFill>
                  <a:srgbClr val="0A1F61"/>
                </a:solidFill>
                <a:latin typeface="Tajawal ExtraBold" panose="00000800000000000000" pitchFamily="2" charset="-78"/>
                <a:cs typeface="Tajawal ExtraBold" panose="00000800000000000000" pitchFamily="2" charset="-78"/>
              </a:rPr>
              <a:t> provided by a service.</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Wikipedia, social media and mashup services  </a:t>
            </a:r>
            <a:r>
              <a:rPr lang="en-US" sz="1900" dirty="0">
                <a:solidFill>
                  <a:srgbClr val="0A1F61"/>
                </a:solidFill>
                <a:latin typeface="Tajawal ExtraBold" panose="00000800000000000000" pitchFamily="2" charset="-78"/>
                <a:cs typeface="Tajawal ExtraBold" panose="00000800000000000000" pitchFamily="2" charset="-78"/>
              </a:rPr>
              <a:t>are examples of </a:t>
            </a:r>
            <a:r>
              <a:rPr lang="en-US" sz="1900" b="1" dirty="0">
                <a:solidFill>
                  <a:srgbClr val="C00000"/>
                </a:solidFill>
                <a:latin typeface="Tajawal ExtraBold" panose="00000800000000000000" pitchFamily="2" charset="-78"/>
                <a:cs typeface="Tajawal ExtraBold" panose="00000800000000000000" pitchFamily="2" charset="-78"/>
              </a:rPr>
              <a:t>digital collaboration.</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Legal systems </a:t>
            </a:r>
            <a:r>
              <a:rPr lang="en-US" sz="1900" dirty="0">
                <a:solidFill>
                  <a:srgbClr val="0A1F61"/>
                </a:solidFill>
                <a:latin typeface="Tajawal ExtraBold" panose="00000800000000000000" pitchFamily="2" charset="-78"/>
                <a:cs typeface="Tajawal ExtraBold" panose="00000800000000000000" pitchFamily="2" charset="-78"/>
              </a:rPr>
              <a:t>have adapted </a:t>
            </a:r>
            <a:r>
              <a:rPr lang="en-US" sz="1900" b="1" dirty="0">
                <a:solidFill>
                  <a:srgbClr val="C00000"/>
                </a:solidFill>
                <a:latin typeface="Tajawal ExtraBold" panose="00000800000000000000" pitchFamily="2" charset="-78"/>
                <a:cs typeface="Tajawal ExtraBold" panose="00000800000000000000" pitchFamily="2" charset="-78"/>
              </a:rPr>
              <a:t>copyright</a:t>
            </a:r>
            <a:r>
              <a:rPr lang="en-US" sz="1900" dirty="0">
                <a:solidFill>
                  <a:srgbClr val="0A1F61"/>
                </a:solidFill>
                <a:latin typeface="Tajawal ExtraBold" panose="00000800000000000000" pitchFamily="2" charset="-78"/>
                <a:cs typeface="Tajawal ExtraBold" panose="00000800000000000000" pitchFamily="2" charset="-78"/>
              </a:rPr>
              <a:t> </a:t>
            </a:r>
            <a:r>
              <a:rPr lang="en-US" sz="1900" b="1" dirty="0">
                <a:solidFill>
                  <a:srgbClr val="C00000"/>
                </a:solidFill>
                <a:latin typeface="Tajawal ExtraBold" panose="00000800000000000000" pitchFamily="2" charset="-78"/>
                <a:cs typeface="Tajawal ExtraBold" panose="00000800000000000000" pitchFamily="2" charset="-78"/>
              </a:rPr>
              <a:t>laws</a:t>
            </a:r>
            <a:r>
              <a:rPr lang="en-US" sz="1900" dirty="0">
                <a:solidFill>
                  <a:srgbClr val="0A1F61"/>
                </a:solidFill>
                <a:latin typeface="Tajawal ExtraBold" panose="00000800000000000000" pitchFamily="2" charset="-78"/>
                <a:cs typeface="Tajawal ExtraBold" panose="00000800000000000000" pitchFamily="2" charset="-78"/>
              </a:rPr>
              <a:t> to facilitate the spread of </a:t>
            </a:r>
            <a:r>
              <a:rPr lang="en-US" sz="1900" b="1" dirty="0">
                <a:solidFill>
                  <a:srgbClr val="C00000"/>
                </a:solidFill>
                <a:latin typeface="Tajawal ExtraBold" panose="00000800000000000000" pitchFamily="2" charset="-78"/>
                <a:cs typeface="Tajawal ExtraBold" panose="00000800000000000000" pitchFamily="2" charset="-78"/>
              </a:rPr>
              <a:t>self‐publishing platforms </a:t>
            </a:r>
            <a:r>
              <a:rPr lang="en-US" sz="1900" dirty="0">
                <a:solidFill>
                  <a:srgbClr val="0A1F61"/>
                </a:solidFill>
                <a:latin typeface="Tajawal ExtraBold" panose="00000800000000000000" pitchFamily="2" charset="-78"/>
                <a:cs typeface="Tajawal ExtraBold" panose="00000800000000000000" pitchFamily="2" charset="-78"/>
              </a:rPr>
              <a:t>such as </a:t>
            </a:r>
            <a:r>
              <a:rPr lang="en-US" sz="1900" b="1" dirty="0">
                <a:solidFill>
                  <a:srgbClr val="C00000"/>
                </a:solidFill>
                <a:latin typeface="Tajawal ExtraBold" panose="00000800000000000000" pitchFamily="2" charset="-78"/>
                <a:cs typeface="Tajawal ExtraBold" panose="00000800000000000000" pitchFamily="2" charset="-78"/>
              </a:rPr>
              <a:t>YouTube</a:t>
            </a:r>
            <a:r>
              <a:rPr lang="en-US" sz="19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1900" b="1" dirty="0">
                <a:solidFill>
                  <a:srgbClr val="C00000"/>
                </a:solidFill>
                <a:latin typeface="Tajawal ExtraBold" panose="00000800000000000000" pitchFamily="2" charset="-78"/>
                <a:cs typeface="Tajawal ExtraBold" panose="00000800000000000000" pitchFamily="2" charset="-78"/>
              </a:rPr>
              <a:t>Digital media users </a:t>
            </a:r>
            <a:r>
              <a:rPr lang="en-US" sz="1900" dirty="0">
                <a:solidFill>
                  <a:srgbClr val="0A1F61"/>
                </a:solidFill>
                <a:latin typeface="Tajawal ExtraBold" panose="00000800000000000000" pitchFamily="2" charset="-78"/>
                <a:cs typeface="Tajawal ExtraBold" panose="00000800000000000000" pitchFamily="2" charset="-78"/>
              </a:rPr>
              <a:t>contribute only </a:t>
            </a:r>
            <a:r>
              <a:rPr lang="en-US" sz="1900" b="1" dirty="0">
                <a:solidFill>
                  <a:srgbClr val="C00000"/>
                </a:solidFill>
                <a:latin typeface="Tajawal ExtraBold" panose="00000800000000000000" pitchFamily="2" charset="-78"/>
                <a:cs typeface="Tajawal ExtraBold" panose="00000800000000000000" pitchFamily="2" charset="-78"/>
              </a:rPr>
              <a:t>marginally</a:t>
            </a:r>
            <a:r>
              <a:rPr lang="en-US" sz="1900" dirty="0">
                <a:solidFill>
                  <a:srgbClr val="0A1F61"/>
                </a:solidFill>
                <a:latin typeface="Tajawal ExtraBold" panose="00000800000000000000" pitchFamily="2" charset="-78"/>
                <a:cs typeface="Tajawal ExtraBold" panose="00000800000000000000" pitchFamily="2" charset="-78"/>
              </a:rPr>
              <a:t> to </a:t>
            </a:r>
            <a:r>
              <a:rPr lang="en-US" sz="1900" b="1" dirty="0">
                <a:solidFill>
                  <a:srgbClr val="C00000"/>
                </a:solidFill>
                <a:latin typeface="Tajawal ExtraBold" panose="00000800000000000000" pitchFamily="2" charset="-78"/>
                <a:cs typeface="Tajawal ExtraBold" panose="00000800000000000000" pitchFamily="2" charset="-78"/>
              </a:rPr>
              <a:t>decision‐making </a:t>
            </a:r>
            <a:r>
              <a:rPr lang="en-US" sz="1900" dirty="0">
                <a:solidFill>
                  <a:srgbClr val="0A1F61"/>
                </a:solidFill>
                <a:latin typeface="Tajawal ExtraBold" panose="00000800000000000000" pitchFamily="2" charset="-78"/>
                <a:cs typeface="Tajawal ExtraBold" panose="00000800000000000000" pitchFamily="2" charset="-78"/>
              </a:rPr>
              <a:t>processes. </a:t>
            </a:r>
          </a:p>
          <a:p>
            <a:pPr marL="285750" lvl="0" indent="-285750" algn="just">
              <a:lnSpc>
                <a:spcPct val="150000"/>
              </a:lnSpc>
              <a:buFont typeface="Arial" pitchFamily="34" charset="0"/>
              <a:buChar char="•"/>
              <a:defRPr/>
            </a:pPr>
            <a:r>
              <a:rPr lang="en-US" sz="1900" dirty="0">
                <a:solidFill>
                  <a:srgbClr val="0A1F61"/>
                </a:solidFill>
                <a:latin typeface="Tajawal ExtraBold" panose="00000800000000000000" pitchFamily="2" charset="-78"/>
                <a:cs typeface="Tajawal ExtraBold" panose="00000800000000000000" pitchFamily="2" charset="-78"/>
              </a:rPr>
              <a:t>The work of users is </a:t>
            </a:r>
            <a:r>
              <a:rPr lang="en-US" sz="1900" b="1" dirty="0">
                <a:solidFill>
                  <a:srgbClr val="C00000"/>
                </a:solidFill>
                <a:latin typeface="Tajawal ExtraBold" panose="00000800000000000000" pitchFamily="2" charset="-78"/>
                <a:cs typeface="Tajawal ExtraBold" panose="00000800000000000000" pitchFamily="2" charset="-78"/>
              </a:rPr>
              <a:t>aggregated</a:t>
            </a:r>
            <a:r>
              <a:rPr lang="en-US" sz="1900" dirty="0">
                <a:solidFill>
                  <a:srgbClr val="0A1F61"/>
                </a:solidFill>
                <a:latin typeface="Tajawal ExtraBold" panose="00000800000000000000" pitchFamily="2" charset="-78"/>
                <a:cs typeface="Tajawal ExtraBold" panose="00000800000000000000" pitchFamily="2" charset="-78"/>
              </a:rPr>
              <a:t> for </a:t>
            </a:r>
            <a:r>
              <a:rPr lang="en-US" sz="1900" b="1" dirty="0">
                <a:solidFill>
                  <a:srgbClr val="C00000"/>
                </a:solidFill>
                <a:latin typeface="Tajawal ExtraBold" panose="00000800000000000000" pitchFamily="2" charset="-78"/>
                <a:cs typeface="Tajawal ExtraBold" panose="00000800000000000000" pitchFamily="2" charset="-78"/>
              </a:rPr>
              <a:t>profit purposes </a:t>
            </a:r>
            <a:r>
              <a:rPr lang="en-US" sz="1900" dirty="0">
                <a:solidFill>
                  <a:srgbClr val="0A1F61"/>
                </a:solidFill>
                <a:latin typeface="Tajawal ExtraBold" panose="00000800000000000000" pitchFamily="2" charset="-78"/>
                <a:cs typeface="Tajawal ExtraBold" panose="00000800000000000000" pitchFamily="2" charset="-78"/>
              </a:rPr>
              <a:t>by private </a:t>
            </a:r>
            <a:r>
              <a:rPr lang="en-US" sz="1900" b="1" dirty="0">
                <a:solidFill>
                  <a:srgbClr val="C00000"/>
                </a:solidFill>
                <a:latin typeface="Tajawal ExtraBold" panose="00000800000000000000" pitchFamily="2" charset="-78"/>
                <a:cs typeface="Tajawal ExtraBold" panose="00000800000000000000" pitchFamily="2" charset="-78"/>
              </a:rPr>
              <a:t>companies</a:t>
            </a:r>
            <a:r>
              <a:rPr lang="en-US" sz="1900" dirty="0">
                <a:solidFill>
                  <a:srgbClr val="0A1F61"/>
                </a:solidFill>
                <a:latin typeface="Tajawal ExtraBold" panose="00000800000000000000" pitchFamily="2" charset="-78"/>
                <a:cs typeface="Tajawal ExtraBold" panose="00000800000000000000" pitchFamily="2" charset="-78"/>
              </a:rPr>
              <a:t>, removing </a:t>
            </a:r>
            <a:r>
              <a:rPr lang="en-US" sz="1900" b="1" dirty="0">
                <a:solidFill>
                  <a:srgbClr val="0A1F61"/>
                </a:solidFill>
                <a:latin typeface="Tajawal ExtraBold" panose="00000800000000000000" pitchFamily="2" charset="-78"/>
                <a:cs typeface="Tajawal ExtraBold" panose="00000800000000000000" pitchFamily="2" charset="-78"/>
              </a:rPr>
              <a:t>power and decisions</a:t>
            </a:r>
            <a:r>
              <a:rPr lang="en-US" sz="1900" dirty="0">
                <a:solidFill>
                  <a:srgbClr val="0A1F61"/>
                </a:solidFill>
                <a:latin typeface="Tajawal ExtraBold" panose="00000800000000000000" pitchFamily="2" charset="-78"/>
                <a:cs typeface="Tajawal ExtraBold" panose="00000800000000000000" pitchFamily="2" charset="-78"/>
              </a:rPr>
              <a:t> from the </a:t>
            </a:r>
            <a:r>
              <a:rPr lang="en-US" sz="1900" b="1" dirty="0">
                <a:solidFill>
                  <a:srgbClr val="C00000"/>
                </a:solidFill>
                <a:latin typeface="Tajawal ExtraBold" panose="00000800000000000000" pitchFamily="2" charset="-78"/>
                <a:cs typeface="Tajawal ExtraBold" panose="00000800000000000000" pitchFamily="2" charset="-78"/>
              </a:rPr>
              <a:t>users</a:t>
            </a:r>
            <a:r>
              <a:rPr lang="en-US" sz="1900" dirty="0">
                <a:solidFill>
                  <a:srgbClr val="0A1F61"/>
                </a:solidFill>
                <a:latin typeface="Tajawal ExtraBold" panose="00000800000000000000" pitchFamily="2" charset="-78"/>
                <a:cs typeface="Tajawal ExtraBold" panose="00000800000000000000" pitchFamily="2" charset="-78"/>
              </a:rPr>
              <a:t>. </a:t>
            </a:r>
          </a:p>
        </p:txBody>
      </p:sp>
      <p:pic>
        <p:nvPicPr>
          <p:cNvPr id="12" name="Picture 11">
            <a:extLst>
              <a:ext uri="{FF2B5EF4-FFF2-40B4-BE49-F238E27FC236}">
                <a16:creationId xmlns:a16="http://schemas.microsoft.com/office/drawing/2014/main" id="{7779D0CC-6F87-405F-B672-978D53AB7CB3}"/>
              </a:ext>
            </a:extLst>
          </p:cNvPr>
          <p:cNvPicPr>
            <a:picLocks noChangeAspect="1"/>
          </p:cNvPicPr>
          <p:nvPr/>
        </p:nvPicPr>
        <p:blipFill>
          <a:blip r:embed="rId7"/>
          <a:stretch>
            <a:fillRect/>
          </a:stretch>
        </p:blipFill>
        <p:spPr>
          <a:xfrm>
            <a:off x="9187971" y="137577"/>
            <a:ext cx="2935458" cy="1174184"/>
          </a:xfrm>
          <a:prstGeom prst="rect">
            <a:avLst/>
          </a:prstGeom>
        </p:spPr>
      </p:pic>
      <p:pic>
        <p:nvPicPr>
          <p:cNvPr id="5" name="Picture 4">
            <a:extLst>
              <a:ext uri="{FF2B5EF4-FFF2-40B4-BE49-F238E27FC236}">
                <a16:creationId xmlns:a16="http://schemas.microsoft.com/office/drawing/2014/main" id="{6C588F5E-05BF-F000-F451-45E0CDFD2D03}"/>
              </a:ext>
            </a:extLst>
          </p:cNvPr>
          <p:cNvPicPr>
            <a:picLocks noChangeAspect="1"/>
          </p:cNvPicPr>
          <p:nvPr/>
        </p:nvPicPr>
        <p:blipFill>
          <a:blip r:embed="rId8"/>
          <a:stretch>
            <a:fillRect/>
          </a:stretch>
        </p:blipFill>
        <p:spPr>
          <a:xfrm>
            <a:off x="10691445" y="6097959"/>
            <a:ext cx="1249788" cy="652329"/>
          </a:xfrm>
          <a:prstGeom prst="rect">
            <a:avLst/>
          </a:prstGeom>
        </p:spPr>
      </p:pic>
    </p:spTree>
    <p:extLst>
      <p:ext uri="{BB962C8B-B14F-4D97-AF65-F5344CB8AC3E}">
        <p14:creationId xmlns:p14="http://schemas.microsoft.com/office/powerpoint/2010/main" val="1058346659"/>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3296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0860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04167" y="292956"/>
            <a:ext cx="2057942" cy="954107"/>
          </a:xfrm>
          <a:prstGeom prst="rect">
            <a:avLst/>
          </a:prstGeom>
          <a:noFill/>
        </p:spPr>
        <p:txBody>
          <a:bodyPr wrap="squar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132527" y="-27434"/>
            <a:ext cx="3184691" cy="6912868"/>
          </a:xfrm>
          <a:prstGeom prst="rect">
            <a:avLst/>
          </a:prstGeom>
        </p:spPr>
      </p:pic>
      <p:pic>
        <p:nvPicPr>
          <p:cNvPr id="10" name="Picture 9"/>
          <p:cNvPicPr>
            <a:picLocks noChangeAspect="1"/>
          </p:cNvPicPr>
          <p:nvPr/>
        </p:nvPicPr>
        <p:blipFill>
          <a:blip r:embed="rId6"/>
          <a:stretch>
            <a:fillRect/>
          </a:stretch>
        </p:blipFill>
        <p:spPr>
          <a:xfrm>
            <a:off x="8906527" y="554566"/>
            <a:ext cx="3281390" cy="5748868"/>
          </a:xfrm>
          <a:prstGeom prst="rect">
            <a:avLst/>
          </a:prstGeom>
        </p:spPr>
      </p:pic>
      <p:sp>
        <p:nvSpPr>
          <p:cNvPr id="7" name="Rectangle 6">
            <a:extLst>
              <a:ext uri="{FF2B5EF4-FFF2-40B4-BE49-F238E27FC236}">
                <a16:creationId xmlns:a16="http://schemas.microsoft.com/office/drawing/2014/main" id="{EBEC8D46-0535-4A27-90DF-5E2E5E15320B}"/>
              </a:ext>
            </a:extLst>
          </p:cNvPr>
          <p:cNvSpPr/>
          <p:nvPr/>
        </p:nvSpPr>
        <p:spPr>
          <a:xfrm>
            <a:off x="2668194" y="457593"/>
            <a:ext cx="14205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Calibri"/>
                <a:ea typeface="+mn-ea"/>
                <a:cs typeface="+mn-cs"/>
              </a:rPr>
              <a:t>Outline</a:t>
            </a:r>
          </a:p>
        </p:txBody>
      </p:sp>
      <p:sp>
        <p:nvSpPr>
          <p:cNvPr id="11" name="Rectangle 10">
            <a:extLst>
              <a:ext uri="{FF2B5EF4-FFF2-40B4-BE49-F238E27FC236}">
                <a16:creationId xmlns:a16="http://schemas.microsoft.com/office/drawing/2014/main" id="{3026445F-B28D-450C-9BE6-127EA7591461}"/>
              </a:ext>
            </a:extLst>
          </p:cNvPr>
          <p:cNvSpPr/>
          <p:nvPr/>
        </p:nvSpPr>
        <p:spPr>
          <a:xfrm>
            <a:off x="631557" y="1484213"/>
            <a:ext cx="7489060" cy="4536819"/>
          </a:xfrm>
          <a:prstGeom prst="rect">
            <a:avLst/>
          </a:prstGeom>
        </p:spPr>
        <p:txBody>
          <a:bodyPr wrap="square">
            <a:spAutoFit/>
          </a:bodyPr>
          <a:lstStyle/>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I. The Media System .</a:t>
            </a:r>
          </a:p>
          <a:p>
            <a:pPr algn="just">
              <a:lnSpc>
                <a:spcPct val="150000"/>
              </a:lnSpc>
            </a:pPr>
            <a:r>
              <a:rPr lang="en-US" sz="2800" dirty="0">
                <a:latin typeface="Tajawal Medium" panose="00000600000000000000" pitchFamily="2" charset="-78"/>
                <a:cs typeface="Tajawal Medium" panose="00000600000000000000" pitchFamily="2" charset="-78"/>
              </a:rPr>
              <a:t>II. The Networked Public Sphere .</a:t>
            </a:r>
            <a:endParaRPr lang="en-US" sz="2800" dirty="0">
              <a:solidFill>
                <a:prstClr val="black"/>
              </a:solidFill>
              <a:latin typeface="Tajawal Medium" panose="00000600000000000000" pitchFamily="2" charset="-78"/>
              <a:cs typeface="Tajawal Medium" panose="00000600000000000000" pitchFamily="2" charset="-78"/>
            </a:endParaRPr>
          </a:p>
          <a:p>
            <a:pPr lvl="0" algn="just">
              <a:lnSpc>
                <a:spcPct val="150000"/>
              </a:lnSpc>
            </a:pPr>
            <a:r>
              <a:rPr lang="en-US" sz="2800" dirty="0">
                <a:latin typeface="Tajawal Medium" panose="00000600000000000000" pitchFamily="2" charset="-78"/>
                <a:cs typeface="Tajawal Medium" panose="00000600000000000000" pitchFamily="2" charset="-78"/>
              </a:rPr>
              <a:t>III. The Journalism and Public Sphere .</a:t>
            </a:r>
          </a:p>
          <a:p>
            <a:pPr lvl="0" algn="just">
              <a:lnSpc>
                <a:spcPct val="150000"/>
              </a:lnSpc>
            </a:pPr>
            <a:r>
              <a:rPr lang="en-US" sz="2800" dirty="0">
                <a:latin typeface="Tajawal Medium" panose="00000600000000000000" pitchFamily="2" charset="-78"/>
                <a:cs typeface="Tajawal Medium" panose="00000600000000000000" pitchFamily="2" charset="-78"/>
              </a:rPr>
              <a:t>IV. WikiLeaks.</a:t>
            </a:r>
          </a:p>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V. Panama Papers .</a:t>
            </a:r>
          </a:p>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VI. Communicative Capitalism .</a:t>
            </a:r>
          </a:p>
          <a:p>
            <a:pPr lvl="0" algn="just">
              <a:lnSpc>
                <a:spcPct val="150000"/>
              </a:lnSpc>
            </a:pPr>
            <a:r>
              <a:rPr lang="en-US" sz="2800" dirty="0">
                <a:solidFill>
                  <a:prstClr val="black"/>
                </a:solidFill>
                <a:latin typeface="Tajawal Medium" panose="00000600000000000000" pitchFamily="2" charset="-78"/>
                <a:cs typeface="Tajawal Medium" panose="00000600000000000000" pitchFamily="2" charset="-78"/>
              </a:rPr>
              <a:t>VII. Conclusion. </a:t>
            </a:r>
          </a:p>
        </p:txBody>
      </p:sp>
      <p:pic>
        <p:nvPicPr>
          <p:cNvPr id="12" name="Picture 11">
            <a:extLst>
              <a:ext uri="{FF2B5EF4-FFF2-40B4-BE49-F238E27FC236}">
                <a16:creationId xmlns:a16="http://schemas.microsoft.com/office/drawing/2014/main" id="{CD4FDD48-B4A2-401F-AFF8-BC06B9FA9ED6}"/>
              </a:ext>
            </a:extLst>
          </p:cNvPr>
          <p:cNvPicPr>
            <a:picLocks noChangeAspect="1"/>
          </p:cNvPicPr>
          <p:nvPr/>
        </p:nvPicPr>
        <p:blipFill>
          <a:blip r:embed="rId7"/>
          <a:stretch>
            <a:fillRect/>
          </a:stretch>
        </p:blipFill>
        <p:spPr>
          <a:xfrm>
            <a:off x="9445010" y="82961"/>
            <a:ext cx="2328203" cy="2328203"/>
          </a:xfrm>
          <a:prstGeom prst="rect">
            <a:avLst/>
          </a:prstGeom>
        </p:spPr>
      </p:pic>
      <p:pic>
        <p:nvPicPr>
          <p:cNvPr id="5" name="Picture 4">
            <a:extLst>
              <a:ext uri="{FF2B5EF4-FFF2-40B4-BE49-F238E27FC236}">
                <a16:creationId xmlns:a16="http://schemas.microsoft.com/office/drawing/2014/main" id="{0CAECDF6-1A7B-1F9E-5BF9-944E5B812341}"/>
              </a:ext>
            </a:extLst>
          </p:cNvPr>
          <p:cNvPicPr>
            <a:picLocks noChangeAspect="1"/>
          </p:cNvPicPr>
          <p:nvPr/>
        </p:nvPicPr>
        <p:blipFill>
          <a:blip r:embed="rId8"/>
          <a:stretch>
            <a:fillRect/>
          </a:stretch>
        </p:blipFill>
        <p:spPr>
          <a:xfrm>
            <a:off x="631557" y="6086093"/>
            <a:ext cx="1249788" cy="652329"/>
          </a:xfrm>
          <a:prstGeom prst="rect">
            <a:avLst/>
          </a:prstGeom>
        </p:spPr>
      </p:pic>
    </p:spTree>
    <p:extLst>
      <p:ext uri="{BB962C8B-B14F-4D97-AF65-F5344CB8AC3E}">
        <p14:creationId xmlns:p14="http://schemas.microsoft.com/office/powerpoint/2010/main" val="3146254471"/>
      </p:ext>
    </p:extLst>
  </p:cSld>
  <p:clrMapOvr>
    <a:masterClrMapping/>
  </p:clrMapOvr>
  <mc:AlternateContent xmlns:mc="http://schemas.openxmlformats.org/markup-compatibility/2006" xmlns:p14="http://schemas.microsoft.com/office/powerpoint/2010/main">
    <mc:Choice Requires="p14">
      <p:transition spd="slow" p14:dur="2000" advTm="89971"/>
    </mc:Choice>
    <mc:Fallback xmlns="">
      <p:transition spd="slow" advTm="899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0318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73536" y="63895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2269" y="424852"/>
            <a:ext cx="4193953" cy="658835"/>
          </a:xfrm>
          <a:prstGeom prst="rect">
            <a:avLst/>
          </a:prstGeom>
          <a:noFill/>
        </p:spPr>
        <p:txBody>
          <a:bodyPr wrap="square" rtlCol="0">
            <a:spAutoFit/>
          </a:bodyPr>
          <a:lstStyle/>
          <a:p>
            <a:pPr lvl="0" algn="just">
              <a:lnSpc>
                <a:spcPct val="150000"/>
              </a:lnSpc>
            </a:pPr>
            <a:r>
              <a:rPr lang="en-US" sz="2800" dirty="0">
                <a:solidFill>
                  <a:schemeClr val="bg1"/>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592971" y="-27434"/>
            <a:ext cx="1724247" cy="6912868"/>
          </a:xfrm>
          <a:prstGeom prst="rect">
            <a:avLst/>
          </a:prstGeom>
        </p:spPr>
      </p:pic>
      <p:pic>
        <p:nvPicPr>
          <p:cNvPr id="10" name="Picture 9"/>
          <p:cNvPicPr>
            <a:picLocks noChangeAspect="1"/>
          </p:cNvPicPr>
          <p:nvPr/>
        </p:nvPicPr>
        <p:blipFill>
          <a:blip r:embed="rId6"/>
          <a:stretch>
            <a:fillRect/>
          </a:stretch>
        </p:blipFill>
        <p:spPr>
          <a:xfrm>
            <a:off x="9969568" y="112542"/>
            <a:ext cx="2289080" cy="6466981"/>
          </a:xfrm>
          <a:prstGeom prst="rect">
            <a:avLst/>
          </a:prstGeom>
        </p:spPr>
      </p:pic>
      <p:sp>
        <p:nvSpPr>
          <p:cNvPr id="19" name="TextBox 18"/>
          <p:cNvSpPr txBox="1"/>
          <p:nvPr/>
        </p:nvSpPr>
        <p:spPr>
          <a:xfrm>
            <a:off x="130614" y="1488365"/>
            <a:ext cx="9702704" cy="4804970"/>
          </a:xfrm>
          <a:prstGeom prst="rect">
            <a:avLst/>
          </a:prstGeom>
          <a:noFill/>
        </p:spPr>
        <p:txBody>
          <a:bodyPr wrap="square" rtlCol="0">
            <a:spAutoFit/>
          </a:bodyPr>
          <a:lstStyle/>
          <a:p>
            <a:pPr marL="342900" lvl="0" indent="-342900" algn="just">
              <a:lnSpc>
                <a:spcPct val="150000"/>
              </a:lnSpc>
              <a:buFont typeface="Arial" panose="020B0604020202020204" pitchFamily="34" charset="0"/>
              <a:buChar char="•"/>
              <a:defRPr/>
            </a:pPr>
            <a:r>
              <a:rPr lang="en-US" sz="2300" b="1" dirty="0">
                <a:solidFill>
                  <a:srgbClr val="C00000"/>
                </a:solidFill>
                <a:latin typeface="Tajawal ExtraBold" panose="00000800000000000000" pitchFamily="2" charset="-78"/>
                <a:cs typeface="Tajawal ExtraBold" panose="00000800000000000000" pitchFamily="2" charset="-78"/>
              </a:rPr>
              <a:t>Transformations</a:t>
            </a:r>
            <a:r>
              <a:rPr lang="en-US" sz="2300" dirty="0">
                <a:solidFill>
                  <a:srgbClr val="0A1F61"/>
                </a:solidFill>
                <a:latin typeface="Tajawal ExtraBold" panose="00000800000000000000" pitchFamily="2" charset="-78"/>
                <a:cs typeface="Tajawal ExtraBold" panose="00000800000000000000" pitchFamily="2" charset="-78"/>
              </a:rPr>
              <a:t> that involve the </a:t>
            </a:r>
            <a:r>
              <a:rPr lang="en-US" sz="2300" b="1" dirty="0">
                <a:solidFill>
                  <a:srgbClr val="C00000"/>
                </a:solidFill>
                <a:latin typeface="Tajawal ExtraBold" panose="00000800000000000000" pitchFamily="2" charset="-78"/>
                <a:cs typeface="Tajawal ExtraBold" panose="00000800000000000000" pitchFamily="2" charset="-78"/>
              </a:rPr>
              <a:t>media system </a:t>
            </a:r>
            <a:r>
              <a:rPr lang="en-US" sz="2300" dirty="0">
                <a:solidFill>
                  <a:srgbClr val="0A1F61"/>
                </a:solidFill>
                <a:latin typeface="Tajawal ExtraBold" panose="00000800000000000000" pitchFamily="2" charset="-78"/>
                <a:cs typeface="Tajawal ExtraBold" panose="00000800000000000000" pitchFamily="2" charset="-78"/>
              </a:rPr>
              <a:t>are deeply related to </a:t>
            </a:r>
            <a:r>
              <a:rPr lang="en-US" sz="2300" b="1" dirty="0">
                <a:solidFill>
                  <a:srgbClr val="C00000"/>
                </a:solidFill>
                <a:latin typeface="Tajawal ExtraBold" panose="00000800000000000000" pitchFamily="2" charset="-78"/>
                <a:cs typeface="Tajawal ExtraBold" panose="00000800000000000000" pitchFamily="2" charset="-78"/>
              </a:rPr>
              <a:t>political change</a:t>
            </a:r>
            <a:r>
              <a:rPr lang="en-US" sz="2300" dirty="0">
                <a:solidFill>
                  <a:srgbClr val="0A1F61"/>
                </a:solidFill>
                <a:latin typeface="Tajawal ExtraBold" panose="00000800000000000000" pitchFamily="2" charset="-78"/>
                <a:cs typeface="Tajawal ExtraBold" panose="00000800000000000000" pitchFamily="2" charset="-78"/>
              </a:rPr>
              <a:t>.</a:t>
            </a:r>
          </a:p>
          <a:p>
            <a:pPr marL="342900" lvl="0" indent="-342900" algn="just">
              <a:lnSpc>
                <a:spcPct val="150000"/>
              </a:lnSpc>
              <a:buFont typeface="Arial" panose="020B0604020202020204"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C00000"/>
                </a:solidFill>
                <a:latin typeface="Tajawal ExtraBold" panose="00000800000000000000" pitchFamily="2" charset="-78"/>
                <a:cs typeface="Tajawal ExtraBold" panose="00000800000000000000" pitchFamily="2" charset="-78"/>
              </a:rPr>
              <a:t>The public sphere</a:t>
            </a:r>
            <a:r>
              <a:rPr lang="en-US" sz="2300" dirty="0">
                <a:solidFill>
                  <a:srgbClr val="0A1F61"/>
                </a:solidFill>
                <a:latin typeface="Tajawal ExtraBold" panose="00000800000000000000" pitchFamily="2" charset="-78"/>
                <a:cs typeface="Tajawal ExtraBold" panose="00000800000000000000" pitchFamily="2" charset="-78"/>
              </a:rPr>
              <a:t>, a fundamental component of modern </a:t>
            </a:r>
            <a:r>
              <a:rPr lang="en-US" sz="2300" b="1" dirty="0">
                <a:solidFill>
                  <a:srgbClr val="C00000"/>
                </a:solidFill>
                <a:latin typeface="Tajawal ExtraBold" panose="00000800000000000000" pitchFamily="2" charset="-78"/>
                <a:cs typeface="Tajawal ExtraBold" panose="00000800000000000000" pitchFamily="2" charset="-78"/>
              </a:rPr>
              <a:t>democracies</a:t>
            </a:r>
            <a:r>
              <a:rPr lang="en-US" sz="2300" dirty="0">
                <a:solidFill>
                  <a:srgbClr val="0A1F61"/>
                </a:solidFill>
                <a:latin typeface="Tajawal ExtraBold" panose="00000800000000000000" pitchFamily="2" charset="-78"/>
                <a:cs typeface="Tajawal ExtraBold" panose="00000800000000000000" pitchFamily="2" charset="-78"/>
              </a:rPr>
              <a:t>, opens to </a:t>
            </a:r>
            <a:r>
              <a:rPr lang="en-US" sz="2300" b="1" dirty="0">
                <a:solidFill>
                  <a:srgbClr val="0A1F61"/>
                </a:solidFill>
                <a:latin typeface="Tajawal ExtraBold" panose="00000800000000000000" pitchFamily="2" charset="-78"/>
                <a:cs typeface="Tajawal ExtraBold" panose="00000800000000000000" pitchFamily="2" charset="-78"/>
              </a:rPr>
              <a:t>new practices and actors</a:t>
            </a:r>
            <a:r>
              <a:rPr lang="en-US" sz="2300" dirty="0">
                <a:solidFill>
                  <a:srgbClr val="0A1F61"/>
                </a:solidFill>
                <a:latin typeface="Tajawal ExtraBold" panose="00000800000000000000" pitchFamily="2" charset="-78"/>
                <a:cs typeface="Tajawal ExtraBold" panose="00000800000000000000" pitchFamily="2" charset="-78"/>
              </a:rPr>
              <a:t>. </a:t>
            </a:r>
          </a:p>
          <a:p>
            <a:pPr marL="342900" lvl="0" indent="-342900" algn="just">
              <a:lnSpc>
                <a:spcPct val="150000"/>
              </a:lnSpc>
              <a:buFont typeface="Arial" panose="020B0604020202020204"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In this sphere, the separation between </a:t>
            </a:r>
            <a:r>
              <a:rPr lang="en-US" sz="2300" b="1" dirty="0">
                <a:solidFill>
                  <a:srgbClr val="C00000"/>
                </a:solidFill>
                <a:latin typeface="Tajawal ExtraBold" panose="00000800000000000000" pitchFamily="2" charset="-78"/>
                <a:cs typeface="Tajawal ExtraBold" panose="00000800000000000000" pitchFamily="2" charset="-78"/>
              </a:rPr>
              <a:t>public and private life </a:t>
            </a:r>
            <a:r>
              <a:rPr lang="en-US" sz="2300" dirty="0">
                <a:solidFill>
                  <a:srgbClr val="0A1F61"/>
                </a:solidFill>
                <a:latin typeface="Tajawal ExtraBold" panose="00000800000000000000" pitchFamily="2" charset="-78"/>
                <a:cs typeface="Tajawal ExtraBold" panose="00000800000000000000" pitchFamily="2" charset="-78"/>
              </a:rPr>
              <a:t>is questioned, and </a:t>
            </a:r>
            <a:r>
              <a:rPr lang="en-US" sz="2300" b="1" dirty="0">
                <a:solidFill>
                  <a:srgbClr val="C00000"/>
                </a:solidFill>
                <a:latin typeface="Tajawal ExtraBold" panose="00000800000000000000" pitchFamily="2" charset="-78"/>
                <a:cs typeface="Tajawal ExtraBold" panose="00000800000000000000" pitchFamily="2" charset="-78"/>
              </a:rPr>
              <a:t>communications</a:t>
            </a:r>
            <a:r>
              <a:rPr lang="en-US" sz="2300" dirty="0">
                <a:solidFill>
                  <a:srgbClr val="0A1F61"/>
                </a:solidFill>
                <a:latin typeface="Tajawal ExtraBold" panose="00000800000000000000" pitchFamily="2" charset="-78"/>
                <a:cs typeface="Tajawal ExtraBold" panose="00000800000000000000" pitchFamily="2" charset="-78"/>
              </a:rPr>
              <a:t> are subject to forms of </a:t>
            </a:r>
            <a:r>
              <a:rPr lang="en-US" sz="2300" b="1" dirty="0">
                <a:solidFill>
                  <a:srgbClr val="C00000"/>
                </a:solidFill>
                <a:latin typeface="Tajawal ExtraBold" panose="00000800000000000000" pitchFamily="2" charset="-78"/>
                <a:cs typeface="Tajawal ExtraBold" panose="00000800000000000000" pitchFamily="2" charset="-78"/>
              </a:rPr>
              <a:t>control and surveillance</a:t>
            </a:r>
            <a:r>
              <a:rPr lang="en-US" sz="2300" dirty="0">
                <a:solidFill>
                  <a:srgbClr val="C00000"/>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300" b="1" dirty="0">
                <a:solidFill>
                  <a:srgbClr val="C00000"/>
                </a:solidFill>
                <a:latin typeface="Tajawal ExtraBold" panose="00000800000000000000" pitchFamily="2" charset="-78"/>
                <a:cs typeface="Tajawal ExtraBold" panose="00000800000000000000" pitchFamily="2" charset="-78"/>
              </a:rPr>
              <a:t>The political evolution </a:t>
            </a:r>
            <a:r>
              <a:rPr lang="en-US" sz="2300" dirty="0">
                <a:solidFill>
                  <a:srgbClr val="0A1F61"/>
                </a:solidFill>
                <a:latin typeface="Tajawal ExtraBold" panose="00000800000000000000" pitchFamily="2" charset="-78"/>
                <a:cs typeface="Tajawal ExtraBold" panose="00000800000000000000" pitchFamily="2" charset="-78"/>
              </a:rPr>
              <a:t>of today’s societies rests on the ability to manage </a:t>
            </a:r>
            <a:r>
              <a:rPr lang="en-US" sz="2300" b="1" dirty="0">
                <a:solidFill>
                  <a:srgbClr val="C00000"/>
                </a:solidFill>
                <a:latin typeface="Tajawal ExtraBold" panose="00000800000000000000" pitchFamily="2" charset="-78"/>
                <a:cs typeface="Tajawal ExtraBold" panose="00000800000000000000" pitchFamily="2" charset="-78"/>
              </a:rPr>
              <a:t>the power of communication networks</a:t>
            </a:r>
            <a:r>
              <a:rPr lang="en-US" sz="23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95B2927F-A154-4941-B424-DE65461CCF76}"/>
              </a:ext>
            </a:extLst>
          </p:cNvPr>
          <p:cNvPicPr>
            <a:picLocks noChangeAspect="1"/>
          </p:cNvPicPr>
          <p:nvPr/>
        </p:nvPicPr>
        <p:blipFill>
          <a:blip r:embed="rId7"/>
          <a:stretch>
            <a:fillRect/>
          </a:stretch>
        </p:blipFill>
        <p:spPr>
          <a:xfrm>
            <a:off x="10028095" y="561975"/>
            <a:ext cx="2143125" cy="2143125"/>
          </a:xfrm>
          <a:prstGeom prst="rect">
            <a:avLst/>
          </a:prstGeom>
        </p:spPr>
      </p:pic>
      <p:pic>
        <p:nvPicPr>
          <p:cNvPr id="5" name="Picture 4">
            <a:extLst>
              <a:ext uri="{FF2B5EF4-FFF2-40B4-BE49-F238E27FC236}">
                <a16:creationId xmlns:a16="http://schemas.microsoft.com/office/drawing/2014/main" id="{758BA1D4-F22B-BF78-74CB-CEDC6CF0EA31}"/>
              </a:ext>
            </a:extLst>
          </p:cNvPr>
          <p:cNvPicPr>
            <a:picLocks noChangeAspect="1"/>
          </p:cNvPicPr>
          <p:nvPr/>
        </p:nvPicPr>
        <p:blipFill>
          <a:blip r:embed="rId8"/>
          <a:stretch>
            <a:fillRect/>
          </a:stretch>
        </p:blipFill>
        <p:spPr>
          <a:xfrm>
            <a:off x="725753" y="6305595"/>
            <a:ext cx="755117" cy="394135"/>
          </a:xfrm>
          <a:prstGeom prst="rect">
            <a:avLst/>
          </a:prstGeom>
        </p:spPr>
      </p:pic>
    </p:spTree>
    <p:extLst>
      <p:ext uri="{BB962C8B-B14F-4D97-AF65-F5344CB8AC3E}">
        <p14:creationId xmlns:p14="http://schemas.microsoft.com/office/powerpoint/2010/main" val="398744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9756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73536" y="63895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2268" y="424852"/>
            <a:ext cx="6263901" cy="658835"/>
          </a:xfrm>
          <a:prstGeom prst="rect">
            <a:avLst/>
          </a:prstGeom>
          <a:noFill/>
        </p:spPr>
        <p:txBody>
          <a:bodyPr wrap="square" rtlCol="0">
            <a:spAutoFit/>
          </a:bodyPr>
          <a:lstStyle/>
          <a:p>
            <a:pPr lvl="0" algn="just">
              <a:lnSpc>
                <a:spcPct val="150000"/>
              </a:lnSpc>
            </a:pPr>
            <a:r>
              <a:rPr lang="en-US" sz="2800" dirty="0">
                <a:solidFill>
                  <a:schemeClr val="bg1"/>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621107" y="-27434"/>
            <a:ext cx="1696111" cy="6912868"/>
          </a:xfrm>
          <a:prstGeom prst="rect">
            <a:avLst/>
          </a:prstGeom>
        </p:spPr>
      </p:pic>
      <p:pic>
        <p:nvPicPr>
          <p:cNvPr id="10" name="Picture 9"/>
          <p:cNvPicPr>
            <a:picLocks noChangeAspect="1"/>
          </p:cNvPicPr>
          <p:nvPr/>
        </p:nvPicPr>
        <p:blipFill>
          <a:blip r:embed="rId6"/>
          <a:stretch>
            <a:fillRect/>
          </a:stretch>
        </p:blipFill>
        <p:spPr>
          <a:xfrm>
            <a:off x="9908518" y="161146"/>
            <a:ext cx="2366152" cy="6433287"/>
          </a:xfrm>
          <a:prstGeom prst="rect">
            <a:avLst/>
          </a:prstGeom>
        </p:spPr>
      </p:pic>
      <p:sp>
        <p:nvSpPr>
          <p:cNvPr id="19" name="TextBox 18"/>
          <p:cNvSpPr txBox="1"/>
          <p:nvPr/>
        </p:nvSpPr>
        <p:spPr>
          <a:xfrm>
            <a:off x="44881" y="1430144"/>
            <a:ext cx="9771141" cy="4600042"/>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Traditionally</a:t>
            </a:r>
            <a:r>
              <a:rPr lang="en-US" sz="2200" dirty="0">
                <a:solidFill>
                  <a:srgbClr val="0A1F61"/>
                </a:solidFill>
                <a:latin typeface="Tajawal ExtraBold" panose="00000800000000000000" pitchFamily="2" charset="-78"/>
                <a:cs typeface="Tajawal ExtraBold" panose="00000800000000000000" pitchFamily="2" charset="-78"/>
              </a:rPr>
              <a:t>, media and communication studies consider the media </a:t>
            </a:r>
            <a:r>
              <a:rPr lang="en-US" sz="2200" b="1" dirty="0">
                <a:solidFill>
                  <a:srgbClr val="C00000"/>
                </a:solidFill>
                <a:latin typeface="Tajawal ExtraBold" panose="00000800000000000000" pitchFamily="2" charset="-78"/>
                <a:cs typeface="Tajawal ExtraBold" panose="00000800000000000000" pitchFamily="2" charset="-78"/>
              </a:rPr>
              <a:t>audiences</a:t>
            </a:r>
            <a:r>
              <a:rPr lang="en-US" sz="2200" dirty="0">
                <a:solidFill>
                  <a:srgbClr val="0A1F61"/>
                </a:solidFill>
                <a:latin typeface="Tajawal ExtraBold" panose="00000800000000000000" pitchFamily="2" charset="-78"/>
                <a:cs typeface="Tajawal ExtraBold" panose="00000800000000000000" pitchFamily="2" charset="-78"/>
              </a:rPr>
              <a:t> as </a:t>
            </a:r>
            <a:r>
              <a:rPr lang="en-US" sz="2200" b="1" dirty="0">
                <a:solidFill>
                  <a:srgbClr val="C00000"/>
                </a:solidFill>
                <a:latin typeface="Tajawal ExtraBold" panose="00000800000000000000" pitchFamily="2" charset="-78"/>
                <a:cs typeface="Tajawal ExtraBold" panose="00000800000000000000" pitchFamily="2" charset="-78"/>
              </a:rPr>
              <a:t>active</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Individuals</a:t>
            </a:r>
            <a:r>
              <a:rPr lang="en-US" sz="2200" dirty="0">
                <a:solidFill>
                  <a:srgbClr val="0A1F61"/>
                </a:solidFill>
                <a:latin typeface="Tajawal ExtraBold" panose="00000800000000000000" pitchFamily="2" charset="-78"/>
                <a:cs typeface="Tajawal ExtraBold" panose="00000800000000000000" pitchFamily="2" charset="-78"/>
              </a:rPr>
              <a:t> who receive a message do not passively perceive it according to predefined meanings, but rather are able to </a:t>
            </a:r>
            <a:r>
              <a:rPr lang="en-US" sz="2200" b="1" dirty="0">
                <a:solidFill>
                  <a:srgbClr val="C00000"/>
                </a:solidFill>
                <a:latin typeface="Tajawal ExtraBold" panose="00000800000000000000" pitchFamily="2" charset="-78"/>
                <a:cs typeface="Tajawal ExtraBold" panose="00000800000000000000" pitchFamily="2" charset="-78"/>
              </a:rPr>
              <a:t>interpret, evaluate, and respond </a:t>
            </a:r>
            <a:r>
              <a:rPr lang="en-US" sz="2200" dirty="0">
                <a:solidFill>
                  <a:srgbClr val="0A1F61"/>
                </a:solidFill>
                <a:latin typeface="Tajawal ExtraBold" panose="00000800000000000000" pitchFamily="2" charset="-78"/>
                <a:cs typeface="Tajawal ExtraBold" panose="00000800000000000000" pitchFamily="2" charset="-78"/>
              </a:rPr>
              <a:t>to it in different ways.</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If this is true for </a:t>
            </a:r>
            <a:r>
              <a:rPr lang="en-US" sz="2200" b="1" dirty="0">
                <a:solidFill>
                  <a:srgbClr val="C00000"/>
                </a:solidFill>
                <a:latin typeface="Tajawal ExtraBold" panose="00000800000000000000" pitchFamily="2" charset="-78"/>
                <a:cs typeface="Tajawal ExtraBold" panose="00000800000000000000" pitchFamily="2" charset="-78"/>
              </a:rPr>
              <a:t>broadcast media </a:t>
            </a:r>
            <a:r>
              <a:rPr lang="en-US" sz="2200" dirty="0">
                <a:solidFill>
                  <a:srgbClr val="0A1F61"/>
                </a:solidFill>
                <a:latin typeface="Tajawal ExtraBold" panose="00000800000000000000" pitchFamily="2" charset="-78"/>
                <a:cs typeface="Tajawal ExtraBold" panose="00000800000000000000" pitchFamily="2" charset="-78"/>
              </a:rPr>
              <a:t>that are distributed from </a:t>
            </a:r>
            <a:r>
              <a:rPr lang="en-US" sz="2200" b="1" dirty="0">
                <a:solidFill>
                  <a:srgbClr val="C00000"/>
                </a:solidFill>
                <a:latin typeface="Tajawal ExtraBold" panose="00000800000000000000" pitchFamily="2" charset="-78"/>
                <a:cs typeface="Tajawal ExtraBold" panose="00000800000000000000" pitchFamily="2" charset="-78"/>
              </a:rPr>
              <a:t>few to many</a:t>
            </a:r>
            <a:r>
              <a:rPr lang="en-US" sz="2200" dirty="0">
                <a:solidFill>
                  <a:srgbClr val="0A1F61"/>
                </a:solidFill>
                <a:latin typeface="Tajawal ExtraBold" panose="00000800000000000000" pitchFamily="2" charset="-78"/>
                <a:cs typeface="Tajawal ExtraBold" panose="00000800000000000000" pitchFamily="2" charset="-78"/>
              </a:rPr>
              <a:t>, such as </a:t>
            </a:r>
            <a:r>
              <a:rPr lang="en-US" sz="2200" b="1" dirty="0">
                <a:solidFill>
                  <a:srgbClr val="0A1F61"/>
                </a:solidFill>
                <a:latin typeface="Tajawal ExtraBold" panose="00000800000000000000" pitchFamily="2" charset="-78"/>
                <a:cs typeface="Tajawal ExtraBold" panose="00000800000000000000" pitchFamily="2" charset="-78"/>
              </a:rPr>
              <a:t>television, radio, and print</a:t>
            </a:r>
            <a:r>
              <a:rPr lang="en-US" sz="2200" dirty="0">
                <a:solidFill>
                  <a:srgbClr val="0A1F61"/>
                </a:solidFill>
                <a:latin typeface="Tajawal ExtraBold" panose="00000800000000000000" pitchFamily="2" charset="-78"/>
                <a:cs typeface="Tajawal ExtraBold" panose="00000800000000000000" pitchFamily="2" charset="-78"/>
              </a:rPr>
              <a:t>, within the more complex ecosystems of </a:t>
            </a:r>
            <a:r>
              <a:rPr lang="en-US" sz="2200" b="1" dirty="0">
                <a:solidFill>
                  <a:srgbClr val="0A1F61"/>
                </a:solidFill>
                <a:latin typeface="Tajawal ExtraBold" panose="00000800000000000000" pitchFamily="2" charset="-78"/>
                <a:cs typeface="Tajawal ExtraBold" panose="00000800000000000000" pitchFamily="2" charset="-78"/>
              </a:rPr>
              <a:t>digital media </a:t>
            </a:r>
            <a:r>
              <a:rPr lang="en-US" sz="2200" dirty="0">
                <a:solidFill>
                  <a:srgbClr val="0A1F61"/>
                </a:solidFill>
                <a:latin typeface="Tajawal ExtraBold" panose="00000800000000000000" pitchFamily="2" charset="-78"/>
                <a:cs typeface="Tajawal ExtraBold" panose="00000800000000000000" pitchFamily="2" charset="-78"/>
              </a:rPr>
              <a:t>the public further diversifies.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Indeed, media studies refer to a </a:t>
            </a:r>
            <a:r>
              <a:rPr lang="en-US" sz="2200" b="1" dirty="0">
                <a:solidFill>
                  <a:srgbClr val="C00000"/>
                </a:solidFill>
                <a:latin typeface="Tajawal ExtraBold" panose="00000800000000000000" pitchFamily="2" charset="-78"/>
                <a:cs typeface="Tajawal ExtraBold" panose="00000800000000000000" pitchFamily="2" charset="-78"/>
              </a:rPr>
              <a:t>plurality</a:t>
            </a:r>
            <a:r>
              <a:rPr lang="en-US" sz="2200" dirty="0">
                <a:solidFill>
                  <a:srgbClr val="0A1F61"/>
                </a:solidFill>
                <a:latin typeface="Tajawal ExtraBold" panose="00000800000000000000" pitchFamily="2" charset="-78"/>
                <a:cs typeface="Tajawal ExtraBold" panose="00000800000000000000" pitchFamily="2" charset="-78"/>
              </a:rPr>
              <a:t> of </a:t>
            </a:r>
            <a:r>
              <a:rPr lang="en-US" sz="2200" b="1" dirty="0">
                <a:solidFill>
                  <a:srgbClr val="C00000"/>
                </a:solidFill>
                <a:latin typeface="Tajawal ExtraBold" panose="00000800000000000000" pitchFamily="2" charset="-78"/>
                <a:cs typeface="Tajawal ExtraBold" panose="00000800000000000000" pitchFamily="2" charset="-78"/>
              </a:rPr>
              <a:t>media publics </a:t>
            </a:r>
            <a:r>
              <a:rPr lang="en-US" sz="2200" dirty="0">
                <a:solidFill>
                  <a:srgbClr val="0A1F61"/>
                </a:solidFill>
                <a:latin typeface="Tajawal ExtraBold" panose="00000800000000000000" pitchFamily="2" charset="-78"/>
                <a:cs typeface="Tajawal ExtraBold" panose="00000800000000000000" pitchFamily="2" charset="-78"/>
              </a:rPr>
              <a:t>(</a:t>
            </a:r>
            <a:r>
              <a:rPr lang="en-US" sz="2200" dirty="0" err="1">
                <a:solidFill>
                  <a:srgbClr val="0A1F61"/>
                </a:solidFill>
                <a:latin typeface="Tajawal ExtraBold" panose="00000800000000000000" pitchFamily="2" charset="-78"/>
                <a:cs typeface="Tajawal ExtraBold" panose="00000800000000000000" pitchFamily="2" charset="-78"/>
              </a:rPr>
              <a:t>McQuail</a:t>
            </a:r>
            <a:r>
              <a:rPr lang="en-US" sz="22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D8822006-E149-4CD2-B1AA-13330954A172}"/>
              </a:ext>
            </a:extLst>
          </p:cNvPr>
          <p:cNvPicPr>
            <a:picLocks noChangeAspect="1"/>
          </p:cNvPicPr>
          <p:nvPr/>
        </p:nvPicPr>
        <p:blipFill rotWithShape="1">
          <a:blip r:embed="rId7"/>
          <a:srcRect l="17270" r="15818"/>
          <a:stretch/>
        </p:blipFill>
        <p:spPr>
          <a:xfrm>
            <a:off x="9908518" y="1095714"/>
            <a:ext cx="2374783" cy="2218215"/>
          </a:xfrm>
          <a:prstGeom prst="rect">
            <a:avLst/>
          </a:prstGeom>
        </p:spPr>
      </p:pic>
      <p:pic>
        <p:nvPicPr>
          <p:cNvPr id="5" name="Picture 4">
            <a:extLst>
              <a:ext uri="{FF2B5EF4-FFF2-40B4-BE49-F238E27FC236}">
                <a16:creationId xmlns:a16="http://schemas.microsoft.com/office/drawing/2014/main" id="{F6053138-C378-A4D1-0127-BC48745DDE2C}"/>
              </a:ext>
            </a:extLst>
          </p:cNvPr>
          <p:cNvPicPr>
            <a:picLocks noChangeAspect="1"/>
          </p:cNvPicPr>
          <p:nvPr/>
        </p:nvPicPr>
        <p:blipFill>
          <a:blip r:embed="rId8"/>
          <a:stretch>
            <a:fillRect/>
          </a:stretch>
        </p:blipFill>
        <p:spPr>
          <a:xfrm>
            <a:off x="684000" y="6063431"/>
            <a:ext cx="1249788" cy="652329"/>
          </a:xfrm>
          <a:prstGeom prst="rect">
            <a:avLst/>
          </a:prstGeom>
        </p:spPr>
      </p:pic>
    </p:spTree>
    <p:extLst>
      <p:ext uri="{BB962C8B-B14F-4D97-AF65-F5344CB8AC3E}">
        <p14:creationId xmlns:p14="http://schemas.microsoft.com/office/powerpoint/2010/main" val="1686712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725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45392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36321" y="410706"/>
            <a:ext cx="428498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33662" y="199237"/>
            <a:ext cx="2630510" cy="5748868"/>
          </a:xfrm>
          <a:prstGeom prst="rect">
            <a:avLst/>
          </a:prstGeom>
        </p:spPr>
      </p:pic>
      <p:sp>
        <p:nvSpPr>
          <p:cNvPr id="19" name="TextBox 18"/>
          <p:cNvSpPr txBox="1"/>
          <p:nvPr/>
        </p:nvSpPr>
        <p:spPr>
          <a:xfrm>
            <a:off x="171820" y="1633537"/>
            <a:ext cx="8219162"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Publics</a:t>
            </a:r>
            <a:r>
              <a:rPr lang="en-US" sz="2400" dirty="0">
                <a:solidFill>
                  <a:srgbClr val="0A1F61"/>
                </a:solidFill>
                <a:latin typeface="Tajawal ExtraBold" panose="00000800000000000000" pitchFamily="2" charset="-78"/>
                <a:cs typeface="Tajawal ExtraBold" panose="00000800000000000000" pitchFamily="2" charset="-78"/>
              </a:rPr>
              <a:t> are increasingly important not only in </a:t>
            </a:r>
            <a:r>
              <a:rPr lang="en-US" sz="2400" b="1" dirty="0">
                <a:solidFill>
                  <a:srgbClr val="C00000"/>
                </a:solidFill>
                <a:latin typeface="Tajawal ExtraBold" panose="00000800000000000000" pitchFamily="2" charset="-78"/>
                <a:cs typeface="Tajawal ExtraBold" panose="00000800000000000000" pitchFamily="2" charset="-78"/>
              </a:rPr>
              <a:t>choosing</a:t>
            </a:r>
            <a:r>
              <a:rPr lang="en-US" sz="2400" dirty="0">
                <a:solidFill>
                  <a:srgbClr val="0A1F61"/>
                </a:solidFill>
                <a:latin typeface="Tajawal ExtraBold" panose="00000800000000000000" pitchFamily="2" charset="-78"/>
                <a:cs typeface="Tajawal ExtraBold" panose="00000800000000000000" pitchFamily="2" charset="-78"/>
              </a:rPr>
              <a:t> or </a:t>
            </a:r>
            <a:r>
              <a:rPr lang="en-US" sz="2400" b="1" dirty="0">
                <a:solidFill>
                  <a:srgbClr val="C00000"/>
                </a:solidFill>
                <a:latin typeface="Tajawal ExtraBold" panose="00000800000000000000" pitchFamily="2" charset="-78"/>
                <a:cs typeface="Tajawal ExtraBold" panose="00000800000000000000" pitchFamily="2" charset="-78"/>
              </a:rPr>
              <a:t>interpreting</a:t>
            </a:r>
            <a:r>
              <a:rPr lang="en-US" sz="2400" dirty="0">
                <a:solidFill>
                  <a:srgbClr val="0A1F61"/>
                </a:solidFill>
                <a:latin typeface="Tajawal ExtraBold" panose="00000800000000000000" pitchFamily="2" charset="-78"/>
                <a:cs typeface="Tajawal ExtraBold" panose="00000800000000000000" pitchFamily="2" charset="-78"/>
              </a:rPr>
              <a:t> media content, but also in the </a:t>
            </a:r>
            <a:r>
              <a:rPr lang="en-US" sz="2400" b="1" dirty="0">
                <a:solidFill>
                  <a:srgbClr val="C00000"/>
                </a:solidFill>
                <a:latin typeface="Tajawal ExtraBold" panose="00000800000000000000" pitchFamily="2" charset="-78"/>
                <a:cs typeface="Tajawal ExtraBold" panose="00000800000000000000" pitchFamily="2" charset="-78"/>
              </a:rPr>
              <a:t>direct production </a:t>
            </a:r>
            <a:r>
              <a:rPr lang="en-US" sz="2400"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C00000"/>
                </a:solidFill>
                <a:latin typeface="Tajawal ExtraBold" panose="00000800000000000000" pitchFamily="2" charset="-78"/>
                <a:cs typeface="Tajawal ExtraBold" panose="00000800000000000000" pitchFamily="2" charset="-78"/>
              </a:rPr>
              <a:t>distribution</a:t>
            </a:r>
            <a:r>
              <a:rPr lang="en-US" sz="2400" dirty="0">
                <a:solidFill>
                  <a:srgbClr val="0A1F61"/>
                </a:solidFill>
                <a:latin typeface="Tajawal ExtraBold" panose="00000800000000000000" pitchFamily="2" charset="-78"/>
                <a:cs typeface="Tajawal ExtraBold" panose="00000800000000000000" pitchFamily="2" charset="-78"/>
              </a:rPr>
              <a:t> of such </a:t>
            </a:r>
            <a:r>
              <a:rPr lang="en-US" sz="2400" b="1" dirty="0">
                <a:solidFill>
                  <a:srgbClr val="C00000"/>
                </a:solidFill>
                <a:latin typeface="Tajawal ExtraBold" panose="00000800000000000000" pitchFamily="2" charset="-78"/>
                <a:cs typeface="Tajawal ExtraBold" panose="00000800000000000000" pitchFamily="2" charset="-78"/>
              </a:rPr>
              <a:t>content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Broadcast media </a:t>
            </a:r>
            <a:r>
              <a:rPr lang="en-US" sz="2400" dirty="0">
                <a:solidFill>
                  <a:srgbClr val="0A1F61"/>
                </a:solidFill>
                <a:latin typeface="Tajawal ExtraBold" panose="00000800000000000000" pitchFamily="2" charset="-78"/>
                <a:cs typeface="Tajawal ExtraBold" panose="00000800000000000000" pitchFamily="2" charset="-78"/>
              </a:rPr>
              <a:t>such as </a:t>
            </a:r>
            <a:r>
              <a:rPr lang="en-US" sz="2400" b="1" dirty="0">
                <a:solidFill>
                  <a:srgbClr val="0A1F61"/>
                </a:solidFill>
                <a:latin typeface="Tajawal ExtraBold" panose="00000800000000000000" pitchFamily="2" charset="-78"/>
                <a:cs typeface="Tajawal ExtraBold" panose="00000800000000000000" pitchFamily="2" charset="-78"/>
              </a:rPr>
              <a:t>newspapers or TV channels </a:t>
            </a:r>
            <a:r>
              <a:rPr lang="en-US" sz="2400" dirty="0">
                <a:solidFill>
                  <a:srgbClr val="0A1F61"/>
                </a:solidFill>
                <a:latin typeface="Tajawal ExtraBold" panose="00000800000000000000" pitchFamily="2" charset="-78"/>
                <a:cs typeface="Tajawal ExtraBold" panose="00000800000000000000" pitchFamily="2" charset="-78"/>
              </a:rPr>
              <a:t>are based on a </a:t>
            </a:r>
            <a:r>
              <a:rPr lang="en-US" sz="2400" b="1" dirty="0">
                <a:solidFill>
                  <a:srgbClr val="C00000"/>
                </a:solidFill>
                <a:latin typeface="Tajawal ExtraBold" panose="00000800000000000000" pitchFamily="2" charset="-78"/>
                <a:cs typeface="Tajawal ExtraBold" panose="00000800000000000000" pitchFamily="2" charset="-78"/>
              </a:rPr>
              <a:t>centralized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one‐way </a:t>
            </a:r>
            <a:r>
              <a:rPr lang="en-US" sz="2400" dirty="0">
                <a:solidFill>
                  <a:srgbClr val="0A1F61"/>
                </a:solidFill>
                <a:latin typeface="Tajawal ExtraBold" panose="00000800000000000000" pitchFamily="2" charset="-78"/>
                <a:cs typeface="Tajawal ExtraBold" panose="00000800000000000000" pitchFamily="2" charset="-78"/>
              </a:rPr>
              <a:t>architecture.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Decisions</a:t>
            </a:r>
            <a:r>
              <a:rPr lang="en-US" sz="2400" dirty="0">
                <a:solidFill>
                  <a:srgbClr val="0A1F61"/>
                </a:solidFill>
                <a:latin typeface="Tajawal ExtraBold" panose="00000800000000000000" pitchFamily="2" charset="-78"/>
                <a:cs typeface="Tajawal ExtraBold" panose="00000800000000000000" pitchFamily="2" charset="-78"/>
              </a:rPr>
              <a:t> on the news or on the information to be reported is taken by a </a:t>
            </a:r>
            <a:r>
              <a:rPr lang="en-US" sz="2400" b="1" dirty="0">
                <a:solidFill>
                  <a:srgbClr val="C00000"/>
                </a:solidFill>
                <a:latin typeface="Tajawal ExtraBold" panose="00000800000000000000" pitchFamily="2" charset="-78"/>
                <a:cs typeface="Tajawal ExtraBold" panose="00000800000000000000" pitchFamily="2" charset="-78"/>
              </a:rPr>
              <a:t>few people </a:t>
            </a:r>
            <a:r>
              <a:rPr lang="en-US" sz="2400" dirty="0">
                <a:solidFill>
                  <a:srgbClr val="0A1F61"/>
                </a:solidFill>
                <a:latin typeface="Tajawal ExtraBold" panose="00000800000000000000" pitchFamily="2" charset="-78"/>
                <a:cs typeface="Tajawal ExtraBold" panose="00000800000000000000" pitchFamily="2" charset="-78"/>
              </a:rPr>
              <a:t>who work within a hierarchical </a:t>
            </a:r>
            <a:r>
              <a:rPr lang="en-US" sz="2400" b="1" dirty="0">
                <a:solidFill>
                  <a:srgbClr val="C00000"/>
                </a:solidFill>
                <a:latin typeface="Tajawal ExtraBold" panose="00000800000000000000" pitchFamily="2" charset="-78"/>
                <a:cs typeface="Tajawal ExtraBold" panose="00000800000000000000" pitchFamily="2" charset="-78"/>
              </a:rPr>
              <a:t>organization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F684E62B-1139-4517-8F57-0EDED89C6DBB}"/>
              </a:ext>
            </a:extLst>
          </p:cNvPr>
          <p:cNvPicPr>
            <a:picLocks noChangeAspect="1"/>
          </p:cNvPicPr>
          <p:nvPr/>
        </p:nvPicPr>
        <p:blipFill rotWithShape="1">
          <a:blip r:embed="rId7"/>
          <a:srcRect l="10550" t="13399" r="10852" b="13734"/>
          <a:stretch/>
        </p:blipFill>
        <p:spPr>
          <a:xfrm>
            <a:off x="8463153" y="1674691"/>
            <a:ext cx="3728847" cy="2219357"/>
          </a:xfrm>
          <a:prstGeom prst="rect">
            <a:avLst/>
          </a:prstGeom>
        </p:spPr>
      </p:pic>
      <p:pic>
        <p:nvPicPr>
          <p:cNvPr id="5" name="Picture 4">
            <a:extLst>
              <a:ext uri="{FF2B5EF4-FFF2-40B4-BE49-F238E27FC236}">
                <a16:creationId xmlns:a16="http://schemas.microsoft.com/office/drawing/2014/main" id="{298C6791-D427-113E-900F-A9451BAEA4B4}"/>
              </a:ext>
            </a:extLst>
          </p:cNvPr>
          <p:cNvPicPr>
            <a:picLocks noChangeAspect="1"/>
          </p:cNvPicPr>
          <p:nvPr/>
        </p:nvPicPr>
        <p:blipFill>
          <a:blip r:embed="rId8"/>
          <a:stretch>
            <a:fillRect/>
          </a:stretch>
        </p:blipFill>
        <p:spPr>
          <a:xfrm>
            <a:off x="684000" y="6089372"/>
            <a:ext cx="1249788" cy="652329"/>
          </a:xfrm>
          <a:prstGeom prst="rect">
            <a:avLst/>
          </a:prstGeom>
        </p:spPr>
      </p:pic>
    </p:spTree>
    <p:extLst>
      <p:ext uri="{BB962C8B-B14F-4D97-AF65-F5344CB8AC3E}">
        <p14:creationId xmlns:p14="http://schemas.microsoft.com/office/powerpoint/2010/main" val="3551465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65664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45392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36321" y="410706"/>
            <a:ext cx="422871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52114" y="236724"/>
            <a:ext cx="2630510" cy="6422039"/>
          </a:xfrm>
          <a:prstGeom prst="rect">
            <a:avLst/>
          </a:prstGeom>
        </p:spPr>
      </p:pic>
      <p:sp>
        <p:nvSpPr>
          <p:cNvPr id="19" name="TextBox 18"/>
          <p:cNvSpPr txBox="1"/>
          <p:nvPr/>
        </p:nvSpPr>
        <p:spPr>
          <a:xfrm>
            <a:off x="191574" y="1913251"/>
            <a:ext cx="9203438"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communication</a:t>
            </a:r>
            <a:r>
              <a:rPr lang="en-US" sz="2400" dirty="0">
                <a:solidFill>
                  <a:srgbClr val="0A1F61"/>
                </a:solidFill>
                <a:latin typeface="Tajawal ExtraBold" panose="00000800000000000000" pitchFamily="2" charset="-78"/>
                <a:cs typeface="Tajawal ExtraBold" panose="00000800000000000000" pitchFamily="2" charset="-78"/>
              </a:rPr>
              <a:t> travels from </a:t>
            </a:r>
            <a:r>
              <a:rPr lang="en-US" sz="2400" b="1" dirty="0">
                <a:solidFill>
                  <a:srgbClr val="C00000"/>
                </a:solidFill>
                <a:latin typeface="Tajawal ExtraBold" panose="00000800000000000000" pitchFamily="2" charset="-78"/>
                <a:cs typeface="Tajawal ExtraBold" panose="00000800000000000000" pitchFamily="2" charset="-78"/>
              </a:rPr>
              <a:t>one point</a:t>
            </a:r>
            <a:r>
              <a:rPr lang="en-US" sz="2400" dirty="0">
                <a:solidFill>
                  <a:srgbClr val="0A1F61"/>
                </a:solidFill>
                <a:latin typeface="Tajawal ExtraBold" panose="00000800000000000000" pitchFamily="2" charset="-78"/>
                <a:cs typeface="Tajawal ExtraBold" panose="00000800000000000000" pitchFamily="2" charset="-78"/>
              </a:rPr>
              <a:t>, for example a </a:t>
            </a:r>
            <a:r>
              <a:rPr lang="en-US" sz="2400" b="1" dirty="0">
                <a:solidFill>
                  <a:srgbClr val="0A1F61"/>
                </a:solidFill>
                <a:latin typeface="Tajawal ExtraBold" panose="00000800000000000000" pitchFamily="2" charset="-78"/>
                <a:cs typeface="Tajawal ExtraBold" panose="00000800000000000000" pitchFamily="2" charset="-78"/>
              </a:rPr>
              <a:t>television studio</a:t>
            </a:r>
            <a:r>
              <a:rPr lang="en-US" sz="2400" dirty="0">
                <a:solidFill>
                  <a:srgbClr val="0A1F61"/>
                </a:solidFill>
                <a:latin typeface="Tajawal ExtraBold" panose="00000800000000000000" pitchFamily="2" charset="-78"/>
                <a:cs typeface="Tajawal ExtraBold" panose="00000800000000000000" pitchFamily="2" charset="-78"/>
              </a:rPr>
              <a:t>, to a potentially unlimited number of </a:t>
            </a:r>
            <a:r>
              <a:rPr lang="en-US" sz="2400" b="1" dirty="0">
                <a:solidFill>
                  <a:srgbClr val="0A1F61"/>
                </a:solidFill>
                <a:latin typeface="Tajawal ExtraBold" panose="00000800000000000000" pitchFamily="2" charset="-78"/>
                <a:cs typeface="Tajawal ExtraBold" panose="00000800000000000000" pitchFamily="2" charset="-78"/>
              </a:rPr>
              <a:t>receivers</a:t>
            </a:r>
            <a:r>
              <a:rPr lang="en-US" sz="2400" dirty="0">
                <a:solidFill>
                  <a:srgbClr val="0A1F61"/>
                </a:solidFill>
                <a:latin typeface="Tajawal ExtraBold" panose="00000800000000000000" pitchFamily="2" charset="-78"/>
                <a:cs typeface="Tajawal ExtraBold" panose="00000800000000000000" pitchFamily="2" charset="-78"/>
              </a:rPr>
              <a:t> that cannot provide immediate </a:t>
            </a:r>
            <a:r>
              <a:rPr lang="en-US" sz="2400" b="1" dirty="0">
                <a:solidFill>
                  <a:srgbClr val="0A1F61"/>
                </a:solidFill>
                <a:latin typeface="Tajawal ExtraBold" panose="00000800000000000000" pitchFamily="2" charset="-78"/>
                <a:cs typeface="Tajawal ExtraBold" panose="00000800000000000000" pitchFamily="2" charset="-78"/>
              </a:rPr>
              <a:t>feedback</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0A1F61"/>
                </a:solidFill>
                <a:latin typeface="Tajawal ExtraBold" panose="00000800000000000000" pitchFamily="2" charset="-78"/>
                <a:cs typeface="Tajawal ExtraBold" panose="00000800000000000000" pitchFamily="2" charset="-78"/>
              </a:rPr>
              <a:t>Professional journalists </a:t>
            </a:r>
            <a:r>
              <a:rPr lang="en-US" sz="2400" dirty="0">
                <a:solidFill>
                  <a:srgbClr val="0A1F61"/>
                </a:solidFill>
                <a:latin typeface="Tajawal ExtraBold" panose="00000800000000000000" pitchFamily="2" charset="-78"/>
                <a:cs typeface="Tajawal ExtraBold" panose="00000800000000000000" pitchFamily="2" charset="-78"/>
              </a:rPr>
              <a:t>and</a:t>
            </a:r>
            <a:r>
              <a:rPr lang="en-US" sz="2400" b="1" dirty="0">
                <a:solidFill>
                  <a:srgbClr val="0A1F61"/>
                </a:solidFill>
                <a:latin typeface="Tajawal ExtraBold" panose="00000800000000000000" pitchFamily="2" charset="-78"/>
                <a:cs typeface="Tajawal ExtraBold" panose="00000800000000000000" pitchFamily="2" charset="-78"/>
              </a:rPr>
              <a:t> publishers</a:t>
            </a:r>
            <a:r>
              <a:rPr lang="en-US" sz="2400" dirty="0">
                <a:solidFill>
                  <a:srgbClr val="0A1F61"/>
                </a:solidFill>
                <a:latin typeface="Tajawal ExtraBold" panose="00000800000000000000" pitchFamily="2" charset="-78"/>
                <a:cs typeface="Tajawal ExtraBold" panose="00000800000000000000" pitchFamily="2" charset="-78"/>
              </a:rPr>
              <a:t>, as well as </a:t>
            </a:r>
            <a:r>
              <a:rPr lang="en-US" sz="2400" b="1" dirty="0">
                <a:solidFill>
                  <a:srgbClr val="0A1F61"/>
                </a:solidFill>
                <a:latin typeface="Tajawal ExtraBold" panose="00000800000000000000" pitchFamily="2" charset="-78"/>
                <a:cs typeface="Tajawal ExtraBold" panose="00000800000000000000" pitchFamily="2" charset="-78"/>
              </a:rPr>
              <a:t>companies</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political parties</a:t>
            </a:r>
            <a:r>
              <a:rPr lang="en-US" sz="2400" dirty="0">
                <a:solidFill>
                  <a:srgbClr val="0A1F61"/>
                </a:solidFill>
                <a:latin typeface="Tajawal ExtraBold" panose="00000800000000000000" pitchFamily="2" charset="-78"/>
                <a:cs typeface="Tajawal ExtraBold" panose="00000800000000000000" pitchFamily="2" charset="-78"/>
              </a:rPr>
              <a:t>, have privileged </a:t>
            </a:r>
            <a:r>
              <a:rPr lang="en-US" sz="2400" b="1" dirty="0">
                <a:solidFill>
                  <a:srgbClr val="C00000"/>
                </a:solidFill>
                <a:latin typeface="Tajawal ExtraBold" panose="00000800000000000000" pitchFamily="2" charset="-78"/>
                <a:cs typeface="Tajawal ExtraBold" panose="00000800000000000000" pitchFamily="2" charset="-78"/>
              </a:rPr>
              <a:t>access to broadcast media</a:t>
            </a:r>
            <a:r>
              <a:rPr lang="en-US" sz="2400" dirty="0">
                <a:solidFill>
                  <a:srgbClr val="0A1F61"/>
                </a:solidFill>
                <a:latin typeface="Tajawal ExtraBold" panose="00000800000000000000" pitchFamily="2" charset="-78"/>
                <a:cs typeface="Tajawal ExtraBold" panose="00000800000000000000" pitchFamily="2" charset="-78"/>
              </a:rPr>
              <a:t>, and can therefore </a:t>
            </a:r>
            <a:r>
              <a:rPr lang="en-US" sz="2400" b="1" dirty="0">
                <a:solidFill>
                  <a:srgbClr val="C00000"/>
                </a:solidFill>
                <a:latin typeface="Tajawal ExtraBold" panose="00000800000000000000" pitchFamily="2" charset="-78"/>
                <a:cs typeface="Tajawal ExtraBold" panose="00000800000000000000" pitchFamily="2" charset="-78"/>
              </a:rPr>
              <a:t>reach the public </a:t>
            </a:r>
            <a:r>
              <a:rPr lang="en-US" sz="2400" dirty="0">
                <a:solidFill>
                  <a:srgbClr val="0A1F61"/>
                </a:solidFill>
                <a:latin typeface="Tajawal ExtraBold" panose="00000800000000000000" pitchFamily="2" charset="-78"/>
                <a:cs typeface="Tajawal ExtraBold" panose="00000800000000000000" pitchFamily="2" charset="-78"/>
              </a:rPr>
              <a:t>more easily.</a:t>
            </a:r>
          </a:p>
        </p:txBody>
      </p:sp>
      <p:pic>
        <p:nvPicPr>
          <p:cNvPr id="5" name="Picture 4">
            <a:extLst>
              <a:ext uri="{FF2B5EF4-FFF2-40B4-BE49-F238E27FC236}">
                <a16:creationId xmlns:a16="http://schemas.microsoft.com/office/drawing/2014/main" id="{0301EA4D-C0DF-4478-BE96-0C5F55E80DF6}"/>
              </a:ext>
            </a:extLst>
          </p:cNvPr>
          <p:cNvPicPr>
            <a:picLocks noChangeAspect="1"/>
          </p:cNvPicPr>
          <p:nvPr/>
        </p:nvPicPr>
        <p:blipFill>
          <a:blip r:embed="rId7"/>
          <a:stretch>
            <a:fillRect/>
          </a:stretch>
        </p:blipFill>
        <p:spPr>
          <a:xfrm>
            <a:off x="9775231" y="1633538"/>
            <a:ext cx="2384275" cy="2377501"/>
          </a:xfrm>
          <a:prstGeom prst="rect">
            <a:avLst/>
          </a:prstGeom>
        </p:spPr>
      </p:pic>
      <p:pic>
        <p:nvPicPr>
          <p:cNvPr id="6" name="Picture 5">
            <a:extLst>
              <a:ext uri="{FF2B5EF4-FFF2-40B4-BE49-F238E27FC236}">
                <a16:creationId xmlns:a16="http://schemas.microsoft.com/office/drawing/2014/main" id="{FA9F4297-61B7-9CE0-5183-FAB4407F4BB4}"/>
              </a:ext>
            </a:extLst>
          </p:cNvPr>
          <p:cNvPicPr>
            <a:picLocks noChangeAspect="1"/>
          </p:cNvPicPr>
          <p:nvPr/>
        </p:nvPicPr>
        <p:blipFill>
          <a:blip r:embed="rId8"/>
          <a:stretch>
            <a:fillRect/>
          </a:stretch>
        </p:blipFill>
        <p:spPr>
          <a:xfrm>
            <a:off x="684000" y="6019591"/>
            <a:ext cx="1249788" cy="652329"/>
          </a:xfrm>
          <a:prstGeom prst="rect">
            <a:avLst/>
          </a:prstGeom>
        </p:spPr>
      </p:pic>
    </p:spTree>
    <p:extLst>
      <p:ext uri="{BB962C8B-B14F-4D97-AF65-F5344CB8AC3E}">
        <p14:creationId xmlns:p14="http://schemas.microsoft.com/office/powerpoint/2010/main" val="3748864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797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40726" y="63583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32064" y="379986"/>
            <a:ext cx="4290768"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199077" y="-27434"/>
            <a:ext cx="2118142" cy="6912868"/>
          </a:xfrm>
          <a:prstGeom prst="rect">
            <a:avLst/>
          </a:prstGeom>
        </p:spPr>
      </p:pic>
      <p:pic>
        <p:nvPicPr>
          <p:cNvPr id="10" name="Picture 9"/>
          <p:cNvPicPr>
            <a:picLocks noChangeAspect="1"/>
          </p:cNvPicPr>
          <p:nvPr/>
        </p:nvPicPr>
        <p:blipFill>
          <a:blip r:embed="rId6"/>
          <a:stretch>
            <a:fillRect/>
          </a:stretch>
        </p:blipFill>
        <p:spPr>
          <a:xfrm>
            <a:off x="9768702" y="92114"/>
            <a:ext cx="2470150" cy="6488319"/>
          </a:xfrm>
          <a:prstGeom prst="rect">
            <a:avLst/>
          </a:prstGeom>
        </p:spPr>
      </p:pic>
      <p:sp>
        <p:nvSpPr>
          <p:cNvPr id="19" name="TextBox 18"/>
          <p:cNvSpPr txBox="1"/>
          <p:nvPr/>
        </p:nvSpPr>
        <p:spPr>
          <a:xfrm>
            <a:off x="281632" y="2060873"/>
            <a:ext cx="9129115"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Mass media </a:t>
            </a:r>
            <a:r>
              <a:rPr lang="en-US" sz="2400" dirty="0">
                <a:solidFill>
                  <a:srgbClr val="0A1F61"/>
                </a:solidFill>
                <a:latin typeface="Tajawal ExtraBold" panose="00000800000000000000" pitchFamily="2" charset="-78"/>
                <a:cs typeface="Tajawal ExtraBold" panose="00000800000000000000" pitchFamily="2" charset="-78"/>
              </a:rPr>
              <a:t>may be </a:t>
            </a:r>
            <a:r>
              <a:rPr lang="en-US" sz="2400" b="1" dirty="0">
                <a:solidFill>
                  <a:srgbClr val="C00000"/>
                </a:solidFill>
                <a:latin typeface="Tajawal ExtraBold" panose="00000800000000000000" pitchFamily="2" charset="-78"/>
                <a:cs typeface="Tajawal ExtraBold" panose="00000800000000000000" pitchFamily="2" charset="-78"/>
              </a:rPr>
              <a:t>commercial</a:t>
            </a:r>
            <a:r>
              <a:rPr lang="en-US" sz="2400" dirty="0">
                <a:solidFill>
                  <a:srgbClr val="0A1F61"/>
                </a:solidFill>
                <a:latin typeface="Tajawal ExtraBold" panose="00000800000000000000" pitchFamily="2" charset="-78"/>
                <a:cs typeface="Tajawal ExtraBold" panose="00000800000000000000" pitchFamily="2" charset="-78"/>
              </a:rPr>
              <a:t>, and thus mainly supported by </a:t>
            </a:r>
            <a:r>
              <a:rPr lang="en-US" sz="2400" b="1" dirty="0">
                <a:solidFill>
                  <a:srgbClr val="C00000"/>
                </a:solidFill>
                <a:latin typeface="Tajawal ExtraBold" panose="00000800000000000000" pitchFamily="2" charset="-78"/>
                <a:cs typeface="Tajawal ExtraBold" panose="00000800000000000000" pitchFamily="2" charset="-78"/>
              </a:rPr>
              <a:t>sales and advertising</a:t>
            </a:r>
            <a:r>
              <a:rPr lang="en-US" sz="2400" dirty="0">
                <a:solidFill>
                  <a:srgbClr val="0A1F61"/>
                </a:solidFill>
                <a:latin typeface="Tajawal ExtraBold" panose="00000800000000000000" pitchFamily="2" charset="-78"/>
                <a:cs typeface="Tajawal ExtraBold" panose="00000800000000000000" pitchFamily="2" charset="-78"/>
              </a:rPr>
              <a:t>, but also </a:t>
            </a:r>
            <a:r>
              <a:rPr lang="en-US" sz="2400" b="1" dirty="0">
                <a:solidFill>
                  <a:srgbClr val="C00000"/>
                </a:solidFill>
                <a:latin typeface="Tajawal ExtraBold" panose="00000800000000000000" pitchFamily="2" charset="-78"/>
                <a:cs typeface="Tajawal ExtraBold" panose="00000800000000000000" pitchFamily="2" charset="-78"/>
              </a:rPr>
              <a:t>public or non‐profit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all cases, the </a:t>
            </a:r>
            <a:r>
              <a:rPr lang="en-US" sz="2400" b="1" dirty="0">
                <a:solidFill>
                  <a:srgbClr val="C00000"/>
                </a:solidFill>
                <a:latin typeface="Tajawal ExtraBold" panose="00000800000000000000" pitchFamily="2" charset="-78"/>
                <a:cs typeface="Tajawal ExtraBold" panose="00000800000000000000" pitchFamily="2" charset="-78"/>
              </a:rPr>
              <a:t>system</a:t>
            </a:r>
            <a:r>
              <a:rPr lang="en-US" sz="2400" dirty="0">
                <a:solidFill>
                  <a:srgbClr val="0A1F61"/>
                </a:solidFill>
                <a:latin typeface="Tajawal ExtraBold" panose="00000800000000000000" pitchFamily="2" charset="-78"/>
                <a:cs typeface="Tajawal ExtraBold" panose="00000800000000000000" pitchFamily="2" charset="-78"/>
              </a:rPr>
              <a:t> they compose is characterized by processes of </a:t>
            </a:r>
            <a:r>
              <a:rPr lang="en-US" sz="2400" b="1" dirty="0">
                <a:solidFill>
                  <a:srgbClr val="0A1F61"/>
                </a:solidFill>
                <a:latin typeface="Tajawal ExtraBold" panose="00000800000000000000" pitchFamily="2" charset="-78"/>
                <a:cs typeface="Tajawal ExtraBold" panose="00000800000000000000" pitchFamily="2" charset="-78"/>
              </a:rPr>
              <a:t>concentration</a:t>
            </a:r>
            <a:r>
              <a:rPr lang="en-US" sz="2400" dirty="0">
                <a:solidFill>
                  <a:srgbClr val="0A1F61"/>
                </a:solidFill>
                <a:latin typeface="Tajawal ExtraBold" panose="00000800000000000000" pitchFamily="2" charset="-78"/>
                <a:cs typeface="Tajawal ExtraBold" panose="00000800000000000000" pitchFamily="2" charset="-78"/>
              </a:rPr>
              <a:t>, in which the </a:t>
            </a:r>
            <a:r>
              <a:rPr lang="en-US" sz="2400" b="1" dirty="0">
                <a:solidFill>
                  <a:srgbClr val="0A1F61"/>
                </a:solidFill>
                <a:latin typeface="Tajawal ExtraBold" panose="00000800000000000000" pitchFamily="2" charset="-78"/>
                <a:cs typeface="Tajawal ExtraBold" panose="00000800000000000000" pitchFamily="2" charset="-78"/>
              </a:rPr>
              <a:t>political or economic </a:t>
            </a:r>
            <a:r>
              <a:rPr lang="en-US" sz="2400" b="1" dirty="0">
                <a:solidFill>
                  <a:srgbClr val="C00000"/>
                </a:solidFill>
                <a:latin typeface="Tajawal ExtraBold" panose="00000800000000000000" pitchFamily="2" charset="-78"/>
                <a:cs typeface="Tajawal ExtraBold" panose="00000800000000000000" pitchFamily="2" charset="-78"/>
              </a:rPr>
              <a:t>control</a:t>
            </a:r>
            <a:r>
              <a:rPr lang="en-US" sz="2400" dirty="0">
                <a:solidFill>
                  <a:srgbClr val="0A1F61"/>
                </a:solidFill>
                <a:latin typeface="Tajawal ExtraBold" panose="00000800000000000000" pitchFamily="2" charset="-78"/>
                <a:cs typeface="Tajawal ExtraBold" panose="00000800000000000000" pitchFamily="2" charset="-78"/>
              </a:rPr>
              <a:t> of many </a:t>
            </a:r>
            <a:r>
              <a:rPr lang="en-US" sz="2400" b="1" dirty="0">
                <a:solidFill>
                  <a:srgbClr val="C00000"/>
                </a:solidFill>
                <a:latin typeface="Tajawal ExtraBold" panose="00000800000000000000" pitchFamily="2" charset="-78"/>
                <a:cs typeface="Tajawal ExtraBold" panose="00000800000000000000" pitchFamily="2" charset="-78"/>
              </a:rPr>
              <a:t>media channels </a:t>
            </a:r>
            <a:r>
              <a:rPr lang="en-US" sz="2400"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C00000"/>
                </a:solidFill>
                <a:latin typeface="Tajawal ExtraBold" panose="00000800000000000000" pitchFamily="2" charset="-78"/>
                <a:cs typeface="Tajawal ExtraBold" panose="00000800000000000000" pitchFamily="2" charset="-78"/>
              </a:rPr>
              <a:t>centralized</a:t>
            </a:r>
            <a:r>
              <a:rPr lang="en-US" sz="2400" dirty="0">
                <a:solidFill>
                  <a:srgbClr val="0A1F61"/>
                </a:solidFill>
                <a:latin typeface="Tajawal ExtraBold" panose="00000800000000000000" pitchFamily="2" charset="-78"/>
                <a:cs typeface="Tajawal ExtraBold" panose="00000800000000000000" pitchFamily="2" charset="-78"/>
              </a:rPr>
              <a:t> in the hands of one </a:t>
            </a:r>
            <a:r>
              <a:rPr lang="en-US" sz="2400" b="1" dirty="0">
                <a:solidFill>
                  <a:srgbClr val="C00000"/>
                </a:solidFill>
                <a:latin typeface="Tajawal ExtraBold" panose="00000800000000000000" pitchFamily="2" charset="-78"/>
                <a:cs typeface="Tajawal ExtraBold" panose="00000800000000000000" pitchFamily="2" charset="-78"/>
              </a:rPr>
              <a:t>corporation</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institution</a:t>
            </a:r>
            <a:r>
              <a:rPr lang="en-US" sz="2400" dirty="0">
                <a:solidFill>
                  <a:srgbClr val="0A1F61"/>
                </a:solidFill>
                <a:latin typeface="Tajawal ExtraBold" panose="00000800000000000000" pitchFamily="2" charset="-78"/>
                <a:cs typeface="Tajawal ExtraBold" panose="00000800000000000000" pitchFamily="2" charset="-78"/>
              </a:rPr>
              <a:t>, or even a </a:t>
            </a:r>
            <a:r>
              <a:rPr lang="en-US" sz="2400" b="1" dirty="0">
                <a:solidFill>
                  <a:srgbClr val="C00000"/>
                </a:solidFill>
                <a:latin typeface="Tajawal ExtraBold" panose="00000800000000000000" pitchFamily="2" charset="-78"/>
                <a:cs typeface="Tajawal ExtraBold" panose="00000800000000000000" pitchFamily="2" charset="-78"/>
              </a:rPr>
              <a:t>single person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4B5AA9D5-423C-410F-A43A-9EB965AD620C}"/>
              </a:ext>
            </a:extLst>
          </p:cNvPr>
          <p:cNvPicPr>
            <a:picLocks noChangeAspect="1"/>
          </p:cNvPicPr>
          <p:nvPr/>
        </p:nvPicPr>
        <p:blipFill>
          <a:blip r:embed="rId7"/>
          <a:stretch>
            <a:fillRect/>
          </a:stretch>
        </p:blipFill>
        <p:spPr>
          <a:xfrm>
            <a:off x="8515602" y="257154"/>
            <a:ext cx="3723250" cy="1867353"/>
          </a:xfrm>
          <a:prstGeom prst="rect">
            <a:avLst/>
          </a:prstGeom>
        </p:spPr>
      </p:pic>
      <p:pic>
        <p:nvPicPr>
          <p:cNvPr id="6" name="Picture 5">
            <a:extLst>
              <a:ext uri="{FF2B5EF4-FFF2-40B4-BE49-F238E27FC236}">
                <a16:creationId xmlns:a16="http://schemas.microsoft.com/office/drawing/2014/main" id="{CFA8C8CE-30CD-5888-C74C-DD5D257C818A}"/>
              </a:ext>
            </a:extLst>
          </p:cNvPr>
          <p:cNvPicPr>
            <a:picLocks noChangeAspect="1"/>
          </p:cNvPicPr>
          <p:nvPr/>
        </p:nvPicPr>
        <p:blipFill>
          <a:blip r:embed="rId8"/>
          <a:stretch>
            <a:fillRect/>
          </a:stretch>
        </p:blipFill>
        <p:spPr>
          <a:xfrm>
            <a:off x="576050" y="6131853"/>
            <a:ext cx="1249788" cy="652329"/>
          </a:xfrm>
          <a:prstGeom prst="rect">
            <a:avLst/>
          </a:prstGeom>
        </p:spPr>
      </p:pic>
    </p:spTree>
    <p:extLst>
      <p:ext uri="{BB962C8B-B14F-4D97-AF65-F5344CB8AC3E}">
        <p14:creationId xmlns:p14="http://schemas.microsoft.com/office/powerpoint/2010/main" val="39750032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961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16295" y="374500"/>
            <a:ext cx="474551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444505" y="-27434"/>
            <a:ext cx="1872714" cy="6912868"/>
          </a:xfrm>
          <a:prstGeom prst="rect">
            <a:avLst/>
          </a:prstGeom>
        </p:spPr>
      </p:pic>
      <p:pic>
        <p:nvPicPr>
          <p:cNvPr id="10" name="Picture 9"/>
          <p:cNvPicPr>
            <a:picLocks noChangeAspect="1"/>
          </p:cNvPicPr>
          <p:nvPr/>
        </p:nvPicPr>
        <p:blipFill>
          <a:blip r:embed="rId6"/>
          <a:stretch>
            <a:fillRect/>
          </a:stretch>
        </p:blipFill>
        <p:spPr>
          <a:xfrm>
            <a:off x="10114271" y="126609"/>
            <a:ext cx="2147211" cy="6348275"/>
          </a:xfrm>
          <a:prstGeom prst="rect">
            <a:avLst/>
          </a:prstGeom>
        </p:spPr>
      </p:pic>
      <p:sp>
        <p:nvSpPr>
          <p:cNvPr id="19" name="TextBox 18"/>
          <p:cNvSpPr txBox="1"/>
          <p:nvPr/>
        </p:nvSpPr>
        <p:spPr>
          <a:xfrm>
            <a:off x="45808" y="1511758"/>
            <a:ext cx="10068463" cy="427405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Yet one of the major effects of the emergence of </a:t>
            </a:r>
            <a:r>
              <a:rPr lang="en-US" sz="2300" b="1" dirty="0">
                <a:solidFill>
                  <a:srgbClr val="C00000"/>
                </a:solidFill>
                <a:latin typeface="Tajawal ExtraBold" panose="00000800000000000000" pitchFamily="2" charset="-78"/>
                <a:cs typeface="Tajawal ExtraBold" panose="00000800000000000000" pitchFamily="2" charset="-78"/>
              </a:rPr>
              <a:t>digital media </a:t>
            </a:r>
            <a:r>
              <a:rPr lang="en-US" sz="2300" dirty="0">
                <a:solidFill>
                  <a:srgbClr val="0A1F61"/>
                </a:solidFill>
                <a:latin typeface="Tajawal ExtraBold" panose="00000800000000000000" pitchFamily="2" charset="-78"/>
                <a:cs typeface="Tajawal ExtraBold" panose="00000800000000000000" pitchFamily="2" charset="-78"/>
              </a:rPr>
              <a:t>is the creation of a more </a:t>
            </a:r>
            <a:r>
              <a:rPr lang="en-US" sz="2300" b="1" dirty="0">
                <a:solidFill>
                  <a:srgbClr val="C00000"/>
                </a:solidFill>
                <a:latin typeface="Tajawal ExtraBold" panose="00000800000000000000" pitchFamily="2" charset="-78"/>
                <a:cs typeface="Tajawal ExtraBold" panose="00000800000000000000" pitchFamily="2" charset="-78"/>
              </a:rPr>
              <a:t>complex communication system</a:t>
            </a:r>
            <a:r>
              <a:rPr lang="en-US" sz="2300" dirty="0">
                <a:solidFill>
                  <a:srgbClr val="0A1F61"/>
                </a:solidFill>
                <a:latin typeface="Tajawal ExtraBold" panose="00000800000000000000" pitchFamily="2" charset="-78"/>
                <a:cs typeface="Tajawal ExtraBold" panose="00000800000000000000" pitchFamily="2" charset="-78"/>
              </a:rPr>
              <a:t>, shaped by diverse technologies, accessible to </a:t>
            </a:r>
            <a:r>
              <a:rPr lang="en-US" sz="2300" b="1" dirty="0">
                <a:solidFill>
                  <a:srgbClr val="C00000"/>
                </a:solidFill>
                <a:latin typeface="Tajawal ExtraBold" panose="00000800000000000000" pitchFamily="2" charset="-78"/>
                <a:cs typeface="Tajawal ExtraBold" panose="00000800000000000000" pitchFamily="2" charset="-78"/>
              </a:rPr>
              <a:t>non‐commercial and nonstate actors</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This </a:t>
            </a:r>
            <a:r>
              <a:rPr lang="en-US" sz="2300" b="1" dirty="0">
                <a:solidFill>
                  <a:srgbClr val="C00000"/>
                </a:solidFill>
                <a:latin typeface="Tajawal ExtraBold" panose="00000800000000000000" pitchFamily="2" charset="-78"/>
                <a:cs typeface="Tajawal ExtraBold" panose="00000800000000000000" pitchFamily="2" charset="-78"/>
              </a:rPr>
              <a:t>transition</a:t>
            </a:r>
            <a:r>
              <a:rPr lang="en-US" sz="2300" dirty="0">
                <a:solidFill>
                  <a:srgbClr val="0A1F61"/>
                </a:solidFill>
                <a:latin typeface="Tajawal ExtraBold" panose="00000800000000000000" pitchFamily="2" charset="-78"/>
                <a:cs typeface="Tajawal ExtraBold" panose="00000800000000000000" pitchFamily="2" charset="-78"/>
              </a:rPr>
              <a:t> both aligns with ideas about the </a:t>
            </a:r>
            <a:r>
              <a:rPr lang="en-US" sz="2300" b="1" dirty="0">
                <a:solidFill>
                  <a:srgbClr val="C00000"/>
                </a:solidFill>
                <a:latin typeface="Tajawal ExtraBold" panose="00000800000000000000" pitchFamily="2" charset="-78"/>
                <a:cs typeface="Tajawal ExtraBold" panose="00000800000000000000" pitchFamily="2" charset="-78"/>
              </a:rPr>
              <a:t>democratizing</a:t>
            </a:r>
            <a:r>
              <a:rPr lang="en-US" sz="2300" dirty="0">
                <a:solidFill>
                  <a:srgbClr val="0A1F61"/>
                </a:solidFill>
                <a:latin typeface="Tajawal ExtraBold" panose="00000800000000000000" pitchFamily="2" charset="-78"/>
                <a:cs typeface="Tajawal ExtraBold" panose="00000800000000000000" pitchFamily="2" charset="-78"/>
              </a:rPr>
              <a:t> potential of the </a:t>
            </a:r>
            <a:r>
              <a:rPr lang="en-US" sz="2300" b="1" dirty="0">
                <a:solidFill>
                  <a:srgbClr val="C00000"/>
                </a:solidFill>
                <a:latin typeface="Tajawal ExtraBold" panose="00000800000000000000" pitchFamily="2" charset="-78"/>
                <a:cs typeface="Tajawal ExtraBold" panose="00000800000000000000" pitchFamily="2" charset="-78"/>
              </a:rPr>
              <a:t>information society </a:t>
            </a:r>
            <a:r>
              <a:rPr lang="en-US" sz="2300" dirty="0">
                <a:solidFill>
                  <a:srgbClr val="0A1F61"/>
                </a:solidFill>
                <a:latin typeface="Tajawal ExtraBold" panose="00000800000000000000" pitchFamily="2" charset="-78"/>
                <a:cs typeface="Tajawal ExtraBold" panose="00000800000000000000" pitchFamily="2" charset="-78"/>
              </a:rPr>
              <a:t>and generates </a:t>
            </a:r>
            <a:r>
              <a:rPr lang="en-US" sz="2300" b="1" dirty="0">
                <a:solidFill>
                  <a:srgbClr val="C00000"/>
                </a:solidFill>
                <a:latin typeface="Tajawal ExtraBold" panose="00000800000000000000" pitchFamily="2" charset="-78"/>
                <a:cs typeface="Tajawal ExtraBold" panose="00000800000000000000" pitchFamily="2" charset="-78"/>
              </a:rPr>
              <a:t>new challenges</a:t>
            </a:r>
            <a:r>
              <a:rPr lang="en-US" sz="23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 First, </a:t>
            </a:r>
            <a:r>
              <a:rPr lang="en-US" sz="2300" b="1" dirty="0">
                <a:solidFill>
                  <a:srgbClr val="C00000"/>
                </a:solidFill>
                <a:latin typeface="Tajawal ExtraBold" panose="00000800000000000000" pitchFamily="2" charset="-78"/>
                <a:cs typeface="Tajawal ExtraBold" panose="00000800000000000000" pitchFamily="2" charset="-78"/>
              </a:rPr>
              <a:t>digital media </a:t>
            </a:r>
            <a:r>
              <a:rPr lang="en-US" sz="2300" dirty="0">
                <a:solidFill>
                  <a:srgbClr val="0A1F61"/>
                </a:solidFill>
                <a:latin typeface="Tajawal ExtraBold" panose="00000800000000000000" pitchFamily="2" charset="-78"/>
                <a:cs typeface="Tajawal ExtraBold" panose="00000800000000000000" pitchFamily="2" charset="-78"/>
              </a:rPr>
              <a:t>increase </a:t>
            </a:r>
            <a:r>
              <a:rPr lang="en-US" sz="2300" b="1" dirty="0">
                <a:solidFill>
                  <a:srgbClr val="C00000"/>
                </a:solidFill>
                <a:latin typeface="Tajawal ExtraBold" panose="00000800000000000000" pitchFamily="2" charset="-78"/>
                <a:cs typeface="Tajawal ExtraBold" panose="00000800000000000000" pitchFamily="2" charset="-78"/>
              </a:rPr>
              <a:t>accessibility</a:t>
            </a:r>
            <a:r>
              <a:rPr lang="en-US" sz="2300" dirty="0">
                <a:solidFill>
                  <a:srgbClr val="0A1F61"/>
                </a:solidFill>
                <a:latin typeface="Tajawal ExtraBold" panose="00000800000000000000" pitchFamily="2" charset="-78"/>
                <a:cs typeface="Tajawal ExtraBold" panose="00000800000000000000" pitchFamily="2" charset="-78"/>
              </a:rPr>
              <a:t>: the </a:t>
            </a:r>
            <a:r>
              <a:rPr lang="en-US" sz="2300" b="1" dirty="0">
                <a:solidFill>
                  <a:srgbClr val="C00000"/>
                </a:solidFill>
                <a:latin typeface="Tajawal ExtraBold" panose="00000800000000000000" pitchFamily="2" charset="-78"/>
                <a:cs typeface="Tajawal ExtraBold" panose="00000800000000000000" pitchFamily="2" charset="-78"/>
              </a:rPr>
              <a:t>cost</a:t>
            </a:r>
            <a:r>
              <a:rPr lang="en-US" sz="2300" b="1" dirty="0">
                <a:solidFill>
                  <a:srgbClr val="0A1F61"/>
                </a:solidFill>
                <a:latin typeface="Tajawal ExtraBold" panose="00000800000000000000" pitchFamily="2" charset="-78"/>
                <a:cs typeface="Tajawal ExtraBold" panose="00000800000000000000" pitchFamily="2" charset="-78"/>
              </a:rPr>
              <a:t> of opening </a:t>
            </a:r>
            <a:r>
              <a:rPr lang="en-US" sz="2300" dirty="0">
                <a:solidFill>
                  <a:srgbClr val="0A1F61"/>
                </a:solidFill>
                <a:latin typeface="Tajawal ExtraBold" panose="00000800000000000000" pitchFamily="2" charset="-78"/>
                <a:cs typeface="Tajawal ExtraBold" panose="00000800000000000000" pitchFamily="2" charset="-78"/>
              </a:rPr>
              <a:t>a communication channel, as well as </a:t>
            </a:r>
            <a:r>
              <a:rPr lang="en-US" sz="2300" b="1" dirty="0">
                <a:solidFill>
                  <a:srgbClr val="0A1F61"/>
                </a:solidFill>
                <a:latin typeface="Tajawal ExtraBold" panose="00000800000000000000" pitchFamily="2" charset="-78"/>
                <a:cs typeface="Tajawal ExtraBold" panose="00000800000000000000" pitchFamily="2" charset="-78"/>
              </a:rPr>
              <a:t>producing and distributing information</a:t>
            </a:r>
            <a:r>
              <a:rPr lang="en-US" sz="2300" dirty="0">
                <a:solidFill>
                  <a:srgbClr val="0A1F61"/>
                </a:solidFill>
                <a:latin typeface="Tajawal ExtraBold" panose="00000800000000000000" pitchFamily="2" charset="-78"/>
                <a:cs typeface="Tajawal ExtraBold" panose="00000800000000000000" pitchFamily="2" charset="-78"/>
              </a:rPr>
              <a:t>, is </a:t>
            </a:r>
            <a:r>
              <a:rPr lang="en-US" sz="2300" b="1" dirty="0">
                <a:solidFill>
                  <a:srgbClr val="C00000"/>
                </a:solidFill>
                <a:latin typeface="Tajawal ExtraBold" panose="00000800000000000000" pitchFamily="2" charset="-78"/>
                <a:cs typeface="Tajawal ExtraBold" panose="00000800000000000000" pitchFamily="2" charset="-78"/>
              </a:rPr>
              <a:t>lowering</a:t>
            </a:r>
            <a:r>
              <a:rPr lang="en-US" sz="23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D78DF23F-9ABE-45BD-A1A9-231AD54F4446}"/>
              </a:ext>
            </a:extLst>
          </p:cNvPr>
          <p:cNvPicPr>
            <a:picLocks noChangeAspect="1"/>
          </p:cNvPicPr>
          <p:nvPr/>
        </p:nvPicPr>
        <p:blipFill>
          <a:blip r:embed="rId7"/>
          <a:stretch>
            <a:fillRect/>
          </a:stretch>
        </p:blipFill>
        <p:spPr>
          <a:xfrm>
            <a:off x="10158760" y="397229"/>
            <a:ext cx="2058232" cy="2278966"/>
          </a:xfrm>
          <a:prstGeom prst="rect">
            <a:avLst/>
          </a:prstGeom>
        </p:spPr>
      </p:pic>
      <p:pic>
        <p:nvPicPr>
          <p:cNvPr id="6" name="Picture 5">
            <a:extLst>
              <a:ext uri="{FF2B5EF4-FFF2-40B4-BE49-F238E27FC236}">
                <a16:creationId xmlns:a16="http://schemas.microsoft.com/office/drawing/2014/main" id="{6E3203BA-F615-A15B-B3A0-8A1ED6FE60A5}"/>
              </a:ext>
            </a:extLst>
          </p:cNvPr>
          <p:cNvPicPr>
            <a:picLocks noChangeAspect="1"/>
          </p:cNvPicPr>
          <p:nvPr/>
        </p:nvPicPr>
        <p:blipFill>
          <a:blip r:embed="rId8"/>
          <a:stretch>
            <a:fillRect/>
          </a:stretch>
        </p:blipFill>
        <p:spPr>
          <a:xfrm>
            <a:off x="497310" y="5972359"/>
            <a:ext cx="1249788" cy="652329"/>
          </a:xfrm>
          <a:prstGeom prst="rect">
            <a:avLst/>
          </a:prstGeom>
        </p:spPr>
      </p:pic>
    </p:spTree>
    <p:extLst>
      <p:ext uri="{BB962C8B-B14F-4D97-AF65-F5344CB8AC3E}">
        <p14:creationId xmlns:p14="http://schemas.microsoft.com/office/powerpoint/2010/main" val="382421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87594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532063" y="64434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69346" y="347716"/>
            <a:ext cx="4533311"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363299" y="-27434"/>
            <a:ext cx="1953919" cy="6912868"/>
          </a:xfrm>
          <a:prstGeom prst="rect">
            <a:avLst/>
          </a:prstGeom>
        </p:spPr>
      </p:pic>
      <p:pic>
        <p:nvPicPr>
          <p:cNvPr id="10" name="Picture 9"/>
          <p:cNvPicPr>
            <a:picLocks noChangeAspect="1"/>
          </p:cNvPicPr>
          <p:nvPr/>
        </p:nvPicPr>
        <p:blipFill>
          <a:blip r:embed="rId6"/>
          <a:stretch>
            <a:fillRect/>
          </a:stretch>
        </p:blipFill>
        <p:spPr>
          <a:xfrm>
            <a:off x="10166351" y="112542"/>
            <a:ext cx="1976852" cy="6535706"/>
          </a:xfrm>
          <a:prstGeom prst="rect">
            <a:avLst/>
          </a:prstGeom>
        </p:spPr>
      </p:pic>
      <p:sp>
        <p:nvSpPr>
          <p:cNvPr id="19" name="TextBox 18"/>
          <p:cNvSpPr txBox="1"/>
          <p:nvPr/>
        </p:nvSpPr>
        <p:spPr>
          <a:xfrm>
            <a:off x="85726" y="1522203"/>
            <a:ext cx="9972674" cy="480497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If in the nineteenth and twentieth centuries </a:t>
            </a:r>
            <a:r>
              <a:rPr lang="en-US" sz="2300" b="1" dirty="0">
                <a:solidFill>
                  <a:srgbClr val="C00000"/>
                </a:solidFill>
                <a:latin typeface="Tajawal ExtraBold" panose="00000800000000000000" pitchFamily="2" charset="-78"/>
                <a:cs typeface="Tajawal ExtraBold" panose="00000800000000000000" pitchFamily="2" charset="-78"/>
              </a:rPr>
              <a:t>the costs required to enter the mass media system </a:t>
            </a:r>
            <a:r>
              <a:rPr lang="en-US" sz="2300" dirty="0">
                <a:solidFill>
                  <a:srgbClr val="0A1F61"/>
                </a:solidFill>
                <a:latin typeface="Tajawal ExtraBold" panose="00000800000000000000" pitchFamily="2" charset="-78"/>
                <a:cs typeface="Tajawal ExtraBold" panose="00000800000000000000" pitchFamily="2" charset="-78"/>
              </a:rPr>
              <a:t>(for example by founding a newspaper or television channel) tended to </a:t>
            </a:r>
            <a:r>
              <a:rPr lang="en-US" sz="2300" b="1" dirty="0">
                <a:solidFill>
                  <a:srgbClr val="C00000"/>
                </a:solidFill>
                <a:latin typeface="Tajawal ExtraBold" panose="00000800000000000000" pitchFamily="2" charset="-78"/>
                <a:cs typeface="Tajawal ExtraBold" panose="00000800000000000000" pitchFamily="2" charset="-78"/>
              </a:rPr>
              <a:t>increase</a:t>
            </a:r>
            <a:r>
              <a:rPr lang="en-US" sz="2300" dirty="0">
                <a:solidFill>
                  <a:srgbClr val="0A1F61"/>
                </a:solidFill>
                <a:latin typeface="Tajawal ExtraBold" panose="00000800000000000000" pitchFamily="2" charset="-78"/>
                <a:cs typeface="Tajawal ExtraBold" panose="00000800000000000000" pitchFamily="2" charset="-78"/>
              </a:rPr>
              <a:t>, </a:t>
            </a:r>
            <a:r>
              <a:rPr lang="en-US" sz="2300" b="1" dirty="0">
                <a:solidFill>
                  <a:srgbClr val="C00000"/>
                </a:solidFill>
                <a:latin typeface="Tajawal ExtraBold" panose="00000800000000000000" pitchFamily="2" charset="-78"/>
                <a:cs typeface="Tajawal ExtraBold" panose="00000800000000000000" pitchFamily="2" charset="-78"/>
              </a:rPr>
              <a:t>digital technologies </a:t>
            </a:r>
            <a:r>
              <a:rPr lang="en-US" sz="2300" dirty="0">
                <a:solidFill>
                  <a:srgbClr val="0A1F61"/>
                </a:solidFill>
                <a:latin typeface="Tajawal ExtraBold" panose="00000800000000000000" pitchFamily="2" charset="-78"/>
                <a:cs typeface="Tajawal ExtraBold" panose="00000800000000000000" pitchFamily="2" charset="-78"/>
              </a:rPr>
              <a:t>provide tools that put media production in the hands of a </a:t>
            </a:r>
            <a:r>
              <a:rPr lang="en-US" sz="2300" b="1" dirty="0">
                <a:solidFill>
                  <a:srgbClr val="C00000"/>
                </a:solidFill>
                <a:latin typeface="Tajawal ExtraBold" panose="00000800000000000000" pitchFamily="2" charset="-78"/>
                <a:cs typeface="Tajawal ExtraBold" panose="00000800000000000000" pitchFamily="2" charset="-78"/>
              </a:rPr>
              <a:t>broader set of actors</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b="1" dirty="0">
                <a:solidFill>
                  <a:srgbClr val="C00000"/>
                </a:solidFill>
                <a:latin typeface="Tajawal ExtraBold" panose="00000800000000000000" pitchFamily="2" charset="-78"/>
                <a:cs typeface="Tajawal ExtraBold" panose="00000800000000000000" pitchFamily="2" charset="-78"/>
              </a:rPr>
              <a:t>Collaborative tools </a:t>
            </a:r>
            <a:r>
              <a:rPr lang="en-US" sz="2300" dirty="0">
                <a:solidFill>
                  <a:srgbClr val="0A1F61"/>
                </a:solidFill>
                <a:latin typeface="Tajawal ExtraBold" panose="00000800000000000000" pitchFamily="2" charset="-78"/>
                <a:cs typeface="Tajawal ExtraBold" panose="00000800000000000000" pitchFamily="2" charset="-78"/>
              </a:rPr>
              <a:t>such as blogs, online newspapers, social media platforms, and mobile platforms are instruments that allow the production and distribution of information at a </a:t>
            </a:r>
            <a:r>
              <a:rPr lang="en-US" sz="2300" b="1" dirty="0">
                <a:solidFill>
                  <a:srgbClr val="C00000"/>
                </a:solidFill>
                <a:latin typeface="Tajawal ExtraBold" panose="00000800000000000000" pitchFamily="2" charset="-78"/>
                <a:cs typeface="Tajawal ExtraBold" panose="00000800000000000000" pitchFamily="2" charset="-78"/>
              </a:rPr>
              <a:t>low cost</a:t>
            </a:r>
            <a:r>
              <a:rPr lang="en-US" sz="2300" dirty="0">
                <a:solidFill>
                  <a:srgbClr val="0A1F61"/>
                </a:solidFill>
                <a:latin typeface="Tajawal ExtraBold" panose="00000800000000000000" pitchFamily="2" charset="-78"/>
                <a:cs typeface="Tajawal ExtraBold" panose="00000800000000000000" pitchFamily="2" charset="-78"/>
              </a:rPr>
              <a:t>, and make it </a:t>
            </a:r>
            <a:r>
              <a:rPr lang="en-US" sz="2300" b="1" dirty="0">
                <a:solidFill>
                  <a:srgbClr val="C00000"/>
                </a:solidFill>
                <a:latin typeface="Tajawal ExtraBold" panose="00000800000000000000" pitchFamily="2" charset="-78"/>
                <a:cs typeface="Tajawal ExtraBold" panose="00000800000000000000" pitchFamily="2" charset="-78"/>
              </a:rPr>
              <a:t>accessible</a:t>
            </a:r>
            <a:r>
              <a:rPr lang="en-US" sz="2300" dirty="0">
                <a:solidFill>
                  <a:srgbClr val="0A1F61"/>
                </a:solidFill>
                <a:latin typeface="Tajawal ExtraBold" panose="00000800000000000000" pitchFamily="2" charset="-78"/>
                <a:cs typeface="Tajawal ExtraBold" panose="00000800000000000000" pitchFamily="2" charset="-78"/>
              </a:rPr>
              <a:t> to individual users or groups that are not equipped with the </a:t>
            </a:r>
            <a:r>
              <a:rPr lang="en-US" sz="2300" b="1" dirty="0">
                <a:solidFill>
                  <a:srgbClr val="0A1F61"/>
                </a:solidFill>
                <a:latin typeface="Tajawal ExtraBold" panose="00000800000000000000" pitchFamily="2" charset="-78"/>
                <a:cs typeface="Tajawal ExtraBold" panose="00000800000000000000" pitchFamily="2" charset="-78"/>
              </a:rPr>
              <a:t>financial</a:t>
            </a:r>
            <a:r>
              <a:rPr lang="en-US" sz="2300" dirty="0">
                <a:solidFill>
                  <a:srgbClr val="0A1F61"/>
                </a:solidFill>
                <a:latin typeface="Tajawal ExtraBold" panose="00000800000000000000" pitchFamily="2" charset="-78"/>
                <a:cs typeface="Tajawal ExtraBold" panose="00000800000000000000" pitchFamily="2" charset="-78"/>
              </a:rPr>
              <a:t> means to start a business in broadcast mass media .</a:t>
            </a:r>
          </a:p>
        </p:txBody>
      </p:sp>
      <p:pic>
        <p:nvPicPr>
          <p:cNvPr id="5" name="Picture 4">
            <a:extLst>
              <a:ext uri="{FF2B5EF4-FFF2-40B4-BE49-F238E27FC236}">
                <a16:creationId xmlns:a16="http://schemas.microsoft.com/office/drawing/2014/main" id="{95311E1D-113D-4E21-982F-59040BD80C4A}"/>
              </a:ext>
            </a:extLst>
          </p:cNvPr>
          <p:cNvPicPr>
            <a:picLocks noChangeAspect="1"/>
          </p:cNvPicPr>
          <p:nvPr/>
        </p:nvPicPr>
        <p:blipFill>
          <a:blip r:embed="rId7"/>
          <a:stretch>
            <a:fillRect/>
          </a:stretch>
        </p:blipFill>
        <p:spPr>
          <a:xfrm>
            <a:off x="10138502" y="604911"/>
            <a:ext cx="2143125" cy="2544765"/>
          </a:xfrm>
          <a:prstGeom prst="rect">
            <a:avLst/>
          </a:prstGeom>
        </p:spPr>
      </p:pic>
      <p:pic>
        <p:nvPicPr>
          <p:cNvPr id="6" name="Picture 5">
            <a:extLst>
              <a:ext uri="{FF2B5EF4-FFF2-40B4-BE49-F238E27FC236}">
                <a16:creationId xmlns:a16="http://schemas.microsoft.com/office/drawing/2014/main" id="{6166202A-E525-3AD5-A145-A5AC3F9E44EB}"/>
              </a:ext>
            </a:extLst>
          </p:cNvPr>
          <p:cNvPicPr>
            <a:picLocks noChangeAspect="1"/>
          </p:cNvPicPr>
          <p:nvPr/>
        </p:nvPicPr>
        <p:blipFill>
          <a:blip r:embed="rId8"/>
          <a:stretch>
            <a:fillRect/>
          </a:stretch>
        </p:blipFill>
        <p:spPr>
          <a:xfrm>
            <a:off x="735807" y="6303050"/>
            <a:ext cx="930274" cy="485558"/>
          </a:xfrm>
          <a:prstGeom prst="rect">
            <a:avLst/>
          </a:prstGeom>
        </p:spPr>
      </p:pic>
    </p:spTree>
    <p:extLst>
      <p:ext uri="{BB962C8B-B14F-4D97-AF65-F5344CB8AC3E}">
        <p14:creationId xmlns:p14="http://schemas.microsoft.com/office/powerpoint/2010/main" val="3489303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67899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532063" y="64276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79596" y="397229"/>
            <a:ext cx="456831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36855" y="112542"/>
            <a:ext cx="2606348" cy="6508734"/>
          </a:xfrm>
          <a:prstGeom prst="rect">
            <a:avLst/>
          </a:prstGeom>
        </p:spPr>
      </p:pic>
      <p:sp>
        <p:nvSpPr>
          <p:cNvPr id="19" name="TextBox 18"/>
          <p:cNvSpPr txBox="1"/>
          <p:nvPr/>
        </p:nvSpPr>
        <p:spPr>
          <a:xfrm>
            <a:off x="37105" y="1557773"/>
            <a:ext cx="9303843"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Platforms for sharing video content</a:t>
            </a:r>
            <a:r>
              <a:rPr lang="en-US" sz="2400" dirty="0">
                <a:solidFill>
                  <a:srgbClr val="0A1F61"/>
                </a:solidFill>
                <a:latin typeface="Tajawal ExtraBold" panose="00000800000000000000" pitchFamily="2" charset="-78"/>
                <a:cs typeface="Tajawal ExtraBold" panose="00000800000000000000" pitchFamily="2" charset="-78"/>
              </a:rPr>
              <a:t>, such as YouTube or Vimeo, or </a:t>
            </a:r>
            <a:r>
              <a:rPr lang="en-US" sz="2400" b="1" dirty="0">
                <a:solidFill>
                  <a:srgbClr val="C00000"/>
                </a:solidFill>
                <a:latin typeface="Tajawal ExtraBold" panose="00000800000000000000" pitchFamily="2" charset="-78"/>
                <a:cs typeface="Tajawal ExtraBold" panose="00000800000000000000" pitchFamily="2" charset="-78"/>
              </a:rPr>
              <a:t>photographs</a:t>
            </a:r>
            <a:r>
              <a:rPr lang="en-US" sz="2400" dirty="0">
                <a:solidFill>
                  <a:srgbClr val="0A1F61"/>
                </a:solidFill>
                <a:latin typeface="Tajawal ExtraBold" panose="00000800000000000000" pitchFamily="2" charset="-78"/>
                <a:cs typeface="Tajawal ExtraBold" panose="00000800000000000000" pitchFamily="2" charset="-78"/>
              </a:rPr>
              <a:t>, for example Instagram, allow all users to </a:t>
            </a:r>
            <a:r>
              <a:rPr lang="en-US" sz="2400" b="1" dirty="0">
                <a:solidFill>
                  <a:srgbClr val="0A1F61"/>
                </a:solidFill>
                <a:latin typeface="Tajawal ExtraBold" panose="00000800000000000000" pitchFamily="2" charset="-78"/>
                <a:cs typeface="Tajawal ExtraBold" panose="00000800000000000000" pitchFamily="2" charset="-78"/>
              </a:rPr>
              <a:t>publish and circulate information</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These tools </a:t>
            </a:r>
            <a:r>
              <a:rPr lang="en-US" sz="2400" b="1" dirty="0">
                <a:solidFill>
                  <a:srgbClr val="C00000"/>
                </a:solidFill>
                <a:latin typeface="Tajawal ExtraBold" panose="00000800000000000000" pitchFamily="2" charset="-78"/>
                <a:cs typeface="Tajawal ExtraBold" panose="00000800000000000000" pitchFamily="2" charset="-78"/>
              </a:rPr>
              <a:t>facilitate debate </a:t>
            </a:r>
            <a:r>
              <a:rPr lang="en-US" sz="2400" dirty="0">
                <a:solidFill>
                  <a:srgbClr val="0A1F61"/>
                </a:solidFill>
                <a:latin typeface="Tajawal ExtraBold" panose="00000800000000000000" pitchFamily="2" charset="-78"/>
                <a:cs typeface="Tajawal ExtraBold" panose="00000800000000000000" pitchFamily="2" charset="-78"/>
              </a:rPr>
              <a:t>through systems that organize comments, rating, and sharing.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Through </a:t>
            </a:r>
            <a:r>
              <a:rPr lang="en-US" sz="2400" b="1" dirty="0">
                <a:solidFill>
                  <a:srgbClr val="C00000"/>
                </a:solidFill>
                <a:latin typeface="Tajawal ExtraBold" panose="00000800000000000000" pitchFamily="2" charset="-78"/>
                <a:cs typeface="Tajawal ExtraBold" panose="00000800000000000000" pitchFamily="2" charset="-78"/>
              </a:rPr>
              <a:t>social media and other interactive environments</a:t>
            </a:r>
            <a:r>
              <a:rPr lang="en-US" sz="2400" dirty="0">
                <a:solidFill>
                  <a:srgbClr val="0A1F61"/>
                </a:solidFill>
                <a:latin typeface="Tajawal ExtraBold" panose="00000800000000000000" pitchFamily="2" charset="-78"/>
                <a:cs typeface="Tajawal ExtraBold" panose="00000800000000000000" pitchFamily="2" charset="-78"/>
              </a:rPr>
              <a:t>, users can </a:t>
            </a:r>
            <a:r>
              <a:rPr lang="en-US" sz="2400" b="1" dirty="0">
                <a:solidFill>
                  <a:srgbClr val="0A1F61"/>
                </a:solidFill>
                <a:latin typeface="Tajawal ExtraBold" panose="00000800000000000000" pitchFamily="2" charset="-78"/>
                <a:cs typeface="Tajawal ExtraBold" panose="00000800000000000000" pitchFamily="2" charset="-78"/>
              </a:rPr>
              <a:t>publish, comment on, and share </a:t>
            </a:r>
            <a:r>
              <a:rPr lang="en-US" sz="2400" dirty="0">
                <a:solidFill>
                  <a:srgbClr val="0A1F61"/>
                </a:solidFill>
                <a:latin typeface="Tajawal ExtraBold" panose="00000800000000000000" pitchFamily="2" charset="-78"/>
                <a:cs typeface="Tajawal ExtraBold" panose="00000800000000000000" pitchFamily="2" charset="-78"/>
              </a:rPr>
              <a:t>news and information.</a:t>
            </a:r>
          </a:p>
        </p:txBody>
      </p:sp>
      <p:pic>
        <p:nvPicPr>
          <p:cNvPr id="11" name="Picture 10">
            <a:extLst>
              <a:ext uri="{FF2B5EF4-FFF2-40B4-BE49-F238E27FC236}">
                <a16:creationId xmlns:a16="http://schemas.microsoft.com/office/drawing/2014/main" id="{3E9EDCFB-D917-4D9D-8DF8-72E2AFBC2D52}"/>
              </a:ext>
            </a:extLst>
          </p:cNvPr>
          <p:cNvPicPr>
            <a:picLocks noChangeAspect="1"/>
          </p:cNvPicPr>
          <p:nvPr/>
        </p:nvPicPr>
        <p:blipFill>
          <a:blip r:embed="rId7"/>
          <a:stretch>
            <a:fillRect/>
          </a:stretch>
        </p:blipFill>
        <p:spPr>
          <a:xfrm>
            <a:off x="9563100" y="1385058"/>
            <a:ext cx="2543175" cy="2043942"/>
          </a:xfrm>
          <a:prstGeom prst="rect">
            <a:avLst/>
          </a:prstGeom>
        </p:spPr>
      </p:pic>
      <p:pic>
        <p:nvPicPr>
          <p:cNvPr id="5" name="Picture 4">
            <a:extLst>
              <a:ext uri="{FF2B5EF4-FFF2-40B4-BE49-F238E27FC236}">
                <a16:creationId xmlns:a16="http://schemas.microsoft.com/office/drawing/2014/main" id="{8CBA8BED-2456-3AA8-31B3-DC88820FEEB6}"/>
              </a:ext>
            </a:extLst>
          </p:cNvPr>
          <p:cNvPicPr>
            <a:picLocks noChangeAspect="1"/>
          </p:cNvPicPr>
          <p:nvPr/>
        </p:nvPicPr>
        <p:blipFill>
          <a:blip r:embed="rId8"/>
          <a:stretch>
            <a:fillRect/>
          </a:stretch>
        </p:blipFill>
        <p:spPr>
          <a:xfrm>
            <a:off x="576050" y="6101451"/>
            <a:ext cx="1249788" cy="652329"/>
          </a:xfrm>
          <a:prstGeom prst="rect">
            <a:avLst/>
          </a:prstGeom>
        </p:spPr>
      </p:pic>
    </p:spTree>
    <p:extLst>
      <p:ext uri="{BB962C8B-B14F-4D97-AF65-F5344CB8AC3E}">
        <p14:creationId xmlns:p14="http://schemas.microsoft.com/office/powerpoint/2010/main" val="1318599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53831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79597" y="397229"/>
            <a:ext cx="487780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221579" y="-27434"/>
            <a:ext cx="2095640" cy="6912868"/>
          </a:xfrm>
          <a:prstGeom prst="rect">
            <a:avLst/>
          </a:prstGeom>
        </p:spPr>
      </p:pic>
      <p:pic>
        <p:nvPicPr>
          <p:cNvPr id="10" name="Picture 9"/>
          <p:cNvPicPr>
            <a:picLocks noChangeAspect="1"/>
          </p:cNvPicPr>
          <p:nvPr/>
        </p:nvPicPr>
        <p:blipFill>
          <a:blip r:embed="rId6"/>
          <a:stretch>
            <a:fillRect/>
          </a:stretch>
        </p:blipFill>
        <p:spPr>
          <a:xfrm>
            <a:off x="9300056" y="112541"/>
            <a:ext cx="2933106" cy="6344529"/>
          </a:xfrm>
          <a:prstGeom prst="rect">
            <a:avLst/>
          </a:prstGeom>
        </p:spPr>
      </p:pic>
      <p:sp>
        <p:nvSpPr>
          <p:cNvPr id="19" name="TextBox 18"/>
          <p:cNvSpPr txBox="1"/>
          <p:nvPr/>
        </p:nvSpPr>
        <p:spPr>
          <a:xfrm>
            <a:off x="130614" y="1409503"/>
            <a:ext cx="8804715"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addition to the typical dynamics of “</a:t>
            </a:r>
            <a:r>
              <a:rPr lang="en-US" sz="2400" dirty="0">
                <a:latin typeface="Tajawal ExtraBold" panose="00000800000000000000" pitchFamily="2" charset="-78"/>
                <a:cs typeface="Tajawal ExtraBold" panose="00000800000000000000" pitchFamily="2" charset="-78"/>
              </a:rPr>
              <a:t>friendship</a:t>
            </a:r>
            <a:r>
              <a:rPr lang="en-US" sz="2400" dirty="0">
                <a:solidFill>
                  <a:srgbClr val="0A1F61"/>
                </a:solidFill>
                <a:latin typeface="Tajawal ExtraBold" panose="00000800000000000000" pitchFamily="2" charset="-78"/>
                <a:cs typeface="Tajawal ExtraBold" panose="00000800000000000000" pitchFamily="2" charset="-78"/>
              </a:rPr>
              <a:t>” that characterize most </a:t>
            </a:r>
            <a:r>
              <a:rPr lang="en-US" sz="2400" b="1" dirty="0">
                <a:solidFill>
                  <a:srgbClr val="C00000"/>
                </a:solidFill>
                <a:latin typeface="Tajawal ExtraBold" panose="00000800000000000000" pitchFamily="2" charset="-78"/>
                <a:cs typeface="Tajawal ExtraBold" panose="00000800000000000000" pitchFamily="2" charset="-78"/>
              </a:rPr>
              <a:t>social networks</a:t>
            </a:r>
            <a:r>
              <a:rPr lang="en-US" sz="2400" dirty="0">
                <a:solidFill>
                  <a:srgbClr val="0A1F61"/>
                </a:solidFill>
                <a:latin typeface="Tajawal ExtraBold" panose="00000800000000000000" pitchFamily="2" charset="-78"/>
                <a:cs typeface="Tajawal ExtraBold" panose="00000800000000000000" pitchFamily="2" charset="-78"/>
              </a:rPr>
              <a:t>, these platforms use </a:t>
            </a:r>
            <a:r>
              <a:rPr lang="en-US" sz="2400" b="1" dirty="0">
                <a:solidFill>
                  <a:srgbClr val="C00000"/>
                </a:solidFill>
                <a:latin typeface="Tajawal ExtraBold" panose="00000800000000000000" pitchFamily="2" charset="-78"/>
                <a:cs typeface="Tajawal ExtraBold" panose="00000800000000000000" pitchFamily="2" charset="-78"/>
              </a:rPr>
              <a:t>hashtag systems </a:t>
            </a:r>
            <a:r>
              <a:rPr lang="en-US" sz="2400" dirty="0">
                <a:solidFill>
                  <a:srgbClr val="0A1F61"/>
                </a:solidFill>
                <a:latin typeface="Tajawal ExtraBold" panose="00000800000000000000" pitchFamily="2" charset="-78"/>
                <a:cs typeface="Tajawal ExtraBold" panose="00000800000000000000" pitchFamily="2" charset="-78"/>
              </a:rPr>
              <a:t>to encourage the </a:t>
            </a:r>
            <a:r>
              <a:rPr lang="en-US" sz="2400" b="1" dirty="0">
                <a:solidFill>
                  <a:srgbClr val="C00000"/>
                </a:solidFill>
                <a:latin typeface="Tajawal ExtraBold" panose="00000800000000000000" pitchFamily="2" charset="-78"/>
                <a:cs typeface="Tajawal ExtraBold" panose="00000800000000000000" pitchFamily="2" charset="-78"/>
              </a:rPr>
              <a:t>creation of temporary and ephemeral publics </a:t>
            </a:r>
            <a:r>
              <a:rPr lang="en-US" sz="2400" dirty="0">
                <a:solidFill>
                  <a:srgbClr val="0A1F61"/>
                </a:solidFill>
                <a:latin typeface="Tajawal ExtraBold" panose="00000800000000000000" pitchFamily="2" charset="-78"/>
                <a:cs typeface="Tajawal ExtraBold" panose="00000800000000000000" pitchFamily="2" charset="-78"/>
              </a:rPr>
              <a:t>around a </a:t>
            </a:r>
            <a:r>
              <a:rPr lang="en-US" sz="2400" b="1" dirty="0">
                <a:solidFill>
                  <a:srgbClr val="0A1F61"/>
                </a:solidFill>
                <a:latin typeface="Tajawal ExtraBold" panose="00000800000000000000" pitchFamily="2" charset="-78"/>
                <a:cs typeface="Tajawal ExtraBold" panose="00000800000000000000" pitchFamily="2" charset="-78"/>
              </a:rPr>
              <a:t>news story or theme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all the </a:t>
            </a:r>
            <a:r>
              <a:rPr lang="en-US" sz="2400" b="1" dirty="0">
                <a:solidFill>
                  <a:srgbClr val="C00000"/>
                </a:solidFill>
                <a:latin typeface="Tajawal ExtraBold" panose="00000800000000000000" pitchFamily="2" charset="-78"/>
                <a:cs typeface="Tajawal ExtraBold" panose="00000800000000000000" pitchFamily="2" charset="-78"/>
              </a:rPr>
              <a:t>posts</a:t>
            </a:r>
            <a:r>
              <a:rPr lang="en-US" sz="2400" dirty="0">
                <a:solidFill>
                  <a:srgbClr val="0A1F61"/>
                </a:solidFill>
                <a:latin typeface="Tajawal ExtraBold" panose="00000800000000000000" pitchFamily="2" charset="-78"/>
                <a:cs typeface="Tajawal ExtraBold" panose="00000800000000000000" pitchFamily="2" charset="-78"/>
              </a:rPr>
              <a:t> that contain the word </a:t>
            </a:r>
            <a:r>
              <a:rPr lang="en-US" sz="2400" b="1" dirty="0">
                <a:solidFill>
                  <a:srgbClr val="0A1F61"/>
                </a:solidFill>
                <a:latin typeface="Tajawal ExtraBold" panose="00000800000000000000" pitchFamily="2" charset="-78"/>
                <a:cs typeface="Tajawal ExtraBold" panose="00000800000000000000" pitchFamily="2" charset="-78"/>
              </a:rPr>
              <a:t>“#elections</a:t>
            </a:r>
            <a:r>
              <a:rPr lang="en-US" sz="2400" dirty="0">
                <a:solidFill>
                  <a:srgbClr val="0A1F61"/>
                </a:solidFill>
                <a:latin typeface="Tajawal ExtraBold" panose="00000800000000000000" pitchFamily="2" charset="-78"/>
                <a:cs typeface="Tajawal ExtraBold" panose="00000800000000000000" pitchFamily="2" charset="-78"/>
              </a:rPr>
              <a:t>” (hashtags are preceded by a </a:t>
            </a:r>
            <a:r>
              <a:rPr lang="en-US" sz="2400" b="1" dirty="0">
                <a:solidFill>
                  <a:srgbClr val="C00000"/>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C00000"/>
                </a:solidFill>
                <a:latin typeface="Tajawal ExtraBold" panose="00000800000000000000" pitchFamily="2" charset="-78"/>
                <a:cs typeface="Tajawal ExtraBold" panose="00000800000000000000" pitchFamily="2" charset="-78"/>
              </a:rPr>
              <a:t>easily searchable </a:t>
            </a:r>
            <a:r>
              <a:rPr lang="en-US" sz="2400" dirty="0">
                <a:solidFill>
                  <a:srgbClr val="0A1F61"/>
                </a:solidFill>
                <a:latin typeface="Tajawal ExtraBold" panose="00000800000000000000" pitchFamily="2" charset="-78"/>
                <a:cs typeface="Tajawal ExtraBold" panose="00000800000000000000" pitchFamily="2" charset="-78"/>
              </a:rPr>
              <a:t>by anyone who wants to read news or </a:t>
            </a:r>
            <a:r>
              <a:rPr lang="en-US" sz="2400" b="1" dirty="0">
                <a:solidFill>
                  <a:srgbClr val="C00000"/>
                </a:solidFill>
                <a:latin typeface="Tajawal ExtraBold" panose="00000800000000000000" pitchFamily="2" charset="-78"/>
                <a:cs typeface="Tajawal ExtraBold" panose="00000800000000000000" pitchFamily="2" charset="-78"/>
              </a:rPr>
              <a:t>participate in the debate </a:t>
            </a:r>
            <a:r>
              <a:rPr lang="en-US" sz="2400" dirty="0">
                <a:solidFill>
                  <a:srgbClr val="0A1F61"/>
                </a:solidFill>
                <a:latin typeface="Tajawal ExtraBold" panose="00000800000000000000" pitchFamily="2" charset="-78"/>
                <a:cs typeface="Tajawal ExtraBold" panose="00000800000000000000" pitchFamily="2" charset="-78"/>
              </a:rPr>
              <a:t>about that topic.</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5" name="Picture 4">
            <a:extLst>
              <a:ext uri="{FF2B5EF4-FFF2-40B4-BE49-F238E27FC236}">
                <a16:creationId xmlns:a16="http://schemas.microsoft.com/office/drawing/2014/main" id="{0CE5ADC9-5935-4155-B40D-2FFE1A7D5636}"/>
              </a:ext>
            </a:extLst>
          </p:cNvPr>
          <p:cNvPicPr>
            <a:picLocks noChangeAspect="1"/>
          </p:cNvPicPr>
          <p:nvPr/>
        </p:nvPicPr>
        <p:blipFill>
          <a:blip r:embed="rId7"/>
          <a:stretch>
            <a:fillRect/>
          </a:stretch>
        </p:blipFill>
        <p:spPr>
          <a:xfrm>
            <a:off x="9280412" y="1116976"/>
            <a:ext cx="2952750" cy="2312024"/>
          </a:xfrm>
          <a:prstGeom prst="rect">
            <a:avLst/>
          </a:prstGeom>
          <a:ln>
            <a:solidFill>
              <a:schemeClr val="bg1"/>
            </a:solidFill>
          </a:ln>
        </p:spPr>
      </p:pic>
      <p:pic>
        <p:nvPicPr>
          <p:cNvPr id="6" name="Picture 5">
            <a:extLst>
              <a:ext uri="{FF2B5EF4-FFF2-40B4-BE49-F238E27FC236}">
                <a16:creationId xmlns:a16="http://schemas.microsoft.com/office/drawing/2014/main" id="{EA55111D-9879-EBFD-2CE2-85100D959A60}"/>
              </a:ext>
            </a:extLst>
          </p:cNvPr>
          <p:cNvPicPr>
            <a:picLocks noChangeAspect="1"/>
          </p:cNvPicPr>
          <p:nvPr/>
        </p:nvPicPr>
        <p:blipFill>
          <a:blip r:embed="rId8"/>
          <a:stretch>
            <a:fillRect/>
          </a:stretch>
        </p:blipFill>
        <p:spPr>
          <a:xfrm>
            <a:off x="730239" y="6066990"/>
            <a:ext cx="1249788" cy="652329"/>
          </a:xfrm>
          <a:prstGeom prst="rect">
            <a:avLst/>
          </a:prstGeom>
        </p:spPr>
      </p:pic>
    </p:spTree>
    <p:extLst>
      <p:ext uri="{BB962C8B-B14F-4D97-AF65-F5344CB8AC3E}">
        <p14:creationId xmlns:p14="http://schemas.microsoft.com/office/powerpoint/2010/main" val="3809254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64961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532063" y="648164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7447" y="357653"/>
            <a:ext cx="4805550"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724553" y="1074"/>
            <a:ext cx="2709739" cy="6912868"/>
          </a:xfrm>
          <a:prstGeom prst="rect">
            <a:avLst/>
          </a:prstGeom>
        </p:spPr>
      </p:pic>
      <p:pic>
        <p:nvPicPr>
          <p:cNvPr id="10" name="Picture 9"/>
          <p:cNvPicPr>
            <a:picLocks noChangeAspect="1"/>
          </p:cNvPicPr>
          <p:nvPr/>
        </p:nvPicPr>
        <p:blipFill>
          <a:blip r:embed="rId6"/>
          <a:stretch>
            <a:fillRect/>
          </a:stretch>
        </p:blipFill>
        <p:spPr>
          <a:xfrm>
            <a:off x="9236076" y="240228"/>
            <a:ext cx="3073156" cy="5974583"/>
          </a:xfrm>
          <a:prstGeom prst="rect">
            <a:avLst/>
          </a:prstGeom>
        </p:spPr>
      </p:pic>
      <p:sp>
        <p:nvSpPr>
          <p:cNvPr id="19" name="TextBox 18"/>
          <p:cNvSpPr txBox="1"/>
          <p:nvPr/>
        </p:nvSpPr>
        <p:spPr>
          <a:xfrm>
            <a:off x="214941" y="1631854"/>
            <a:ext cx="8679488"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 key characteristic of </a:t>
            </a:r>
            <a:r>
              <a:rPr lang="en-US" sz="2400" b="1" dirty="0">
                <a:solidFill>
                  <a:srgbClr val="C00000"/>
                </a:solidFill>
                <a:latin typeface="Tajawal ExtraBold" panose="00000800000000000000" pitchFamily="2" charset="-78"/>
                <a:cs typeface="Tajawal ExtraBold" panose="00000800000000000000" pitchFamily="2" charset="-78"/>
              </a:rPr>
              <a:t>communications on digital media </a:t>
            </a:r>
            <a:r>
              <a:rPr lang="en-US" sz="2400" dirty="0">
                <a:solidFill>
                  <a:srgbClr val="0A1F61"/>
                </a:solidFill>
                <a:latin typeface="Tajawal ExtraBold" panose="00000800000000000000" pitchFamily="2" charset="-78"/>
                <a:cs typeface="Tajawal ExtraBold" panose="00000800000000000000" pitchFamily="2" charset="-78"/>
              </a:rPr>
              <a:t>is that they tend to be organized around a blurring of </a:t>
            </a:r>
            <a:r>
              <a:rPr lang="en-US" sz="2400" b="1" dirty="0">
                <a:solidFill>
                  <a:srgbClr val="0A1F61"/>
                </a:solidFill>
                <a:latin typeface="Tajawal ExtraBold" panose="00000800000000000000" pitchFamily="2" charset="-78"/>
                <a:cs typeface="Tajawal ExtraBold" panose="00000800000000000000" pitchFamily="2" charset="-78"/>
              </a:rPr>
              <a:t>public and private:</a:t>
            </a:r>
            <a:r>
              <a:rPr lang="en-US" sz="2400" dirty="0">
                <a:solidFill>
                  <a:srgbClr val="0A1F61"/>
                </a:solidFill>
                <a:latin typeface="Tajawal ExtraBold" panose="00000800000000000000" pitchFamily="2" charset="-78"/>
                <a:cs typeface="Tajawal ExtraBold" panose="00000800000000000000" pitchFamily="2" charset="-78"/>
              </a:rPr>
              <a:t> participation in public life is based upon the </a:t>
            </a:r>
            <a:r>
              <a:rPr lang="en-US" sz="2400" b="1" dirty="0">
                <a:solidFill>
                  <a:srgbClr val="0A1F61"/>
                </a:solidFill>
                <a:latin typeface="Tajawal ExtraBold" panose="00000800000000000000" pitchFamily="2" charset="-78"/>
                <a:cs typeface="Tajawal ExtraBold" panose="00000800000000000000" pitchFamily="2" charset="-78"/>
              </a:rPr>
              <a:t>sharing of personal content </a:t>
            </a:r>
            <a:r>
              <a:rPr lang="en-US" sz="2400" dirty="0">
                <a:solidFill>
                  <a:srgbClr val="0A1F61"/>
                </a:solidFill>
                <a:latin typeface="Tajawal ExtraBold" panose="00000800000000000000" pitchFamily="2" charset="-78"/>
                <a:cs typeface="Tajawal ExtraBold" panose="00000800000000000000" pitchFamily="2" charset="-78"/>
              </a:rPr>
              <a:t>through individual social media profiles.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Thus </a:t>
            </a:r>
            <a:r>
              <a:rPr lang="en-US" sz="2400" b="1" dirty="0">
                <a:solidFill>
                  <a:srgbClr val="C00000"/>
                </a:solidFill>
                <a:latin typeface="Tajawal ExtraBold" panose="00000800000000000000" pitchFamily="2" charset="-78"/>
                <a:cs typeface="Tajawal ExtraBold" panose="00000800000000000000" pitchFamily="2" charset="-78"/>
              </a:rPr>
              <a:t>conversations</a:t>
            </a:r>
            <a:r>
              <a:rPr lang="en-US" sz="2400"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0A1F61"/>
                </a:solidFill>
                <a:latin typeface="Tajawal ExtraBold" panose="00000800000000000000" pitchFamily="2" charset="-78"/>
                <a:cs typeface="Tajawal ExtraBold" panose="00000800000000000000" pitchFamily="2" charset="-78"/>
              </a:rPr>
              <a:t>neither strictly private nor completely public</a:t>
            </a:r>
            <a:r>
              <a:rPr lang="en-US" sz="2400" dirty="0">
                <a:solidFill>
                  <a:srgbClr val="0A1F61"/>
                </a:solidFill>
                <a:latin typeface="Tajawal ExtraBold" panose="00000800000000000000" pitchFamily="2" charset="-78"/>
                <a:cs typeface="Tajawal ExtraBold" panose="00000800000000000000" pitchFamily="2" charset="-78"/>
              </a:rPr>
              <a:t>, but rather assume </a:t>
            </a:r>
            <a:r>
              <a:rPr lang="en-US" sz="2400" b="1" dirty="0">
                <a:solidFill>
                  <a:srgbClr val="C00000"/>
                </a:solidFill>
                <a:latin typeface="Tajawal ExtraBold" panose="00000800000000000000" pitchFamily="2" charset="-78"/>
                <a:cs typeface="Tajawal ExtraBold" panose="00000800000000000000" pitchFamily="2" charset="-78"/>
              </a:rPr>
              <a:t>hybrid</a:t>
            </a:r>
            <a:r>
              <a:rPr lang="en-US" sz="2400" dirty="0">
                <a:solidFill>
                  <a:srgbClr val="0A1F61"/>
                </a:solidFill>
                <a:latin typeface="Tajawal ExtraBold" panose="00000800000000000000" pitchFamily="2" charset="-78"/>
                <a:cs typeface="Tajawal ExtraBold" panose="00000800000000000000" pitchFamily="2" charset="-78"/>
              </a:rPr>
              <a:t> characteristics.</a:t>
            </a:r>
          </a:p>
        </p:txBody>
      </p:sp>
      <p:pic>
        <p:nvPicPr>
          <p:cNvPr id="6" name="Picture 5">
            <a:extLst>
              <a:ext uri="{FF2B5EF4-FFF2-40B4-BE49-F238E27FC236}">
                <a16:creationId xmlns:a16="http://schemas.microsoft.com/office/drawing/2014/main" id="{D6B6AED0-C180-4A5A-ADCA-88ED54B01F3D}"/>
              </a:ext>
            </a:extLst>
          </p:cNvPr>
          <p:cNvPicPr>
            <a:picLocks noChangeAspect="1"/>
          </p:cNvPicPr>
          <p:nvPr/>
        </p:nvPicPr>
        <p:blipFill>
          <a:blip r:embed="rId7"/>
          <a:stretch>
            <a:fillRect/>
          </a:stretch>
        </p:blipFill>
        <p:spPr>
          <a:xfrm>
            <a:off x="9203153" y="1190831"/>
            <a:ext cx="3244279" cy="2086941"/>
          </a:xfrm>
          <a:prstGeom prst="rect">
            <a:avLst/>
          </a:prstGeom>
        </p:spPr>
      </p:pic>
      <p:pic>
        <p:nvPicPr>
          <p:cNvPr id="5" name="Picture 4">
            <a:extLst>
              <a:ext uri="{FF2B5EF4-FFF2-40B4-BE49-F238E27FC236}">
                <a16:creationId xmlns:a16="http://schemas.microsoft.com/office/drawing/2014/main" id="{21E944E3-AF1D-45ED-6F98-5E61CD60683A}"/>
              </a:ext>
            </a:extLst>
          </p:cNvPr>
          <p:cNvPicPr>
            <a:picLocks noChangeAspect="1"/>
          </p:cNvPicPr>
          <p:nvPr/>
        </p:nvPicPr>
        <p:blipFill>
          <a:blip r:embed="rId8"/>
          <a:stretch>
            <a:fillRect/>
          </a:stretch>
        </p:blipFill>
        <p:spPr>
          <a:xfrm>
            <a:off x="640920" y="6148882"/>
            <a:ext cx="1249788" cy="652329"/>
          </a:xfrm>
          <a:prstGeom prst="rect">
            <a:avLst/>
          </a:prstGeom>
        </p:spPr>
      </p:pic>
    </p:spTree>
    <p:extLst>
      <p:ext uri="{BB962C8B-B14F-4D97-AF65-F5344CB8AC3E}">
        <p14:creationId xmlns:p14="http://schemas.microsoft.com/office/powerpoint/2010/main" val="2017780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59193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64031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5405" y="412959"/>
            <a:ext cx="446850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08942" y="147569"/>
            <a:ext cx="2583058" cy="6358024"/>
          </a:xfrm>
          <a:prstGeom prst="rect">
            <a:avLst/>
          </a:prstGeom>
        </p:spPr>
      </p:pic>
      <p:sp>
        <p:nvSpPr>
          <p:cNvPr id="19" name="TextBox 18"/>
          <p:cNvSpPr txBox="1"/>
          <p:nvPr/>
        </p:nvSpPr>
        <p:spPr>
          <a:xfrm>
            <a:off x="107457" y="1586472"/>
            <a:ext cx="936853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Finally, most of the </a:t>
            </a:r>
            <a:r>
              <a:rPr lang="en-US" sz="2400" b="1" dirty="0">
                <a:solidFill>
                  <a:srgbClr val="C00000"/>
                </a:solidFill>
                <a:latin typeface="Tajawal ExtraBold" panose="00000800000000000000" pitchFamily="2" charset="-78"/>
                <a:cs typeface="Tajawal ExtraBold" panose="00000800000000000000" pitchFamily="2" charset="-78"/>
              </a:rPr>
              <a:t>activities</a:t>
            </a:r>
            <a:r>
              <a:rPr lang="en-US" sz="2400" dirty="0">
                <a:solidFill>
                  <a:srgbClr val="0A1F61"/>
                </a:solidFill>
                <a:latin typeface="Tajawal ExtraBold" panose="00000800000000000000" pitchFamily="2" charset="-78"/>
                <a:cs typeface="Tajawal ExtraBold" panose="00000800000000000000" pitchFamily="2" charset="-78"/>
              </a:rPr>
              <a:t> that take place through </a:t>
            </a:r>
            <a:r>
              <a:rPr lang="en-US" sz="2400" b="1" dirty="0">
                <a:solidFill>
                  <a:srgbClr val="C00000"/>
                </a:solidFill>
                <a:latin typeface="Tajawal ExtraBold" panose="00000800000000000000" pitchFamily="2" charset="-78"/>
                <a:cs typeface="Tajawal ExtraBold" panose="00000800000000000000" pitchFamily="2" charset="-78"/>
              </a:rPr>
              <a:t>digital technologies</a:t>
            </a:r>
            <a:r>
              <a:rPr lang="en-US" sz="2400" dirty="0">
                <a:solidFill>
                  <a:srgbClr val="0A1F61"/>
                </a:solidFill>
                <a:latin typeface="Tajawal ExtraBold" panose="00000800000000000000" pitchFamily="2" charset="-78"/>
                <a:cs typeface="Tajawal ExtraBold" panose="00000800000000000000" pitchFamily="2" charset="-78"/>
              </a:rPr>
              <a:t> are subject to </a:t>
            </a:r>
            <a:r>
              <a:rPr lang="en-US" sz="2400" b="1" dirty="0">
                <a:solidFill>
                  <a:srgbClr val="C00000"/>
                </a:solidFill>
                <a:latin typeface="Tajawal ExtraBold" panose="00000800000000000000" pitchFamily="2" charset="-78"/>
                <a:cs typeface="Tajawal ExtraBold" panose="00000800000000000000" pitchFamily="2" charset="-78"/>
              </a:rPr>
              <a:t>systematic surveillance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fact, </a:t>
            </a:r>
            <a:r>
              <a:rPr lang="en-US" sz="2400" b="1" dirty="0">
                <a:solidFill>
                  <a:srgbClr val="C00000"/>
                </a:solidFill>
                <a:latin typeface="Tajawal ExtraBold" panose="00000800000000000000" pitchFamily="2" charset="-78"/>
                <a:cs typeface="Tajawal ExtraBold" panose="00000800000000000000" pitchFamily="2" charset="-78"/>
              </a:rPr>
              <a:t>web companies and governments </a:t>
            </a:r>
            <a:r>
              <a:rPr lang="en-US" sz="2400" dirty="0">
                <a:solidFill>
                  <a:srgbClr val="0A1F61"/>
                </a:solidFill>
                <a:latin typeface="Tajawal ExtraBold" panose="00000800000000000000" pitchFamily="2" charset="-78"/>
                <a:cs typeface="Tajawal ExtraBold" panose="00000800000000000000" pitchFamily="2" charset="-78"/>
              </a:rPr>
              <a:t>alike </a:t>
            </a:r>
            <a:r>
              <a:rPr lang="en-US" sz="2400" b="1" dirty="0">
                <a:solidFill>
                  <a:srgbClr val="C00000"/>
                </a:solidFill>
                <a:latin typeface="Tajawal ExtraBold" panose="00000800000000000000" pitchFamily="2" charset="-78"/>
                <a:cs typeface="Tajawal ExtraBold" panose="00000800000000000000" pitchFamily="2" charset="-78"/>
              </a:rPr>
              <a:t>collect information </a:t>
            </a:r>
            <a:r>
              <a:rPr lang="en-US" sz="2400" dirty="0">
                <a:solidFill>
                  <a:srgbClr val="0A1F61"/>
                </a:solidFill>
                <a:latin typeface="Tajawal ExtraBold" panose="00000800000000000000" pitchFamily="2" charset="-78"/>
                <a:cs typeface="Tajawal ExtraBold" panose="00000800000000000000" pitchFamily="2" charset="-78"/>
              </a:rPr>
              <a:t>on or retain a copy of most digital </a:t>
            </a:r>
            <a:r>
              <a:rPr lang="en-US" sz="2400" b="1" dirty="0">
                <a:solidFill>
                  <a:srgbClr val="C00000"/>
                </a:solidFill>
                <a:latin typeface="Tajawal ExtraBold" panose="00000800000000000000" pitchFamily="2" charset="-78"/>
                <a:cs typeface="Tajawal ExtraBold" panose="00000800000000000000" pitchFamily="2" charset="-78"/>
              </a:rPr>
              <a:t>communications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a:t>
            </a:r>
            <a:r>
              <a:rPr lang="en-US" sz="2400" b="1" dirty="0">
                <a:solidFill>
                  <a:srgbClr val="C00000"/>
                </a:solidFill>
                <a:latin typeface="Tajawal ExtraBold" panose="00000800000000000000" pitchFamily="2" charset="-78"/>
                <a:cs typeface="Tajawal ExtraBold" panose="00000800000000000000" pitchFamily="2" charset="-78"/>
              </a:rPr>
              <a:t>actors</a:t>
            </a:r>
            <a:r>
              <a:rPr lang="en-US" sz="2400" dirty="0">
                <a:solidFill>
                  <a:srgbClr val="0A1F61"/>
                </a:solidFill>
                <a:latin typeface="Tajawal ExtraBold" panose="00000800000000000000" pitchFamily="2" charset="-78"/>
                <a:cs typeface="Tajawal ExtraBold" panose="00000800000000000000" pitchFamily="2" charset="-78"/>
              </a:rPr>
              <a:t> are able to </a:t>
            </a:r>
            <a:r>
              <a:rPr lang="en-US" sz="2400" b="1" dirty="0">
                <a:solidFill>
                  <a:srgbClr val="C00000"/>
                </a:solidFill>
                <a:latin typeface="Tajawal ExtraBold" panose="00000800000000000000" pitchFamily="2" charset="-78"/>
                <a:cs typeface="Tajawal ExtraBold" panose="00000800000000000000" pitchFamily="2" charset="-78"/>
              </a:rPr>
              <a:t>determine</a:t>
            </a:r>
            <a:r>
              <a:rPr lang="en-US" sz="2400" dirty="0">
                <a:solidFill>
                  <a:srgbClr val="0A1F61"/>
                </a:solidFill>
                <a:latin typeface="Tajawal ExtraBold" panose="00000800000000000000" pitchFamily="2" charset="-78"/>
                <a:cs typeface="Tajawal ExtraBold" panose="00000800000000000000" pitchFamily="2" charset="-78"/>
              </a:rPr>
              <a:t> when, where, with whom, and with which content we interact.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Media publics </a:t>
            </a:r>
            <a:r>
              <a:rPr lang="en-US" sz="2400" dirty="0">
                <a:solidFill>
                  <a:srgbClr val="0A1F61"/>
                </a:solidFill>
                <a:latin typeface="Tajawal ExtraBold" panose="00000800000000000000" pitchFamily="2" charset="-78"/>
                <a:cs typeface="Tajawal ExtraBold" panose="00000800000000000000" pitchFamily="2" charset="-78"/>
              </a:rPr>
              <a:t>are thus subject to widespread, continuous, and systematic </a:t>
            </a:r>
            <a:r>
              <a:rPr lang="en-US" sz="2400" b="1" dirty="0">
                <a:solidFill>
                  <a:srgbClr val="C00000"/>
                </a:solidFill>
                <a:latin typeface="Tajawal ExtraBold" panose="00000800000000000000" pitchFamily="2" charset="-78"/>
                <a:cs typeface="Tajawal ExtraBold" panose="00000800000000000000" pitchFamily="2" charset="-78"/>
              </a:rPr>
              <a:t>control</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12" name="Picture 11">
            <a:extLst>
              <a:ext uri="{FF2B5EF4-FFF2-40B4-BE49-F238E27FC236}">
                <a16:creationId xmlns:a16="http://schemas.microsoft.com/office/drawing/2014/main" id="{B4119E05-CA32-48E2-B8A7-12870107B8B4}"/>
              </a:ext>
            </a:extLst>
          </p:cNvPr>
          <p:cNvPicPr>
            <a:picLocks noChangeAspect="1"/>
          </p:cNvPicPr>
          <p:nvPr/>
        </p:nvPicPr>
        <p:blipFill>
          <a:blip r:embed="rId7"/>
          <a:stretch>
            <a:fillRect/>
          </a:stretch>
        </p:blipFill>
        <p:spPr>
          <a:xfrm>
            <a:off x="9561717" y="1190830"/>
            <a:ext cx="2781300" cy="1918129"/>
          </a:xfrm>
          <a:prstGeom prst="rect">
            <a:avLst/>
          </a:prstGeom>
        </p:spPr>
      </p:pic>
      <p:pic>
        <p:nvPicPr>
          <p:cNvPr id="5" name="Picture 4">
            <a:extLst>
              <a:ext uri="{FF2B5EF4-FFF2-40B4-BE49-F238E27FC236}">
                <a16:creationId xmlns:a16="http://schemas.microsoft.com/office/drawing/2014/main" id="{0FA0AB26-9E9B-7EA5-6DAB-A6C97B188014}"/>
              </a:ext>
            </a:extLst>
          </p:cNvPr>
          <p:cNvPicPr>
            <a:picLocks noChangeAspect="1"/>
          </p:cNvPicPr>
          <p:nvPr/>
        </p:nvPicPr>
        <p:blipFill>
          <a:blip r:embed="rId8"/>
          <a:stretch>
            <a:fillRect/>
          </a:stretch>
        </p:blipFill>
        <p:spPr>
          <a:xfrm>
            <a:off x="576050" y="6042307"/>
            <a:ext cx="1249788" cy="652329"/>
          </a:xfrm>
          <a:prstGeom prst="rect">
            <a:avLst/>
          </a:prstGeom>
        </p:spPr>
      </p:pic>
    </p:spTree>
    <p:extLst>
      <p:ext uri="{BB962C8B-B14F-4D97-AF65-F5344CB8AC3E}">
        <p14:creationId xmlns:p14="http://schemas.microsoft.com/office/powerpoint/2010/main" val="4273696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85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692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7924" y="397229"/>
            <a:ext cx="4360840"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68770" y="126609"/>
            <a:ext cx="2679836" cy="6566954"/>
          </a:xfrm>
          <a:prstGeom prst="rect">
            <a:avLst/>
          </a:prstGeom>
        </p:spPr>
      </p:pic>
      <p:sp>
        <p:nvSpPr>
          <p:cNvPr id="19" name="TextBox 18"/>
          <p:cNvSpPr txBox="1"/>
          <p:nvPr/>
        </p:nvSpPr>
        <p:spPr>
          <a:xfrm>
            <a:off x="281633" y="1851017"/>
            <a:ext cx="8130848" cy="334784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sum, </a:t>
            </a:r>
            <a:r>
              <a:rPr lang="en-US" sz="2400" b="1" dirty="0">
                <a:solidFill>
                  <a:srgbClr val="C00000"/>
                </a:solidFill>
                <a:latin typeface="Tajawal ExtraBold" panose="00000800000000000000" pitchFamily="2" charset="-78"/>
                <a:cs typeface="Tajawal ExtraBold" panose="00000800000000000000" pitchFamily="2" charset="-78"/>
              </a:rPr>
              <a:t>media publics </a:t>
            </a:r>
            <a:r>
              <a:rPr lang="en-US" sz="2400" dirty="0">
                <a:solidFill>
                  <a:srgbClr val="0A1F61"/>
                </a:solidFill>
                <a:latin typeface="Tajawal ExtraBold" panose="00000800000000000000" pitchFamily="2" charset="-78"/>
                <a:cs typeface="Tajawal ExtraBold" panose="00000800000000000000" pitchFamily="2" charset="-78"/>
              </a:rPr>
              <a:t>can successfully become </a:t>
            </a:r>
            <a:r>
              <a:rPr lang="en-US" sz="2400" b="1" dirty="0">
                <a:solidFill>
                  <a:srgbClr val="C00000"/>
                </a:solidFill>
                <a:latin typeface="Tajawal ExtraBold" panose="00000800000000000000" pitchFamily="2" charset="-78"/>
                <a:cs typeface="Tajawal ExtraBold" panose="00000800000000000000" pitchFamily="2" charset="-78"/>
              </a:rPr>
              <a:t>politically active </a:t>
            </a:r>
            <a:r>
              <a:rPr lang="en-US" sz="2400" dirty="0">
                <a:solidFill>
                  <a:srgbClr val="0A1F61"/>
                </a:solidFill>
                <a:latin typeface="Tajawal ExtraBold" panose="00000800000000000000" pitchFamily="2" charset="-78"/>
                <a:cs typeface="Tajawal ExtraBold" panose="00000800000000000000" pitchFamily="2" charset="-78"/>
              </a:rPr>
              <a:t>thanks to the emergence of an </a:t>
            </a:r>
            <a:r>
              <a:rPr lang="en-US" sz="2400" b="1" dirty="0">
                <a:solidFill>
                  <a:srgbClr val="C00000"/>
                </a:solidFill>
                <a:latin typeface="Tajawal ExtraBold" panose="00000800000000000000" pitchFamily="2" charset="-78"/>
                <a:cs typeface="Tajawal ExtraBold" panose="00000800000000000000" pitchFamily="2" charset="-78"/>
              </a:rPr>
              <a:t>information‐rich digital environment </a:t>
            </a:r>
            <a:r>
              <a:rPr lang="en-US" sz="2400" dirty="0">
                <a:solidFill>
                  <a:srgbClr val="0A1F61"/>
                </a:solidFill>
                <a:latin typeface="Tajawal ExtraBold" panose="00000800000000000000" pitchFamily="2" charset="-78"/>
                <a:cs typeface="Tajawal ExtraBold" panose="00000800000000000000" pitchFamily="2" charset="-78"/>
              </a:rPr>
              <a:t>and its related </a:t>
            </a:r>
            <a:r>
              <a:rPr lang="en-US" sz="2400" b="1" dirty="0">
                <a:solidFill>
                  <a:srgbClr val="C00000"/>
                </a:solidFill>
                <a:latin typeface="Tajawal ExtraBold" panose="00000800000000000000" pitchFamily="2" charset="-78"/>
                <a:cs typeface="Tajawal ExtraBold" panose="00000800000000000000" pitchFamily="2" charset="-78"/>
              </a:rPr>
              <a:t>communication tools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These changes impact on many aspects of information societies’ </a:t>
            </a:r>
            <a:r>
              <a:rPr lang="en-US" sz="2400" b="1" dirty="0">
                <a:solidFill>
                  <a:srgbClr val="C00000"/>
                </a:solidFill>
                <a:latin typeface="Tajawal ExtraBold" panose="00000800000000000000" pitchFamily="2" charset="-78"/>
                <a:cs typeface="Tajawal ExtraBold" panose="00000800000000000000" pitchFamily="2" charset="-78"/>
              </a:rPr>
              <a:t>communicative sphere</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931CB723-BA6E-4CE3-A9CA-BA8D924F3F90}"/>
              </a:ext>
            </a:extLst>
          </p:cNvPr>
          <p:cNvPicPr>
            <a:picLocks noChangeAspect="1"/>
          </p:cNvPicPr>
          <p:nvPr/>
        </p:nvPicPr>
        <p:blipFill>
          <a:blip r:embed="rId7"/>
          <a:stretch>
            <a:fillRect/>
          </a:stretch>
        </p:blipFill>
        <p:spPr>
          <a:xfrm>
            <a:off x="8735894" y="1632830"/>
            <a:ext cx="3612712" cy="2709534"/>
          </a:xfrm>
          <a:prstGeom prst="rect">
            <a:avLst/>
          </a:prstGeom>
        </p:spPr>
      </p:pic>
      <p:pic>
        <p:nvPicPr>
          <p:cNvPr id="5" name="Picture 4">
            <a:extLst>
              <a:ext uri="{FF2B5EF4-FFF2-40B4-BE49-F238E27FC236}">
                <a16:creationId xmlns:a16="http://schemas.microsoft.com/office/drawing/2014/main" id="{A3B76E35-B60D-EDDE-9B4D-4CE68A66E40A}"/>
              </a:ext>
            </a:extLst>
          </p:cNvPr>
          <p:cNvPicPr>
            <a:picLocks noChangeAspect="1"/>
          </p:cNvPicPr>
          <p:nvPr/>
        </p:nvPicPr>
        <p:blipFill>
          <a:blip r:embed="rId8"/>
          <a:stretch>
            <a:fillRect/>
          </a:stretch>
        </p:blipFill>
        <p:spPr>
          <a:xfrm>
            <a:off x="684000" y="5978356"/>
            <a:ext cx="1249788" cy="652329"/>
          </a:xfrm>
          <a:prstGeom prst="rect">
            <a:avLst/>
          </a:prstGeom>
        </p:spPr>
      </p:pic>
    </p:spTree>
    <p:extLst>
      <p:ext uri="{BB962C8B-B14F-4D97-AF65-F5344CB8AC3E}">
        <p14:creationId xmlns:p14="http://schemas.microsoft.com/office/powerpoint/2010/main" val="1769234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625696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692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7923" y="397229"/>
            <a:ext cx="4670329"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 The Media System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68770" y="126609"/>
            <a:ext cx="2679836" cy="6566954"/>
          </a:xfrm>
          <a:prstGeom prst="rect">
            <a:avLst/>
          </a:prstGeom>
        </p:spPr>
      </p:pic>
      <p:sp>
        <p:nvSpPr>
          <p:cNvPr id="19" name="TextBox 18"/>
          <p:cNvSpPr txBox="1"/>
          <p:nvPr/>
        </p:nvSpPr>
        <p:spPr>
          <a:xfrm>
            <a:off x="85725" y="1504717"/>
            <a:ext cx="9506442"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Thanks to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more and more people have the opportunity to </a:t>
            </a:r>
            <a:r>
              <a:rPr lang="en-US" sz="2400" b="1" dirty="0">
                <a:solidFill>
                  <a:srgbClr val="C00000"/>
                </a:solidFill>
                <a:latin typeface="Tajawal ExtraBold" panose="00000800000000000000" pitchFamily="2" charset="-78"/>
                <a:cs typeface="Tajawal ExtraBold" panose="00000800000000000000" pitchFamily="2" charset="-78"/>
              </a:rPr>
              <a:t>participate</a:t>
            </a:r>
            <a:r>
              <a:rPr lang="en-US" sz="2400" dirty="0">
                <a:solidFill>
                  <a:srgbClr val="0A1F61"/>
                </a:solidFill>
                <a:latin typeface="Tajawal ExtraBold" panose="00000800000000000000" pitchFamily="2" charset="-78"/>
                <a:cs typeface="Tajawal ExtraBold" panose="00000800000000000000" pitchFamily="2" charset="-78"/>
              </a:rPr>
              <a:t> directly in the </a:t>
            </a:r>
            <a:r>
              <a:rPr lang="en-US" sz="2400" b="1" dirty="0">
                <a:solidFill>
                  <a:srgbClr val="C00000"/>
                </a:solidFill>
                <a:latin typeface="Tajawal ExtraBold" panose="00000800000000000000" pitchFamily="2" charset="-78"/>
                <a:cs typeface="Tajawal ExtraBold" panose="00000800000000000000" pitchFamily="2" charset="-78"/>
              </a:rPr>
              <a:t>media system</a:t>
            </a:r>
            <a:r>
              <a:rPr lang="en-US" sz="2400" dirty="0">
                <a:solidFill>
                  <a:srgbClr val="0A1F61"/>
                </a:solidFill>
                <a:latin typeface="Tajawal ExtraBold" panose="00000800000000000000" pitchFamily="2" charset="-78"/>
                <a:cs typeface="Tajawal ExtraBold" panose="00000800000000000000" pitchFamily="2" charset="-78"/>
              </a:rPr>
              <a:t>, increasing the degree of </a:t>
            </a:r>
            <a:r>
              <a:rPr lang="en-US" sz="2400" b="1" dirty="0">
                <a:solidFill>
                  <a:srgbClr val="C00000"/>
                </a:solidFill>
                <a:latin typeface="Tajawal ExtraBold" panose="00000800000000000000" pitchFamily="2" charset="-78"/>
                <a:cs typeface="Tajawal ExtraBold" panose="00000800000000000000" pitchFamily="2" charset="-78"/>
              </a:rPr>
              <a:t>pluralism</a:t>
            </a:r>
            <a:r>
              <a:rPr lang="en-US" sz="2400" dirty="0">
                <a:solidFill>
                  <a:srgbClr val="0A1F61"/>
                </a:solidFill>
                <a:latin typeface="Tajawal ExtraBold" panose="00000800000000000000" pitchFamily="2" charset="-78"/>
                <a:cs typeface="Tajawal ExtraBold" panose="00000800000000000000" pitchFamily="2" charset="-78"/>
              </a:rPr>
              <a:t> .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Web platforms </a:t>
            </a:r>
            <a:r>
              <a:rPr lang="en-US" sz="2400" dirty="0">
                <a:solidFill>
                  <a:srgbClr val="0A1F61"/>
                </a:solidFill>
                <a:latin typeface="Tajawal ExtraBold" panose="00000800000000000000" pitchFamily="2" charset="-78"/>
                <a:cs typeface="Tajawal ExtraBold" panose="00000800000000000000" pitchFamily="2" charset="-78"/>
              </a:rPr>
              <a:t>and the participatory practices they foster </a:t>
            </a:r>
            <a:r>
              <a:rPr lang="en-US" sz="2400" b="1" dirty="0">
                <a:solidFill>
                  <a:srgbClr val="C00000"/>
                </a:solidFill>
                <a:latin typeface="Tajawal ExtraBold" panose="00000800000000000000" pitchFamily="2" charset="-78"/>
                <a:cs typeface="Tajawal ExtraBold" panose="00000800000000000000" pitchFamily="2" charset="-78"/>
              </a:rPr>
              <a:t>change</a:t>
            </a:r>
            <a:r>
              <a:rPr lang="en-US" sz="2400" dirty="0">
                <a:solidFill>
                  <a:srgbClr val="0A1F61"/>
                </a:solidFill>
                <a:latin typeface="Tajawal ExtraBold" panose="00000800000000000000" pitchFamily="2" charset="-78"/>
                <a:cs typeface="Tajawal ExtraBold" panose="00000800000000000000" pitchFamily="2" charset="-78"/>
              </a:rPr>
              <a:t> in depth the role of </a:t>
            </a:r>
            <a:r>
              <a:rPr lang="en-US" sz="2400" b="1" dirty="0">
                <a:solidFill>
                  <a:srgbClr val="C00000"/>
                </a:solidFill>
                <a:latin typeface="Tajawal ExtraBold" panose="00000800000000000000" pitchFamily="2" charset="-78"/>
                <a:cs typeface="Tajawal ExtraBold" panose="00000800000000000000" pitchFamily="2" charset="-78"/>
              </a:rPr>
              <a:t>traditional cultural industry intermediaries</a:t>
            </a:r>
            <a:r>
              <a:rPr lang="en-US" sz="2400" dirty="0">
                <a:solidFill>
                  <a:srgbClr val="0A1F61"/>
                </a:solidFill>
                <a:latin typeface="Tajawal ExtraBold" panose="00000800000000000000" pitchFamily="2" charset="-78"/>
                <a:cs typeface="Tajawal ExtraBold" panose="00000800000000000000" pitchFamily="2" charset="-78"/>
              </a:rPr>
              <a:t>, for example in </a:t>
            </a:r>
            <a:r>
              <a:rPr lang="en-US" sz="2400" dirty="0">
                <a:latin typeface="Tajawal ExtraBold" panose="00000800000000000000" pitchFamily="2" charset="-78"/>
                <a:cs typeface="Tajawal ExtraBold" panose="00000800000000000000" pitchFamily="2" charset="-78"/>
              </a:rPr>
              <a:t>journalism and political communication</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Previous positions of privilege make room for an expansion of the </a:t>
            </a:r>
            <a:r>
              <a:rPr lang="en-US" sz="2400" b="1" dirty="0">
                <a:solidFill>
                  <a:srgbClr val="C00000"/>
                </a:solidFill>
                <a:latin typeface="Tajawal ExtraBold" panose="00000800000000000000" pitchFamily="2" charset="-78"/>
                <a:cs typeface="Tajawal ExtraBold" panose="00000800000000000000" pitchFamily="2" charset="-78"/>
              </a:rPr>
              <a:t>public</a:t>
            </a:r>
            <a:r>
              <a:rPr lang="en-US" sz="2400" dirty="0">
                <a:solidFill>
                  <a:srgbClr val="0A1F61"/>
                </a:solidFill>
                <a:latin typeface="Tajawal ExtraBold" panose="00000800000000000000" pitchFamily="2" charset="-78"/>
                <a:cs typeface="Tajawal ExtraBold" panose="00000800000000000000" pitchFamily="2" charset="-78"/>
              </a:rPr>
              <a:t> who can access processes of </a:t>
            </a:r>
            <a:r>
              <a:rPr lang="en-US" sz="2400" b="1" dirty="0">
                <a:solidFill>
                  <a:srgbClr val="C00000"/>
                </a:solidFill>
                <a:latin typeface="Tajawal ExtraBold" panose="00000800000000000000" pitchFamily="2" charset="-78"/>
                <a:cs typeface="Tajawal ExtraBold" panose="00000800000000000000" pitchFamily="2" charset="-78"/>
              </a:rPr>
              <a:t>information production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F55BC69F-DFB1-4008-9A50-D31FE8D76AB9}"/>
              </a:ext>
            </a:extLst>
          </p:cNvPr>
          <p:cNvPicPr>
            <a:picLocks noChangeAspect="1"/>
          </p:cNvPicPr>
          <p:nvPr/>
        </p:nvPicPr>
        <p:blipFill>
          <a:blip r:embed="rId7"/>
          <a:stretch>
            <a:fillRect/>
          </a:stretch>
        </p:blipFill>
        <p:spPr>
          <a:xfrm>
            <a:off x="9668770" y="567923"/>
            <a:ext cx="2740360" cy="1823585"/>
          </a:xfrm>
          <a:prstGeom prst="rect">
            <a:avLst/>
          </a:prstGeom>
        </p:spPr>
      </p:pic>
      <p:pic>
        <p:nvPicPr>
          <p:cNvPr id="6" name="Picture 5">
            <a:extLst>
              <a:ext uri="{FF2B5EF4-FFF2-40B4-BE49-F238E27FC236}">
                <a16:creationId xmlns:a16="http://schemas.microsoft.com/office/drawing/2014/main" id="{3ED5800A-5F2C-F999-0FD4-AE42EB396DBC}"/>
              </a:ext>
            </a:extLst>
          </p:cNvPr>
          <p:cNvPicPr>
            <a:picLocks noChangeAspect="1"/>
          </p:cNvPicPr>
          <p:nvPr/>
        </p:nvPicPr>
        <p:blipFill>
          <a:blip r:embed="rId8"/>
          <a:stretch>
            <a:fillRect/>
          </a:stretch>
        </p:blipFill>
        <p:spPr>
          <a:xfrm>
            <a:off x="576050" y="6186916"/>
            <a:ext cx="1249788" cy="652329"/>
          </a:xfrm>
          <a:prstGeom prst="rect">
            <a:avLst/>
          </a:prstGeom>
        </p:spPr>
      </p:pic>
    </p:spTree>
    <p:extLst>
      <p:ext uri="{BB962C8B-B14F-4D97-AF65-F5344CB8AC3E}">
        <p14:creationId xmlns:p14="http://schemas.microsoft.com/office/powerpoint/2010/main" val="3325529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466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692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32063" y="441945"/>
            <a:ext cx="602963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47069" y="-27434"/>
            <a:ext cx="2470150" cy="6912868"/>
          </a:xfrm>
          <a:prstGeom prst="rect">
            <a:avLst/>
          </a:prstGeom>
        </p:spPr>
      </p:pic>
      <p:pic>
        <p:nvPicPr>
          <p:cNvPr id="10" name="Picture 9"/>
          <p:cNvPicPr>
            <a:picLocks noChangeAspect="1"/>
          </p:cNvPicPr>
          <p:nvPr/>
        </p:nvPicPr>
        <p:blipFill>
          <a:blip r:embed="rId6"/>
          <a:stretch>
            <a:fillRect/>
          </a:stretch>
        </p:blipFill>
        <p:spPr>
          <a:xfrm>
            <a:off x="9427602" y="142918"/>
            <a:ext cx="2889617" cy="6296334"/>
          </a:xfrm>
          <a:prstGeom prst="rect">
            <a:avLst/>
          </a:prstGeom>
        </p:spPr>
      </p:pic>
      <p:sp>
        <p:nvSpPr>
          <p:cNvPr id="19" name="TextBox 18"/>
          <p:cNvSpPr txBox="1"/>
          <p:nvPr/>
        </p:nvSpPr>
        <p:spPr>
          <a:xfrm>
            <a:off x="85726" y="1429419"/>
            <a:ext cx="9099844"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changes are the basis of what </a:t>
            </a:r>
            <a:r>
              <a:rPr lang="en-US" sz="2400" b="1" dirty="0">
                <a:solidFill>
                  <a:srgbClr val="C00000"/>
                </a:solidFill>
                <a:latin typeface="Tajawal ExtraBold" panose="00000800000000000000" pitchFamily="2" charset="-78"/>
                <a:cs typeface="Tajawal ExtraBold" panose="00000800000000000000" pitchFamily="2" charset="-78"/>
              </a:rPr>
              <a:t>Yochai </a:t>
            </a:r>
            <a:r>
              <a:rPr lang="en-US" sz="2400" b="1" dirty="0" err="1">
                <a:solidFill>
                  <a:srgbClr val="C00000"/>
                </a:solidFill>
                <a:latin typeface="Tajawal ExtraBold" panose="00000800000000000000" pitchFamily="2" charset="-78"/>
                <a:cs typeface="Tajawal ExtraBold" panose="00000800000000000000" pitchFamily="2" charset="-78"/>
              </a:rPr>
              <a:t>Benkler</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has called “</a:t>
            </a:r>
            <a:r>
              <a:rPr lang="en-US" sz="2400" b="1" dirty="0">
                <a:solidFill>
                  <a:srgbClr val="C00000"/>
                </a:solidFill>
                <a:latin typeface="Tajawal ExtraBold" panose="00000800000000000000" pitchFamily="2" charset="-78"/>
                <a:cs typeface="Tajawal ExtraBold" panose="00000800000000000000" pitchFamily="2" charset="-78"/>
              </a:rPr>
              <a:t>networked public sphere</a:t>
            </a:r>
            <a:r>
              <a:rPr lang="en-US" sz="2400" dirty="0">
                <a:solidFill>
                  <a:srgbClr val="0A1F61"/>
                </a:solidFill>
                <a:latin typeface="Tajawal ExtraBold" panose="00000800000000000000" pitchFamily="2" charset="-78"/>
                <a:cs typeface="Tajawal ExtraBold" panose="00000800000000000000" pitchFamily="2" charset="-78"/>
              </a:rPr>
              <a:t>” (2006).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The public sphere </a:t>
            </a:r>
            <a:r>
              <a:rPr lang="en-US" sz="2400"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0A1F61"/>
                </a:solidFill>
                <a:latin typeface="Tajawal ExtraBold" panose="00000800000000000000" pitchFamily="2" charset="-78"/>
                <a:cs typeface="Tajawal ExtraBold" panose="00000800000000000000" pitchFamily="2" charset="-78"/>
              </a:rPr>
              <a:t>the place where people meet for discussion in modern societies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metaphor includes </a:t>
            </a:r>
            <a:r>
              <a:rPr lang="en-US" sz="2400" b="1" dirty="0">
                <a:solidFill>
                  <a:srgbClr val="C00000"/>
                </a:solidFill>
                <a:latin typeface="Tajawal ExtraBold" panose="00000800000000000000" pitchFamily="2" charset="-78"/>
                <a:cs typeface="Tajawal ExtraBold" panose="00000800000000000000" pitchFamily="2" charset="-78"/>
              </a:rPr>
              <a:t>physical spaces</a:t>
            </a:r>
            <a:r>
              <a:rPr lang="en-US" sz="2400" dirty="0">
                <a:solidFill>
                  <a:srgbClr val="0A1F61"/>
                </a:solidFill>
                <a:latin typeface="Tajawal ExtraBold" panose="00000800000000000000" pitchFamily="2" charset="-78"/>
                <a:cs typeface="Tajawal ExtraBold" panose="00000800000000000000" pitchFamily="2" charset="-78"/>
              </a:rPr>
              <a:t>, such as </a:t>
            </a:r>
            <a:r>
              <a:rPr lang="en-US" sz="2400" b="1" dirty="0">
                <a:solidFill>
                  <a:srgbClr val="0A1F61"/>
                </a:solidFill>
                <a:latin typeface="Tajawal ExtraBold" panose="00000800000000000000" pitchFamily="2" charset="-78"/>
                <a:cs typeface="Tajawal ExtraBold" panose="00000800000000000000" pitchFamily="2" charset="-78"/>
              </a:rPr>
              <a:t>public squares</a:t>
            </a:r>
            <a:r>
              <a:rPr lang="en-US" sz="2400" dirty="0">
                <a:solidFill>
                  <a:srgbClr val="0A1F61"/>
                </a:solidFill>
                <a:latin typeface="Tajawal ExtraBold" panose="00000800000000000000" pitchFamily="2" charset="-78"/>
                <a:cs typeface="Tajawal ExtraBold" panose="00000800000000000000" pitchFamily="2" charset="-78"/>
              </a:rPr>
              <a:t>, as well as </a:t>
            </a:r>
            <a:r>
              <a:rPr lang="en-US" sz="2400" b="1" dirty="0">
                <a:solidFill>
                  <a:srgbClr val="C00000"/>
                </a:solidFill>
                <a:latin typeface="Tajawal ExtraBold" panose="00000800000000000000" pitchFamily="2" charset="-78"/>
                <a:cs typeface="Tajawal ExtraBold" panose="00000800000000000000" pitchFamily="2" charset="-78"/>
              </a:rPr>
              <a:t>mediated spaces</a:t>
            </a:r>
            <a:r>
              <a:rPr lang="en-US" sz="2400" dirty="0">
                <a:solidFill>
                  <a:srgbClr val="0A1F61"/>
                </a:solidFill>
                <a:latin typeface="Tajawal ExtraBold" panose="00000800000000000000" pitchFamily="2" charset="-78"/>
                <a:cs typeface="Tajawal ExtraBold" panose="00000800000000000000" pitchFamily="2" charset="-78"/>
              </a:rPr>
              <a:t>, such as the press or digital environments.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Although </a:t>
            </a:r>
            <a:r>
              <a:rPr lang="en-US" sz="2400" b="1" dirty="0">
                <a:solidFill>
                  <a:srgbClr val="C00000"/>
                </a:solidFill>
                <a:latin typeface="Tajawal ExtraBold" panose="00000800000000000000" pitchFamily="2" charset="-78"/>
                <a:cs typeface="Tajawal ExtraBold" panose="00000800000000000000" pitchFamily="2" charset="-78"/>
              </a:rPr>
              <a:t>the public sphere </a:t>
            </a:r>
            <a:r>
              <a:rPr lang="en-US" sz="2400" dirty="0">
                <a:solidFill>
                  <a:srgbClr val="0A1F61"/>
                </a:solidFill>
                <a:latin typeface="Tajawal ExtraBold" panose="00000800000000000000" pitchFamily="2" charset="-78"/>
                <a:cs typeface="Tajawal ExtraBold" panose="00000800000000000000" pitchFamily="2" charset="-78"/>
              </a:rPr>
              <a:t>was not </a:t>
            </a:r>
            <a:r>
              <a:rPr lang="en-US" sz="2400" b="1" dirty="0">
                <a:solidFill>
                  <a:srgbClr val="C00000"/>
                </a:solidFill>
                <a:latin typeface="Tajawal ExtraBold" panose="00000800000000000000" pitchFamily="2" charset="-78"/>
                <a:cs typeface="Tajawal ExtraBold" panose="00000800000000000000" pitchFamily="2" charset="-78"/>
              </a:rPr>
              <a:t>born</a:t>
            </a:r>
            <a:r>
              <a:rPr lang="en-US" sz="2400" dirty="0">
                <a:solidFill>
                  <a:srgbClr val="0A1F61"/>
                </a:solidFill>
                <a:latin typeface="Tajawal ExtraBold" panose="00000800000000000000" pitchFamily="2" charset="-78"/>
                <a:cs typeface="Tajawal ExtraBold" panose="00000800000000000000" pitchFamily="2" charset="-78"/>
              </a:rPr>
              <a:t> with </a:t>
            </a:r>
            <a:r>
              <a:rPr lang="en-US" sz="2400" b="1" dirty="0">
                <a:solidFill>
                  <a:srgbClr val="0A1F61"/>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network technologies contribute to its </a:t>
            </a:r>
            <a:r>
              <a:rPr lang="en-US" sz="2400" b="1" dirty="0">
                <a:solidFill>
                  <a:srgbClr val="0A1F61"/>
                </a:solidFill>
                <a:latin typeface="Tajawal ExtraBold" panose="00000800000000000000" pitchFamily="2" charset="-78"/>
                <a:cs typeface="Tajawal ExtraBold" panose="00000800000000000000" pitchFamily="2" charset="-78"/>
              </a:rPr>
              <a:t>evolution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235DC9C4-37D9-4E17-BDAE-D6896F0E20E5}"/>
              </a:ext>
            </a:extLst>
          </p:cNvPr>
          <p:cNvPicPr>
            <a:picLocks noChangeAspect="1"/>
          </p:cNvPicPr>
          <p:nvPr/>
        </p:nvPicPr>
        <p:blipFill>
          <a:blip r:embed="rId7"/>
          <a:stretch>
            <a:fillRect/>
          </a:stretch>
        </p:blipFill>
        <p:spPr>
          <a:xfrm>
            <a:off x="9932795" y="518091"/>
            <a:ext cx="1946887" cy="1955578"/>
          </a:xfrm>
          <a:prstGeom prst="rect">
            <a:avLst/>
          </a:prstGeom>
        </p:spPr>
      </p:pic>
      <p:pic>
        <p:nvPicPr>
          <p:cNvPr id="11" name="Picture 10">
            <a:extLst>
              <a:ext uri="{FF2B5EF4-FFF2-40B4-BE49-F238E27FC236}">
                <a16:creationId xmlns:a16="http://schemas.microsoft.com/office/drawing/2014/main" id="{A066CA76-1A3B-4402-9222-4DAD34221CB5}"/>
              </a:ext>
            </a:extLst>
          </p:cNvPr>
          <p:cNvPicPr>
            <a:picLocks noChangeAspect="1"/>
          </p:cNvPicPr>
          <p:nvPr/>
        </p:nvPicPr>
        <p:blipFill>
          <a:blip r:embed="rId8"/>
          <a:stretch>
            <a:fillRect/>
          </a:stretch>
        </p:blipFill>
        <p:spPr>
          <a:xfrm>
            <a:off x="9403058" y="2600324"/>
            <a:ext cx="2927825" cy="1756695"/>
          </a:xfrm>
          <a:prstGeom prst="rect">
            <a:avLst/>
          </a:prstGeom>
        </p:spPr>
      </p:pic>
      <p:pic>
        <p:nvPicPr>
          <p:cNvPr id="6" name="Picture 5">
            <a:extLst>
              <a:ext uri="{FF2B5EF4-FFF2-40B4-BE49-F238E27FC236}">
                <a16:creationId xmlns:a16="http://schemas.microsoft.com/office/drawing/2014/main" id="{6FDF9419-1285-78E9-FCE8-5F13C68418FE}"/>
              </a:ext>
            </a:extLst>
          </p:cNvPr>
          <p:cNvPicPr>
            <a:picLocks noChangeAspect="1"/>
          </p:cNvPicPr>
          <p:nvPr/>
        </p:nvPicPr>
        <p:blipFill>
          <a:blip r:embed="rId9"/>
          <a:stretch>
            <a:fillRect/>
          </a:stretch>
        </p:blipFill>
        <p:spPr>
          <a:xfrm>
            <a:off x="1200944" y="6475955"/>
            <a:ext cx="593234" cy="309640"/>
          </a:xfrm>
          <a:prstGeom prst="rect">
            <a:avLst/>
          </a:prstGeom>
        </p:spPr>
      </p:pic>
    </p:spTree>
    <p:extLst>
      <p:ext uri="{BB962C8B-B14F-4D97-AF65-F5344CB8AC3E}">
        <p14:creationId xmlns:p14="http://schemas.microsoft.com/office/powerpoint/2010/main" val="1849864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46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692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10984" y="397229"/>
            <a:ext cx="59592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176093" y="-27434"/>
            <a:ext cx="2141126" cy="6912868"/>
          </a:xfrm>
          <a:prstGeom prst="rect">
            <a:avLst/>
          </a:prstGeom>
        </p:spPr>
      </p:pic>
      <p:pic>
        <p:nvPicPr>
          <p:cNvPr id="10" name="Picture 9"/>
          <p:cNvPicPr>
            <a:picLocks noChangeAspect="1"/>
          </p:cNvPicPr>
          <p:nvPr/>
        </p:nvPicPr>
        <p:blipFill>
          <a:blip r:embed="rId6"/>
          <a:stretch>
            <a:fillRect/>
          </a:stretch>
        </p:blipFill>
        <p:spPr>
          <a:xfrm>
            <a:off x="9462967" y="283896"/>
            <a:ext cx="2867059" cy="6296334"/>
          </a:xfrm>
          <a:prstGeom prst="rect">
            <a:avLst/>
          </a:prstGeom>
        </p:spPr>
      </p:pic>
      <p:sp>
        <p:nvSpPr>
          <p:cNvPr id="19" name="TextBox 18"/>
          <p:cNvSpPr txBox="1"/>
          <p:nvPr/>
        </p:nvSpPr>
        <p:spPr>
          <a:xfrm>
            <a:off x="85726" y="1627348"/>
            <a:ext cx="9269290"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Political theorist </a:t>
            </a:r>
            <a:r>
              <a:rPr lang="en-US" sz="2400" b="1" dirty="0">
                <a:solidFill>
                  <a:srgbClr val="C00000"/>
                </a:solidFill>
                <a:latin typeface="Tajawal ExtraBold" panose="00000800000000000000" pitchFamily="2" charset="-78"/>
                <a:cs typeface="Tajawal ExtraBold" panose="00000800000000000000" pitchFamily="2" charset="-78"/>
              </a:rPr>
              <a:t>Hannah Arendt </a:t>
            </a:r>
            <a:r>
              <a:rPr lang="en-US" sz="2400" dirty="0">
                <a:solidFill>
                  <a:srgbClr val="0A1F61"/>
                </a:solidFill>
                <a:latin typeface="Tajawal ExtraBold" panose="00000800000000000000" pitchFamily="2" charset="-78"/>
                <a:cs typeface="Tajawal ExtraBold" panose="00000800000000000000" pitchFamily="2" charset="-78"/>
              </a:rPr>
              <a:t>(1958) defined </a:t>
            </a:r>
            <a:r>
              <a:rPr lang="en-US" sz="2400" b="1" dirty="0">
                <a:solidFill>
                  <a:srgbClr val="C00000"/>
                </a:solidFill>
                <a:latin typeface="Tajawal ExtraBold" panose="00000800000000000000" pitchFamily="2" charset="-78"/>
                <a:cs typeface="Tajawal ExtraBold" panose="00000800000000000000" pitchFamily="2" charset="-78"/>
              </a:rPr>
              <a:t>the public sphere </a:t>
            </a:r>
            <a:r>
              <a:rPr lang="en-US" sz="2400" dirty="0">
                <a:solidFill>
                  <a:srgbClr val="0A1F61"/>
                </a:solidFill>
                <a:latin typeface="Tajawal ExtraBold" panose="00000800000000000000" pitchFamily="2" charset="-78"/>
                <a:cs typeface="Tajawal ExtraBold" panose="00000800000000000000" pitchFamily="2" charset="-78"/>
              </a:rPr>
              <a:t>as </a:t>
            </a:r>
            <a:r>
              <a:rPr lang="en-US" sz="2400" b="1" dirty="0">
                <a:solidFill>
                  <a:srgbClr val="0A1F61"/>
                </a:solidFill>
                <a:latin typeface="Tajawal ExtraBold" panose="00000800000000000000" pitchFamily="2" charset="-78"/>
                <a:cs typeface="Tajawal ExtraBold" panose="00000800000000000000" pitchFamily="2" charset="-78"/>
              </a:rPr>
              <a:t>the place where citizens gather and act together to negotiate the rules of coexistence</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It is therefore an </a:t>
            </a:r>
            <a:r>
              <a:rPr lang="en-US" sz="2400" b="1" dirty="0">
                <a:solidFill>
                  <a:srgbClr val="C00000"/>
                </a:solidFill>
                <a:latin typeface="Tajawal ExtraBold" panose="00000800000000000000" pitchFamily="2" charset="-78"/>
                <a:cs typeface="Tajawal ExtraBold" panose="00000800000000000000" pitchFamily="2" charset="-78"/>
              </a:rPr>
              <a:t>open system </a:t>
            </a:r>
            <a:r>
              <a:rPr lang="en-US" sz="2400" dirty="0">
                <a:solidFill>
                  <a:srgbClr val="0A1F61"/>
                </a:solidFill>
                <a:latin typeface="Tajawal ExtraBold" panose="00000800000000000000" pitchFamily="2" charset="-78"/>
                <a:cs typeface="Tajawal ExtraBold" panose="00000800000000000000" pitchFamily="2" charset="-78"/>
              </a:rPr>
              <a:t>that can be </a:t>
            </a:r>
            <a:r>
              <a:rPr lang="en-US" sz="2400" b="1" dirty="0">
                <a:solidFill>
                  <a:srgbClr val="C00000"/>
                </a:solidFill>
                <a:latin typeface="Tajawal ExtraBold" panose="00000800000000000000" pitchFamily="2" charset="-78"/>
                <a:cs typeface="Tajawal ExtraBold" panose="00000800000000000000" pitchFamily="2" charset="-78"/>
              </a:rPr>
              <a:t>accessed</a:t>
            </a:r>
            <a:r>
              <a:rPr lang="en-US" sz="2400" dirty="0">
                <a:solidFill>
                  <a:srgbClr val="0A1F61"/>
                </a:solidFill>
                <a:latin typeface="Tajawal ExtraBold" panose="00000800000000000000" pitchFamily="2" charset="-78"/>
                <a:cs typeface="Tajawal ExtraBold" panose="00000800000000000000" pitchFamily="2" charset="-78"/>
              </a:rPr>
              <a:t> and used in a flexible way.</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Arendt</a:t>
            </a:r>
            <a:r>
              <a:rPr lang="en-US" sz="2400" dirty="0">
                <a:solidFill>
                  <a:srgbClr val="0A1F61"/>
                </a:solidFill>
                <a:latin typeface="Tajawal ExtraBold" panose="00000800000000000000" pitchFamily="2" charset="-78"/>
                <a:cs typeface="Tajawal ExtraBold" panose="00000800000000000000" pitchFamily="2" charset="-78"/>
              </a:rPr>
              <a:t> was referring to </a:t>
            </a:r>
            <a:r>
              <a:rPr lang="en-US" sz="2400" b="1" dirty="0">
                <a:solidFill>
                  <a:srgbClr val="C00000"/>
                </a:solidFill>
                <a:latin typeface="Tajawal ExtraBold" panose="00000800000000000000" pitchFamily="2" charset="-78"/>
                <a:cs typeface="Tajawal ExtraBold" panose="00000800000000000000" pitchFamily="2" charset="-78"/>
              </a:rPr>
              <a:t>spaces</a:t>
            </a:r>
            <a:r>
              <a:rPr lang="en-US" sz="2400" dirty="0">
                <a:solidFill>
                  <a:srgbClr val="0A1F61"/>
                </a:solidFill>
                <a:latin typeface="Tajawal ExtraBold" panose="00000800000000000000" pitchFamily="2" charset="-78"/>
                <a:cs typeface="Tajawal ExtraBold" panose="00000800000000000000" pitchFamily="2" charset="-78"/>
              </a:rPr>
              <a:t> in the city, but without an </a:t>
            </a:r>
            <a:r>
              <a:rPr lang="en-US" sz="2400" b="1" dirty="0">
                <a:solidFill>
                  <a:srgbClr val="C00000"/>
                </a:solidFill>
                <a:latin typeface="Tajawal ExtraBold" panose="00000800000000000000" pitchFamily="2" charset="-78"/>
                <a:cs typeface="Tajawal ExtraBold" panose="00000800000000000000" pitchFamily="2" charset="-78"/>
              </a:rPr>
              <a:t>independent media system </a:t>
            </a:r>
            <a:r>
              <a:rPr lang="en-US" sz="2400" dirty="0">
                <a:solidFill>
                  <a:srgbClr val="0A1F61"/>
                </a:solidFill>
                <a:latin typeface="Tajawal ExtraBold" panose="00000800000000000000" pitchFamily="2" charset="-78"/>
                <a:cs typeface="Tajawal ExtraBold" panose="00000800000000000000" pitchFamily="2" charset="-78"/>
              </a:rPr>
              <a:t>there would not exist a </a:t>
            </a:r>
            <a:r>
              <a:rPr lang="en-US" sz="2400" b="1" dirty="0">
                <a:solidFill>
                  <a:srgbClr val="0A1F61"/>
                </a:solidFill>
                <a:latin typeface="Tajawal ExtraBold" panose="00000800000000000000" pitchFamily="2" charset="-78"/>
                <a:cs typeface="Tajawal ExtraBold" panose="00000800000000000000" pitchFamily="2" charset="-78"/>
              </a:rPr>
              <a:t>modern democratic public sphere</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1C1330D4-729C-4CA2-995D-A6C680CE93CC}"/>
              </a:ext>
            </a:extLst>
          </p:cNvPr>
          <p:cNvPicPr>
            <a:picLocks noChangeAspect="1"/>
          </p:cNvPicPr>
          <p:nvPr/>
        </p:nvPicPr>
        <p:blipFill>
          <a:blip r:embed="rId7"/>
          <a:stretch>
            <a:fillRect/>
          </a:stretch>
        </p:blipFill>
        <p:spPr>
          <a:xfrm>
            <a:off x="9462967" y="1088424"/>
            <a:ext cx="2854252" cy="2497470"/>
          </a:xfrm>
          <a:prstGeom prst="rect">
            <a:avLst/>
          </a:prstGeom>
        </p:spPr>
      </p:pic>
      <p:pic>
        <p:nvPicPr>
          <p:cNvPr id="6" name="Picture 5">
            <a:extLst>
              <a:ext uri="{FF2B5EF4-FFF2-40B4-BE49-F238E27FC236}">
                <a16:creationId xmlns:a16="http://schemas.microsoft.com/office/drawing/2014/main" id="{A8D91B5D-ED8C-F691-C6C7-1ADEBA07E022}"/>
              </a:ext>
            </a:extLst>
          </p:cNvPr>
          <p:cNvPicPr>
            <a:picLocks noChangeAspect="1"/>
          </p:cNvPicPr>
          <p:nvPr/>
        </p:nvPicPr>
        <p:blipFill>
          <a:blip r:embed="rId8"/>
          <a:stretch>
            <a:fillRect/>
          </a:stretch>
        </p:blipFill>
        <p:spPr>
          <a:xfrm>
            <a:off x="732036" y="6083183"/>
            <a:ext cx="1249788" cy="652329"/>
          </a:xfrm>
          <a:prstGeom prst="rect">
            <a:avLst/>
          </a:prstGeom>
        </p:spPr>
      </p:pic>
    </p:spTree>
    <p:extLst>
      <p:ext uri="{BB962C8B-B14F-4D97-AF65-F5344CB8AC3E}">
        <p14:creationId xmlns:p14="http://schemas.microsoft.com/office/powerpoint/2010/main" val="2896267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770262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65174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2491" y="390384"/>
            <a:ext cx="58037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326880" y="-27434"/>
            <a:ext cx="2990339" cy="6912868"/>
          </a:xfrm>
          <a:prstGeom prst="rect">
            <a:avLst/>
          </a:prstGeom>
        </p:spPr>
      </p:pic>
      <p:pic>
        <p:nvPicPr>
          <p:cNvPr id="10" name="Picture 9"/>
          <p:cNvPicPr>
            <a:picLocks noChangeAspect="1"/>
          </p:cNvPicPr>
          <p:nvPr/>
        </p:nvPicPr>
        <p:blipFill>
          <a:blip r:embed="rId6"/>
          <a:stretch>
            <a:fillRect/>
          </a:stretch>
        </p:blipFill>
        <p:spPr>
          <a:xfrm>
            <a:off x="8796411" y="154563"/>
            <a:ext cx="3546606" cy="6567725"/>
          </a:xfrm>
          <a:prstGeom prst="rect">
            <a:avLst/>
          </a:prstGeom>
        </p:spPr>
      </p:pic>
      <p:sp>
        <p:nvSpPr>
          <p:cNvPr id="19" name="TextBox 18"/>
          <p:cNvSpPr txBox="1"/>
          <p:nvPr/>
        </p:nvSpPr>
        <p:spPr>
          <a:xfrm>
            <a:off x="130614" y="1423966"/>
            <a:ext cx="8366272"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German philosopher </a:t>
            </a:r>
            <a:r>
              <a:rPr lang="en-US" sz="2400" b="1" dirty="0">
                <a:solidFill>
                  <a:srgbClr val="C00000"/>
                </a:solidFill>
                <a:latin typeface="Tajawal ExtraBold" panose="00000800000000000000" pitchFamily="2" charset="-78"/>
                <a:cs typeface="Tajawal ExtraBold" panose="00000800000000000000" pitchFamily="2" charset="-78"/>
              </a:rPr>
              <a:t>Jürgen Habermas </a:t>
            </a:r>
            <a:r>
              <a:rPr lang="en-US" sz="2400" dirty="0">
                <a:solidFill>
                  <a:srgbClr val="0A1F61"/>
                </a:solidFill>
                <a:latin typeface="Tajawal ExtraBold" panose="00000800000000000000" pitchFamily="2" charset="-78"/>
                <a:cs typeface="Tajawal ExtraBold" panose="00000800000000000000" pitchFamily="2" charset="-78"/>
              </a:rPr>
              <a:t>(1984) placed the emergence of a </a:t>
            </a:r>
            <a:r>
              <a:rPr lang="en-US" sz="2400" b="1" dirty="0">
                <a:solidFill>
                  <a:srgbClr val="C00000"/>
                </a:solidFill>
                <a:latin typeface="Tajawal ExtraBold" panose="00000800000000000000" pitchFamily="2" charset="-78"/>
                <a:cs typeface="Tajawal ExtraBold" panose="00000800000000000000" pitchFamily="2" charset="-78"/>
              </a:rPr>
              <a:t>modern</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public sphere </a:t>
            </a:r>
            <a:r>
              <a:rPr lang="en-US" sz="2400" dirty="0">
                <a:solidFill>
                  <a:srgbClr val="0A1F61"/>
                </a:solidFill>
                <a:latin typeface="Tajawal ExtraBold" panose="00000800000000000000" pitchFamily="2" charset="-78"/>
                <a:cs typeface="Tajawal ExtraBold" panose="00000800000000000000" pitchFamily="2" charset="-78"/>
              </a:rPr>
              <a:t>in the </a:t>
            </a:r>
            <a:r>
              <a:rPr lang="en-US" sz="2400" b="1" dirty="0">
                <a:solidFill>
                  <a:srgbClr val="0A1F61"/>
                </a:solidFill>
                <a:latin typeface="Tajawal ExtraBold" panose="00000800000000000000" pitchFamily="2" charset="-78"/>
                <a:cs typeface="Tajawal ExtraBold" panose="00000800000000000000" pitchFamily="2" charset="-78"/>
              </a:rPr>
              <a:t>Western world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independent</a:t>
            </a:r>
            <a:r>
              <a:rPr lang="en-US" sz="2400" dirty="0">
                <a:solidFill>
                  <a:srgbClr val="0A1F61"/>
                </a:solidFill>
                <a:latin typeface="Tajawal ExtraBold" panose="00000800000000000000" pitchFamily="2" charset="-78"/>
                <a:cs typeface="Tajawal ExtraBold" panose="00000800000000000000" pitchFamily="2" charset="-78"/>
              </a:rPr>
              <a:t> of state and religious powers, and based on </a:t>
            </a:r>
            <a:r>
              <a:rPr lang="en-US" sz="2400" b="1" dirty="0">
                <a:solidFill>
                  <a:srgbClr val="0A1F61"/>
                </a:solidFill>
                <a:latin typeface="Tajawal ExtraBold" panose="00000800000000000000" pitchFamily="2" charset="-78"/>
                <a:cs typeface="Tajawal ExtraBold" panose="00000800000000000000" pitchFamily="2" charset="-78"/>
              </a:rPr>
              <a:t>media</a:t>
            </a:r>
            <a:r>
              <a:rPr lang="en-US" sz="2400" dirty="0">
                <a:solidFill>
                  <a:srgbClr val="0A1F61"/>
                </a:solidFill>
                <a:latin typeface="Tajawal ExtraBold" panose="00000800000000000000" pitchFamily="2" charset="-78"/>
                <a:cs typeface="Tajawal ExtraBold" panose="00000800000000000000" pitchFamily="2" charset="-78"/>
              </a:rPr>
              <a:t> such as newspapers, books, and magazines, but also on hangouts such as </a:t>
            </a:r>
            <a:r>
              <a:rPr lang="en-US" sz="2400" b="1" dirty="0">
                <a:solidFill>
                  <a:srgbClr val="0A1F61"/>
                </a:solidFill>
                <a:latin typeface="Tajawal ExtraBold" panose="00000800000000000000" pitchFamily="2" charset="-78"/>
                <a:cs typeface="Tajawal ExtraBold" panose="00000800000000000000" pitchFamily="2" charset="-78"/>
              </a:rPr>
              <a:t>cafes</a:t>
            </a:r>
            <a:r>
              <a:rPr lang="en-US" sz="2400" dirty="0">
                <a:solidFill>
                  <a:srgbClr val="0A1F61"/>
                </a:solidFill>
                <a:latin typeface="Tajawal ExtraBold" panose="00000800000000000000" pitchFamily="2" charset="-78"/>
                <a:cs typeface="Tajawal ExtraBold" panose="00000800000000000000" pitchFamily="2" charset="-78"/>
              </a:rPr>
              <a:t>, in the eighteenth century </a:t>
            </a:r>
            <a:r>
              <a:rPr lang="en-US" sz="2400" b="1" dirty="0">
                <a:solidFill>
                  <a:srgbClr val="0A1F61"/>
                </a:solidFill>
                <a:latin typeface="Tajawal ExtraBold" panose="00000800000000000000" pitchFamily="2" charset="-78"/>
                <a:cs typeface="Tajawal ExtraBold" panose="00000800000000000000" pitchFamily="2" charset="-78"/>
              </a:rPr>
              <a:t>1984</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a:t>
            </a:r>
            <a:r>
              <a:rPr lang="en-US" sz="2400" b="1" dirty="0">
                <a:solidFill>
                  <a:srgbClr val="C00000"/>
                </a:solidFill>
                <a:latin typeface="Tajawal ExtraBold" panose="00000800000000000000" pitchFamily="2" charset="-78"/>
                <a:cs typeface="Tajawal ExtraBold" panose="00000800000000000000" pitchFamily="2" charset="-78"/>
              </a:rPr>
              <a:t>space</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individuals </a:t>
            </a:r>
            <a:r>
              <a:rPr lang="en-US" sz="2400" dirty="0">
                <a:solidFill>
                  <a:srgbClr val="0A1F61"/>
                </a:solidFill>
                <a:latin typeface="Tajawal ExtraBold" panose="00000800000000000000" pitchFamily="2" charset="-78"/>
                <a:cs typeface="Tajawal ExtraBold" panose="00000800000000000000" pitchFamily="2" charset="-78"/>
              </a:rPr>
              <a:t>that make up civil society are </a:t>
            </a:r>
            <a:r>
              <a:rPr lang="en-US" sz="2400" b="1" dirty="0">
                <a:solidFill>
                  <a:srgbClr val="0A1F61"/>
                </a:solidFill>
                <a:latin typeface="Tajawal ExtraBold" panose="00000800000000000000" pitchFamily="2" charset="-78"/>
                <a:cs typeface="Tajawal ExtraBold" panose="00000800000000000000" pitchFamily="2" charset="-78"/>
              </a:rPr>
              <a:t>free</a:t>
            </a:r>
            <a:r>
              <a:rPr lang="en-US" sz="2400" dirty="0">
                <a:solidFill>
                  <a:srgbClr val="0A1F61"/>
                </a:solidFill>
                <a:latin typeface="Tajawal ExtraBold" panose="00000800000000000000" pitchFamily="2" charset="-78"/>
                <a:cs typeface="Tajawal ExtraBold" panose="00000800000000000000" pitchFamily="2" charset="-78"/>
              </a:rPr>
              <a:t> to </a:t>
            </a:r>
            <a:r>
              <a:rPr lang="en-US" sz="2400" b="1" dirty="0">
                <a:solidFill>
                  <a:srgbClr val="0A1F61"/>
                </a:solidFill>
                <a:latin typeface="Tajawal ExtraBold" panose="00000800000000000000" pitchFamily="2" charset="-78"/>
                <a:cs typeface="Tajawal ExtraBold" panose="00000800000000000000" pitchFamily="2" charset="-78"/>
              </a:rPr>
              <a:t>discuss politics </a:t>
            </a:r>
            <a:r>
              <a:rPr lang="en-US" sz="2400" dirty="0">
                <a:solidFill>
                  <a:srgbClr val="0A1F61"/>
                </a:solidFill>
                <a:latin typeface="Tajawal ExtraBold" panose="00000800000000000000" pitchFamily="2" charset="-78"/>
                <a:cs typeface="Tajawal ExtraBold" panose="00000800000000000000" pitchFamily="2" charset="-78"/>
              </a:rPr>
              <a:t>without being subject to an external </a:t>
            </a:r>
            <a:r>
              <a:rPr lang="en-US" sz="2400" b="1" dirty="0">
                <a:solidFill>
                  <a:srgbClr val="0A1F61"/>
                </a:solidFill>
                <a:latin typeface="Tajawal ExtraBold" panose="00000800000000000000" pitchFamily="2" charset="-78"/>
                <a:cs typeface="Tajawal ExtraBold" panose="00000800000000000000" pitchFamily="2" charset="-78"/>
              </a:rPr>
              <a:t>authority</a:t>
            </a:r>
            <a:r>
              <a:rPr lang="en-US" sz="2400" dirty="0">
                <a:solidFill>
                  <a:srgbClr val="0A1F61"/>
                </a:solidFill>
                <a:latin typeface="Tajawal ExtraBold" panose="00000800000000000000" pitchFamily="2" charset="-78"/>
                <a:cs typeface="Tajawal ExtraBold" panose="00000800000000000000" pitchFamily="2" charset="-78"/>
              </a:rPr>
              <a:t>, and can thus form a </a:t>
            </a:r>
            <a:r>
              <a:rPr lang="en-US" sz="2400" b="1" dirty="0">
                <a:solidFill>
                  <a:srgbClr val="0A1F61"/>
                </a:solidFill>
                <a:latin typeface="Tajawal ExtraBold" panose="00000800000000000000" pitchFamily="2" charset="-78"/>
                <a:cs typeface="Tajawal ExtraBold" panose="00000800000000000000" pitchFamily="2" charset="-78"/>
              </a:rPr>
              <a:t>public opinion</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D4383B17-1589-4FAA-9E5A-DD7D7A677A3A}"/>
              </a:ext>
            </a:extLst>
          </p:cNvPr>
          <p:cNvPicPr>
            <a:picLocks noChangeAspect="1"/>
          </p:cNvPicPr>
          <p:nvPr/>
        </p:nvPicPr>
        <p:blipFill>
          <a:blip r:embed="rId7"/>
          <a:stretch>
            <a:fillRect/>
          </a:stretch>
        </p:blipFill>
        <p:spPr>
          <a:xfrm>
            <a:off x="9823451" y="190908"/>
            <a:ext cx="1578625" cy="1860795"/>
          </a:xfrm>
          <a:prstGeom prst="rect">
            <a:avLst/>
          </a:prstGeom>
        </p:spPr>
      </p:pic>
      <p:pic>
        <p:nvPicPr>
          <p:cNvPr id="12" name="Picture 11">
            <a:extLst>
              <a:ext uri="{FF2B5EF4-FFF2-40B4-BE49-F238E27FC236}">
                <a16:creationId xmlns:a16="http://schemas.microsoft.com/office/drawing/2014/main" id="{5B438E1B-DE83-45DA-BE9A-DDCA03403F19}"/>
              </a:ext>
            </a:extLst>
          </p:cNvPr>
          <p:cNvPicPr>
            <a:picLocks noChangeAspect="1"/>
          </p:cNvPicPr>
          <p:nvPr/>
        </p:nvPicPr>
        <p:blipFill>
          <a:blip r:embed="rId8"/>
          <a:stretch>
            <a:fillRect/>
          </a:stretch>
        </p:blipFill>
        <p:spPr>
          <a:xfrm>
            <a:off x="8796411" y="2204822"/>
            <a:ext cx="3565618" cy="2601589"/>
          </a:xfrm>
          <a:prstGeom prst="rect">
            <a:avLst/>
          </a:prstGeom>
        </p:spPr>
      </p:pic>
      <p:pic>
        <p:nvPicPr>
          <p:cNvPr id="5" name="Picture 4">
            <a:extLst>
              <a:ext uri="{FF2B5EF4-FFF2-40B4-BE49-F238E27FC236}">
                <a16:creationId xmlns:a16="http://schemas.microsoft.com/office/drawing/2014/main" id="{08E1E6F8-1C1C-3F5E-B63A-FB9EB6AE09E6}"/>
              </a:ext>
            </a:extLst>
          </p:cNvPr>
          <p:cNvPicPr>
            <a:picLocks noChangeAspect="1"/>
          </p:cNvPicPr>
          <p:nvPr/>
        </p:nvPicPr>
        <p:blipFill>
          <a:blip r:embed="rId9"/>
          <a:stretch>
            <a:fillRect/>
          </a:stretch>
        </p:blipFill>
        <p:spPr>
          <a:xfrm>
            <a:off x="684000" y="6339238"/>
            <a:ext cx="899140" cy="469308"/>
          </a:xfrm>
          <a:prstGeom prst="rect">
            <a:avLst/>
          </a:prstGeom>
        </p:spPr>
      </p:pic>
    </p:spTree>
    <p:extLst>
      <p:ext uri="{BB962C8B-B14F-4D97-AF65-F5344CB8AC3E}">
        <p14:creationId xmlns:p14="http://schemas.microsoft.com/office/powerpoint/2010/main" val="7016039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5" y="397229"/>
            <a:ext cx="774813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2490" y="390384"/>
            <a:ext cx="5849313"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239456" y="-27434"/>
            <a:ext cx="2077763" cy="6912868"/>
          </a:xfrm>
          <a:prstGeom prst="rect">
            <a:avLst/>
          </a:prstGeom>
        </p:spPr>
      </p:pic>
      <p:pic>
        <p:nvPicPr>
          <p:cNvPr id="10" name="Picture 9"/>
          <p:cNvPicPr>
            <a:picLocks noChangeAspect="1"/>
          </p:cNvPicPr>
          <p:nvPr/>
        </p:nvPicPr>
        <p:blipFill>
          <a:blip r:embed="rId6"/>
          <a:stretch>
            <a:fillRect/>
          </a:stretch>
        </p:blipFill>
        <p:spPr>
          <a:xfrm>
            <a:off x="10076332" y="390384"/>
            <a:ext cx="2240887" cy="6122958"/>
          </a:xfrm>
          <a:prstGeom prst="rect">
            <a:avLst/>
          </a:prstGeom>
        </p:spPr>
      </p:pic>
      <p:sp>
        <p:nvSpPr>
          <p:cNvPr id="19" name="TextBox 18"/>
          <p:cNvSpPr txBox="1"/>
          <p:nvPr/>
        </p:nvSpPr>
        <p:spPr>
          <a:xfrm>
            <a:off x="-5751" y="1438015"/>
            <a:ext cx="9990607"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modern liberal societies, a </a:t>
            </a:r>
            <a:r>
              <a:rPr lang="en-US" sz="2400" b="1" dirty="0">
                <a:solidFill>
                  <a:srgbClr val="C00000"/>
                </a:solidFill>
                <a:latin typeface="Tajawal ExtraBold" panose="00000800000000000000" pitchFamily="2" charset="-78"/>
                <a:cs typeface="Tajawal ExtraBold" panose="00000800000000000000" pitchFamily="2" charset="-78"/>
              </a:rPr>
              <a:t>rich and vital public sphere </a:t>
            </a:r>
            <a:r>
              <a:rPr lang="en-US" sz="2400" dirty="0">
                <a:solidFill>
                  <a:srgbClr val="0A1F61"/>
                </a:solidFill>
                <a:latin typeface="Tajawal ExtraBold" panose="00000800000000000000" pitchFamily="2" charset="-78"/>
                <a:cs typeface="Tajawal ExtraBold" panose="00000800000000000000" pitchFamily="2" charset="-78"/>
              </a:rPr>
              <a:t>is crucial to both the functioning of </a:t>
            </a:r>
            <a:r>
              <a:rPr lang="en-US" sz="2400" b="1" dirty="0">
                <a:solidFill>
                  <a:srgbClr val="C00000"/>
                </a:solidFill>
                <a:latin typeface="Tajawal ExtraBold" panose="00000800000000000000" pitchFamily="2" charset="-78"/>
                <a:cs typeface="Tajawal ExtraBold" panose="00000800000000000000" pitchFamily="2" charset="-78"/>
              </a:rPr>
              <a:t>democracy</a:t>
            </a:r>
            <a:r>
              <a:rPr lang="en-US" sz="2400" dirty="0">
                <a:solidFill>
                  <a:srgbClr val="0A1F61"/>
                </a:solidFill>
                <a:latin typeface="Tajawal ExtraBold" panose="00000800000000000000" pitchFamily="2" charset="-78"/>
                <a:cs typeface="Tajawal ExtraBold" panose="00000800000000000000" pitchFamily="2" charset="-78"/>
              </a:rPr>
              <a:t> and the legitimacy of </a:t>
            </a:r>
            <a:r>
              <a:rPr lang="en-US" sz="2400" b="1" dirty="0">
                <a:solidFill>
                  <a:srgbClr val="0A1F61"/>
                </a:solidFill>
                <a:latin typeface="Tajawal ExtraBold" panose="00000800000000000000" pitchFamily="2" charset="-78"/>
                <a:cs typeface="Tajawal ExtraBold" panose="00000800000000000000" pitchFamily="2" charset="-78"/>
              </a:rPr>
              <a:t>political power</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Mass media independent </a:t>
            </a:r>
            <a:r>
              <a:rPr lang="en-US" sz="2400" dirty="0">
                <a:solidFill>
                  <a:srgbClr val="0A1F61"/>
                </a:solidFill>
                <a:latin typeface="Tajawal ExtraBold" panose="00000800000000000000" pitchFamily="2" charset="-78"/>
                <a:cs typeface="Tajawal ExtraBold" panose="00000800000000000000" pitchFamily="2" charset="-78"/>
              </a:rPr>
              <a:t>of governments and political parties help create a </a:t>
            </a:r>
            <a:r>
              <a:rPr lang="en-US" sz="2400" b="1" dirty="0">
                <a:solidFill>
                  <a:srgbClr val="C00000"/>
                </a:solidFill>
                <a:latin typeface="Tajawal ExtraBold" panose="00000800000000000000" pitchFamily="2" charset="-78"/>
                <a:cs typeface="Tajawal ExtraBold" panose="00000800000000000000" pitchFamily="2" charset="-78"/>
              </a:rPr>
              <a:t>free public sphere </a:t>
            </a:r>
            <a:r>
              <a:rPr lang="en-US" sz="2400" dirty="0">
                <a:solidFill>
                  <a:srgbClr val="0A1F61"/>
                </a:solidFill>
                <a:latin typeface="Tajawal ExtraBold" panose="00000800000000000000" pitchFamily="2" charset="-78"/>
                <a:cs typeface="Tajawal ExtraBold" panose="00000800000000000000" pitchFamily="2" charset="-78"/>
              </a:rPr>
              <a:t>and can monitor the actions of the powerful, a vital democratic function.</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they can sustain </a:t>
            </a:r>
            <a:r>
              <a:rPr lang="en-US" sz="2400" b="1" dirty="0">
                <a:solidFill>
                  <a:srgbClr val="C00000"/>
                </a:solidFill>
                <a:latin typeface="Tajawal ExtraBold" panose="00000800000000000000" pitchFamily="2" charset="-78"/>
                <a:cs typeface="Tajawal ExtraBold" panose="00000800000000000000" pitchFamily="2" charset="-78"/>
              </a:rPr>
              <a:t>professional journalists </a:t>
            </a:r>
            <a:r>
              <a:rPr lang="en-US" sz="2400" dirty="0">
                <a:solidFill>
                  <a:srgbClr val="0A1F61"/>
                </a:solidFill>
                <a:latin typeface="Tajawal ExtraBold" panose="00000800000000000000" pitchFamily="2" charset="-78"/>
                <a:cs typeface="Tajawal ExtraBold" panose="00000800000000000000" pitchFamily="2" charset="-78"/>
              </a:rPr>
              <a:t>who identify the most important issues to be put on the </a:t>
            </a:r>
            <a:r>
              <a:rPr lang="en-US" sz="2400" b="1" dirty="0">
                <a:solidFill>
                  <a:srgbClr val="C00000"/>
                </a:solidFill>
                <a:latin typeface="Tajawal ExtraBold" panose="00000800000000000000" pitchFamily="2" charset="-78"/>
                <a:cs typeface="Tajawal ExtraBold" panose="00000800000000000000" pitchFamily="2" charset="-78"/>
              </a:rPr>
              <a:t>public agenda for debate</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1309454B-2096-4E0A-A605-AC24884C61B5}"/>
              </a:ext>
            </a:extLst>
          </p:cNvPr>
          <p:cNvPicPr>
            <a:picLocks noChangeAspect="1"/>
          </p:cNvPicPr>
          <p:nvPr/>
        </p:nvPicPr>
        <p:blipFill rotWithShape="1">
          <a:blip r:embed="rId7"/>
          <a:srcRect l="7465" r="6984"/>
          <a:stretch/>
        </p:blipFill>
        <p:spPr>
          <a:xfrm>
            <a:off x="10066418" y="1716093"/>
            <a:ext cx="2240887" cy="2075298"/>
          </a:xfrm>
          <a:prstGeom prst="rect">
            <a:avLst/>
          </a:prstGeom>
        </p:spPr>
      </p:pic>
      <p:pic>
        <p:nvPicPr>
          <p:cNvPr id="5" name="Picture 4">
            <a:extLst>
              <a:ext uri="{FF2B5EF4-FFF2-40B4-BE49-F238E27FC236}">
                <a16:creationId xmlns:a16="http://schemas.microsoft.com/office/drawing/2014/main" id="{6618E1D8-0B42-1D93-8952-2AA93276A248}"/>
              </a:ext>
            </a:extLst>
          </p:cNvPr>
          <p:cNvPicPr>
            <a:picLocks noChangeAspect="1"/>
          </p:cNvPicPr>
          <p:nvPr/>
        </p:nvPicPr>
        <p:blipFill>
          <a:blip r:embed="rId8"/>
          <a:stretch>
            <a:fillRect/>
          </a:stretch>
        </p:blipFill>
        <p:spPr>
          <a:xfrm>
            <a:off x="484544" y="6051663"/>
            <a:ext cx="1249788" cy="652329"/>
          </a:xfrm>
          <a:prstGeom prst="rect">
            <a:avLst/>
          </a:prstGeom>
        </p:spPr>
      </p:pic>
    </p:spTree>
    <p:extLst>
      <p:ext uri="{BB962C8B-B14F-4D97-AF65-F5344CB8AC3E}">
        <p14:creationId xmlns:p14="http://schemas.microsoft.com/office/powerpoint/2010/main" val="24941925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74256" y="277319"/>
            <a:ext cx="762720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2490" y="63758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6337" y="277319"/>
            <a:ext cx="5974459"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050517" y="-27434"/>
            <a:ext cx="2266702" cy="6912868"/>
          </a:xfrm>
          <a:prstGeom prst="rect">
            <a:avLst/>
          </a:prstGeom>
        </p:spPr>
      </p:pic>
      <p:pic>
        <p:nvPicPr>
          <p:cNvPr id="10" name="Picture 9"/>
          <p:cNvPicPr>
            <a:picLocks noChangeAspect="1"/>
          </p:cNvPicPr>
          <p:nvPr/>
        </p:nvPicPr>
        <p:blipFill>
          <a:blip r:embed="rId6"/>
          <a:stretch>
            <a:fillRect/>
          </a:stretch>
        </p:blipFill>
        <p:spPr>
          <a:xfrm>
            <a:off x="9555444" y="112542"/>
            <a:ext cx="2611669" cy="6545082"/>
          </a:xfrm>
          <a:prstGeom prst="rect">
            <a:avLst/>
          </a:prstGeom>
        </p:spPr>
      </p:pic>
      <p:sp>
        <p:nvSpPr>
          <p:cNvPr id="19" name="TextBox 18"/>
          <p:cNvSpPr txBox="1"/>
          <p:nvPr/>
        </p:nvSpPr>
        <p:spPr>
          <a:xfrm>
            <a:off x="144159" y="1478081"/>
            <a:ext cx="9244901"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However, the </a:t>
            </a:r>
            <a:r>
              <a:rPr lang="en-US" sz="2400" b="1" dirty="0">
                <a:solidFill>
                  <a:srgbClr val="C00000"/>
                </a:solidFill>
                <a:latin typeface="Tajawal ExtraBold" panose="00000800000000000000" pitchFamily="2" charset="-78"/>
                <a:cs typeface="Tajawal ExtraBold" panose="00000800000000000000" pitchFamily="2" charset="-78"/>
              </a:rPr>
              <a:t>concentration</a:t>
            </a:r>
            <a:r>
              <a:rPr lang="en-US" sz="2400" dirty="0">
                <a:solidFill>
                  <a:srgbClr val="0A1F61"/>
                </a:solidFill>
                <a:latin typeface="Tajawal ExtraBold" panose="00000800000000000000" pitchFamily="2" charset="-78"/>
                <a:cs typeface="Tajawal ExtraBold" panose="00000800000000000000" pitchFamily="2" charset="-78"/>
              </a:rPr>
              <a:t> of </a:t>
            </a:r>
            <a:r>
              <a:rPr lang="en-US" sz="2400" b="1" dirty="0">
                <a:solidFill>
                  <a:srgbClr val="C00000"/>
                </a:solidFill>
                <a:latin typeface="Tajawal ExtraBold" panose="00000800000000000000" pitchFamily="2" charset="-78"/>
                <a:cs typeface="Tajawal ExtraBold" panose="00000800000000000000" pitchFamily="2" charset="-78"/>
              </a:rPr>
              <a:t>power</a:t>
            </a:r>
            <a:r>
              <a:rPr lang="en-US" sz="2400" dirty="0">
                <a:solidFill>
                  <a:srgbClr val="0A1F61"/>
                </a:solidFill>
                <a:latin typeface="Tajawal ExtraBold" panose="00000800000000000000" pitchFamily="2" charset="-78"/>
                <a:cs typeface="Tajawal ExtraBold" panose="00000800000000000000" pitchFamily="2" charset="-78"/>
              </a:rPr>
              <a:t> in the hands of professional information producers (the so‐called “</a:t>
            </a:r>
            <a:r>
              <a:rPr lang="en-US" sz="2400" b="1" dirty="0">
                <a:solidFill>
                  <a:srgbClr val="C00000"/>
                </a:solidFill>
                <a:latin typeface="Tajawal ExtraBold" panose="00000800000000000000" pitchFamily="2" charset="-78"/>
                <a:cs typeface="Tajawal ExtraBold" panose="00000800000000000000" pitchFamily="2" charset="-78"/>
              </a:rPr>
              <a:t>fourth power</a:t>
            </a:r>
            <a:r>
              <a:rPr lang="en-US" sz="2400" dirty="0">
                <a:solidFill>
                  <a:srgbClr val="0A1F61"/>
                </a:solidFill>
                <a:latin typeface="Tajawal ExtraBold" panose="00000800000000000000" pitchFamily="2" charset="-78"/>
                <a:cs typeface="Tajawal ExtraBold" panose="00000800000000000000" pitchFamily="2" charset="-78"/>
              </a:rPr>
              <a:t>” or “</a:t>
            </a:r>
            <a:r>
              <a:rPr lang="en-US" sz="2400" b="1" dirty="0">
                <a:solidFill>
                  <a:srgbClr val="C00000"/>
                </a:solidFill>
                <a:latin typeface="Tajawal ExtraBold" panose="00000800000000000000" pitchFamily="2" charset="-78"/>
                <a:cs typeface="Tajawal ExtraBold" panose="00000800000000000000" pitchFamily="2" charset="-78"/>
              </a:rPr>
              <a:t>fourth estate</a:t>
            </a:r>
            <a:r>
              <a:rPr lang="en-US" sz="2400" dirty="0">
                <a:solidFill>
                  <a:srgbClr val="0A1F61"/>
                </a:solidFill>
                <a:latin typeface="Tajawal ExtraBold" panose="00000800000000000000" pitchFamily="2" charset="-78"/>
                <a:cs typeface="Tajawal ExtraBold" panose="00000800000000000000" pitchFamily="2" charset="-78"/>
              </a:rPr>
              <a:t>”) makes professional media a crucial bottleneck of </a:t>
            </a:r>
            <a:r>
              <a:rPr lang="en-US" sz="2400" b="1" dirty="0">
                <a:solidFill>
                  <a:srgbClr val="C00000"/>
                </a:solidFill>
                <a:latin typeface="Tajawal ExtraBold" panose="00000800000000000000" pitchFamily="2" charset="-78"/>
                <a:cs typeface="Tajawal ExtraBold" panose="00000800000000000000" pitchFamily="2" charset="-78"/>
              </a:rPr>
              <a:t>information flow</a:t>
            </a:r>
            <a:r>
              <a:rPr lang="en-US" sz="2400" dirty="0">
                <a:solidFill>
                  <a:srgbClr val="0A1F61"/>
                </a:solidFill>
                <a:latin typeface="Tajawal ExtraBold" panose="00000800000000000000" pitchFamily="2" charset="-78"/>
                <a:cs typeface="Tajawal ExtraBold" panose="00000800000000000000" pitchFamily="2" charset="-78"/>
              </a:rPr>
              <a:t>, giving them the ability to </a:t>
            </a:r>
            <a:r>
              <a:rPr lang="en-US" sz="2400" b="1" dirty="0">
                <a:solidFill>
                  <a:srgbClr val="C00000"/>
                </a:solidFill>
                <a:latin typeface="Tajawal ExtraBold" panose="00000800000000000000" pitchFamily="2" charset="-78"/>
                <a:cs typeface="Tajawal ExtraBold" panose="00000800000000000000" pitchFamily="2" charset="-78"/>
              </a:rPr>
              <a:t>filter and direct </a:t>
            </a:r>
            <a:r>
              <a:rPr lang="en-US" sz="2400" dirty="0">
                <a:solidFill>
                  <a:srgbClr val="0A1F61"/>
                </a:solidFill>
                <a:latin typeface="Tajawal ExtraBold" panose="00000800000000000000" pitchFamily="2" charset="-78"/>
                <a:cs typeface="Tajawal ExtraBold" panose="00000800000000000000" pitchFamily="2" charset="-78"/>
              </a:rPr>
              <a:t>news.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Moreover, their </a:t>
            </a:r>
            <a:r>
              <a:rPr lang="en-US" sz="2400" b="1" dirty="0">
                <a:solidFill>
                  <a:srgbClr val="C00000"/>
                </a:solidFill>
                <a:latin typeface="Tajawal ExtraBold" panose="00000800000000000000" pitchFamily="2" charset="-78"/>
                <a:cs typeface="Tajawal ExtraBold" panose="00000800000000000000" pitchFamily="2" charset="-78"/>
              </a:rPr>
              <a:t>independence from government </a:t>
            </a:r>
            <a:r>
              <a:rPr lang="en-US" sz="2400" dirty="0">
                <a:solidFill>
                  <a:srgbClr val="0A1F61"/>
                </a:solidFill>
                <a:latin typeface="Tajawal ExtraBold" panose="00000800000000000000" pitchFamily="2" charset="-78"/>
                <a:cs typeface="Tajawal ExtraBold" panose="00000800000000000000" pitchFamily="2" charset="-78"/>
              </a:rPr>
              <a:t>control may result in an increased influence of </a:t>
            </a:r>
            <a:r>
              <a:rPr lang="en-US" sz="2400" b="1" dirty="0">
                <a:solidFill>
                  <a:srgbClr val="C00000"/>
                </a:solidFill>
                <a:latin typeface="Tajawal ExtraBold" panose="00000800000000000000" pitchFamily="2" charset="-78"/>
                <a:cs typeface="Tajawal ExtraBold" panose="00000800000000000000" pitchFamily="2" charset="-78"/>
              </a:rPr>
              <a:t>economic interests</a:t>
            </a:r>
            <a:r>
              <a:rPr lang="en-US" sz="2400" dirty="0">
                <a:solidFill>
                  <a:srgbClr val="0A1F61"/>
                </a:solidFill>
                <a:latin typeface="Tajawal ExtraBold" panose="00000800000000000000" pitchFamily="2" charset="-78"/>
                <a:cs typeface="Tajawal ExtraBold" panose="00000800000000000000" pitchFamily="2" charset="-78"/>
              </a:rPr>
              <a:t>, for example those of </a:t>
            </a:r>
            <a:r>
              <a:rPr lang="en-US" sz="2400" b="1" dirty="0">
                <a:solidFill>
                  <a:srgbClr val="C00000"/>
                </a:solidFill>
                <a:latin typeface="Tajawal ExtraBold" panose="00000800000000000000" pitchFamily="2" charset="-78"/>
                <a:cs typeface="Tajawal ExtraBold" panose="00000800000000000000" pitchFamily="2" charset="-78"/>
              </a:rPr>
              <a:t>advertisers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CE9FE058-C456-48FA-AB7C-8C7C5AE84727}"/>
              </a:ext>
            </a:extLst>
          </p:cNvPr>
          <p:cNvPicPr>
            <a:picLocks noChangeAspect="1"/>
          </p:cNvPicPr>
          <p:nvPr/>
        </p:nvPicPr>
        <p:blipFill>
          <a:blip r:embed="rId7"/>
          <a:stretch>
            <a:fillRect/>
          </a:stretch>
        </p:blipFill>
        <p:spPr>
          <a:xfrm>
            <a:off x="9568154" y="338409"/>
            <a:ext cx="2586247" cy="1937189"/>
          </a:xfrm>
          <a:prstGeom prst="rect">
            <a:avLst/>
          </a:prstGeom>
        </p:spPr>
      </p:pic>
      <p:pic>
        <p:nvPicPr>
          <p:cNvPr id="11" name="Picture 10">
            <a:extLst>
              <a:ext uri="{FF2B5EF4-FFF2-40B4-BE49-F238E27FC236}">
                <a16:creationId xmlns:a16="http://schemas.microsoft.com/office/drawing/2014/main" id="{1880AC64-4BA8-45CC-87B7-853E5434E9BC}"/>
              </a:ext>
            </a:extLst>
          </p:cNvPr>
          <p:cNvPicPr>
            <a:picLocks noChangeAspect="1"/>
          </p:cNvPicPr>
          <p:nvPr/>
        </p:nvPicPr>
        <p:blipFill rotWithShape="1">
          <a:blip r:embed="rId8"/>
          <a:srcRect t="8848" b="11474"/>
          <a:stretch/>
        </p:blipFill>
        <p:spPr>
          <a:xfrm>
            <a:off x="9563760" y="2710267"/>
            <a:ext cx="2603353" cy="2074315"/>
          </a:xfrm>
          <a:prstGeom prst="rect">
            <a:avLst/>
          </a:prstGeom>
        </p:spPr>
      </p:pic>
      <p:pic>
        <p:nvPicPr>
          <p:cNvPr id="6" name="Picture 5">
            <a:extLst>
              <a:ext uri="{FF2B5EF4-FFF2-40B4-BE49-F238E27FC236}">
                <a16:creationId xmlns:a16="http://schemas.microsoft.com/office/drawing/2014/main" id="{3F14591E-C1A1-65CF-7805-74C43AB3D54A}"/>
              </a:ext>
            </a:extLst>
          </p:cNvPr>
          <p:cNvPicPr>
            <a:picLocks noChangeAspect="1"/>
          </p:cNvPicPr>
          <p:nvPr/>
        </p:nvPicPr>
        <p:blipFill>
          <a:blip r:embed="rId9"/>
          <a:stretch>
            <a:fillRect/>
          </a:stretch>
        </p:blipFill>
        <p:spPr>
          <a:xfrm>
            <a:off x="684000" y="6016694"/>
            <a:ext cx="1249788" cy="652329"/>
          </a:xfrm>
          <a:prstGeom prst="rect">
            <a:avLst/>
          </a:prstGeom>
        </p:spPr>
      </p:pic>
    </p:spTree>
    <p:extLst>
      <p:ext uri="{BB962C8B-B14F-4D97-AF65-F5344CB8AC3E}">
        <p14:creationId xmlns:p14="http://schemas.microsoft.com/office/powerpoint/2010/main" val="870487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3" y="259351"/>
            <a:ext cx="781647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9381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71202" y="264915"/>
            <a:ext cx="605870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383116" y="236723"/>
            <a:ext cx="2808883" cy="6361925"/>
          </a:xfrm>
          <a:prstGeom prst="rect">
            <a:avLst/>
          </a:prstGeom>
        </p:spPr>
      </p:pic>
      <p:sp>
        <p:nvSpPr>
          <p:cNvPr id="19" name="TextBox 18"/>
          <p:cNvSpPr txBox="1"/>
          <p:nvPr/>
        </p:nvSpPr>
        <p:spPr>
          <a:xfrm>
            <a:off x="193577" y="1478415"/>
            <a:ext cx="899586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have </a:t>
            </a:r>
            <a:r>
              <a:rPr lang="en-US" sz="2400" b="1" dirty="0">
                <a:solidFill>
                  <a:srgbClr val="C00000"/>
                </a:solidFill>
                <a:latin typeface="Tajawal ExtraBold" panose="00000800000000000000" pitchFamily="2" charset="-78"/>
                <a:cs typeface="Tajawal ExtraBold" panose="00000800000000000000" pitchFamily="2" charset="-78"/>
              </a:rPr>
              <a:t>transformed</a:t>
            </a: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0A1F61"/>
                </a:solidFill>
                <a:latin typeface="Tajawal ExtraBold" panose="00000800000000000000" pitchFamily="2" charset="-78"/>
                <a:cs typeface="Tajawal ExtraBold" panose="00000800000000000000" pitchFamily="2" charset="-78"/>
              </a:rPr>
              <a:t>functioning</a:t>
            </a:r>
            <a:r>
              <a:rPr lang="en-US" sz="2400" dirty="0">
                <a:solidFill>
                  <a:srgbClr val="0A1F61"/>
                </a:solidFill>
                <a:latin typeface="Tajawal ExtraBold" panose="00000800000000000000" pitchFamily="2" charset="-78"/>
                <a:cs typeface="Tajawal ExtraBold" panose="00000800000000000000" pitchFamily="2" charset="-78"/>
              </a:rPr>
              <a:t> of </a:t>
            </a:r>
            <a:r>
              <a:rPr lang="en-US" sz="2400" b="1" dirty="0">
                <a:solidFill>
                  <a:srgbClr val="C00000"/>
                </a:solidFill>
                <a:latin typeface="Tajawal ExtraBold" panose="00000800000000000000" pitchFamily="2" charset="-78"/>
                <a:cs typeface="Tajawal ExtraBold" panose="00000800000000000000" pitchFamily="2" charset="-78"/>
              </a:rPr>
              <a:t>the public sphere</a:t>
            </a:r>
            <a:r>
              <a:rPr lang="en-US" sz="2400" dirty="0">
                <a:solidFill>
                  <a:srgbClr val="0A1F61"/>
                </a:solidFill>
                <a:latin typeface="Tajawal ExtraBold" panose="00000800000000000000" pitchFamily="2" charset="-78"/>
                <a:cs typeface="Tajawal ExtraBold" panose="00000800000000000000" pitchFamily="2" charset="-78"/>
              </a:rPr>
              <a:t>, while preserving some of its crucial dynamics.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a:t>
            </a:r>
            <a:r>
              <a:rPr lang="en-US" sz="2400" b="1" dirty="0">
                <a:solidFill>
                  <a:srgbClr val="C00000"/>
                </a:solidFill>
                <a:latin typeface="Tajawal ExtraBold" panose="00000800000000000000" pitchFamily="2" charset="-78"/>
                <a:cs typeface="Tajawal ExtraBold" panose="00000800000000000000" pitchFamily="2" charset="-78"/>
              </a:rPr>
              <a:t>digital media </a:t>
            </a:r>
            <a:r>
              <a:rPr lang="en-US" sz="2400" dirty="0">
                <a:solidFill>
                  <a:srgbClr val="0A1F61"/>
                </a:solidFill>
                <a:latin typeface="Tajawal ExtraBold" panose="00000800000000000000" pitchFamily="2" charset="-78"/>
                <a:cs typeface="Tajawal ExtraBold" panose="00000800000000000000" pitchFamily="2" charset="-78"/>
              </a:rPr>
              <a:t>have the potential to </a:t>
            </a:r>
            <a:r>
              <a:rPr lang="en-US" sz="2400" b="1" dirty="0">
                <a:solidFill>
                  <a:srgbClr val="0A1F61"/>
                </a:solidFill>
                <a:latin typeface="Tajawal ExtraBold" panose="00000800000000000000" pitchFamily="2" charset="-78"/>
                <a:cs typeface="Tajawal ExtraBold" panose="00000800000000000000" pitchFamily="2" charset="-78"/>
              </a:rPr>
              <a:t>diversify</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sources of information</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have </a:t>
            </a:r>
            <a:r>
              <a:rPr lang="en-US" sz="2400" b="1" dirty="0">
                <a:solidFill>
                  <a:srgbClr val="C00000"/>
                </a:solidFill>
                <a:latin typeface="Tajawal ExtraBold" panose="00000800000000000000" pitchFamily="2" charset="-78"/>
                <a:cs typeface="Tajawal ExtraBold" panose="00000800000000000000" pitchFamily="2" charset="-78"/>
              </a:rPr>
              <a:t>access</a:t>
            </a:r>
            <a:r>
              <a:rPr lang="en-US" sz="2400" dirty="0">
                <a:solidFill>
                  <a:srgbClr val="0A1F61"/>
                </a:solidFill>
                <a:latin typeface="Tajawal ExtraBold" panose="00000800000000000000" pitchFamily="2" charset="-78"/>
                <a:cs typeface="Tajawal ExtraBold" panose="00000800000000000000" pitchFamily="2" charset="-78"/>
              </a:rPr>
              <a:t> to an unprecedented variety of </a:t>
            </a:r>
            <a:r>
              <a:rPr lang="en-US" sz="2400" b="1" dirty="0">
                <a:solidFill>
                  <a:srgbClr val="C00000"/>
                </a:solidFill>
                <a:latin typeface="Tajawal ExtraBold" panose="00000800000000000000" pitchFamily="2" charset="-78"/>
                <a:cs typeface="Tajawal ExtraBold" panose="00000800000000000000" pitchFamily="2" charset="-78"/>
              </a:rPr>
              <a:t>sources</a:t>
            </a:r>
            <a:r>
              <a:rPr lang="en-US" sz="2400" dirty="0">
                <a:solidFill>
                  <a:srgbClr val="0A1F61"/>
                </a:solidFill>
                <a:latin typeface="Tajawal ExtraBold" panose="00000800000000000000" pitchFamily="2" charset="-78"/>
                <a:cs typeface="Tajawal ExtraBold" panose="00000800000000000000" pitchFamily="2" charset="-78"/>
              </a:rPr>
              <a:t>, including independent, alternative, and foreign sources which </a:t>
            </a:r>
            <a:r>
              <a:rPr lang="en-US" sz="2400" b="1" dirty="0">
                <a:solidFill>
                  <a:srgbClr val="0A1F61"/>
                </a:solidFill>
                <a:latin typeface="Tajawal ExtraBold" panose="00000800000000000000" pitchFamily="2" charset="-78"/>
                <a:cs typeface="Tajawal ExtraBold" panose="00000800000000000000" pitchFamily="2" charset="-78"/>
              </a:rPr>
              <a:t>can hardly be controlled by state authorities or big media corporations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D5198DD0-D77E-41A3-BE82-A0EB06DD65A1}"/>
              </a:ext>
            </a:extLst>
          </p:cNvPr>
          <p:cNvPicPr>
            <a:picLocks noChangeAspect="1"/>
          </p:cNvPicPr>
          <p:nvPr/>
        </p:nvPicPr>
        <p:blipFill>
          <a:blip r:embed="rId7"/>
          <a:stretch>
            <a:fillRect/>
          </a:stretch>
        </p:blipFill>
        <p:spPr>
          <a:xfrm>
            <a:off x="9383116" y="1164903"/>
            <a:ext cx="2857500" cy="2155072"/>
          </a:xfrm>
          <a:prstGeom prst="rect">
            <a:avLst/>
          </a:prstGeom>
        </p:spPr>
      </p:pic>
      <p:pic>
        <p:nvPicPr>
          <p:cNvPr id="6" name="Picture 5">
            <a:extLst>
              <a:ext uri="{FF2B5EF4-FFF2-40B4-BE49-F238E27FC236}">
                <a16:creationId xmlns:a16="http://schemas.microsoft.com/office/drawing/2014/main" id="{D32EC10E-B20A-7FFC-3101-DCBEC10C1377}"/>
              </a:ext>
            </a:extLst>
          </p:cNvPr>
          <p:cNvPicPr>
            <a:picLocks noChangeAspect="1"/>
          </p:cNvPicPr>
          <p:nvPr/>
        </p:nvPicPr>
        <p:blipFill>
          <a:blip r:embed="rId8"/>
          <a:stretch>
            <a:fillRect/>
          </a:stretch>
        </p:blipFill>
        <p:spPr>
          <a:xfrm>
            <a:off x="684000" y="6067646"/>
            <a:ext cx="1249788" cy="652329"/>
          </a:xfrm>
          <a:prstGeom prst="rect">
            <a:avLst/>
          </a:prstGeom>
        </p:spPr>
      </p:pic>
    </p:spTree>
    <p:extLst>
      <p:ext uri="{BB962C8B-B14F-4D97-AF65-F5344CB8AC3E}">
        <p14:creationId xmlns:p14="http://schemas.microsoft.com/office/powerpoint/2010/main" val="3515006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3" y="299143"/>
            <a:ext cx="780240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57573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17789" y="294950"/>
            <a:ext cx="5682149"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259139" y="-27434"/>
            <a:ext cx="2058080" cy="6912868"/>
          </a:xfrm>
          <a:prstGeom prst="rect">
            <a:avLst/>
          </a:prstGeom>
        </p:spPr>
      </p:pic>
      <p:pic>
        <p:nvPicPr>
          <p:cNvPr id="10" name="Picture 9"/>
          <p:cNvPicPr>
            <a:picLocks noChangeAspect="1"/>
          </p:cNvPicPr>
          <p:nvPr/>
        </p:nvPicPr>
        <p:blipFill>
          <a:blip r:embed="rId6"/>
          <a:stretch>
            <a:fillRect/>
          </a:stretch>
        </p:blipFill>
        <p:spPr>
          <a:xfrm>
            <a:off x="9878066" y="147371"/>
            <a:ext cx="2360826" cy="6633200"/>
          </a:xfrm>
          <a:prstGeom prst="rect">
            <a:avLst/>
          </a:prstGeom>
        </p:spPr>
      </p:pic>
      <p:sp>
        <p:nvSpPr>
          <p:cNvPr id="19" name="TextBox 18"/>
          <p:cNvSpPr txBox="1"/>
          <p:nvPr/>
        </p:nvSpPr>
        <p:spPr>
          <a:xfrm>
            <a:off x="143735" y="1425967"/>
            <a:ext cx="9561458"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According to the most utopian visions of the role of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can break </a:t>
            </a:r>
            <a:r>
              <a:rPr lang="en-US" sz="2400" b="1" dirty="0">
                <a:solidFill>
                  <a:srgbClr val="C00000"/>
                </a:solidFill>
                <a:latin typeface="Tajawal ExtraBold" panose="00000800000000000000" pitchFamily="2" charset="-78"/>
                <a:cs typeface="Tajawal ExtraBold" panose="00000800000000000000" pitchFamily="2" charset="-78"/>
              </a:rPr>
              <a:t>free</a:t>
            </a:r>
            <a:r>
              <a:rPr lang="en-US" sz="2400" dirty="0">
                <a:solidFill>
                  <a:srgbClr val="0A1F61"/>
                </a:solidFill>
                <a:latin typeface="Tajawal ExtraBold" panose="00000800000000000000" pitchFamily="2" charset="-78"/>
                <a:cs typeface="Tajawal ExtraBold" panose="00000800000000000000" pitchFamily="2" charset="-78"/>
              </a:rPr>
              <a:t> from a </a:t>
            </a:r>
            <a:r>
              <a:rPr lang="en-US" sz="2400" b="1" dirty="0">
                <a:solidFill>
                  <a:srgbClr val="C00000"/>
                </a:solidFill>
                <a:latin typeface="Tajawal ExtraBold" panose="00000800000000000000" pitchFamily="2" charset="-78"/>
                <a:cs typeface="Tajawal ExtraBold" panose="00000800000000000000" pitchFamily="2" charset="-78"/>
              </a:rPr>
              <a:t>public sphere </a:t>
            </a:r>
            <a:r>
              <a:rPr lang="en-US" sz="2400" dirty="0">
                <a:solidFill>
                  <a:srgbClr val="0A1F61"/>
                </a:solidFill>
                <a:latin typeface="Tajawal ExtraBold" panose="00000800000000000000" pitchFamily="2" charset="-78"/>
                <a:cs typeface="Tajawal ExtraBold" panose="00000800000000000000" pitchFamily="2" charset="-78"/>
              </a:rPr>
              <a:t>led and controlled by professional and hierarchical structures associated with economic and political power, abandon the </a:t>
            </a:r>
            <a:r>
              <a:rPr lang="en-US" sz="2400" b="1" dirty="0">
                <a:solidFill>
                  <a:srgbClr val="C00000"/>
                </a:solidFill>
                <a:latin typeface="Tajawal ExtraBold" panose="00000800000000000000" pitchFamily="2" charset="-78"/>
                <a:cs typeface="Tajawal ExtraBold" panose="00000800000000000000" pitchFamily="2" charset="-78"/>
              </a:rPr>
              <a:t>political passivity </a:t>
            </a:r>
            <a:r>
              <a:rPr lang="en-US" sz="2400" dirty="0">
                <a:solidFill>
                  <a:srgbClr val="0A1F61"/>
                </a:solidFill>
                <a:latin typeface="Tajawal ExtraBold" panose="00000800000000000000" pitchFamily="2" charset="-78"/>
                <a:cs typeface="Tajawal ExtraBold" panose="00000800000000000000" pitchFamily="2" charset="-78"/>
              </a:rPr>
              <a:t>that characterizes the societies dominated by </a:t>
            </a:r>
            <a:r>
              <a:rPr lang="en-US" sz="2400" b="1" dirty="0">
                <a:solidFill>
                  <a:srgbClr val="C00000"/>
                </a:solidFill>
                <a:latin typeface="Tajawal ExtraBold" panose="00000800000000000000" pitchFamily="2" charset="-78"/>
                <a:cs typeface="Tajawal ExtraBold" panose="00000800000000000000" pitchFamily="2" charset="-78"/>
              </a:rPr>
              <a:t>traditional mass media</a:t>
            </a:r>
            <a:r>
              <a:rPr lang="en-US" sz="2400" dirty="0">
                <a:solidFill>
                  <a:srgbClr val="0A1F61"/>
                </a:solidFill>
                <a:latin typeface="Tajawal ExtraBold" panose="00000800000000000000" pitchFamily="2" charset="-78"/>
                <a:cs typeface="Tajawal ExtraBold" panose="00000800000000000000" pitchFamily="2" charset="-78"/>
              </a:rPr>
              <a:t>, and assume a </a:t>
            </a:r>
            <a:r>
              <a:rPr lang="en-US" sz="2400" b="1" dirty="0">
                <a:solidFill>
                  <a:srgbClr val="0A1F61"/>
                </a:solidFill>
                <a:latin typeface="Tajawal ExtraBold" panose="00000800000000000000" pitchFamily="2" charset="-78"/>
                <a:cs typeface="Tajawal ExtraBold" panose="00000800000000000000" pitchFamily="2" charset="-78"/>
              </a:rPr>
              <a:t>direct and active role </a:t>
            </a:r>
            <a:r>
              <a:rPr lang="en-US" sz="2400" dirty="0">
                <a:solidFill>
                  <a:srgbClr val="0A1F61"/>
                </a:solidFill>
                <a:latin typeface="Tajawal ExtraBold" panose="00000800000000000000" pitchFamily="2" charset="-78"/>
                <a:cs typeface="Tajawal ExtraBold" panose="00000800000000000000" pitchFamily="2" charset="-78"/>
              </a:rPr>
              <a:t>in </a:t>
            </a:r>
            <a:r>
              <a:rPr lang="en-US" sz="2400" b="1" dirty="0">
                <a:solidFill>
                  <a:srgbClr val="C00000"/>
                </a:solidFill>
                <a:latin typeface="Tajawal ExtraBold" panose="00000800000000000000" pitchFamily="2" charset="-78"/>
                <a:cs typeface="Tajawal ExtraBold" panose="00000800000000000000" pitchFamily="2" charset="-78"/>
              </a:rPr>
              <a:t>the public debate</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The networked public sphere </a:t>
            </a:r>
            <a:r>
              <a:rPr lang="en-US" sz="2400" dirty="0">
                <a:solidFill>
                  <a:srgbClr val="0A1F61"/>
                </a:solidFill>
                <a:latin typeface="Tajawal ExtraBold" panose="00000800000000000000" pitchFamily="2" charset="-78"/>
                <a:cs typeface="Tajawal ExtraBold" panose="00000800000000000000" pitchFamily="2" charset="-78"/>
              </a:rPr>
              <a:t>would thus provide a wider pool of information and let individuals choose topics of interest and relevant opinions.</a:t>
            </a:r>
          </a:p>
        </p:txBody>
      </p:sp>
      <p:pic>
        <p:nvPicPr>
          <p:cNvPr id="5" name="Picture 4">
            <a:extLst>
              <a:ext uri="{FF2B5EF4-FFF2-40B4-BE49-F238E27FC236}">
                <a16:creationId xmlns:a16="http://schemas.microsoft.com/office/drawing/2014/main" id="{75C1F611-1734-4E0B-8695-69C3B200F36E}"/>
              </a:ext>
            </a:extLst>
          </p:cNvPr>
          <p:cNvPicPr>
            <a:picLocks noChangeAspect="1"/>
          </p:cNvPicPr>
          <p:nvPr/>
        </p:nvPicPr>
        <p:blipFill>
          <a:blip r:embed="rId7"/>
          <a:stretch>
            <a:fillRect/>
          </a:stretch>
        </p:blipFill>
        <p:spPr>
          <a:xfrm>
            <a:off x="9871153" y="1425967"/>
            <a:ext cx="2424105" cy="2456716"/>
          </a:xfrm>
          <a:prstGeom prst="rect">
            <a:avLst/>
          </a:prstGeom>
        </p:spPr>
      </p:pic>
      <p:pic>
        <p:nvPicPr>
          <p:cNvPr id="6" name="Picture 5">
            <a:extLst>
              <a:ext uri="{FF2B5EF4-FFF2-40B4-BE49-F238E27FC236}">
                <a16:creationId xmlns:a16="http://schemas.microsoft.com/office/drawing/2014/main" id="{11E9F665-7C33-2CE7-0BF6-F8010F37E41D}"/>
              </a:ext>
            </a:extLst>
          </p:cNvPr>
          <p:cNvPicPr>
            <a:picLocks noChangeAspect="1"/>
          </p:cNvPicPr>
          <p:nvPr/>
        </p:nvPicPr>
        <p:blipFill>
          <a:blip r:embed="rId8"/>
          <a:stretch>
            <a:fillRect/>
          </a:stretch>
        </p:blipFill>
        <p:spPr>
          <a:xfrm>
            <a:off x="10480839" y="6158949"/>
            <a:ext cx="1249788" cy="652329"/>
          </a:xfrm>
          <a:prstGeom prst="rect">
            <a:avLst/>
          </a:prstGeom>
        </p:spPr>
      </p:pic>
    </p:spTree>
    <p:extLst>
      <p:ext uri="{BB962C8B-B14F-4D97-AF65-F5344CB8AC3E}">
        <p14:creationId xmlns:p14="http://schemas.microsoft.com/office/powerpoint/2010/main" val="3923006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97532" y="299143"/>
            <a:ext cx="776020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39381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86550" y="284604"/>
            <a:ext cx="575034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 The Networked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317035" y="-27434"/>
            <a:ext cx="2000183" cy="6912868"/>
          </a:xfrm>
          <a:prstGeom prst="rect">
            <a:avLst/>
          </a:prstGeom>
        </p:spPr>
      </p:pic>
      <p:pic>
        <p:nvPicPr>
          <p:cNvPr id="10" name="Picture 9"/>
          <p:cNvPicPr>
            <a:picLocks noChangeAspect="1"/>
          </p:cNvPicPr>
          <p:nvPr/>
        </p:nvPicPr>
        <p:blipFill>
          <a:blip r:embed="rId6"/>
          <a:stretch>
            <a:fillRect/>
          </a:stretch>
        </p:blipFill>
        <p:spPr>
          <a:xfrm>
            <a:off x="10009427" y="236723"/>
            <a:ext cx="2182572" cy="6361925"/>
          </a:xfrm>
          <a:prstGeom prst="rect">
            <a:avLst/>
          </a:prstGeom>
        </p:spPr>
      </p:pic>
      <p:sp>
        <p:nvSpPr>
          <p:cNvPr id="19" name="TextBox 18"/>
          <p:cNvSpPr txBox="1"/>
          <p:nvPr/>
        </p:nvSpPr>
        <p:spPr>
          <a:xfrm>
            <a:off x="23287" y="1339982"/>
            <a:ext cx="9900414"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Indeed, one of the </a:t>
            </a:r>
            <a:r>
              <a:rPr lang="en-US" sz="2400" b="1" dirty="0">
                <a:solidFill>
                  <a:srgbClr val="C00000"/>
                </a:solidFill>
                <a:latin typeface="Tajawal ExtraBold" panose="00000800000000000000" pitchFamily="2" charset="-78"/>
                <a:cs typeface="Tajawal ExtraBold" panose="00000800000000000000" pitchFamily="2" charset="-78"/>
              </a:rPr>
              <a:t>transformations</a:t>
            </a:r>
            <a:r>
              <a:rPr lang="en-US" sz="2400" dirty="0">
                <a:solidFill>
                  <a:srgbClr val="0A1F61"/>
                </a:solidFill>
                <a:latin typeface="Tajawal ExtraBold" panose="00000800000000000000" pitchFamily="2" charset="-78"/>
                <a:cs typeface="Tajawal ExtraBold" panose="00000800000000000000" pitchFamily="2" charset="-78"/>
              </a:rPr>
              <a:t> that characterize </a:t>
            </a:r>
            <a:r>
              <a:rPr lang="en-US" sz="2400" b="1" dirty="0">
                <a:solidFill>
                  <a:srgbClr val="C00000"/>
                </a:solidFill>
                <a:latin typeface="Tajawal ExtraBold" panose="00000800000000000000" pitchFamily="2" charset="-78"/>
                <a:cs typeface="Tajawal ExtraBold" panose="00000800000000000000" pitchFamily="2" charset="-78"/>
              </a:rPr>
              <a:t>the public sphere</a:t>
            </a:r>
            <a:r>
              <a:rPr lang="en-US" sz="2400" dirty="0">
                <a:solidFill>
                  <a:srgbClr val="0A1F61"/>
                </a:solidFill>
                <a:latin typeface="Tajawal ExtraBold" panose="00000800000000000000" pitchFamily="2" charset="-78"/>
                <a:cs typeface="Tajawal ExtraBold" panose="00000800000000000000" pitchFamily="2" charset="-78"/>
              </a:rPr>
              <a:t> in the digital age is </a:t>
            </a:r>
            <a:r>
              <a:rPr lang="en-US" sz="2400" b="1" dirty="0">
                <a:solidFill>
                  <a:srgbClr val="C00000"/>
                </a:solidFill>
                <a:latin typeface="Tajawal ExtraBold" panose="00000800000000000000" pitchFamily="2" charset="-78"/>
                <a:cs typeface="Tajawal ExtraBold" panose="00000800000000000000" pitchFamily="2" charset="-78"/>
              </a:rPr>
              <a:t>disintermediation</a:t>
            </a:r>
            <a:r>
              <a:rPr lang="en-US" sz="2400" dirty="0">
                <a:solidFill>
                  <a:srgbClr val="0A1F61"/>
                </a:solidFill>
                <a:latin typeface="Tajawal ExtraBold" panose="00000800000000000000" pitchFamily="2" charset="-78"/>
                <a:cs typeface="Tajawal ExtraBold" panose="00000800000000000000" pitchFamily="2" charset="-78"/>
              </a:rPr>
              <a:t>, a process of increased </a:t>
            </a:r>
            <a:r>
              <a:rPr lang="en-US" sz="2400" b="1" dirty="0">
                <a:solidFill>
                  <a:srgbClr val="C00000"/>
                </a:solidFill>
                <a:latin typeface="Tajawal ExtraBold" panose="00000800000000000000" pitchFamily="2" charset="-78"/>
                <a:cs typeface="Tajawal ExtraBold" panose="00000800000000000000" pitchFamily="2" charset="-78"/>
              </a:rPr>
              <a:t>independence</a:t>
            </a:r>
            <a:r>
              <a:rPr lang="en-US" sz="2400" dirty="0">
                <a:solidFill>
                  <a:srgbClr val="0A1F61"/>
                </a:solidFill>
                <a:latin typeface="Tajawal ExtraBold" panose="00000800000000000000" pitchFamily="2" charset="-78"/>
                <a:cs typeface="Tajawal ExtraBold" panose="00000800000000000000" pitchFamily="2" charset="-78"/>
              </a:rPr>
              <a:t> from </a:t>
            </a:r>
            <a:r>
              <a:rPr lang="en-US" sz="2400" b="1" dirty="0">
                <a:solidFill>
                  <a:srgbClr val="C00000"/>
                </a:solidFill>
                <a:latin typeface="Tajawal ExtraBold" panose="00000800000000000000" pitchFamily="2" charset="-78"/>
                <a:cs typeface="Tajawal ExtraBold" panose="00000800000000000000" pitchFamily="2" charset="-78"/>
              </a:rPr>
              <a:t>professionals</a:t>
            </a:r>
            <a:r>
              <a:rPr lang="en-US" sz="2400" dirty="0">
                <a:solidFill>
                  <a:srgbClr val="0A1F61"/>
                </a:solidFill>
                <a:latin typeface="Tajawal ExtraBold" panose="00000800000000000000" pitchFamily="2" charset="-78"/>
                <a:cs typeface="Tajawal ExtraBold" panose="00000800000000000000" pitchFamily="2" charset="-78"/>
              </a:rPr>
              <a:t> who traditionally have the role of intermediary between publics and information (</a:t>
            </a:r>
            <a:r>
              <a:rPr lang="en-US" sz="2400" dirty="0" err="1">
                <a:solidFill>
                  <a:srgbClr val="0A1F61"/>
                </a:solidFill>
                <a:latin typeface="Tajawal ExtraBold" panose="00000800000000000000" pitchFamily="2" charset="-78"/>
                <a:cs typeface="Tajawal ExtraBold" panose="00000800000000000000" pitchFamily="2" charset="-78"/>
              </a:rPr>
              <a:t>Bardoel</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dirty="0" err="1">
                <a:solidFill>
                  <a:srgbClr val="0A1F61"/>
                </a:solidFill>
                <a:latin typeface="Tajawal ExtraBold" panose="00000800000000000000" pitchFamily="2" charset="-78"/>
                <a:cs typeface="Tajawal ExtraBold" panose="00000800000000000000" pitchFamily="2" charset="-78"/>
              </a:rPr>
              <a:t>Deuze</a:t>
            </a:r>
            <a:r>
              <a:rPr lang="en-US" sz="2400" dirty="0">
                <a:solidFill>
                  <a:srgbClr val="0A1F61"/>
                </a:solidFill>
                <a:latin typeface="Tajawal ExtraBold" panose="00000800000000000000" pitchFamily="2" charset="-78"/>
                <a:cs typeface="Tajawal ExtraBold" panose="00000800000000000000" pitchFamily="2" charset="-78"/>
              </a:rPr>
              <a:t> 2001).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Thanks to </a:t>
            </a:r>
            <a:r>
              <a:rPr lang="en-US" sz="2400" b="1" dirty="0">
                <a:solidFill>
                  <a:srgbClr val="C00000"/>
                </a:solidFill>
                <a:latin typeface="Tajawal ExtraBold" panose="00000800000000000000" pitchFamily="2" charset="-78"/>
                <a:cs typeface="Tajawal ExtraBold" panose="00000800000000000000" pitchFamily="2" charset="-78"/>
              </a:rPr>
              <a:t>digital technologies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individuals</a:t>
            </a:r>
            <a:r>
              <a:rPr lang="en-US" sz="2400" dirty="0">
                <a:solidFill>
                  <a:srgbClr val="0A1F61"/>
                </a:solidFill>
                <a:latin typeface="Tajawal ExtraBold" panose="00000800000000000000" pitchFamily="2" charset="-78"/>
                <a:cs typeface="Tajawal ExtraBold" panose="00000800000000000000" pitchFamily="2" charset="-78"/>
              </a:rPr>
              <a:t> have direct </a:t>
            </a:r>
            <a:r>
              <a:rPr lang="en-US" sz="2400" b="1" dirty="0">
                <a:solidFill>
                  <a:srgbClr val="C00000"/>
                </a:solidFill>
                <a:latin typeface="Tajawal ExtraBold" panose="00000800000000000000" pitchFamily="2" charset="-78"/>
                <a:cs typeface="Tajawal ExtraBold" panose="00000800000000000000" pitchFamily="2" charset="-78"/>
              </a:rPr>
              <a:t>access</a:t>
            </a:r>
            <a:r>
              <a:rPr lang="en-US" sz="2400" dirty="0">
                <a:solidFill>
                  <a:srgbClr val="0A1F61"/>
                </a:solidFill>
                <a:latin typeface="Tajawal ExtraBold" panose="00000800000000000000" pitchFamily="2" charset="-78"/>
                <a:cs typeface="Tajawal ExtraBold" panose="00000800000000000000" pitchFamily="2" charset="-78"/>
              </a:rPr>
              <a:t> to an immense amount of </a:t>
            </a:r>
            <a:r>
              <a:rPr lang="en-US" sz="2400" b="1" dirty="0">
                <a:solidFill>
                  <a:srgbClr val="C00000"/>
                </a:solidFill>
                <a:latin typeface="Tajawal ExtraBold" panose="00000800000000000000" pitchFamily="2" charset="-78"/>
                <a:cs typeface="Tajawal ExtraBold" panose="00000800000000000000" pitchFamily="2" charset="-78"/>
              </a:rPr>
              <a:t>information</a:t>
            </a:r>
            <a:r>
              <a:rPr lang="en-US" sz="2400" dirty="0">
                <a:solidFill>
                  <a:srgbClr val="0A1F61"/>
                </a:solidFill>
                <a:latin typeface="Tajawal ExtraBold" panose="00000800000000000000" pitchFamily="2" charset="-78"/>
                <a:cs typeface="Tajawal ExtraBold" panose="00000800000000000000" pitchFamily="2" charset="-78"/>
              </a:rPr>
              <a:t> that was previously the preserve of </a:t>
            </a:r>
            <a:r>
              <a:rPr lang="en-US" sz="2400" b="1" dirty="0">
                <a:solidFill>
                  <a:srgbClr val="C00000"/>
                </a:solidFill>
                <a:latin typeface="Tajawal ExtraBold" panose="00000800000000000000" pitchFamily="2" charset="-78"/>
                <a:cs typeface="Tajawal ExtraBold" panose="00000800000000000000" pitchFamily="2" charset="-78"/>
              </a:rPr>
              <a:t>experts</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technicians, or professionals</a:t>
            </a:r>
            <a:r>
              <a:rPr lang="en-US" sz="2400" dirty="0">
                <a:solidFill>
                  <a:srgbClr val="0A1F61"/>
                </a:solidFill>
                <a:latin typeface="Tajawal ExtraBold" panose="00000800000000000000" pitchFamily="2" charset="-78"/>
                <a:cs typeface="Tajawal ExtraBold" panose="00000800000000000000" pitchFamily="2" charset="-78"/>
              </a:rPr>
              <a:t>, such as medical information or </a:t>
            </a:r>
            <a:r>
              <a:rPr lang="en-US" sz="2400" b="1" dirty="0">
                <a:solidFill>
                  <a:srgbClr val="C00000"/>
                </a:solidFill>
                <a:latin typeface="Tajawal ExtraBold" panose="00000800000000000000" pitchFamily="2" charset="-78"/>
                <a:cs typeface="Tajawal ExtraBold" panose="00000800000000000000" pitchFamily="2" charset="-78"/>
              </a:rPr>
              <a:t>direct communications </a:t>
            </a:r>
            <a:r>
              <a:rPr lang="en-US" sz="2400" dirty="0">
                <a:solidFill>
                  <a:srgbClr val="0A1F61"/>
                </a:solidFill>
                <a:latin typeface="Tajawal ExtraBold" panose="00000800000000000000" pitchFamily="2" charset="-78"/>
                <a:cs typeface="Tajawal ExtraBold" panose="00000800000000000000" pitchFamily="2" charset="-78"/>
              </a:rPr>
              <a:t>by politicians on social media.</a:t>
            </a:r>
          </a:p>
        </p:txBody>
      </p:sp>
      <p:pic>
        <p:nvPicPr>
          <p:cNvPr id="12" name="Picture 11">
            <a:extLst>
              <a:ext uri="{FF2B5EF4-FFF2-40B4-BE49-F238E27FC236}">
                <a16:creationId xmlns:a16="http://schemas.microsoft.com/office/drawing/2014/main" id="{51F21774-BECA-4DAB-8F15-98797B6D788E}"/>
              </a:ext>
            </a:extLst>
          </p:cNvPr>
          <p:cNvPicPr>
            <a:picLocks noChangeAspect="1"/>
          </p:cNvPicPr>
          <p:nvPr/>
        </p:nvPicPr>
        <p:blipFill>
          <a:blip r:embed="rId7"/>
          <a:stretch>
            <a:fillRect/>
          </a:stretch>
        </p:blipFill>
        <p:spPr>
          <a:xfrm>
            <a:off x="10020030" y="1416464"/>
            <a:ext cx="2143125" cy="2143125"/>
          </a:xfrm>
          <a:prstGeom prst="rect">
            <a:avLst/>
          </a:prstGeom>
        </p:spPr>
      </p:pic>
      <p:pic>
        <p:nvPicPr>
          <p:cNvPr id="5" name="Picture 4">
            <a:extLst>
              <a:ext uri="{FF2B5EF4-FFF2-40B4-BE49-F238E27FC236}">
                <a16:creationId xmlns:a16="http://schemas.microsoft.com/office/drawing/2014/main" id="{F569B11D-F298-F4AB-EE21-CC162DADA8AB}"/>
              </a:ext>
            </a:extLst>
          </p:cNvPr>
          <p:cNvPicPr>
            <a:picLocks noChangeAspect="1"/>
          </p:cNvPicPr>
          <p:nvPr/>
        </p:nvPicPr>
        <p:blipFill>
          <a:blip r:embed="rId8"/>
          <a:stretch>
            <a:fillRect/>
          </a:stretch>
        </p:blipFill>
        <p:spPr>
          <a:xfrm>
            <a:off x="10598095" y="6023650"/>
            <a:ext cx="1249788" cy="652329"/>
          </a:xfrm>
          <a:prstGeom prst="rect">
            <a:avLst/>
          </a:prstGeom>
        </p:spPr>
      </p:pic>
    </p:spTree>
    <p:extLst>
      <p:ext uri="{BB962C8B-B14F-4D97-AF65-F5344CB8AC3E}">
        <p14:creationId xmlns:p14="http://schemas.microsoft.com/office/powerpoint/2010/main" val="1626714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37603" y="397229"/>
            <a:ext cx="824907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69621" y="62996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9620" y="403418"/>
            <a:ext cx="649662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751211" y="-27434"/>
            <a:ext cx="2566007" cy="6912868"/>
          </a:xfrm>
          <a:prstGeom prst="rect">
            <a:avLst/>
          </a:prstGeom>
        </p:spPr>
      </p:pic>
      <p:pic>
        <p:nvPicPr>
          <p:cNvPr id="10" name="Picture 9"/>
          <p:cNvPicPr>
            <a:picLocks noChangeAspect="1"/>
          </p:cNvPicPr>
          <p:nvPr/>
        </p:nvPicPr>
        <p:blipFill>
          <a:blip r:embed="rId6"/>
          <a:stretch>
            <a:fillRect/>
          </a:stretch>
        </p:blipFill>
        <p:spPr>
          <a:xfrm>
            <a:off x="9280355" y="227388"/>
            <a:ext cx="2923163" cy="6426630"/>
          </a:xfrm>
          <a:prstGeom prst="rect">
            <a:avLst/>
          </a:prstGeom>
        </p:spPr>
      </p:pic>
      <p:sp>
        <p:nvSpPr>
          <p:cNvPr id="19" name="TextBox 18"/>
          <p:cNvSpPr txBox="1"/>
          <p:nvPr/>
        </p:nvSpPr>
        <p:spPr>
          <a:xfrm>
            <a:off x="85725" y="1451621"/>
            <a:ext cx="9000954" cy="4804970"/>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Also </a:t>
            </a:r>
            <a:r>
              <a:rPr lang="en-US" sz="2300" b="1" dirty="0">
                <a:solidFill>
                  <a:srgbClr val="C00000"/>
                </a:solidFill>
                <a:latin typeface="Tajawal ExtraBold" panose="00000800000000000000" pitchFamily="2" charset="-78"/>
                <a:cs typeface="Tajawal ExtraBold" panose="00000800000000000000" pitchFamily="2" charset="-78"/>
              </a:rPr>
              <a:t>new</a:t>
            </a:r>
            <a:r>
              <a:rPr lang="en-US" sz="2300" dirty="0">
                <a:solidFill>
                  <a:srgbClr val="0A1F61"/>
                </a:solidFill>
                <a:latin typeface="Tajawal ExtraBold" panose="00000800000000000000" pitchFamily="2" charset="-78"/>
                <a:cs typeface="Tajawal ExtraBold" panose="00000800000000000000" pitchFamily="2" charset="-78"/>
              </a:rPr>
              <a:t> processes of communication, cooperation, discussion, and </a:t>
            </a:r>
            <a:r>
              <a:rPr lang="en-US" sz="2300" b="1" dirty="0">
                <a:solidFill>
                  <a:srgbClr val="0A1F61"/>
                </a:solidFill>
                <a:latin typeface="Tajawal ExtraBold" panose="00000800000000000000" pitchFamily="2" charset="-78"/>
                <a:cs typeface="Tajawal ExtraBold" panose="00000800000000000000" pitchFamily="2" charset="-78"/>
              </a:rPr>
              <a:t>public opinion formation </a:t>
            </a:r>
            <a:r>
              <a:rPr lang="en-US" sz="2300" dirty="0">
                <a:solidFill>
                  <a:srgbClr val="0A1F61"/>
                </a:solidFill>
                <a:latin typeface="Tajawal ExtraBold" panose="00000800000000000000" pitchFamily="2" charset="-78"/>
                <a:cs typeface="Tajawal ExtraBold" panose="00000800000000000000" pitchFamily="2" charset="-78"/>
              </a:rPr>
              <a:t>emerge as </a:t>
            </a:r>
            <a:r>
              <a:rPr lang="en-US" sz="2300" b="1" dirty="0">
                <a:solidFill>
                  <a:srgbClr val="C00000"/>
                </a:solidFill>
                <a:latin typeface="Tajawal ExtraBold" panose="00000800000000000000" pitchFamily="2" charset="-78"/>
                <a:cs typeface="Tajawal ExtraBold" panose="00000800000000000000" pitchFamily="2" charset="-78"/>
              </a:rPr>
              <a:t>independent of the traditional mass media system</a:t>
            </a:r>
            <a:r>
              <a:rPr lang="en-US" sz="23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This phenomenon includes epochal </a:t>
            </a:r>
            <a:r>
              <a:rPr lang="en-US" sz="2300" b="1" dirty="0">
                <a:solidFill>
                  <a:srgbClr val="C00000"/>
                </a:solidFill>
                <a:latin typeface="Tajawal ExtraBold" panose="00000800000000000000" pitchFamily="2" charset="-78"/>
                <a:cs typeface="Tajawal ExtraBold" panose="00000800000000000000" pitchFamily="2" charset="-78"/>
              </a:rPr>
              <a:t>transformations</a:t>
            </a:r>
            <a:r>
              <a:rPr lang="en-US" sz="2300" dirty="0">
                <a:solidFill>
                  <a:srgbClr val="0A1F61"/>
                </a:solidFill>
                <a:latin typeface="Tajawal ExtraBold" panose="00000800000000000000" pitchFamily="2" charset="-78"/>
                <a:cs typeface="Tajawal ExtraBold" panose="00000800000000000000" pitchFamily="2" charset="-78"/>
              </a:rPr>
              <a:t> of </a:t>
            </a:r>
            <a:r>
              <a:rPr lang="en-US" sz="2300" b="1" dirty="0">
                <a:solidFill>
                  <a:srgbClr val="C00000"/>
                </a:solidFill>
                <a:latin typeface="Tajawal ExtraBold" panose="00000800000000000000" pitchFamily="2" charset="-78"/>
                <a:cs typeface="Tajawal ExtraBold" panose="00000800000000000000" pitchFamily="2" charset="-78"/>
              </a:rPr>
              <a:t>journalism’s</a:t>
            </a:r>
            <a:r>
              <a:rPr lang="en-US" sz="2300" dirty="0">
                <a:solidFill>
                  <a:srgbClr val="0A1F61"/>
                </a:solidFill>
                <a:latin typeface="Tajawal ExtraBold" panose="00000800000000000000" pitchFamily="2" charset="-78"/>
                <a:cs typeface="Tajawal ExtraBold" panose="00000800000000000000" pitchFamily="2" charset="-78"/>
              </a:rPr>
              <a:t> role. </a:t>
            </a:r>
          </a:p>
          <a:p>
            <a:pPr marL="285750" lvl="0" indent="-285750" algn="just">
              <a:lnSpc>
                <a:spcPct val="150000"/>
              </a:lnSpc>
              <a:buFont typeface="Arial" pitchFamily="34" charset="0"/>
              <a:buChar char="•"/>
              <a:defRPr/>
            </a:pPr>
            <a:r>
              <a:rPr lang="en-US" sz="2300" dirty="0">
                <a:solidFill>
                  <a:srgbClr val="0A1F61"/>
                </a:solidFill>
                <a:latin typeface="Tajawal ExtraBold" panose="00000800000000000000" pitchFamily="2" charset="-78"/>
                <a:cs typeface="Tajawal ExtraBold" panose="00000800000000000000" pitchFamily="2" charset="-78"/>
              </a:rPr>
              <a:t>For example, </a:t>
            </a:r>
            <a:r>
              <a:rPr lang="en-US" sz="2300" b="1" dirty="0">
                <a:solidFill>
                  <a:srgbClr val="C00000"/>
                </a:solidFill>
                <a:latin typeface="Tajawal ExtraBold" panose="00000800000000000000" pitchFamily="2" charset="-78"/>
                <a:cs typeface="Tajawal ExtraBold" panose="00000800000000000000" pitchFamily="2" charset="-78"/>
              </a:rPr>
              <a:t>citizen journalism </a:t>
            </a:r>
            <a:r>
              <a:rPr lang="en-US" sz="2300" dirty="0">
                <a:solidFill>
                  <a:srgbClr val="0A1F61"/>
                </a:solidFill>
                <a:latin typeface="Tajawal ExtraBold" panose="00000800000000000000" pitchFamily="2" charset="-78"/>
                <a:cs typeface="Tajawal ExtraBold" panose="00000800000000000000" pitchFamily="2" charset="-78"/>
              </a:rPr>
              <a:t>is the production and distribution of news by individuals who are not professional journalists and through channels other than those controlled by broadcast communication incumbents (Goode 2009).</a:t>
            </a:r>
            <a:endParaRPr kumimoji="0" lang="en-US" sz="230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72E8FDF6-4D79-4AD5-B9DD-69A149A9C05D}"/>
              </a:ext>
            </a:extLst>
          </p:cNvPr>
          <p:cNvPicPr>
            <a:picLocks noChangeAspect="1"/>
          </p:cNvPicPr>
          <p:nvPr/>
        </p:nvPicPr>
        <p:blipFill>
          <a:blip r:embed="rId7"/>
          <a:stretch>
            <a:fillRect/>
          </a:stretch>
        </p:blipFill>
        <p:spPr>
          <a:xfrm>
            <a:off x="9280355" y="1237896"/>
            <a:ext cx="3036863" cy="2026963"/>
          </a:xfrm>
          <a:prstGeom prst="rect">
            <a:avLst/>
          </a:prstGeom>
        </p:spPr>
      </p:pic>
      <p:pic>
        <p:nvPicPr>
          <p:cNvPr id="6" name="Picture 5">
            <a:extLst>
              <a:ext uri="{FF2B5EF4-FFF2-40B4-BE49-F238E27FC236}">
                <a16:creationId xmlns:a16="http://schemas.microsoft.com/office/drawing/2014/main" id="{A6FB2EF9-BDE8-50A8-D41A-255374C2AD25}"/>
              </a:ext>
            </a:extLst>
          </p:cNvPr>
          <p:cNvPicPr>
            <a:picLocks noChangeAspect="1"/>
          </p:cNvPicPr>
          <p:nvPr/>
        </p:nvPicPr>
        <p:blipFill>
          <a:blip r:embed="rId8"/>
          <a:stretch>
            <a:fillRect/>
          </a:stretch>
        </p:blipFill>
        <p:spPr>
          <a:xfrm>
            <a:off x="10173892" y="6117397"/>
            <a:ext cx="1249788" cy="652329"/>
          </a:xfrm>
          <a:prstGeom prst="rect">
            <a:avLst/>
          </a:prstGeom>
        </p:spPr>
      </p:pic>
    </p:spTree>
    <p:extLst>
      <p:ext uri="{BB962C8B-B14F-4D97-AF65-F5344CB8AC3E}">
        <p14:creationId xmlns:p14="http://schemas.microsoft.com/office/powerpoint/2010/main" val="18726914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39974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79470" y="63686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83622" y="382592"/>
            <a:ext cx="684325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1099871" y="-27434"/>
            <a:ext cx="1217347" cy="6912868"/>
          </a:xfrm>
          <a:prstGeom prst="rect">
            <a:avLst/>
          </a:prstGeom>
        </p:spPr>
      </p:pic>
      <p:pic>
        <p:nvPicPr>
          <p:cNvPr id="10" name="Picture 9"/>
          <p:cNvPicPr>
            <a:picLocks noChangeAspect="1"/>
          </p:cNvPicPr>
          <p:nvPr/>
        </p:nvPicPr>
        <p:blipFill>
          <a:blip r:embed="rId6"/>
          <a:stretch>
            <a:fillRect/>
          </a:stretch>
        </p:blipFill>
        <p:spPr>
          <a:xfrm>
            <a:off x="10787130" y="39388"/>
            <a:ext cx="1414491" cy="6573511"/>
          </a:xfrm>
          <a:prstGeom prst="rect">
            <a:avLst/>
          </a:prstGeom>
        </p:spPr>
      </p:pic>
      <p:sp>
        <p:nvSpPr>
          <p:cNvPr id="19" name="TextBox 18"/>
          <p:cNvSpPr txBox="1"/>
          <p:nvPr/>
        </p:nvSpPr>
        <p:spPr>
          <a:xfrm>
            <a:off x="65634" y="1398401"/>
            <a:ext cx="10650645"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Among the main </a:t>
            </a:r>
            <a:r>
              <a:rPr lang="en-US" sz="2400" b="1" dirty="0">
                <a:solidFill>
                  <a:srgbClr val="C00000"/>
                </a:solidFill>
                <a:latin typeface="Tajawal ExtraBold" panose="00000800000000000000" pitchFamily="2" charset="-78"/>
                <a:cs typeface="Tajawal ExtraBold" panose="00000800000000000000" pitchFamily="2" charset="-78"/>
              </a:rPr>
              <a:t>tools</a:t>
            </a:r>
            <a:r>
              <a:rPr lang="en-US" sz="2400" dirty="0">
                <a:solidFill>
                  <a:srgbClr val="0A1F61"/>
                </a:solidFill>
                <a:latin typeface="Tajawal ExtraBold" panose="00000800000000000000" pitchFamily="2" charset="-78"/>
                <a:cs typeface="Tajawal ExtraBold" panose="00000800000000000000" pitchFamily="2" charset="-78"/>
              </a:rPr>
              <a:t> available to </a:t>
            </a:r>
            <a:r>
              <a:rPr lang="en-US" sz="2400" b="1" dirty="0">
                <a:solidFill>
                  <a:srgbClr val="C00000"/>
                </a:solidFill>
                <a:latin typeface="Tajawal ExtraBold" panose="00000800000000000000" pitchFamily="2" charset="-78"/>
                <a:cs typeface="Tajawal ExtraBold" panose="00000800000000000000" pitchFamily="2" charset="-78"/>
              </a:rPr>
              <a:t>citizens</a:t>
            </a:r>
            <a:r>
              <a:rPr lang="en-US" sz="2400" dirty="0">
                <a:solidFill>
                  <a:srgbClr val="0A1F61"/>
                </a:solidFill>
                <a:latin typeface="Tajawal ExtraBold" panose="00000800000000000000" pitchFamily="2" charset="-78"/>
                <a:cs typeface="Tajawal ExtraBold" panose="00000800000000000000" pitchFamily="2" charset="-78"/>
              </a:rPr>
              <a:t> who wish to produce news are </a:t>
            </a:r>
            <a:r>
              <a:rPr lang="en-US" sz="2400" b="1" dirty="0">
                <a:solidFill>
                  <a:srgbClr val="C00000"/>
                </a:solidFill>
                <a:latin typeface="Tajawal ExtraBold" panose="00000800000000000000" pitchFamily="2" charset="-78"/>
                <a:cs typeface="Tajawal ExtraBold" panose="00000800000000000000" pitchFamily="2" charset="-78"/>
              </a:rPr>
              <a:t>social media</a:t>
            </a:r>
            <a:r>
              <a:rPr lang="en-US" sz="2400" dirty="0">
                <a:solidFill>
                  <a:srgbClr val="0A1F61"/>
                </a:solidFill>
                <a:latin typeface="Tajawal ExtraBold" panose="00000800000000000000" pitchFamily="2" charset="-78"/>
                <a:cs typeface="Tajawal ExtraBold" panose="00000800000000000000" pitchFamily="2" charset="-78"/>
              </a:rPr>
              <a:t>, but the historical evolution of such tools is worth mentioning.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Indymedia</a:t>
            </a:r>
            <a:r>
              <a:rPr lang="en-US" sz="2400" dirty="0">
                <a:solidFill>
                  <a:srgbClr val="0A1F61"/>
                </a:solidFill>
                <a:latin typeface="Tajawal ExtraBold" panose="00000800000000000000" pitchFamily="2" charset="-78"/>
                <a:cs typeface="Tajawal ExtraBold" panose="00000800000000000000" pitchFamily="2" charset="-78"/>
              </a:rPr>
              <a:t>, an information site created during the demonstrations against the World Trade Organization that took place in Seattle in 1999, was one of the first successful examples of a platform for </a:t>
            </a:r>
            <a:r>
              <a:rPr lang="en-US" sz="2400" b="1" dirty="0">
                <a:solidFill>
                  <a:srgbClr val="C00000"/>
                </a:solidFill>
                <a:latin typeface="Tajawal ExtraBold" panose="00000800000000000000" pitchFamily="2" charset="-78"/>
                <a:cs typeface="Tajawal ExtraBold" panose="00000800000000000000" pitchFamily="2" charset="-78"/>
              </a:rPr>
              <a:t>user‐led publication of journalistic content</a:t>
            </a:r>
            <a:r>
              <a:rPr lang="en-US" sz="2400" dirty="0">
                <a:solidFill>
                  <a:srgbClr val="C00000"/>
                </a:solidFill>
                <a:latin typeface="Tajawal ExtraBold" panose="00000800000000000000" pitchFamily="2" charset="-78"/>
                <a:cs typeface="Tajawal ExtraBold" panose="00000800000000000000" pitchFamily="2" charset="-78"/>
              </a:rPr>
              <a:t>.</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Anyone</a:t>
            </a:r>
            <a:r>
              <a:rPr lang="en-US" sz="2400" dirty="0">
                <a:solidFill>
                  <a:srgbClr val="0A1F61"/>
                </a:solidFill>
                <a:latin typeface="Tajawal ExtraBold" panose="00000800000000000000" pitchFamily="2" charset="-78"/>
                <a:cs typeface="Tajawal ExtraBold" panose="00000800000000000000" pitchFamily="2" charset="-78"/>
              </a:rPr>
              <a:t>, without the need to be a professional journalist, could </a:t>
            </a:r>
            <a:r>
              <a:rPr lang="en-US" sz="2400" b="1" dirty="0">
                <a:solidFill>
                  <a:srgbClr val="C00000"/>
                </a:solidFill>
                <a:latin typeface="Tajawal ExtraBold" panose="00000800000000000000" pitchFamily="2" charset="-78"/>
                <a:cs typeface="Tajawal ExtraBold" panose="00000800000000000000" pitchFamily="2" charset="-78"/>
              </a:rPr>
              <a:t>post news or comments </a:t>
            </a:r>
            <a:r>
              <a:rPr lang="en-US" sz="2400" dirty="0">
                <a:solidFill>
                  <a:srgbClr val="0A1F61"/>
                </a:solidFill>
                <a:latin typeface="Tajawal ExtraBold" panose="00000800000000000000" pitchFamily="2" charset="-78"/>
                <a:cs typeface="Tajawal ExtraBold" panose="00000800000000000000" pitchFamily="2" charset="-78"/>
              </a:rPr>
              <a:t>that were then automatically published and thus made accessible to and commented on by other users.</a:t>
            </a:r>
            <a:endParaRPr lang="en-US" sz="2400" b="1" dirty="0">
              <a:solidFill>
                <a:srgbClr val="C00000"/>
              </a:solidFill>
              <a:latin typeface="Tajawal ExtraBold" panose="00000800000000000000" pitchFamily="2" charset="-78"/>
              <a:cs typeface="Tajawal ExtraBold" panose="00000800000000000000" pitchFamily="2" charset="-78"/>
            </a:endParaRPr>
          </a:p>
        </p:txBody>
      </p:sp>
      <p:pic>
        <p:nvPicPr>
          <p:cNvPr id="5" name="Picture 4">
            <a:extLst>
              <a:ext uri="{FF2B5EF4-FFF2-40B4-BE49-F238E27FC236}">
                <a16:creationId xmlns:a16="http://schemas.microsoft.com/office/drawing/2014/main" id="{53A305CE-9BA0-49FA-A6FD-863311E3CE6A}"/>
              </a:ext>
            </a:extLst>
          </p:cNvPr>
          <p:cNvPicPr>
            <a:picLocks noChangeAspect="1"/>
          </p:cNvPicPr>
          <p:nvPr/>
        </p:nvPicPr>
        <p:blipFill rotWithShape="1">
          <a:blip r:embed="rId7"/>
          <a:srcRect t="25068"/>
          <a:stretch/>
        </p:blipFill>
        <p:spPr>
          <a:xfrm>
            <a:off x="9708377" y="125241"/>
            <a:ext cx="2448418" cy="1384642"/>
          </a:xfrm>
          <a:prstGeom prst="rect">
            <a:avLst/>
          </a:prstGeom>
        </p:spPr>
      </p:pic>
      <p:pic>
        <p:nvPicPr>
          <p:cNvPr id="6" name="Picture 5">
            <a:extLst>
              <a:ext uri="{FF2B5EF4-FFF2-40B4-BE49-F238E27FC236}">
                <a16:creationId xmlns:a16="http://schemas.microsoft.com/office/drawing/2014/main" id="{55A958E9-70BF-B3EF-6B6A-3ED450624010}"/>
              </a:ext>
            </a:extLst>
          </p:cNvPr>
          <p:cNvPicPr>
            <a:picLocks noChangeAspect="1"/>
          </p:cNvPicPr>
          <p:nvPr/>
        </p:nvPicPr>
        <p:blipFill>
          <a:blip r:embed="rId8"/>
          <a:stretch>
            <a:fillRect/>
          </a:stretch>
        </p:blipFill>
        <p:spPr>
          <a:xfrm>
            <a:off x="10671533" y="6181926"/>
            <a:ext cx="1249788" cy="652329"/>
          </a:xfrm>
          <a:prstGeom prst="rect">
            <a:avLst/>
          </a:prstGeom>
        </p:spPr>
      </p:pic>
    </p:spTree>
    <p:extLst>
      <p:ext uri="{BB962C8B-B14F-4D97-AF65-F5344CB8AC3E}">
        <p14:creationId xmlns:p14="http://schemas.microsoft.com/office/powerpoint/2010/main" val="37718335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7" y="286419"/>
            <a:ext cx="8329600" cy="82232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52943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40643" y="246499"/>
            <a:ext cx="657827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487509" y="-27434"/>
            <a:ext cx="1829709" cy="6912868"/>
          </a:xfrm>
          <a:prstGeom prst="rect">
            <a:avLst/>
          </a:prstGeom>
        </p:spPr>
      </p:pic>
      <p:pic>
        <p:nvPicPr>
          <p:cNvPr id="10" name="Picture 9"/>
          <p:cNvPicPr>
            <a:picLocks noChangeAspect="1"/>
          </p:cNvPicPr>
          <p:nvPr/>
        </p:nvPicPr>
        <p:blipFill>
          <a:blip r:embed="rId6"/>
          <a:stretch>
            <a:fillRect/>
          </a:stretch>
        </p:blipFill>
        <p:spPr>
          <a:xfrm>
            <a:off x="10248360" y="214774"/>
            <a:ext cx="1888448" cy="6566765"/>
          </a:xfrm>
          <a:prstGeom prst="rect">
            <a:avLst/>
          </a:prstGeom>
        </p:spPr>
      </p:pic>
      <p:sp>
        <p:nvSpPr>
          <p:cNvPr id="19" name="TextBox 18"/>
          <p:cNvSpPr txBox="1"/>
          <p:nvPr/>
        </p:nvSpPr>
        <p:spPr>
          <a:xfrm>
            <a:off x="55193" y="1350953"/>
            <a:ext cx="10012758"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the </a:t>
            </a:r>
            <a:r>
              <a:rPr lang="en-US" sz="2400" b="1" dirty="0">
                <a:solidFill>
                  <a:srgbClr val="C00000"/>
                </a:solidFill>
                <a:latin typeface="Tajawal ExtraBold" panose="00000800000000000000" pitchFamily="2" charset="-78"/>
                <a:cs typeface="Tajawal ExtraBold" panose="00000800000000000000" pitchFamily="2" charset="-78"/>
              </a:rPr>
              <a:t>2000s</a:t>
            </a:r>
            <a:r>
              <a:rPr lang="en-US" sz="2400" dirty="0">
                <a:solidFill>
                  <a:srgbClr val="0A1F61"/>
                </a:solidFill>
                <a:latin typeface="Tajawal ExtraBold" panose="00000800000000000000" pitchFamily="2" charset="-78"/>
                <a:cs typeface="Tajawal ExtraBold" panose="00000800000000000000" pitchFamily="2" charset="-78"/>
              </a:rPr>
              <a:t>, legacy </a:t>
            </a:r>
            <a:r>
              <a:rPr lang="en-US" sz="2400" b="1" dirty="0">
                <a:solidFill>
                  <a:srgbClr val="C00000"/>
                </a:solidFill>
                <a:latin typeface="Tajawal ExtraBold" panose="00000800000000000000" pitchFamily="2" charset="-78"/>
                <a:cs typeface="Tajawal ExtraBold" panose="00000800000000000000" pitchFamily="2" charset="-78"/>
              </a:rPr>
              <a:t>newspapers</a:t>
            </a:r>
            <a:r>
              <a:rPr lang="en-US" sz="2400" dirty="0">
                <a:solidFill>
                  <a:srgbClr val="0A1F61"/>
                </a:solidFill>
                <a:latin typeface="Tajawal ExtraBold" panose="00000800000000000000" pitchFamily="2" charset="-78"/>
                <a:cs typeface="Tajawal ExtraBold" panose="00000800000000000000" pitchFamily="2" charset="-78"/>
              </a:rPr>
              <a:t> gradually adapted to this change, opening </a:t>
            </a:r>
            <a:r>
              <a:rPr lang="en-US" sz="2400" b="1" dirty="0">
                <a:solidFill>
                  <a:srgbClr val="C00000"/>
                </a:solidFill>
                <a:latin typeface="Tajawal ExtraBold" panose="00000800000000000000" pitchFamily="2" charset="-78"/>
                <a:cs typeface="Tajawal ExtraBold" panose="00000800000000000000" pitchFamily="2" charset="-78"/>
              </a:rPr>
              <a:t>online editions </a:t>
            </a:r>
            <a:r>
              <a:rPr lang="en-US" sz="2400" dirty="0">
                <a:solidFill>
                  <a:srgbClr val="0A1F61"/>
                </a:solidFill>
                <a:latin typeface="Tajawal ExtraBold" panose="00000800000000000000" pitchFamily="2" charset="-78"/>
                <a:cs typeface="Tajawal ExtraBold" panose="00000800000000000000" pitchFamily="2" charset="-78"/>
              </a:rPr>
              <a:t>in which not only content was made available through new technologies (for example computers, smartphones, or tablets), but also communication started being increasingly focused on the </a:t>
            </a:r>
            <a:r>
              <a:rPr lang="en-US" sz="2400" b="1" dirty="0">
                <a:solidFill>
                  <a:srgbClr val="C00000"/>
                </a:solidFill>
                <a:latin typeface="Tajawal ExtraBold" panose="00000800000000000000" pitchFamily="2" charset="-78"/>
                <a:cs typeface="Tajawal ExtraBold" panose="00000800000000000000" pitchFamily="2" charset="-78"/>
              </a:rPr>
              <a:t>interaction with readers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boundaries between mass media and new forms of communication thus changed as newspapers integrated </a:t>
            </a:r>
            <a:r>
              <a:rPr lang="en-US" sz="2400" b="1" dirty="0">
                <a:solidFill>
                  <a:srgbClr val="C00000"/>
                </a:solidFill>
                <a:latin typeface="Tajawal ExtraBold" panose="00000800000000000000" pitchFamily="2" charset="-78"/>
                <a:cs typeface="Tajawal ExtraBold" panose="00000800000000000000" pitchFamily="2" charset="-78"/>
              </a:rPr>
              <a:t>online news with interactive systems</a:t>
            </a:r>
            <a:r>
              <a:rPr lang="en-US" sz="2400" dirty="0">
                <a:solidFill>
                  <a:srgbClr val="0A1F61"/>
                </a:solidFill>
                <a:latin typeface="Tajawal ExtraBold" panose="00000800000000000000" pitchFamily="2" charset="-78"/>
                <a:cs typeface="Tajawal ExtraBold" panose="00000800000000000000" pitchFamily="2" charset="-78"/>
              </a:rPr>
              <a:t> such as blogging at first, comments and rating later, and eventually moved part of their content to social media.</a:t>
            </a:r>
          </a:p>
        </p:txBody>
      </p:sp>
      <p:pic>
        <p:nvPicPr>
          <p:cNvPr id="6" name="Picture 5">
            <a:extLst>
              <a:ext uri="{FF2B5EF4-FFF2-40B4-BE49-F238E27FC236}">
                <a16:creationId xmlns:a16="http://schemas.microsoft.com/office/drawing/2014/main" id="{A1E3EC36-BC19-43F2-969E-D12B48C554DD}"/>
              </a:ext>
            </a:extLst>
          </p:cNvPr>
          <p:cNvPicPr>
            <a:picLocks noChangeAspect="1"/>
          </p:cNvPicPr>
          <p:nvPr/>
        </p:nvPicPr>
        <p:blipFill>
          <a:blip r:embed="rId7"/>
          <a:stretch>
            <a:fillRect/>
          </a:stretch>
        </p:blipFill>
        <p:spPr>
          <a:xfrm>
            <a:off x="10105659" y="202120"/>
            <a:ext cx="2173849" cy="1977422"/>
          </a:xfrm>
          <a:prstGeom prst="rect">
            <a:avLst/>
          </a:prstGeom>
        </p:spPr>
      </p:pic>
      <p:pic>
        <p:nvPicPr>
          <p:cNvPr id="5" name="Picture 4">
            <a:extLst>
              <a:ext uri="{FF2B5EF4-FFF2-40B4-BE49-F238E27FC236}">
                <a16:creationId xmlns:a16="http://schemas.microsoft.com/office/drawing/2014/main" id="{A1CBA3C7-8B5C-7FFF-67B0-FA4E68452913}"/>
              </a:ext>
            </a:extLst>
          </p:cNvPr>
          <p:cNvPicPr>
            <a:picLocks noChangeAspect="1"/>
          </p:cNvPicPr>
          <p:nvPr/>
        </p:nvPicPr>
        <p:blipFill>
          <a:blip r:embed="rId8"/>
          <a:stretch>
            <a:fillRect/>
          </a:stretch>
        </p:blipFill>
        <p:spPr>
          <a:xfrm>
            <a:off x="995597" y="6405955"/>
            <a:ext cx="825061" cy="430642"/>
          </a:xfrm>
          <a:prstGeom prst="rect">
            <a:avLst/>
          </a:prstGeom>
        </p:spPr>
      </p:pic>
    </p:spTree>
    <p:extLst>
      <p:ext uri="{BB962C8B-B14F-4D97-AF65-F5344CB8AC3E}">
        <p14:creationId xmlns:p14="http://schemas.microsoft.com/office/powerpoint/2010/main" val="33419932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7" y="286419"/>
            <a:ext cx="8512480"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52943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30500" y="214774"/>
            <a:ext cx="6571297"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517001" y="-27434"/>
            <a:ext cx="1800218" cy="6912868"/>
          </a:xfrm>
          <a:prstGeom prst="rect">
            <a:avLst/>
          </a:prstGeom>
        </p:spPr>
      </p:pic>
      <p:pic>
        <p:nvPicPr>
          <p:cNvPr id="10" name="Picture 9"/>
          <p:cNvPicPr>
            <a:picLocks noChangeAspect="1"/>
          </p:cNvPicPr>
          <p:nvPr/>
        </p:nvPicPr>
        <p:blipFill>
          <a:blip r:embed="rId6"/>
          <a:stretch>
            <a:fillRect/>
          </a:stretch>
        </p:blipFill>
        <p:spPr>
          <a:xfrm>
            <a:off x="10328654" y="268854"/>
            <a:ext cx="2036170" cy="6465415"/>
          </a:xfrm>
          <a:prstGeom prst="rect">
            <a:avLst/>
          </a:prstGeom>
        </p:spPr>
      </p:pic>
      <p:sp>
        <p:nvSpPr>
          <p:cNvPr id="19" name="TextBox 18"/>
          <p:cNvSpPr txBox="1"/>
          <p:nvPr/>
        </p:nvSpPr>
        <p:spPr>
          <a:xfrm>
            <a:off x="54943" y="1335375"/>
            <a:ext cx="10156673"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As a consequence, the </a:t>
            </a:r>
            <a:r>
              <a:rPr lang="en-US" sz="2400" b="1" dirty="0">
                <a:solidFill>
                  <a:srgbClr val="0A1F61"/>
                </a:solidFill>
                <a:latin typeface="Tajawal ExtraBold" panose="00000800000000000000" pitchFamily="2" charset="-78"/>
                <a:cs typeface="Tajawal ExtraBold" panose="00000800000000000000" pitchFamily="2" charset="-78"/>
              </a:rPr>
              <a:t>role</a:t>
            </a:r>
            <a:r>
              <a:rPr lang="en-US" sz="2400" dirty="0">
                <a:solidFill>
                  <a:srgbClr val="0A1F61"/>
                </a:solidFill>
                <a:latin typeface="Tajawal ExtraBold" panose="00000800000000000000" pitchFamily="2" charset="-78"/>
                <a:cs typeface="Tajawal ExtraBold" panose="00000800000000000000" pitchFamily="2" charset="-78"/>
              </a:rPr>
              <a:t> of </a:t>
            </a:r>
            <a:r>
              <a:rPr lang="en-US" sz="2400" b="1" dirty="0">
                <a:solidFill>
                  <a:srgbClr val="C00000"/>
                </a:solidFill>
                <a:latin typeface="Tajawal ExtraBold" panose="00000800000000000000" pitchFamily="2" charset="-78"/>
                <a:cs typeface="Tajawal ExtraBold" panose="00000800000000000000" pitchFamily="2" charset="-78"/>
              </a:rPr>
              <a:t>professional Journalists </a:t>
            </a:r>
            <a:r>
              <a:rPr lang="en-US" sz="2400" dirty="0">
                <a:solidFill>
                  <a:srgbClr val="0A1F61"/>
                </a:solidFill>
                <a:latin typeface="Tajawal ExtraBold" panose="00000800000000000000" pitchFamily="2" charset="-78"/>
                <a:cs typeface="Tajawal ExtraBold" panose="00000800000000000000" pitchFamily="2" charset="-78"/>
              </a:rPr>
              <a:t>has </a:t>
            </a:r>
            <a:r>
              <a:rPr lang="en-US" sz="2400" b="1" dirty="0">
                <a:solidFill>
                  <a:srgbClr val="C00000"/>
                </a:solidFill>
                <a:latin typeface="Tajawal ExtraBold" panose="00000800000000000000" pitchFamily="2" charset="-78"/>
                <a:cs typeface="Tajawal ExtraBold" panose="00000800000000000000" pitchFamily="2" charset="-78"/>
              </a:rPr>
              <a:t>changed</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For example, through the use of </a:t>
            </a:r>
            <a:r>
              <a:rPr lang="en-US" sz="2400" b="1" dirty="0">
                <a:solidFill>
                  <a:srgbClr val="C00000"/>
                </a:solidFill>
                <a:latin typeface="Tajawal ExtraBold" panose="00000800000000000000" pitchFamily="2" charset="-78"/>
                <a:cs typeface="Tajawal ExtraBold" panose="00000800000000000000" pitchFamily="2" charset="-78"/>
              </a:rPr>
              <a:t>commercial social media platforms </a:t>
            </a:r>
            <a:r>
              <a:rPr lang="en-US" sz="2400" dirty="0">
                <a:solidFill>
                  <a:srgbClr val="0A1F61"/>
                </a:solidFill>
                <a:latin typeface="Tajawal ExtraBold" panose="00000800000000000000" pitchFamily="2" charset="-78"/>
                <a:cs typeface="Tajawal ExtraBold" panose="00000800000000000000" pitchFamily="2" charset="-78"/>
              </a:rPr>
              <a:t>such as Twitter or Facebook, individual </a:t>
            </a:r>
            <a:r>
              <a:rPr lang="en-US" sz="2400" b="1" dirty="0">
                <a:solidFill>
                  <a:srgbClr val="C00000"/>
                </a:solidFill>
                <a:latin typeface="Tajawal ExtraBold" panose="00000800000000000000" pitchFamily="2" charset="-78"/>
                <a:cs typeface="Tajawal ExtraBold" panose="00000800000000000000" pitchFamily="2" charset="-78"/>
              </a:rPr>
              <a:t>reporters</a:t>
            </a:r>
            <a:r>
              <a:rPr lang="en-US" sz="2400" dirty="0">
                <a:solidFill>
                  <a:srgbClr val="0A1F61"/>
                </a:solidFill>
                <a:latin typeface="Tajawal ExtraBold" panose="00000800000000000000" pitchFamily="2" charset="-78"/>
                <a:cs typeface="Tajawal ExtraBold" panose="00000800000000000000" pitchFamily="2" charset="-78"/>
              </a:rPr>
              <a:t> can acquire a </a:t>
            </a:r>
            <a:r>
              <a:rPr lang="en-US" sz="2400" b="1" dirty="0">
                <a:solidFill>
                  <a:srgbClr val="C00000"/>
                </a:solidFill>
                <a:latin typeface="Tajawal ExtraBold" panose="00000800000000000000" pitchFamily="2" charset="-78"/>
                <a:cs typeface="Tajawal ExtraBold" panose="00000800000000000000" pitchFamily="2" charset="-78"/>
              </a:rPr>
              <a:t>visibility</a:t>
            </a:r>
            <a:r>
              <a:rPr lang="en-US" sz="2400" dirty="0">
                <a:solidFill>
                  <a:srgbClr val="0A1F61"/>
                </a:solidFill>
                <a:latin typeface="Tajawal ExtraBold" panose="00000800000000000000" pitchFamily="2" charset="-78"/>
                <a:cs typeface="Tajawal ExtraBold" panose="00000800000000000000" pitchFamily="2" charset="-78"/>
              </a:rPr>
              <a:t> comparable to that of the </a:t>
            </a:r>
            <a:r>
              <a:rPr lang="en-US" sz="2400" b="1" dirty="0">
                <a:solidFill>
                  <a:srgbClr val="0A1F61"/>
                </a:solidFill>
                <a:latin typeface="Tajawal ExtraBold" panose="00000800000000000000" pitchFamily="2" charset="-78"/>
                <a:cs typeface="Tajawal ExtraBold" panose="00000800000000000000" pitchFamily="2" charset="-78"/>
              </a:rPr>
              <a:t>newspapers</a:t>
            </a:r>
            <a:r>
              <a:rPr lang="en-US" sz="2400" dirty="0">
                <a:solidFill>
                  <a:srgbClr val="0A1F61"/>
                </a:solidFill>
                <a:latin typeface="Tajawal ExtraBold" panose="00000800000000000000" pitchFamily="2" charset="-78"/>
                <a:cs typeface="Tajawal ExtraBold" panose="00000800000000000000" pitchFamily="2" charset="-78"/>
              </a:rPr>
              <a:t> for which they work (Weaver and </a:t>
            </a:r>
            <a:r>
              <a:rPr lang="en-US" sz="2400" dirty="0" err="1">
                <a:solidFill>
                  <a:srgbClr val="0A1F61"/>
                </a:solidFill>
                <a:latin typeface="Tajawal ExtraBold" panose="00000800000000000000" pitchFamily="2" charset="-78"/>
                <a:cs typeface="Tajawal ExtraBold" panose="00000800000000000000" pitchFamily="2" charset="-78"/>
              </a:rPr>
              <a:t>Willnat</a:t>
            </a:r>
            <a:r>
              <a:rPr lang="en-US" sz="2400" dirty="0">
                <a:solidFill>
                  <a:srgbClr val="0A1F61"/>
                </a:solidFill>
                <a:latin typeface="Tajawal ExtraBold" panose="00000800000000000000" pitchFamily="2" charset="-78"/>
                <a:cs typeface="Tajawal ExtraBold" panose="00000800000000000000" pitchFamily="2" charset="-78"/>
              </a:rPr>
              <a:t> 2016).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also gradually became </a:t>
            </a:r>
            <a:r>
              <a:rPr lang="en-US" sz="2400" b="1" dirty="0">
                <a:solidFill>
                  <a:srgbClr val="C00000"/>
                </a:solidFill>
                <a:latin typeface="Tajawal ExtraBold" panose="00000800000000000000" pitchFamily="2" charset="-78"/>
                <a:cs typeface="Tajawal ExtraBold" panose="00000800000000000000" pitchFamily="2" charset="-78"/>
              </a:rPr>
              <a:t>sources of information </a:t>
            </a:r>
            <a:r>
              <a:rPr lang="en-US" sz="2400" dirty="0">
                <a:solidFill>
                  <a:srgbClr val="0A1F61"/>
                </a:solidFill>
                <a:latin typeface="Tajawal ExtraBold" panose="00000800000000000000" pitchFamily="2" charset="-78"/>
                <a:cs typeface="Tajawal ExtraBold" panose="00000800000000000000" pitchFamily="2" charset="-78"/>
              </a:rPr>
              <a:t>for </a:t>
            </a:r>
            <a:r>
              <a:rPr lang="en-US" sz="2400" b="1" dirty="0">
                <a:solidFill>
                  <a:srgbClr val="C00000"/>
                </a:solidFill>
                <a:latin typeface="Tajawal ExtraBold" panose="00000800000000000000" pitchFamily="2" charset="-78"/>
                <a:cs typeface="Tajawal ExtraBold" panose="00000800000000000000" pitchFamily="2" charset="-78"/>
              </a:rPr>
              <a:t>journalists, as politicians </a:t>
            </a:r>
            <a:r>
              <a:rPr lang="en-US" sz="2400" dirty="0">
                <a:solidFill>
                  <a:srgbClr val="0A1F61"/>
                </a:solidFill>
                <a:latin typeface="Tajawal ExtraBold" panose="00000800000000000000" pitchFamily="2" charset="-78"/>
                <a:cs typeface="Tajawal ExtraBold" panose="00000800000000000000" pitchFamily="2" charset="-78"/>
              </a:rPr>
              <a:t>and other actors started using platforms such as Twitter and Facebook to announce decisions or comment on politics (</a:t>
            </a:r>
            <a:r>
              <a:rPr lang="en-US" sz="2400" dirty="0" err="1">
                <a:solidFill>
                  <a:srgbClr val="0A1F61"/>
                </a:solidFill>
                <a:latin typeface="Tajawal ExtraBold" panose="00000800000000000000" pitchFamily="2" charset="-78"/>
                <a:cs typeface="Tajawal ExtraBold" panose="00000800000000000000" pitchFamily="2" charset="-78"/>
              </a:rPr>
              <a:t>Paulussen</a:t>
            </a:r>
            <a:r>
              <a:rPr lang="en-US" sz="2400" dirty="0">
                <a:solidFill>
                  <a:srgbClr val="0A1F61"/>
                </a:solidFill>
                <a:latin typeface="Tajawal ExtraBold" panose="00000800000000000000" pitchFamily="2" charset="-78"/>
                <a:cs typeface="Tajawal ExtraBold" panose="00000800000000000000" pitchFamily="2" charset="-78"/>
              </a:rPr>
              <a:t> and Harder 2014).</a:t>
            </a:r>
          </a:p>
        </p:txBody>
      </p:sp>
      <p:pic>
        <p:nvPicPr>
          <p:cNvPr id="5" name="Picture 4">
            <a:extLst>
              <a:ext uri="{FF2B5EF4-FFF2-40B4-BE49-F238E27FC236}">
                <a16:creationId xmlns:a16="http://schemas.microsoft.com/office/drawing/2014/main" id="{F4B552E8-C78A-4290-BCA1-E872E63EE1CC}"/>
              </a:ext>
            </a:extLst>
          </p:cNvPr>
          <p:cNvPicPr>
            <a:picLocks noChangeAspect="1"/>
          </p:cNvPicPr>
          <p:nvPr/>
        </p:nvPicPr>
        <p:blipFill>
          <a:blip r:embed="rId7"/>
          <a:stretch>
            <a:fillRect/>
          </a:stretch>
        </p:blipFill>
        <p:spPr>
          <a:xfrm>
            <a:off x="10300963" y="1271788"/>
            <a:ext cx="2039603" cy="2157212"/>
          </a:xfrm>
          <a:prstGeom prst="rect">
            <a:avLst/>
          </a:prstGeom>
        </p:spPr>
      </p:pic>
      <p:pic>
        <p:nvPicPr>
          <p:cNvPr id="6" name="Picture 5">
            <a:extLst>
              <a:ext uri="{FF2B5EF4-FFF2-40B4-BE49-F238E27FC236}">
                <a16:creationId xmlns:a16="http://schemas.microsoft.com/office/drawing/2014/main" id="{DAC93A12-5981-3399-7B10-5E65275DF594}"/>
              </a:ext>
            </a:extLst>
          </p:cNvPr>
          <p:cNvPicPr>
            <a:picLocks noChangeAspect="1"/>
          </p:cNvPicPr>
          <p:nvPr/>
        </p:nvPicPr>
        <p:blipFill>
          <a:blip r:embed="rId8"/>
          <a:stretch>
            <a:fillRect/>
          </a:stretch>
        </p:blipFill>
        <p:spPr>
          <a:xfrm>
            <a:off x="10721845" y="6233105"/>
            <a:ext cx="1249788" cy="652329"/>
          </a:xfrm>
          <a:prstGeom prst="rect">
            <a:avLst/>
          </a:prstGeom>
        </p:spPr>
      </p:pic>
    </p:spTree>
    <p:extLst>
      <p:ext uri="{BB962C8B-B14F-4D97-AF65-F5344CB8AC3E}">
        <p14:creationId xmlns:p14="http://schemas.microsoft.com/office/powerpoint/2010/main" val="2478066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6" y="286419"/>
            <a:ext cx="8284335"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52943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30500" y="214774"/>
            <a:ext cx="6626453"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50667" y="65085"/>
            <a:ext cx="2615468" cy="6566765"/>
          </a:xfrm>
          <a:prstGeom prst="rect">
            <a:avLst/>
          </a:prstGeom>
        </p:spPr>
      </p:pic>
      <p:sp>
        <p:nvSpPr>
          <p:cNvPr id="19" name="TextBox 18"/>
          <p:cNvSpPr txBox="1"/>
          <p:nvPr/>
        </p:nvSpPr>
        <p:spPr>
          <a:xfrm>
            <a:off x="155558" y="1518781"/>
            <a:ext cx="9041521" cy="4455835"/>
          </a:xfrm>
          <a:prstGeom prst="rect">
            <a:avLst/>
          </a:prstGeom>
          <a:noFill/>
        </p:spPr>
        <p:txBody>
          <a:bodyPr wrap="square" rtlCol="0">
            <a:spAutoFit/>
          </a:bodyPr>
          <a:lstStyle/>
          <a:p>
            <a:pPr marL="342900" lvl="0" indent="-342900" algn="just">
              <a:lnSpc>
                <a:spcPct val="15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A key </a:t>
            </a:r>
            <a:r>
              <a:rPr lang="en-US" sz="2400" b="1" dirty="0">
                <a:solidFill>
                  <a:srgbClr val="C00000"/>
                </a:solidFill>
                <a:latin typeface="Tajawal ExtraBold" panose="00000800000000000000" pitchFamily="2" charset="-78"/>
                <a:cs typeface="Tajawal ExtraBold" panose="00000800000000000000" pitchFamily="2" charset="-78"/>
              </a:rPr>
              <a:t>political function </a:t>
            </a:r>
            <a:r>
              <a:rPr lang="en-US" sz="2400" dirty="0">
                <a:solidFill>
                  <a:srgbClr val="0A1F61"/>
                </a:solidFill>
                <a:latin typeface="Tajawal ExtraBold" panose="00000800000000000000" pitchFamily="2" charset="-78"/>
                <a:cs typeface="Tajawal ExtraBold" panose="00000800000000000000" pitchFamily="2" charset="-78"/>
              </a:rPr>
              <a:t>of </a:t>
            </a:r>
            <a:r>
              <a:rPr lang="en-US" sz="2400" b="1" dirty="0">
                <a:solidFill>
                  <a:srgbClr val="0A1F61"/>
                </a:solidFill>
                <a:latin typeface="Tajawal ExtraBold" panose="00000800000000000000" pitchFamily="2" charset="-78"/>
                <a:cs typeface="Tajawal ExtraBold" panose="00000800000000000000" pitchFamily="2" charset="-78"/>
              </a:rPr>
              <a:t>journalism</a:t>
            </a:r>
            <a:r>
              <a:rPr lang="en-US" sz="2400" dirty="0">
                <a:solidFill>
                  <a:srgbClr val="0A1F61"/>
                </a:solidFill>
                <a:latin typeface="Tajawal ExtraBold" panose="00000800000000000000" pitchFamily="2" charset="-78"/>
                <a:cs typeface="Tajawal ExtraBold" panose="00000800000000000000" pitchFamily="2" charset="-78"/>
              </a:rPr>
              <a:t> is </a:t>
            </a:r>
            <a:r>
              <a:rPr lang="en-US" sz="2400" b="1" dirty="0">
                <a:solidFill>
                  <a:srgbClr val="C00000"/>
                </a:solidFill>
                <a:latin typeface="Tajawal ExtraBold" panose="00000800000000000000" pitchFamily="2" charset="-78"/>
                <a:cs typeface="Tajawal ExtraBold" panose="00000800000000000000" pitchFamily="2" charset="-78"/>
              </a:rPr>
              <a:t>gatekeeping</a:t>
            </a:r>
            <a:r>
              <a:rPr lang="en-US" sz="2400" dirty="0">
                <a:solidFill>
                  <a:srgbClr val="0A1F61"/>
                </a:solidFill>
                <a:latin typeface="Tajawal ExtraBold" panose="00000800000000000000" pitchFamily="2" charset="-78"/>
                <a:cs typeface="Tajawal ExtraBold" panose="00000800000000000000" pitchFamily="2" charset="-78"/>
              </a:rPr>
              <a:t>, i.e. the power to </a:t>
            </a:r>
            <a:r>
              <a:rPr lang="en-US" sz="2400" b="1" dirty="0">
                <a:solidFill>
                  <a:srgbClr val="0A1F61"/>
                </a:solidFill>
                <a:latin typeface="Tajawal ExtraBold" panose="00000800000000000000" pitchFamily="2" charset="-78"/>
                <a:cs typeface="Tajawal ExtraBold" panose="00000800000000000000" pitchFamily="2" charset="-78"/>
              </a:rPr>
              <a:t>select</a:t>
            </a:r>
            <a:r>
              <a:rPr lang="en-US" sz="2400" dirty="0">
                <a:solidFill>
                  <a:srgbClr val="0A1F61"/>
                </a:solidFill>
                <a:latin typeface="Tajawal ExtraBold" panose="00000800000000000000" pitchFamily="2" charset="-78"/>
                <a:cs typeface="Tajawal ExtraBold" panose="00000800000000000000" pitchFamily="2" charset="-78"/>
              </a:rPr>
              <a:t> which news will reach the public and which will not. </a:t>
            </a:r>
          </a:p>
          <a:p>
            <a:pPr marL="342900" lvl="0" indent="-342900" algn="just">
              <a:lnSpc>
                <a:spcPct val="15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today’s </a:t>
            </a:r>
            <a:r>
              <a:rPr lang="en-US" sz="2400" b="1" dirty="0">
                <a:solidFill>
                  <a:srgbClr val="C00000"/>
                </a:solidFill>
                <a:latin typeface="Tajawal ExtraBold" panose="00000800000000000000" pitchFamily="2" charset="-78"/>
                <a:cs typeface="Tajawal ExtraBold" panose="00000800000000000000" pitchFamily="2" charset="-78"/>
              </a:rPr>
              <a:t>public sphere</a:t>
            </a: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gatekeeping</a:t>
            </a:r>
            <a:r>
              <a:rPr lang="en-US" sz="2400" dirty="0">
                <a:solidFill>
                  <a:srgbClr val="0A1F61"/>
                </a:solidFill>
                <a:latin typeface="Tajawal ExtraBold" panose="00000800000000000000" pitchFamily="2" charset="-78"/>
                <a:cs typeface="Tajawal ExtraBold" panose="00000800000000000000" pitchFamily="2" charset="-78"/>
              </a:rPr>
              <a:t> function is no longer exclusively in the hands of broadcast media, but rather at least partially distributed among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who produce, select, and examine news and information, as well as to new powerful actors such as </a:t>
            </a:r>
            <a:r>
              <a:rPr lang="en-US" sz="2400" b="1" dirty="0">
                <a:solidFill>
                  <a:srgbClr val="C00000"/>
                </a:solidFill>
                <a:latin typeface="Tajawal ExtraBold" panose="00000800000000000000" pitchFamily="2" charset="-78"/>
                <a:cs typeface="Tajawal ExtraBold" panose="00000800000000000000" pitchFamily="2" charset="-78"/>
              </a:rPr>
              <a:t>social media companies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FC082EE0-6F82-4DBC-9F03-6F3F97F74086}"/>
              </a:ext>
            </a:extLst>
          </p:cNvPr>
          <p:cNvPicPr>
            <a:picLocks noChangeAspect="1"/>
          </p:cNvPicPr>
          <p:nvPr/>
        </p:nvPicPr>
        <p:blipFill>
          <a:blip r:embed="rId7"/>
          <a:stretch>
            <a:fillRect/>
          </a:stretch>
        </p:blipFill>
        <p:spPr>
          <a:xfrm>
            <a:off x="9625866" y="944555"/>
            <a:ext cx="2417230" cy="2586436"/>
          </a:xfrm>
          <a:prstGeom prst="rect">
            <a:avLst/>
          </a:prstGeom>
        </p:spPr>
      </p:pic>
      <p:pic>
        <p:nvPicPr>
          <p:cNvPr id="5" name="Picture 4">
            <a:extLst>
              <a:ext uri="{FF2B5EF4-FFF2-40B4-BE49-F238E27FC236}">
                <a16:creationId xmlns:a16="http://schemas.microsoft.com/office/drawing/2014/main" id="{399FDE1B-981C-FE46-34F3-D04B5B7C54DE}"/>
              </a:ext>
            </a:extLst>
          </p:cNvPr>
          <p:cNvPicPr>
            <a:picLocks noChangeAspect="1"/>
          </p:cNvPicPr>
          <p:nvPr/>
        </p:nvPicPr>
        <p:blipFill>
          <a:blip r:embed="rId8"/>
          <a:stretch>
            <a:fillRect/>
          </a:stretch>
        </p:blipFill>
        <p:spPr>
          <a:xfrm>
            <a:off x="589316" y="6099000"/>
            <a:ext cx="1249788" cy="652329"/>
          </a:xfrm>
          <a:prstGeom prst="rect">
            <a:avLst/>
          </a:prstGeom>
        </p:spPr>
      </p:pic>
    </p:spTree>
    <p:extLst>
      <p:ext uri="{BB962C8B-B14F-4D97-AF65-F5344CB8AC3E}">
        <p14:creationId xmlns:p14="http://schemas.microsoft.com/office/powerpoint/2010/main" val="7224705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9316" y="286419"/>
            <a:ext cx="8358127" cy="658136"/>
          </a:xfrm>
          <a:prstGeom prst="rect">
            <a:avLst/>
          </a:prstGeom>
        </p:spPr>
      </p:pic>
      <p:sp>
        <p:nvSpPr>
          <p:cNvPr id="13" name="Freeform 5"/>
          <p:cNvSpPr>
            <a:spLocks/>
          </p:cNvSpPr>
          <p:nvPr/>
        </p:nvSpPr>
        <p:spPr bwMode="auto">
          <a:xfrm>
            <a:off x="-31348" y="-98572"/>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353746" cy="1459466"/>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56292" y="-84654"/>
            <a:ext cx="2272302" cy="153179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24113" y="652943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30500" y="214774"/>
            <a:ext cx="641694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III. The Journalism and Public Sphere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163846" y="-27434"/>
            <a:ext cx="2153373" cy="6912868"/>
          </a:xfrm>
          <a:prstGeom prst="rect">
            <a:avLst/>
          </a:prstGeom>
        </p:spPr>
      </p:pic>
      <p:pic>
        <p:nvPicPr>
          <p:cNvPr id="10" name="Picture 9"/>
          <p:cNvPicPr>
            <a:picLocks noChangeAspect="1"/>
          </p:cNvPicPr>
          <p:nvPr/>
        </p:nvPicPr>
        <p:blipFill>
          <a:blip r:embed="rId6"/>
          <a:stretch>
            <a:fillRect/>
          </a:stretch>
        </p:blipFill>
        <p:spPr>
          <a:xfrm>
            <a:off x="9615336" y="123732"/>
            <a:ext cx="2611804" cy="6610538"/>
          </a:xfrm>
          <a:prstGeom prst="rect">
            <a:avLst/>
          </a:prstGeom>
        </p:spPr>
      </p:pic>
      <p:sp>
        <p:nvSpPr>
          <p:cNvPr id="19" name="TextBox 18"/>
          <p:cNvSpPr txBox="1"/>
          <p:nvPr/>
        </p:nvSpPr>
        <p:spPr>
          <a:xfrm>
            <a:off x="11289" y="1359495"/>
            <a:ext cx="9570533" cy="500983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challenges </a:t>
            </a:r>
            <a:r>
              <a:rPr lang="en-US" sz="2400" b="1" dirty="0">
                <a:solidFill>
                  <a:srgbClr val="C00000"/>
                </a:solidFill>
                <a:latin typeface="Tajawal ExtraBold" panose="00000800000000000000" pitchFamily="2" charset="-78"/>
                <a:cs typeface="Tajawal ExtraBold" panose="00000800000000000000" pitchFamily="2" charset="-78"/>
              </a:rPr>
              <a:t>the agenda setting power </a:t>
            </a:r>
            <a:r>
              <a:rPr lang="en-US" sz="2400" dirty="0">
                <a:solidFill>
                  <a:srgbClr val="0A1F61"/>
                </a:solidFill>
                <a:latin typeface="Tajawal ExtraBold" panose="00000800000000000000" pitchFamily="2" charset="-78"/>
                <a:cs typeface="Tajawal ExtraBold" panose="00000800000000000000" pitchFamily="2" charset="-78"/>
              </a:rPr>
              <a:t>of </a:t>
            </a:r>
            <a:r>
              <a:rPr lang="en-US" sz="2400" b="1" dirty="0">
                <a:solidFill>
                  <a:srgbClr val="0A1F61"/>
                </a:solidFill>
                <a:latin typeface="Tajawal ExtraBold" panose="00000800000000000000" pitchFamily="2" charset="-78"/>
                <a:cs typeface="Tajawal ExtraBold" panose="00000800000000000000" pitchFamily="2" charset="-78"/>
              </a:rPr>
              <a:t>mass media</a:t>
            </a:r>
            <a:r>
              <a:rPr lang="en-US" sz="2400" dirty="0">
                <a:solidFill>
                  <a:srgbClr val="0A1F61"/>
                </a:solidFill>
                <a:latin typeface="Tajawal ExtraBold" panose="00000800000000000000" pitchFamily="2" charset="-78"/>
                <a:cs typeface="Tajawal ExtraBold" panose="00000800000000000000" pitchFamily="2" charset="-78"/>
              </a:rPr>
              <a:t>, i.e. the ability to </a:t>
            </a:r>
            <a:r>
              <a:rPr lang="en-US" sz="2400" b="1" dirty="0">
                <a:solidFill>
                  <a:srgbClr val="C00000"/>
                </a:solidFill>
                <a:latin typeface="Tajawal ExtraBold" panose="00000800000000000000" pitchFamily="2" charset="-78"/>
                <a:cs typeface="Tajawal ExtraBold" panose="00000800000000000000" pitchFamily="2" charset="-78"/>
              </a:rPr>
              <a:t>dictate the agenda of public debate </a:t>
            </a:r>
            <a:r>
              <a:rPr lang="en-US" sz="2400" dirty="0">
                <a:solidFill>
                  <a:srgbClr val="0A1F61"/>
                </a:solidFill>
                <a:latin typeface="Tajawal ExtraBold" panose="00000800000000000000" pitchFamily="2" charset="-78"/>
                <a:cs typeface="Tajawal ExtraBold" panose="00000800000000000000" pitchFamily="2" charset="-78"/>
              </a:rPr>
              <a:t>by choosing the news and topics that will be deemed relevant for </a:t>
            </a:r>
            <a:r>
              <a:rPr lang="en-US" sz="2400" b="1" dirty="0">
                <a:solidFill>
                  <a:srgbClr val="C00000"/>
                </a:solidFill>
                <a:latin typeface="Tajawal ExtraBold" panose="00000800000000000000" pitchFamily="2" charset="-78"/>
                <a:cs typeface="Tajawal ExtraBold" panose="00000800000000000000" pitchFamily="2" charset="-78"/>
              </a:rPr>
              <a:t>discussion in the public sphere </a:t>
            </a:r>
            <a:r>
              <a:rPr lang="en-US" sz="2400" dirty="0">
                <a:solidFill>
                  <a:srgbClr val="0A1F61"/>
                </a:solidFill>
                <a:latin typeface="Tajawal ExtraBold" panose="00000800000000000000" pitchFamily="2" charset="-78"/>
                <a:cs typeface="Tajawal ExtraBold" panose="00000800000000000000" pitchFamily="2" charset="-78"/>
              </a:rPr>
              <a:t>(McQuail1969).</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Relevant news can now emerge through diffusion on </a:t>
            </a:r>
            <a:r>
              <a:rPr lang="en-US" sz="2400" b="1" dirty="0">
                <a:solidFill>
                  <a:srgbClr val="C00000"/>
                </a:solidFill>
                <a:latin typeface="Tajawal ExtraBold" panose="00000800000000000000" pitchFamily="2" charset="-78"/>
                <a:cs typeface="Tajawal ExtraBold" panose="00000800000000000000" pitchFamily="2" charset="-78"/>
              </a:rPr>
              <a:t>social media </a:t>
            </a:r>
            <a:r>
              <a:rPr lang="en-US" sz="2400" dirty="0">
                <a:solidFill>
                  <a:srgbClr val="0A1F61"/>
                </a:solidFill>
                <a:latin typeface="Tajawal ExtraBold" panose="00000800000000000000" pitchFamily="2" charset="-78"/>
                <a:cs typeface="Tajawal ExtraBold" panose="00000800000000000000" pitchFamily="2" charset="-78"/>
              </a:rPr>
              <a:t>and eventually reach online newspapers or broadcast media.</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In sum, </a:t>
            </a:r>
            <a:r>
              <a:rPr lang="en-US" sz="2400" b="1" dirty="0">
                <a:solidFill>
                  <a:srgbClr val="C00000"/>
                </a:solidFill>
                <a:latin typeface="Tajawal ExtraBold" panose="00000800000000000000" pitchFamily="2" charset="-78"/>
                <a:cs typeface="Tajawal ExtraBold" panose="00000800000000000000" pitchFamily="2" charset="-78"/>
              </a:rPr>
              <a:t>digital tools for information production and sharing </a:t>
            </a:r>
            <a:r>
              <a:rPr lang="en-US" sz="2400" dirty="0">
                <a:solidFill>
                  <a:srgbClr val="0A1F61"/>
                </a:solidFill>
                <a:latin typeface="Tajawal ExtraBold" panose="00000800000000000000" pitchFamily="2" charset="-78"/>
                <a:cs typeface="Tajawal ExtraBold" panose="00000800000000000000" pitchFamily="2" charset="-78"/>
              </a:rPr>
              <a:t>allow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to participate in the processes that assess and make visible relevant, as well as reliable and verified, news and content.</a:t>
            </a:r>
          </a:p>
        </p:txBody>
      </p:sp>
      <p:pic>
        <p:nvPicPr>
          <p:cNvPr id="6" name="Picture 5">
            <a:extLst>
              <a:ext uri="{FF2B5EF4-FFF2-40B4-BE49-F238E27FC236}">
                <a16:creationId xmlns:a16="http://schemas.microsoft.com/office/drawing/2014/main" id="{660769A8-2E39-4272-BC3D-7D181F054F86}"/>
              </a:ext>
            </a:extLst>
          </p:cNvPr>
          <p:cNvPicPr>
            <a:picLocks noChangeAspect="1"/>
          </p:cNvPicPr>
          <p:nvPr/>
        </p:nvPicPr>
        <p:blipFill>
          <a:blip r:embed="rId7"/>
          <a:stretch>
            <a:fillRect/>
          </a:stretch>
        </p:blipFill>
        <p:spPr>
          <a:xfrm>
            <a:off x="9624459" y="308324"/>
            <a:ext cx="2692760" cy="1787761"/>
          </a:xfrm>
          <a:prstGeom prst="rect">
            <a:avLst/>
          </a:prstGeom>
        </p:spPr>
      </p:pic>
      <p:pic>
        <p:nvPicPr>
          <p:cNvPr id="18" name="Picture 17">
            <a:extLst>
              <a:ext uri="{FF2B5EF4-FFF2-40B4-BE49-F238E27FC236}">
                <a16:creationId xmlns:a16="http://schemas.microsoft.com/office/drawing/2014/main" id="{531BDEE7-A01A-421D-AEF5-8C90E7E9CB12}"/>
              </a:ext>
            </a:extLst>
          </p:cNvPr>
          <p:cNvPicPr>
            <a:picLocks noChangeAspect="1"/>
          </p:cNvPicPr>
          <p:nvPr/>
        </p:nvPicPr>
        <p:blipFill>
          <a:blip r:embed="rId8"/>
          <a:stretch>
            <a:fillRect/>
          </a:stretch>
        </p:blipFill>
        <p:spPr>
          <a:xfrm>
            <a:off x="9563911" y="2360531"/>
            <a:ext cx="2762431" cy="1637266"/>
          </a:xfrm>
          <a:prstGeom prst="rect">
            <a:avLst/>
          </a:prstGeom>
        </p:spPr>
      </p:pic>
      <p:pic>
        <p:nvPicPr>
          <p:cNvPr id="5" name="Picture 4">
            <a:extLst>
              <a:ext uri="{FF2B5EF4-FFF2-40B4-BE49-F238E27FC236}">
                <a16:creationId xmlns:a16="http://schemas.microsoft.com/office/drawing/2014/main" id="{719E2DF4-A1E5-E59C-EA43-67A5C3F2E01F}"/>
              </a:ext>
            </a:extLst>
          </p:cNvPr>
          <p:cNvPicPr>
            <a:picLocks noChangeAspect="1"/>
          </p:cNvPicPr>
          <p:nvPr/>
        </p:nvPicPr>
        <p:blipFill>
          <a:blip r:embed="rId9"/>
          <a:stretch>
            <a:fillRect/>
          </a:stretch>
        </p:blipFill>
        <p:spPr>
          <a:xfrm>
            <a:off x="900070" y="6342160"/>
            <a:ext cx="847028" cy="442108"/>
          </a:xfrm>
          <a:prstGeom prst="rect">
            <a:avLst/>
          </a:prstGeom>
        </p:spPr>
      </p:pic>
    </p:spTree>
    <p:extLst>
      <p:ext uri="{BB962C8B-B14F-4D97-AF65-F5344CB8AC3E}">
        <p14:creationId xmlns:p14="http://schemas.microsoft.com/office/powerpoint/2010/main" val="41750212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487833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414990" y="644946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46337" y="405288"/>
            <a:ext cx="341989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IV. WikiLeaks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93236" y="203697"/>
            <a:ext cx="2470135" cy="6450605"/>
          </a:xfrm>
          <a:prstGeom prst="rect">
            <a:avLst/>
          </a:prstGeom>
        </p:spPr>
      </p:pic>
      <p:sp>
        <p:nvSpPr>
          <p:cNvPr id="19" name="TextBox 18"/>
          <p:cNvSpPr txBox="1"/>
          <p:nvPr/>
        </p:nvSpPr>
        <p:spPr>
          <a:xfrm>
            <a:off x="69643" y="1490604"/>
            <a:ext cx="9628201" cy="4879926"/>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100" b="1" dirty="0">
                <a:solidFill>
                  <a:srgbClr val="C00000"/>
                </a:solidFill>
                <a:latin typeface="Tajawal ExtraBold" panose="00000800000000000000" pitchFamily="2" charset="-78"/>
                <a:cs typeface="Tajawal ExtraBold" panose="00000800000000000000" pitchFamily="2" charset="-78"/>
              </a:rPr>
              <a:t>Digital technologies </a:t>
            </a:r>
            <a:r>
              <a:rPr lang="en-US" sz="2100" dirty="0">
                <a:solidFill>
                  <a:srgbClr val="0A1F61"/>
                </a:solidFill>
                <a:latin typeface="Tajawal ExtraBold" panose="00000800000000000000" pitchFamily="2" charset="-78"/>
                <a:cs typeface="Tajawal ExtraBold" panose="00000800000000000000" pitchFamily="2" charset="-78"/>
              </a:rPr>
              <a:t>also favored the emergence of </a:t>
            </a:r>
            <a:r>
              <a:rPr lang="en-US" sz="2100" b="1" dirty="0">
                <a:solidFill>
                  <a:srgbClr val="C00000"/>
                </a:solidFill>
                <a:latin typeface="Tajawal ExtraBold" panose="00000800000000000000" pitchFamily="2" charset="-78"/>
                <a:cs typeface="Tajawal ExtraBold" panose="00000800000000000000" pitchFamily="2" charset="-78"/>
              </a:rPr>
              <a:t>new kinds of players</a:t>
            </a:r>
            <a:r>
              <a:rPr lang="en-US" sz="2100" dirty="0">
                <a:solidFill>
                  <a:srgbClr val="0A1F61"/>
                </a:solidFill>
                <a:latin typeface="Tajawal ExtraBold" panose="00000800000000000000" pitchFamily="2" charset="-78"/>
                <a:cs typeface="Tajawal ExtraBold" panose="00000800000000000000" pitchFamily="2" charset="-78"/>
              </a:rPr>
              <a:t> in the contemporary </a:t>
            </a:r>
            <a:r>
              <a:rPr lang="en-US" sz="2100" b="1" dirty="0">
                <a:solidFill>
                  <a:srgbClr val="C00000"/>
                </a:solidFill>
                <a:latin typeface="Tajawal ExtraBold" panose="00000800000000000000" pitchFamily="2" charset="-78"/>
                <a:cs typeface="Tajawal ExtraBold" panose="00000800000000000000" pitchFamily="2" charset="-78"/>
              </a:rPr>
              <a:t>public sphere</a:t>
            </a:r>
            <a:r>
              <a:rPr lang="en-US" sz="21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An example is </a:t>
            </a:r>
            <a:r>
              <a:rPr lang="en-US" sz="2100" b="1" dirty="0">
                <a:solidFill>
                  <a:srgbClr val="C00000"/>
                </a:solidFill>
                <a:latin typeface="Tajawal ExtraBold" panose="00000800000000000000" pitchFamily="2" charset="-78"/>
                <a:cs typeface="Tajawal ExtraBold" panose="00000800000000000000" pitchFamily="2" charset="-78"/>
              </a:rPr>
              <a:t>WikiLeaks</a:t>
            </a: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0A1F61"/>
                </a:solidFill>
                <a:latin typeface="Tajawal ExtraBold" panose="00000800000000000000" pitchFamily="2" charset="-78"/>
                <a:cs typeface="Tajawal ExtraBold" panose="00000800000000000000" pitchFamily="2" charset="-78"/>
              </a:rPr>
              <a:t>a platform for publishing</a:t>
            </a: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0A1F61"/>
                </a:solidFill>
                <a:latin typeface="Tajawal ExtraBold" panose="00000800000000000000" pitchFamily="2" charset="-78"/>
                <a:cs typeface="Tajawal ExtraBold" panose="00000800000000000000" pitchFamily="2" charset="-78"/>
              </a:rPr>
              <a:t>leaks, or confidential information,</a:t>
            </a:r>
            <a:r>
              <a:rPr lang="en-US" sz="2100" dirty="0">
                <a:solidFill>
                  <a:srgbClr val="0A1F61"/>
                </a:solidFill>
                <a:latin typeface="Tajawal ExtraBold" panose="00000800000000000000" pitchFamily="2" charset="-78"/>
                <a:cs typeface="Tajawal ExtraBold" panose="00000800000000000000" pitchFamily="2" charset="-78"/>
              </a:rPr>
              <a:t> which has played an important role in the redefinition of the </a:t>
            </a:r>
            <a:r>
              <a:rPr lang="en-US" sz="2100" b="1" dirty="0">
                <a:solidFill>
                  <a:srgbClr val="C00000"/>
                </a:solidFill>
                <a:latin typeface="Tajawal ExtraBold" panose="00000800000000000000" pitchFamily="2" charset="-78"/>
                <a:cs typeface="Tajawal ExtraBold" panose="00000800000000000000" pitchFamily="2" charset="-78"/>
              </a:rPr>
              <a:t>public sphere </a:t>
            </a:r>
            <a:r>
              <a:rPr lang="en-US" sz="2100" dirty="0">
                <a:solidFill>
                  <a:srgbClr val="0A1F61"/>
                </a:solidFill>
                <a:latin typeface="Tajawal ExtraBold" panose="00000800000000000000" pitchFamily="2" charset="-78"/>
                <a:cs typeface="Tajawal ExtraBold" panose="00000800000000000000" pitchFamily="2" charset="-78"/>
              </a:rPr>
              <a:t>in a renewed media landscape (Hindman and Thomas 2014).</a:t>
            </a:r>
          </a:p>
          <a:p>
            <a:pPr marL="285750" lvl="0" indent="-285750" algn="just">
              <a:lnSpc>
                <a:spcPct val="150000"/>
              </a:lnSpc>
              <a:buFont typeface="Arial" pitchFamily="34" charset="0"/>
              <a:buChar char="•"/>
              <a:defRPr/>
            </a:pP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WikiLeaks</a:t>
            </a:r>
            <a:r>
              <a:rPr lang="en-US" sz="2100" dirty="0">
                <a:solidFill>
                  <a:srgbClr val="0A1F61"/>
                </a:solidFill>
                <a:latin typeface="Tajawal ExtraBold" panose="00000800000000000000" pitchFamily="2" charset="-78"/>
                <a:cs typeface="Tajawal ExtraBold" panose="00000800000000000000" pitchFamily="2" charset="-78"/>
              </a:rPr>
              <a:t> is an </a:t>
            </a:r>
            <a:r>
              <a:rPr lang="en-US" sz="2100" b="1" dirty="0">
                <a:solidFill>
                  <a:srgbClr val="0A1F61"/>
                </a:solidFill>
                <a:latin typeface="Tajawal ExtraBold" panose="00000800000000000000" pitchFamily="2" charset="-78"/>
                <a:cs typeface="Tajawal ExtraBold" panose="00000800000000000000" pitchFamily="2" charset="-78"/>
              </a:rPr>
              <a:t>international non‐profit organization </a:t>
            </a:r>
            <a:r>
              <a:rPr lang="en-US" sz="2100" dirty="0">
                <a:solidFill>
                  <a:srgbClr val="0A1F61"/>
                </a:solidFill>
                <a:latin typeface="Tajawal ExtraBold" panose="00000800000000000000" pitchFamily="2" charset="-78"/>
                <a:cs typeface="Tajawal ExtraBold" panose="00000800000000000000" pitchFamily="2" charset="-78"/>
              </a:rPr>
              <a:t>that </a:t>
            </a:r>
            <a:r>
              <a:rPr lang="en-US" sz="2100" b="1" dirty="0">
                <a:solidFill>
                  <a:srgbClr val="0A1F61"/>
                </a:solidFill>
                <a:latin typeface="Tajawal ExtraBold" panose="00000800000000000000" pitchFamily="2" charset="-78"/>
                <a:cs typeface="Tajawal ExtraBold" panose="00000800000000000000" pitchFamily="2" charset="-78"/>
              </a:rPr>
              <a:t>collects and releases collections of documents covered by state or trade secrets restrictions</a:t>
            </a:r>
            <a:r>
              <a:rPr lang="en-US" sz="21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100" b="1" dirty="0">
                <a:solidFill>
                  <a:srgbClr val="C00000"/>
                </a:solidFill>
                <a:latin typeface="Tajawal ExtraBold" panose="00000800000000000000" pitchFamily="2" charset="-78"/>
                <a:cs typeface="Tajawal ExtraBold" panose="00000800000000000000" pitchFamily="2" charset="-78"/>
              </a:rPr>
              <a:t>Individuals</a:t>
            </a:r>
            <a:r>
              <a:rPr lang="en-US" sz="2100" dirty="0">
                <a:solidFill>
                  <a:srgbClr val="0A1F61"/>
                </a:solidFill>
                <a:latin typeface="Tajawal ExtraBold" panose="00000800000000000000" pitchFamily="2" charset="-78"/>
                <a:cs typeface="Tajawal ExtraBold" panose="00000800000000000000" pitchFamily="2" charset="-78"/>
              </a:rPr>
              <a:t> can submit leaked </a:t>
            </a:r>
            <a:r>
              <a:rPr lang="en-US" sz="2100" b="1" dirty="0">
                <a:solidFill>
                  <a:srgbClr val="C00000"/>
                </a:solidFill>
                <a:latin typeface="Tajawal ExtraBold" panose="00000800000000000000" pitchFamily="2" charset="-78"/>
                <a:cs typeface="Tajawal ExtraBold" panose="00000800000000000000" pitchFamily="2" charset="-78"/>
              </a:rPr>
              <a:t>information</a:t>
            </a:r>
            <a:r>
              <a:rPr lang="en-US" sz="2100"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anonymously</a:t>
            </a:r>
            <a:r>
              <a:rPr lang="en-US" sz="2100" dirty="0">
                <a:solidFill>
                  <a:srgbClr val="0A1F61"/>
                </a:solidFill>
                <a:latin typeface="Tajawal ExtraBold" panose="00000800000000000000" pitchFamily="2" charset="-78"/>
                <a:cs typeface="Tajawal ExtraBold" panose="00000800000000000000" pitchFamily="2" charset="-78"/>
              </a:rPr>
              <a:t> through </a:t>
            </a:r>
            <a:r>
              <a:rPr lang="en-US" sz="2100" b="1" dirty="0">
                <a:solidFill>
                  <a:srgbClr val="C00000"/>
                </a:solidFill>
                <a:latin typeface="Tajawal ExtraBold" panose="00000800000000000000" pitchFamily="2" charset="-78"/>
                <a:cs typeface="Tajawal ExtraBold" panose="00000800000000000000" pitchFamily="2" charset="-78"/>
              </a:rPr>
              <a:t>encryption systems</a:t>
            </a:r>
            <a:r>
              <a:rPr lang="en-US" sz="21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825BF7D1-BA64-49D3-B96E-372CA8D5B64F}"/>
              </a:ext>
            </a:extLst>
          </p:cNvPr>
          <p:cNvPicPr>
            <a:picLocks noChangeAspect="1"/>
          </p:cNvPicPr>
          <p:nvPr/>
        </p:nvPicPr>
        <p:blipFill>
          <a:blip r:embed="rId7"/>
          <a:stretch>
            <a:fillRect/>
          </a:stretch>
        </p:blipFill>
        <p:spPr>
          <a:xfrm>
            <a:off x="9700176" y="817562"/>
            <a:ext cx="2619375" cy="2611438"/>
          </a:xfrm>
          <a:prstGeom prst="rect">
            <a:avLst/>
          </a:prstGeom>
        </p:spPr>
      </p:pic>
      <p:pic>
        <p:nvPicPr>
          <p:cNvPr id="5" name="Picture 4">
            <a:extLst>
              <a:ext uri="{FF2B5EF4-FFF2-40B4-BE49-F238E27FC236}">
                <a16:creationId xmlns:a16="http://schemas.microsoft.com/office/drawing/2014/main" id="{1E7B6C7E-A9AC-CA18-9BFE-AF022762D2ED}"/>
              </a:ext>
            </a:extLst>
          </p:cNvPr>
          <p:cNvPicPr>
            <a:picLocks noChangeAspect="1"/>
          </p:cNvPicPr>
          <p:nvPr/>
        </p:nvPicPr>
        <p:blipFill>
          <a:blip r:embed="rId8"/>
          <a:stretch>
            <a:fillRect/>
          </a:stretch>
        </p:blipFill>
        <p:spPr>
          <a:xfrm>
            <a:off x="10384969" y="6225719"/>
            <a:ext cx="1249788" cy="652329"/>
          </a:xfrm>
          <a:prstGeom prst="rect">
            <a:avLst/>
          </a:prstGeom>
        </p:spPr>
      </p:pic>
    </p:spTree>
    <p:extLst>
      <p:ext uri="{BB962C8B-B14F-4D97-AF65-F5344CB8AC3E}">
        <p14:creationId xmlns:p14="http://schemas.microsoft.com/office/powerpoint/2010/main" val="21056836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4614763"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06277" y="410591"/>
            <a:ext cx="300978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IV. WikiLeaks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457525" y="-27434"/>
            <a:ext cx="1859694" cy="6912868"/>
          </a:xfrm>
          <a:prstGeom prst="rect">
            <a:avLst/>
          </a:prstGeom>
        </p:spPr>
      </p:pic>
      <p:pic>
        <p:nvPicPr>
          <p:cNvPr id="10" name="Picture 9"/>
          <p:cNvPicPr>
            <a:picLocks noChangeAspect="1"/>
          </p:cNvPicPr>
          <p:nvPr/>
        </p:nvPicPr>
        <p:blipFill>
          <a:blip r:embed="rId6"/>
          <a:stretch>
            <a:fillRect/>
          </a:stretch>
        </p:blipFill>
        <p:spPr>
          <a:xfrm>
            <a:off x="10149026" y="163849"/>
            <a:ext cx="2102231" cy="6457427"/>
          </a:xfrm>
          <a:prstGeom prst="rect">
            <a:avLst/>
          </a:prstGeom>
        </p:spPr>
      </p:pic>
      <p:sp>
        <p:nvSpPr>
          <p:cNvPr id="19" name="TextBox 18"/>
          <p:cNvSpPr txBox="1"/>
          <p:nvPr/>
        </p:nvSpPr>
        <p:spPr>
          <a:xfrm>
            <a:off x="63611" y="1472029"/>
            <a:ext cx="999957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organization</a:t>
            </a:r>
            <a:r>
              <a:rPr lang="en-US" sz="2400" dirty="0">
                <a:solidFill>
                  <a:srgbClr val="0A1F61"/>
                </a:solidFill>
                <a:latin typeface="Tajawal ExtraBold" panose="00000800000000000000" pitchFamily="2" charset="-78"/>
                <a:cs typeface="Tajawal ExtraBold" panose="00000800000000000000" pitchFamily="2" charset="-78"/>
              </a:rPr>
              <a:t> is then responsible for verifying the documents’ authenticity and publishing them while guaranteeing </a:t>
            </a:r>
            <a:r>
              <a:rPr lang="en-US" sz="2400" b="1" dirty="0">
                <a:solidFill>
                  <a:srgbClr val="C00000"/>
                </a:solidFill>
                <a:latin typeface="Tajawal ExtraBold" panose="00000800000000000000" pitchFamily="2" charset="-78"/>
                <a:cs typeface="Tajawal ExtraBold" panose="00000800000000000000" pitchFamily="2" charset="-78"/>
              </a:rPr>
              <a:t>anonymity</a:t>
            </a:r>
            <a:r>
              <a:rPr lang="en-US" sz="2400" dirty="0">
                <a:solidFill>
                  <a:srgbClr val="0A1F61"/>
                </a:solidFill>
                <a:latin typeface="Tajawal ExtraBold" panose="00000800000000000000" pitchFamily="2" charset="-78"/>
                <a:cs typeface="Tajawal ExtraBold" panose="00000800000000000000" pitchFamily="2" charset="-78"/>
              </a:rPr>
              <a:t> to its sources.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Its </a:t>
            </a:r>
            <a:r>
              <a:rPr lang="en-US" sz="2400" b="1" dirty="0">
                <a:solidFill>
                  <a:srgbClr val="C00000"/>
                </a:solidFill>
                <a:latin typeface="Tajawal ExtraBold" panose="00000800000000000000" pitchFamily="2" charset="-78"/>
                <a:cs typeface="Tajawal ExtraBold" panose="00000800000000000000" pitchFamily="2" charset="-78"/>
              </a:rPr>
              <a:t>goal</a:t>
            </a:r>
            <a:r>
              <a:rPr lang="en-US" sz="2400" dirty="0">
                <a:solidFill>
                  <a:srgbClr val="0A1F61"/>
                </a:solidFill>
                <a:latin typeface="Tajawal ExtraBold" panose="00000800000000000000" pitchFamily="2" charset="-78"/>
                <a:cs typeface="Tajawal ExtraBold" panose="00000800000000000000" pitchFamily="2" charset="-78"/>
              </a:rPr>
              <a:t> is to bring to </a:t>
            </a:r>
            <a:r>
              <a:rPr lang="en-US" sz="2400" b="1" dirty="0">
                <a:solidFill>
                  <a:srgbClr val="0A1F61"/>
                </a:solidFill>
                <a:latin typeface="Tajawal ExtraBold" panose="00000800000000000000" pitchFamily="2" charset="-78"/>
                <a:cs typeface="Tajawal ExtraBold" panose="00000800000000000000" pitchFamily="2" charset="-78"/>
              </a:rPr>
              <a:t>light</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restricted official materials involving war, spying, and corruption</a:t>
            </a:r>
            <a:r>
              <a:rPr lang="en-US" sz="2400" dirty="0">
                <a:solidFill>
                  <a:srgbClr val="0A1F61"/>
                </a:solidFill>
                <a:latin typeface="Tajawal ExtraBold" panose="00000800000000000000" pitchFamily="2" charset="-78"/>
                <a:cs typeface="Tajawal ExtraBold" panose="00000800000000000000" pitchFamily="2" charset="-78"/>
              </a:rPr>
              <a:t>” for both governments and corporations.</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 The purpose of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is therefore to increase the </a:t>
            </a:r>
            <a:r>
              <a:rPr lang="en-US" sz="2400" b="1" dirty="0">
                <a:solidFill>
                  <a:srgbClr val="0A1F61"/>
                </a:solidFill>
                <a:latin typeface="Tajawal ExtraBold" panose="00000800000000000000" pitchFamily="2" charset="-78"/>
                <a:cs typeface="Tajawal ExtraBold" panose="00000800000000000000" pitchFamily="2" charset="-78"/>
              </a:rPr>
              <a:t>transparency of governments and businesses </a:t>
            </a:r>
            <a:r>
              <a:rPr lang="en-US" sz="2400" dirty="0">
                <a:solidFill>
                  <a:srgbClr val="0A1F61"/>
                </a:solidFill>
                <a:latin typeface="Tajawal ExtraBold" panose="00000800000000000000" pitchFamily="2" charset="-78"/>
                <a:cs typeface="Tajawal ExtraBold" panose="00000800000000000000" pitchFamily="2" charset="-78"/>
              </a:rPr>
              <a:t>through a form of distributed </a:t>
            </a:r>
            <a:r>
              <a:rPr lang="en-US" sz="2400" b="1" dirty="0">
                <a:solidFill>
                  <a:srgbClr val="C00000"/>
                </a:solidFill>
                <a:latin typeface="Tajawal ExtraBold" panose="00000800000000000000" pitchFamily="2" charset="-78"/>
                <a:cs typeface="Tajawal ExtraBold" panose="00000800000000000000" pitchFamily="2" charset="-78"/>
              </a:rPr>
              <a:t>control</a:t>
            </a:r>
            <a:r>
              <a:rPr lang="en-US" sz="2400" dirty="0">
                <a:solidFill>
                  <a:srgbClr val="0A1F61"/>
                </a:solidFill>
                <a:latin typeface="Tajawal ExtraBold" panose="00000800000000000000" pitchFamily="2" charset="-78"/>
                <a:cs typeface="Tajawal ExtraBold" panose="00000800000000000000" pitchFamily="2" charset="-78"/>
              </a:rPr>
              <a:t> practiced by all its </a:t>
            </a:r>
            <a:r>
              <a:rPr lang="en-US" sz="2400" b="1" dirty="0">
                <a:solidFill>
                  <a:srgbClr val="C00000"/>
                </a:solidFill>
                <a:latin typeface="Tajawal ExtraBold" panose="00000800000000000000" pitchFamily="2" charset="-78"/>
                <a:cs typeface="Tajawal ExtraBold" panose="00000800000000000000" pitchFamily="2" charset="-78"/>
              </a:rPr>
              <a:t>users</a:t>
            </a:r>
            <a:r>
              <a:rPr lang="en-US" sz="2400"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a:extLst>
              <a:ext uri="{FF2B5EF4-FFF2-40B4-BE49-F238E27FC236}">
                <a16:creationId xmlns:a16="http://schemas.microsoft.com/office/drawing/2014/main" id="{61DB33F4-2883-430A-AD4C-D49129B5A08B}"/>
              </a:ext>
            </a:extLst>
          </p:cNvPr>
          <p:cNvPicPr>
            <a:picLocks noChangeAspect="1"/>
          </p:cNvPicPr>
          <p:nvPr/>
        </p:nvPicPr>
        <p:blipFill>
          <a:blip r:embed="rId7"/>
          <a:stretch>
            <a:fillRect/>
          </a:stretch>
        </p:blipFill>
        <p:spPr>
          <a:xfrm>
            <a:off x="10086535" y="293100"/>
            <a:ext cx="2164722" cy="1795462"/>
          </a:xfrm>
          <a:prstGeom prst="rect">
            <a:avLst/>
          </a:prstGeom>
        </p:spPr>
      </p:pic>
      <p:pic>
        <p:nvPicPr>
          <p:cNvPr id="5" name="Picture 4">
            <a:extLst>
              <a:ext uri="{FF2B5EF4-FFF2-40B4-BE49-F238E27FC236}">
                <a16:creationId xmlns:a16="http://schemas.microsoft.com/office/drawing/2014/main" id="{1B114C70-D8E1-FDEB-3A9F-2FC892EADA85}"/>
              </a:ext>
            </a:extLst>
          </p:cNvPr>
          <p:cNvPicPr>
            <a:picLocks noChangeAspect="1"/>
          </p:cNvPicPr>
          <p:nvPr/>
        </p:nvPicPr>
        <p:blipFill>
          <a:blip r:embed="rId8"/>
          <a:stretch>
            <a:fillRect/>
          </a:stretch>
        </p:blipFill>
        <p:spPr>
          <a:xfrm>
            <a:off x="576050" y="6063222"/>
            <a:ext cx="1249788" cy="652329"/>
          </a:xfrm>
          <a:prstGeom prst="rect">
            <a:avLst/>
          </a:prstGeom>
        </p:spPr>
      </p:pic>
    </p:spTree>
    <p:extLst>
      <p:ext uri="{BB962C8B-B14F-4D97-AF65-F5344CB8AC3E}">
        <p14:creationId xmlns:p14="http://schemas.microsoft.com/office/powerpoint/2010/main" val="9798224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4628830"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3981157" y="6184549"/>
            <a:ext cx="8259459" cy="17085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8446" y="445510"/>
            <a:ext cx="303202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IV. WikiLeaks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489374" y="-27434"/>
            <a:ext cx="1827845" cy="6912868"/>
          </a:xfrm>
          <a:prstGeom prst="rect">
            <a:avLst/>
          </a:prstGeom>
        </p:spPr>
      </p:pic>
      <p:pic>
        <p:nvPicPr>
          <p:cNvPr id="10" name="Picture 9"/>
          <p:cNvPicPr>
            <a:picLocks noChangeAspect="1"/>
          </p:cNvPicPr>
          <p:nvPr/>
        </p:nvPicPr>
        <p:blipFill>
          <a:blip r:embed="rId6"/>
          <a:stretch>
            <a:fillRect/>
          </a:stretch>
        </p:blipFill>
        <p:spPr>
          <a:xfrm>
            <a:off x="9667680" y="200286"/>
            <a:ext cx="2598112" cy="6457427"/>
          </a:xfrm>
          <a:prstGeom prst="rect">
            <a:avLst/>
          </a:prstGeom>
        </p:spPr>
      </p:pic>
      <p:sp>
        <p:nvSpPr>
          <p:cNvPr id="19" name="TextBox 18"/>
          <p:cNvSpPr txBox="1"/>
          <p:nvPr/>
        </p:nvSpPr>
        <p:spPr>
          <a:xfrm>
            <a:off x="148202" y="1633538"/>
            <a:ext cx="930563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Founded in </a:t>
            </a:r>
            <a:r>
              <a:rPr lang="en-US" sz="2400" b="1" dirty="0">
                <a:solidFill>
                  <a:srgbClr val="C00000"/>
                </a:solidFill>
                <a:latin typeface="Tajawal ExtraBold" panose="00000800000000000000" pitchFamily="2" charset="-78"/>
                <a:cs typeface="Tajawal ExtraBold" panose="00000800000000000000" pitchFamily="2" charset="-78"/>
              </a:rPr>
              <a:t>2006</a:t>
            </a:r>
            <a:r>
              <a:rPr lang="en-US" sz="2400"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organization</a:t>
            </a:r>
            <a:r>
              <a:rPr lang="en-US" sz="2400" dirty="0">
                <a:solidFill>
                  <a:srgbClr val="0A1F61"/>
                </a:solidFill>
                <a:latin typeface="Tajawal ExtraBold" panose="00000800000000000000" pitchFamily="2" charset="-78"/>
                <a:cs typeface="Tajawal ExtraBold" panose="00000800000000000000" pitchFamily="2" charset="-78"/>
              </a:rPr>
              <a:t> became famous with the publication of confidential and restricted documents from </a:t>
            </a:r>
            <a:r>
              <a:rPr lang="en-US" sz="2400" b="1" dirty="0">
                <a:solidFill>
                  <a:srgbClr val="C00000"/>
                </a:solidFill>
                <a:latin typeface="Tajawal ExtraBold" panose="00000800000000000000" pitchFamily="2" charset="-78"/>
                <a:cs typeface="Tajawal ExtraBold" panose="00000800000000000000" pitchFamily="2" charset="-78"/>
              </a:rPr>
              <a:t>Western governments</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To spread these enormous amounts of information,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has worked in collaboration with major newspapers such as </a:t>
            </a:r>
            <a:r>
              <a:rPr lang="en-US" sz="2400" b="1" dirty="0">
                <a:solidFill>
                  <a:srgbClr val="0A1F61"/>
                </a:solidFill>
                <a:latin typeface="Tajawal ExtraBold" panose="00000800000000000000" pitchFamily="2" charset="-78"/>
                <a:cs typeface="Tajawal ExtraBold" panose="00000800000000000000" pitchFamily="2" charset="-78"/>
              </a:rPr>
              <a:t>The Guardian, The New York Times, and Der Spiegel.</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At the same time,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has received </a:t>
            </a:r>
            <a:r>
              <a:rPr lang="en-US" sz="2400" b="1" dirty="0">
                <a:solidFill>
                  <a:srgbClr val="C00000"/>
                </a:solidFill>
                <a:latin typeface="Tajawal ExtraBold" panose="00000800000000000000" pitchFamily="2" charset="-78"/>
                <a:cs typeface="Tajawal ExtraBold" panose="00000800000000000000" pitchFamily="2" charset="-78"/>
              </a:rPr>
              <a:t>awards</a:t>
            </a:r>
            <a:r>
              <a:rPr lang="en-US" sz="2400" dirty="0">
                <a:solidFill>
                  <a:srgbClr val="0A1F61"/>
                </a:solidFill>
                <a:latin typeface="Tajawal ExtraBold" panose="00000800000000000000" pitchFamily="2" charset="-78"/>
                <a:cs typeface="Tajawal ExtraBold" panose="00000800000000000000" pitchFamily="2" charset="-78"/>
              </a:rPr>
              <a:t> for its role in the evolution of free speech. </a:t>
            </a:r>
          </a:p>
        </p:txBody>
      </p:sp>
      <p:pic>
        <p:nvPicPr>
          <p:cNvPr id="6" name="Picture 5">
            <a:extLst>
              <a:ext uri="{FF2B5EF4-FFF2-40B4-BE49-F238E27FC236}">
                <a16:creationId xmlns:a16="http://schemas.microsoft.com/office/drawing/2014/main" id="{3B1E4B12-20E1-45F7-BE4B-20933F09F1D0}"/>
              </a:ext>
            </a:extLst>
          </p:cNvPr>
          <p:cNvPicPr>
            <a:picLocks noChangeAspect="1"/>
          </p:cNvPicPr>
          <p:nvPr/>
        </p:nvPicPr>
        <p:blipFill>
          <a:blip r:embed="rId7"/>
          <a:stretch>
            <a:fillRect/>
          </a:stretch>
        </p:blipFill>
        <p:spPr>
          <a:xfrm>
            <a:off x="9650092" y="345908"/>
            <a:ext cx="2635731" cy="1553426"/>
          </a:xfrm>
          <a:prstGeom prst="rect">
            <a:avLst/>
          </a:prstGeom>
        </p:spPr>
      </p:pic>
      <p:pic>
        <p:nvPicPr>
          <p:cNvPr id="5" name="Picture 4">
            <a:extLst>
              <a:ext uri="{FF2B5EF4-FFF2-40B4-BE49-F238E27FC236}">
                <a16:creationId xmlns:a16="http://schemas.microsoft.com/office/drawing/2014/main" id="{F64A4D57-00C2-4279-B588-BCFAEEF81C59}"/>
              </a:ext>
            </a:extLst>
          </p:cNvPr>
          <p:cNvPicPr>
            <a:picLocks noChangeAspect="1"/>
          </p:cNvPicPr>
          <p:nvPr/>
        </p:nvPicPr>
        <p:blipFill>
          <a:blip r:embed="rId8"/>
          <a:stretch>
            <a:fillRect/>
          </a:stretch>
        </p:blipFill>
        <p:spPr>
          <a:xfrm>
            <a:off x="9647648" y="2420264"/>
            <a:ext cx="2592967" cy="1720023"/>
          </a:xfrm>
          <a:prstGeom prst="rect">
            <a:avLst/>
          </a:prstGeom>
        </p:spPr>
      </p:pic>
      <p:pic>
        <p:nvPicPr>
          <p:cNvPr id="11" name="Picture 10">
            <a:extLst>
              <a:ext uri="{FF2B5EF4-FFF2-40B4-BE49-F238E27FC236}">
                <a16:creationId xmlns:a16="http://schemas.microsoft.com/office/drawing/2014/main" id="{2544E75B-8F03-DFE0-CC78-9ECEB4ACD7FE}"/>
              </a:ext>
            </a:extLst>
          </p:cNvPr>
          <p:cNvPicPr>
            <a:picLocks noChangeAspect="1"/>
          </p:cNvPicPr>
          <p:nvPr/>
        </p:nvPicPr>
        <p:blipFill>
          <a:blip r:embed="rId9"/>
          <a:stretch>
            <a:fillRect/>
          </a:stretch>
        </p:blipFill>
        <p:spPr>
          <a:xfrm>
            <a:off x="684000" y="6126188"/>
            <a:ext cx="1249788" cy="652329"/>
          </a:xfrm>
          <a:prstGeom prst="rect">
            <a:avLst/>
          </a:prstGeom>
        </p:spPr>
      </p:pic>
    </p:spTree>
    <p:extLst>
      <p:ext uri="{BB962C8B-B14F-4D97-AF65-F5344CB8AC3E}">
        <p14:creationId xmlns:p14="http://schemas.microsoft.com/office/powerpoint/2010/main" val="39062270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4614763"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3931057" y="6512775"/>
            <a:ext cx="8259459" cy="17085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8447" y="445510"/>
            <a:ext cx="283507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IV. WikiLeaks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988062" y="-27434"/>
            <a:ext cx="2329157" cy="6912868"/>
          </a:xfrm>
          <a:prstGeom prst="rect">
            <a:avLst/>
          </a:prstGeom>
        </p:spPr>
      </p:pic>
      <p:pic>
        <p:nvPicPr>
          <p:cNvPr id="10" name="Picture 9"/>
          <p:cNvPicPr>
            <a:picLocks noChangeAspect="1"/>
          </p:cNvPicPr>
          <p:nvPr/>
        </p:nvPicPr>
        <p:blipFill>
          <a:blip r:embed="rId6"/>
          <a:stretch>
            <a:fillRect/>
          </a:stretch>
        </p:blipFill>
        <p:spPr>
          <a:xfrm>
            <a:off x="9348724" y="200286"/>
            <a:ext cx="2917068" cy="6483345"/>
          </a:xfrm>
          <a:prstGeom prst="rect">
            <a:avLst/>
          </a:prstGeom>
        </p:spPr>
      </p:pic>
      <p:sp>
        <p:nvSpPr>
          <p:cNvPr id="19" name="TextBox 18"/>
          <p:cNvSpPr txBox="1"/>
          <p:nvPr/>
        </p:nvSpPr>
        <p:spPr>
          <a:xfrm>
            <a:off x="130614" y="1590404"/>
            <a:ext cx="9024434"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Throughout its history,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has experienced </a:t>
            </a:r>
            <a:r>
              <a:rPr lang="en-US" sz="2400" b="1" dirty="0">
                <a:solidFill>
                  <a:srgbClr val="0A1F61"/>
                </a:solidFill>
                <a:latin typeface="Tajawal ExtraBold" panose="00000800000000000000" pitchFamily="2" charset="-78"/>
                <a:cs typeface="Tajawal ExtraBold" panose="00000800000000000000" pitchFamily="2" charset="-78"/>
              </a:rPr>
              <a:t>censorship and boycotts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Financial institutions </a:t>
            </a:r>
            <a:r>
              <a:rPr lang="en-US" sz="2400" dirty="0">
                <a:solidFill>
                  <a:srgbClr val="0A1F61"/>
                </a:solidFill>
                <a:latin typeface="Tajawal ExtraBold" panose="00000800000000000000" pitchFamily="2" charset="-78"/>
                <a:cs typeface="Tajawal ExtraBold" panose="00000800000000000000" pitchFamily="2" charset="-78"/>
              </a:rPr>
              <a:t>such as Bank of America, Visa, MasterCard, and PayPal have </a:t>
            </a:r>
            <a:r>
              <a:rPr lang="en-US" sz="2400" b="1" dirty="0">
                <a:solidFill>
                  <a:srgbClr val="C00000"/>
                </a:solidFill>
                <a:latin typeface="Tajawal ExtraBold" panose="00000800000000000000" pitchFamily="2" charset="-78"/>
                <a:cs typeface="Tajawal ExtraBold" panose="00000800000000000000" pitchFamily="2" charset="-78"/>
              </a:rPr>
              <a:t>blocked its cash flow</a:t>
            </a:r>
            <a:r>
              <a:rPr lang="en-US" sz="2400" dirty="0">
                <a:solidFill>
                  <a:srgbClr val="0A1F61"/>
                </a:solidFill>
                <a:latin typeface="Tajawal ExtraBold" panose="00000800000000000000" pitchFamily="2" charset="-78"/>
                <a:cs typeface="Tajawal ExtraBold" panose="00000800000000000000" pitchFamily="2" charset="-78"/>
              </a:rPr>
              <a:t>, hampering its funding model which is based on </a:t>
            </a:r>
            <a:r>
              <a:rPr lang="en-US" sz="2400" b="1" dirty="0">
                <a:solidFill>
                  <a:srgbClr val="C00000"/>
                </a:solidFill>
                <a:latin typeface="Tajawal ExtraBold" panose="00000800000000000000" pitchFamily="2" charset="-78"/>
                <a:cs typeface="Tajawal ExtraBold" panose="00000800000000000000" pitchFamily="2" charset="-78"/>
              </a:rPr>
              <a:t>donations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Some </a:t>
            </a:r>
            <a:r>
              <a:rPr lang="en-US" sz="2400" b="1" dirty="0">
                <a:solidFill>
                  <a:srgbClr val="0A1F61"/>
                </a:solidFill>
                <a:latin typeface="Tajawal ExtraBold" panose="00000800000000000000" pitchFamily="2" charset="-78"/>
                <a:cs typeface="Tajawal ExtraBold" panose="00000800000000000000" pitchFamily="2" charset="-78"/>
              </a:rPr>
              <a:t>US politicians </a:t>
            </a:r>
            <a:r>
              <a:rPr lang="en-US" sz="2400" dirty="0">
                <a:solidFill>
                  <a:srgbClr val="0A1F61"/>
                </a:solidFill>
                <a:latin typeface="Tajawal ExtraBold" panose="00000800000000000000" pitchFamily="2" charset="-78"/>
                <a:cs typeface="Tajawal ExtraBold" panose="00000800000000000000" pitchFamily="2" charset="-78"/>
              </a:rPr>
              <a:t>even got to the point of publicly demanding the judgement of </a:t>
            </a:r>
            <a:r>
              <a:rPr lang="en-US" sz="2400" b="1" dirty="0">
                <a:solidFill>
                  <a:srgbClr val="C00000"/>
                </a:solidFill>
                <a:latin typeface="Tajawal ExtraBold" panose="00000800000000000000" pitchFamily="2" charset="-78"/>
                <a:cs typeface="Tajawal ExtraBold" panose="00000800000000000000" pitchFamily="2" charset="-78"/>
              </a:rPr>
              <a:t>WikiLeaks</a:t>
            </a:r>
            <a:r>
              <a:rPr lang="en-US" sz="2400" dirty="0">
                <a:solidFill>
                  <a:srgbClr val="0A1F61"/>
                </a:solidFill>
                <a:latin typeface="Tajawal ExtraBold" panose="00000800000000000000" pitchFamily="2" charset="-78"/>
                <a:cs typeface="Tajawal ExtraBold" panose="00000800000000000000" pitchFamily="2" charset="-78"/>
              </a:rPr>
              <a:t>’ founder and spokesperson, </a:t>
            </a:r>
            <a:r>
              <a:rPr lang="en-US" sz="2400" b="1" dirty="0">
                <a:solidFill>
                  <a:srgbClr val="C00000"/>
                </a:solidFill>
                <a:latin typeface="Tajawal ExtraBold" panose="00000800000000000000" pitchFamily="2" charset="-78"/>
                <a:cs typeface="Tajawal ExtraBold" panose="00000800000000000000" pitchFamily="2" charset="-78"/>
              </a:rPr>
              <a:t>the Australian hacker Julian Assange. </a:t>
            </a:r>
          </a:p>
        </p:txBody>
      </p:sp>
      <p:pic>
        <p:nvPicPr>
          <p:cNvPr id="5" name="Picture 4">
            <a:extLst>
              <a:ext uri="{FF2B5EF4-FFF2-40B4-BE49-F238E27FC236}">
                <a16:creationId xmlns:a16="http://schemas.microsoft.com/office/drawing/2014/main" id="{4D0032EF-B9E6-4EFD-8417-876A2A8DB39C}"/>
              </a:ext>
            </a:extLst>
          </p:cNvPr>
          <p:cNvPicPr>
            <a:picLocks noChangeAspect="1"/>
          </p:cNvPicPr>
          <p:nvPr/>
        </p:nvPicPr>
        <p:blipFill>
          <a:blip r:embed="rId7"/>
          <a:stretch>
            <a:fillRect/>
          </a:stretch>
        </p:blipFill>
        <p:spPr>
          <a:xfrm>
            <a:off x="9320368" y="1270558"/>
            <a:ext cx="2945423" cy="2209067"/>
          </a:xfrm>
          <a:prstGeom prst="rect">
            <a:avLst/>
          </a:prstGeom>
        </p:spPr>
      </p:pic>
      <p:pic>
        <p:nvPicPr>
          <p:cNvPr id="6" name="Picture 5">
            <a:extLst>
              <a:ext uri="{FF2B5EF4-FFF2-40B4-BE49-F238E27FC236}">
                <a16:creationId xmlns:a16="http://schemas.microsoft.com/office/drawing/2014/main" id="{62AF257B-82DD-E2B5-3702-32A77547BBCB}"/>
              </a:ext>
            </a:extLst>
          </p:cNvPr>
          <p:cNvPicPr>
            <a:picLocks noChangeAspect="1"/>
          </p:cNvPicPr>
          <p:nvPr/>
        </p:nvPicPr>
        <p:blipFill>
          <a:blip r:embed="rId8"/>
          <a:stretch>
            <a:fillRect/>
          </a:stretch>
        </p:blipFill>
        <p:spPr>
          <a:xfrm>
            <a:off x="1014365" y="6130674"/>
            <a:ext cx="1249788" cy="652329"/>
          </a:xfrm>
          <a:prstGeom prst="rect">
            <a:avLst/>
          </a:prstGeom>
        </p:spPr>
      </p:pic>
    </p:spTree>
    <p:extLst>
      <p:ext uri="{BB962C8B-B14F-4D97-AF65-F5344CB8AC3E}">
        <p14:creationId xmlns:p14="http://schemas.microsoft.com/office/powerpoint/2010/main" val="37879735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5618258"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3931057" y="6512775"/>
            <a:ext cx="8259459" cy="17085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68447" y="445510"/>
            <a:ext cx="386201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 Panama Papers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452295" y="-27434"/>
            <a:ext cx="1864924" cy="6912868"/>
          </a:xfrm>
          <a:prstGeom prst="rect">
            <a:avLst/>
          </a:prstGeom>
        </p:spPr>
      </p:pic>
      <p:pic>
        <p:nvPicPr>
          <p:cNvPr id="10" name="Picture 9"/>
          <p:cNvPicPr>
            <a:picLocks noChangeAspect="1"/>
          </p:cNvPicPr>
          <p:nvPr/>
        </p:nvPicPr>
        <p:blipFill>
          <a:blip r:embed="rId6"/>
          <a:stretch>
            <a:fillRect/>
          </a:stretch>
        </p:blipFill>
        <p:spPr>
          <a:xfrm>
            <a:off x="9833272" y="200286"/>
            <a:ext cx="2432520" cy="6483345"/>
          </a:xfrm>
          <a:prstGeom prst="rect">
            <a:avLst/>
          </a:prstGeom>
        </p:spPr>
      </p:pic>
      <p:sp>
        <p:nvSpPr>
          <p:cNvPr id="19" name="TextBox 18"/>
          <p:cNvSpPr txBox="1"/>
          <p:nvPr/>
        </p:nvSpPr>
        <p:spPr>
          <a:xfrm>
            <a:off x="238564" y="1590404"/>
            <a:ext cx="9321390"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Following this example, </a:t>
            </a:r>
            <a:r>
              <a:rPr lang="en-US" sz="2400" b="1" dirty="0">
                <a:solidFill>
                  <a:srgbClr val="C00000"/>
                </a:solidFill>
                <a:latin typeface="Tajawal ExtraBold" panose="00000800000000000000" pitchFamily="2" charset="-78"/>
                <a:cs typeface="Tajawal ExtraBold" panose="00000800000000000000" pitchFamily="2" charset="-78"/>
              </a:rPr>
              <a:t>similar</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journalistic</a:t>
            </a:r>
            <a:r>
              <a:rPr lang="en-US" sz="2400" dirty="0">
                <a:solidFill>
                  <a:srgbClr val="0A1F61"/>
                </a:solidFill>
                <a:latin typeface="Tajawal ExtraBold" panose="00000800000000000000" pitchFamily="2" charset="-78"/>
                <a:cs typeface="Tajawal ExtraBold" panose="00000800000000000000" pitchFamily="2" charset="-78"/>
              </a:rPr>
              <a:t> initiatives have followed.</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a:t>
            </a:r>
            <a:r>
              <a:rPr lang="en-US" sz="2400" b="1" dirty="0">
                <a:solidFill>
                  <a:srgbClr val="C00000"/>
                </a:solidFill>
                <a:latin typeface="Tajawal ExtraBold" panose="00000800000000000000" pitchFamily="2" charset="-78"/>
                <a:cs typeface="Tajawal ExtraBold" panose="00000800000000000000" pitchFamily="2" charset="-78"/>
              </a:rPr>
              <a:t>2016</a:t>
            </a:r>
            <a:r>
              <a:rPr lang="en-US" sz="2400" dirty="0">
                <a:solidFill>
                  <a:srgbClr val="0A1F61"/>
                </a:solidFill>
                <a:latin typeface="Tajawal ExtraBold" panose="00000800000000000000" pitchFamily="2" charset="-78"/>
                <a:cs typeface="Tajawal ExtraBold" panose="00000800000000000000" pitchFamily="2" charset="-78"/>
              </a:rPr>
              <a:t> an </a:t>
            </a:r>
            <a:r>
              <a:rPr lang="en-US" sz="2400" b="1" dirty="0">
                <a:solidFill>
                  <a:srgbClr val="0A1F61"/>
                </a:solidFill>
                <a:latin typeface="Tajawal ExtraBold" panose="00000800000000000000" pitchFamily="2" charset="-78"/>
                <a:cs typeface="Tajawal ExtraBold" panose="00000800000000000000" pitchFamily="2" charset="-78"/>
              </a:rPr>
              <a:t>anonymous source </a:t>
            </a:r>
            <a:r>
              <a:rPr lang="en-US" sz="2400" dirty="0">
                <a:solidFill>
                  <a:srgbClr val="0A1F61"/>
                </a:solidFill>
                <a:latin typeface="Tajawal ExtraBold" panose="00000800000000000000" pitchFamily="2" charset="-78"/>
                <a:cs typeface="Tajawal ExtraBold" panose="00000800000000000000" pitchFamily="2" charset="-78"/>
              </a:rPr>
              <a:t>provided the </a:t>
            </a:r>
            <a:r>
              <a:rPr lang="en-US" sz="2400" b="1" dirty="0">
                <a:solidFill>
                  <a:srgbClr val="C00000"/>
                </a:solidFill>
                <a:latin typeface="Tajawal ExtraBold" panose="00000800000000000000" pitchFamily="2" charset="-78"/>
                <a:cs typeface="Tajawal ExtraBold" panose="00000800000000000000" pitchFamily="2" charset="-78"/>
              </a:rPr>
              <a:t>International Consortium for Investigative Journalism (ICIJ)</a:t>
            </a:r>
            <a:r>
              <a:rPr lang="en-US" sz="2400" dirty="0">
                <a:solidFill>
                  <a:srgbClr val="0A1F61"/>
                </a:solidFill>
                <a:latin typeface="Tajawal ExtraBold" panose="00000800000000000000" pitchFamily="2" charset="-78"/>
                <a:cs typeface="Tajawal ExtraBold" panose="00000800000000000000" pitchFamily="2" charset="-78"/>
              </a:rPr>
              <a:t> with a set of more than </a:t>
            </a:r>
            <a:r>
              <a:rPr lang="en-US" sz="2400" b="1" dirty="0">
                <a:solidFill>
                  <a:srgbClr val="0A1F61"/>
                </a:solidFill>
                <a:latin typeface="Tajawal ExtraBold" panose="00000800000000000000" pitchFamily="2" charset="-78"/>
                <a:cs typeface="Tajawal ExtraBold" panose="00000800000000000000" pitchFamily="2" charset="-78"/>
              </a:rPr>
              <a:t>11 million </a:t>
            </a:r>
            <a:r>
              <a:rPr lang="en-US" sz="2400" dirty="0">
                <a:solidFill>
                  <a:srgbClr val="0A1F61"/>
                </a:solidFill>
                <a:latin typeface="Tajawal ExtraBold" panose="00000800000000000000" pitchFamily="2" charset="-78"/>
                <a:cs typeface="Tajawal ExtraBold" panose="00000800000000000000" pitchFamily="2" charset="-78"/>
              </a:rPr>
              <a:t>classified documents originating from a financial firm based in </a:t>
            </a:r>
            <a:r>
              <a:rPr lang="en-US" sz="2400" b="1" dirty="0">
                <a:solidFill>
                  <a:srgbClr val="C00000"/>
                </a:solidFill>
                <a:latin typeface="Tajawal ExtraBold" panose="00000800000000000000" pitchFamily="2" charset="-78"/>
                <a:cs typeface="Tajawal ExtraBold" panose="00000800000000000000" pitchFamily="2" charset="-78"/>
              </a:rPr>
              <a:t>Panama</a:t>
            </a:r>
            <a:r>
              <a:rPr lang="en-US" sz="2400" dirty="0">
                <a:solidFill>
                  <a:srgbClr val="0A1F61"/>
                </a:solidFill>
                <a:latin typeface="Tajawal ExtraBold" panose="00000800000000000000" pitchFamily="2" charset="-78"/>
                <a:cs typeface="Tajawal ExtraBold" panose="00000800000000000000" pitchFamily="2" charset="-78"/>
              </a:rPr>
              <a:t> which provided services for transferring offshore funds to tax havens and thus shield them from tax authorities. </a:t>
            </a:r>
          </a:p>
        </p:txBody>
      </p:sp>
      <p:pic>
        <p:nvPicPr>
          <p:cNvPr id="6" name="Picture 5">
            <a:extLst>
              <a:ext uri="{FF2B5EF4-FFF2-40B4-BE49-F238E27FC236}">
                <a16:creationId xmlns:a16="http://schemas.microsoft.com/office/drawing/2014/main" id="{B3405134-3A9C-41F4-9AB1-00F849150E51}"/>
              </a:ext>
            </a:extLst>
          </p:cNvPr>
          <p:cNvPicPr>
            <a:picLocks noChangeAspect="1"/>
          </p:cNvPicPr>
          <p:nvPr/>
        </p:nvPicPr>
        <p:blipFill>
          <a:blip r:embed="rId7"/>
          <a:stretch>
            <a:fillRect/>
          </a:stretch>
        </p:blipFill>
        <p:spPr>
          <a:xfrm>
            <a:off x="9881287" y="1104345"/>
            <a:ext cx="2319028" cy="2319028"/>
          </a:xfrm>
          <a:prstGeom prst="rect">
            <a:avLst/>
          </a:prstGeom>
        </p:spPr>
      </p:pic>
      <p:pic>
        <p:nvPicPr>
          <p:cNvPr id="5" name="Picture 4">
            <a:extLst>
              <a:ext uri="{FF2B5EF4-FFF2-40B4-BE49-F238E27FC236}">
                <a16:creationId xmlns:a16="http://schemas.microsoft.com/office/drawing/2014/main" id="{4AE72DA5-E384-B738-8A9E-91A42403967B}"/>
              </a:ext>
            </a:extLst>
          </p:cNvPr>
          <p:cNvPicPr>
            <a:picLocks noChangeAspect="1"/>
          </p:cNvPicPr>
          <p:nvPr/>
        </p:nvPicPr>
        <p:blipFill>
          <a:blip r:embed="rId8"/>
          <a:stretch>
            <a:fillRect/>
          </a:stretch>
        </p:blipFill>
        <p:spPr>
          <a:xfrm>
            <a:off x="1088599" y="6083678"/>
            <a:ext cx="1249788" cy="652329"/>
          </a:xfrm>
          <a:prstGeom prst="rect">
            <a:avLst/>
          </a:prstGeom>
        </p:spPr>
      </p:pic>
    </p:spTree>
    <p:extLst>
      <p:ext uri="{BB962C8B-B14F-4D97-AF65-F5344CB8AC3E}">
        <p14:creationId xmlns:p14="http://schemas.microsoft.com/office/powerpoint/2010/main" val="11586341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77742" y="401161"/>
            <a:ext cx="5618258" cy="86939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76444" y="416469"/>
            <a:ext cx="3882092"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 Panama Papers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185009" y="-27434"/>
            <a:ext cx="2132210" cy="6912868"/>
          </a:xfrm>
          <a:prstGeom prst="rect">
            <a:avLst/>
          </a:prstGeom>
        </p:spPr>
      </p:pic>
      <p:pic>
        <p:nvPicPr>
          <p:cNvPr id="10" name="Picture 9"/>
          <p:cNvPicPr>
            <a:picLocks noChangeAspect="1"/>
          </p:cNvPicPr>
          <p:nvPr/>
        </p:nvPicPr>
        <p:blipFill>
          <a:blip r:embed="rId6"/>
          <a:stretch>
            <a:fillRect/>
          </a:stretch>
        </p:blipFill>
        <p:spPr>
          <a:xfrm>
            <a:off x="9593720" y="200286"/>
            <a:ext cx="2709204" cy="6457427"/>
          </a:xfrm>
          <a:prstGeom prst="rect">
            <a:avLst/>
          </a:prstGeom>
        </p:spPr>
      </p:pic>
      <p:sp>
        <p:nvSpPr>
          <p:cNvPr id="19" name="TextBox 18"/>
          <p:cNvSpPr txBox="1"/>
          <p:nvPr/>
        </p:nvSpPr>
        <p:spPr>
          <a:xfrm>
            <a:off x="281632" y="1681887"/>
            <a:ext cx="9115586" cy="3901837"/>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documents, dubbed “</a:t>
            </a:r>
            <a:r>
              <a:rPr lang="en-US" sz="2400" b="1" dirty="0">
                <a:solidFill>
                  <a:srgbClr val="C00000"/>
                </a:solidFill>
                <a:latin typeface="Tajawal ExtraBold" panose="00000800000000000000" pitchFamily="2" charset="-78"/>
                <a:cs typeface="Tajawal ExtraBold" panose="00000800000000000000" pitchFamily="2" charset="-78"/>
              </a:rPr>
              <a:t>Panama papers</a:t>
            </a:r>
            <a:r>
              <a:rPr lang="en-US" sz="2400" dirty="0">
                <a:solidFill>
                  <a:srgbClr val="0A1F61"/>
                </a:solidFill>
                <a:latin typeface="Tajawal ExtraBold" panose="00000800000000000000" pitchFamily="2" charset="-78"/>
                <a:cs typeface="Tajawal ExtraBold" panose="00000800000000000000" pitchFamily="2" charset="-78"/>
              </a:rPr>
              <a:t>,” involve heads of state and other politicians (Harding 2016). </a:t>
            </a:r>
          </a:p>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Political information leaks are not new</a:t>
            </a:r>
            <a:r>
              <a:rPr lang="en-US" sz="2400" dirty="0">
                <a:solidFill>
                  <a:srgbClr val="0A1F61"/>
                </a:solidFill>
                <a:latin typeface="Tajawal ExtraBold" panose="00000800000000000000" pitchFamily="2" charset="-78"/>
                <a:cs typeface="Tajawal ExtraBold" panose="00000800000000000000" pitchFamily="2" charset="-78"/>
              </a:rPr>
              <a:t>, but digital media have changed their scope by allowing the publication of millions of documents and providing the public with an opportunity to read, analyze, and use them without professional intermediation.</a:t>
            </a:r>
          </a:p>
        </p:txBody>
      </p:sp>
      <p:pic>
        <p:nvPicPr>
          <p:cNvPr id="5" name="Picture 4">
            <a:extLst>
              <a:ext uri="{FF2B5EF4-FFF2-40B4-BE49-F238E27FC236}">
                <a16:creationId xmlns:a16="http://schemas.microsoft.com/office/drawing/2014/main" id="{55AEC5DE-4333-4E22-B0B5-04F2D1C9DA64}"/>
              </a:ext>
            </a:extLst>
          </p:cNvPr>
          <p:cNvPicPr>
            <a:picLocks noChangeAspect="1"/>
          </p:cNvPicPr>
          <p:nvPr/>
        </p:nvPicPr>
        <p:blipFill>
          <a:blip r:embed="rId7"/>
          <a:stretch>
            <a:fillRect/>
          </a:stretch>
        </p:blipFill>
        <p:spPr>
          <a:xfrm>
            <a:off x="9574397" y="1270558"/>
            <a:ext cx="2742822" cy="2390560"/>
          </a:xfrm>
          <a:prstGeom prst="rect">
            <a:avLst/>
          </a:prstGeom>
        </p:spPr>
      </p:pic>
      <p:pic>
        <p:nvPicPr>
          <p:cNvPr id="6" name="Picture 5">
            <a:extLst>
              <a:ext uri="{FF2B5EF4-FFF2-40B4-BE49-F238E27FC236}">
                <a16:creationId xmlns:a16="http://schemas.microsoft.com/office/drawing/2014/main" id="{504CE604-7CA2-3F33-F0CA-02446E78977D}"/>
              </a:ext>
            </a:extLst>
          </p:cNvPr>
          <p:cNvPicPr>
            <a:picLocks noChangeAspect="1"/>
          </p:cNvPicPr>
          <p:nvPr/>
        </p:nvPicPr>
        <p:blipFill>
          <a:blip r:embed="rId8"/>
          <a:stretch>
            <a:fillRect/>
          </a:stretch>
        </p:blipFill>
        <p:spPr>
          <a:xfrm>
            <a:off x="684000" y="5858384"/>
            <a:ext cx="1249788" cy="652329"/>
          </a:xfrm>
          <a:prstGeom prst="rect">
            <a:avLst/>
          </a:prstGeom>
        </p:spPr>
      </p:pic>
    </p:spTree>
    <p:extLst>
      <p:ext uri="{BB962C8B-B14F-4D97-AF65-F5344CB8AC3E}">
        <p14:creationId xmlns:p14="http://schemas.microsoft.com/office/powerpoint/2010/main" val="20512174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57083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4113" y="408030"/>
            <a:ext cx="3850856"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 Panama Papers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655923" y="98183"/>
            <a:ext cx="2621564" cy="6607977"/>
          </a:xfrm>
          <a:prstGeom prst="rect">
            <a:avLst/>
          </a:prstGeom>
        </p:spPr>
      </p:pic>
      <p:sp>
        <p:nvSpPr>
          <p:cNvPr id="19" name="TextBox 18"/>
          <p:cNvSpPr txBox="1"/>
          <p:nvPr/>
        </p:nvSpPr>
        <p:spPr>
          <a:xfrm>
            <a:off x="109537" y="1586472"/>
            <a:ext cx="932816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Though fascinating, examples such as citizen journalism or WikiLeaks do not mean than the </a:t>
            </a:r>
            <a:r>
              <a:rPr lang="en-US" sz="2400" b="1" dirty="0">
                <a:solidFill>
                  <a:srgbClr val="C00000"/>
                </a:solidFill>
                <a:latin typeface="Tajawal ExtraBold" panose="00000800000000000000" pitchFamily="2" charset="-78"/>
                <a:cs typeface="Tajawal ExtraBold" panose="00000800000000000000" pitchFamily="2" charset="-78"/>
              </a:rPr>
              <a:t>networked public sphere </a:t>
            </a:r>
            <a:r>
              <a:rPr lang="en-US" sz="2400" dirty="0">
                <a:solidFill>
                  <a:srgbClr val="0A1F61"/>
                </a:solidFill>
                <a:latin typeface="Tajawal ExtraBold" panose="00000800000000000000" pitchFamily="2" charset="-78"/>
                <a:cs typeface="Tajawal ExtraBold" panose="00000800000000000000" pitchFamily="2" charset="-78"/>
              </a:rPr>
              <a:t>is inherently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dirty="0">
                <a:solidFill>
                  <a:srgbClr val="0A1F61"/>
                </a:solidFill>
                <a:latin typeface="Tajawal ExtraBold" panose="00000800000000000000" pitchFamily="2" charset="-78"/>
                <a:cs typeface="Tajawal ExtraBold" panose="00000800000000000000" pitchFamily="2" charset="-78"/>
              </a:rPr>
              <a:t> in nature.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Analyzing the </a:t>
            </a:r>
            <a:r>
              <a:rPr lang="en-US" sz="2400" b="1" dirty="0">
                <a:solidFill>
                  <a:srgbClr val="C00000"/>
                </a:solidFill>
                <a:latin typeface="Tajawal ExtraBold" panose="00000800000000000000" pitchFamily="2" charset="-78"/>
                <a:cs typeface="Tajawal ExtraBold" panose="00000800000000000000" pitchFamily="2" charset="-78"/>
              </a:rPr>
              <a:t>powerful role of private corporations </a:t>
            </a:r>
            <a:r>
              <a:rPr lang="en-US" sz="2400" dirty="0">
                <a:solidFill>
                  <a:srgbClr val="0A1F61"/>
                </a:solidFill>
                <a:latin typeface="Tajawal ExtraBold" panose="00000800000000000000" pitchFamily="2" charset="-78"/>
                <a:cs typeface="Tajawal ExtraBold" panose="00000800000000000000" pitchFamily="2" charset="-78"/>
              </a:rPr>
              <a:t>and the new forms of control and censorship that characterize </a:t>
            </a:r>
            <a:r>
              <a:rPr lang="en-US" sz="2400" b="1" dirty="0">
                <a:solidFill>
                  <a:srgbClr val="C00000"/>
                </a:solidFill>
                <a:latin typeface="Tajawal ExtraBold" panose="00000800000000000000" pitchFamily="2" charset="-78"/>
                <a:cs typeface="Tajawal ExtraBold" panose="00000800000000000000" pitchFamily="2" charset="-78"/>
              </a:rPr>
              <a:t>digital media</a:t>
            </a:r>
            <a:r>
              <a:rPr lang="en-US" sz="2400" dirty="0">
                <a:solidFill>
                  <a:srgbClr val="0A1F61"/>
                </a:solidFill>
                <a:latin typeface="Tajawal ExtraBold" panose="00000800000000000000" pitchFamily="2" charset="-78"/>
                <a:cs typeface="Tajawal ExtraBold" panose="00000800000000000000" pitchFamily="2" charset="-78"/>
              </a:rPr>
              <a:t>, several </a:t>
            </a:r>
            <a:r>
              <a:rPr lang="en-US" sz="2400" b="1" dirty="0">
                <a:solidFill>
                  <a:srgbClr val="C00000"/>
                </a:solidFill>
                <a:latin typeface="Tajawal ExtraBold" panose="00000800000000000000" pitchFamily="2" charset="-78"/>
                <a:cs typeface="Tajawal ExtraBold" panose="00000800000000000000" pitchFamily="2" charset="-78"/>
              </a:rPr>
              <a:t>critics</a:t>
            </a:r>
            <a:r>
              <a:rPr lang="en-US" sz="2400" dirty="0">
                <a:solidFill>
                  <a:srgbClr val="0A1F61"/>
                </a:solidFill>
                <a:latin typeface="Tajawal ExtraBold" panose="00000800000000000000" pitchFamily="2" charset="-78"/>
                <a:cs typeface="Tajawal ExtraBold" panose="00000800000000000000" pitchFamily="2" charset="-78"/>
              </a:rPr>
              <a:t> have pointed out the importance of avoiding representing the new public sphere as perfectly </a:t>
            </a:r>
            <a:r>
              <a:rPr lang="en-US" sz="2400" b="1" dirty="0">
                <a:solidFill>
                  <a:srgbClr val="0A1F61"/>
                </a:solidFill>
                <a:latin typeface="Tajawal ExtraBold" panose="00000800000000000000" pitchFamily="2" charset="-78"/>
                <a:cs typeface="Tajawal ExtraBold" panose="00000800000000000000" pitchFamily="2" charset="-78"/>
              </a:rPr>
              <a:t>democratic</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a:extLst>
              <a:ext uri="{FF2B5EF4-FFF2-40B4-BE49-F238E27FC236}">
                <a16:creationId xmlns:a16="http://schemas.microsoft.com/office/drawing/2014/main" id="{93D98A02-444F-451B-9F92-5568492F9660}"/>
              </a:ext>
            </a:extLst>
          </p:cNvPr>
          <p:cNvPicPr>
            <a:picLocks noChangeAspect="1"/>
          </p:cNvPicPr>
          <p:nvPr/>
        </p:nvPicPr>
        <p:blipFill>
          <a:blip r:embed="rId7"/>
          <a:stretch>
            <a:fillRect/>
          </a:stretch>
        </p:blipFill>
        <p:spPr>
          <a:xfrm>
            <a:off x="9616360" y="713777"/>
            <a:ext cx="2621564" cy="2656832"/>
          </a:xfrm>
          <a:prstGeom prst="rect">
            <a:avLst/>
          </a:prstGeom>
        </p:spPr>
      </p:pic>
      <p:pic>
        <p:nvPicPr>
          <p:cNvPr id="5" name="Picture 4">
            <a:extLst>
              <a:ext uri="{FF2B5EF4-FFF2-40B4-BE49-F238E27FC236}">
                <a16:creationId xmlns:a16="http://schemas.microsoft.com/office/drawing/2014/main" id="{60405BB1-9A03-DBC2-A42F-36ED57726F4E}"/>
              </a:ext>
            </a:extLst>
          </p:cNvPr>
          <p:cNvPicPr>
            <a:picLocks noChangeAspect="1"/>
          </p:cNvPicPr>
          <p:nvPr/>
        </p:nvPicPr>
        <p:blipFill>
          <a:blip r:embed="rId8"/>
          <a:stretch>
            <a:fillRect/>
          </a:stretch>
        </p:blipFill>
        <p:spPr>
          <a:xfrm>
            <a:off x="427275" y="6111783"/>
            <a:ext cx="1249788" cy="652329"/>
          </a:xfrm>
          <a:prstGeom prst="rect">
            <a:avLst/>
          </a:prstGeom>
        </p:spPr>
      </p:pic>
    </p:spTree>
    <p:extLst>
      <p:ext uri="{BB962C8B-B14F-4D97-AF65-F5344CB8AC3E}">
        <p14:creationId xmlns:p14="http://schemas.microsoft.com/office/powerpoint/2010/main" val="30903347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00255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22560" y="397228"/>
            <a:ext cx="5823400"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32086" y="98473"/>
            <a:ext cx="2674188" cy="6457427"/>
          </a:xfrm>
          <a:prstGeom prst="rect">
            <a:avLst/>
          </a:prstGeom>
        </p:spPr>
      </p:pic>
      <p:sp>
        <p:nvSpPr>
          <p:cNvPr id="19" name="TextBox 18"/>
          <p:cNvSpPr txBox="1"/>
          <p:nvPr/>
        </p:nvSpPr>
        <p:spPr>
          <a:xfrm>
            <a:off x="116334" y="1633537"/>
            <a:ext cx="9181409"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For example, </a:t>
            </a:r>
            <a:r>
              <a:rPr lang="en-US" sz="2400" b="1" dirty="0">
                <a:solidFill>
                  <a:srgbClr val="C00000"/>
                </a:solidFill>
                <a:latin typeface="Tajawal ExtraBold" panose="00000800000000000000" pitchFamily="2" charset="-78"/>
                <a:cs typeface="Tajawal ExtraBold" panose="00000800000000000000" pitchFamily="2" charset="-78"/>
              </a:rPr>
              <a:t>Zizi </a:t>
            </a:r>
            <a:r>
              <a:rPr lang="en-US" sz="2400" b="1" dirty="0" err="1">
                <a:solidFill>
                  <a:srgbClr val="C00000"/>
                </a:solidFill>
                <a:latin typeface="Tajawal ExtraBold" panose="00000800000000000000" pitchFamily="2" charset="-78"/>
                <a:cs typeface="Tajawal ExtraBold" panose="00000800000000000000" pitchFamily="2" charset="-78"/>
              </a:rPr>
              <a:t>Papacharissi</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has argued that the </a:t>
            </a:r>
            <a:r>
              <a:rPr lang="en-US" sz="2400" b="1" dirty="0">
                <a:solidFill>
                  <a:srgbClr val="C00000"/>
                </a:solidFill>
                <a:latin typeface="Tajawal ExtraBold" panose="00000800000000000000" pitchFamily="2" charset="-78"/>
                <a:cs typeface="Tajawal ExtraBold" panose="00000800000000000000" pitchFamily="2" charset="-78"/>
              </a:rPr>
              <a:t>internet</a:t>
            </a:r>
            <a:r>
              <a:rPr lang="en-US" sz="2400" dirty="0">
                <a:solidFill>
                  <a:srgbClr val="0A1F61"/>
                </a:solidFill>
                <a:latin typeface="Tajawal ExtraBold" panose="00000800000000000000" pitchFamily="2" charset="-78"/>
                <a:cs typeface="Tajawal ExtraBold" panose="00000800000000000000" pitchFamily="2" charset="-78"/>
              </a:rPr>
              <a:t> is a “</a:t>
            </a:r>
            <a:r>
              <a:rPr lang="en-US" sz="2400" b="1" dirty="0">
                <a:solidFill>
                  <a:srgbClr val="C00000"/>
                </a:solidFill>
                <a:latin typeface="Tajawal ExtraBold" panose="00000800000000000000" pitchFamily="2" charset="-78"/>
                <a:cs typeface="Tajawal ExtraBold" panose="00000800000000000000" pitchFamily="2" charset="-78"/>
              </a:rPr>
              <a:t>highly privatized public space</a:t>
            </a:r>
            <a:r>
              <a:rPr lang="en-US" sz="2400" dirty="0">
                <a:solidFill>
                  <a:srgbClr val="0A1F61"/>
                </a:solidFill>
                <a:latin typeface="Tajawal ExtraBold" panose="00000800000000000000" pitchFamily="2" charset="-78"/>
                <a:cs typeface="Tajawal ExtraBold" panose="00000800000000000000" pitchFamily="2" charset="-78"/>
              </a:rPr>
              <a:t>,” rather than an accomplished public sphere (2002).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Political theorist </a:t>
            </a:r>
            <a:r>
              <a:rPr lang="en-US" sz="2400" b="1" dirty="0">
                <a:solidFill>
                  <a:srgbClr val="C00000"/>
                </a:solidFill>
                <a:latin typeface="Tajawal ExtraBold" panose="00000800000000000000" pitchFamily="2" charset="-78"/>
                <a:cs typeface="Tajawal ExtraBold" panose="00000800000000000000" pitchFamily="2" charset="-78"/>
              </a:rPr>
              <a:t>Jodi Dean </a:t>
            </a:r>
            <a:r>
              <a:rPr lang="en-US" sz="2400" dirty="0">
                <a:solidFill>
                  <a:srgbClr val="0A1F61"/>
                </a:solidFill>
                <a:latin typeface="Tajawal ExtraBold" panose="00000800000000000000" pitchFamily="2" charset="-78"/>
                <a:cs typeface="Tajawal ExtraBold" panose="00000800000000000000" pitchFamily="2" charset="-78"/>
              </a:rPr>
              <a:t>has described </a:t>
            </a:r>
            <a:r>
              <a:rPr lang="en-US" sz="2400" b="1" dirty="0">
                <a:solidFill>
                  <a:srgbClr val="C00000"/>
                </a:solidFill>
                <a:latin typeface="Tajawal ExtraBold" panose="00000800000000000000" pitchFamily="2" charset="-78"/>
                <a:cs typeface="Tajawal ExtraBold" panose="00000800000000000000" pitchFamily="2" charset="-78"/>
              </a:rPr>
              <a:t>communicative capitalism</a:t>
            </a:r>
            <a:r>
              <a:rPr lang="en-US" sz="2400" dirty="0">
                <a:solidFill>
                  <a:srgbClr val="0A1F61"/>
                </a:solidFill>
                <a:latin typeface="Tajawal ExtraBold" panose="00000800000000000000" pitchFamily="2" charset="-78"/>
                <a:cs typeface="Tajawal ExtraBold" panose="00000800000000000000" pitchFamily="2" charset="-78"/>
              </a:rPr>
              <a:t> as a system of appropriation that resembles a </a:t>
            </a:r>
            <a:r>
              <a:rPr lang="en-US" sz="2400" b="1" dirty="0">
                <a:solidFill>
                  <a:srgbClr val="C00000"/>
                </a:solidFill>
                <a:latin typeface="Tajawal ExtraBold" panose="00000800000000000000" pitchFamily="2" charset="-78"/>
                <a:cs typeface="Tajawal ExtraBold" panose="00000800000000000000" pitchFamily="2" charset="-78"/>
              </a:rPr>
              <a:t>public sphere</a:t>
            </a:r>
            <a:r>
              <a:rPr lang="en-US" sz="2400" dirty="0">
                <a:solidFill>
                  <a:srgbClr val="0A1F61"/>
                </a:solidFill>
                <a:latin typeface="Tajawal ExtraBold" panose="00000800000000000000" pitchFamily="2" charset="-78"/>
                <a:cs typeface="Tajawal ExtraBold" panose="00000800000000000000" pitchFamily="2" charset="-78"/>
              </a:rPr>
              <a:t> but is actually subject to </a:t>
            </a:r>
            <a:r>
              <a:rPr lang="en-US" sz="2400" b="1" dirty="0">
                <a:solidFill>
                  <a:srgbClr val="C00000"/>
                </a:solidFill>
                <a:latin typeface="Tajawal ExtraBold" panose="00000800000000000000" pitchFamily="2" charset="-78"/>
                <a:cs typeface="Tajawal ExtraBold" panose="00000800000000000000" pitchFamily="2" charset="-78"/>
              </a:rPr>
              <a:t>exploitation and surveillance</a:t>
            </a:r>
            <a:r>
              <a:rPr lang="en-US" sz="2400" dirty="0">
                <a:solidFill>
                  <a:srgbClr val="0A1F61"/>
                </a:solidFill>
                <a:latin typeface="Tajawal ExtraBold" panose="00000800000000000000" pitchFamily="2" charset="-78"/>
                <a:cs typeface="Tajawal ExtraBold" panose="00000800000000000000" pitchFamily="2" charset="-78"/>
              </a:rPr>
              <a:t> processes enacted by </a:t>
            </a:r>
            <a:r>
              <a:rPr lang="en-US" sz="2400" b="1" dirty="0">
                <a:solidFill>
                  <a:srgbClr val="C00000"/>
                </a:solidFill>
                <a:latin typeface="Tajawal ExtraBold" panose="00000800000000000000" pitchFamily="2" charset="-78"/>
                <a:cs typeface="Tajawal ExtraBold" panose="00000800000000000000" pitchFamily="2" charset="-78"/>
              </a:rPr>
              <a:t>web corporations</a:t>
            </a:r>
            <a:r>
              <a:rPr lang="en-US" sz="2400" dirty="0">
                <a:solidFill>
                  <a:srgbClr val="0A1F61"/>
                </a:solidFill>
                <a:latin typeface="Tajawal ExtraBold" panose="00000800000000000000" pitchFamily="2" charset="-78"/>
                <a:cs typeface="Tajawal ExtraBold" panose="00000800000000000000" pitchFamily="2" charset="-78"/>
              </a:rPr>
              <a:t>, which are the very actors that create digital participation opportunities.</a:t>
            </a:r>
          </a:p>
        </p:txBody>
      </p:sp>
      <p:pic>
        <p:nvPicPr>
          <p:cNvPr id="6" name="Picture 5">
            <a:extLst>
              <a:ext uri="{FF2B5EF4-FFF2-40B4-BE49-F238E27FC236}">
                <a16:creationId xmlns:a16="http://schemas.microsoft.com/office/drawing/2014/main" id="{8D559FB0-22F2-4AE7-8802-A5E85BD8CA26}"/>
              </a:ext>
            </a:extLst>
          </p:cNvPr>
          <p:cNvPicPr>
            <a:picLocks noChangeAspect="1"/>
          </p:cNvPicPr>
          <p:nvPr/>
        </p:nvPicPr>
        <p:blipFill>
          <a:blip r:embed="rId7"/>
          <a:stretch>
            <a:fillRect/>
          </a:stretch>
        </p:blipFill>
        <p:spPr>
          <a:xfrm>
            <a:off x="10027645" y="361370"/>
            <a:ext cx="1658921" cy="1658921"/>
          </a:xfrm>
          <a:prstGeom prst="rect">
            <a:avLst/>
          </a:prstGeom>
        </p:spPr>
      </p:pic>
      <p:pic>
        <p:nvPicPr>
          <p:cNvPr id="12" name="Picture 11">
            <a:extLst>
              <a:ext uri="{FF2B5EF4-FFF2-40B4-BE49-F238E27FC236}">
                <a16:creationId xmlns:a16="http://schemas.microsoft.com/office/drawing/2014/main" id="{1595AC2F-B5C8-4731-9174-3CF53EB1BABC}"/>
              </a:ext>
            </a:extLst>
          </p:cNvPr>
          <p:cNvPicPr>
            <a:picLocks noChangeAspect="1"/>
          </p:cNvPicPr>
          <p:nvPr/>
        </p:nvPicPr>
        <p:blipFill>
          <a:blip r:embed="rId8"/>
          <a:stretch>
            <a:fillRect/>
          </a:stretch>
        </p:blipFill>
        <p:spPr>
          <a:xfrm>
            <a:off x="9432086" y="2369114"/>
            <a:ext cx="2674188" cy="1779551"/>
          </a:xfrm>
          <a:prstGeom prst="rect">
            <a:avLst/>
          </a:prstGeom>
        </p:spPr>
      </p:pic>
      <p:pic>
        <p:nvPicPr>
          <p:cNvPr id="5" name="Picture 4">
            <a:extLst>
              <a:ext uri="{FF2B5EF4-FFF2-40B4-BE49-F238E27FC236}">
                <a16:creationId xmlns:a16="http://schemas.microsoft.com/office/drawing/2014/main" id="{D487D37F-DA53-9703-FE9B-D0A35E3A5730}"/>
              </a:ext>
            </a:extLst>
          </p:cNvPr>
          <p:cNvPicPr>
            <a:picLocks noChangeAspect="1"/>
          </p:cNvPicPr>
          <p:nvPr/>
        </p:nvPicPr>
        <p:blipFill>
          <a:blip r:embed="rId9"/>
          <a:stretch>
            <a:fillRect/>
          </a:stretch>
        </p:blipFill>
        <p:spPr>
          <a:xfrm>
            <a:off x="576050" y="6184549"/>
            <a:ext cx="1249788" cy="652329"/>
          </a:xfrm>
          <a:prstGeom prst="rect">
            <a:avLst/>
          </a:prstGeom>
        </p:spPr>
      </p:pic>
    </p:spTree>
    <p:extLst>
      <p:ext uri="{BB962C8B-B14F-4D97-AF65-F5344CB8AC3E}">
        <p14:creationId xmlns:p14="http://schemas.microsoft.com/office/powerpoint/2010/main" val="3452254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823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4829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5138" y="397229"/>
            <a:ext cx="540090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291549" y="-27434"/>
            <a:ext cx="2025670" cy="6912868"/>
          </a:xfrm>
          <a:prstGeom prst="rect">
            <a:avLst/>
          </a:prstGeom>
        </p:spPr>
      </p:pic>
      <p:pic>
        <p:nvPicPr>
          <p:cNvPr id="10" name="Picture 9"/>
          <p:cNvPicPr>
            <a:picLocks noChangeAspect="1"/>
          </p:cNvPicPr>
          <p:nvPr/>
        </p:nvPicPr>
        <p:blipFill>
          <a:blip r:embed="rId6"/>
          <a:stretch>
            <a:fillRect/>
          </a:stretch>
        </p:blipFill>
        <p:spPr>
          <a:xfrm>
            <a:off x="9894774" y="98473"/>
            <a:ext cx="2297226" cy="6589315"/>
          </a:xfrm>
          <a:prstGeom prst="rect">
            <a:avLst/>
          </a:prstGeom>
        </p:spPr>
      </p:pic>
      <p:sp>
        <p:nvSpPr>
          <p:cNvPr id="19" name="TextBox 18"/>
          <p:cNvSpPr txBox="1"/>
          <p:nvPr/>
        </p:nvSpPr>
        <p:spPr>
          <a:xfrm>
            <a:off x="19885" y="1399550"/>
            <a:ext cx="9787693" cy="510787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 fact, most interactions within the </a:t>
            </a:r>
            <a:r>
              <a:rPr lang="en-US" sz="2200" b="1" dirty="0">
                <a:solidFill>
                  <a:srgbClr val="C00000"/>
                </a:solidFill>
                <a:latin typeface="Tajawal ExtraBold" panose="00000800000000000000" pitchFamily="2" charset="-78"/>
                <a:cs typeface="Tajawal ExtraBold" panose="00000800000000000000" pitchFamily="2" charset="-78"/>
              </a:rPr>
              <a:t>networked public sphere </a:t>
            </a:r>
            <a:r>
              <a:rPr lang="en-US" sz="2200" dirty="0">
                <a:solidFill>
                  <a:srgbClr val="0A1F61"/>
                </a:solidFill>
                <a:latin typeface="Tajawal ExtraBold" panose="00000800000000000000" pitchFamily="2" charset="-78"/>
                <a:cs typeface="Tajawal ExtraBold" panose="00000800000000000000" pitchFamily="2" charset="-78"/>
              </a:rPr>
              <a:t>occur on digital platforms that are developed, owned, and controlled by </a:t>
            </a:r>
            <a:r>
              <a:rPr lang="en-US" sz="2200" b="1" dirty="0">
                <a:solidFill>
                  <a:srgbClr val="C00000"/>
                </a:solidFill>
                <a:latin typeface="Tajawal ExtraBold" panose="00000800000000000000" pitchFamily="2" charset="-78"/>
                <a:cs typeface="Tajawal ExtraBold" panose="00000800000000000000" pitchFamily="2" charset="-78"/>
              </a:rPr>
              <a:t>private corporations</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This has led to </a:t>
            </a:r>
            <a:r>
              <a:rPr lang="en-US" sz="2200" b="1" dirty="0">
                <a:solidFill>
                  <a:srgbClr val="C00000"/>
                </a:solidFill>
                <a:latin typeface="Tajawal ExtraBold" panose="00000800000000000000" pitchFamily="2" charset="-78"/>
                <a:cs typeface="Tajawal ExtraBold" panose="00000800000000000000" pitchFamily="2" charset="-78"/>
              </a:rPr>
              <a:t>new forms of media concentration</a:t>
            </a:r>
            <a:r>
              <a:rPr lang="en-US" sz="2200" dirty="0">
                <a:solidFill>
                  <a:srgbClr val="0A1F61"/>
                </a:solidFill>
                <a:latin typeface="Tajawal ExtraBold" panose="00000800000000000000" pitchFamily="2" charset="-78"/>
                <a:cs typeface="Tajawal ExtraBold" panose="00000800000000000000" pitchFamily="2" charset="-78"/>
              </a:rPr>
              <a:t>, as </a:t>
            </a:r>
            <a:r>
              <a:rPr lang="en-US" sz="2200" b="1" dirty="0">
                <a:solidFill>
                  <a:srgbClr val="C00000"/>
                </a:solidFill>
                <a:latin typeface="Tajawal ExtraBold" panose="00000800000000000000" pitchFamily="2" charset="-78"/>
                <a:cs typeface="Tajawal ExtraBold" panose="00000800000000000000" pitchFamily="2" charset="-78"/>
              </a:rPr>
              <a:t>corporations</a:t>
            </a:r>
            <a:r>
              <a:rPr lang="en-US" sz="2200" dirty="0">
                <a:solidFill>
                  <a:srgbClr val="0A1F61"/>
                </a:solidFill>
                <a:latin typeface="Tajawal ExtraBold" panose="00000800000000000000" pitchFamily="2" charset="-78"/>
                <a:cs typeface="Tajawal ExtraBold" panose="00000800000000000000" pitchFamily="2" charset="-78"/>
              </a:rPr>
              <a:t> tend to exploit processes of merging and acquisition in order to become dominant.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These </a:t>
            </a:r>
            <a:r>
              <a:rPr lang="en-US" sz="2200" b="1" dirty="0">
                <a:solidFill>
                  <a:srgbClr val="C00000"/>
                </a:solidFill>
                <a:latin typeface="Tajawal ExtraBold" panose="00000800000000000000" pitchFamily="2" charset="-78"/>
                <a:cs typeface="Tajawal ExtraBold" panose="00000800000000000000" pitchFamily="2" charset="-78"/>
              </a:rPr>
              <a:t>companies</a:t>
            </a:r>
            <a:r>
              <a:rPr lang="en-US" sz="2200" dirty="0">
                <a:solidFill>
                  <a:srgbClr val="0A1F61"/>
                </a:solidFill>
                <a:latin typeface="Tajawal ExtraBold" panose="00000800000000000000" pitchFamily="2" charset="-78"/>
                <a:cs typeface="Tajawal ExtraBold" panose="00000800000000000000" pitchFamily="2" charset="-78"/>
              </a:rPr>
              <a:t> take on the role of </a:t>
            </a:r>
            <a:r>
              <a:rPr lang="en-US" sz="2200" b="1" dirty="0">
                <a:solidFill>
                  <a:srgbClr val="C00000"/>
                </a:solidFill>
                <a:latin typeface="Tajawal ExtraBold" panose="00000800000000000000" pitchFamily="2" charset="-78"/>
                <a:cs typeface="Tajawal ExtraBold" panose="00000800000000000000" pitchFamily="2" charset="-78"/>
              </a:rPr>
              <a:t>new intermediaries</a:t>
            </a:r>
            <a:r>
              <a:rPr lang="en-US" sz="2200" dirty="0">
                <a:solidFill>
                  <a:srgbClr val="0A1F61"/>
                </a:solidFill>
                <a:latin typeface="Tajawal ExtraBold" panose="00000800000000000000" pitchFamily="2" charset="-78"/>
                <a:cs typeface="Tajawal ExtraBold" panose="00000800000000000000" pitchFamily="2" charset="-78"/>
              </a:rPr>
              <a:t>, and although they have proved able to dent the dominance of traditional players, such as broadcast media or newspapers, they are </a:t>
            </a:r>
            <a:r>
              <a:rPr lang="en-US" sz="2200" b="1" dirty="0">
                <a:solidFill>
                  <a:srgbClr val="0A1F61"/>
                </a:solidFill>
                <a:latin typeface="Tajawal ExtraBold" panose="00000800000000000000" pitchFamily="2" charset="-78"/>
                <a:cs typeface="Tajawal ExtraBold" panose="00000800000000000000" pitchFamily="2" charset="-78"/>
              </a:rPr>
              <a:t>not</a:t>
            </a:r>
            <a:r>
              <a:rPr lang="en-US" sz="2200" dirty="0">
                <a:solidFill>
                  <a:srgbClr val="0A1F61"/>
                </a:solidFill>
                <a:latin typeface="Tajawal ExtraBold" panose="00000800000000000000" pitchFamily="2" charset="-78"/>
                <a:cs typeface="Tajawal ExtraBold" panose="00000800000000000000" pitchFamily="2" charset="-78"/>
              </a:rPr>
              <a:t> necessarily more accessible, open, or </a:t>
            </a:r>
            <a:r>
              <a:rPr lang="en-US" sz="2200" b="1" dirty="0">
                <a:solidFill>
                  <a:srgbClr val="0A1F61"/>
                </a:solidFill>
                <a:latin typeface="Tajawal ExtraBold" panose="00000800000000000000" pitchFamily="2" charset="-78"/>
                <a:cs typeface="Tajawal ExtraBold" panose="00000800000000000000" pitchFamily="2" charset="-78"/>
              </a:rPr>
              <a:t>democratic</a:t>
            </a:r>
            <a:r>
              <a:rPr lang="en-US" sz="22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EB64E17E-0E0C-4631-8A4A-3C28091F4E9A}"/>
              </a:ext>
            </a:extLst>
          </p:cNvPr>
          <p:cNvPicPr>
            <a:picLocks noChangeAspect="1"/>
          </p:cNvPicPr>
          <p:nvPr/>
        </p:nvPicPr>
        <p:blipFill>
          <a:blip r:embed="rId7"/>
          <a:stretch>
            <a:fillRect/>
          </a:stretch>
        </p:blipFill>
        <p:spPr>
          <a:xfrm>
            <a:off x="9856194" y="1113066"/>
            <a:ext cx="2357235" cy="2474196"/>
          </a:xfrm>
          <a:prstGeom prst="rect">
            <a:avLst/>
          </a:prstGeom>
        </p:spPr>
      </p:pic>
      <p:pic>
        <p:nvPicPr>
          <p:cNvPr id="6" name="Picture 5">
            <a:extLst>
              <a:ext uri="{FF2B5EF4-FFF2-40B4-BE49-F238E27FC236}">
                <a16:creationId xmlns:a16="http://schemas.microsoft.com/office/drawing/2014/main" id="{AEB32591-7664-62EF-CCFC-241A2AF90F6E}"/>
              </a:ext>
            </a:extLst>
          </p:cNvPr>
          <p:cNvPicPr>
            <a:picLocks noChangeAspect="1"/>
          </p:cNvPicPr>
          <p:nvPr/>
        </p:nvPicPr>
        <p:blipFill>
          <a:blip r:embed="rId8"/>
          <a:stretch>
            <a:fillRect/>
          </a:stretch>
        </p:blipFill>
        <p:spPr>
          <a:xfrm>
            <a:off x="10505147" y="6161366"/>
            <a:ext cx="1249788" cy="652329"/>
          </a:xfrm>
          <a:prstGeom prst="rect">
            <a:avLst/>
          </a:prstGeom>
        </p:spPr>
      </p:pic>
    </p:spTree>
    <p:extLst>
      <p:ext uri="{BB962C8B-B14F-4D97-AF65-F5344CB8AC3E}">
        <p14:creationId xmlns:p14="http://schemas.microsoft.com/office/powerpoint/2010/main" val="19046283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76918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51582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5138" y="397229"/>
            <a:ext cx="57103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32086" y="98473"/>
            <a:ext cx="2759914" cy="6457427"/>
          </a:xfrm>
          <a:prstGeom prst="rect">
            <a:avLst/>
          </a:prstGeom>
        </p:spPr>
      </p:pic>
      <p:sp>
        <p:nvSpPr>
          <p:cNvPr id="19" name="TextBox 18"/>
          <p:cNvSpPr txBox="1"/>
          <p:nvPr/>
        </p:nvSpPr>
        <p:spPr>
          <a:xfrm>
            <a:off x="76478" y="1398401"/>
            <a:ext cx="9181409" cy="5107873"/>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Indeed, they can leverage their position to exercise forms of </a:t>
            </a:r>
            <a:r>
              <a:rPr lang="en-US" sz="2200" b="1" dirty="0">
                <a:solidFill>
                  <a:srgbClr val="C00000"/>
                </a:solidFill>
                <a:latin typeface="Tajawal ExtraBold" panose="00000800000000000000" pitchFamily="2" charset="-78"/>
                <a:cs typeface="Tajawal ExtraBold" panose="00000800000000000000" pitchFamily="2" charset="-78"/>
              </a:rPr>
              <a:t>power</a:t>
            </a:r>
            <a:r>
              <a:rPr lang="en-US" sz="2200" dirty="0">
                <a:solidFill>
                  <a:srgbClr val="0A1F61"/>
                </a:solidFill>
                <a:latin typeface="Tajawal ExtraBold" panose="00000800000000000000" pitchFamily="2" charset="-78"/>
                <a:cs typeface="Tajawal ExtraBold" panose="00000800000000000000" pitchFamily="2" charset="-78"/>
              </a:rPr>
              <a:t> typical of monopolistic telecom companies (Wu 2010).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For example, thanks to its technology for searching information and providing free services (maps, video streaming, news, and countless others), </a:t>
            </a:r>
            <a:r>
              <a:rPr lang="en-US" sz="2200" b="1" dirty="0">
                <a:solidFill>
                  <a:srgbClr val="C00000"/>
                </a:solidFill>
                <a:latin typeface="Tajawal ExtraBold" panose="00000800000000000000" pitchFamily="2" charset="-78"/>
                <a:cs typeface="Tajawal ExtraBold" panose="00000800000000000000" pitchFamily="2" charset="-78"/>
              </a:rPr>
              <a:t>Google</a:t>
            </a:r>
            <a:r>
              <a:rPr lang="en-US" sz="2200" dirty="0">
                <a:solidFill>
                  <a:srgbClr val="0A1F61"/>
                </a:solidFill>
                <a:latin typeface="Tajawal ExtraBold" panose="00000800000000000000" pitchFamily="2" charset="-78"/>
                <a:cs typeface="Tajawal ExtraBold" panose="00000800000000000000" pitchFamily="2" charset="-78"/>
              </a:rPr>
              <a:t> has established itself as one of today’s core </a:t>
            </a:r>
            <a:r>
              <a:rPr lang="en-US" sz="2200" b="1" dirty="0">
                <a:solidFill>
                  <a:srgbClr val="0A1F61"/>
                </a:solidFill>
                <a:latin typeface="Tajawal ExtraBold" panose="00000800000000000000" pitchFamily="2" charset="-78"/>
                <a:cs typeface="Tajawal ExtraBold" panose="00000800000000000000" pitchFamily="2" charset="-78"/>
              </a:rPr>
              <a:t>intermediaries</a:t>
            </a:r>
            <a:r>
              <a:rPr lang="en-US" sz="2200" dirty="0">
                <a:solidFill>
                  <a:srgbClr val="0A1F61"/>
                </a:solidFill>
                <a:latin typeface="Tajawal ExtraBold" panose="00000800000000000000" pitchFamily="2" charset="-78"/>
                <a:cs typeface="Tajawal ExtraBold" panose="00000800000000000000" pitchFamily="2" charset="-78"/>
              </a:rPr>
              <a:t> between </a:t>
            </a:r>
            <a:r>
              <a:rPr lang="en-US" sz="2200" b="1" dirty="0">
                <a:solidFill>
                  <a:srgbClr val="0A1F61"/>
                </a:solidFill>
                <a:latin typeface="Tajawal ExtraBold" panose="00000800000000000000" pitchFamily="2" charset="-78"/>
                <a:cs typeface="Tajawal ExtraBold" panose="00000800000000000000" pitchFamily="2" charset="-78"/>
              </a:rPr>
              <a:t>users and information</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In a few years its </a:t>
            </a:r>
            <a:r>
              <a:rPr lang="en-US" sz="2200" b="1" dirty="0">
                <a:solidFill>
                  <a:srgbClr val="C00000"/>
                </a:solidFill>
                <a:latin typeface="Tajawal ExtraBold" panose="00000800000000000000" pitchFamily="2" charset="-78"/>
                <a:cs typeface="Tajawal ExtraBold" panose="00000800000000000000" pitchFamily="2" charset="-78"/>
              </a:rPr>
              <a:t>Google News service </a:t>
            </a:r>
            <a:r>
              <a:rPr lang="en-US" sz="2200" dirty="0">
                <a:solidFill>
                  <a:srgbClr val="0A1F61"/>
                </a:solidFill>
                <a:latin typeface="Tajawal ExtraBold" panose="00000800000000000000" pitchFamily="2" charset="-78"/>
                <a:cs typeface="Tajawal ExtraBold" panose="00000800000000000000" pitchFamily="2" charset="-78"/>
              </a:rPr>
              <a:t>has become one of the leading global news websites.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Similarly, </a:t>
            </a:r>
            <a:r>
              <a:rPr lang="en-US" sz="2200" b="1" dirty="0">
                <a:solidFill>
                  <a:srgbClr val="C00000"/>
                </a:solidFill>
                <a:latin typeface="Tajawal ExtraBold" panose="00000800000000000000" pitchFamily="2" charset="-78"/>
                <a:cs typeface="Tajawal ExtraBold" panose="00000800000000000000" pitchFamily="2" charset="-78"/>
              </a:rPr>
              <a:t>social media </a:t>
            </a:r>
            <a:r>
              <a:rPr lang="en-US" sz="2200" dirty="0">
                <a:solidFill>
                  <a:srgbClr val="0A1F61"/>
                </a:solidFill>
                <a:latin typeface="Tajawal ExtraBold" panose="00000800000000000000" pitchFamily="2" charset="-78"/>
                <a:cs typeface="Tajawal ExtraBold" panose="00000800000000000000" pitchFamily="2" charset="-78"/>
              </a:rPr>
              <a:t>have become crucial services used to access </a:t>
            </a:r>
            <a:r>
              <a:rPr lang="en-US" sz="2200" b="1" dirty="0">
                <a:solidFill>
                  <a:srgbClr val="0A1F61"/>
                </a:solidFill>
                <a:latin typeface="Tajawal ExtraBold" panose="00000800000000000000" pitchFamily="2" charset="-78"/>
                <a:cs typeface="Tajawal ExtraBold" panose="00000800000000000000" pitchFamily="2" charset="-78"/>
              </a:rPr>
              <a:t>political and journalistic content</a:t>
            </a:r>
            <a:r>
              <a:rPr lang="en-US" sz="22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6FFC233B-2FCA-4D45-8604-EBEFABCB9A92}"/>
              </a:ext>
            </a:extLst>
          </p:cNvPr>
          <p:cNvPicPr>
            <a:picLocks noChangeAspect="1"/>
          </p:cNvPicPr>
          <p:nvPr/>
        </p:nvPicPr>
        <p:blipFill>
          <a:blip r:embed="rId7"/>
          <a:stretch>
            <a:fillRect/>
          </a:stretch>
        </p:blipFill>
        <p:spPr>
          <a:xfrm>
            <a:off x="9432086" y="1056064"/>
            <a:ext cx="2839759" cy="993916"/>
          </a:xfrm>
          <a:prstGeom prst="rect">
            <a:avLst/>
          </a:prstGeom>
        </p:spPr>
      </p:pic>
      <p:pic>
        <p:nvPicPr>
          <p:cNvPr id="5" name="Picture 4">
            <a:extLst>
              <a:ext uri="{FF2B5EF4-FFF2-40B4-BE49-F238E27FC236}">
                <a16:creationId xmlns:a16="http://schemas.microsoft.com/office/drawing/2014/main" id="{C8DF5095-358F-4D1B-9241-29EBA25892CA}"/>
              </a:ext>
            </a:extLst>
          </p:cNvPr>
          <p:cNvPicPr>
            <a:picLocks noChangeAspect="1"/>
          </p:cNvPicPr>
          <p:nvPr/>
        </p:nvPicPr>
        <p:blipFill>
          <a:blip r:embed="rId8"/>
          <a:stretch>
            <a:fillRect/>
          </a:stretch>
        </p:blipFill>
        <p:spPr>
          <a:xfrm>
            <a:off x="9707143" y="2395537"/>
            <a:ext cx="2209800" cy="2066925"/>
          </a:xfrm>
          <a:prstGeom prst="rect">
            <a:avLst/>
          </a:prstGeom>
        </p:spPr>
      </p:pic>
      <p:pic>
        <p:nvPicPr>
          <p:cNvPr id="11" name="Picture 10">
            <a:extLst>
              <a:ext uri="{FF2B5EF4-FFF2-40B4-BE49-F238E27FC236}">
                <a16:creationId xmlns:a16="http://schemas.microsoft.com/office/drawing/2014/main" id="{22C72DD2-3791-8578-CCF5-50778405EDD0}"/>
              </a:ext>
            </a:extLst>
          </p:cNvPr>
          <p:cNvPicPr>
            <a:picLocks noChangeAspect="1"/>
          </p:cNvPicPr>
          <p:nvPr/>
        </p:nvPicPr>
        <p:blipFill>
          <a:blip r:embed="rId9"/>
          <a:stretch>
            <a:fillRect/>
          </a:stretch>
        </p:blipFill>
        <p:spPr>
          <a:xfrm>
            <a:off x="10341626" y="6140983"/>
            <a:ext cx="1249788" cy="652329"/>
          </a:xfrm>
          <a:prstGeom prst="rect">
            <a:avLst/>
          </a:prstGeom>
        </p:spPr>
      </p:pic>
    </p:spTree>
    <p:extLst>
      <p:ext uri="{BB962C8B-B14F-4D97-AF65-F5344CB8AC3E}">
        <p14:creationId xmlns:p14="http://schemas.microsoft.com/office/powerpoint/2010/main" val="28811959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2" y="397229"/>
            <a:ext cx="738238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5138" y="397229"/>
            <a:ext cx="5400905"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542014" y="200286"/>
            <a:ext cx="2674188" cy="6457427"/>
          </a:xfrm>
          <a:prstGeom prst="rect">
            <a:avLst/>
          </a:prstGeom>
        </p:spPr>
      </p:pic>
      <p:sp>
        <p:nvSpPr>
          <p:cNvPr id="19" name="TextBox 18"/>
          <p:cNvSpPr txBox="1"/>
          <p:nvPr/>
        </p:nvSpPr>
        <p:spPr>
          <a:xfrm>
            <a:off x="85724" y="1511626"/>
            <a:ext cx="9346362" cy="4646208"/>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For other </a:t>
            </a:r>
            <a:r>
              <a:rPr lang="en-US" sz="2200" b="1" dirty="0">
                <a:solidFill>
                  <a:srgbClr val="C00000"/>
                </a:solidFill>
                <a:latin typeface="Tajawal ExtraBold" panose="00000800000000000000" pitchFamily="2" charset="-78"/>
                <a:cs typeface="Tajawal ExtraBold" panose="00000800000000000000" pitchFamily="2" charset="-78"/>
              </a:rPr>
              <a:t>players</a:t>
            </a:r>
            <a:r>
              <a:rPr lang="en-US" sz="2200" dirty="0">
                <a:solidFill>
                  <a:srgbClr val="0A1F61"/>
                </a:solidFill>
                <a:latin typeface="Tajawal ExtraBold" panose="00000800000000000000" pitchFamily="2" charset="-78"/>
                <a:cs typeface="Tajawal ExtraBold" panose="00000800000000000000" pitchFamily="2" charset="-78"/>
              </a:rPr>
              <a:t>, such as </a:t>
            </a:r>
            <a:r>
              <a:rPr lang="en-US" sz="2200" b="1" dirty="0">
                <a:solidFill>
                  <a:srgbClr val="0A1F61"/>
                </a:solidFill>
                <a:latin typeface="Tajawal ExtraBold" panose="00000800000000000000" pitchFamily="2" charset="-78"/>
                <a:cs typeface="Tajawal ExtraBold" panose="00000800000000000000" pitchFamily="2" charset="-78"/>
              </a:rPr>
              <a:t>newspapers or news agencies</a:t>
            </a:r>
            <a:r>
              <a:rPr lang="en-US" sz="2200" dirty="0">
                <a:solidFill>
                  <a:srgbClr val="0A1F61"/>
                </a:solidFill>
                <a:latin typeface="Tajawal ExtraBold" panose="00000800000000000000" pitchFamily="2" charset="-78"/>
                <a:cs typeface="Tajawal ExtraBold" panose="00000800000000000000" pitchFamily="2" charset="-78"/>
              </a:rPr>
              <a:t>, services like </a:t>
            </a:r>
            <a:r>
              <a:rPr lang="en-US" sz="2200" b="1" dirty="0">
                <a:solidFill>
                  <a:srgbClr val="0A1F61"/>
                </a:solidFill>
                <a:latin typeface="Tajawal ExtraBold" panose="00000800000000000000" pitchFamily="2" charset="-78"/>
                <a:cs typeface="Tajawal ExtraBold" panose="00000800000000000000" pitchFamily="2" charset="-78"/>
              </a:rPr>
              <a:t>Facebook, Twitter, or Snapchat </a:t>
            </a:r>
            <a:r>
              <a:rPr lang="en-US" sz="2200" dirty="0">
                <a:solidFill>
                  <a:srgbClr val="0A1F61"/>
                </a:solidFill>
                <a:latin typeface="Tajawal ExtraBold" panose="00000800000000000000" pitchFamily="2" charset="-78"/>
                <a:cs typeface="Tajawal ExtraBold" panose="00000800000000000000" pitchFamily="2" charset="-78"/>
              </a:rPr>
              <a:t>have become the main battleground on which to </a:t>
            </a:r>
            <a:r>
              <a:rPr lang="en-US" sz="2200" b="1" dirty="0">
                <a:solidFill>
                  <a:srgbClr val="0A1F61"/>
                </a:solidFill>
                <a:latin typeface="Tajawal ExtraBold" panose="00000800000000000000" pitchFamily="2" charset="-78"/>
                <a:cs typeface="Tajawal ExtraBold" panose="00000800000000000000" pitchFamily="2" charset="-78"/>
              </a:rPr>
              <a:t>compete for reader attention</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b="1" dirty="0">
                <a:solidFill>
                  <a:srgbClr val="C00000"/>
                </a:solidFill>
                <a:latin typeface="Tajawal ExtraBold" panose="00000800000000000000" pitchFamily="2" charset="-78"/>
                <a:cs typeface="Tajawal ExtraBold" panose="00000800000000000000" pitchFamily="2" charset="-78"/>
              </a:rPr>
              <a:t>Newspapers</a:t>
            </a:r>
            <a:r>
              <a:rPr lang="en-US" sz="2200" dirty="0">
                <a:solidFill>
                  <a:srgbClr val="0A1F61"/>
                </a:solidFill>
                <a:latin typeface="Tajawal ExtraBold" panose="00000800000000000000" pitchFamily="2" charset="-78"/>
                <a:cs typeface="Tajawal ExtraBold" panose="00000800000000000000" pitchFamily="2" charset="-78"/>
              </a:rPr>
              <a:t> are investing increasing amounts of time and money to boost their presence on </a:t>
            </a:r>
            <a:r>
              <a:rPr lang="en-US" sz="2400" b="1" dirty="0">
                <a:solidFill>
                  <a:srgbClr val="C00000"/>
                </a:solidFill>
                <a:latin typeface="Tajawal ExtraBold" panose="00000800000000000000" pitchFamily="2" charset="-78"/>
                <a:cs typeface="Tajawal ExtraBold" panose="00000800000000000000" pitchFamily="2" charset="-78"/>
              </a:rPr>
              <a:t>social media</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Inside the </a:t>
            </a:r>
            <a:r>
              <a:rPr lang="en-US" sz="2200" b="1" dirty="0">
                <a:solidFill>
                  <a:srgbClr val="C00000"/>
                </a:solidFill>
                <a:latin typeface="Tajawal ExtraBold" panose="00000800000000000000" pitchFamily="2" charset="-78"/>
                <a:cs typeface="Tajawal ExtraBold" panose="00000800000000000000" pitchFamily="2" charset="-78"/>
              </a:rPr>
              <a:t>newsroom</a:t>
            </a:r>
            <a:r>
              <a:rPr lang="en-US" sz="2200" dirty="0">
                <a:solidFill>
                  <a:srgbClr val="0A1F61"/>
                </a:solidFill>
                <a:latin typeface="Tajawal ExtraBold" panose="00000800000000000000" pitchFamily="2" charset="-78"/>
                <a:cs typeface="Tajawal ExtraBold" panose="00000800000000000000" pitchFamily="2" charset="-78"/>
              </a:rPr>
              <a:t>, the figure of the </a:t>
            </a:r>
            <a:r>
              <a:rPr lang="en-US" sz="2200" b="1" dirty="0">
                <a:solidFill>
                  <a:srgbClr val="C00000"/>
                </a:solidFill>
                <a:latin typeface="Tajawal ExtraBold" panose="00000800000000000000" pitchFamily="2" charset="-78"/>
                <a:cs typeface="Tajawal ExtraBold" panose="00000800000000000000" pitchFamily="2" charset="-78"/>
              </a:rPr>
              <a:t>social media manager </a:t>
            </a:r>
            <a:r>
              <a:rPr lang="en-US" sz="2200" dirty="0">
                <a:solidFill>
                  <a:srgbClr val="0A1F61"/>
                </a:solidFill>
                <a:latin typeface="Tajawal ExtraBold" panose="00000800000000000000" pitchFamily="2" charset="-78"/>
                <a:cs typeface="Tajawal ExtraBold" panose="00000800000000000000" pitchFamily="2" charset="-78"/>
              </a:rPr>
              <a:t>has acquired a </a:t>
            </a:r>
            <a:r>
              <a:rPr lang="en-US" sz="2200" b="1" dirty="0">
                <a:solidFill>
                  <a:srgbClr val="0A1F61"/>
                </a:solidFill>
                <a:latin typeface="Tajawal ExtraBold" panose="00000800000000000000" pitchFamily="2" charset="-78"/>
                <a:cs typeface="Tajawal ExtraBold" panose="00000800000000000000" pitchFamily="2" charset="-78"/>
              </a:rPr>
              <a:t>central role</a:t>
            </a:r>
            <a:r>
              <a:rPr lang="en-US" sz="2200" dirty="0">
                <a:solidFill>
                  <a:srgbClr val="0A1F61"/>
                </a:solidFill>
                <a:latin typeface="Tajawal ExtraBold" panose="00000800000000000000" pitchFamily="2" charset="-78"/>
                <a:cs typeface="Tajawal ExtraBold" panose="00000800000000000000" pitchFamily="2" charset="-78"/>
              </a:rPr>
              <a:t>, while individual </a:t>
            </a:r>
            <a:r>
              <a:rPr lang="en-US" sz="2200" b="1" dirty="0">
                <a:solidFill>
                  <a:srgbClr val="C00000"/>
                </a:solidFill>
                <a:latin typeface="Tajawal ExtraBold" panose="00000800000000000000" pitchFamily="2" charset="-78"/>
                <a:cs typeface="Tajawal ExtraBold" panose="00000800000000000000" pitchFamily="2" charset="-78"/>
              </a:rPr>
              <a:t>journalists</a:t>
            </a:r>
            <a:r>
              <a:rPr lang="en-US" sz="2200" dirty="0">
                <a:solidFill>
                  <a:srgbClr val="0A1F61"/>
                </a:solidFill>
                <a:latin typeface="Tajawal ExtraBold" panose="00000800000000000000" pitchFamily="2" charset="-78"/>
                <a:cs typeface="Tajawal ExtraBold" panose="00000800000000000000" pitchFamily="2" charset="-78"/>
              </a:rPr>
              <a:t> have now become social media managers of themselves, and need to support the spread of the content they create for their newspapers .</a:t>
            </a:r>
          </a:p>
        </p:txBody>
      </p:sp>
      <p:pic>
        <p:nvPicPr>
          <p:cNvPr id="15" name="Picture 14">
            <a:extLst>
              <a:ext uri="{FF2B5EF4-FFF2-40B4-BE49-F238E27FC236}">
                <a16:creationId xmlns:a16="http://schemas.microsoft.com/office/drawing/2014/main" id="{458E1EB8-D038-4999-8983-344811B57374}"/>
              </a:ext>
            </a:extLst>
          </p:cNvPr>
          <p:cNvPicPr>
            <a:picLocks noChangeAspect="1"/>
          </p:cNvPicPr>
          <p:nvPr/>
        </p:nvPicPr>
        <p:blipFill rotWithShape="1">
          <a:blip r:embed="rId7"/>
          <a:srcRect l="24400" r="20791"/>
          <a:stretch/>
        </p:blipFill>
        <p:spPr>
          <a:xfrm>
            <a:off x="9540035" y="2043566"/>
            <a:ext cx="2777184" cy="2275546"/>
          </a:xfrm>
          <a:prstGeom prst="rect">
            <a:avLst/>
          </a:prstGeom>
        </p:spPr>
      </p:pic>
      <p:pic>
        <p:nvPicPr>
          <p:cNvPr id="5" name="Picture 4">
            <a:extLst>
              <a:ext uri="{FF2B5EF4-FFF2-40B4-BE49-F238E27FC236}">
                <a16:creationId xmlns:a16="http://schemas.microsoft.com/office/drawing/2014/main" id="{BB63C495-8D40-C129-A681-48C75A36CAE4}"/>
              </a:ext>
            </a:extLst>
          </p:cNvPr>
          <p:cNvPicPr>
            <a:picLocks noChangeAspect="1"/>
          </p:cNvPicPr>
          <p:nvPr/>
        </p:nvPicPr>
        <p:blipFill>
          <a:blip r:embed="rId8"/>
          <a:stretch>
            <a:fillRect/>
          </a:stretch>
        </p:blipFill>
        <p:spPr>
          <a:xfrm>
            <a:off x="523662" y="6184549"/>
            <a:ext cx="1249788" cy="652329"/>
          </a:xfrm>
          <a:prstGeom prst="rect">
            <a:avLst/>
          </a:prstGeom>
        </p:spPr>
      </p:pic>
    </p:spTree>
    <p:extLst>
      <p:ext uri="{BB962C8B-B14F-4D97-AF65-F5344CB8AC3E}">
        <p14:creationId xmlns:p14="http://schemas.microsoft.com/office/powerpoint/2010/main" val="18509347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76918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66142" y="383807"/>
            <a:ext cx="57103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144835" y="-27434"/>
            <a:ext cx="2172383" cy="6912868"/>
          </a:xfrm>
          <a:prstGeom prst="rect">
            <a:avLst/>
          </a:prstGeom>
        </p:spPr>
      </p:pic>
      <p:pic>
        <p:nvPicPr>
          <p:cNvPr id="10" name="Picture 9"/>
          <p:cNvPicPr>
            <a:picLocks noChangeAspect="1"/>
          </p:cNvPicPr>
          <p:nvPr/>
        </p:nvPicPr>
        <p:blipFill>
          <a:blip r:embed="rId6"/>
          <a:stretch>
            <a:fillRect/>
          </a:stretch>
        </p:blipFill>
        <p:spPr>
          <a:xfrm>
            <a:off x="9816700" y="200286"/>
            <a:ext cx="2483250" cy="6457427"/>
          </a:xfrm>
          <a:prstGeom prst="rect">
            <a:avLst/>
          </a:prstGeom>
        </p:spPr>
      </p:pic>
      <p:sp>
        <p:nvSpPr>
          <p:cNvPr id="19" name="TextBox 18"/>
          <p:cNvSpPr txBox="1"/>
          <p:nvPr/>
        </p:nvSpPr>
        <p:spPr>
          <a:xfrm>
            <a:off x="85724" y="1604878"/>
            <a:ext cx="9621176" cy="4092211"/>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Although they circulate content produced by other actors, such as newspapers or television channels, services such as </a:t>
            </a:r>
            <a:r>
              <a:rPr lang="en-US" sz="2200" b="1" dirty="0">
                <a:solidFill>
                  <a:srgbClr val="C00000"/>
                </a:solidFill>
                <a:latin typeface="Tajawal ExtraBold" panose="00000800000000000000" pitchFamily="2" charset="-78"/>
                <a:cs typeface="Tajawal ExtraBold" panose="00000800000000000000" pitchFamily="2" charset="-78"/>
              </a:rPr>
              <a:t>Google News or Facebook </a:t>
            </a:r>
            <a:r>
              <a:rPr lang="en-US" sz="2200" dirty="0">
                <a:solidFill>
                  <a:srgbClr val="0A1F61"/>
                </a:solidFill>
                <a:latin typeface="Tajawal ExtraBold" panose="00000800000000000000" pitchFamily="2" charset="-78"/>
                <a:cs typeface="Tajawal ExtraBold" panose="00000800000000000000" pitchFamily="2" charset="-78"/>
              </a:rPr>
              <a:t>implement a </a:t>
            </a:r>
            <a:r>
              <a:rPr lang="en-US" sz="2200" b="1" dirty="0">
                <a:solidFill>
                  <a:srgbClr val="C00000"/>
                </a:solidFill>
                <a:latin typeface="Tajawal ExtraBold" panose="00000800000000000000" pitchFamily="2" charset="-78"/>
                <a:cs typeface="Tajawal ExtraBold" panose="00000800000000000000" pitchFamily="2" charset="-78"/>
              </a:rPr>
              <a:t>new form of gatekeeping, or information filter</a:t>
            </a:r>
            <a:r>
              <a:rPr lang="en-US" sz="22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Furthermore, this </a:t>
            </a:r>
            <a:r>
              <a:rPr lang="en-US" sz="2200" b="1" dirty="0">
                <a:solidFill>
                  <a:srgbClr val="C00000"/>
                </a:solidFill>
                <a:latin typeface="Tajawal ExtraBold" panose="00000800000000000000" pitchFamily="2" charset="-78"/>
                <a:cs typeface="Tajawal ExtraBold" panose="00000800000000000000" pitchFamily="2" charset="-78"/>
              </a:rPr>
              <a:t>filter function </a:t>
            </a:r>
            <a:r>
              <a:rPr lang="en-US" sz="2200" dirty="0">
                <a:solidFill>
                  <a:srgbClr val="0A1F61"/>
                </a:solidFill>
                <a:latin typeface="Tajawal ExtraBold" panose="00000800000000000000" pitchFamily="2" charset="-78"/>
                <a:cs typeface="Tajawal ExtraBold" panose="00000800000000000000" pitchFamily="2" charset="-78"/>
              </a:rPr>
              <a:t>is often outsourced to the </a:t>
            </a:r>
            <a:r>
              <a:rPr lang="en-US" sz="2200" b="1" dirty="0">
                <a:solidFill>
                  <a:srgbClr val="C00000"/>
                </a:solidFill>
                <a:latin typeface="Tajawal ExtraBold" panose="00000800000000000000" pitchFamily="2" charset="-78"/>
                <a:cs typeface="Tajawal ExtraBold" panose="00000800000000000000" pitchFamily="2" charset="-78"/>
              </a:rPr>
              <a:t>service’s algorithms</a:t>
            </a:r>
            <a:r>
              <a:rPr lang="en-US" sz="2200" dirty="0">
                <a:solidFill>
                  <a:srgbClr val="0A1F61"/>
                </a:solidFill>
                <a:latin typeface="Tajawal ExtraBold" panose="00000800000000000000" pitchFamily="2" charset="-78"/>
                <a:cs typeface="Tajawal ExtraBold" panose="00000800000000000000" pitchFamily="2" charset="-78"/>
              </a:rPr>
              <a:t> rather than journalists.</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 Indeed, the </a:t>
            </a:r>
            <a:r>
              <a:rPr lang="en-US" sz="2200" b="1" dirty="0">
                <a:solidFill>
                  <a:srgbClr val="C00000"/>
                </a:solidFill>
                <a:latin typeface="Tajawal ExtraBold" panose="00000800000000000000" pitchFamily="2" charset="-78"/>
                <a:cs typeface="Tajawal ExtraBold" panose="00000800000000000000" pitchFamily="2" charset="-78"/>
              </a:rPr>
              <a:t>algorithms</a:t>
            </a:r>
            <a:r>
              <a:rPr lang="en-US" sz="2200" dirty="0">
                <a:solidFill>
                  <a:srgbClr val="0A1F61"/>
                </a:solidFill>
                <a:latin typeface="Tajawal ExtraBold" panose="00000800000000000000" pitchFamily="2" charset="-78"/>
                <a:cs typeface="Tajawal ExtraBold" panose="00000800000000000000" pitchFamily="2" charset="-78"/>
              </a:rPr>
              <a:t> that underpin digital platforms such as Google News or Facebook shape </a:t>
            </a:r>
            <a:r>
              <a:rPr lang="en-US" sz="2200" b="1" dirty="0">
                <a:solidFill>
                  <a:srgbClr val="C00000"/>
                </a:solidFill>
                <a:latin typeface="Tajawal ExtraBold" panose="00000800000000000000" pitchFamily="2" charset="-78"/>
                <a:cs typeface="Tajawal ExtraBold" panose="00000800000000000000" pitchFamily="2" charset="-78"/>
              </a:rPr>
              <a:t>political and social interactions</a:t>
            </a:r>
            <a:r>
              <a:rPr lang="en-US" sz="22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These are new forms of “</a:t>
            </a:r>
            <a:r>
              <a:rPr lang="en-US" sz="2200" b="1" dirty="0">
                <a:solidFill>
                  <a:srgbClr val="C00000"/>
                </a:solidFill>
                <a:latin typeface="Tajawal ExtraBold" panose="00000800000000000000" pitchFamily="2" charset="-78"/>
                <a:cs typeface="Tajawal ExtraBold" panose="00000800000000000000" pitchFamily="2" charset="-78"/>
              </a:rPr>
              <a:t>algorithmic gatekeeping</a:t>
            </a:r>
            <a:r>
              <a:rPr lang="en-US" sz="2200" dirty="0">
                <a:solidFill>
                  <a:srgbClr val="0A1F61"/>
                </a:solidFill>
                <a:latin typeface="Tajawal ExtraBold" panose="00000800000000000000" pitchFamily="2" charset="-78"/>
                <a:cs typeface="Tajawal ExtraBold" panose="00000800000000000000" pitchFamily="2" charset="-78"/>
              </a:rPr>
              <a:t>,” often </a:t>
            </a:r>
            <a:r>
              <a:rPr lang="en-US" sz="2200" b="1" dirty="0">
                <a:solidFill>
                  <a:srgbClr val="0A1F61"/>
                </a:solidFill>
                <a:latin typeface="Tajawal ExtraBold" panose="00000800000000000000" pitchFamily="2" charset="-78"/>
                <a:cs typeface="Tajawal ExtraBold" panose="00000800000000000000" pitchFamily="2" charset="-78"/>
              </a:rPr>
              <a:t>monopolistic</a:t>
            </a:r>
            <a:r>
              <a:rPr lang="en-US" sz="2200" dirty="0">
                <a:solidFill>
                  <a:srgbClr val="0A1F61"/>
                </a:solidFill>
                <a:latin typeface="Tajawal ExtraBold" panose="00000800000000000000" pitchFamily="2" charset="-78"/>
                <a:cs typeface="Tajawal ExtraBold" panose="00000800000000000000" pitchFamily="2" charset="-78"/>
              </a:rPr>
              <a:t>.</a:t>
            </a:r>
          </a:p>
        </p:txBody>
      </p:sp>
      <p:pic>
        <p:nvPicPr>
          <p:cNvPr id="6" name="Picture 5">
            <a:extLst>
              <a:ext uri="{FF2B5EF4-FFF2-40B4-BE49-F238E27FC236}">
                <a16:creationId xmlns:a16="http://schemas.microsoft.com/office/drawing/2014/main" id="{0FD90A53-2F4D-49A1-8E46-9C2059D62D7F}"/>
              </a:ext>
            </a:extLst>
          </p:cNvPr>
          <p:cNvPicPr>
            <a:picLocks noChangeAspect="1"/>
          </p:cNvPicPr>
          <p:nvPr/>
        </p:nvPicPr>
        <p:blipFill>
          <a:blip r:embed="rId7"/>
          <a:stretch>
            <a:fillRect/>
          </a:stretch>
        </p:blipFill>
        <p:spPr>
          <a:xfrm>
            <a:off x="9799432" y="1280897"/>
            <a:ext cx="2466975" cy="1847850"/>
          </a:xfrm>
          <a:prstGeom prst="rect">
            <a:avLst/>
          </a:prstGeom>
        </p:spPr>
      </p:pic>
      <p:pic>
        <p:nvPicPr>
          <p:cNvPr id="5" name="Picture 4">
            <a:extLst>
              <a:ext uri="{FF2B5EF4-FFF2-40B4-BE49-F238E27FC236}">
                <a16:creationId xmlns:a16="http://schemas.microsoft.com/office/drawing/2014/main" id="{1E42C33C-759A-E538-2F5C-57E1AA033FA7}"/>
              </a:ext>
            </a:extLst>
          </p:cNvPr>
          <p:cNvPicPr>
            <a:picLocks noChangeAspect="1"/>
          </p:cNvPicPr>
          <p:nvPr/>
        </p:nvPicPr>
        <p:blipFill>
          <a:blip r:embed="rId8"/>
          <a:stretch>
            <a:fillRect/>
          </a:stretch>
        </p:blipFill>
        <p:spPr>
          <a:xfrm>
            <a:off x="684000" y="5933160"/>
            <a:ext cx="1249788" cy="652329"/>
          </a:xfrm>
          <a:prstGeom prst="rect">
            <a:avLst/>
          </a:prstGeom>
        </p:spPr>
      </p:pic>
    </p:spTree>
    <p:extLst>
      <p:ext uri="{BB962C8B-B14F-4D97-AF65-F5344CB8AC3E}">
        <p14:creationId xmlns:p14="http://schemas.microsoft.com/office/powerpoint/2010/main" val="36172645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1" y="397229"/>
            <a:ext cx="769187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16054" y="652111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5138" y="397229"/>
            <a:ext cx="5710394" cy="658835"/>
          </a:xfrm>
          <a:prstGeom prst="rect">
            <a:avLst/>
          </a:prstGeom>
          <a:noFill/>
        </p:spPr>
        <p:txBody>
          <a:bodyPr wrap="square" rtlCol="0">
            <a:spAutoFit/>
          </a:bodyPr>
          <a:lstStyle/>
          <a:p>
            <a:pPr lvl="0" algn="just">
              <a:lnSpc>
                <a:spcPct val="150000"/>
              </a:lnSpc>
            </a:pPr>
            <a:r>
              <a:rPr lang="en-US" sz="2800" dirty="0">
                <a:solidFill>
                  <a:prstClr val="white"/>
                </a:solidFill>
                <a:latin typeface="Tajawal Medium" panose="00000600000000000000" pitchFamily="2" charset="-78"/>
                <a:cs typeface="Tajawal Medium" panose="00000600000000000000" pitchFamily="2" charset="-78"/>
              </a:rPr>
              <a:t>VI. Communicative Capitalism :</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44479" y="98473"/>
            <a:ext cx="2773804" cy="6627478"/>
          </a:xfrm>
          <a:prstGeom prst="rect">
            <a:avLst/>
          </a:prstGeom>
        </p:spPr>
      </p:pic>
      <p:sp>
        <p:nvSpPr>
          <p:cNvPr id="19" name="TextBox 18"/>
          <p:cNvSpPr txBox="1"/>
          <p:nvPr/>
        </p:nvSpPr>
        <p:spPr>
          <a:xfrm>
            <a:off x="85725" y="1451705"/>
            <a:ext cx="9165078" cy="4455835"/>
          </a:xfrm>
          <a:prstGeom prst="rect">
            <a:avLst/>
          </a:prstGeom>
          <a:noFill/>
        </p:spPr>
        <p:txBody>
          <a:bodyPr wrap="square" rtlCol="0">
            <a:spAutoFit/>
          </a:bodyPr>
          <a:lstStyle/>
          <a:p>
            <a:pPr marL="285750" lvl="0" indent="-285750" algn="just">
              <a:lnSpc>
                <a:spcPct val="150000"/>
              </a:lnSpc>
              <a:buFont typeface="Arial" pitchFamily="34" charset="0"/>
              <a:buChar char="•"/>
              <a:defRPr/>
            </a:pPr>
            <a:r>
              <a:rPr lang="en-US" sz="2400" b="1" dirty="0">
                <a:solidFill>
                  <a:srgbClr val="C00000"/>
                </a:solidFill>
                <a:latin typeface="Tajawal ExtraBold" panose="00000800000000000000" pitchFamily="2" charset="-78"/>
                <a:cs typeface="Tajawal ExtraBold" panose="00000800000000000000" pitchFamily="2" charset="-78"/>
              </a:rPr>
              <a:t>Facebook’s algorithms </a:t>
            </a:r>
            <a:r>
              <a:rPr lang="en-US" sz="2400" dirty="0">
                <a:solidFill>
                  <a:srgbClr val="0A1F61"/>
                </a:solidFill>
                <a:latin typeface="Tajawal ExtraBold" panose="00000800000000000000" pitchFamily="2" charset="-78"/>
                <a:cs typeface="Tajawal ExtraBold" panose="00000800000000000000" pitchFamily="2" charset="-78"/>
              </a:rPr>
              <a:t>have been accused of playing a crucial </a:t>
            </a:r>
            <a:r>
              <a:rPr lang="en-US" sz="2400" b="1" dirty="0">
                <a:solidFill>
                  <a:srgbClr val="C00000"/>
                </a:solidFill>
                <a:latin typeface="Tajawal ExtraBold" panose="00000800000000000000" pitchFamily="2" charset="-78"/>
                <a:cs typeface="Tajawal ExtraBold" panose="00000800000000000000" pitchFamily="2" charset="-78"/>
              </a:rPr>
              <a:t>political role </a:t>
            </a:r>
            <a:r>
              <a:rPr lang="en-US" sz="2400" dirty="0">
                <a:solidFill>
                  <a:srgbClr val="0A1F61"/>
                </a:solidFill>
                <a:latin typeface="Tajawal ExtraBold" panose="00000800000000000000" pitchFamily="2" charset="-78"/>
                <a:cs typeface="Tajawal ExtraBold" panose="00000800000000000000" pitchFamily="2" charset="-78"/>
              </a:rPr>
              <a:t>by presenting selected information to specific users, thus limiting news diversity and immersing us in so‐called “</a:t>
            </a:r>
            <a:r>
              <a:rPr lang="en-US" sz="2400" b="1" dirty="0">
                <a:solidFill>
                  <a:srgbClr val="C00000"/>
                </a:solidFill>
                <a:latin typeface="Tajawal ExtraBold" panose="00000800000000000000" pitchFamily="2" charset="-78"/>
                <a:cs typeface="Tajawal ExtraBold" panose="00000800000000000000" pitchFamily="2" charset="-78"/>
              </a:rPr>
              <a:t>filter bubbles</a:t>
            </a:r>
            <a:r>
              <a:rPr lang="en-US" sz="24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These new </a:t>
            </a:r>
            <a:r>
              <a:rPr lang="en-US" sz="2400" b="1" dirty="0">
                <a:solidFill>
                  <a:srgbClr val="C00000"/>
                </a:solidFill>
                <a:latin typeface="Tajawal ExtraBold" panose="00000800000000000000" pitchFamily="2" charset="-78"/>
                <a:cs typeface="Tajawal ExtraBold" panose="00000800000000000000" pitchFamily="2" charset="-78"/>
              </a:rPr>
              <a:t>intermediaries</a:t>
            </a:r>
            <a:r>
              <a:rPr lang="en-US" sz="2400" dirty="0">
                <a:solidFill>
                  <a:srgbClr val="0A1F61"/>
                </a:solidFill>
                <a:latin typeface="Tajawal ExtraBold" panose="00000800000000000000" pitchFamily="2" charset="-78"/>
                <a:cs typeface="Tajawal ExtraBold" panose="00000800000000000000" pitchFamily="2" charset="-78"/>
              </a:rPr>
              <a:t> are </a:t>
            </a:r>
            <a:r>
              <a:rPr lang="en-US" sz="2400" b="1" dirty="0">
                <a:solidFill>
                  <a:srgbClr val="C00000"/>
                </a:solidFill>
                <a:latin typeface="Tajawal ExtraBold" panose="00000800000000000000" pitchFamily="2" charset="-78"/>
                <a:cs typeface="Tajawal ExtraBold" panose="00000800000000000000" pitchFamily="2" charset="-78"/>
              </a:rPr>
              <a:t>commercial enterprises </a:t>
            </a:r>
            <a:r>
              <a:rPr lang="en-US" sz="2400" dirty="0">
                <a:solidFill>
                  <a:srgbClr val="0A1F61"/>
                </a:solidFill>
                <a:latin typeface="Tajawal ExtraBold" panose="00000800000000000000" pitchFamily="2" charset="-78"/>
                <a:cs typeface="Tajawal ExtraBold" panose="00000800000000000000" pitchFamily="2" charset="-78"/>
              </a:rPr>
              <a:t>driven by </a:t>
            </a:r>
            <a:r>
              <a:rPr lang="en-US" sz="2400" b="1" dirty="0">
                <a:solidFill>
                  <a:srgbClr val="C00000"/>
                </a:solidFill>
                <a:latin typeface="Tajawal ExtraBold" panose="00000800000000000000" pitchFamily="2" charset="-78"/>
                <a:cs typeface="Tajawal ExtraBold" panose="00000800000000000000" pitchFamily="2" charset="-78"/>
              </a:rPr>
              <a:t>profit</a:t>
            </a:r>
            <a:r>
              <a:rPr lang="en-US" sz="24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They are </a:t>
            </a:r>
            <a:r>
              <a:rPr lang="en-US" sz="2400" b="1" dirty="0">
                <a:solidFill>
                  <a:srgbClr val="C00000"/>
                </a:solidFill>
                <a:latin typeface="Tajawal ExtraBold" panose="00000800000000000000" pitchFamily="2" charset="-78"/>
                <a:cs typeface="Tajawal ExtraBold" panose="00000800000000000000" pitchFamily="2" charset="-78"/>
              </a:rPr>
              <a:t>not neutral </a:t>
            </a:r>
            <a:r>
              <a:rPr lang="en-US" sz="2400" dirty="0">
                <a:solidFill>
                  <a:srgbClr val="0A1F61"/>
                </a:solidFill>
                <a:latin typeface="Tajawal ExtraBold" panose="00000800000000000000" pitchFamily="2" charset="-78"/>
                <a:cs typeface="Tajawal ExtraBold" panose="00000800000000000000" pitchFamily="2" charset="-78"/>
              </a:rPr>
              <a:t>but, as most </a:t>
            </a:r>
            <a:r>
              <a:rPr lang="en-US" sz="2400" b="1" dirty="0">
                <a:solidFill>
                  <a:srgbClr val="C00000"/>
                </a:solidFill>
                <a:latin typeface="Tajawal ExtraBold" panose="00000800000000000000" pitchFamily="2" charset="-78"/>
                <a:cs typeface="Tajawal ExtraBold" panose="00000800000000000000" pitchFamily="2" charset="-78"/>
              </a:rPr>
              <a:t>players</a:t>
            </a:r>
            <a:r>
              <a:rPr lang="en-US" sz="2400" dirty="0">
                <a:solidFill>
                  <a:srgbClr val="0A1F61"/>
                </a:solidFill>
                <a:latin typeface="Tajawal ExtraBold" panose="00000800000000000000" pitchFamily="2" charset="-78"/>
                <a:cs typeface="Tajawal ExtraBold" panose="00000800000000000000" pitchFamily="2" charset="-78"/>
              </a:rPr>
              <a:t> in the world of mass media, express specific </a:t>
            </a:r>
            <a:r>
              <a:rPr lang="en-US" sz="2400" b="1" dirty="0">
                <a:solidFill>
                  <a:srgbClr val="C00000"/>
                </a:solidFill>
                <a:latin typeface="Tajawal ExtraBold" panose="00000800000000000000" pitchFamily="2" charset="-78"/>
                <a:cs typeface="Tajawal ExtraBold" panose="00000800000000000000" pitchFamily="2" charset="-78"/>
              </a:rPr>
              <a:t>worldviews, values, and interests</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5" name="Picture 4">
            <a:extLst>
              <a:ext uri="{FF2B5EF4-FFF2-40B4-BE49-F238E27FC236}">
                <a16:creationId xmlns:a16="http://schemas.microsoft.com/office/drawing/2014/main" id="{F91C8925-C94C-4529-A8AC-23B5F7FB30DA}"/>
              </a:ext>
            </a:extLst>
          </p:cNvPr>
          <p:cNvPicPr>
            <a:picLocks noChangeAspect="1"/>
          </p:cNvPicPr>
          <p:nvPr/>
        </p:nvPicPr>
        <p:blipFill>
          <a:blip r:embed="rId7"/>
          <a:stretch>
            <a:fillRect/>
          </a:stretch>
        </p:blipFill>
        <p:spPr>
          <a:xfrm>
            <a:off x="9402631" y="1451704"/>
            <a:ext cx="2857500" cy="2135557"/>
          </a:xfrm>
          <a:prstGeom prst="rect">
            <a:avLst/>
          </a:prstGeom>
        </p:spPr>
      </p:pic>
      <p:pic>
        <p:nvPicPr>
          <p:cNvPr id="6" name="Picture 5">
            <a:extLst>
              <a:ext uri="{FF2B5EF4-FFF2-40B4-BE49-F238E27FC236}">
                <a16:creationId xmlns:a16="http://schemas.microsoft.com/office/drawing/2014/main" id="{DC41C251-4115-33CA-3351-FD18310181D3}"/>
              </a:ext>
            </a:extLst>
          </p:cNvPr>
          <p:cNvPicPr>
            <a:picLocks noChangeAspect="1"/>
          </p:cNvPicPr>
          <p:nvPr/>
        </p:nvPicPr>
        <p:blipFill>
          <a:blip r:embed="rId8"/>
          <a:stretch>
            <a:fillRect/>
          </a:stretch>
        </p:blipFill>
        <p:spPr>
          <a:xfrm>
            <a:off x="684000" y="6073622"/>
            <a:ext cx="1249788" cy="652329"/>
          </a:xfrm>
          <a:prstGeom prst="rect">
            <a:avLst/>
          </a:prstGeom>
        </p:spPr>
      </p:pic>
    </p:spTree>
    <p:extLst>
      <p:ext uri="{BB962C8B-B14F-4D97-AF65-F5344CB8AC3E}">
        <p14:creationId xmlns:p14="http://schemas.microsoft.com/office/powerpoint/2010/main" val="23251053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361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p:cNvPicPr>
            <a:picLocks noChangeAspect="1"/>
          </p:cNvPicPr>
          <p:nvPr/>
        </p:nvPicPr>
        <p:blipFill>
          <a:blip r:embed="rId3"/>
          <a:stretch>
            <a:fillRect/>
          </a:stretch>
        </p:blipFill>
        <p:spPr>
          <a:xfrm>
            <a:off x="2338387" y="61845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58456" y="523684"/>
            <a:ext cx="3368891" cy="523220"/>
          </a:xfrm>
          <a:prstGeom prst="rect">
            <a:avLst/>
          </a:prstGeom>
          <a:noFill/>
        </p:spPr>
        <p:txBody>
          <a:bodyPr wrap="square" rtlCol="0">
            <a:spAutoFit/>
          </a:bodyPr>
          <a:lstStyle/>
          <a:p>
            <a:pPr lvl="0">
              <a:defRPr/>
            </a:pPr>
            <a:r>
              <a:rPr lang="en-US" sz="2800" dirty="0">
                <a:solidFill>
                  <a:prstClr val="white"/>
                </a:solidFill>
                <a:latin typeface="Tajawal Medium" panose="00000600000000000000" pitchFamily="2" charset="-78"/>
                <a:cs typeface="Tajawal Medium" panose="00000600000000000000" pitchFamily="2" charset="-78"/>
              </a:rPr>
              <a:t>VII. Conclusion</a:t>
            </a:r>
          </a:p>
        </p:txBody>
      </p:sp>
      <p:sp>
        <p:nvSpPr>
          <p:cNvPr id="8" name="TextBox 7"/>
          <p:cNvSpPr txBox="1"/>
          <p:nvPr/>
        </p:nvSpPr>
        <p:spPr>
          <a:xfrm>
            <a:off x="281632" y="236724"/>
            <a:ext cx="1465466" cy="954107"/>
          </a:xfrm>
          <a:prstGeom prst="rect">
            <a:avLst/>
          </a:prstGeom>
          <a:noFill/>
        </p:spPr>
        <p:txBody>
          <a:bodyPr wrap="none" rtlCol="0">
            <a:spAutoFit/>
          </a:bodyPr>
          <a:lstStyle/>
          <a:p>
            <a:pPr lvl="0" algn="ctr">
              <a:defRPr/>
            </a:pPr>
            <a:r>
              <a:rPr lang="en-US" sz="2800" dirty="0">
                <a:solidFill>
                  <a:prstClr val="white"/>
                </a:solidFill>
                <a:latin typeface="Tajawal Medium" panose="00000600000000000000" pitchFamily="2" charset="-78"/>
                <a:cs typeface="Tajawal Medium" panose="00000600000000000000" pitchFamily="2" charset="-78"/>
              </a:rPr>
              <a:t>Chapter</a:t>
            </a:r>
          </a:p>
          <a:p>
            <a:pPr lvl="0" algn="ctr">
              <a:defRPr/>
            </a:pPr>
            <a:r>
              <a:rPr lang="en-US" sz="2800" dirty="0">
                <a:solidFill>
                  <a:prstClr val="white"/>
                </a:solidFill>
                <a:latin typeface="Tajawal Medium" panose="00000600000000000000" pitchFamily="2" charset="-78"/>
                <a:cs typeface="Tajawal Medium" panose="00000600000000000000" pitchFamily="2" charset="-78"/>
              </a:rPr>
              <a:t>08</a:t>
            </a:r>
          </a:p>
        </p:txBody>
      </p:sp>
      <p:pic>
        <p:nvPicPr>
          <p:cNvPr id="9" name="Picture 8"/>
          <p:cNvPicPr>
            <a:picLocks noChangeAspect="1"/>
          </p:cNvPicPr>
          <p:nvPr/>
        </p:nvPicPr>
        <p:blipFill>
          <a:blip r:embed="rId5"/>
          <a:stretch>
            <a:fillRect/>
          </a:stretch>
        </p:blipFill>
        <p:spPr>
          <a:xfrm>
            <a:off x="10974998" y="-27434"/>
            <a:ext cx="1342220" cy="6912868"/>
          </a:xfrm>
          <a:prstGeom prst="rect">
            <a:avLst/>
          </a:prstGeom>
        </p:spPr>
      </p:pic>
      <p:pic>
        <p:nvPicPr>
          <p:cNvPr id="10" name="Picture 9"/>
          <p:cNvPicPr>
            <a:picLocks noChangeAspect="1"/>
          </p:cNvPicPr>
          <p:nvPr/>
        </p:nvPicPr>
        <p:blipFill>
          <a:blip r:embed="rId6"/>
          <a:stretch>
            <a:fillRect/>
          </a:stretch>
        </p:blipFill>
        <p:spPr>
          <a:xfrm>
            <a:off x="10557600" y="200286"/>
            <a:ext cx="1674000" cy="6457427"/>
          </a:xfrm>
          <a:prstGeom prst="rect">
            <a:avLst/>
          </a:prstGeom>
        </p:spPr>
      </p:pic>
      <p:sp>
        <p:nvSpPr>
          <p:cNvPr id="19" name="TextBox 18"/>
          <p:cNvSpPr txBox="1"/>
          <p:nvPr/>
        </p:nvSpPr>
        <p:spPr>
          <a:xfrm>
            <a:off x="95466" y="1496988"/>
            <a:ext cx="10471875" cy="465197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The public sphere</a:t>
            </a:r>
            <a:r>
              <a:rPr lang="en-US" sz="2000" dirty="0">
                <a:solidFill>
                  <a:srgbClr val="0A1F61"/>
                </a:solidFill>
                <a:latin typeface="Tajawal ExtraBold" panose="00000800000000000000" pitchFamily="2" charset="-78"/>
                <a:cs typeface="Tajawal ExtraBold" panose="00000800000000000000" pitchFamily="2" charset="-78"/>
              </a:rPr>
              <a:t>, a fundamental component of modern </a:t>
            </a:r>
            <a:r>
              <a:rPr lang="en-US" sz="2000" b="1" dirty="0">
                <a:solidFill>
                  <a:srgbClr val="C00000"/>
                </a:solidFill>
                <a:latin typeface="Tajawal ExtraBold" panose="00000800000000000000" pitchFamily="2" charset="-78"/>
                <a:cs typeface="Tajawal ExtraBold" panose="00000800000000000000" pitchFamily="2" charset="-78"/>
              </a:rPr>
              <a:t>democracies</a:t>
            </a:r>
            <a:r>
              <a:rPr lang="en-US" sz="2000" dirty="0">
                <a:solidFill>
                  <a:srgbClr val="0A1F61"/>
                </a:solidFill>
                <a:latin typeface="Tajawal ExtraBold" panose="00000800000000000000" pitchFamily="2" charset="-78"/>
                <a:cs typeface="Tajawal ExtraBold" panose="00000800000000000000" pitchFamily="2" charset="-78"/>
              </a:rPr>
              <a:t>, where </a:t>
            </a:r>
            <a:r>
              <a:rPr lang="en-US" sz="2000" b="1" dirty="0">
                <a:solidFill>
                  <a:srgbClr val="0A1F61"/>
                </a:solidFill>
                <a:latin typeface="Tajawal ExtraBold" panose="00000800000000000000" pitchFamily="2" charset="-78"/>
                <a:cs typeface="Tajawal ExtraBold" panose="00000800000000000000" pitchFamily="2" charset="-78"/>
              </a:rPr>
              <a:t>individuals </a:t>
            </a:r>
            <a:r>
              <a:rPr lang="en-US" sz="2000" dirty="0">
                <a:solidFill>
                  <a:srgbClr val="0A1F61"/>
                </a:solidFill>
                <a:latin typeface="Tajawal ExtraBold" panose="00000800000000000000" pitchFamily="2" charset="-78"/>
                <a:cs typeface="Tajawal ExtraBold" panose="00000800000000000000" pitchFamily="2" charset="-78"/>
              </a:rPr>
              <a:t>are </a:t>
            </a:r>
            <a:r>
              <a:rPr lang="en-US" sz="2000" b="1" dirty="0">
                <a:solidFill>
                  <a:srgbClr val="0A1F61"/>
                </a:solidFill>
                <a:latin typeface="Tajawal ExtraBold" panose="00000800000000000000" pitchFamily="2" charset="-78"/>
                <a:cs typeface="Tajawal ExtraBold" panose="00000800000000000000" pitchFamily="2" charset="-78"/>
              </a:rPr>
              <a:t>free</a:t>
            </a:r>
            <a:r>
              <a:rPr lang="en-US" sz="2000" dirty="0">
                <a:solidFill>
                  <a:srgbClr val="0A1F61"/>
                </a:solidFill>
                <a:latin typeface="Tajawal ExtraBold" panose="00000800000000000000" pitchFamily="2" charset="-78"/>
                <a:cs typeface="Tajawal ExtraBold" panose="00000800000000000000" pitchFamily="2" charset="-78"/>
              </a:rPr>
              <a:t> to </a:t>
            </a:r>
            <a:r>
              <a:rPr lang="en-US" sz="2000" b="1" dirty="0">
                <a:solidFill>
                  <a:srgbClr val="0A1F61"/>
                </a:solidFill>
                <a:latin typeface="Tajawal ExtraBold" panose="00000800000000000000" pitchFamily="2" charset="-78"/>
                <a:cs typeface="Tajawal ExtraBold" panose="00000800000000000000" pitchFamily="2" charset="-78"/>
              </a:rPr>
              <a:t>discuss politics </a:t>
            </a:r>
            <a:r>
              <a:rPr lang="en-US" sz="2000" dirty="0">
                <a:solidFill>
                  <a:srgbClr val="0A1F61"/>
                </a:solidFill>
                <a:latin typeface="Tajawal ExtraBold" panose="00000800000000000000" pitchFamily="2" charset="-78"/>
                <a:cs typeface="Tajawal ExtraBold" panose="00000800000000000000" pitchFamily="2" charset="-78"/>
              </a:rPr>
              <a:t>without being subject to an external </a:t>
            </a:r>
            <a:r>
              <a:rPr lang="en-US" sz="2000" b="1" dirty="0">
                <a:solidFill>
                  <a:srgbClr val="0A1F61"/>
                </a:solidFill>
                <a:latin typeface="Tajawal ExtraBold" panose="00000800000000000000" pitchFamily="2" charset="-78"/>
                <a:cs typeface="Tajawal ExtraBold" panose="00000800000000000000" pitchFamily="2" charset="-78"/>
              </a:rPr>
              <a:t>authority</a:t>
            </a:r>
            <a:r>
              <a:rPr lang="en-US" sz="2000" dirty="0">
                <a:solidFill>
                  <a:srgbClr val="0A1F61"/>
                </a:solidFill>
                <a:latin typeface="Tajawal ExtraBold" panose="00000800000000000000" pitchFamily="2" charset="-78"/>
                <a:cs typeface="Tajawal ExtraBold" panose="00000800000000000000" pitchFamily="2" charset="-78"/>
              </a:rPr>
              <a:t>, and can thus form a </a:t>
            </a:r>
            <a:r>
              <a:rPr lang="en-US" sz="2000" b="1" dirty="0">
                <a:solidFill>
                  <a:srgbClr val="0A1F61"/>
                </a:solidFill>
                <a:latin typeface="Tajawal ExtraBold" panose="00000800000000000000" pitchFamily="2" charset="-78"/>
                <a:cs typeface="Tajawal ExtraBold" panose="00000800000000000000" pitchFamily="2" charset="-78"/>
              </a:rPr>
              <a:t>public opinion</a:t>
            </a:r>
            <a:r>
              <a:rPr lang="en-US" sz="2000" dirty="0">
                <a:solidFill>
                  <a:srgbClr val="0A1F61"/>
                </a:solidFill>
                <a:latin typeface="Tajawal ExtraBold" panose="00000800000000000000" pitchFamily="2" charset="-78"/>
                <a:cs typeface="Tajawal ExtraBold" panose="00000800000000000000" pitchFamily="2" charset="-78"/>
              </a:rPr>
              <a:t>.</a:t>
            </a:r>
          </a:p>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Media publics </a:t>
            </a:r>
            <a:r>
              <a:rPr lang="en-US" sz="2000" dirty="0">
                <a:solidFill>
                  <a:srgbClr val="0A1F61"/>
                </a:solidFill>
                <a:latin typeface="Tajawal ExtraBold" panose="00000800000000000000" pitchFamily="2" charset="-78"/>
                <a:cs typeface="Tajawal ExtraBold" panose="00000800000000000000" pitchFamily="2" charset="-78"/>
              </a:rPr>
              <a:t>can successfully become </a:t>
            </a:r>
            <a:r>
              <a:rPr lang="en-US" sz="2000" b="1" dirty="0">
                <a:solidFill>
                  <a:srgbClr val="C00000"/>
                </a:solidFill>
                <a:latin typeface="Tajawal ExtraBold" panose="00000800000000000000" pitchFamily="2" charset="-78"/>
                <a:cs typeface="Tajawal ExtraBold" panose="00000800000000000000" pitchFamily="2" charset="-78"/>
              </a:rPr>
              <a:t>politically active </a:t>
            </a:r>
            <a:r>
              <a:rPr lang="en-US" sz="2000" dirty="0">
                <a:solidFill>
                  <a:srgbClr val="0A1F61"/>
                </a:solidFill>
                <a:latin typeface="Tajawal ExtraBold" panose="00000800000000000000" pitchFamily="2" charset="-78"/>
                <a:cs typeface="Tajawal ExtraBold" panose="00000800000000000000" pitchFamily="2" charset="-78"/>
              </a:rPr>
              <a:t>thanks to the emergence of an </a:t>
            </a:r>
            <a:r>
              <a:rPr lang="en-US" sz="2000" b="1" dirty="0">
                <a:solidFill>
                  <a:srgbClr val="C00000"/>
                </a:solidFill>
                <a:latin typeface="Tajawal ExtraBold" panose="00000800000000000000" pitchFamily="2" charset="-78"/>
                <a:cs typeface="Tajawal ExtraBold" panose="00000800000000000000" pitchFamily="2" charset="-78"/>
              </a:rPr>
              <a:t>information‐rich digital environment </a:t>
            </a:r>
            <a:r>
              <a:rPr lang="en-US" sz="2000" dirty="0">
                <a:solidFill>
                  <a:srgbClr val="0A1F61"/>
                </a:solidFill>
                <a:latin typeface="Tajawal ExtraBold" panose="00000800000000000000" pitchFamily="2" charset="-78"/>
                <a:cs typeface="Tajawal ExtraBold" panose="00000800000000000000" pitchFamily="2" charset="-78"/>
              </a:rPr>
              <a:t>and its related </a:t>
            </a:r>
            <a:r>
              <a:rPr lang="en-US" sz="2000" b="1" dirty="0">
                <a:solidFill>
                  <a:srgbClr val="C00000"/>
                </a:solidFill>
                <a:latin typeface="Tajawal ExtraBold" panose="00000800000000000000" pitchFamily="2" charset="-78"/>
                <a:cs typeface="Tajawal ExtraBold" panose="00000800000000000000" pitchFamily="2" charset="-78"/>
              </a:rPr>
              <a:t>communication tools</a:t>
            </a:r>
            <a:r>
              <a:rPr lang="en-US" sz="20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b="1" dirty="0">
                <a:solidFill>
                  <a:srgbClr val="C00000"/>
                </a:solidFill>
                <a:latin typeface="Tajawal ExtraBold" panose="00000800000000000000" pitchFamily="2" charset="-78"/>
                <a:cs typeface="Tajawal ExtraBold" panose="00000800000000000000" pitchFamily="2" charset="-78"/>
              </a:rPr>
              <a:t>Digital technologies </a:t>
            </a:r>
            <a:r>
              <a:rPr lang="en-US" sz="2000" dirty="0">
                <a:solidFill>
                  <a:srgbClr val="0A1F61"/>
                </a:solidFill>
                <a:latin typeface="Tajawal ExtraBold" panose="00000800000000000000" pitchFamily="2" charset="-78"/>
                <a:cs typeface="Tajawal ExtraBold" panose="00000800000000000000" pitchFamily="2" charset="-78"/>
              </a:rPr>
              <a:t>also favored the emergence of </a:t>
            </a:r>
            <a:r>
              <a:rPr lang="en-US" sz="2000" b="1" dirty="0">
                <a:solidFill>
                  <a:srgbClr val="C00000"/>
                </a:solidFill>
                <a:latin typeface="Tajawal ExtraBold" panose="00000800000000000000" pitchFamily="2" charset="-78"/>
                <a:cs typeface="Tajawal ExtraBold" panose="00000800000000000000" pitchFamily="2" charset="-78"/>
              </a:rPr>
              <a:t>new kinds of players</a:t>
            </a:r>
            <a:r>
              <a:rPr lang="en-US" sz="2000" dirty="0">
                <a:solidFill>
                  <a:srgbClr val="0A1F61"/>
                </a:solidFill>
                <a:latin typeface="Tajawal ExtraBold" panose="00000800000000000000" pitchFamily="2" charset="-78"/>
                <a:cs typeface="Tajawal ExtraBold" panose="00000800000000000000" pitchFamily="2" charset="-78"/>
              </a:rPr>
              <a:t> in the contemporary </a:t>
            </a:r>
            <a:r>
              <a:rPr lang="en-US" sz="2000" b="1" dirty="0">
                <a:solidFill>
                  <a:srgbClr val="C00000"/>
                </a:solidFill>
                <a:latin typeface="Tajawal ExtraBold" panose="00000800000000000000" pitchFamily="2" charset="-78"/>
                <a:cs typeface="Tajawal ExtraBold" panose="00000800000000000000" pitchFamily="2" charset="-78"/>
              </a:rPr>
              <a:t>public sphere</a:t>
            </a:r>
            <a:r>
              <a:rPr lang="en-US" sz="2000" b="1" dirty="0">
                <a:solidFill>
                  <a:srgbClr val="0A1F61"/>
                </a:solidFill>
                <a:latin typeface="Tajawal ExtraBold" panose="00000800000000000000" pitchFamily="2" charset="-78"/>
                <a:cs typeface="Tajawal ExtraBold" panose="00000800000000000000" pitchFamily="2" charset="-78"/>
              </a:rPr>
              <a:t> , </a:t>
            </a:r>
            <a:r>
              <a:rPr lang="en-US" sz="2000" dirty="0">
                <a:solidFill>
                  <a:srgbClr val="0A1F61"/>
                </a:solidFill>
                <a:latin typeface="Tajawal ExtraBold" panose="00000800000000000000" pitchFamily="2" charset="-78"/>
                <a:cs typeface="Tajawal ExtraBold" panose="00000800000000000000" pitchFamily="2" charset="-78"/>
              </a:rPr>
              <a:t>such as </a:t>
            </a:r>
            <a:r>
              <a:rPr lang="en-US" sz="2000" b="1" dirty="0">
                <a:solidFill>
                  <a:srgbClr val="C00000"/>
                </a:solidFill>
                <a:latin typeface="Tajawal ExtraBold" panose="00000800000000000000" pitchFamily="2" charset="-78"/>
                <a:cs typeface="Tajawal ExtraBold" panose="00000800000000000000" pitchFamily="2" charset="-78"/>
              </a:rPr>
              <a:t>WikiLeaks</a:t>
            </a:r>
            <a:r>
              <a:rPr lang="en-US" sz="2000"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C00000"/>
                </a:solidFill>
                <a:latin typeface="Tajawal ExtraBold" panose="00000800000000000000" pitchFamily="2" charset="-78"/>
                <a:cs typeface="Tajawal ExtraBold" panose="00000800000000000000" pitchFamily="2" charset="-78"/>
              </a:rPr>
              <a:t>Panama papers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networked public sphere </a:t>
            </a:r>
            <a:r>
              <a:rPr lang="en-US" sz="2000" dirty="0">
                <a:solidFill>
                  <a:srgbClr val="0A1F61"/>
                </a:solidFill>
                <a:latin typeface="Tajawal ExtraBold" panose="00000800000000000000" pitchFamily="2" charset="-78"/>
                <a:cs typeface="Tajawal ExtraBold" panose="00000800000000000000" pitchFamily="2" charset="-78"/>
              </a:rPr>
              <a:t>is not inherently </a:t>
            </a:r>
            <a:r>
              <a:rPr lang="en-US" sz="2000" b="1" dirty="0">
                <a:solidFill>
                  <a:srgbClr val="C00000"/>
                </a:solidFill>
                <a:latin typeface="Tajawal ExtraBold" panose="00000800000000000000" pitchFamily="2" charset="-78"/>
                <a:cs typeface="Tajawal ExtraBold" panose="00000800000000000000" pitchFamily="2" charset="-78"/>
              </a:rPr>
              <a:t>democratic</a:t>
            </a:r>
            <a:r>
              <a:rPr lang="en-US" sz="2000" dirty="0">
                <a:solidFill>
                  <a:srgbClr val="0A1F61"/>
                </a:solidFill>
                <a:latin typeface="Tajawal ExtraBold" panose="00000800000000000000" pitchFamily="2" charset="-78"/>
                <a:cs typeface="Tajawal ExtraBold" panose="00000800000000000000" pitchFamily="2" charset="-78"/>
              </a:rPr>
              <a:t> in nature.</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a:t>
            </a:r>
            <a:r>
              <a:rPr lang="en-US" sz="2000" b="1" dirty="0">
                <a:solidFill>
                  <a:srgbClr val="C00000"/>
                </a:solidFill>
                <a:latin typeface="Tajawal ExtraBold" panose="00000800000000000000" pitchFamily="2" charset="-78"/>
                <a:cs typeface="Tajawal ExtraBold" panose="00000800000000000000" pitchFamily="2" charset="-78"/>
              </a:rPr>
              <a:t>algorithms</a:t>
            </a:r>
            <a:r>
              <a:rPr lang="en-US" sz="2000" dirty="0">
                <a:solidFill>
                  <a:srgbClr val="0A1F61"/>
                </a:solidFill>
                <a:latin typeface="Tajawal ExtraBold" panose="00000800000000000000" pitchFamily="2" charset="-78"/>
                <a:cs typeface="Tajawal ExtraBold" panose="00000800000000000000" pitchFamily="2" charset="-78"/>
              </a:rPr>
              <a:t> that underpin digital platforms shape </a:t>
            </a:r>
            <a:r>
              <a:rPr lang="en-US" sz="2000" b="1" dirty="0">
                <a:solidFill>
                  <a:srgbClr val="C00000"/>
                </a:solidFill>
                <a:latin typeface="Tajawal ExtraBold" panose="00000800000000000000" pitchFamily="2" charset="-78"/>
                <a:cs typeface="Tajawal ExtraBold" panose="00000800000000000000" pitchFamily="2" charset="-78"/>
              </a:rPr>
              <a:t>political and social interactions</a:t>
            </a:r>
            <a:r>
              <a:rPr lang="en-US" sz="2000" dirty="0">
                <a:solidFill>
                  <a:srgbClr val="0A1F61"/>
                </a:solidFill>
                <a:latin typeface="Tajawal ExtraBold" panose="00000800000000000000" pitchFamily="2" charset="-78"/>
                <a:cs typeface="Tajawal ExtraBold" panose="00000800000000000000" pitchFamily="2" charset="-78"/>
              </a:rPr>
              <a:t>. </a:t>
            </a:r>
          </a:p>
          <a:p>
            <a:pPr marL="285750" lvl="0" indent="-285750" algn="just">
              <a:lnSpc>
                <a:spcPct val="150000"/>
              </a:lnSpc>
              <a:buFont typeface="Arial"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These are new forms of “</a:t>
            </a:r>
            <a:r>
              <a:rPr lang="en-US" sz="2000" b="1" dirty="0">
                <a:solidFill>
                  <a:srgbClr val="C00000"/>
                </a:solidFill>
                <a:latin typeface="Tajawal ExtraBold" panose="00000800000000000000" pitchFamily="2" charset="-78"/>
                <a:cs typeface="Tajawal ExtraBold" panose="00000800000000000000" pitchFamily="2" charset="-78"/>
              </a:rPr>
              <a:t>algorithmic gatekeeping</a:t>
            </a:r>
            <a:r>
              <a:rPr lang="en-US" sz="2000"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a:extLst>
              <a:ext uri="{FF2B5EF4-FFF2-40B4-BE49-F238E27FC236}">
                <a16:creationId xmlns:a16="http://schemas.microsoft.com/office/drawing/2014/main" id="{67D5CAFE-BA5A-408E-BC91-C80D91D33FED}"/>
              </a:ext>
            </a:extLst>
          </p:cNvPr>
          <p:cNvPicPr>
            <a:picLocks noChangeAspect="1"/>
          </p:cNvPicPr>
          <p:nvPr/>
        </p:nvPicPr>
        <p:blipFill>
          <a:blip r:embed="rId7"/>
          <a:stretch>
            <a:fillRect/>
          </a:stretch>
        </p:blipFill>
        <p:spPr>
          <a:xfrm>
            <a:off x="9582547" y="70862"/>
            <a:ext cx="2747240" cy="1448354"/>
          </a:xfrm>
          <a:prstGeom prst="rect">
            <a:avLst/>
          </a:prstGeom>
        </p:spPr>
      </p:pic>
      <p:pic>
        <p:nvPicPr>
          <p:cNvPr id="6" name="Picture 5">
            <a:extLst>
              <a:ext uri="{FF2B5EF4-FFF2-40B4-BE49-F238E27FC236}">
                <a16:creationId xmlns:a16="http://schemas.microsoft.com/office/drawing/2014/main" id="{5F43FD21-8D8E-D9D3-0305-ACF3689FDCDF}"/>
              </a:ext>
            </a:extLst>
          </p:cNvPr>
          <p:cNvPicPr>
            <a:picLocks noChangeAspect="1"/>
          </p:cNvPicPr>
          <p:nvPr/>
        </p:nvPicPr>
        <p:blipFill>
          <a:blip r:embed="rId8"/>
          <a:stretch>
            <a:fillRect/>
          </a:stretch>
        </p:blipFill>
        <p:spPr>
          <a:xfrm>
            <a:off x="576050" y="6081894"/>
            <a:ext cx="1249788" cy="652329"/>
          </a:xfrm>
          <a:prstGeom prst="rect">
            <a:avLst/>
          </a:prstGeom>
        </p:spPr>
      </p:pic>
    </p:spTree>
    <p:extLst>
      <p:ext uri="{BB962C8B-B14F-4D97-AF65-F5344CB8AC3E}">
        <p14:creationId xmlns:p14="http://schemas.microsoft.com/office/powerpoint/2010/main" val="40692884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10800000">
            <a:off x="-149336" y="-9313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a:picLocks noChangeAspect="1"/>
          </p:cNvPicPr>
          <p:nvPr/>
        </p:nvPicPr>
        <p:blipFill rotWithShape="1">
          <a:blip r:embed="rId2"/>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3"/>
          <a:stretch>
            <a:fillRect/>
          </a:stretch>
        </p:blipFill>
        <p:spPr>
          <a:xfrm>
            <a:off x="0" y="514630"/>
            <a:ext cx="6714451" cy="1972334"/>
          </a:xfrm>
          <a:prstGeom prst="rect">
            <a:avLst/>
          </a:prstGeom>
        </p:spPr>
      </p:pic>
      <p:pic>
        <p:nvPicPr>
          <p:cNvPr id="13" name="Picture 12"/>
          <p:cNvPicPr>
            <a:picLocks noChangeAspect="1"/>
          </p:cNvPicPr>
          <p:nvPr/>
        </p:nvPicPr>
        <p:blipFill>
          <a:blip r:embed="rId4"/>
          <a:stretch>
            <a:fillRect/>
          </a:stretch>
        </p:blipFill>
        <p:spPr>
          <a:xfrm>
            <a:off x="6433777" y="3125529"/>
            <a:ext cx="5882401" cy="1034667"/>
          </a:xfrm>
          <a:prstGeom prst="rect">
            <a:avLst/>
          </a:prstGeom>
        </p:spPr>
      </p:pic>
      <p:sp>
        <p:nvSpPr>
          <p:cNvPr id="14" name="TextBox 13"/>
          <p:cNvSpPr txBox="1"/>
          <p:nvPr/>
        </p:nvSpPr>
        <p:spPr>
          <a:xfrm>
            <a:off x="230292" y="972465"/>
            <a:ext cx="5865708" cy="769441"/>
          </a:xfrm>
          <a:prstGeom prst="rect">
            <a:avLst/>
          </a:prstGeom>
          <a:noFill/>
        </p:spPr>
        <p:txBody>
          <a:bodyPr wrap="none" rtlCol="0">
            <a:spAutoFit/>
          </a:bodyPr>
          <a:lstStyle/>
          <a:p>
            <a:r>
              <a:rPr lang="en-US" sz="4400" dirty="0">
                <a:solidFill>
                  <a:prstClr val="white"/>
                </a:solidFill>
                <a:latin typeface="Tajawal Medium" panose="00000600000000000000" pitchFamily="2" charset="-78"/>
                <a:cs typeface="Tajawal Medium" panose="00000600000000000000" pitchFamily="2" charset="-78"/>
              </a:rPr>
              <a:t>Thank you for listening</a:t>
            </a:r>
            <a:endParaRPr lang="en-US" sz="4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3142207" cy="954107"/>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DGM 711</a:t>
            </a:r>
          </a:p>
          <a:p>
            <a:r>
              <a:rPr lang="en-US" sz="2800" dirty="0">
                <a:solidFill>
                  <a:prstClr val="white"/>
                </a:solidFill>
                <a:latin typeface="Tajawal Medium" panose="00000600000000000000" pitchFamily="2" charset="-78"/>
                <a:cs typeface="Tajawal Medium" panose="00000600000000000000" pitchFamily="2" charset="-78"/>
              </a:rPr>
              <a:t>Introduction to Digital Media</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E42E1DF0-8ECD-458C-FB1F-1F780F4C4181}"/>
              </a:ext>
            </a:extLst>
          </p:cNvPr>
          <p:cNvPicPr>
            <a:picLocks noChangeAspect="1"/>
          </p:cNvPicPr>
          <p:nvPr/>
        </p:nvPicPr>
        <p:blipFill>
          <a:blip r:embed="rId5"/>
          <a:stretch>
            <a:fillRect/>
          </a:stretch>
        </p:blipFill>
        <p:spPr>
          <a:xfrm>
            <a:off x="1019690" y="5172502"/>
            <a:ext cx="1961718" cy="1023922"/>
          </a:xfrm>
          <a:prstGeom prst="rect">
            <a:avLst/>
          </a:prstGeom>
        </p:spPr>
      </p:pic>
    </p:spTree>
    <p:extLst>
      <p:ext uri="{BB962C8B-B14F-4D97-AF65-F5344CB8AC3E}">
        <p14:creationId xmlns:p14="http://schemas.microsoft.com/office/powerpoint/2010/main" val="1249550409"/>
      </p:ext>
    </p:extLst>
  </p:cSld>
  <p:clrMapOvr>
    <a:masterClrMapping/>
  </p:clrMapOvr>
  <mc:AlternateContent xmlns:mc="http://schemas.openxmlformats.org/markup-compatibility/2006" xmlns:p14="http://schemas.microsoft.com/office/powerpoint/2010/main">
    <mc:Choice Requires="p14">
      <p:transition spd="slow" p14:dur="2000" advTm="3256"/>
    </mc:Choice>
    <mc:Fallback xmlns="">
      <p:transition spd="slow" advTm="32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12373</TotalTime>
  <Words>3691</Words>
  <Application>Microsoft Office PowerPoint</Application>
  <PresentationFormat>Widescreen</PresentationFormat>
  <Paragraphs>268</Paragraphs>
  <Slides>45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ShereenKedwany</cp:lastModifiedBy>
  <cp:revision>2014</cp:revision>
  <dcterms:created xsi:type="dcterms:W3CDTF">2021-08-03T13:03:26Z</dcterms:created>
  <dcterms:modified xsi:type="dcterms:W3CDTF">2024-06-10T08:04:01Z</dcterms:modified>
</cp:coreProperties>
</file>