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4"/>
  </p:sldMasterIdLst>
  <p:notesMasterIdLst>
    <p:notesMasterId r:id="rId17"/>
  </p:notesMasterIdLst>
  <p:sldIdLst>
    <p:sldId id="256" r:id="rId5"/>
    <p:sldId id="257" r:id="rId6"/>
    <p:sldId id="270" r:id="rId7"/>
    <p:sldId id="259" r:id="rId8"/>
    <p:sldId id="260" r:id="rId9"/>
    <p:sldId id="261" r:id="rId10"/>
    <p:sldId id="273" r:id="rId11"/>
    <p:sldId id="272" r:id="rId12"/>
    <p:sldId id="263" r:id="rId13"/>
    <p:sldId id="264" r:id="rId14"/>
    <p:sldId id="266" r:id="rId15"/>
    <p:sldId id="267" r:id="rId1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002C4-624D-1EED-D14B-F0900E4D025E}" v="61" dt="2024-05-29T12:06:00.526"/>
  </p1510:revLst>
</p1510:revInfo>
</file>

<file path=ppt/tableStyles.xml><?xml version="1.0" encoding="utf-8"?>
<a:tblStyleLst xmlns:a="http://schemas.openxmlformats.org/drawingml/2006/main" def="{1BDE3F2E-4E7F-4BAD-93C2-179259AEAE23}">
  <a:tblStyle styleId="{1BDE3F2E-4E7F-4BAD-93C2-179259AEAE23}"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8" autoAdjust="0"/>
    <p:restoredTop sz="94660"/>
  </p:normalViewPr>
  <p:slideViewPr>
    <p:cSldViewPr snapToGrid="0">
      <p:cViewPr varScale="1">
        <p:scale>
          <a:sx n="65" d="100"/>
          <a:sy n="65" d="100"/>
        </p:scale>
        <p:origin x="90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jdAljeraisi" userId="S::majdaljeraisi@midocean.edu.km::897047ab-843a-472a-8f98-004984b01199" providerId="AD" clId="Web-{B9D002C4-624D-1EED-D14B-F0900E4D025E}"/>
    <pc:docChg chg="modSld">
      <pc:chgData name="MajdAljeraisi" userId="S::majdaljeraisi@midocean.edu.km::897047ab-843a-472a-8f98-004984b01199" providerId="AD" clId="Web-{B9D002C4-624D-1EED-D14B-F0900E4D025E}" dt="2024-05-29T12:06:00.526" v="48"/>
      <pc:docMkLst>
        <pc:docMk/>
      </pc:docMkLst>
      <pc:sldChg chg="modSp">
        <pc:chgData name="MajdAljeraisi" userId="S::majdaljeraisi@midocean.edu.km::897047ab-843a-472a-8f98-004984b01199" providerId="AD" clId="Web-{B9D002C4-624D-1EED-D14B-F0900E4D025E}" dt="2024-05-29T12:04:28.476" v="1" actId="20577"/>
        <pc:sldMkLst>
          <pc:docMk/>
          <pc:sldMk cId="0" sldId="256"/>
        </pc:sldMkLst>
        <pc:spChg chg="mod">
          <ac:chgData name="MajdAljeraisi" userId="S::majdaljeraisi@midocean.edu.km::897047ab-843a-472a-8f98-004984b01199" providerId="AD" clId="Web-{B9D002C4-624D-1EED-D14B-F0900E4D025E}" dt="2024-05-29T12:04:28.476" v="1" actId="20577"/>
          <ac:spMkLst>
            <pc:docMk/>
            <pc:sldMk cId="0" sldId="256"/>
            <ac:spMk id="119" creationId="{00000000-0000-0000-0000-000000000000}"/>
          </ac:spMkLst>
        </pc:spChg>
      </pc:sldChg>
      <pc:sldChg chg="modSp">
        <pc:chgData name="MajdAljeraisi" userId="S::majdaljeraisi@midocean.edu.km::897047ab-843a-472a-8f98-004984b01199" providerId="AD" clId="Web-{B9D002C4-624D-1EED-D14B-F0900E4D025E}" dt="2024-05-29T12:04:20.679" v="0" actId="20577"/>
        <pc:sldMkLst>
          <pc:docMk/>
          <pc:sldMk cId="0" sldId="257"/>
        </pc:sldMkLst>
        <pc:spChg chg="mod">
          <ac:chgData name="MajdAljeraisi" userId="S::majdaljeraisi@midocean.edu.km::897047ab-843a-472a-8f98-004984b01199" providerId="AD" clId="Web-{B9D002C4-624D-1EED-D14B-F0900E4D025E}" dt="2024-05-29T12:04:20.679" v="0" actId="20577"/>
          <ac:spMkLst>
            <pc:docMk/>
            <pc:sldMk cId="0" sldId="257"/>
            <ac:spMk id="126" creationId="{00000000-0000-0000-0000-000000000000}"/>
          </ac:spMkLst>
        </pc:spChg>
      </pc:sldChg>
      <pc:sldChg chg="modSp">
        <pc:chgData name="MajdAljeraisi" userId="S::majdaljeraisi@midocean.edu.km::897047ab-843a-472a-8f98-004984b01199" providerId="AD" clId="Web-{B9D002C4-624D-1EED-D14B-F0900E4D025E}" dt="2024-05-29T12:04:35.101" v="2" actId="20577"/>
        <pc:sldMkLst>
          <pc:docMk/>
          <pc:sldMk cId="0" sldId="259"/>
        </pc:sldMkLst>
        <pc:spChg chg="mod">
          <ac:chgData name="MajdAljeraisi" userId="S::majdaljeraisi@midocean.edu.km::897047ab-843a-472a-8f98-004984b01199" providerId="AD" clId="Web-{B9D002C4-624D-1EED-D14B-F0900E4D025E}" dt="2024-05-29T12:04:35.101" v="2" actId="20577"/>
          <ac:spMkLst>
            <pc:docMk/>
            <pc:sldMk cId="0" sldId="259"/>
            <ac:spMk id="148" creationId="{00000000-0000-0000-0000-000000000000}"/>
          </ac:spMkLst>
        </pc:spChg>
      </pc:sldChg>
      <pc:sldChg chg="modSp">
        <pc:chgData name="MajdAljeraisi" userId="S::majdaljeraisi@midocean.edu.km::897047ab-843a-472a-8f98-004984b01199" providerId="AD" clId="Web-{B9D002C4-624D-1EED-D14B-F0900E4D025E}" dt="2024-05-29T12:04:40.242" v="4" actId="20577"/>
        <pc:sldMkLst>
          <pc:docMk/>
          <pc:sldMk cId="0" sldId="260"/>
        </pc:sldMkLst>
        <pc:spChg chg="mod">
          <ac:chgData name="MajdAljeraisi" userId="S::majdaljeraisi@midocean.edu.km::897047ab-843a-472a-8f98-004984b01199" providerId="AD" clId="Web-{B9D002C4-624D-1EED-D14B-F0900E4D025E}" dt="2024-05-29T12:04:40.242" v="4" actId="20577"/>
          <ac:spMkLst>
            <pc:docMk/>
            <pc:sldMk cId="0" sldId="260"/>
            <ac:spMk id="159" creationId="{00000000-0000-0000-0000-000000000000}"/>
          </ac:spMkLst>
        </pc:spChg>
      </pc:sldChg>
      <pc:sldChg chg="modSp">
        <pc:chgData name="MajdAljeraisi" userId="S::majdaljeraisi@midocean.edu.km::897047ab-843a-472a-8f98-004984b01199" providerId="AD" clId="Web-{B9D002C4-624D-1EED-D14B-F0900E4D025E}" dt="2024-05-29T12:04:45.963" v="6" actId="20577"/>
        <pc:sldMkLst>
          <pc:docMk/>
          <pc:sldMk cId="0" sldId="261"/>
        </pc:sldMkLst>
        <pc:spChg chg="mod">
          <ac:chgData name="MajdAljeraisi" userId="S::majdaljeraisi@midocean.edu.km::897047ab-843a-472a-8f98-004984b01199" providerId="AD" clId="Web-{B9D002C4-624D-1EED-D14B-F0900E4D025E}" dt="2024-05-29T12:04:45.963" v="6" actId="20577"/>
          <ac:spMkLst>
            <pc:docMk/>
            <pc:sldMk cId="0" sldId="261"/>
            <ac:spMk id="171" creationId="{00000000-0000-0000-0000-000000000000}"/>
          </ac:spMkLst>
        </pc:spChg>
      </pc:sldChg>
      <pc:sldChg chg="delSp modSp">
        <pc:chgData name="MajdAljeraisi" userId="S::majdaljeraisi@midocean.edu.km::897047ab-843a-472a-8f98-004984b01199" providerId="AD" clId="Web-{B9D002C4-624D-1EED-D14B-F0900E4D025E}" dt="2024-05-29T12:05:24.259" v="43" actId="1076"/>
        <pc:sldMkLst>
          <pc:docMk/>
          <pc:sldMk cId="0" sldId="262"/>
        </pc:sldMkLst>
        <pc:graphicFrameChg chg="mod modGraphic">
          <ac:chgData name="MajdAljeraisi" userId="S::majdaljeraisi@midocean.edu.km::897047ab-843a-472a-8f98-004984b01199" providerId="AD" clId="Web-{B9D002C4-624D-1EED-D14B-F0900E4D025E}" dt="2024-05-29T12:05:24.259" v="43" actId="1076"/>
          <ac:graphicFrameMkLst>
            <pc:docMk/>
            <pc:sldMk cId="0" sldId="262"/>
            <ac:graphicFrameMk id="185" creationId="{00000000-0000-0000-0000-000000000000}"/>
          </ac:graphicFrameMkLst>
        </pc:graphicFrameChg>
        <pc:picChg chg="del">
          <ac:chgData name="MajdAljeraisi" userId="S::majdaljeraisi@midocean.edu.km::897047ab-843a-472a-8f98-004984b01199" providerId="AD" clId="Web-{B9D002C4-624D-1EED-D14B-F0900E4D025E}" dt="2024-05-29T12:05:20.212" v="42"/>
          <ac:picMkLst>
            <pc:docMk/>
            <pc:sldMk cId="0" sldId="262"/>
            <ac:picMk id="182" creationId="{00000000-0000-0000-0000-000000000000}"/>
          </ac:picMkLst>
        </pc:picChg>
      </pc:sldChg>
      <pc:sldChg chg="modSp">
        <pc:chgData name="MajdAljeraisi" userId="S::majdaljeraisi@midocean.edu.km::897047ab-843a-472a-8f98-004984b01199" providerId="AD" clId="Web-{B9D002C4-624D-1EED-D14B-F0900E4D025E}" dt="2024-05-29T12:05:33.791" v="45" actId="20577"/>
        <pc:sldMkLst>
          <pc:docMk/>
          <pc:sldMk cId="0" sldId="263"/>
        </pc:sldMkLst>
        <pc:spChg chg="mod">
          <ac:chgData name="MajdAljeraisi" userId="S::majdaljeraisi@midocean.edu.km::897047ab-843a-472a-8f98-004984b01199" providerId="AD" clId="Web-{B9D002C4-624D-1EED-D14B-F0900E4D025E}" dt="2024-05-29T12:05:33.791" v="45" actId="20577"/>
          <ac:spMkLst>
            <pc:docMk/>
            <pc:sldMk cId="0" sldId="263"/>
            <ac:spMk id="192" creationId="{00000000-0000-0000-0000-000000000000}"/>
          </ac:spMkLst>
        </pc:spChg>
      </pc:sldChg>
      <pc:sldChg chg="delSp modSp">
        <pc:chgData name="MajdAljeraisi" userId="S::majdaljeraisi@midocean.edu.km::897047ab-843a-472a-8f98-004984b01199" providerId="AD" clId="Web-{B9D002C4-624D-1EED-D14B-F0900E4D025E}" dt="2024-05-29T12:06:00.526" v="48"/>
        <pc:sldMkLst>
          <pc:docMk/>
          <pc:sldMk cId="0" sldId="267"/>
        </pc:sldMkLst>
        <pc:picChg chg="del">
          <ac:chgData name="MajdAljeraisi" userId="S::majdaljeraisi@midocean.edu.km::897047ab-843a-472a-8f98-004984b01199" providerId="AD" clId="Web-{B9D002C4-624D-1EED-D14B-F0900E4D025E}" dt="2024-05-29T12:06:00.526" v="48"/>
          <ac:picMkLst>
            <pc:docMk/>
            <pc:sldMk cId="0" sldId="267"/>
            <ac:picMk id="232" creationId="{00000000-0000-0000-0000-000000000000}"/>
          </ac:picMkLst>
        </pc:picChg>
        <pc:picChg chg="del mod">
          <ac:chgData name="MajdAljeraisi" userId="S::majdaljeraisi@midocean.edu.km::897047ab-843a-472a-8f98-004984b01199" providerId="AD" clId="Web-{B9D002C4-624D-1EED-D14B-F0900E4D025E}" dt="2024-05-29T12:05:58.339" v="47"/>
          <ac:picMkLst>
            <pc:docMk/>
            <pc:sldMk cId="0" sldId="267"/>
            <ac:picMk id="23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787569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0" name="Google Shape;11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3" name="Google Shape;12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06098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53058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1570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8" name="Google Shape;22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9019"/>
            </a:srgbClr>
          </a:solidFill>
          <a:ln>
            <a:noFill/>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2"/>
        <p:cNvGrpSpPr/>
        <p:nvPr/>
      </p:nvGrpSpPr>
      <p:grpSpPr>
        <a:xfrm>
          <a:off x="0" y="0"/>
          <a:ext cx="0" cy="0"/>
          <a:chOff x="0" y="0"/>
          <a:chExt cx="0" cy="0"/>
        </a:xfrm>
      </p:grpSpPr>
      <p:sp>
        <p:nvSpPr>
          <p:cNvPr id="23" name="Google Shape;23;p5"/>
          <p:cNvSpPr>
            <a:spLocks noGrp="1"/>
          </p:cNvSpPr>
          <p:nvPr>
            <p:ph type="pic" idx="2"/>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4"/>
        <p:cNvGrpSpPr/>
        <p:nvPr/>
      </p:nvGrpSpPr>
      <p:grpSpPr>
        <a:xfrm>
          <a:off x="0" y="0"/>
          <a:ext cx="0" cy="0"/>
          <a:chOff x="0" y="0"/>
          <a:chExt cx="0" cy="0"/>
        </a:xfrm>
      </p:grpSpPr>
      <p:sp>
        <p:nvSpPr>
          <p:cNvPr id="25" name="Google Shape;25;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9" name="Google Shape;39;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5" name="Google Shape;45;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4" name="Google Shape;54;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3"/>
        <p:cNvGrpSpPr/>
        <p:nvPr/>
      </p:nvGrpSpPr>
      <p:grpSpPr>
        <a:xfrm>
          <a:off x="0" y="0"/>
          <a:ext cx="0" cy="0"/>
          <a:chOff x="0" y="0"/>
          <a:chExt cx="0" cy="0"/>
        </a:xfrm>
      </p:grpSpPr>
      <p:sp>
        <p:nvSpPr>
          <p:cNvPr id="64" name="Google Shape;6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7"/>
        <p:cNvGrpSpPr/>
        <p:nvPr/>
      </p:nvGrpSpPr>
      <p:grpSpPr>
        <a:xfrm>
          <a:off x="0" y="0"/>
          <a:ext cx="0" cy="0"/>
          <a:chOff x="0" y="0"/>
          <a:chExt cx="0" cy="0"/>
        </a:xfrm>
      </p:grpSpPr>
      <p:sp>
        <p:nvSpPr>
          <p:cNvPr id="68" name="Google Shape;68;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70" name="Google Shape;70;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a:spLocks noGrp="1"/>
          </p:cNvSpPr>
          <p:nvPr>
            <p:ph type="pic" idx="2"/>
          </p:nvPr>
        </p:nvSpPr>
        <p:spPr>
          <a:xfrm>
            <a:off x="5183188" y="987425"/>
            <a:ext cx="6172200" cy="4873625"/>
          </a:xfrm>
          <a:prstGeom prst="rect">
            <a:avLst/>
          </a:prstGeom>
          <a:noFill/>
          <a:ln>
            <a:noFill/>
          </a:ln>
        </p:spPr>
      </p:sp>
      <p:sp>
        <p:nvSpPr>
          <p:cNvPr id="77" name="Google Shape;77;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8" name="Google Shape;7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4" name="Google Shape;8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7"/>
        <p:cNvGrpSpPr/>
        <p:nvPr/>
      </p:nvGrpSpPr>
      <p:grpSpPr>
        <a:xfrm>
          <a:off x="0" y="0"/>
          <a:ext cx="0" cy="0"/>
          <a:chOff x="0" y="0"/>
          <a:chExt cx="0" cy="0"/>
        </a:xfrm>
      </p:grpSpPr>
      <p:sp>
        <p:nvSpPr>
          <p:cNvPr id="88" name="Google Shape;88;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90" name="Google Shape;9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5"/>
        <p:cNvGrpSpPr/>
        <p:nvPr/>
      </p:nvGrpSpPr>
      <p:grpSpPr>
        <a:xfrm>
          <a:off x="0" y="0"/>
          <a:ext cx="0" cy="0"/>
          <a:chOff x="0" y="0"/>
          <a:chExt cx="0" cy="0"/>
        </a:xfrm>
      </p:grpSpPr>
      <p:sp>
        <p:nvSpPr>
          <p:cNvPr id="106" name="Google Shape;106;p2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4">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5" name="Google Shape;15;p1"/>
          <p:cNvPicPr preferRelativeResize="0"/>
          <p:nvPr/>
        </p:nvPicPr>
        <p:blipFill rotWithShape="1">
          <a:blip r:embed="rId25">
            <a:alphaModFix/>
          </a:blip>
          <a:srcRect t="27877" b="25428"/>
          <a:stretch/>
        </p:blipFill>
        <p:spPr>
          <a:xfrm>
            <a:off x="9408368" y="-99392"/>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4"/>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24"/>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019"/>
            </a:srgbClr>
          </a:solidFill>
          <a:ln>
            <a:noFill/>
          </a:ln>
        </p:spPr>
      </p:pic>
      <p:sp>
        <p:nvSpPr>
          <p:cNvPr id="114" name="Google Shape;114;p24"/>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00B0F0"/>
                </a:solidFill>
                <a:latin typeface="Times New Roman"/>
                <a:ea typeface="Times New Roman"/>
                <a:cs typeface="Times New Roman"/>
                <a:sym typeface="Times New Roman"/>
              </a:rPr>
              <a:t>English Language 2</a:t>
            </a:r>
            <a:endParaRPr sz="1400" b="0" i="0" u="none" strike="noStrike" cap="none" dirty="0">
              <a:solidFill>
                <a:srgbClr val="000000"/>
              </a:solidFill>
              <a:latin typeface="Arial"/>
              <a:ea typeface="Arial"/>
              <a:cs typeface="Arial"/>
              <a:sym typeface="Arial"/>
            </a:endParaRPr>
          </a:p>
        </p:txBody>
      </p:sp>
      <p:sp>
        <p:nvSpPr>
          <p:cNvPr id="115" name="Google Shape;115;p24"/>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Orientation Lecture</a:t>
            </a:r>
            <a:endParaRPr sz="1400" b="0" i="0" u="none" strike="noStrike" cap="none" dirty="0">
              <a:solidFill>
                <a:srgbClr val="000000"/>
              </a:solidFill>
              <a:latin typeface="Arial"/>
              <a:ea typeface="Arial"/>
              <a:cs typeface="Arial"/>
              <a:sym typeface="Arial"/>
            </a:endParaRPr>
          </a:p>
        </p:txBody>
      </p:sp>
      <p:sp>
        <p:nvSpPr>
          <p:cNvPr id="116" name="Google Shape;116;p24"/>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dirty="0">
                <a:solidFill>
                  <a:schemeClr val="dk1"/>
                </a:solidFill>
                <a:latin typeface="Times New Roman"/>
                <a:ea typeface="Times New Roman"/>
                <a:cs typeface="Times New Roman"/>
                <a:sym typeface="Times New Roman"/>
              </a:rPr>
              <a:t>ENG 102</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17" name="Google Shape;117;p24"/>
          <p:cNvSpPr txBox="1"/>
          <p:nvPr/>
        </p:nvSpPr>
        <p:spPr>
          <a:xfrm>
            <a:off x="459150" y="6103570"/>
            <a:ext cx="4886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8" name="Google Shape;118;p24"/>
          <p:cNvSpPr txBox="1"/>
          <p:nvPr/>
        </p:nvSpPr>
        <p:spPr>
          <a:xfrm>
            <a:off x="459147" y="5725891"/>
            <a:ext cx="48864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0" name="Google Shape;120;p24"/>
          <p:cNvPicPr preferRelativeResize="0"/>
          <p:nvPr/>
        </p:nvPicPr>
        <p:blipFill rotWithShape="1">
          <a:blip r:embed="rId4">
            <a:alphaModFix/>
          </a:blip>
          <a:srcRect t="27877" b="25428"/>
          <a:stretch/>
        </p:blipFill>
        <p:spPr>
          <a:xfrm>
            <a:off x="9264625" y="-43545"/>
            <a:ext cx="2954655" cy="137962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7" name="Google Shape;127;p25"/>
          <p:cNvSpPr/>
          <p:nvPr/>
        </p:nvSpPr>
        <p:spPr>
          <a:xfrm>
            <a:off x="942308" y="1093300"/>
            <a:ext cx="1987504" cy="856798"/>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9" name="Google Shape;129;p25"/>
          <p:cNvSpPr txBox="1"/>
          <p:nvPr/>
        </p:nvSpPr>
        <p:spPr>
          <a:xfrm>
            <a:off x="986765" y="1223470"/>
            <a:ext cx="1943047" cy="52318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am I?</a:t>
            </a:r>
            <a:endParaRPr kumimoji="0" lang="ar-SA"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130" name="Google Shape;130;p25"/>
          <p:cNvSpPr txBox="1"/>
          <p:nvPr/>
        </p:nvSpPr>
        <p:spPr>
          <a:xfrm>
            <a:off x="889000" y="2101400"/>
            <a:ext cx="9862800" cy="366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US" sz="2450" b="1" i="0" u="none" strike="noStrike" cap="none" dirty="0">
                <a:solidFill>
                  <a:srgbClr val="FF0000"/>
                </a:solidFill>
                <a:latin typeface="Times New Roman"/>
                <a:ea typeface="Times New Roman"/>
                <a:cs typeface="Times New Roman"/>
                <a:sym typeface="Times New Roman"/>
              </a:rPr>
              <a:t>Ahmed Soliman</a:t>
            </a:r>
            <a:endParaRPr sz="2450" b="1" i="0" u="none" strike="noStrike" cap="none" dirty="0">
              <a:solidFill>
                <a:srgbClr val="FF0000"/>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dirty="0">
                <a:solidFill>
                  <a:schemeClr val="dk1"/>
                </a:solidFill>
                <a:latin typeface="Times New Roman"/>
                <a:ea typeface="Times New Roman"/>
                <a:cs typeface="Times New Roman"/>
                <a:sym typeface="Times New Roman"/>
              </a:rPr>
              <a:t>Lecturer, College of Management, MIDOCEAN University.</a:t>
            </a:r>
            <a:endParaRPr sz="2250" b="0" i="0" u="none" strike="noStrike" cap="none" dirty="0">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dirty="0">
                <a:solidFill>
                  <a:schemeClr val="dk1"/>
                </a:solidFill>
                <a:latin typeface="Times New Roman"/>
                <a:ea typeface="Times New Roman"/>
                <a:cs typeface="Times New Roman"/>
                <a:sym typeface="Times New Roman"/>
              </a:rPr>
              <a:t>Former Assistant Lecturer, Faculty of Languages and Translation, Badr University in Cairo (BUC).</a:t>
            </a:r>
            <a:endParaRPr sz="2250" b="0" i="0" u="none" strike="noStrike" cap="none" dirty="0">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dirty="0">
                <a:solidFill>
                  <a:schemeClr val="dk1"/>
                </a:solidFill>
                <a:latin typeface="Times New Roman"/>
                <a:ea typeface="Times New Roman"/>
                <a:cs typeface="Times New Roman"/>
                <a:sym typeface="Times New Roman"/>
              </a:rPr>
              <a:t>Former Foreign Language Teaching Assistant, The University of Kansas, USA.</a:t>
            </a:r>
            <a:endParaRPr sz="2250" b="0" i="0" u="none" strike="noStrike" cap="none" dirty="0">
              <a:solidFill>
                <a:schemeClr val="dk1"/>
              </a:solidFill>
              <a:latin typeface="Times New Roman"/>
              <a:ea typeface="Times New Roman"/>
              <a:cs typeface="Times New Roman"/>
              <a:sym typeface="Times New Roman"/>
            </a:endParaRPr>
          </a:p>
          <a:p>
            <a:pPr marL="457200" lvl="0" indent="-371475">
              <a:spcBef>
                <a:spcPts val="1200"/>
              </a:spcBef>
              <a:buClr>
                <a:schemeClr val="dk1"/>
              </a:buClr>
              <a:buSzPts val="2250"/>
              <a:buFont typeface="Times New Roman"/>
              <a:buChar char="●"/>
            </a:pPr>
            <a:r>
              <a:rPr lang="en-US" sz="2250" dirty="0">
                <a:solidFill>
                  <a:schemeClr val="dk1"/>
                </a:solidFill>
                <a:latin typeface="Times New Roman"/>
                <a:ea typeface="Times New Roman"/>
                <a:cs typeface="Times New Roman"/>
                <a:sym typeface="Times New Roman"/>
              </a:rPr>
              <a:t>Former </a:t>
            </a:r>
            <a:r>
              <a:rPr lang="en-US" sz="2250" b="0" i="0" u="none" strike="noStrike" cap="none" dirty="0">
                <a:solidFill>
                  <a:schemeClr val="dk1"/>
                </a:solidFill>
                <a:latin typeface="Times New Roman"/>
                <a:ea typeface="Times New Roman"/>
                <a:cs typeface="Times New Roman"/>
                <a:sym typeface="Times New Roman"/>
              </a:rPr>
              <a:t>Part-time ESL Instructor, School of Continuing Education, The British University in Egypt.</a:t>
            </a:r>
            <a:endParaRPr sz="2250" b="0" i="0" u="none" strike="noStrike" cap="none" dirty="0">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dirty="0">
                <a:solidFill>
                  <a:schemeClr val="dk1"/>
                </a:solidFill>
                <a:latin typeface="Times New Roman"/>
                <a:ea typeface="Times New Roman"/>
                <a:cs typeface="Times New Roman"/>
                <a:sym typeface="Times New Roman"/>
              </a:rPr>
              <a:t>Former Supervisor of English, Real Soft House Company.</a:t>
            </a:r>
            <a:endParaRPr sz="2250" b="0" i="0" u="none" strike="noStrike" cap="none" dirty="0">
              <a:solidFill>
                <a:srgbClr val="2D3956"/>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8" name="Google Shape;13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6"/>
          <p:cNvSpPr txBox="1"/>
          <p:nvPr/>
        </p:nvSpPr>
        <p:spPr>
          <a:xfrm>
            <a:off x="942300" y="1231800"/>
            <a:ext cx="1245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2400" b="1" i="0" u="none" strike="noStrike" cap="none" dirty="0">
                <a:solidFill>
                  <a:schemeClr val="tx1"/>
                </a:solidFill>
                <a:latin typeface="Times New Roman"/>
                <a:ea typeface="Times New Roman"/>
                <a:cs typeface="Times New Roman"/>
                <a:sym typeface="Times New Roman"/>
              </a:rPr>
              <a:t> Outline </a:t>
            </a:r>
            <a:endParaRPr sz="2400" b="1" i="0" u="none" strike="noStrike" cap="none" dirty="0">
              <a:solidFill>
                <a:schemeClr val="tx1"/>
              </a:solidFill>
              <a:latin typeface="Times New Roman"/>
              <a:ea typeface="Times New Roman"/>
              <a:cs typeface="Times New Roman"/>
              <a:sym typeface="Times New Roman"/>
            </a:endParaRPr>
          </a:p>
        </p:txBody>
      </p:sp>
      <p:sp>
        <p:nvSpPr>
          <p:cNvPr id="141" name="Google Shape;141;p26"/>
          <p:cNvSpPr txBox="1"/>
          <p:nvPr/>
        </p:nvSpPr>
        <p:spPr>
          <a:xfrm>
            <a:off x="889000" y="2101400"/>
            <a:ext cx="9862800" cy="3416279"/>
          </a:xfrm>
          <a:prstGeom prst="rect">
            <a:avLst/>
          </a:prstGeom>
          <a:noFill/>
          <a:ln>
            <a:noFill/>
          </a:ln>
        </p:spPr>
        <p:txBody>
          <a:bodyPr spcFirstLastPara="1" wrap="square" lIns="91425" tIns="45700" rIns="91425" bIns="45700" anchor="t" anchorCtr="0">
            <a:spAutoFit/>
          </a:bodyPr>
          <a:lstStyle/>
          <a:p>
            <a:pPr marL="457200" marR="0" lvl="0" indent="-400050" algn="l" rtl="0">
              <a:lnSpc>
                <a:spcPct val="150000"/>
              </a:lnSpc>
              <a:spcBef>
                <a:spcPts val="0"/>
              </a:spcBef>
              <a:spcAft>
                <a:spcPts val="0"/>
              </a:spcAft>
              <a:buClr>
                <a:schemeClr val="dk1"/>
              </a:buClr>
              <a:buSzPts val="2700"/>
              <a:buFont typeface="Times New Roman"/>
              <a:buChar char="●"/>
            </a:pPr>
            <a:r>
              <a:rPr lang="en-US" sz="2400" b="1" i="0" u="none" strike="noStrike" cap="none" dirty="0">
                <a:solidFill>
                  <a:srgbClr val="0070C0"/>
                </a:solidFill>
                <a:latin typeface="Times New Roman"/>
                <a:ea typeface="Times New Roman"/>
                <a:cs typeface="Times New Roman"/>
                <a:sym typeface="Times New Roman"/>
              </a:rPr>
              <a:t>Main Aims of the Course</a:t>
            </a:r>
            <a:endParaRPr sz="2400" b="1" i="0" u="none" strike="noStrike" cap="none" dirty="0">
              <a:solidFill>
                <a:srgbClr val="0070C0"/>
              </a:solidFill>
              <a:latin typeface="Times New Roman"/>
              <a:ea typeface="Times New Roman"/>
              <a:cs typeface="Times New Roman"/>
              <a:sym typeface="Times New Roman"/>
            </a:endParaRPr>
          </a:p>
          <a:p>
            <a:pPr marL="457200" marR="0" lvl="0" indent="-400050" algn="l" rtl="0">
              <a:lnSpc>
                <a:spcPct val="150000"/>
              </a:lnSpc>
              <a:spcBef>
                <a:spcPts val="0"/>
              </a:spcBef>
              <a:spcAft>
                <a:spcPts val="0"/>
              </a:spcAft>
              <a:buClr>
                <a:schemeClr val="dk1"/>
              </a:buClr>
              <a:buSzPts val="2700"/>
              <a:buFont typeface="Times New Roman"/>
              <a:buChar char="●"/>
            </a:pPr>
            <a:r>
              <a:rPr lang="en-US" sz="2400" b="1" i="0" u="none" strike="noStrike" cap="none" dirty="0">
                <a:solidFill>
                  <a:srgbClr val="0070C0"/>
                </a:solidFill>
                <a:latin typeface="Times New Roman"/>
                <a:ea typeface="Times New Roman"/>
                <a:cs typeface="Times New Roman"/>
                <a:sym typeface="Times New Roman"/>
              </a:rPr>
              <a:t>Learning Resources</a:t>
            </a:r>
            <a:endParaRPr sz="2400" b="1" i="0" u="none" strike="noStrike" cap="none" dirty="0">
              <a:solidFill>
                <a:srgbClr val="0070C0"/>
              </a:solidFill>
              <a:latin typeface="Times New Roman"/>
              <a:ea typeface="Times New Roman"/>
              <a:cs typeface="Times New Roman"/>
              <a:sym typeface="Times New Roman"/>
            </a:endParaRPr>
          </a:p>
          <a:p>
            <a:pPr marL="457200" marR="0" lvl="0" indent="-400050" algn="l" rtl="0">
              <a:lnSpc>
                <a:spcPct val="150000"/>
              </a:lnSpc>
              <a:spcBef>
                <a:spcPts val="0"/>
              </a:spcBef>
              <a:spcAft>
                <a:spcPts val="0"/>
              </a:spcAft>
              <a:buClr>
                <a:schemeClr val="dk1"/>
              </a:buClr>
              <a:buSzPts val="2700"/>
              <a:buFont typeface="Times New Roman"/>
              <a:buChar char="●"/>
            </a:pPr>
            <a:r>
              <a:rPr lang="en-US" sz="2400" b="1" i="0" u="none" strike="noStrike" cap="none" dirty="0">
                <a:solidFill>
                  <a:srgbClr val="0070C0"/>
                </a:solidFill>
                <a:latin typeface="Times New Roman"/>
                <a:ea typeface="Times New Roman"/>
                <a:cs typeface="Times New Roman"/>
                <a:sym typeface="Times New Roman"/>
              </a:rPr>
              <a:t>About the Coursebook</a:t>
            </a:r>
            <a:endParaRPr sz="2400" b="1" i="0" u="none" strike="noStrike" cap="none" dirty="0">
              <a:solidFill>
                <a:srgbClr val="0070C0"/>
              </a:solidFill>
              <a:latin typeface="Times New Roman"/>
              <a:ea typeface="Times New Roman"/>
              <a:cs typeface="Times New Roman"/>
              <a:sym typeface="Times New Roman"/>
            </a:endParaRPr>
          </a:p>
          <a:p>
            <a:pPr marL="457200" marR="0" lvl="0" indent="-400050" algn="l" rtl="0">
              <a:lnSpc>
                <a:spcPct val="150000"/>
              </a:lnSpc>
              <a:spcBef>
                <a:spcPts val="0"/>
              </a:spcBef>
              <a:spcAft>
                <a:spcPts val="0"/>
              </a:spcAft>
              <a:buClr>
                <a:schemeClr val="dk1"/>
              </a:buClr>
              <a:buSzPts val="2700"/>
              <a:buFont typeface="Times New Roman"/>
              <a:buChar char="●"/>
            </a:pPr>
            <a:r>
              <a:rPr lang="en-US" sz="2400" b="1" i="0" u="none" strike="noStrike" cap="none" dirty="0">
                <a:solidFill>
                  <a:srgbClr val="0070C0"/>
                </a:solidFill>
                <a:latin typeface="Times New Roman"/>
                <a:ea typeface="Times New Roman"/>
                <a:cs typeface="Times New Roman"/>
                <a:sym typeface="Times New Roman"/>
              </a:rPr>
              <a:t>Course Content</a:t>
            </a:r>
            <a:endParaRPr sz="2400" b="1" i="0" u="none" strike="noStrike" cap="none" dirty="0">
              <a:solidFill>
                <a:srgbClr val="0070C0"/>
              </a:solidFill>
              <a:latin typeface="Times New Roman"/>
              <a:ea typeface="Times New Roman"/>
              <a:cs typeface="Times New Roman"/>
              <a:sym typeface="Times New Roman"/>
            </a:endParaRPr>
          </a:p>
          <a:p>
            <a:pPr marL="457200" marR="0" lvl="0" indent="-400050" algn="l" rtl="0">
              <a:lnSpc>
                <a:spcPct val="150000"/>
              </a:lnSpc>
              <a:spcBef>
                <a:spcPts val="0"/>
              </a:spcBef>
              <a:spcAft>
                <a:spcPts val="0"/>
              </a:spcAft>
              <a:buClr>
                <a:schemeClr val="dk1"/>
              </a:buClr>
              <a:buSzPts val="2700"/>
              <a:buFont typeface="Times New Roman"/>
              <a:buChar char="●"/>
            </a:pPr>
            <a:r>
              <a:rPr lang="en-US" sz="2400" b="1" i="0" u="none" strike="noStrike" cap="none" dirty="0">
                <a:solidFill>
                  <a:srgbClr val="0070C0"/>
                </a:solidFill>
                <a:latin typeface="Times New Roman"/>
                <a:ea typeface="Times New Roman"/>
                <a:cs typeface="Times New Roman"/>
                <a:sym typeface="Times New Roman"/>
              </a:rPr>
              <a:t>Assessment</a:t>
            </a:r>
            <a:endParaRPr sz="2400" b="1" i="0" u="none" strike="noStrike" cap="none" dirty="0">
              <a:solidFill>
                <a:srgbClr val="0070C0"/>
              </a:solidFill>
              <a:latin typeface="Times New Roman"/>
              <a:ea typeface="Times New Roman"/>
              <a:cs typeface="Times New Roman"/>
              <a:sym typeface="Times New Roman"/>
            </a:endParaRPr>
          </a:p>
          <a:p>
            <a:pPr marL="457200" marR="0" lvl="0" indent="-400050" algn="l" rtl="0">
              <a:lnSpc>
                <a:spcPct val="150000"/>
              </a:lnSpc>
              <a:spcBef>
                <a:spcPts val="0"/>
              </a:spcBef>
              <a:spcAft>
                <a:spcPts val="0"/>
              </a:spcAft>
              <a:buClr>
                <a:schemeClr val="dk1"/>
              </a:buClr>
              <a:buSzPts val="2700"/>
              <a:buFont typeface="Times New Roman"/>
              <a:buChar char="●"/>
            </a:pPr>
            <a:r>
              <a:rPr lang="en-US" sz="2400" b="1" i="0" u="none" strike="noStrike" cap="none" dirty="0">
                <a:solidFill>
                  <a:srgbClr val="0070C0"/>
                </a:solidFill>
                <a:latin typeface="Times New Roman"/>
                <a:ea typeface="Times New Roman"/>
                <a:cs typeface="Times New Roman"/>
                <a:sym typeface="Times New Roman"/>
              </a:rPr>
              <a:t>Live Discussion</a:t>
            </a:r>
          </a:p>
        </p:txBody>
      </p:sp>
    </p:spTree>
    <p:extLst>
      <p:ext uri="{BB962C8B-B14F-4D97-AF65-F5344CB8AC3E}">
        <p14:creationId xmlns:p14="http://schemas.microsoft.com/office/powerpoint/2010/main" val="3129566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9" name="Google Shape;149;p27"/>
          <p:cNvSpPr/>
          <p:nvPr/>
        </p:nvSpPr>
        <p:spPr>
          <a:xfrm>
            <a:off x="998292" y="1129005"/>
            <a:ext cx="3601700" cy="75578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1" name="Google Shape;151;p27"/>
          <p:cNvSpPr txBox="1"/>
          <p:nvPr/>
        </p:nvSpPr>
        <p:spPr>
          <a:xfrm>
            <a:off x="998292" y="1276083"/>
            <a:ext cx="3508310" cy="461624"/>
          </a:xfrm>
          <a:prstGeom prst="rect">
            <a:avLst/>
          </a:prstGeom>
          <a:noFill/>
          <a:ln>
            <a:noFill/>
          </a:ln>
        </p:spPr>
        <p:txBody>
          <a:bodyPr spcFirstLastPara="1" wrap="square" lIns="91425" tIns="45700" rIns="91425" bIns="45700" anchor="t" anchorCtr="0">
            <a:spAutoFit/>
          </a:bodyPr>
          <a:lstStyle/>
          <a:p>
            <a:pPr>
              <a:buSzPts val="1600"/>
            </a:pPr>
            <a:r>
              <a:rPr lang="en-US" sz="2400" b="1" dirty="0">
                <a:solidFill>
                  <a:schemeClr val="tx1"/>
                </a:solidFill>
                <a:latin typeface="Times New Roman"/>
                <a:ea typeface="Times New Roman"/>
                <a:cs typeface="Times New Roman"/>
                <a:sym typeface="Times New Roman"/>
              </a:rPr>
              <a:t>Main Aims of the Course</a:t>
            </a:r>
            <a:endParaRPr lang="ar-SA" sz="2400" dirty="0">
              <a:solidFill>
                <a:schemeClr val="tx1"/>
              </a:solidFill>
            </a:endParaRPr>
          </a:p>
        </p:txBody>
      </p:sp>
      <p:sp>
        <p:nvSpPr>
          <p:cNvPr id="152" name="Google Shape;152;p27"/>
          <p:cNvSpPr txBox="1"/>
          <p:nvPr/>
        </p:nvSpPr>
        <p:spPr>
          <a:xfrm>
            <a:off x="889000" y="2035717"/>
            <a:ext cx="9862800"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rgbClr val="000000"/>
              </a:buClr>
              <a:buSzPts val="2450"/>
              <a:buFont typeface="Arial"/>
              <a:buNone/>
            </a:pPr>
            <a:r>
              <a:rPr lang="en-US" sz="2450" b="1" i="0" u="none" strike="noStrike" cap="none" dirty="0">
                <a:solidFill>
                  <a:srgbClr val="FF0000"/>
                </a:solidFill>
                <a:latin typeface="Times New Roman"/>
                <a:ea typeface="Times New Roman"/>
                <a:cs typeface="Times New Roman"/>
                <a:sym typeface="Times New Roman"/>
              </a:rPr>
              <a:t>This course aims to:</a:t>
            </a:r>
            <a:endParaRPr sz="2450" b="1" i="0" u="none" strike="noStrike" cap="none" dirty="0">
              <a:solidFill>
                <a:srgbClr val="FF0000"/>
              </a:solidFill>
              <a:latin typeface="Times New Roman"/>
              <a:ea typeface="Times New Roman"/>
              <a:cs typeface="Times New Roman"/>
              <a:sym typeface="Times New Roman"/>
            </a:endParaRPr>
          </a:p>
          <a:p>
            <a:pPr marL="457200" marR="0" lvl="0" indent="-384175" algn="l" rtl="0">
              <a:lnSpc>
                <a:spcPct val="100000"/>
              </a:lnSpc>
              <a:spcBef>
                <a:spcPts val="1200"/>
              </a:spcBef>
              <a:spcAft>
                <a:spcPts val="0"/>
              </a:spcAft>
              <a:buClr>
                <a:schemeClr val="dk1"/>
              </a:buClr>
              <a:buSzPts val="2450"/>
              <a:buFont typeface="Times New Roman"/>
              <a:buChar char="●"/>
            </a:pPr>
            <a:r>
              <a:rPr lang="en-US" sz="2450" b="0" i="0" u="none" strike="noStrike" cap="none" dirty="0">
                <a:solidFill>
                  <a:schemeClr val="dk1"/>
                </a:solidFill>
                <a:latin typeface="Times New Roman"/>
                <a:ea typeface="Times New Roman"/>
                <a:cs typeface="Times New Roman"/>
                <a:sym typeface="Times New Roman"/>
              </a:rPr>
              <a:t>Develop basic skills to deal with people in business situations</a:t>
            </a:r>
            <a:endParaRPr sz="2450" b="0" i="0" u="none" strike="noStrike" cap="none" dirty="0">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dirty="0">
                <a:solidFill>
                  <a:schemeClr val="dk1"/>
                </a:solidFill>
                <a:latin typeface="Times New Roman"/>
                <a:ea typeface="Times New Roman"/>
                <a:cs typeface="Times New Roman"/>
                <a:sym typeface="Times New Roman"/>
              </a:rPr>
              <a:t>Increase knowledge of key business concepts worldwide</a:t>
            </a:r>
            <a:endParaRPr sz="2450" b="0" i="0" u="none" strike="noStrike" cap="none" dirty="0">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dirty="0">
                <a:solidFill>
                  <a:schemeClr val="dk1"/>
                </a:solidFill>
                <a:latin typeface="Times New Roman"/>
                <a:ea typeface="Times New Roman"/>
                <a:cs typeface="Times New Roman"/>
                <a:sym typeface="Times New Roman"/>
              </a:rPr>
              <a:t>Manage and actively participate in meetings</a:t>
            </a:r>
            <a:endParaRPr sz="2450" b="0" i="0" u="none" strike="noStrike" cap="none" dirty="0">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dirty="0">
                <a:solidFill>
                  <a:schemeClr val="dk1"/>
                </a:solidFill>
                <a:latin typeface="Times New Roman"/>
                <a:ea typeface="Times New Roman"/>
                <a:cs typeface="Times New Roman"/>
                <a:sym typeface="Times New Roman"/>
              </a:rPr>
              <a:t>Write and read basic business emails</a:t>
            </a:r>
            <a:endParaRPr sz="2450" b="0" i="0" u="none" strike="noStrike" cap="none" dirty="0">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dirty="0">
                <a:solidFill>
                  <a:schemeClr val="dk1"/>
                </a:solidFill>
                <a:latin typeface="Times New Roman"/>
                <a:ea typeface="Times New Roman"/>
                <a:cs typeface="Times New Roman"/>
                <a:sym typeface="Times New Roman"/>
              </a:rPr>
              <a:t>Expand vocabulary related to general business situations</a:t>
            </a:r>
            <a:endParaRPr sz="2450" b="0" i="0" u="none" strike="noStrike" cap="none" dirty="0">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dirty="0">
                <a:solidFill>
                  <a:schemeClr val="dk1"/>
                </a:solidFill>
                <a:latin typeface="Times New Roman"/>
                <a:ea typeface="Times New Roman"/>
                <a:cs typeface="Times New Roman"/>
                <a:sym typeface="Times New Roman"/>
              </a:rPr>
              <a:t>Develop confidence to deal with people and basic issues in the business world</a:t>
            </a: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0" name="Google Shape;160;p28"/>
          <p:cNvSpPr/>
          <p:nvPr/>
        </p:nvSpPr>
        <p:spPr>
          <a:xfrm>
            <a:off x="857560" y="1258038"/>
            <a:ext cx="2985880" cy="645264"/>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2" name="Google Shape;162;p28"/>
          <p:cNvSpPr txBox="1"/>
          <p:nvPr/>
        </p:nvSpPr>
        <p:spPr>
          <a:xfrm>
            <a:off x="857560" y="1289689"/>
            <a:ext cx="2985880" cy="645264"/>
          </a:xfrm>
          <a:prstGeom prst="rect">
            <a:avLst/>
          </a:prstGeom>
          <a:noFill/>
          <a:ln>
            <a:noFill/>
          </a:ln>
        </p:spPr>
        <p:txBody>
          <a:bodyPr spcFirstLastPara="1" wrap="square" lIns="91425" tIns="45700" rIns="91425" bIns="45700" anchor="t" anchorCtr="0">
            <a:spAutoFit/>
          </a:bodyPr>
          <a:lstStyle/>
          <a:p>
            <a:pPr lvl="0">
              <a:lnSpc>
                <a:spcPct val="115000"/>
              </a:lnSpc>
              <a:spcAft>
                <a:spcPts val="1000"/>
              </a:spcAft>
              <a:buClr>
                <a:schemeClr val="dk1"/>
              </a:buClr>
              <a:buSzPts val="1100"/>
            </a:pPr>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Learning Resources</a:t>
            </a:r>
            <a:endParaRPr lang="ar-SA" sz="2400" dirty="0">
              <a:solidFill>
                <a:schemeClr val="tx1"/>
              </a:solidFill>
              <a:latin typeface="Times New Roman" panose="02020603050405020304" pitchFamily="18" charset="0"/>
              <a:cs typeface="Times New Roman" panose="02020603050405020304" pitchFamily="18" charset="0"/>
            </a:endParaRPr>
          </a:p>
        </p:txBody>
      </p:sp>
      <p:sp>
        <p:nvSpPr>
          <p:cNvPr id="163" name="Google Shape;163;p28"/>
          <p:cNvSpPr txBox="1"/>
          <p:nvPr/>
        </p:nvSpPr>
        <p:spPr>
          <a:xfrm>
            <a:off x="638648" y="2091794"/>
            <a:ext cx="8265633" cy="29007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US" sz="255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Required Textbooks</a:t>
            </a:r>
            <a:endParaRPr sz="255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457200" marR="0" lvl="0" indent="-390525" algn="l" rtl="0">
              <a:lnSpc>
                <a:spcPct val="100000"/>
              </a:lnSpc>
              <a:spcBef>
                <a:spcPts val="1200"/>
              </a:spcBef>
              <a:spcAft>
                <a:spcPts val="0"/>
              </a:spcAft>
              <a:buClr>
                <a:schemeClr val="dk1"/>
              </a:buClr>
              <a:buSzPts val="2550"/>
              <a:buFont typeface="Times New Roman"/>
              <a:buChar char="●"/>
            </a:pPr>
            <a:r>
              <a:rPr lang="en-US" sz="23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Market Leader: Pre-Intermediate (3rd Edition) – Course Book</a:t>
            </a:r>
          </a:p>
          <a:p>
            <a:pPr marL="457200" lvl="0" indent="-390525">
              <a:spcBef>
                <a:spcPts val="1200"/>
              </a:spcBef>
              <a:buClr>
                <a:schemeClr val="dk1"/>
              </a:buClr>
              <a:buSzPts val="2550"/>
              <a:buFont typeface="Times New Roman"/>
              <a:buChar char="●"/>
            </a:pPr>
            <a:r>
              <a:rPr lang="en-US" sz="2300" dirty="0">
                <a:latin typeface="Times New Roman" panose="02020603050405020304" pitchFamily="18" charset="0"/>
                <a:cs typeface="Times New Roman" panose="02020603050405020304" pitchFamily="18" charset="0"/>
              </a:rPr>
              <a:t>Market Leader: Pre-Intermediate (3rd Edition) – Practice File</a:t>
            </a:r>
            <a:endParaRPr lang="en-US" sz="23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lnSpc>
                <a:spcPct val="100000"/>
              </a:lnSpc>
              <a:spcBef>
                <a:spcPts val="1200"/>
              </a:spcBef>
              <a:spcAft>
                <a:spcPts val="0"/>
              </a:spcAft>
              <a:buClr>
                <a:srgbClr val="000000"/>
              </a:buClr>
              <a:buSzPts val="2550"/>
              <a:buFont typeface="Arial"/>
              <a:buNone/>
            </a:pPr>
            <a:r>
              <a:rPr lang="en-US" sz="255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Essential References</a:t>
            </a:r>
          </a:p>
          <a:p>
            <a:pPr marL="0" marR="0" lvl="0" indent="0" algn="l" rtl="0">
              <a:lnSpc>
                <a:spcPct val="100000"/>
              </a:lnSpc>
              <a:spcBef>
                <a:spcPts val="1200"/>
              </a:spcBef>
              <a:spcAft>
                <a:spcPts val="0"/>
              </a:spcAft>
              <a:buClr>
                <a:schemeClr val="dk1"/>
              </a:buClr>
              <a:buSzPts val="1100"/>
              <a:buFont typeface="Arial"/>
              <a:buNone/>
            </a:pPr>
            <a:r>
              <a:rPr lang="en-US" sz="23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 Dictionary</a:t>
            </a:r>
            <a:endParaRPr sz="2300" b="0" i="0" u="none" strike="noStrike" cap="none" dirty="0">
              <a:solidFill>
                <a:srgbClr val="2D3956"/>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pic>
        <p:nvPicPr>
          <p:cNvPr id="5" name="Picture 4" descr="Market Leader Pre-intermediate (3rd Ed.) Business English Course Book + Practice File with Audios">
            <a:extLst>
              <a:ext uri="{FF2B5EF4-FFF2-40B4-BE49-F238E27FC236}">
                <a16:creationId xmlns:a16="http://schemas.microsoft.com/office/drawing/2014/main" id="{1CD56BA5-3B17-7D52-DC8B-95026FF43ADF}"/>
              </a:ext>
            </a:extLst>
          </p:cNvPr>
          <p:cNvPicPr>
            <a:picLocks noChangeAspect="1"/>
          </p:cNvPicPr>
          <p:nvPr/>
        </p:nvPicPr>
        <p:blipFill>
          <a:blip r:embed="rId3"/>
          <a:srcRect t="3164" b="1693"/>
          <a:stretch>
            <a:fillRect/>
          </a:stretch>
        </p:blipFill>
        <p:spPr>
          <a:xfrm>
            <a:off x="8925648" y="1735128"/>
            <a:ext cx="2504232" cy="361408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2" name="Google Shape;172;p29"/>
          <p:cNvSpPr/>
          <p:nvPr/>
        </p:nvSpPr>
        <p:spPr>
          <a:xfrm>
            <a:off x="830257" y="1237574"/>
            <a:ext cx="3172492" cy="645265"/>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3" name="Google Shape;173;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4" name="Google Shape;174;p29"/>
          <p:cNvSpPr txBox="1"/>
          <p:nvPr/>
        </p:nvSpPr>
        <p:spPr>
          <a:xfrm>
            <a:off x="985114" y="1265945"/>
            <a:ext cx="2900622" cy="645264"/>
          </a:xfrm>
          <a:prstGeom prst="rect">
            <a:avLst/>
          </a:prstGeom>
          <a:noFill/>
          <a:ln>
            <a:noFill/>
          </a:ln>
        </p:spPr>
        <p:txBody>
          <a:bodyPr spcFirstLastPara="1" wrap="square" lIns="91425" tIns="45700" rIns="91425" bIns="45700" anchor="t" anchorCtr="0">
            <a:spAutoFit/>
          </a:bodyPr>
          <a:lstStyle/>
          <a:p>
            <a:pPr lvl="0">
              <a:lnSpc>
                <a:spcPct val="115000"/>
              </a:lnSpc>
              <a:spcAft>
                <a:spcPts val="1000"/>
              </a:spcAft>
              <a:buClr>
                <a:schemeClr val="dk1"/>
              </a:buClr>
              <a:buSzPts val="1100"/>
            </a:pPr>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Learning Resources</a:t>
            </a:r>
            <a:endParaRPr lang="ar-SA" sz="2400" dirty="0">
              <a:solidFill>
                <a:schemeClr val="tx1"/>
              </a:solidFill>
              <a:latin typeface="Times New Roman" panose="02020603050405020304" pitchFamily="18" charset="0"/>
              <a:cs typeface="Times New Roman" panose="02020603050405020304" pitchFamily="18" charset="0"/>
            </a:endParaRPr>
          </a:p>
        </p:txBody>
      </p:sp>
      <p:sp>
        <p:nvSpPr>
          <p:cNvPr id="175" name="Google Shape;175;p29"/>
          <p:cNvSpPr txBox="1"/>
          <p:nvPr/>
        </p:nvSpPr>
        <p:spPr>
          <a:xfrm>
            <a:off x="942308" y="2231805"/>
            <a:ext cx="9430500" cy="327778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chemeClr val="dk1"/>
              </a:buClr>
              <a:buSzPts val="1100"/>
              <a:buFont typeface="Arial"/>
              <a:buNone/>
            </a:pPr>
            <a:r>
              <a:rPr lang="en-US" sz="2300" b="0" i="0" u="none" strike="noStrike" cap="none" dirty="0">
                <a:solidFill>
                  <a:srgbClr val="000000"/>
                </a:solidFill>
                <a:latin typeface="Times New Roman" panose="02020603050405020304" pitchFamily="18" charset="0"/>
                <a:cs typeface="Times New Roman" panose="02020603050405020304" pitchFamily="18" charset="0"/>
                <a:sym typeface="Arial"/>
              </a:rPr>
              <a:t>Market Leader is a multi-level business English course for business 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b="0" i="0" u="none" strike="noStrike" cap="none" dirty="0">
              <a:solidFill>
                <a:srgbClr val="000000"/>
              </a:solidFill>
              <a:latin typeface="Times New Roman" panose="02020603050405020304" pitchFamily="18" charset="0"/>
              <a:cs typeface="Times New Roman" panose="02020603050405020304" pitchFamily="18" charset="0"/>
              <a:sym typeface="Arial"/>
            </a:endParaRPr>
          </a:p>
          <a:p>
            <a:pPr marL="0" marR="0" lvl="0" indent="0" algn="just" rtl="0">
              <a:lnSpc>
                <a:spcPct val="150000"/>
              </a:lnSpc>
              <a:spcBef>
                <a:spcPts val="0"/>
              </a:spcBef>
              <a:spcAft>
                <a:spcPts val="0"/>
              </a:spcAft>
              <a:buClr>
                <a:schemeClr val="dk1"/>
              </a:buClr>
              <a:buSzPts val="1100"/>
              <a:buFont typeface="Arial"/>
              <a:buNone/>
            </a:pPr>
            <a:endParaRPr sz="2300" b="0" i="0" u="none" strike="noStrike" cap="none" dirty="0">
              <a:solidFill>
                <a:srgbClr val="000000"/>
              </a:solidFill>
              <a:latin typeface="Times New Roman" panose="02020603050405020304" pitchFamily="18" charset="0"/>
              <a:cs typeface="Times New Roman" panose="02020603050405020304" pitchFamily="18" charset="0"/>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1400950"/>
            <a:ext cx="10734675" cy="477124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a:buNone/>
                        <a:tabLst>
                          <a:tab pos="1264285" algn="l"/>
                          <a:tab pos="2637155" algn="ctr"/>
                        </a:tabLst>
                      </a:pPr>
                      <a:r>
                        <a:rPr lang="en-US" sz="2000" b="0" i="0" u="none" strike="noStrike" cap="none">
                          <a:solidFill>
                            <a:schemeClr val="accent1"/>
                          </a:solidFill>
                          <a:latin typeface="Times New Roman"/>
                          <a:ea typeface="Times New Roman" panose="02020603050405020304" pitchFamily="18" charset="0"/>
                          <a:cs typeface="Times New Roman"/>
                          <a:sym typeface="Arial"/>
                        </a:rPr>
                        <a:t>Unit 1: Careers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a:buNone/>
                        <a:tabLst>
                          <a:tab pos="1264285" algn="l"/>
                          <a:tab pos="2637155" algn="ctr"/>
                        </a:tabLst>
                      </a:pPr>
                      <a:r>
                        <a:rPr lang="en-US" sz="2000" b="0" i="0" u="none" strike="noStrike" cap="none">
                          <a:solidFill>
                            <a:schemeClr val="accent1"/>
                          </a:solidFill>
                          <a:latin typeface="Times New Roman"/>
                          <a:ea typeface="Times New Roman" panose="02020603050405020304" pitchFamily="18" charset="0"/>
                          <a:cs typeface="Times New Roman"/>
                          <a:sym typeface="Arial"/>
                        </a:rPr>
                        <a:t>Unit 2: Companies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3: Selling</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a:buNone/>
                      </a:pPr>
                      <a:r>
                        <a:rPr lang="en-US" sz="2000" b="0" i="0" u="none" strike="noStrike" cap="none">
                          <a:solidFill>
                            <a:schemeClr val="accent1"/>
                          </a:solidFill>
                          <a:latin typeface="Times New Roman"/>
                          <a:ea typeface="Times New Roman" panose="02020603050405020304" pitchFamily="18" charset="0"/>
                          <a:cs typeface="Times New Roman"/>
                          <a:sym typeface="Arial"/>
                        </a:rPr>
                        <a:t>Unit 4: Great Ideas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5: Stress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6: Entertaining</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7: New Business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8: Marketing</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dirty="0">
                          <a:solidFill>
                            <a:schemeClr val="accent1"/>
                          </a:solidFill>
                          <a:latin typeface="Times New Roman"/>
                          <a:ea typeface="Arial"/>
                          <a:cs typeface="Times New Roman"/>
                          <a:sym typeface="Arial"/>
                        </a:rPr>
                        <a:t>Unit 9: Planning </a:t>
                      </a:r>
                      <a:endParaRPr sz="2000" b="0" i="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Unit 10: Managing People </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11th</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4" name="Google Shape;193;p31">
            <a:extLst>
              <a:ext uri="{FF2B5EF4-FFF2-40B4-BE49-F238E27FC236}">
                <a16:creationId xmlns:a16="http://schemas.microsoft.com/office/drawing/2014/main" id="{ABFD473A-63AF-45C4-285A-FB0D97281BE2}"/>
              </a:ext>
            </a:extLst>
          </p:cNvPr>
          <p:cNvSpPr/>
          <p:nvPr/>
        </p:nvSpPr>
        <p:spPr>
          <a:xfrm>
            <a:off x="1249589" y="490750"/>
            <a:ext cx="2445333" cy="722005"/>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2400" b="1" i="0" u="none" strike="noStrike" cap="none" dirty="0">
                <a:solidFill>
                  <a:schemeClr val="tx1"/>
                </a:solidFill>
                <a:latin typeface="Times New Roman" panose="02020603050405020304" pitchFamily="18" charset="0"/>
                <a:ea typeface="Calibri"/>
                <a:cs typeface="Times New Roman" panose="02020603050405020304" pitchFamily="18" charset="0"/>
                <a:sym typeface="Calibri"/>
              </a:rPr>
              <a:t>Course Content</a:t>
            </a:r>
          </a:p>
        </p:txBody>
      </p:sp>
    </p:spTree>
    <p:extLst>
      <p:ext uri="{BB962C8B-B14F-4D97-AF65-F5344CB8AC3E}">
        <p14:creationId xmlns:p14="http://schemas.microsoft.com/office/powerpoint/2010/main" val="1899895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1400950"/>
            <a:ext cx="10734675" cy="477124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1: Careers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2: Companies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3: Selling</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a:buNone/>
                      </a:pPr>
                      <a:r>
                        <a:rPr lang="en-US" sz="2000" b="0" i="0" u="none" strike="noStrike" cap="none">
                          <a:solidFill>
                            <a:schemeClr val="accent1"/>
                          </a:solidFill>
                          <a:latin typeface="Times New Roman"/>
                          <a:ea typeface="Times New Roman" panose="02020603050405020304" pitchFamily="18" charset="0"/>
                          <a:cs typeface="Times New Roman"/>
                          <a:sym typeface="Arial"/>
                        </a:rPr>
                        <a:t>Unit 4: Great Ideas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5: Stress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6: Entertaining</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7: New Business</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a:buNone/>
                        <a:tabLst>
                          <a:tab pos="1264285" algn="l"/>
                          <a:tab pos="2637155" algn="ctr"/>
                        </a:tabLst>
                      </a:pPr>
                      <a:r>
                        <a:rPr lang="en-US" sz="2000" b="0" i="0" u="none" strike="noStrike" cap="none" dirty="0">
                          <a:solidFill>
                            <a:schemeClr val="accent1"/>
                          </a:solidFill>
                          <a:latin typeface="Times New Roman"/>
                          <a:ea typeface="Times New Roman" panose="02020603050405020304" pitchFamily="18" charset="0"/>
                          <a:cs typeface="Times New Roman"/>
                          <a:sym typeface="Arial"/>
                        </a:rPr>
                        <a:t>Unit 8: Marketing</a:t>
                      </a:r>
                    </a:p>
                  </a:txBody>
                  <a:tcPr marL="68580" marR="68580"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dirty="0">
                          <a:solidFill>
                            <a:schemeClr val="accent1"/>
                          </a:solidFill>
                          <a:latin typeface="Times New Roman"/>
                          <a:ea typeface="Arial"/>
                          <a:cs typeface="Times New Roman"/>
                          <a:sym typeface="Arial"/>
                        </a:rPr>
                        <a:t>Unit 9: Planning </a:t>
                      </a:r>
                      <a:endParaRPr sz="2000" b="0" i="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Unit 10: Managing People </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11th</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4" name="Google Shape;193;p31">
            <a:extLst>
              <a:ext uri="{FF2B5EF4-FFF2-40B4-BE49-F238E27FC236}">
                <a16:creationId xmlns:a16="http://schemas.microsoft.com/office/drawing/2014/main" id="{ABFD473A-63AF-45C4-285A-FB0D97281BE2}"/>
              </a:ext>
            </a:extLst>
          </p:cNvPr>
          <p:cNvSpPr/>
          <p:nvPr/>
        </p:nvSpPr>
        <p:spPr>
          <a:xfrm>
            <a:off x="1109630" y="500080"/>
            <a:ext cx="3481031" cy="722005"/>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2400" b="1" i="0" u="none" strike="noStrike" cap="none" dirty="0">
                <a:solidFill>
                  <a:schemeClr val="tx1"/>
                </a:solidFill>
                <a:latin typeface="Times New Roman" panose="02020603050405020304" pitchFamily="18" charset="0"/>
                <a:ea typeface="Calibri"/>
                <a:cs typeface="Times New Roman" panose="02020603050405020304" pitchFamily="18" charset="0"/>
                <a:sym typeface="Calibri"/>
              </a:rPr>
              <a:t>Course Units at a Glance </a:t>
            </a:r>
          </a:p>
        </p:txBody>
      </p:sp>
    </p:spTree>
    <p:extLst>
      <p:ext uri="{BB962C8B-B14F-4D97-AF65-F5344CB8AC3E}">
        <p14:creationId xmlns:p14="http://schemas.microsoft.com/office/powerpoint/2010/main" val="979653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3" name="Google Shape;193;p31"/>
          <p:cNvSpPr/>
          <p:nvPr/>
        </p:nvSpPr>
        <p:spPr>
          <a:xfrm>
            <a:off x="942307" y="1138335"/>
            <a:ext cx="1730448" cy="727787"/>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5" name="Google Shape;195;p31"/>
          <p:cNvSpPr txBox="1"/>
          <p:nvPr/>
        </p:nvSpPr>
        <p:spPr>
          <a:xfrm>
            <a:off x="942307" y="1207790"/>
            <a:ext cx="1730449" cy="461624"/>
          </a:xfrm>
          <a:prstGeom prst="rect">
            <a:avLst/>
          </a:prstGeom>
          <a:noFill/>
          <a:ln>
            <a:noFill/>
          </a:ln>
        </p:spPr>
        <p:txBody>
          <a:bodyPr spcFirstLastPara="1" wrap="square" lIns="91425" tIns="45700" rIns="91425" bIns="45700" anchor="t" anchorCtr="0">
            <a:spAutoFit/>
          </a:bodyPr>
          <a:lstStyle/>
          <a:p>
            <a:pPr lvl="0">
              <a:buSzPts val="1600"/>
            </a:pPr>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Assessment</a:t>
            </a:r>
            <a:endParaRPr sz="2400" b="1" i="0" u="none" strike="noStrike" cap="none" dirty="0">
              <a:solidFill>
                <a:schemeClr val="lt1"/>
              </a:solidFill>
              <a:latin typeface="Times New Roman" panose="02020603050405020304" pitchFamily="18" charset="0"/>
              <a:ea typeface="Times New Roman"/>
              <a:cs typeface="Times New Roman" panose="02020603050405020304" pitchFamily="18" charset="0"/>
              <a:sym typeface="Times New Roman"/>
            </a:endParaRPr>
          </a:p>
        </p:txBody>
      </p:sp>
      <p:sp>
        <p:nvSpPr>
          <p:cNvPr id="196" name="Google Shape;196;p31"/>
          <p:cNvSpPr txBox="1"/>
          <p:nvPr/>
        </p:nvSpPr>
        <p:spPr>
          <a:xfrm>
            <a:off x="942307" y="2162555"/>
            <a:ext cx="9430500"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S</a:t>
            </a:r>
            <a:r>
              <a:rPr lang="en-US" sz="2400" b="1" i="0" u="none" strike="noStrike" cap="none" dirty="0">
                <a:solidFill>
                  <a:srgbClr val="FF0000"/>
                </a:solidFill>
                <a:latin typeface="Times New Roman" panose="02020603050405020304" pitchFamily="18" charset="0"/>
                <a:cs typeface="Times New Roman" panose="02020603050405020304" pitchFamily="18" charset="0"/>
                <a:sym typeface="Arial"/>
              </a:rPr>
              <a:t>hort Exams (Quizzes) 80%</a:t>
            </a:r>
            <a:endParaRPr sz="2400" b="1" i="0" u="none" strike="noStrike" cap="none" dirty="0">
              <a:solidFill>
                <a:srgbClr val="FF0000"/>
              </a:solidFill>
              <a:latin typeface="Times New Roman" panose="02020603050405020304" pitchFamily="18" charset="0"/>
              <a:cs typeface="Times New Roman" panose="02020603050405020304" pitchFamily="18" charset="0"/>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400" b="0" i="0" u="none" strike="noStrike" cap="none" dirty="0">
                <a:solidFill>
                  <a:srgbClr val="000000"/>
                </a:solidFill>
                <a:latin typeface="Times New Roman" panose="02020603050405020304" pitchFamily="18" charset="0"/>
                <a:cs typeface="Times New Roman" panose="02020603050405020304" pitchFamily="18" charset="0"/>
                <a:sym typeface="Arial"/>
              </a:rPr>
              <a:t>10 weekly quizzes ( open on Saturday at 10:00 PM KSA Time and close next Saturday at 9:00 PM KSA Time).</a:t>
            </a:r>
            <a:endParaRPr sz="2400" b="0" i="0" u="none" strike="noStrike" cap="none" dirty="0">
              <a:solidFill>
                <a:srgbClr val="000000"/>
              </a:solidFill>
              <a:latin typeface="Times New Roman" panose="02020603050405020304" pitchFamily="18" charset="0"/>
              <a:cs typeface="Times New Roman" panose="02020603050405020304" pitchFamily="18" charset="0"/>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400" b="0" i="0" u="none" strike="noStrike" cap="none" dirty="0">
                <a:solidFill>
                  <a:srgbClr val="000000"/>
                </a:solidFill>
                <a:latin typeface="Times New Roman" panose="02020603050405020304" pitchFamily="18" charset="0"/>
                <a:cs typeface="Times New Roman" panose="02020603050405020304" pitchFamily="18" charset="0"/>
                <a:sym typeface="Arial"/>
              </a:rPr>
              <a:t>The duration of each quiz is 24 minutes.</a:t>
            </a:r>
            <a:endParaRPr sz="2400" b="0" i="0" u="none" strike="noStrike" cap="none" dirty="0">
              <a:solidFill>
                <a:srgbClr val="000000"/>
              </a:solidFill>
              <a:latin typeface="Times New Roman" panose="02020603050405020304" pitchFamily="18" charset="0"/>
              <a:cs typeface="Times New Roman" panose="02020603050405020304" pitchFamily="18" charset="0"/>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400" b="0" i="0" u="none" strike="noStrike" cap="none" dirty="0">
                <a:solidFill>
                  <a:srgbClr val="000000"/>
                </a:solidFill>
                <a:latin typeface="Times New Roman" panose="02020603050405020304" pitchFamily="18" charset="0"/>
                <a:cs typeface="Times New Roman" panose="02020603050405020304" pitchFamily="18" charset="0"/>
                <a:sym typeface="Arial"/>
              </a:rPr>
              <a:t>Each quiz includes 8 questions (8 Marks)</a:t>
            </a:r>
            <a:endParaRPr sz="2400" b="0" i="0" u="none" strike="noStrike" cap="none" dirty="0">
              <a:solidFill>
                <a:srgbClr val="000000"/>
              </a:solidFill>
              <a:latin typeface="Times New Roman" panose="02020603050405020304" pitchFamily="18" charset="0"/>
              <a:cs typeface="Times New Roman" panose="02020603050405020304" pitchFamily="18" charset="0"/>
              <a:sym typeface="Arial"/>
            </a:endParaRPr>
          </a:p>
          <a:p>
            <a:pPr marL="457200" marR="0" lvl="0" indent="0" algn="just" rtl="0">
              <a:lnSpc>
                <a:spcPct val="100000"/>
              </a:lnSpc>
              <a:spcBef>
                <a:spcPts val="0"/>
              </a:spcBef>
              <a:spcAft>
                <a:spcPts val="0"/>
              </a:spcAft>
              <a:buClr>
                <a:srgbClr val="000000"/>
              </a:buClr>
              <a:buSzPts val="2300"/>
              <a:buFont typeface="Arial"/>
              <a:buNone/>
            </a:pPr>
            <a:endParaRPr sz="2400" b="0" i="0" u="none" strike="noStrike" cap="none" dirty="0">
              <a:solidFill>
                <a:srgbClr val="000000"/>
              </a:solidFill>
              <a:latin typeface="Times New Roman" panose="02020603050405020304" pitchFamily="18" charset="0"/>
              <a:cs typeface="Times New Roman" panose="02020603050405020304" pitchFamily="18" charset="0"/>
              <a:sym typeface="Arial"/>
            </a:endParaRPr>
          </a:p>
          <a:p>
            <a:pPr marL="0" marR="0" lvl="0" indent="0" algn="just" rtl="0">
              <a:lnSpc>
                <a:spcPct val="100000"/>
              </a:lnSpc>
              <a:spcBef>
                <a:spcPts val="0"/>
              </a:spcBef>
              <a:spcAft>
                <a:spcPts val="0"/>
              </a:spcAft>
              <a:buClr>
                <a:schemeClr val="dk1"/>
              </a:buClr>
              <a:buSzPts val="1100"/>
              <a:buFont typeface="Arial"/>
              <a:buNone/>
            </a:pPr>
            <a:r>
              <a:rPr lang="en-US" sz="2400" b="1" i="0" u="none" strike="noStrike" cap="none" dirty="0">
                <a:solidFill>
                  <a:srgbClr val="FF0000"/>
                </a:solidFill>
                <a:latin typeface="Times New Roman" panose="02020603050405020304" pitchFamily="18" charset="0"/>
                <a:cs typeface="Times New Roman" panose="02020603050405020304" pitchFamily="18" charset="0"/>
                <a:sym typeface="Arial"/>
              </a:rPr>
              <a:t>Final Exam 20%</a:t>
            </a:r>
            <a:endParaRPr sz="2400" b="1" i="0" u="none" strike="noStrike" cap="none" dirty="0">
              <a:solidFill>
                <a:srgbClr val="FF0000"/>
              </a:solidFill>
              <a:latin typeface="Times New Roman" panose="02020603050405020304" pitchFamily="18" charset="0"/>
              <a:cs typeface="Times New Roman" panose="02020603050405020304" pitchFamily="18" charset="0"/>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400" b="0" i="0" u="none" strike="noStrike" cap="none" dirty="0">
                <a:solidFill>
                  <a:srgbClr val="000000"/>
                </a:solidFill>
                <a:latin typeface="Times New Roman" panose="02020603050405020304" pitchFamily="18" charset="0"/>
                <a:cs typeface="Times New Roman" panose="02020603050405020304" pitchFamily="18" charset="0"/>
                <a:sym typeface="Arial"/>
              </a:rPr>
              <a:t>20 questions (20 Marks)</a:t>
            </a:r>
            <a:endParaRPr sz="2400" b="0" i="0" u="none" strike="noStrike" cap="none" dirty="0">
              <a:solidFill>
                <a:srgbClr val="000000"/>
              </a:solidFill>
              <a:latin typeface="Times New Roman" panose="02020603050405020304" pitchFamily="18" charset="0"/>
              <a:cs typeface="Times New Roman" panose="02020603050405020304" pitchFamily="18" charset="0"/>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400" b="0" i="0" u="none" strike="noStrike" cap="none" dirty="0">
                <a:solidFill>
                  <a:schemeClr val="dk1"/>
                </a:solidFill>
                <a:latin typeface="Times New Roman" panose="02020603050405020304" pitchFamily="18" charset="0"/>
                <a:cs typeface="Times New Roman" panose="02020603050405020304" pitchFamily="18" charset="0"/>
                <a:sym typeface="Arial"/>
              </a:rPr>
              <a:t>The duration of the final exam is 60 minutes.</a:t>
            </a:r>
            <a:endParaRPr sz="2400" b="0" i="0" u="none" strike="noStrike" cap="none" dirty="0">
              <a:solidFill>
                <a:srgbClr val="000000"/>
              </a:solidFill>
              <a:latin typeface="Times New Roman" panose="02020603050405020304" pitchFamily="18" charset="0"/>
              <a:cs typeface="Times New Roman" panose="02020603050405020304" pitchFamily="18" charset="0"/>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617275" y="1212850"/>
            <a:ext cx="10812600" cy="484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32"/>
          <p:cNvSpPr txBox="1"/>
          <p:nvPr/>
        </p:nvSpPr>
        <p:spPr>
          <a:xfrm>
            <a:off x="2456100" y="708600"/>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a:solidFill>
                  <a:schemeClr val="lt1"/>
                </a:solidFill>
                <a:latin typeface="Calibri"/>
                <a:ea typeface="Calibri"/>
                <a:cs typeface="Calibri"/>
                <a:sym typeface="Calibri"/>
              </a:rPr>
              <a:t>Assessment</a:t>
            </a:r>
            <a:endParaRPr sz="3100" b="0" i="0" u="none" strike="noStrike" cap="none">
              <a:solidFill>
                <a:schemeClr val="lt1"/>
              </a:solidFill>
              <a:latin typeface="Arial"/>
              <a:ea typeface="Arial"/>
              <a:cs typeface="Arial"/>
              <a:sym typeface="Arial"/>
            </a:endParaRPr>
          </a:p>
        </p:txBody>
      </p:sp>
      <p:sp>
        <p:nvSpPr>
          <p:cNvPr id="204" name="Google Shape;20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5" name="Google Shape;20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6" name="Google Shape;20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7" name="Google Shape;207;p32"/>
          <p:cNvSpPr txBox="1"/>
          <p:nvPr/>
        </p:nvSpPr>
        <p:spPr>
          <a:xfrm>
            <a:off x="1153150" y="2391850"/>
            <a:ext cx="9430500" cy="44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2300" b="1" i="0" u="none" strike="noStrike" cap="none">
              <a:solidFill>
                <a:srgbClr val="FF0000"/>
              </a:solidFill>
              <a:latin typeface="Arial"/>
              <a:ea typeface="Arial"/>
              <a:cs typeface="Arial"/>
              <a:sym typeface="Arial"/>
            </a:endParaRPr>
          </a:p>
        </p:txBody>
      </p:sp>
      <p:pic>
        <p:nvPicPr>
          <p:cNvPr id="3" name="Picture 2">
            <a:extLst>
              <a:ext uri="{FF2B5EF4-FFF2-40B4-BE49-F238E27FC236}">
                <a16:creationId xmlns:a16="http://schemas.microsoft.com/office/drawing/2014/main" id="{4CEA40E4-379F-9A47-8CA0-E3230F7C9294}"/>
              </a:ext>
            </a:extLst>
          </p:cNvPr>
          <p:cNvPicPr>
            <a:picLocks noChangeAspect="1"/>
          </p:cNvPicPr>
          <p:nvPr/>
        </p:nvPicPr>
        <p:blipFill>
          <a:blip r:embed="rId3"/>
          <a:srcRect t="16742"/>
          <a:stretch/>
        </p:blipFill>
        <p:spPr>
          <a:xfrm>
            <a:off x="762125" y="1250739"/>
            <a:ext cx="10487567" cy="478140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p:nvPr/>
        </p:nvSpPr>
        <p:spPr>
          <a:xfrm>
            <a:off x="1133854" y="1397680"/>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0" name="Google Shape;220;p34"/>
          <p:cNvPicPr preferRelativeResize="0">
            <a:picLocks noGrp="1"/>
          </p:cNvPicPr>
          <p:nvPr>
            <p:ph type="pic" idx="2"/>
          </p:nvPr>
        </p:nvPicPr>
        <p:blipFill rotWithShape="1">
          <a:blip r:embed="rId3">
            <a:alphaModFix/>
          </a:blip>
          <a:srcRect t="12318" b="12318"/>
          <a:stretch/>
        </p:blipFill>
        <p:spPr>
          <a:xfrm>
            <a:off x="6096000" y="933450"/>
            <a:ext cx="4962146" cy="2495550"/>
          </a:xfrm>
          <a:prstGeom prst="rect">
            <a:avLst/>
          </a:prstGeom>
          <a:solidFill>
            <a:srgbClr val="D8D8D8">
              <a:alpha val="49019"/>
            </a:srgbClr>
          </a:solidFill>
          <a:ln>
            <a:noFill/>
          </a:ln>
        </p:spPr>
      </p:pic>
      <p:sp>
        <p:nvSpPr>
          <p:cNvPr id="221" name="Google Shape;221;p34"/>
          <p:cNvSpPr/>
          <p:nvPr/>
        </p:nvSpPr>
        <p:spPr>
          <a:xfrm>
            <a:off x="1308298" y="1549486"/>
            <a:ext cx="4222539" cy="4504566"/>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500"/>
              <a:buFont typeface="Arial"/>
              <a:buNone/>
            </a:pPr>
            <a:endParaRPr sz="2500" b="0" i="0" u="none" strike="noStrike" cap="none" dirty="0">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800" b="1" i="0" u="none" strike="noStrike" cap="none" dirty="0">
                <a:solidFill>
                  <a:srgbClr val="FF0000"/>
                </a:solidFill>
                <a:latin typeface="Times New Roman"/>
                <a:ea typeface="Times New Roman"/>
                <a:cs typeface="Times New Roman"/>
                <a:sym typeface="Times New Roman"/>
              </a:rPr>
              <a:t>Live Discussion </a:t>
            </a:r>
            <a:endParaRPr sz="28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0" i="0" u="none" strike="noStrike" cap="none" dirty="0">
                <a:solidFill>
                  <a:srgbClr val="000000"/>
                </a:solidFill>
                <a:latin typeface="Times New Roman"/>
                <a:ea typeface="Times New Roman"/>
                <a:cs typeface="Times New Roman"/>
                <a:sym typeface="Times New Roman"/>
              </a:rPr>
              <a:t>(Once a week)</a:t>
            </a:r>
            <a:endParaRPr sz="2500" b="0" i="0" u="none" strike="noStrike" cap="none" dirty="0">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1600"/>
              <a:buFont typeface="Arial"/>
              <a:buNone/>
            </a:pPr>
            <a:endParaRPr sz="1600" b="0" i="0" u="none" strike="noStrike" cap="none" dirty="0">
              <a:solidFill>
                <a:srgbClr val="000000"/>
              </a:solidFill>
              <a:latin typeface="Times New Roman"/>
              <a:ea typeface="Times New Roman"/>
              <a:cs typeface="Times New Roman"/>
              <a:sym typeface="Times New Roman"/>
            </a:endParaRPr>
          </a:p>
        </p:txBody>
      </p:sp>
      <p:sp>
        <p:nvSpPr>
          <p:cNvPr id="222" name="Google Shape;222;p34"/>
          <p:cNvSpPr/>
          <p:nvPr/>
        </p:nvSpPr>
        <p:spPr>
          <a:xfrm>
            <a:off x="6310823" y="4804209"/>
            <a:ext cx="4747323" cy="957378"/>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300"/>
              <a:buFont typeface="Arial"/>
              <a:buNone/>
            </a:pPr>
            <a:endParaRPr sz="2300" b="1" i="0" u="none" strike="noStrike" cap="none">
              <a:solidFill>
                <a:srgbClr val="000000"/>
              </a:solidFill>
              <a:latin typeface="Arial"/>
              <a:ea typeface="Arial"/>
              <a:cs typeface="Arial"/>
              <a:sym typeface="Arial"/>
            </a:endParaRPr>
          </a:p>
        </p:txBody>
      </p:sp>
      <p:sp>
        <p:nvSpPr>
          <p:cNvPr id="223" name="Google Shape;223;p34"/>
          <p:cNvSpPr txBox="1"/>
          <p:nvPr/>
        </p:nvSpPr>
        <p:spPr>
          <a:xfrm>
            <a:off x="5692422" y="3499567"/>
            <a:ext cx="10911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4" name="Google Shape;224;p34"/>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234" name="Google Shape;234;p35"/>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dirty="0">
                <a:solidFill>
                  <a:schemeClr val="dk1"/>
                </a:solidFill>
                <a:latin typeface="Times New Roman"/>
                <a:ea typeface="Times New Roman"/>
                <a:cs typeface="Times New Roman"/>
                <a:sym typeface="Times New Roman"/>
              </a:rPr>
              <a:t>Thank You</a:t>
            </a:r>
            <a:endParaRPr sz="1400" b="0" i="0" u="none" strike="noStrike" cap="none" dirty="0">
              <a:solidFill>
                <a:schemeClr val="dk1"/>
              </a:solidFill>
              <a:latin typeface="Arial"/>
              <a:ea typeface="Arial"/>
              <a:cs typeface="Arial"/>
              <a:sym typeface="Arial"/>
            </a:endParaRPr>
          </a:p>
        </p:txBody>
      </p:sp>
      <p:sp>
        <p:nvSpPr>
          <p:cNvPr id="235" name="Google Shape;235;p35"/>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6" name="Google Shape;236;p35"/>
          <p:cNvSpPr/>
          <p:nvPr/>
        </p:nvSpPr>
        <p:spPr>
          <a:xfrm>
            <a:off x="1468709" y="1526062"/>
            <a:ext cx="9473666" cy="4142390"/>
          </a:xfrm>
          <a:prstGeom prst="rect">
            <a:avLst/>
          </a:prstGeom>
          <a:blipFill rotWithShape="1">
            <a:blip r:embed="rId4">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AC6240-E76D-427C-9A2B-3B307E597A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67FC8C7-75D9-4600-A2B8-66CC02B03759}">
  <ds:schemaRefs>
    <ds:schemaRef ds:uri="http://purl.org/dc/dcmitype/"/>
    <ds:schemaRef ds:uri="http://purl.org/dc/elements/1.1/"/>
    <ds:schemaRef ds:uri="http://schemas.microsoft.com/office/infopath/2007/PartnerControls"/>
    <ds:schemaRef ds:uri="http://schemas.microsoft.com/office/2006/documentManagement/types"/>
    <ds:schemaRef ds:uri="d13aca44-ef33-4cf4-9980-7f0b00e6eeb9"/>
    <ds:schemaRef ds:uri="http://schemas.openxmlformats.org/package/2006/metadata/core-properties"/>
    <ds:schemaRef ds:uri="http://purl.org/dc/terms/"/>
    <ds:schemaRef ds:uri="49100919-8a76-4266-be0c-7dc583902cb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CBDA57F1-03D6-4088-B680-90790AA4AD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1305</TotalTime>
  <Words>453</Words>
  <Application>Microsoft Office PowerPoint</Application>
  <PresentationFormat>Widescreen</PresentationFormat>
  <Paragraphs>97</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Hayat Farag</cp:lastModifiedBy>
  <cp:revision>37</cp:revision>
  <dcterms:modified xsi:type="dcterms:W3CDTF">2026-09-30T17:11:12Z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