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s/slide4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2.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10.xml" ContentType="application/vnd.openxmlformats-officedocument.presentationml.notesSlide+xml"/>
  <Override PartName="/ppt/slideLayouts/slideLayout12.xml" ContentType="application/vnd.openxmlformats-officedocument.presentationml.slideLayout+xml"/>
  <Override PartName="/ppt/notesSlides/notesSlide11.xml" ContentType="application/vnd.openxmlformats-officedocument.presentationml.notesSlide+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14.xml" ContentType="application/vnd.openxmlformats-officedocument.presentationml.notesSlide+xml"/>
  <Override PartName="/ppt/slideLayouts/slideLayout11.xml" ContentType="application/vnd.openxmlformats-officedocument.presentationml.slideLayout+xml"/>
  <Override PartName="/ppt/notesSlides/notesSlide12.xml" ContentType="application/vnd.openxmlformats-officedocument.presentationml.notesSlide+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480" r:id="rId2"/>
    <p:sldId id="303" r:id="rId3"/>
    <p:sldId id="1174" r:id="rId4"/>
    <p:sldId id="1089" r:id="rId5"/>
    <p:sldId id="1090" r:id="rId6"/>
    <p:sldId id="1025" r:id="rId7"/>
    <p:sldId id="1167" r:id="rId8"/>
    <p:sldId id="928" r:id="rId9"/>
    <p:sldId id="1130" r:id="rId10"/>
    <p:sldId id="873" r:id="rId11"/>
    <p:sldId id="1143" r:id="rId12"/>
    <p:sldId id="1144" r:id="rId13"/>
    <p:sldId id="1131" r:id="rId14"/>
    <p:sldId id="1168" r:id="rId15"/>
    <p:sldId id="1132" r:id="rId16"/>
    <p:sldId id="1133" r:id="rId17"/>
    <p:sldId id="1093" r:id="rId18"/>
    <p:sldId id="1134" r:id="rId19"/>
    <p:sldId id="1135" r:id="rId20"/>
    <p:sldId id="1169" r:id="rId21"/>
    <p:sldId id="1136" r:id="rId22"/>
    <p:sldId id="1137" r:id="rId23"/>
    <p:sldId id="1095" r:id="rId24"/>
    <p:sldId id="1138" r:id="rId25"/>
    <p:sldId id="1140" r:id="rId26"/>
    <p:sldId id="1141" r:id="rId27"/>
    <p:sldId id="1142" r:id="rId28"/>
    <p:sldId id="1139" r:id="rId29"/>
    <p:sldId id="1145" r:id="rId30"/>
    <p:sldId id="1170" r:id="rId31"/>
    <p:sldId id="1147" r:id="rId32"/>
    <p:sldId id="1097" r:id="rId33"/>
    <p:sldId id="1173" r:id="rId34"/>
    <p:sldId id="1148" r:id="rId35"/>
    <p:sldId id="1149" r:id="rId36"/>
    <p:sldId id="1150" r:id="rId37"/>
    <p:sldId id="1152" r:id="rId38"/>
    <p:sldId id="1153" r:id="rId39"/>
    <p:sldId id="1151" r:id="rId40"/>
    <p:sldId id="1171" r:id="rId41"/>
    <p:sldId id="1157" r:id="rId42"/>
    <p:sldId id="1158" r:id="rId43"/>
    <p:sldId id="1159" r:id="rId44"/>
    <p:sldId id="1160" r:id="rId45"/>
    <p:sldId id="1161" r:id="rId46"/>
    <p:sldId id="1162" r:id="rId47"/>
    <p:sldId id="1163" r:id="rId48"/>
    <p:sldId id="1164" r:id="rId49"/>
    <p:sldId id="1165" r:id="rId50"/>
    <p:sldId id="116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74"/>
            <p14:sldId id="1089"/>
            <p14:sldId id="1090"/>
            <p14:sldId id="1025"/>
            <p14:sldId id="1167"/>
            <p14:sldId id="928"/>
            <p14:sldId id="1130"/>
            <p14:sldId id="873"/>
            <p14:sldId id="1143"/>
            <p14:sldId id="1144"/>
            <p14:sldId id="1131"/>
            <p14:sldId id="1168"/>
            <p14:sldId id="1132"/>
            <p14:sldId id="1133"/>
            <p14:sldId id="1093"/>
            <p14:sldId id="1134"/>
            <p14:sldId id="1135"/>
            <p14:sldId id="1169"/>
            <p14:sldId id="1136"/>
            <p14:sldId id="1137"/>
            <p14:sldId id="1095"/>
            <p14:sldId id="1138"/>
            <p14:sldId id="1140"/>
            <p14:sldId id="1141"/>
            <p14:sldId id="1142"/>
            <p14:sldId id="1139"/>
            <p14:sldId id="1145"/>
            <p14:sldId id="1170"/>
            <p14:sldId id="1147"/>
            <p14:sldId id="1097"/>
            <p14:sldId id="1173"/>
            <p14:sldId id="1148"/>
            <p14:sldId id="1149"/>
            <p14:sldId id="1150"/>
            <p14:sldId id="1152"/>
            <p14:sldId id="1153"/>
            <p14:sldId id="1151"/>
            <p14:sldId id="1171"/>
            <p14:sldId id="1157"/>
            <p14:sldId id="1158"/>
            <p14:sldId id="1159"/>
            <p14:sldId id="1160"/>
            <p14:sldId id="1161"/>
            <p14:sldId id="1162"/>
            <p14:sldId id="1163"/>
            <p14:sldId id="1164"/>
            <p14:sldId id="1165"/>
            <p14:sldId id="116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2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137650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07119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951488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62805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84154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343035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13741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08869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11391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oleObject" Target="../embeddings/oleObject2.bin"/><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2.xml"/><Relationship Id="rId5" Type="http://schemas.openxmlformats.org/officeDocument/2006/relationships/image" Target="../media/image27.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6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2101"/>
    </mc:Choice>
    <mc:Fallback xmlns="">
      <p:transition spd="slow" advTm="18210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6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146"/>
    </mc:Choice>
    <mc:Fallback xmlns="">
      <p:transition spd="slow" advTm="1114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368841152"/>
      </p:ext>
    </p:extLst>
  </p:cSld>
  <p:clrMapOvr>
    <a:masterClrMapping/>
  </p:clrMapOvr>
  <mc:AlternateContent xmlns:mc="http://schemas.openxmlformats.org/markup-compatibility/2006" xmlns:p14="http://schemas.microsoft.com/office/powerpoint/2010/main">
    <mc:Choice Requires="p14">
      <p:transition spd="slow" p14:dur="2000" advTm="123016"/>
    </mc:Choice>
    <mc:Fallback xmlns="">
      <p:transition spd="slow" advTm="12301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mc:AlternateContent xmlns:mc="http://schemas.openxmlformats.org/markup-compatibility/2006" xmlns:p14="http://schemas.microsoft.com/office/powerpoint/2010/main">
    <mc:Choice Requires="p14">
      <p:transition spd="slow" p14:dur="2000" advTm="61967"/>
    </mc:Choice>
    <mc:Fallback xmlns="">
      <p:transition spd="slow" advTm="6196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mc:AlternateContent xmlns:mc="http://schemas.openxmlformats.org/markup-compatibility/2006" xmlns:p14="http://schemas.microsoft.com/office/powerpoint/2010/main">
    <mc:Choice Requires="p14">
      <p:transition spd="slow" p14:dur="2000" advTm="62666"/>
    </mc:Choice>
    <mc:Fallback xmlns="">
      <p:transition spd="slow" advTm="6266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4678204"/>
          </a:xfrm>
          <a:prstGeom prst="rect">
            <a:avLst/>
          </a:prstGeom>
          <a:noFill/>
        </p:spPr>
        <p:txBody>
          <a:bodyPr wrap="square">
            <a:spAutoFit/>
          </a:bodyPr>
          <a:lstStyle/>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878754338"/>
      </p:ext>
    </p:extLst>
  </p:cSld>
  <p:clrMapOvr>
    <a:masterClrMapping/>
  </p:clrMapOvr>
  <mc:AlternateContent xmlns:mc="http://schemas.openxmlformats.org/markup-compatibility/2006" xmlns:p14="http://schemas.microsoft.com/office/powerpoint/2010/main">
    <mc:Choice Requires="p14">
      <p:transition spd="slow" p14:dur="2000" advTm="61417"/>
    </mc:Choice>
    <mc:Fallback xmlns="">
      <p:transition spd="slow" advTm="6141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5201424"/>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462224768"/>
      </p:ext>
    </p:extLst>
  </p:cSld>
  <p:clrMapOvr>
    <a:masterClrMapping/>
  </p:clrMapOvr>
  <mc:AlternateContent xmlns:mc="http://schemas.openxmlformats.org/markup-compatibility/2006" xmlns:p14="http://schemas.microsoft.com/office/powerpoint/2010/main">
    <mc:Choice Requires="p14">
      <p:transition spd="slow" p14:dur="2000" advTm="14756"/>
    </mc:Choice>
    <mc:Fallback xmlns="">
      <p:transition spd="slow" advTm="147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Business-Level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Business-level strategy details the goal-directed actions managers take in their quest for competitive advantage when competing in a single product market. It may involve a single product or a group of similar products that use the same distribution channel.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089814" y="4330727"/>
            <a:ext cx="4867954" cy="1747225"/>
          </a:xfrm>
          <a:prstGeom prst="rect">
            <a:avLst/>
          </a:prstGeom>
        </p:spPr>
      </p:pic>
    </p:spTree>
    <p:extLst>
      <p:ext uri="{BB962C8B-B14F-4D97-AF65-F5344CB8AC3E}">
        <p14:creationId xmlns:p14="http://schemas.microsoft.com/office/powerpoint/2010/main" val="1178430334"/>
      </p:ext>
    </p:extLst>
  </p:cSld>
  <p:clrMapOvr>
    <a:masterClrMapping/>
  </p:clrMapOvr>
  <mc:AlternateContent xmlns:mc="http://schemas.openxmlformats.org/markup-compatibility/2006" xmlns:p14="http://schemas.microsoft.com/office/powerpoint/2010/main">
    <mc:Choice Requires="p14">
      <p:transition spd="slow" p14:dur="2000" advTm="102529"/>
    </mc:Choice>
    <mc:Fallback xmlns="">
      <p:transition spd="slow" advTm="10252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Generic business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 two fundamentally different generic business strategies can be used by any organization—manufacturing or service, large or small, for-profit or nonprofit, public or private —in the quest for competitive advantage, independent of industry context. </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There are as the following;</a:t>
            </a:r>
          </a:p>
          <a:p>
            <a:r>
              <a:rPr lang="en-US" sz="2400" b="1" dirty="0">
                <a:latin typeface="Times New Roman" panose="02020603050405020304" pitchFamily="18" charset="0"/>
                <a:cs typeface="Times New Roman" panose="02020603050405020304" pitchFamily="18" charset="0"/>
              </a:rPr>
              <a:t>1- Differentiation </a:t>
            </a:r>
          </a:p>
          <a:p>
            <a:r>
              <a:rPr lang="en-US" sz="2400" b="1" dirty="0">
                <a:latin typeface="Times New Roman" panose="02020603050405020304" pitchFamily="18" charset="0"/>
                <a:cs typeface="Times New Roman" panose="02020603050405020304" pitchFamily="18" charset="0"/>
              </a:rPr>
              <a:t>2- Cost leadership</a:t>
            </a: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5590083"/>
      </p:ext>
    </p:extLst>
  </p:cSld>
  <p:clrMapOvr>
    <a:masterClrMapping/>
  </p:clrMapOvr>
  <mc:AlternateContent xmlns:mc="http://schemas.openxmlformats.org/markup-compatibility/2006" xmlns:p14="http://schemas.microsoft.com/office/powerpoint/2010/main">
    <mc:Choice Requires="p14">
      <p:transition spd="slow" p14:dur="2000" advTm="130383"/>
    </mc:Choice>
    <mc:Fallback xmlns="">
      <p:transition spd="slow" advTm="13038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14" name="Group 17"/>
          <p:cNvGrpSpPr>
            <a:grpSpLocks/>
          </p:cNvGrpSpPr>
          <p:nvPr/>
        </p:nvGrpSpPr>
        <p:grpSpPr bwMode="auto">
          <a:xfrm>
            <a:off x="1660752" y="2585817"/>
            <a:ext cx="7116762" cy="3022600"/>
            <a:chOff x="841" y="1520"/>
            <a:chExt cx="4157" cy="1718"/>
          </a:xfrm>
        </p:grpSpPr>
        <p:grpSp>
          <p:nvGrpSpPr>
            <p:cNvPr id="15" name="Group 13"/>
            <p:cNvGrpSpPr>
              <a:grpSpLocks/>
            </p:cNvGrpSpPr>
            <p:nvPr/>
          </p:nvGrpSpPr>
          <p:grpSpPr bwMode="auto">
            <a:xfrm>
              <a:off x="841" y="1520"/>
              <a:ext cx="4145" cy="1456"/>
              <a:chOff x="841" y="1520"/>
              <a:chExt cx="4145" cy="1456"/>
            </a:xfrm>
          </p:grpSpPr>
          <p:grpSp>
            <p:nvGrpSpPr>
              <p:cNvPr id="19" name="Group 9"/>
              <p:cNvGrpSpPr>
                <a:grpSpLocks/>
              </p:cNvGrpSpPr>
              <p:nvPr/>
            </p:nvGrpSpPr>
            <p:grpSpPr bwMode="auto">
              <a:xfrm>
                <a:off x="841" y="1728"/>
                <a:ext cx="3191" cy="1248"/>
                <a:chOff x="841" y="1728"/>
                <a:chExt cx="3191" cy="1248"/>
              </a:xfrm>
            </p:grpSpPr>
            <p:sp>
              <p:nvSpPr>
                <p:cNvPr id="23" name="Line 4"/>
                <p:cNvSpPr>
                  <a:spLocks noChangeShapeType="1"/>
                </p:cNvSpPr>
                <p:nvPr/>
              </p:nvSpPr>
              <p:spPr bwMode="auto">
                <a:xfrm flipV="1">
                  <a:off x="1776" y="1728"/>
                  <a:ext cx="2256" cy="624"/>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4" name="Line 5"/>
                <p:cNvSpPr>
                  <a:spLocks noChangeShapeType="1"/>
                </p:cNvSpPr>
                <p:nvPr/>
              </p:nvSpPr>
              <p:spPr bwMode="auto">
                <a:xfrm flipH="1" flipV="1">
                  <a:off x="1776" y="2352"/>
                  <a:ext cx="2256" cy="624"/>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nvGrpSpPr>
                <p:cNvPr id="26" name="Group 8"/>
                <p:cNvGrpSpPr>
                  <a:grpSpLocks/>
                </p:cNvGrpSpPr>
                <p:nvPr/>
              </p:nvGrpSpPr>
              <p:grpSpPr bwMode="auto">
                <a:xfrm>
                  <a:off x="841" y="2116"/>
                  <a:ext cx="952" cy="472"/>
                  <a:chOff x="841" y="2116"/>
                  <a:chExt cx="952" cy="472"/>
                </a:xfrm>
              </p:grpSpPr>
              <p:sp>
                <p:nvSpPr>
                  <p:cNvPr id="27" name="Rectangle 6"/>
                  <p:cNvSpPr>
                    <a:spLocks noChangeArrowheads="1"/>
                  </p:cNvSpPr>
                  <p:nvPr/>
                </p:nvSpPr>
                <p:spPr bwMode="auto">
                  <a:xfrm>
                    <a:off x="841" y="211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8" name="Rectangle 7"/>
                  <p:cNvSpPr>
                    <a:spLocks noChangeArrowheads="1"/>
                  </p:cNvSpPr>
                  <p:nvPr/>
                </p:nvSpPr>
                <p:spPr bwMode="auto">
                  <a:xfrm>
                    <a:off x="943" y="2170"/>
                    <a:ext cx="737"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Competitive</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20" name="Group 12"/>
              <p:cNvGrpSpPr>
                <a:grpSpLocks/>
              </p:cNvGrpSpPr>
              <p:nvPr/>
            </p:nvGrpSpPr>
            <p:grpSpPr bwMode="auto">
              <a:xfrm>
                <a:off x="4034" y="1520"/>
                <a:ext cx="952" cy="472"/>
                <a:chOff x="4034" y="1520"/>
                <a:chExt cx="952" cy="472"/>
              </a:xfrm>
            </p:grpSpPr>
            <p:sp>
              <p:nvSpPr>
                <p:cNvPr id="21" name="Rectangle 10"/>
                <p:cNvSpPr>
                  <a:spLocks noChangeArrowheads="1"/>
                </p:cNvSpPr>
                <p:nvPr/>
              </p:nvSpPr>
              <p:spPr bwMode="auto">
                <a:xfrm>
                  <a:off x="4034" y="1520"/>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2" name="Rectangle 11"/>
                <p:cNvSpPr>
                  <a:spLocks noChangeArrowheads="1"/>
                </p:cNvSpPr>
                <p:nvPr/>
              </p:nvSpPr>
              <p:spPr bwMode="auto">
                <a:xfrm>
                  <a:off x="4162" y="1583"/>
                  <a:ext cx="655"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Cost </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16" name="Group 16"/>
            <p:cNvGrpSpPr>
              <a:grpSpLocks/>
            </p:cNvGrpSpPr>
            <p:nvPr/>
          </p:nvGrpSpPr>
          <p:grpSpPr bwMode="auto">
            <a:xfrm>
              <a:off x="4046" y="2766"/>
              <a:ext cx="952" cy="472"/>
              <a:chOff x="4046" y="2766"/>
              <a:chExt cx="952" cy="472"/>
            </a:xfrm>
          </p:grpSpPr>
          <p:sp>
            <p:nvSpPr>
              <p:cNvPr id="17" name="Rectangle 14"/>
              <p:cNvSpPr>
                <a:spLocks noChangeArrowheads="1"/>
              </p:cNvSpPr>
              <p:nvPr/>
            </p:nvSpPr>
            <p:spPr bwMode="auto">
              <a:xfrm>
                <a:off x="4046" y="276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18" name="Rectangle 15"/>
              <p:cNvSpPr>
                <a:spLocks noChangeArrowheads="1"/>
              </p:cNvSpPr>
              <p:nvPr/>
            </p:nvSpPr>
            <p:spPr bwMode="auto">
              <a:xfrm>
                <a:off x="4081" y="2832"/>
                <a:ext cx="881"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Differentiation</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p>
            </p:txBody>
          </p:sp>
        </p:grpSp>
      </p:grpSp>
      <p:sp>
        <p:nvSpPr>
          <p:cNvPr id="29" name="Rectangle 18"/>
          <p:cNvSpPr>
            <a:spLocks noChangeArrowheads="1"/>
          </p:cNvSpPr>
          <p:nvPr/>
        </p:nvSpPr>
        <p:spPr bwMode="auto">
          <a:xfrm>
            <a:off x="4891314" y="3516092"/>
            <a:ext cx="16478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spcBef>
                <a:spcPct val="0"/>
              </a:spcBef>
              <a:buClrTx/>
              <a:buFontTx/>
              <a:buNone/>
            </a:pPr>
            <a:r>
              <a:rPr lang="en-US" altLang="en-US" sz="1600" b="1" dirty="0">
                <a:solidFill>
                  <a:schemeClr val="tx1"/>
                </a:solidFill>
                <a:latin typeface="Book Antiqua" panose="02040602050305030304" pitchFamily="18" charset="0"/>
              </a:rPr>
              <a:t>Similar Product</a:t>
            </a:r>
            <a:br>
              <a:rPr lang="en-US" altLang="en-US" sz="1600" b="1" dirty="0">
                <a:solidFill>
                  <a:schemeClr val="tx1"/>
                </a:solidFill>
                <a:latin typeface="Book Antiqua" panose="02040602050305030304" pitchFamily="18" charset="0"/>
              </a:rPr>
            </a:br>
            <a:r>
              <a:rPr lang="en-US" altLang="en-US" sz="1600" b="1" dirty="0">
                <a:solidFill>
                  <a:schemeClr val="tx1"/>
                </a:solidFill>
                <a:latin typeface="Book Antiqua" panose="02040602050305030304" pitchFamily="18" charset="0"/>
              </a:rPr>
              <a:t>At Lower Cost</a:t>
            </a:r>
            <a:endParaRPr lang="en-US" altLang="en-US" sz="1600" dirty="0">
              <a:solidFill>
                <a:schemeClr val="tx1"/>
              </a:solidFill>
              <a:latin typeface="Book Antiqua" panose="02040602050305030304" pitchFamily="18" charset="0"/>
            </a:endParaRPr>
          </a:p>
        </p:txBody>
      </p:sp>
      <p:sp>
        <p:nvSpPr>
          <p:cNvPr id="30" name="Rectangle 19"/>
          <p:cNvSpPr>
            <a:spLocks noChangeArrowheads="1"/>
          </p:cNvSpPr>
          <p:nvPr/>
        </p:nvSpPr>
        <p:spPr bwMode="auto">
          <a:xfrm>
            <a:off x="4815114" y="5268692"/>
            <a:ext cx="24384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Price Premium</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From Unique Product</a:t>
            </a:r>
            <a:endParaRPr lang="en-US" altLang="en-US" sz="1600">
              <a:solidFill>
                <a:schemeClr val="tx1"/>
              </a:solidFill>
              <a:latin typeface="Book Antiqua" panose="02040602050305030304" pitchFamily="18" charset="0"/>
            </a:endParaRPr>
          </a:p>
        </p:txBody>
      </p:sp>
      <p:graphicFrame>
        <p:nvGraphicFramePr>
          <p:cNvPr id="31" name="Object 1024"/>
          <p:cNvGraphicFramePr>
            <a:graphicFrameLocks noChangeAspect="1"/>
          </p:cNvGraphicFramePr>
          <p:nvPr>
            <p:extLst>
              <p:ext uri="{D42A27DB-BD31-4B8C-83A1-F6EECF244321}">
                <p14:modId xmlns:p14="http://schemas.microsoft.com/office/powerpoint/2010/main" val="449064317"/>
              </p:ext>
            </p:extLst>
          </p:nvPr>
        </p:nvGraphicFramePr>
        <p:xfrm>
          <a:off x="8818789" y="2569942"/>
          <a:ext cx="1219200" cy="962025"/>
        </p:xfrm>
        <a:graphic>
          <a:graphicData uri="http://schemas.openxmlformats.org/presentationml/2006/ole">
            <mc:AlternateContent xmlns:mc="http://schemas.openxmlformats.org/markup-compatibility/2006">
              <mc:Choice xmlns:v="urn:schemas-microsoft-com:vml" Requires="v">
                <p:oleObj spid="_x0000_s1034" name="Photo Editor Photo" r:id="rId3" imgW="1276190" imgH="961905" progId="MSPhotoEd.3">
                  <p:embed/>
                </p:oleObj>
              </mc:Choice>
              <mc:Fallback>
                <p:oleObj name="Photo Editor Photo" r:id="rId3" imgW="1276190" imgH="961905"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8789" y="2569942"/>
                        <a:ext cx="1219200" cy="96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 name="Object 1025"/>
          <p:cNvGraphicFramePr>
            <a:graphicFrameLocks noChangeAspect="1"/>
          </p:cNvGraphicFramePr>
          <p:nvPr>
            <p:extLst>
              <p:ext uri="{D42A27DB-BD31-4B8C-83A1-F6EECF244321}">
                <p14:modId xmlns:p14="http://schemas.microsoft.com/office/powerpoint/2010/main" val="75944756"/>
              </p:ext>
            </p:extLst>
          </p:nvPr>
        </p:nvGraphicFramePr>
        <p:xfrm>
          <a:off x="9047389" y="4694017"/>
          <a:ext cx="990600" cy="914400"/>
        </p:xfrm>
        <a:graphic>
          <a:graphicData uri="http://schemas.openxmlformats.org/presentationml/2006/ole">
            <mc:AlternateContent xmlns:mc="http://schemas.openxmlformats.org/markup-compatibility/2006">
              <mc:Choice xmlns:v="urn:schemas-microsoft-com:vml" Requires="v">
                <p:oleObj spid="_x0000_s1035" name="Photo Editor Photo" r:id="rId5" imgW="914286" imgH="724001" progId="MSPhotoEd.3">
                  <p:embed/>
                </p:oleObj>
              </mc:Choice>
              <mc:Fallback>
                <p:oleObj name="Photo Editor Photo" r:id="rId5" imgW="914286" imgH="724001"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47389" y="4694017"/>
                        <a:ext cx="990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 name="Slide Number Placeholder 1"/>
          <p:cNvSpPr txBox="1">
            <a:spLocks/>
          </p:cNvSpPr>
          <p:nvPr/>
        </p:nvSpPr>
        <p:spPr>
          <a:xfrm>
            <a:off x="7567839" y="7356255"/>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a:solidFill>
                  <a:schemeClr val="tx1"/>
                </a:solidFill>
              </a:rPr>
              <a:t>6–</a:t>
            </a:r>
            <a:fld id="{8E85E274-58B2-4931-9875-2EAC37C1D028}" type="slidenum">
              <a:rPr lang="en-US" altLang="en-US" sz="800" smtClean="0">
                <a:solidFill>
                  <a:schemeClr val="tx1"/>
                </a:solidFill>
              </a:rPr>
              <a:pPr>
                <a:spcBef>
                  <a:spcPct val="0"/>
                </a:spcBef>
                <a:buClrTx/>
                <a:buFontTx/>
                <a:buNone/>
              </a:pPr>
              <a:t>10</a:t>
            </a:fld>
            <a:endParaRPr lang="en-US" altLang="en-US" sz="800">
              <a:solidFill>
                <a:schemeClr val="tx1"/>
              </a:solidFill>
            </a:endParaRPr>
          </a:p>
        </p:txBody>
      </p:sp>
      <p:sp>
        <p:nvSpPr>
          <p:cNvPr id="2" name="TextBox 1">
            <a:extLst>
              <a:ext uri="{FF2B5EF4-FFF2-40B4-BE49-F238E27FC236}">
                <a16:creationId xmlns:a16="http://schemas.microsoft.com/office/drawing/2014/main" xmlns="" id="{84257731-29C0-E45B-028C-33D71A4BD13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advTm="66956"/>
    </mc:Choice>
    <mc:Fallback xmlns="">
      <p:transition advTm="6695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differentiation strategy:</a:t>
            </a:r>
          </a:p>
          <a:p>
            <a:r>
              <a:rPr lang="en-US" sz="2400" dirty="0">
                <a:latin typeface="Times New Roman" panose="02020603050405020304" pitchFamily="18" charset="0"/>
                <a:cs typeface="Times New Roman" panose="02020603050405020304" pitchFamily="18" charset="0"/>
              </a:rPr>
              <a:t>It seeks to create higher value for customers than the value that competitors create, by delivering products or services with unique features while keeping costs at the same or similar levels, allowing the firm to charge higher prices to its customers.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628607" y="2040205"/>
            <a:ext cx="3216378" cy="3486637"/>
          </a:xfrm>
          <a:prstGeom prst="rect">
            <a:avLst/>
          </a:prstGeom>
        </p:spPr>
      </p:pic>
      <p:sp>
        <p:nvSpPr>
          <p:cNvPr id="2" name="TextBox 1">
            <a:extLst>
              <a:ext uri="{FF2B5EF4-FFF2-40B4-BE49-F238E27FC236}">
                <a16:creationId xmlns:a16="http://schemas.microsoft.com/office/drawing/2014/main" xmlns="" id="{8B2E43D5-3348-C4C9-35A3-1B6BAE6D525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advTm="128319"/>
    </mc:Choice>
    <mc:Fallback xmlns="">
      <p:transition advTm="12831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Rectangle 2"/>
          <p:cNvSpPr txBox="1">
            <a:spLocks noChangeArrowheads="1"/>
          </p:cNvSpPr>
          <p:nvPr/>
        </p:nvSpPr>
        <p:spPr>
          <a:xfrm>
            <a:off x="1277258" y="-613456"/>
            <a:ext cx="9144000" cy="493712"/>
          </a:xfrm>
          <a:prstGeom prst="rect">
            <a:avLst/>
          </a:prstGeom>
        </p:spPr>
        <p:txBody>
          <a:bodyPr lIns="92075" tIns="46038" rIns="92075" bIns="46038" anchor="b"/>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600" b="1"/>
              <a:t>Differentiation Advantage</a:t>
            </a:r>
          </a:p>
        </p:txBody>
      </p:sp>
      <p:sp>
        <p:nvSpPr>
          <p:cNvPr id="14" name="Rectangle 3"/>
          <p:cNvSpPr txBox="1">
            <a:spLocks noChangeArrowheads="1"/>
          </p:cNvSpPr>
          <p:nvPr/>
        </p:nvSpPr>
        <p:spPr>
          <a:xfrm>
            <a:off x="1277258" y="2034306"/>
            <a:ext cx="9971313" cy="3637150"/>
          </a:xfrm>
          <a:prstGeom prst="rect">
            <a:avLst/>
          </a:prstGeom>
        </p:spPr>
        <p:txBody>
          <a:bodyPr lIns="92075" tIns="46038" rIns="92075" bIns="46038"/>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00" b="1" dirty="0">
                <a:solidFill>
                  <a:srgbClr val="000099"/>
                </a:solidFill>
              </a:rPr>
              <a:t>Differentiation Advantage</a:t>
            </a:r>
            <a:r>
              <a:rPr lang="en-US" altLang="en-US" sz="2600" dirty="0"/>
              <a:t>: a concept developed by economist </a:t>
            </a:r>
            <a:r>
              <a:rPr lang="en-US" altLang="en-US" sz="2600" dirty="0">
                <a:solidFill>
                  <a:srgbClr val="0000FF"/>
                </a:solidFill>
              </a:rPr>
              <a:t>Joan Robinson</a:t>
            </a:r>
            <a:r>
              <a:rPr lang="en-US" altLang="en-US" sz="2600" dirty="0"/>
              <a:t>, occurs when a firm is able to obtain from its differentiation a price premium in the market which exceeds the cost of providing differentiation.</a:t>
            </a:r>
          </a:p>
        </p:txBody>
      </p:sp>
      <p:sp>
        <p:nvSpPr>
          <p:cNvPr id="15" name="Slide Number Placeholder 2"/>
          <p:cNvSpPr txBox="1">
            <a:spLocks/>
          </p:cNvSpPr>
          <p:nvPr/>
        </p:nvSpPr>
        <p:spPr>
          <a:xfrm>
            <a:off x="7916183" y="5396819"/>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a:solidFill>
                  <a:schemeClr val="tx1"/>
                </a:solidFill>
              </a:rPr>
              <a:t>6–</a:t>
            </a:r>
            <a:fld id="{222048D6-4FAA-487D-91C3-CAD706844B84}" type="slidenum">
              <a:rPr lang="en-US" altLang="en-US" sz="800" smtClean="0">
                <a:solidFill>
                  <a:schemeClr val="tx1"/>
                </a:solidFill>
              </a:rPr>
              <a:pPr>
                <a:spcBef>
                  <a:spcPct val="0"/>
                </a:spcBef>
                <a:buClrTx/>
                <a:buFontTx/>
                <a:buNone/>
              </a:pPr>
              <a:t>12</a:t>
            </a:fld>
            <a:endParaRPr lang="en-US" altLang="en-US" sz="800">
              <a:solidFill>
                <a:schemeClr val="tx1"/>
              </a:solidFill>
            </a:endParaRPr>
          </a:p>
        </p:txBody>
      </p:sp>
      <p:pic>
        <p:nvPicPr>
          <p:cNvPr id="16" name="Picture 7" descr="C:\Users\Home\Desktop\untitl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0133" y="3550104"/>
            <a:ext cx="2651125" cy="2213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C:\Users\Home\Desktop\quote-the-purpose-of-studying-economics-is-not-to-acquire-a-set-of-ready-made-answers-to-economic-joan-robinson-60-41-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149" y="3817222"/>
            <a:ext cx="6492875" cy="185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xmlns="" id="{51302F48-A237-0319-351B-80FFE28F6F3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17567646"/>
      </p:ext>
    </p:extLst>
  </p:cSld>
  <p:clrMapOvr>
    <a:masterClrMapping/>
  </p:clrMapOvr>
  <mc:AlternateContent xmlns:mc="http://schemas.openxmlformats.org/markup-compatibility/2006" xmlns:p14="http://schemas.microsoft.com/office/powerpoint/2010/main">
    <mc:Choice Requires="p14">
      <p:transition p14:dur="10" advTm="129303"/>
    </mc:Choice>
    <mc:Fallback xmlns="">
      <p:transition advTm="12930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6068165"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A cost-leadership strategy:</a:t>
            </a:r>
          </a:p>
          <a:p>
            <a:r>
              <a:rPr lang="en-US" sz="2400" dirty="0">
                <a:latin typeface="Times New Roman" panose="02020603050405020304" pitchFamily="18" charset="0"/>
                <a:cs typeface="Times New Roman" panose="02020603050405020304" pitchFamily="18" charset="0"/>
              </a:rPr>
              <a:t>It seeks to create the same or similar value for customers by delivering products or services at a lower cost than competitors, enabling the firm to offer lower prices to its customers.</a:t>
            </a:r>
          </a:p>
        </p:txBody>
      </p:sp>
      <p:pic>
        <p:nvPicPr>
          <p:cNvPr id="4" name="Picture 3"/>
          <p:cNvPicPr>
            <a:picLocks noChangeAspect="1"/>
          </p:cNvPicPr>
          <p:nvPr/>
        </p:nvPicPr>
        <p:blipFill>
          <a:blip r:embed="rId2"/>
          <a:stretch>
            <a:fillRect/>
          </a:stretch>
        </p:blipFill>
        <p:spPr>
          <a:xfrm>
            <a:off x="7628607" y="2040205"/>
            <a:ext cx="3216378" cy="3486637"/>
          </a:xfrm>
          <a:prstGeom prst="rect">
            <a:avLst/>
          </a:prstGeom>
        </p:spPr>
      </p:pic>
      <p:sp>
        <p:nvSpPr>
          <p:cNvPr id="2" name="TextBox 1">
            <a:extLst>
              <a:ext uri="{FF2B5EF4-FFF2-40B4-BE49-F238E27FC236}">
                <a16:creationId xmlns:a16="http://schemas.microsoft.com/office/drawing/2014/main" xmlns="" id="{7DD4D069-32DE-F1A2-D44F-EFFB6D409E9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03898406"/>
      </p:ext>
    </p:extLst>
  </p:cSld>
  <p:clrMapOvr>
    <a:masterClrMapping/>
  </p:clrMapOvr>
  <mc:AlternateContent xmlns:mc="http://schemas.openxmlformats.org/markup-compatibility/2006" xmlns:p14="http://schemas.microsoft.com/office/powerpoint/2010/main">
    <mc:Choice Requires="p14">
      <p:transition p14:dur="10" advTm="140232"/>
    </mc:Choice>
    <mc:Fallback xmlns="">
      <p:transition advTm="14023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705514196"/>
      </p:ext>
    </p:extLst>
  </p:cSld>
  <p:clrMapOvr>
    <a:masterClrMapping/>
  </p:clrMapOvr>
  <mc:AlternateContent xmlns:mc="http://schemas.openxmlformats.org/markup-compatibility/2006" xmlns:p14="http://schemas.microsoft.com/office/powerpoint/2010/main">
    <mc:Choice Requires="p14">
      <p:transition spd="slow" p14:dur="2000" advTm="30931"/>
    </mc:Choice>
    <mc:Fallback xmlns="">
      <p:transition spd="slow" advTm="309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612404"/>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The goal of a differentiation strategy is to add unique features that will increase the perceived value of goods and services in the minds of consumers so they are willing to pay a higher price. The focus of competition in a differentiation strategy tends to be on unique product features, services, and new product launches, or on marketing and promotion rather than price.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3213497"/>
      </p:ext>
    </p:extLst>
  </p:cSld>
  <p:clrMapOvr>
    <a:masterClrMapping/>
  </p:clrMapOvr>
  <mc:AlternateContent xmlns:mc="http://schemas.openxmlformats.org/markup-compatibility/2006" xmlns:p14="http://schemas.microsoft.com/office/powerpoint/2010/main">
    <mc:Choice Requires="p14">
      <p:transition spd="slow" p14:dur="2000" advTm="184807"/>
    </mc:Choice>
    <mc:Fallback xmlns="">
      <p:transition spd="slow" advTm="18480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a:t>
            </a:r>
          </a:p>
          <a:p>
            <a:r>
              <a:rPr lang="en-US" sz="2400" b="1" dirty="0">
                <a:latin typeface="Times New Roman" panose="02020603050405020304" pitchFamily="18" charset="0"/>
                <a:cs typeface="Times New Roman" panose="02020603050405020304" pitchFamily="18" charset="0"/>
              </a:rPr>
              <a:t>They are:</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Product features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Customer service</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Complements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4336517"/>
      </p:ext>
    </p:extLst>
  </p:cSld>
  <p:clrMapOvr>
    <a:masterClrMapping/>
  </p:clrMapOvr>
  <mc:AlternateContent xmlns:mc="http://schemas.openxmlformats.org/markup-compatibility/2006" xmlns:p14="http://schemas.microsoft.com/office/powerpoint/2010/main">
    <mc:Choice Requires="p14">
      <p:transition spd="slow" p14:dur="2000" advTm="259471"/>
    </mc:Choice>
    <mc:Fallback xmlns="">
      <p:transition spd="slow" advTm="25947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6750336"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PRODUCT FEATURES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obvious but most important levers that strategic leaders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 </a:t>
            </a:r>
          </a:p>
        </p:txBody>
      </p:sp>
      <p:pic>
        <p:nvPicPr>
          <p:cNvPr id="4" name="Picture 3"/>
          <p:cNvPicPr>
            <a:picLocks noChangeAspect="1"/>
          </p:cNvPicPr>
          <p:nvPr/>
        </p:nvPicPr>
        <p:blipFill>
          <a:blip r:embed="rId2"/>
          <a:stretch>
            <a:fillRect/>
          </a:stretch>
        </p:blipFill>
        <p:spPr>
          <a:xfrm>
            <a:off x="7859636" y="2821237"/>
            <a:ext cx="2829320" cy="2114845"/>
          </a:xfrm>
          <a:prstGeom prst="rect">
            <a:avLst/>
          </a:prstGeom>
        </p:spPr>
      </p:pic>
      <p:sp>
        <p:nvSpPr>
          <p:cNvPr id="2" name="TextBox 1">
            <a:extLst>
              <a:ext uri="{FF2B5EF4-FFF2-40B4-BE49-F238E27FC236}">
                <a16:creationId xmlns:a16="http://schemas.microsoft.com/office/drawing/2014/main" xmlns="" id="{8D8AF967-7923-819C-EEB4-79E52A4D6C9A}"/>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advTm="124556"/>
    </mc:Choice>
    <mc:Fallback xmlns="">
      <p:transition advTm="12455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 CUSTOMER SERVICE</a:t>
            </a:r>
          </a:p>
          <a:p>
            <a:r>
              <a:rPr lang="en-US" sz="2400" dirty="0">
                <a:latin typeface="Times New Roman" panose="02020603050405020304" pitchFamily="18" charset="0"/>
                <a:cs typeface="Times New Roman" panose="02020603050405020304" pitchFamily="18" charset="0"/>
              </a:rPr>
              <a:t>Managers can increase the perceived value of their firms’ product or service offerings by focusing on customer service. For example, the online retailer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earned a reputation for superior customer service by offering free shipping both ways: to the customer and for returns. </a:t>
            </a:r>
            <a:r>
              <a:rPr lang="en-US" sz="2400" dirty="0" err="1">
                <a:latin typeface="Times New Roman" panose="02020603050405020304" pitchFamily="18" charset="0"/>
                <a:cs typeface="Times New Roman" panose="02020603050405020304" pitchFamily="18" charset="0"/>
              </a:rPr>
              <a:t>Zappos’s</a:t>
            </a:r>
            <a:r>
              <a:rPr lang="en-US" sz="2400" dirty="0">
                <a:latin typeface="Times New Roman" panose="02020603050405020304" pitchFamily="18" charset="0"/>
                <a:cs typeface="Times New Roman" panose="02020603050405020304" pitchFamily="18" charset="0"/>
              </a:rPr>
              <a:t> strategic leaders didn’t view this as an additional expense but rather as part of their marketing budget. Competitors took notice, too; Amazon bought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for over $1 billion.</a:t>
            </a:r>
          </a:p>
        </p:txBody>
      </p:sp>
      <p:pic>
        <p:nvPicPr>
          <p:cNvPr id="7" name="Picture 6"/>
          <p:cNvPicPr>
            <a:picLocks noChangeAspect="1"/>
          </p:cNvPicPr>
          <p:nvPr/>
        </p:nvPicPr>
        <p:blipFill>
          <a:blip r:embed="rId2"/>
          <a:stretch>
            <a:fillRect/>
          </a:stretch>
        </p:blipFill>
        <p:spPr>
          <a:xfrm>
            <a:off x="8371554" y="2613394"/>
            <a:ext cx="2851641" cy="3029373"/>
          </a:xfrm>
          <a:prstGeom prst="rect">
            <a:avLst/>
          </a:prstGeom>
        </p:spPr>
      </p:pic>
      <p:sp>
        <p:nvSpPr>
          <p:cNvPr id="2" name="TextBox 1">
            <a:extLst>
              <a:ext uri="{FF2B5EF4-FFF2-40B4-BE49-F238E27FC236}">
                <a16:creationId xmlns:a16="http://schemas.microsoft.com/office/drawing/2014/main" xmlns="" id="{589A6DCE-8ACC-3690-1F9C-6761D5B4126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4131525"/>
      </p:ext>
    </p:extLst>
  </p:cSld>
  <p:clrMapOvr>
    <a:masterClrMapping/>
  </p:clrMapOvr>
  <mc:AlternateContent xmlns:mc="http://schemas.openxmlformats.org/markup-compatibility/2006" xmlns:p14="http://schemas.microsoft.com/office/powerpoint/2010/main">
    <mc:Choice Requires="p14">
      <p:transition p14:dur="10" advTm="123621"/>
    </mc:Choice>
    <mc:Fallback xmlns="">
      <p:transition advTm="1236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3- COMPLEMENTS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Complements add value to a product or service when they are consumed in tandem. Finding complements, therefore, is an important task for managers in their quest to enhance the value of their offerings. A prime example of complements is smartphones and cellular services. For instance, service for the iPhone was exclusively offered by AT&amp;T. Thus, if you wanted an iPhone, you had to sign up for a two-year service contract with AT&amp;T.</a:t>
            </a:r>
          </a:p>
        </p:txBody>
      </p:sp>
      <p:pic>
        <p:nvPicPr>
          <p:cNvPr id="4" name="Picture 3"/>
          <p:cNvPicPr>
            <a:picLocks noChangeAspect="1"/>
          </p:cNvPicPr>
          <p:nvPr/>
        </p:nvPicPr>
        <p:blipFill>
          <a:blip r:embed="rId2"/>
          <a:stretch>
            <a:fillRect/>
          </a:stretch>
        </p:blipFill>
        <p:spPr>
          <a:xfrm>
            <a:off x="8006217" y="2177626"/>
            <a:ext cx="2981741" cy="1124107"/>
          </a:xfrm>
          <a:prstGeom prst="rect">
            <a:avLst/>
          </a:prstGeom>
        </p:spPr>
      </p:pic>
      <p:sp>
        <p:nvSpPr>
          <p:cNvPr id="2" name="TextBox 1">
            <a:extLst>
              <a:ext uri="{FF2B5EF4-FFF2-40B4-BE49-F238E27FC236}">
                <a16:creationId xmlns:a16="http://schemas.microsoft.com/office/drawing/2014/main" xmlns="" id="{F0382C0A-F1B4-1A8E-82C4-30C82CF58C1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09691913"/>
      </p:ext>
    </p:extLst>
  </p:cSld>
  <p:clrMapOvr>
    <a:masterClrMapping/>
  </p:clrMapOvr>
  <mc:AlternateContent xmlns:mc="http://schemas.openxmlformats.org/markup-compatibility/2006" xmlns:p14="http://schemas.microsoft.com/office/powerpoint/2010/main">
    <mc:Choice Requires="p14">
      <p:transition p14:dur="10" advTm="129615"/>
    </mc:Choice>
    <mc:Fallback xmlns="">
      <p:transition advTm="12961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5293757"/>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286681311"/>
      </p:ext>
    </p:extLst>
  </p:cSld>
  <p:clrMapOvr>
    <a:masterClrMapping/>
  </p:clrMapOvr>
  <mc:AlternateContent xmlns:mc="http://schemas.openxmlformats.org/markup-compatibility/2006" xmlns:p14="http://schemas.microsoft.com/office/powerpoint/2010/main">
    <mc:Choice Requires="p14">
      <p:transition spd="slow" p14:dur="2000" advTm="9712"/>
    </mc:Choice>
    <mc:Fallback xmlns="">
      <p:transition spd="slow" advTm="971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goal of a cost-leadership strategy is to reduce the firm’s cost below that of its competitors while offering adequate value. The cost leader, as the name implies, focuses its attention and resources on reducing the cost to manufacture a product or on lowering the operating cost to deliver a service in order to offer lower prices to its customers.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8524945"/>
      </p:ext>
    </p:extLst>
  </p:cSld>
  <p:clrMapOvr>
    <a:masterClrMapping/>
  </p:clrMapOvr>
  <mc:AlternateContent xmlns:mc="http://schemas.openxmlformats.org/markup-compatibility/2006" xmlns:p14="http://schemas.microsoft.com/office/powerpoint/2010/main">
    <mc:Choice Requires="p14">
      <p:transition spd="slow" p14:dur="2000" advTm="133221"/>
    </mc:Choice>
    <mc:Fallback xmlns="">
      <p:transition spd="slow" advTm="13322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most important cost drivers that managers can manipulate to keep their costs low are:</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Cost of input factors.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Economies of scale.</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Learning-curve effects.</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Experience-curve effects.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9335385"/>
      </p:ext>
    </p:extLst>
  </p:cSld>
  <p:clrMapOvr>
    <a:masterClrMapping/>
  </p:clrMapOvr>
  <mc:AlternateContent xmlns:mc="http://schemas.openxmlformats.org/markup-compatibility/2006" xmlns:p14="http://schemas.microsoft.com/office/powerpoint/2010/main">
    <mc:Choice Requires="p14">
      <p:transition spd="slow" p14:dur="2000" advTm="146704"/>
    </mc:Choice>
    <mc:Fallback xmlns="">
      <p:transition spd="slow" advTm="14670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56907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Cost of input factors.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basic advantages a firm can have over its rivals is access to lower-cost input factors such as raw materials, capital,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and IT services. To benefit from lower-cost IT services, the Gulf carriers also outsource some value chain activities such as booking and online customer service to India.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3" name="Picture 2"/>
          <p:cNvPicPr>
            <a:picLocks noChangeAspect="1"/>
          </p:cNvPicPr>
          <p:nvPr/>
        </p:nvPicPr>
        <p:blipFill>
          <a:blip r:embed="rId2"/>
          <a:stretch>
            <a:fillRect/>
          </a:stretch>
        </p:blipFill>
        <p:spPr>
          <a:xfrm>
            <a:off x="6749143" y="2438333"/>
            <a:ext cx="4058678" cy="3400900"/>
          </a:xfrm>
          <a:prstGeom prst="rect">
            <a:avLst/>
          </a:prstGeom>
        </p:spPr>
      </p:pic>
      <p:sp>
        <p:nvSpPr>
          <p:cNvPr id="2" name="TextBox 1">
            <a:extLst>
              <a:ext uri="{FF2B5EF4-FFF2-40B4-BE49-F238E27FC236}">
                <a16:creationId xmlns:a16="http://schemas.microsoft.com/office/drawing/2014/main" xmlns="" id="{C075296A-920E-02A7-7770-88D81368FEB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advTm="122506"/>
    </mc:Choice>
    <mc:Fallback xmlns="">
      <p:transition advTm="1225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162943"/>
            <a:ext cx="10466458"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Economies of scale.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with greater market share might be in a position to reap economies of scale and decreases in cost per unit as output increases.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What causes per-unit cost to drop as output increases Economies of</a:t>
            </a:r>
          </a:p>
          <a:p>
            <a:r>
              <a:rPr lang="en-US" sz="2400" dirty="0">
                <a:latin typeface="Times New Roman" panose="02020603050405020304" pitchFamily="18" charset="0"/>
                <a:cs typeface="Times New Roman" panose="02020603050405020304" pitchFamily="18" charset="0"/>
              </a:rPr>
              <a:t>scale allow firms to:</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Spread their fixed costs over a larger output.</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Employ specialized systems and equipment.</a:t>
            </a:r>
          </a:p>
          <a:p>
            <a:pPr marL="457200" indent="-457200">
              <a:buFont typeface="+mj-lt"/>
              <a:buAutoNum type="alphaUcPeriod"/>
            </a:pPr>
            <a:r>
              <a:rPr lang="en-US" sz="2400" dirty="0">
                <a:latin typeface="Times New Roman" panose="02020603050405020304" pitchFamily="18" charset="0"/>
                <a:cs typeface="Times New Roman" panose="02020603050405020304" pitchFamily="18" charset="0"/>
              </a:rPr>
              <a:t>Take advantage of certain physical properties.</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4578263"/>
            <a:ext cx="3982006" cy="1955092"/>
          </a:xfrm>
          <a:prstGeom prst="rect">
            <a:avLst/>
          </a:prstGeom>
        </p:spPr>
      </p:pic>
      <p:sp>
        <p:nvSpPr>
          <p:cNvPr id="2" name="TextBox 1">
            <a:extLst>
              <a:ext uri="{FF2B5EF4-FFF2-40B4-BE49-F238E27FC236}">
                <a16:creationId xmlns:a16="http://schemas.microsoft.com/office/drawing/2014/main" xmlns="" id="{E34A93D5-1730-E9A3-7BFC-67A215A9821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182377670"/>
      </p:ext>
    </p:extLst>
  </p:cSld>
  <p:clrMapOvr>
    <a:masterClrMapping/>
  </p:clrMapOvr>
  <mc:AlternateContent xmlns:mc="http://schemas.openxmlformats.org/markup-compatibility/2006" xmlns:p14="http://schemas.microsoft.com/office/powerpoint/2010/main">
    <mc:Choice Requires="p14">
      <p:transition p14:dur="10" advTm="178993"/>
    </mc:Choice>
    <mc:Fallback xmlns="">
      <p:transition advTm="17899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Economies of scale.</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A. Spread their fixed costs over a larger output.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Larger output allows firms to spread their fixed costs over more units. That is why gains in market share are often critical to drive down per-unit cost. This relationship is even more pronounced in many high-tech industries because most of the cost occurs before a single product or service is sold.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5065485"/>
            <a:ext cx="3982006" cy="1467869"/>
          </a:xfrm>
          <a:prstGeom prst="rect">
            <a:avLst/>
          </a:prstGeom>
        </p:spPr>
      </p:pic>
      <p:sp>
        <p:nvSpPr>
          <p:cNvPr id="2" name="TextBox 1">
            <a:extLst>
              <a:ext uri="{FF2B5EF4-FFF2-40B4-BE49-F238E27FC236}">
                <a16:creationId xmlns:a16="http://schemas.microsoft.com/office/drawing/2014/main" xmlns="" id="{3A40CF7C-AFDD-CE85-43BA-99B603D98E1C}"/>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67555574"/>
      </p:ext>
    </p:extLst>
  </p:cSld>
  <p:clrMapOvr>
    <a:masterClrMapping/>
  </p:clrMapOvr>
  <mc:AlternateContent xmlns:mc="http://schemas.openxmlformats.org/markup-compatibility/2006" xmlns:p14="http://schemas.microsoft.com/office/powerpoint/2010/main">
    <mc:Choice Requires="p14">
      <p:transition p14:dur="10" advTm="104436"/>
    </mc:Choice>
    <mc:Fallback xmlns="">
      <p:transition advTm="10443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Economies of scale.</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B. Employ specialized systems and equipment.</a:t>
            </a:r>
          </a:p>
          <a:p>
            <a:r>
              <a:rPr lang="en-US" sz="2400" dirty="0">
                <a:latin typeface="Times New Roman" panose="02020603050405020304" pitchFamily="18" charset="0"/>
                <a:cs typeface="Times New Roman" panose="02020603050405020304" pitchFamily="18" charset="0"/>
              </a:rPr>
              <a:t> Larger output also allows firms to invest in more specialized systems and equipment, such as enterprise resource planning (ERP) software or manufacturing robots. Tesla’s strong demand for its new Model 3 sedan allows it to employ cutting-edge robotics in its Fremont, California, manufacturing plant to produce cars of the highest quality at large scale and thus driving down costs.</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5271477"/>
            <a:ext cx="3982006" cy="1261877"/>
          </a:xfrm>
          <a:prstGeom prst="rect">
            <a:avLst/>
          </a:prstGeom>
        </p:spPr>
      </p:pic>
      <p:sp>
        <p:nvSpPr>
          <p:cNvPr id="2" name="TextBox 1">
            <a:extLst>
              <a:ext uri="{FF2B5EF4-FFF2-40B4-BE49-F238E27FC236}">
                <a16:creationId xmlns:a16="http://schemas.microsoft.com/office/drawing/2014/main" xmlns="" id="{3237C995-021B-B724-9F11-FDB176CB060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38839392"/>
      </p:ext>
    </p:extLst>
  </p:cSld>
  <p:clrMapOvr>
    <a:masterClrMapping/>
  </p:clrMapOvr>
  <mc:AlternateContent xmlns:mc="http://schemas.openxmlformats.org/markup-compatibility/2006" xmlns:p14="http://schemas.microsoft.com/office/powerpoint/2010/main">
    <mc:Choice Requires="p14">
      <p:transition p14:dur="10" advTm="121748"/>
    </mc:Choice>
    <mc:Fallback xmlns="">
      <p:transition advTm="12174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162943"/>
            <a:ext cx="10466458"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2- Economies of scale.</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B. Take advantage of certain physical properties.</a:t>
            </a:r>
          </a:p>
          <a:p>
            <a:r>
              <a:rPr lang="en-US" sz="2400" dirty="0">
                <a:latin typeface="Times New Roman" panose="02020603050405020304" pitchFamily="18" charset="0"/>
                <a:cs typeface="Times New Roman" panose="02020603050405020304" pitchFamily="18" charset="0"/>
              </a:rPr>
              <a:t>Ex: Big box stores can stock more merchandise and handle inventory efficiently</a:t>
            </a:r>
          </a:p>
          <a:p>
            <a:endParaRPr lang="en-US" sz="2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2"/>
          <a:stretch>
            <a:fillRect/>
          </a:stretch>
        </p:blipFill>
        <p:spPr>
          <a:xfrm>
            <a:off x="7675511" y="4456922"/>
            <a:ext cx="3982006" cy="1955092"/>
          </a:xfrm>
          <a:prstGeom prst="rect">
            <a:avLst/>
          </a:prstGeom>
        </p:spPr>
      </p:pic>
      <p:sp>
        <p:nvSpPr>
          <p:cNvPr id="2" name="TextBox 1">
            <a:extLst>
              <a:ext uri="{FF2B5EF4-FFF2-40B4-BE49-F238E27FC236}">
                <a16:creationId xmlns:a16="http://schemas.microsoft.com/office/drawing/2014/main" xmlns="" id="{21472123-4429-8AE2-5440-832F4387BB56}"/>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71994999"/>
      </p:ext>
    </p:extLst>
  </p:cSld>
  <p:clrMapOvr>
    <a:masterClrMapping/>
  </p:clrMapOvr>
  <mc:AlternateContent xmlns:mc="http://schemas.openxmlformats.org/markup-compatibility/2006" xmlns:p14="http://schemas.microsoft.com/office/powerpoint/2010/main">
    <mc:Choice Requires="p14">
      <p:transition p14:dur="10" advTm="84855"/>
    </mc:Choice>
    <mc:Fallback xmlns="">
      <p:transition advTm="8485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9145193"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Learning-curve effects.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Do learning curves go up or down? Looking at the challenge of learning, many people tend to see it as an uphill battle and assume the learning curve goes up. But if we consider our productivity, learning curves go down, as it takes less and less time to produce the same output as we learn how to be more efficient—learning by doing drives down cost.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
        <p:nvSpPr>
          <p:cNvPr id="2" name="TextBox 1">
            <a:extLst>
              <a:ext uri="{FF2B5EF4-FFF2-40B4-BE49-F238E27FC236}">
                <a16:creationId xmlns:a16="http://schemas.microsoft.com/office/drawing/2014/main" xmlns="" id="{A1AA1D88-552D-8D94-060D-9F742960656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34752597"/>
      </p:ext>
    </p:extLst>
  </p:cSld>
  <p:clrMapOvr>
    <a:masterClrMapping/>
  </p:clrMapOvr>
  <mc:AlternateContent xmlns:mc="http://schemas.openxmlformats.org/markup-compatibility/2006" xmlns:p14="http://schemas.microsoft.com/office/powerpoint/2010/main">
    <mc:Choice Requires="p14">
      <p:transition p14:dur="10" advTm="126731"/>
    </mc:Choice>
    <mc:Fallback xmlns="">
      <p:transition advTm="12673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9145193"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Experience-curve effects.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the learning curve just discussed, we assumed the underlying technology remained constant, while only cumulative output increased. In the experience curve, in contrast, we now change the underlying technology while holding cumulative output constant.</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
        <p:nvSpPr>
          <p:cNvPr id="2" name="TextBox 1">
            <a:extLst>
              <a:ext uri="{FF2B5EF4-FFF2-40B4-BE49-F238E27FC236}">
                <a16:creationId xmlns:a16="http://schemas.microsoft.com/office/drawing/2014/main" xmlns="" id="{16D68BA9-767E-5FAA-897E-4C9D5C6AD4E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20133069"/>
      </p:ext>
    </p:extLst>
  </p:cSld>
  <p:clrMapOvr>
    <a:masterClrMapping/>
  </p:clrMapOvr>
  <mc:AlternateContent xmlns:mc="http://schemas.openxmlformats.org/markup-compatibility/2006" xmlns:p14="http://schemas.microsoft.com/office/powerpoint/2010/main">
    <mc:Choice Requires="p14">
      <p:transition p14:dur="10" advTm="106766"/>
    </mc:Choice>
    <mc:Fallback xmlns="">
      <p:transition advTm="10676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760390592"/>
      </p:ext>
    </p:extLst>
  </p:cSld>
  <p:clrMapOvr>
    <a:masterClrMapping/>
  </p:clrMapOvr>
  <mc:AlternateContent xmlns:mc="http://schemas.openxmlformats.org/markup-compatibility/2006" xmlns:p14="http://schemas.microsoft.com/office/powerpoint/2010/main">
    <mc:Choice Requires="p14">
      <p:transition spd="slow" p14:dur="2000" advTm="33139"/>
    </mc:Choice>
    <mc:Fallback xmlns="">
      <p:transition spd="slow" advTm="3313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Business-Level Strategy and the Five Forces:</a:t>
            </a:r>
          </a:p>
          <a:p>
            <a:pPr algn="ctr"/>
            <a:r>
              <a:rPr lang="en-US" sz="2800" b="1" dirty="0">
                <a:solidFill>
                  <a:srgbClr val="00B0F0"/>
                </a:solidFill>
                <a:latin typeface="Times New Roman" panose="02020603050405020304" pitchFamily="18" charset="0"/>
                <a:cs typeface="Times New Roman" panose="02020603050405020304" pitchFamily="18" charset="0"/>
              </a:rPr>
              <a:t>Benefits and Risks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business-level strategies introduced in this chapter allow firms to carve out strong strategic positions that enhance the likelihood of gaining and sustaining competitive advantage.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4511282"/>
      </p:ext>
    </p:extLst>
  </p:cSld>
  <p:clrMapOvr>
    <a:masterClrMapping/>
  </p:clrMapOvr>
  <mc:AlternateContent xmlns:mc="http://schemas.openxmlformats.org/markup-compatibility/2006" xmlns:p14="http://schemas.microsoft.com/office/powerpoint/2010/main">
    <mc:Choice Requires="p14">
      <p:transition spd="slow" p14:dur="2000" advTm="111297"/>
    </mc:Choice>
    <mc:Fallback xmlns="">
      <p:transition spd="slow" advTm="11129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5908507"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differentiation strategy is defined as establishing a strategic position that creates higher perceived value while controlling costs. The successful differentiator stakes out a unique strategic position, where it can benefit from imperfect competition and command a premium price. A well-executed differentiation strategy reduces rivalry among competitors.</a:t>
            </a:r>
          </a:p>
        </p:txBody>
      </p:sp>
      <p:pic>
        <p:nvPicPr>
          <p:cNvPr id="4" name="Picture 3"/>
          <p:cNvPicPr>
            <a:picLocks noChangeAspect="1"/>
          </p:cNvPicPr>
          <p:nvPr/>
        </p:nvPicPr>
        <p:blipFill>
          <a:blip r:embed="rId2"/>
          <a:stretch>
            <a:fillRect/>
          </a:stretch>
        </p:blipFill>
        <p:spPr>
          <a:xfrm>
            <a:off x="6981371" y="2235255"/>
            <a:ext cx="4034972" cy="3477110"/>
          </a:xfrm>
          <a:prstGeom prst="rect">
            <a:avLst/>
          </a:prstGeom>
        </p:spPr>
      </p:pic>
      <p:sp>
        <p:nvSpPr>
          <p:cNvPr id="2" name="TextBox 1">
            <a:extLst>
              <a:ext uri="{FF2B5EF4-FFF2-40B4-BE49-F238E27FC236}">
                <a16:creationId xmlns:a16="http://schemas.microsoft.com/office/drawing/2014/main" xmlns="" id="{EAE1B920-B83F-1A27-7557-68433BE00AB8}"/>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advTm="128135"/>
    </mc:Choice>
    <mc:Fallback xmlns="">
      <p:transition advTm="12813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72417"/>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235255"/>
            <a:ext cx="5908507"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cost-leadership strategy is defined as obtaining the lowest-cost position in the industry while offering acceptable value. The cost leader, therefore, is protected from other competitors because of having the lowest cost. If a price war ensues, the low-cost leader will be the last firm standing; all other firms will be driven out as margins evaporate. </a:t>
            </a:r>
          </a:p>
        </p:txBody>
      </p:sp>
      <p:pic>
        <p:nvPicPr>
          <p:cNvPr id="7" name="Picture 6"/>
          <p:cNvPicPr>
            <a:picLocks noChangeAspect="1"/>
          </p:cNvPicPr>
          <p:nvPr/>
        </p:nvPicPr>
        <p:blipFill>
          <a:blip r:embed="rId2"/>
          <a:stretch>
            <a:fillRect/>
          </a:stretch>
        </p:blipFill>
        <p:spPr>
          <a:xfrm>
            <a:off x="6911845" y="2101396"/>
            <a:ext cx="4345035" cy="3372321"/>
          </a:xfrm>
          <a:prstGeom prst="rect">
            <a:avLst/>
          </a:prstGeom>
        </p:spPr>
      </p:pic>
      <p:sp>
        <p:nvSpPr>
          <p:cNvPr id="2" name="TextBox 1">
            <a:extLst>
              <a:ext uri="{FF2B5EF4-FFF2-40B4-BE49-F238E27FC236}">
                <a16:creationId xmlns:a16="http://schemas.microsoft.com/office/drawing/2014/main" xmlns="" id="{E4F6F08C-B779-222F-CE3B-CA1F4307675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3333158"/>
      </p:ext>
    </p:extLst>
  </p:cSld>
  <p:clrMapOvr>
    <a:masterClrMapping/>
  </p:clrMapOvr>
  <mc:AlternateContent xmlns:mc="http://schemas.openxmlformats.org/markup-compatibility/2006" xmlns:p14="http://schemas.microsoft.com/office/powerpoint/2010/main">
    <mc:Choice Requires="p14">
      <p:transition p14:dur="10" advTm="123522"/>
    </mc:Choice>
    <mc:Fallback xmlns="">
      <p:transition advTm="12352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477875"/>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Threat of entry</a:t>
            </a:r>
          </a:p>
          <a:p>
            <a:r>
              <a:rPr lang="en-US" sz="2400" b="1" dirty="0"/>
              <a:t>Differentiation</a:t>
            </a:r>
            <a:endParaRPr lang="en-US" sz="2400" dirty="0"/>
          </a:p>
          <a:p>
            <a:r>
              <a:rPr lang="en-US" sz="2400" b="1" dirty="0"/>
              <a:t>Benefits</a:t>
            </a:r>
          </a:p>
          <a:p>
            <a:r>
              <a:rPr lang="en-US" sz="2400" dirty="0"/>
              <a:t>• Protection against entry due to intangible resources such as a reputation for innovation, quality, or customer service</a:t>
            </a:r>
          </a:p>
          <a:p>
            <a:r>
              <a:rPr lang="en-US" sz="2400" b="1" dirty="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2259526D-C5FA-1348-D509-76F1BEE613F4}"/>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7674291"/>
      </p:ext>
    </p:extLst>
  </p:cSld>
  <p:clrMapOvr>
    <a:masterClrMapping/>
  </p:clrMapOvr>
  <mc:AlternateContent xmlns:mc="http://schemas.openxmlformats.org/markup-compatibility/2006" xmlns:p14="http://schemas.microsoft.com/office/powerpoint/2010/main">
    <mc:Choice Requires="p14">
      <p:transition p14:dur="10" advTm="93229"/>
    </mc:Choice>
    <mc:Fallback xmlns="">
      <p:transition advTm="9322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 Leadership: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Threat of entry</a:t>
            </a:r>
          </a:p>
          <a:p>
            <a:r>
              <a:rPr lang="en-US" sz="2400" b="1" dirty="0"/>
              <a:t>Cost Leadership</a:t>
            </a:r>
          </a:p>
          <a:p>
            <a:r>
              <a:rPr lang="en-US" sz="2400" b="1" dirty="0"/>
              <a:t>Benefits</a:t>
            </a:r>
          </a:p>
          <a:p>
            <a:r>
              <a:rPr lang="en-US" sz="2400" dirty="0"/>
              <a:t>• Protection against entry due to economies of scale</a:t>
            </a:r>
          </a:p>
          <a:p>
            <a:r>
              <a:rPr lang="en-US" sz="2400" b="1" dirty="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99670B7D-2036-5710-AC6A-0E20D727A26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06318955"/>
      </p:ext>
    </p:extLst>
  </p:cSld>
  <p:clrMapOvr>
    <a:masterClrMapping/>
  </p:clrMapOvr>
  <mc:AlternateContent xmlns:mc="http://schemas.openxmlformats.org/markup-compatibility/2006" xmlns:p14="http://schemas.microsoft.com/office/powerpoint/2010/main">
    <mc:Choice Requires="p14">
      <p:transition p14:dur="10" advTm="61714"/>
    </mc:Choice>
    <mc:Fallback xmlns="">
      <p:transition advTm="6171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170099"/>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Power of suppliers</a:t>
            </a:r>
          </a:p>
          <a:p>
            <a:r>
              <a:rPr lang="en-US" sz="2800" b="1" dirty="0"/>
              <a:t>Differentiation</a:t>
            </a:r>
            <a:endParaRPr lang="en-US" sz="2800" b="1" dirty="0">
              <a:solidFill>
                <a:srgbClr val="002060"/>
              </a:solidFill>
              <a:effectLst>
                <a:outerShdw blurRad="38100" dist="38100" dir="2700000" algn="tl">
                  <a:srgbClr val="000000">
                    <a:alpha val="43137"/>
                  </a:srgbClr>
                </a:outerShdw>
              </a:effectLst>
            </a:endParaRPr>
          </a:p>
          <a:p>
            <a:r>
              <a:rPr lang="en-US" sz="2400" b="1" dirty="0"/>
              <a:t>Benefits</a:t>
            </a:r>
          </a:p>
          <a:p>
            <a:r>
              <a:rPr lang="en-US" sz="2400" dirty="0"/>
              <a:t>Protection against increase in input prices, which can be passed on to customers</a:t>
            </a:r>
          </a:p>
          <a:p>
            <a:r>
              <a:rPr lang="en-US" sz="2400" b="1" dirty="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7EBFC27-BA4C-2BED-4CFC-565E8945163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98487840"/>
      </p:ext>
    </p:extLst>
  </p:cSld>
  <p:clrMapOvr>
    <a:masterClrMapping/>
  </p:clrMapOvr>
  <mc:AlternateContent xmlns:mc="http://schemas.openxmlformats.org/markup-compatibility/2006" xmlns:p14="http://schemas.microsoft.com/office/powerpoint/2010/main">
    <mc:Choice Requires="p14">
      <p:transition p14:dur="10" advTm="62787"/>
    </mc:Choice>
    <mc:Fallback xmlns="">
      <p:transition advTm="6278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2800767"/>
          </a:xfrm>
          <a:prstGeom prst="rect">
            <a:avLst/>
          </a:prstGeom>
          <a:noFill/>
        </p:spPr>
        <p:txBody>
          <a:bodyPr wrap="square" rtlCol="0">
            <a:spAutoFit/>
          </a:bodyPr>
          <a:lstStyle/>
          <a:p>
            <a:r>
              <a:rPr lang="en-US" sz="2800" b="1" dirty="0"/>
              <a:t>Competitive Force</a:t>
            </a:r>
            <a:endParaRPr lang="en-US" sz="2800" b="1" dirty="0">
              <a:solidFill>
                <a:srgbClr val="002060"/>
              </a:solidFill>
              <a:effectLst>
                <a:outerShdw blurRad="38100" dist="38100" dir="2700000" algn="tl">
                  <a:srgbClr val="000000">
                    <a:alpha val="43137"/>
                  </a:srgbClr>
                </a:outerShdw>
              </a:effectLst>
            </a:endParaRPr>
          </a:p>
          <a:p>
            <a:r>
              <a:rPr lang="en-US" sz="2800" b="1" dirty="0">
                <a:solidFill>
                  <a:srgbClr val="002060"/>
                </a:solidFill>
                <a:effectLst>
                  <a:outerShdw blurRad="38100" dist="38100" dir="2700000" algn="tl">
                    <a:srgbClr val="000000">
                      <a:alpha val="43137"/>
                    </a:srgbClr>
                  </a:outerShdw>
                </a:effectLst>
              </a:rPr>
              <a:t>Power of suppliers</a:t>
            </a:r>
          </a:p>
          <a:p>
            <a:r>
              <a:rPr lang="en-US" sz="2400" b="1" dirty="0"/>
              <a:t>Cost Leadership</a:t>
            </a:r>
          </a:p>
          <a:p>
            <a:r>
              <a:rPr lang="en-US" sz="2400" b="1" dirty="0"/>
              <a:t>Benefits</a:t>
            </a:r>
          </a:p>
          <a:p>
            <a:r>
              <a:rPr lang="en-US" sz="2400" dirty="0"/>
              <a:t>• Protection against increase in input prices, which can be absorbed</a:t>
            </a:r>
            <a:r>
              <a:rPr lang="ar-EG" sz="2400" dirty="0"/>
              <a:t> استيعاب </a:t>
            </a:r>
            <a:endParaRPr lang="en-US" sz="2400" dirty="0"/>
          </a:p>
          <a:p>
            <a:r>
              <a:rPr lang="en-US" sz="2400" b="1" dirty="0"/>
              <a:t>Risks</a:t>
            </a:r>
          </a:p>
          <a:p>
            <a:r>
              <a:rPr lang="en-US" sz="2400" dirty="0"/>
              <a:t>• Erosion of margins</a:t>
            </a:r>
          </a:p>
        </p:txBody>
      </p:sp>
      <p:sp>
        <p:nvSpPr>
          <p:cNvPr id="2" name="TextBox 1">
            <a:extLst>
              <a:ext uri="{FF2B5EF4-FFF2-40B4-BE49-F238E27FC236}">
                <a16:creationId xmlns:a16="http://schemas.microsoft.com/office/drawing/2014/main" xmlns="" id="{D32A4BC5-8215-3420-2349-C48384E2128E}"/>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xmlns="" id="{BC339AAA-E1EE-CEDC-BE7A-B471E2D4F1A8}"/>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 Leadership: Benefits and Risks</a:t>
            </a:r>
          </a:p>
        </p:txBody>
      </p:sp>
    </p:spTree>
    <p:extLst>
      <p:ext uri="{BB962C8B-B14F-4D97-AF65-F5344CB8AC3E}">
        <p14:creationId xmlns:p14="http://schemas.microsoft.com/office/powerpoint/2010/main" val="1318222902"/>
      </p:ext>
    </p:extLst>
  </p:cSld>
  <p:clrMapOvr>
    <a:masterClrMapping/>
  </p:clrMapOvr>
  <mc:AlternateContent xmlns:mc="http://schemas.openxmlformats.org/markup-compatibility/2006" xmlns:p14="http://schemas.microsoft.com/office/powerpoint/2010/main">
    <mc:Choice Requires="p14">
      <p:transition p14:dur="10" advTm="44832"/>
    </mc:Choice>
    <mc:Fallback xmlns="">
      <p:transition advTm="448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Power of buyers</a:t>
            </a:r>
          </a:p>
          <a:p>
            <a:r>
              <a:rPr lang="en-US" sz="2400" b="1" dirty="0"/>
              <a:t>Differentiation</a:t>
            </a:r>
            <a:endParaRPr lang="en-US" sz="2400" dirty="0"/>
          </a:p>
          <a:p>
            <a:r>
              <a:rPr lang="en-US" sz="2400" b="1" dirty="0"/>
              <a:t>Benefits</a:t>
            </a:r>
          </a:p>
          <a:p>
            <a:r>
              <a:rPr lang="en-US" sz="2400" dirty="0"/>
              <a:t>• Protection against decrease in sales prices, because well differentiated Products or services are not perfect imitations</a:t>
            </a:r>
            <a:r>
              <a:rPr lang="ar-EG" sz="2400" dirty="0"/>
              <a:t> المقلدة </a:t>
            </a:r>
            <a:endParaRPr lang="en-US" sz="2400" dirty="0"/>
          </a:p>
          <a:p>
            <a:r>
              <a:rPr lang="en-US" sz="2400" b="1" dirty="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5D13AC7-2859-91F2-C5E3-8A92F3AE365F}"/>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06089118"/>
      </p:ext>
    </p:extLst>
  </p:cSld>
  <p:clrMapOvr>
    <a:masterClrMapping/>
  </p:clrMapOvr>
  <mc:AlternateContent xmlns:mc="http://schemas.openxmlformats.org/markup-compatibility/2006" xmlns:p14="http://schemas.microsoft.com/office/powerpoint/2010/main">
    <mc:Choice Requires="p14">
      <p:transition p14:dur="10" advTm="41878"/>
    </mc:Choice>
    <mc:Fallback xmlns="">
      <p:transition advTm="4187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2739211"/>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Power of buyers</a:t>
            </a:r>
            <a:endParaRPr lang="en-US" sz="2800" b="1" dirty="0"/>
          </a:p>
          <a:p>
            <a:r>
              <a:rPr lang="en-US" sz="2400" b="1" dirty="0"/>
              <a:t>Cost Leadership</a:t>
            </a:r>
          </a:p>
          <a:p>
            <a:r>
              <a:rPr lang="en-US" sz="2400" b="1" dirty="0"/>
              <a:t>Benefits</a:t>
            </a:r>
          </a:p>
          <a:p>
            <a:r>
              <a:rPr lang="en-US" sz="2400" dirty="0"/>
              <a:t>• Protection against increase in input prices, which can be absorbed</a:t>
            </a:r>
          </a:p>
          <a:p>
            <a:r>
              <a:rPr lang="en-US" sz="2400" b="1" dirty="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C65031F-D1AF-6848-C1DA-8BDD786C748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xmlns="" id="{257459BD-4942-0162-2B56-C932BB81E675}"/>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 Leadership: Benefits and Risks</a:t>
            </a:r>
          </a:p>
        </p:txBody>
      </p:sp>
    </p:spTree>
    <p:extLst>
      <p:ext uri="{BB962C8B-B14F-4D97-AF65-F5344CB8AC3E}">
        <p14:creationId xmlns:p14="http://schemas.microsoft.com/office/powerpoint/2010/main" val="3251478050"/>
      </p:ext>
    </p:extLst>
  </p:cSld>
  <p:clrMapOvr>
    <a:masterClrMapping/>
  </p:clrMapOvr>
  <mc:AlternateContent xmlns:mc="http://schemas.openxmlformats.org/markup-compatibility/2006" xmlns:p14="http://schemas.microsoft.com/office/powerpoint/2010/main">
    <mc:Choice Requires="p14">
      <p:transition p14:dur="10" advTm="62312"/>
    </mc:Choice>
    <mc:Fallback xmlns="">
      <p:transition advTm="623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5416868"/>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r>
              <a:rPr lang="en-US" dirty="0">
                <a:solidFill>
                  <a:schemeClr val="bg1">
                    <a:lumMod val="75000"/>
                  </a:schemeClr>
                </a:solidFill>
                <a:latin typeface="Times New Roman" panose="02020603050405020304" pitchFamily="18" charset="0"/>
                <a:cs typeface="Times New Roman" panose="02020603050405020304" pitchFamily="18" charset="0"/>
              </a:rPr>
              <a:t>”</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869358510"/>
      </p:ext>
    </p:extLst>
  </p:cSld>
  <p:clrMapOvr>
    <a:masterClrMapping/>
  </p:clrMapOvr>
  <mc:AlternateContent xmlns:mc="http://schemas.openxmlformats.org/markup-compatibility/2006" xmlns:p14="http://schemas.microsoft.com/office/powerpoint/2010/main">
    <mc:Choice Requires="p14">
      <p:transition spd="slow" p14:dur="2000" advTm="30840"/>
    </mc:Choice>
    <mc:Fallback xmlns="">
      <p:transition spd="slow" advTm="3084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Combining Differentiation and 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Blue ocean strategy is a business-level strategy that successfully combines differentiation and cost-leadership activities using value innovation to reconcile the inherent trade-offs in those two distinct strategic positions. They use the metaphor of an ocean to denote market spaces. Blue oceans represent untapped market space, the creation of additional demand, and the resulting opportunities for highly profitable growth.</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9497088" y="5179793"/>
            <a:ext cx="1524213" cy="1305107"/>
          </a:xfrm>
          <a:prstGeom prst="rect">
            <a:avLst/>
          </a:prstGeom>
        </p:spPr>
      </p:pic>
    </p:spTree>
    <p:extLst>
      <p:ext uri="{BB962C8B-B14F-4D97-AF65-F5344CB8AC3E}">
        <p14:creationId xmlns:p14="http://schemas.microsoft.com/office/powerpoint/2010/main" val="532330428"/>
      </p:ext>
    </p:extLst>
  </p:cSld>
  <p:clrMapOvr>
    <a:masterClrMapping/>
  </p:clrMapOvr>
  <mc:AlternateContent xmlns:mc="http://schemas.openxmlformats.org/markup-compatibility/2006" xmlns:p14="http://schemas.microsoft.com/office/powerpoint/2010/main">
    <mc:Choice Requires="p14">
      <p:transition spd="slow" p14:dur="2000" advTm="194981"/>
    </mc:Choice>
    <mc:Fallback xmlns="">
      <p:transition spd="slow" advTm="19498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Combining Differentiation and 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In contrast, red oceans are the known market space of existing industries. In red oceans the rivalry among existing firms is cut-throat because the market space is crowded and competition is a zero-sum game.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175258" y="4156557"/>
            <a:ext cx="4829849" cy="2067213"/>
          </a:xfrm>
          <a:prstGeom prst="rect">
            <a:avLst/>
          </a:prstGeom>
        </p:spPr>
      </p:pic>
    </p:spTree>
    <p:extLst>
      <p:ext uri="{BB962C8B-B14F-4D97-AF65-F5344CB8AC3E}">
        <p14:creationId xmlns:p14="http://schemas.microsoft.com/office/powerpoint/2010/main" val="1706725383"/>
      </p:ext>
    </p:extLst>
  </p:cSld>
  <p:clrMapOvr>
    <a:masterClrMapping/>
  </p:clrMapOvr>
  <mc:AlternateContent xmlns:mc="http://schemas.openxmlformats.org/markup-compatibility/2006" xmlns:p14="http://schemas.microsoft.com/office/powerpoint/2010/main">
    <mc:Choice Requires="p14">
      <p:transition spd="slow" p14:dur="2000" advTm="116727"/>
    </mc:Choice>
    <mc:Fallback xmlns="">
      <p:transition spd="slow" advTm="1167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dirty="0"/>
          </a:p>
          <a:p>
            <a:r>
              <a:rPr lang="en-US" sz="2400" dirty="0">
                <a:latin typeface="Times New Roman" panose="02020603050405020304" pitchFamily="18" charset="0"/>
                <a:cs typeface="Times New Roman" panose="02020603050405020304" pitchFamily="18" charset="0"/>
              </a:rPr>
              <a:t>Instead of attempting to out-compete your rivals by offering better features or lower costs, successful value innovation makes competition irrelevant by providing a leap in value creation, thereby opening new and uncontested market spaces. Successful value innovation requires that a firm’s strategic moves lower its costs and also increase the perceived value for buyers. Lowering a firm’s costs is primarily achieved by eliminating and reducing the taken-for-granted factors that the firm’s industry rivals compete on.</a:t>
            </a:r>
          </a:p>
        </p:txBody>
      </p:sp>
      <p:sp>
        <p:nvSpPr>
          <p:cNvPr id="2" name="TextBox 1">
            <a:extLst>
              <a:ext uri="{FF2B5EF4-FFF2-40B4-BE49-F238E27FC236}">
                <a16:creationId xmlns:a16="http://schemas.microsoft.com/office/drawing/2014/main" xmlns="" id="{DDB6A42F-3D1C-BBEB-A5C0-FF20557EBEC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52365989"/>
      </p:ext>
    </p:extLst>
  </p:cSld>
  <p:clrMapOvr>
    <a:masterClrMapping/>
  </p:clrMapOvr>
  <mc:AlternateContent xmlns:mc="http://schemas.openxmlformats.org/markup-compatibility/2006" xmlns:p14="http://schemas.microsoft.com/office/powerpoint/2010/main">
    <mc:Choice Requires="p14">
      <p:transition p14:dur="10" advTm="61858"/>
    </mc:Choice>
    <mc:Fallback xmlns="">
      <p:transition advTm="6185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046988"/>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dirty="0"/>
          </a:p>
          <a:p>
            <a:r>
              <a:rPr lang="en-US" sz="2400" b="1" dirty="0"/>
              <a:t>Value Innovation—Lower Costs</a:t>
            </a:r>
          </a:p>
          <a:p>
            <a:endParaRPr lang="en-US" sz="2400" b="1" dirty="0"/>
          </a:p>
          <a:p>
            <a:r>
              <a:rPr lang="en-US" sz="2400" dirty="0"/>
              <a:t>1. </a:t>
            </a:r>
            <a:r>
              <a:rPr lang="en-US" sz="2400" i="1" dirty="0"/>
              <a:t>Eliminate. </a:t>
            </a:r>
            <a:r>
              <a:rPr lang="en-US" sz="2400" dirty="0"/>
              <a:t>Which of the factors that the Industry takes for granted should be eliminated?</a:t>
            </a:r>
          </a:p>
          <a:p>
            <a:r>
              <a:rPr lang="en-US" sz="2400" dirty="0"/>
              <a:t>2. </a:t>
            </a:r>
            <a:r>
              <a:rPr lang="en-US" sz="2400" i="1" dirty="0"/>
              <a:t>Reduce. </a:t>
            </a:r>
            <a:r>
              <a:rPr lang="en-US" sz="2400" dirty="0"/>
              <a:t>Which of the factors should be reduced well below the industry’s standard?</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007E20A7-470B-50E9-609C-5CFF6ED71625}"/>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11360430"/>
      </p:ext>
    </p:extLst>
  </p:cSld>
  <p:clrMapOvr>
    <a:masterClrMapping/>
  </p:clrMapOvr>
  <mc:AlternateContent xmlns:mc="http://schemas.openxmlformats.org/markup-compatibility/2006" xmlns:p14="http://schemas.microsoft.com/office/powerpoint/2010/main">
    <mc:Choice Requires="p14">
      <p:transition p14:dur="10" advTm="79423"/>
    </mc:Choice>
    <mc:Fallback xmlns="">
      <p:transition advTm="794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2677656"/>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dirty="0"/>
          </a:p>
          <a:p>
            <a:r>
              <a:rPr lang="en-US" sz="2400" b="1" dirty="0"/>
              <a:t>Value Innovation—Increase Perceived Consumer Benefits</a:t>
            </a:r>
          </a:p>
          <a:p>
            <a:endParaRPr lang="en-US" sz="2400" b="1" dirty="0"/>
          </a:p>
          <a:p>
            <a:r>
              <a:rPr lang="en-US" sz="2400" dirty="0"/>
              <a:t>3. </a:t>
            </a:r>
            <a:r>
              <a:rPr lang="en-US" sz="2400" i="1" dirty="0"/>
              <a:t>Raise. </a:t>
            </a:r>
            <a:r>
              <a:rPr lang="en-US" sz="2400" dirty="0"/>
              <a:t>Which of the factors should be raised well above the industry’s standard?</a:t>
            </a:r>
          </a:p>
          <a:p>
            <a:r>
              <a:rPr lang="en-US" sz="2400" dirty="0"/>
              <a:t>4. </a:t>
            </a:r>
            <a:r>
              <a:rPr lang="en-US" sz="2400" i="1" dirty="0"/>
              <a:t>Create. </a:t>
            </a:r>
            <a:r>
              <a:rPr lang="en-US" sz="2400" dirty="0"/>
              <a:t>Which factors should be created that the industry has never offered?</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D3F5B153-4166-C61A-2E2B-97D4F6467980}"/>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25591856"/>
      </p:ext>
    </p:extLst>
  </p:cSld>
  <p:clrMapOvr>
    <a:masterClrMapping/>
  </p:clrMapOvr>
  <mc:AlternateContent xmlns:mc="http://schemas.openxmlformats.org/markup-compatibility/2006" xmlns:p14="http://schemas.microsoft.com/office/powerpoint/2010/main">
    <mc:Choice Requires="p14">
      <p:transition p14:dur="10" advTm="42426"/>
    </mc:Choice>
    <mc:Fallback xmlns="">
      <p:transition advTm="4242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2308324"/>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i="1" dirty="0">
              <a:effectLst>
                <a:outerShdw blurRad="38100" dist="38100" dir="2700000" algn="tl">
                  <a:srgbClr val="000000">
                    <a:alpha val="43137"/>
                  </a:srgbClr>
                </a:outerShdw>
              </a:effectLst>
            </a:endParaRPr>
          </a:p>
          <a:p>
            <a:r>
              <a:rPr lang="en-US" sz="2400" dirty="0"/>
              <a:t>The international furniture retailer IKEA, for example, has used value innovation based on the eliminate-reduce-raise-create framework to initiate its own blue ocean and to achieve sustainable competitive advantage.</a:t>
            </a: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98616C16-5814-50A9-5908-18E1376B3107}"/>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3734719"/>
      </p:ext>
    </p:extLst>
  </p:cSld>
  <p:clrMapOvr>
    <a:masterClrMapping/>
  </p:clrMapOvr>
  <mc:AlternateContent xmlns:mc="http://schemas.openxmlformats.org/markup-compatibility/2006" xmlns:p14="http://schemas.microsoft.com/office/powerpoint/2010/main">
    <mc:Choice Requires="p14">
      <p:transition p14:dur="10" advTm="29861"/>
    </mc:Choice>
    <mc:Fallback xmlns="">
      <p:transition advTm="2986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i="1" dirty="0">
              <a:effectLst>
                <a:outerShdw blurRad="38100" dist="38100" dir="2700000" algn="tl">
                  <a:srgbClr val="000000">
                    <a:alpha val="43137"/>
                  </a:srgbClr>
                </a:outerShdw>
              </a:effectLst>
            </a:endParaRPr>
          </a:p>
          <a:p>
            <a:r>
              <a:rPr lang="en-US" sz="2400" b="1" dirty="0"/>
              <a:t>ELIMINATE</a:t>
            </a:r>
          </a:p>
          <a:p>
            <a:endParaRPr lang="en-US" sz="2400" dirty="0"/>
          </a:p>
          <a:p>
            <a:r>
              <a:rPr lang="en-US" sz="2400" dirty="0"/>
              <a:t>IKEA eliminated several taken-for-granted competitive elements: salespeople, expensive but small retail outlets in prime urban locations and shopping malls, long wait after ordering furniture, after-sales service, and other factors. In contrast, IKEA displays its products in a warehouse-like setting, thus reducing inventory cost. Customers serve themselves and then transport the furniture to their homes in IKEA’s signature </a:t>
            </a:r>
            <a:r>
              <a:rPr lang="en-US" sz="2400" dirty="0" err="1"/>
              <a:t>flatpacks</a:t>
            </a:r>
            <a:r>
              <a:rPr lang="en-US" sz="2400" dirty="0"/>
              <a:t> for assembly. </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4A055A8B-6753-0748-2C41-4C86A0B8DC4B}"/>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9118552"/>
      </p:ext>
    </p:extLst>
  </p:cSld>
  <p:clrMapOvr>
    <a:masterClrMapping/>
  </p:clrMapOvr>
  <mc:AlternateContent xmlns:mc="http://schemas.openxmlformats.org/markup-compatibility/2006" xmlns:p14="http://schemas.microsoft.com/office/powerpoint/2010/main">
    <mc:Choice Requires="p14">
      <p:transition p14:dur="10" advTm="83278"/>
    </mc:Choice>
    <mc:Fallback xmlns="">
      <p:transition advTm="83278"/>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i="1" dirty="0">
              <a:effectLst>
                <a:outerShdw blurRad="38100" dist="38100" dir="2700000" algn="tl">
                  <a:srgbClr val="000000">
                    <a:alpha val="43137"/>
                  </a:srgbClr>
                </a:outerShdw>
              </a:effectLst>
            </a:endParaRPr>
          </a:p>
          <a:p>
            <a:r>
              <a:rPr lang="en-US" sz="2400" b="1" dirty="0"/>
              <a:t>REDUCE</a:t>
            </a:r>
          </a:p>
          <a:p>
            <a:r>
              <a:rPr lang="en-US" sz="2400" dirty="0"/>
              <a:t>Because of its do-it-yourself business model regarding furniture selection, delivery, and assembly, IKEA drastically reduced the need for staff in its mega-stores. Strolling through an IKEA store, you encounter few employees. IKEA also reduced several other taken-for-granted competitive elements: 25-year warranties on high-end custom furniture, high degree of customization in selection of options such as different fabrics and patterns, and use of expensive materials such as leather or hardwoods, among other elements.</a:t>
            </a:r>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F5BA6597-33CF-30FE-55F9-1EAAA5E5A841}"/>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71913560"/>
      </p:ext>
    </p:extLst>
  </p:cSld>
  <p:clrMapOvr>
    <a:masterClrMapping/>
  </p:clrMapOvr>
  <mc:AlternateContent xmlns:mc="http://schemas.openxmlformats.org/markup-compatibility/2006" xmlns:p14="http://schemas.microsoft.com/office/powerpoint/2010/main">
    <mc:Choice Requires="p14">
      <p:transition p14:dur="10" advTm="74926"/>
    </mc:Choice>
    <mc:Fallback xmlns="">
      <p:transition advTm="7492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i="1" dirty="0">
              <a:effectLst>
                <a:outerShdw blurRad="38100" dist="38100" dir="2700000" algn="tl">
                  <a:srgbClr val="000000">
                    <a:alpha val="43137"/>
                  </a:srgbClr>
                </a:outerShdw>
              </a:effectLst>
            </a:endParaRPr>
          </a:p>
          <a:p>
            <a:r>
              <a:rPr lang="en-US" sz="2400" b="1" dirty="0"/>
              <a:t>RAISE</a:t>
            </a:r>
          </a:p>
          <a:p>
            <a:r>
              <a:rPr lang="en-US" sz="2400" dirty="0"/>
              <a:t>IKEA raised several competitive elements: It offers tens of thousands of home furnishing items in each of its big-box stores (some 300,000 square feet, roughly five football fields), versus a few hundred at best in traditional furniture stores; it also offers more than furniture, including a range of accessories such as place mats, laptop stands, and much more; each store has hundreds of rooms fully decorated with all sorts of IKEA items, each with a detailed tag explaining the item. </a:t>
            </a:r>
          </a:p>
        </p:txBody>
      </p:sp>
      <p:sp>
        <p:nvSpPr>
          <p:cNvPr id="2" name="TextBox 1">
            <a:extLst>
              <a:ext uri="{FF2B5EF4-FFF2-40B4-BE49-F238E27FC236}">
                <a16:creationId xmlns:a16="http://schemas.microsoft.com/office/drawing/2014/main" xmlns="" id="{76065C67-26BA-C313-DC5E-A694B7CB07D8}"/>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06172081"/>
      </p:ext>
    </p:extLst>
  </p:cSld>
  <p:clrMapOvr>
    <a:masterClrMapping/>
  </p:clrMapOvr>
  <mc:AlternateContent xmlns:mc="http://schemas.openxmlformats.org/markup-compatibility/2006" xmlns:p14="http://schemas.microsoft.com/office/powerpoint/2010/main">
    <mc:Choice Requires="p14">
      <p:transition p14:dur="10" advTm="69281"/>
    </mc:Choice>
    <mc:Fallback xmlns="">
      <p:transition advTm="6928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INNOVATION</a:t>
            </a:r>
          </a:p>
          <a:p>
            <a:endParaRPr lang="en-US" sz="2400" b="1" i="1" dirty="0">
              <a:effectLst>
                <a:outerShdw blurRad="38100" dist="38100" dir="2700000" algn="tl">
                  <a:srgbClr val="000000">
                    <a:alpha val="43137"/>
                  </a:srgbClr>
                </a:outerShdw>
              </a:effectLst>
            </a:endParaRPr>
          </a:p>
          <a:p>
            <a:r>
              <a:rPr lang="en-US" sz="2400" b="1" dirty="0"/>
              <a:t>CREATE</a:t>
            </a:r>
          </a:p>
          <a:p>
            <a:endParaRPr lang="en-US" sz="2400" b="1" dirty="0"/>
          </a:p>
          <a:p>
            <a:r>
              <a:rPr lang="en-US" sz="2400" dirty="0"/>
              <a:t>IKEA created a new way for people to shop for furniture. Customers stroll along a predetermined path winding through the fully furnished showrooms. They can compare, test, and touch all the things in the showroom. The price tag on each item contains other important information: type of material, weight, and so on. Once an item is selected, the customer notes the item number.</a:t>
            </a:r>
          </a:p>
        </p:txBody>
      </p:sp>
      <p:sp>
        <p:nvSpPr>
          <p:cNvPr id="2" name="TextBox 1">
            <a:extLst>
              <a:ext uri="{FF2B5EF4-FFF2-40B4-BE49-F238E27FC236}">
                <a16:creationId xmlns:a16="http://schemas.microsoft.com/office/drawing/2014/main" xmlns="" id="{ED3DC87D-9EF3-D7BC-5E23-34DF11A23082}"/>
              </a:ext>
            </a:extLst>
          </p:cNvPr>
          <p:cNvSpPr txBox="1"/>
          <p:nvPr/>
        </p:nvSpPr>
        <p:spPr>
          <a:xfrm>
            <a:off x="1163088" y="130927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766862"/>
      </p:ext>
    </p:extLst>
  </p:cSld>
  <p:clrMapOvr>
    <a:masterClrMapping/>
  </p:clrMapOvr>
  <mc:AlternateContent xmlns:mc="http://schemas.openxmlformats.org/markup-compatibility/2006" xmlns:p14="http://schemas.microsoft.com/office/powerpoint/2010/main">
    <mc:Choice Requires="p14">
      <p:transition p14:dur="10" advTm="103984"/>
    </mc:Choice>
    <mc:Fallback xmlns="">
      <p:transition advTm="10398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7CF3C7-8E4B-46D5-8F7E-58FB6F271A32}"/>
</file>

<file path=customXml/itemProps2.xml><?xml version="1.0" encoding="utf-8"?>
<ds:datastoreItem xmlns:ds="http://schemas.openxmlformats.org/officeDocument/2006/customXml" ds:itemID="{C2F15D2F-8255-4417-8560-5EC45C943BA5}"/>
</file>

<file path=customXml/itemProps3.xml><?xml version="1.0" encoding="utf-8"?>
<ds:datastoreItem xmlns:ds="http://schemas.openxmlformats.org/officeDocument/2006/customXml" ds:itemID="{B1F54C25-0522-4A25-A47A-6B343831B494}"/>
</file>

<file path=docProps/app.xml><?xml version="1.0" encoding="utf-8"?>
<Properties xmlns="http://schemas.openxmlformats.org/officeDocument/2006/extended-properties" xmlns:vt="http://schemas.openxmlformats.org/officeDocument/2006/docPropsVTypes">
  <Template/>
  <TotalTime>12230</TotalTime>
  <Words>3115</Words>
  <Application>Microsoft Office PowerPoint</Application>
  <PresentationFormat>Widescreen</PresentationFormat>
  <Paragraphs>431</Paragraphs>
  <Slides>51</Slides>
  <Notes>14</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2" baseType="lpstr">
      <vt:lpstr>Alexandria</vt:lpstr>
      <vt:lpstr>Arial</vt:lpstr>
      <vt:lpstr>Book Antiqua</vt:lpstr>
      <vt:lpstr>Calibri</vt:lpstr>
      <vt:lpstr>Calibri Light</vt:lpstr>
      <vt:lpstr>Roboto Light</vt:lpstr>
      <vt:lpstr>Tajawal Medium</vt:lpstr>
      <vt:lpstr>Times New Roman</vt:lpstr>
      <vt:lpstr>Wingdings</vt:lpstr>
      <vt:lpstr>Theme2</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531</cp:revision>
  <dcterms:created xsi:type="dcterms:W3CDTF">2023-04-29T09:08:23Z</dcterms:created>
  <dcterms:modified xsi:type="dcterms:W3CDTF">2025-06-10T12:15:11Z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