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345" r:id="rId3"/>
    <p:sldId id="443" r:id="rId4"/>
    <p:sldId id="356" r:id="rId5"/>
    <p:sldId id="444" r:id="rId6"/>
    <p:sldId id="424" r:id="rId7"/>
    <p:sldId id="445" r:id="rId8"/>
    <p:sldId id="425" r:id="rId9"/>
    <p:sldId id="446" r:id="rId10"/>
    <p:sldId id="426" r:id="rId11"/>
    <p:sldId id="458" r:id="rId12"/>
    <p:sldId id="459" r:id="rId13"/>
    <p:sldId id="447" r:id="rId14"/>
    <p:sldId id="427" r:id="rId15"/>
    <p:sldId id="428" r:id="rId16"/>
    <p:sldId id="448" r:id="rId17"/>
    <p:sldId id="429" r:id="rId18"/>
    <p:sldId id="430" r:id="rId19"/>
    <p:sldId id="449" r:id="rId20"/>
    <p:sldId id="431" r:id="rId21"/>
    <p:sldId id="432" r:id="rId22"/>
    <p:sldId id="433" r:id="rId23"/>
    <p:sldId id="450" r:id="rId24"/>
    <p:sldId id="434" r:id="rId25"/>
    <p:sldId id="435" r:id="rId26"/>
    <p:sldId id="451" r:id="rId27"/>
    <p:sldId id="436" r:id="rId28"/>
    <p:sldId id="437" r:id="rId29"/>
    <p:sldId id="453" r:id="rId30"/>
    <p:sldId id="438" r:id="rId31"/>
    <p:sldId id="452" r:id="rId32"/>
    <p:sldId id="439" r:id="rId33"/>
    <p:sldId id="454" r:id="rId34"/>
    <p:sldId id="440" r:id="rId35"/>
    <p:sldId id="441" r:id="rId36"/>
    <p:sldId id="455" r:id="rId37"/>
    <p:sldId id="442" r:id="rId38"/>
    <p:sldId id="456" r:id="rId39"/>
    <p:sldId id="457" r:id="rId40"/>
    <p:sldId id="355" r:id="rId4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9518"/>
    <a:srgbClr val="0A1F61"/>
    <a:srgbClr val="24A9E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69" d="100"/>
          <a:sy n="69" d="100"/>
        </p:scale>
        <p:origin x="564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presProps" Target="presProp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viewProps" Target="viewProps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20" Type="http://schemas.openxmlformats.org/officeDocument/2006/relationships/slide" Target="slides/slide19.xml"/><Relationship Id="rId41" Type="http://schemas.openxmlformats.org/officeDocument/2006/relationships/slide" Target="slides/slide40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74A31B-FF56-417B-8DEE-958FFCC6BCD5}" type="datetimeFigureOut">
              <a:rPr lang="en-US" smtClean="0"/>
              <a:t>6/27/2022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269192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74A31B-FF56-417B-8DEE-958FFCC6BCD5}" type="datetimeFigureOut">
              <a:rPr lang="en-US" smtClean="0"/>
              <a:t>6/27/2022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402929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74A31B-FF56-417B-8DEE-958FFCC6BCD5}" type="datetimeFigureOut">
              <a:rPr lang="en-US" smtClean="0"/>
              <a:t>6/27/2022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4099869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74A31B-FF56-417B-8DEE-958FFCC6BCD5}" type="datetimeFigureOut">
              <a:rPr lang="en-US" smtClean="0"/>
              <a:t>6/27/2022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84503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74A31B-FF56-417B-8DEE-958FFCC6BCD5}" type="datetimeFigureOut">
              <a:rPr lang="en-US" smtClean="0"/>
              <a:t>6/27/2022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92772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74A31B-FF56-417B-8DEE-958FFCC6BCD5}" type="datetimeFigureOut">
              <a:rPr lang="en-US" smtClean="0"/>
              <a:t>6/27/2022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8870347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74A31B-FF56-417B-8DEE-958FFCC6BCD5}" type="datetimeFigureOut">
              <a:rPr lang="en-US" smtClean="0"/>
              <a:t>6/27/2022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528758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74A31B-FF56-417B-8DEE-958FFCC6BCD5}" type="datetimeFigureOut">
              <a:rPr lang="en-US" smtClean="0"/>
              <a:t>6/27/2022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2772373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74A31B-FF56-417B-8DEE-958FFCC6BCD5}" type="datetimeFigureOut">
              <a:rPr lang="en-US" smtClean="0"/>
              <a:t>6/27/2022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4398243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74A31B-FF56-417B-8DEE-958FFCC6BCD5}" type="datetimeFigureOut">
              <a:rPr lang="en-US" smtClean="0"/>
              <a:t>6/27/2022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242128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74A31B-FF56-417B-8DEE-958FFCC6BCD5}" type="datetimeFigureOut">
              <a:rPr lang="en-US" smtClean="0"/>
              <a:t>6/27/2022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62943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C74A31B-FF56-417B-8DEE-958FFCC6BCD5}" type="datetimeFigureOut">
              <a:rPr lang="en-US" smtClean="0"/>
              <a:t>6/27/2022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DED41F8-FC0F-4085-8150-313B6CF052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552454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emf"/><Relationship Id="rId5" Type="http://schemas.openxmlformats.org/officeDocument/2006/relationships/image" Target="../media/image4.emf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em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9.emf"/><Relationship Id="rId4" Type="http://schemas.openxmlformats.org/officeDocument/2006/relationships/image" Target="../media/image8.emf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em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9.emf"/><Relationship Id="rId4" Type="http://schemas.openxmlformats.org/officeDocument/2006/relationships/image" Target="../media/image8.e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slideLayout" Target="../slideLayouts/slideLayout7.xml"/><Relationship Id="rId1" Type="http://schemas.openxmlformats.org/officeDocument/2006/relationships/tags" Target="../tags/tag1.xml"/><Relationship Id="rId6" Type="http://schemas.openxmlformats.org/officeDocument/2006/relationships/image" Target="../media/image10.emf"/><Relationship Id="rId5" Type="http://schemas.openxmlformats.org/officeDocument/2006/relationships/image" Target="../media/image9.emf"/><Relationship Id="rId4" Type="http://schemas.openxmlformats.org/officeDocument/2006/relationships/image" Target="../media/image8.e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em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9.emf"/><Relationship Id="rId4" Type="http://schemas.openxmlformats.org/officeDocument/2006/relationships/image" Target="../media/image8.e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2" Type="http://schemas.openxmlformats.org/officeDocument/2006/relationships/slideLayout" Target="../slideLayouts/slideLayout7.xml"/><Relationship Id="rId1" Type="http://schemas.openxmlformats.org/officeDocument/2006/relationships/tags" Target="../tags/tag2.xml"/><Relationship Id="rId6" Type="http://schemas.openxmlformats.org/officeDocument/2006/relationships/image" Target="../media/image10.emf"/><Relationship Id="rId5" Type="http://schemas.openxmlformats.org/officeDocument/2006/relationships/image" Target="../media/image9.emf"/><Relationship Id="rId4" Type="http://schemas.openxmlformats.org/officeDocument/2006/relationships/image" Target="../media/image8.e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em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9.emf"/><Relationship Id="rId4" Type="http://schemas.openxmlformats.org/officeDocument/2006/relationships/image" Target="../media/image8.e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emf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png"/><Relationship Id="rId5" Type="http://schemas.openxmlformats.org/officeDocument/2006/relationships/image" Target="../media/image10.emf"/><Relationship Id="rId4" Type="http://schemas.openxmlformats.org/officeDocument/2006/relationships/image" Target="../media/image9.e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em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9.emf"/><Relationship Id="rId4" Type="http://schemas.openxmlformats.org/officeDocument/2006/relationships/image" Target="../media/image8.em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7" Type="http://schemas.openxmlformats.org/officeDocument/2006/relationships/image" Target="../media/image13.png"/><Relationship Id="rId2" Type="http://schemas.openxmlformats.org/officeDocument/2006/relationships/slideLayout" Target="../slideLayouts/slideLayout7.xml"/><Relationship Id="rId1" Type="http://schemas.openxmlformats.org/officeDocument/2006/relationships/tags" Target="../tags/tag3.xml"/><Relationship Id="rId6" Type="http://schemas.openxmlformats.org/officeDocument/2006/relationships/image" Target="../media/image10.emf"/><Relationship Id="rId5" Type="http://schemas.openxmlformats.org/officeDocument/2006/relationships/image" Target="../media/image9.emf"/><Relationship Id="rId4" Type="http://schemas.openxmlformats.org/officeDocument/2006/relationships/image" Target="../media/image8.emf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emf"/><Relationship Id="rId7" Type="http://schemas.openxmlformats.org/officeDocument/2006/relationships/image" Target="../media/image14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.png"/><Relationship Id="rId5" Type="http://schemas.openxmlformats.org/officeDocument/2006/relationships/image" Target="../media/image10.emf"/><Relationship Id="rId4" Type="http://schemas.openxmlformats.org/officeDocument/2006/relationships/image" Target="../media/image9.emf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emf"/><Relationship Id="rId7" Type="http://schemas.openxmlformats.org/officeDocument/2006/relationships/image" Target="../media/image15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.png"/><Relationship Id="rId5" Type="http://schemas.openxmlformats.org/officeDocument/2006/relationships/image" Target="../media/image10.emf"/><Relationship Id="rId4" Type="http://schemas.openxmlformats.org/officeDocument/2006/relationships/image" Target="../media/image9.emf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em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9.emf"/><Relationship Id="rId4" Type="http://schemas.openxmlformats.org/officeDocument/2006/relationships/image" Target="../media/image8.emf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7" Type="http://schemas.openxmlformats.org/officeDocument/2006/relationships/image" Target="../media/image16.png"/><Relationship Id="rId2" Type="http://schemas.openxmlformats.org/officeDocument/2006/relationships/slideLayout" Target="../slideLayouts/slideLayout7.xml"/><Relationship Id="rId1" Type="http://schemas.openxmlformats.org/officeDocument/2006/relationships/tags" Target="../tags/tag4.xml"/><Relationship Id="rId6" Type="http://schemas.openxmlformats.org/officeDocument/2006/relationships/image" Target="../media/image10.emf"/><Relationship Id="rId5" Type="http://schemas.openxmlformats.org/officeDocument/2006/relationships/image" Target="../media/image9.emf"/><Relationship Id="rId4" Type="http://schemas.openxmlformats.org/officeDocument/2006/relationships/image" Target="../media/image8.emf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7" Type="http://schemas.openxmlformats.org/officeDocument/2006/relationships/image" Target="../media/image16.png"/><Relationship Id="rId2" Type="http://schemas.openxmlformats.org/officeDocument/2006/relationships/slideLayout" Target="../slideLayouts/slideLayout7.xml"/><Relationship Id="rId1" Type="http://schemas.openxmlformats.org/officeDocument/2006/relationships/tags" Target="../tags/tag5.xml"/><Relationship Id="rId6" Type="http://schemas.openxmlformats.org/officeDocument/2006/relationships/image" Target="../media/image10.emf"/><Relationship Id="rId5" Type="http://schemas.openxmlformats.org/officeDocument/2006/relationships/image" Target="../media/image9.emf"/><Relationship Id="rId4" Type="http://schemas.openxmlformats.org/officeDocument/2006/relationships/image" Target="../media/image8.emf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em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9.emf"/><Relationship Id="rId4" Type="http://schemas.openxmlformats.org/officeDocument/2006/relationships/image" Target="../media/image8.emf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7" Type="http://schemas.openxmlformats.org/officeDocument/2006/relationships/image" Target="../media/image17.png"/><Relationship Id="rId2" Type="http://schemas.openxmlformats.org/officeDocument/2006/relationships/slideLayout" Target="../slideLayouts/slideLayout7.xml"/><Relationship Id="rId1" Type="http://schemas.openxmlformats.org/officeDocument/2006/relationships/tags" Target="../tags/tag6.xml"/><Relationship Id="rId6" Type="http://schemas.openxmlformats.org/officeDocument/2006/relationships/image" Target="../media/image10.emf"/><Relationship Id="rId5" Type="http://schemas.openxmlformats.org/officeDocument/2006/relationships/image" Target="../media/image9.emf"/><Relationship Id="rId4" Type="http://schemas.openxmlformats.org/officeDocument/2006/relationships/image" Target="../media/image8.emf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7" Type="http://schemas.openxmlformats.org/officeDocument/2006/relationships/image" Target="../media/image17.png"/><Relationship Id="rId2" Type="http://schemas.openxmlformats.org/officeDocument/2006/relationships/slideLayout" Target="../slideLayouts/slideLayout7.xml"/><Relationship Id="rId1" Type="http://schemas.openxmlformats.org/officeDocument/2006/relationships/tags" Target="../tags/tag7.xml"/><Relationship Id="rId6" Type="http://schemas.openxmlformats.org/officeDocument/2006/relationships/image" Target="../media/image10.emf"/><Relationship Id="rId5" Type="http://schemas.openxmlformats.org/officeDocument/2006/relationships/image" Target="../media/image9.emf"/><Relationship Id="rId4" Type="http://schemas.openxmlformats.org/officeDocument/2006/relationships/image" Target="../media/image8.emf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em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9.emf"/><Relationship Id="rId4" Type="http://schemas.openxmlformats.org/officeDocument/2006/relationships/image" Target="../media/image8.emf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7" Type="http://schemas.openxmlformats.org/officeDocument/2006/relationships/image" Target="../media/image18.png"/><Relationship Id="rId2" Type="http://schemas.openxmlformats.org/officeDocument/2006/relationships/slideLayout" Target="../slideLayouts/slideLayout7.xml"/><Relationship Id="rId1" Type="http://schemas.openxmlformats.org/officeDocument/2006/relationships/tags" Target="../tags/tag8.xml"/><Relationship Id="rId6" Type="http://schemas.openxmlformats.org/officeDocument/2006/relationships/image" Target="../media/image10.emf"/><Relationship Id="rId5" Type="http://schemas.openxmlformats.org/officeDocument/2006/relationships/image" Target="../media/image9.emf"/><Relationship Id="rId4" Type="http://schemas.openxmlformats.org/officeDocument/2006/relationships/image" Target="../media/image8.emf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7" Type="http://schemas.openxmlformats.org/officeDocument/2006/relationships/image" Target="../media/image18.png"/><Relationship Id="rId2" Type="http://schemas.openxmlformats.org/officeDocument/2006/relationships/slideLayout" Target="../slideLayouts/slideLayout7.xml"/><Relationship Id="rId1" Type="http://schemas.openxmlformats.org/officeDocument/2006/relationships/tags" Target="../tags/tag9.xml"/><Relationship Id="rId6" Type="http://schemas.openxmlformats.org/officeDocument/2006/relationships/image" Target="../media/image10.emf"/><Relationship Id="rId5" Type="http://schemas.openxmlformats.org/officeDocument/2006/relationships/image" Target="../media/image9.emf"/><Relationship Id="rId4" Type="http://schemas.openxmlformats.org/officeDocument/2006/relationships/image" Target="../media/image8.emf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7" Type="http://schemas.openxmlformats.org/officeDocument/2006/relationships/image" Target="../media/image18.png"/><Relationship Id="rId2" Type="http://schemas.openxmlformats.org/officeDocument/2006/relationships/slideLayout" Target="../slideLayouts/slideLayout7.xml"/><Relationship Id="rId1" Type="http://schemas.openxmlformats.org/officeDocument/2006/relationships/tags" Target="../tags/tag10.xml"/><Relationship Id="rId6" Type="http://schemas.openxmlformats.org/officeDocument/2006/relationships/image" Target="../media/image10.emf"/><Relationship Id="rId5" Type="http://schemas.openxmlformats.org/officeDocument/2006/relationships/image" Target="../media/image9.emf"/><Relationship Id="rId4" Type="http://schemas.openxmlformats.org/officeDocument/2006/relationships/image" Target="../media/image8.emf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em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9.emf"/><Relationship Id="rId4" Type="http://schemas.openxmlformats.org/officeDocument/2006/relationships/image" Target="../media/image8.emf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7" Type="http://schemas.openxmlformats.org/officeDocument/2006/relationships/image" Target="../media/image19.png"/><Relationship Id="rId2" Type="http://schemas.openxmlformats.org/officeDocument/2006/relationships/slideLayout" Target="../slideLayouts/slideLayout7.xml"/><Relationship Id="rId1" Type="http://schemas.openxmlformats.org/officeDocument/2006/relationships/tags" Target="../tags/tag11.xml"/><Relationship Id="rId6" Type="http://schemas.openxmlformats.org/officeDocument/2006/relationships/image" Target="../media/image10.emf"/><Relationship Id="rId5" Type="http://schemas.openxmlformats.org/officeDocument/2006/relationships/image" Target="../media/image9.emf"/><Relationship Id="rId4" Type="http://schemas.openxmlformats.org/officeDocument/2006/relationships/image" Target="../media/image8.emf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7" Type="http://schemas.openxmlformats.org/officeDocument/2006/relationships/image" Target="../media/image19.png"/><Relationship Id="rId2" Type="http://schemas.openxmlformats.org/officeDocument/2006/relationships/slideLayout" Target="../slideLayouts/slideLayout7.xml"/><Relationship Id="rId1" Type="http://schemas.openxmlformats.org/officeDocument/2006/relationships/tags" Target="../tags/tag12.xml"/><Relationship Id="rId6" Type="http://schemas.openxmlformats.org/officeDocument/2006/relationships/image" Target="../media/image10.emf"/><Relationship Id="rId5" Type="http://schemas.openxmlformats.org/officeDocument/2006/relationships/image" Target="../media/image9.emf"/><Relationship Id="rId4" Type="http://schemas.openxmlformats.org/officeDocument/2006/relationships/image" Target="../media/image8.emf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em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9.emf"/><Relationship Id="rId4" Type="http://schemas.openxmlformats.org/officeDocument/2006/relationships/image" Target="../media/image8.emf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7" Type="http://schemas.openxmlformats.org/officeDocument/2006/relationships/image" Target="../media/image19.png"/><Relationship Id="rId2" Type="http://schemas.openxmlformats.org/officeDocument/2006/relationships/slideLayout" Target="../slideLayouts/slideLayout7.xml"/><Relationship Id="rId1" Type="http://schemas.openxmlformats.org/officeDocument/2006/relationships/tags" Target="../tags/tag13.xml"/><Relationship Id="rId6" Type="http://schemas.openxmlformats.org/officeDocument/2006/relationships/image" Target="../media/image10.emf"/><Relationship Id="rId5" Type="http://schemas.openxmlformats.org/officeDocument/2006/relationships/image" Target="../media/image9.emf"/><Relationship Id="rId4" Type="http://schemas.openxmlformats.org/officeDocument/2006/relationships/image" Target="../media/image8.emf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emf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0.png"/><Relationship Id="rId5" Type="http://schemas.openxmlformats.org/officeDocument/2006/relationships/image" Target="../media/image10.emf"/><Relationship Id="rId4" Type="http://schemas.openxmlformats.org/officeDocument/2006/relationships/image" Target="../media/image9.emf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em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9.emf"/><Relationship Id="rId4" Type="http://schemas.openxmlformats.org/officeDocument/2006/relationships/image" Target="../media/image8.emf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7" Type="http://schemas.openxmlformats.org/officeDocument/2006/relationships/image" Target="../media/image21.png"/><Relationship Id="rId2" Type="http://schemas.openxmlformats.org/officeDocument/2006/relationships/slideLayout" Target="../slideLayouts/slideLayout7.xml"/><Relationship Id="rId1" Type="http://schemas.openxmlformats.org/officeDocument/2006/relationships/tags" Target="../tags/tag14.xml"/><Relationship Id="rId6" Type="http://schemas.openxmlformats.org/officeDocument/2006/relationships/image" Target="../media/image10.emf"/><Relationship Id="rId5" Type="http://schemas.openxmlformats.org/officeDocument/2006/relationships/image" Target="../media/image9.emf"/><Relationship Id="rId4" Type="http://schemas.openxmlformats.org/officeDocument/2006/relationships/image" Target="../media/image8.emf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em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9.emf"/><Relationship Id="rId4" Type="http://schemas.openxmlformats.org/officeDocument/2006/relationships/image" Target="../media/image8.emf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emf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2.png"/><Relationship Id="rId5" Type="http://schemas.openxmlformats.org/officeDocument/2006/relationships/image" Target="../media/image10.emf"/><Relationship Id="rId4" Type="http://schemas.openxmlformats.org/officeDocument/2006/relationships/image" Target="../media/image9.emf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em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9.emf"/><Relationship Id="rId4" Type="http://schemas.openxmlformats.org/officeDocument/2006/relationships/image" Target="../media/image8.emf"/></Relationships>
</file>

<file path=ppt/slides/_rels/slide34.xml.rels><?xml version="1.0" encoding="UTF-8" standalone="yes"?>
<Relationships xmlns="http://schemas.openxmlformats.org/package/2006/relationships"><Relationship Id="rId8" Type="http://schemas.openxmlformats.org/officeDocument/2006/relationships/tags" Target="../tags/tag22.xml"/><Relationship Id="rId13" Type="http://schemas.openxmlformats.org/officeDocument/2006/relationships/tags" Target="../tags/tag27.xml"/><Relationship Id="rId18" Type="http://schemas.openxmlformats.org/officeDocument/2006/relationships/tags" Target="../tags/tag32.xml"/><Relationship Id="rId26" Type="http://schemas.openxmlformats.org/officeDocument/2006/relationships/tags" Target="../tags/tag40.xml"/><Relationship Id="rId3" Type="http://schemas.openxmlformats.org/officeDocument/2006/relationships/tags" Target="../tags/tag17.xml"/><Relationship Id="rId21" Type="http://schemas.openxmlformats.org/officeDocument/2006/relationships/tags" Target="../tags/tag35.xml"/><Relationship Id="rId7" Type="http://schemas.openxmlformats.org/officeDocument/2006/relationships/tags" Target="../tags/tag21.xml"/><Relationship Id="rId12" Type="http://schemas.openxmlformats.org/officeDocument/2006/relationships/tags" Target="../tags/tag26.xml"/><Relationship Id="rId17" Type="http://schemas.openxmlformats.org/officeDocument/2006/relationships/tags" Target="../tags/tag31.xml"/><Relationship Id="rId25" Type="http://schemas.openxmlformats.org/officeDocument/2006/relationships/tags" Target="../tags/tag39.xml"/><Relationship Id="rId2" Type="http://schemas.openxmlformats.org/officeDocument/2006/relationships/tags" Target="../tags/tag16.xml"/><Relationship Id="rId16" Type="http://schemas.openxmlformats.org/officeDocument/2006/relationships/tags" Target="../tags/tag30.xml"/><Relationship Id="rId20" Type="http://schemas.openxmlformats.org/officeDocument/2006/relationships/tags" Target="../tags/tag34.xml"/><Relationship Id="rId29" Type="http://schemas.openxmlformats.org/officeDocument/2006/relationships/image" Target="../media/image7.png"/><Relationship Id="rId1" Type="http://schemas.openxmlformats.org/officeDocument/2006/relationships/tags" Target="../tags/tag15.xml"/><Relationship Id="rId6" Type="http://schemas.openxmlformats.org/officeDocument/2006/relationships/tags" Target="../tags/tag20.xml"/><Relationship Id="rId11" Type="http://schemas.openxmlformats.org/officeDocument/2006/relationships/tags" Target="../tags/tag25.xml"/><Relationship Id="rId24" Type="http://schemas.openxmlformats.org/officeDocument/2006/relationships/tags" Target="../tags/tag38.xml"/><Relationship Id="rId32" Type="http://schemas.openxmlformats.org/officeDocument/2006/relationships/image" Target="../media/image10.emf"/><Relationship Id="rId5" Type="http://schemas.openxmlformats.org/officeDocument/2006/relationships/tags" Target="../tags/tag19.xml"/><Relationship Id="rId15" Type="http://schemas.openxmlformats.org/officeDocument/2006/relationships/tags" Target="../tags/tag29.xml"/><Relationship Id="rId23" Type="http://schemas.openxmlformats.org/officeDocument/2006/relationships/tags" Target="../tags/tag37.xml"/><Relationship Id="rId28" Type="http://schemas.openxmlformats.org/officeDocument/2006/relationships/slideLayout" Target="../slideLayouts/slideLayout7.xml"/><Relationship Id="rId10" Type="http://schemas.openxmlformats.org/officeDocument/2006/relationships/tags" Target="../tags/tag24.xml"/><Relationship Id="rId19" Type="http://schemas.openxmlformats.org/officeDocument/2006/relationships/tags" Target="../tags/tag33.xml"/><Relationship Id="rId31" Type="http://schemas.openxmlformats.org/officeDocument/2006/relationships/image" Target="../media/image9.emf"/><Relationship Id="rId4" Type="http://schemas.openxmlformats.org/officeDocument/2006/relationships/tags" Target="../tags/tag18.xml"/><Relationship Id="rId9" Type="http://schemas.openxmlformats.org/officeDocument/2006/relationships/tags" Target="../tags/tag23.xml"/><Relationship Id="rId14" Type="http://schemas.openxmlformats.org/officeDocument/2006/relationships/tags" Target="../tags/tag28.xml"/><Relationship Id="rId22" Type="http://schemas.openxmlformats.org/officeDocument/2006/relationships/tags" Target="../tags/tag36.xml"/><Relationship Id="rId27" Type="http://schemas.openxmlformats.org/officeDocument/2006/relationships/tags" Target="../tags/tag41.xml"/><Relationship Id="rId30" Type="http://schemas.openxmlformats.org/officeDocument/2006/relationships/image" Target="../media/image8.emf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slideLayout" Target="../slideLayouts/slideLayout7.xml"/><Relationship Id="rId1" Type="http://schemas.openxmlformats.org/officeDocument/2006/relationships/tags" Target="../tags/tag42.xml"/><Relationship Id="rId6" Type="http://schemas.openxmlformats.org/officeDocument/2006/relationships/image" Target="../media/image10.emf"/><Relationship Id="rId5" Type="http://schemas.openxmlformats.org/officeDocument/2006/relationships/image" Target="../media/image9.emf"/><Relationship Id="rId4" Type="http://schemas.openxmlformats.org/officeDocument/2006/relationships/image" Target="../media/image8.emf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em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9.emf"/><Relationship Id="rId4" Type="http://schemas.openxmlformats.org/officeDocument/2006/relationships/image" Target="../media/image8.emf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emf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3.png"/><Relationship Id="rId5" Type="http://schemas.openxmlformats.org/officeDocument/2006/relationships/image" Target="../media/image10.emf"/><Relationship Id="rId4" Type="http://schemas.openxmlformats.org/officeDocument/2006/relationships/image" Target="../media/image9.emf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slideLayout" Target="../slideLayouts/slideLayout7.xml"/><Relationship Id="rId1" Type="http://schemas.openxmlformats.org/officeDocument/2006/relationships/tags" Target="../tags/tag43.xml"/><Relationship Id="rId6" Type="http://schemas.openxmlformats.org/officeDocument/2006/relationships/image" Target="../media/image10.emf"/><Relationship Id="rId5" Type="http://schemas.openxmlformats.org/officeDocument/2006/relationships/image" Target="../media/image9.emf"/><Relationship Id="rId4" Type="http://schemas.openxmlformats.org/officeDocument/2006/relationships/image" Target="../media/image8.emf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slideLayout" Target="../slideLayouts/slideLayout7.xml"/><Relationship Id="rId1" Type="http://schemas.openxmlformats.org/officeDocument/2006/relationships/tags" Target="../tags/tag44.xml"/><Relationship Id="rId6" Type="http://schemas.openxmlformats.org/officeDocument/2006/relationships/image" Target="../media/image10.emf"/><Relationship Id="rId5" Type="http://schemas.openxmlformats.org/officeDocument/2006/relationships/image" Target="../media/image9.emf"/><Relationship Id="rId4" Type="http://schemas.openxmlformats.org/officeDocument/2006/relationships/image" Target="../media/image8.emf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em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9.emf"/><Relationship Id="rId4" Type="http://schemas.openxmlformats.org/officeDocument/2006/relationships/image" Target="../media/image8.em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5549" y="0"/>
            <a:ext cx="11616451" cy="6680068"/>
          </a:xfrm>
          <a:prstGeom prst="rect">
            <a:avLst/>
          </a:prstGeom>
        </p:spPr>
      </p:pic>
      <p:sp>
        <p:nvSpPr>
          <p:cNvPr id="11" name="Rectangle 10"/>
          <p:cNvSpPr/>
          <p:nvPr/>
        </p:nvSpPr>
        <p:spPr>
          <a:xfrm rot="10800000">
            <a:off x="-79022" y="-93133"/>
            <a:ext cx="12350045" cy="7044267"/>
          </a:xfrm>
          <a:prstGeom prst="rect">
            <a:avLst/>
          </a:prstGeom>
          <a:gradFill flip="none" rotWithShape="1">
            <a:gsLst>
              <a:gs pos="0">
                <a:srgbClr val="24A9E1">
                  <a:tint val="66000"/>
                  <a:satMod val="160000"/>
                  <a:alpha val="33000"/>
                </a:srgbClr>
              </a:gs>
              <a:gs pos="50000">
                <a:srgbClr val="24A9E1">
                  <a:tint val="44500"/>
                  <a:satMod val="160000"/>
                  <a:alpha val="22000"/>
                </a:srgbClr>
              </a:gs>
              <a:gs pos="100000">
                <a:srgbClr val="24A9E1">
                  <a:tint val="23500"/>
                  <a:satMod val="160000"/>
                  <a:alpha val="44000"/>
                </a:srgbClr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3"/>
          <a:srcRect l="984" r="914" b="11911"/>
          <a:stretch/>
        </p:blipFill>
        <p:spPr>
          <a:xfrm>
            <a:off x="0" y="4199708"/>
            <a:ext cx="12200709" cy="2688772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0762" y="4963885"/>
            <a:ext cx="1699476" cy="1524000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112889" y="422122"/>
            <a:ext cx="6714451" cy="1972334"/>
          </a:xfrm>
          <a:prstGeom prst="rect">
            <a:avLst/>
          </a:prstGeom>
        </p:spPr>
      </p:pic>
      <p:pic>
        <p:nvPicPr>
          <p:cNvPr id="13" name="Picture 12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248405" y="3125529"/>
            <a:ext cx="7067774" cy="1408372"/>
          </a:xfrm>
          <a:prstGeom prst="rect">
            <a:avLst/>
          </a:prstGeom>
        </p:spPr>
      </p:pic>
      <p:sp>
        <p:nvSpPr>
          <p:cNvPr id="14" name="TextBox 13"/>
          <p:cNvSpPr txBox="1"/>
          <p:nvPr/>
        </p:nvSpPr>
        <p:spPr>
          <a:xfrm>
            <a:off x="474133" y="715791"/>
            <a:ext cx="4544257" cy="13849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Project Time Management</a:t>
            </a:r>
          </a:p>
          <a:p>
            <a:r>
              <a:rPr lang="en-US" sz="2800" dirty="0">
                <a:solidFill>
                  <a:srgbClr val="24A9E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Prepared by Dr. Nael Zabel</a:t>
            </a:r>
          </a:p>
          <a:p>
            <a:r>
              <a:rPr lang="en-US" sz="2800" dirty="0">
                <a:solidFill>
                  <a:srgbClr val="FF9518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Lecture 6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5912285" y="3159395"/>
            <a:ext cx="5564139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PMG 212</a:t>
            </a:r>
          </a:p>
          <a:p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Performance Measurement </a:t>
            </a:r>
          </a:p>
        </p:txBody>
      </p:sp>
    </p:spTree>
    <p:extLst>
      <p:ext uri="{BB962C8B-B14F-4D97-AF65-F5344CB8AC3E}">
        <p14:creationId xmlns:p14="http://schemas.microsoft.com/office/powerpoint/2010/main" val="187042944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1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364" y="498334"/>
            <a:ext cx="6058111" cy="850688"/>
          </a:xfrm>
          <a:prstGeom prst="rect">
            <a:avLst/>
          </a:prstGeom>
        </p:spPr>
      </p:pic>
      <p:sp>
        <p:nvSpPr>
          <p:cNvPr id="13" name="Freeform 5"/>
          <p:cNvSpPr>
            <a:spLocks/>
          </p:cNvSpPr>
          <p:nvPr/>
        </p:nvSpPr>
        <p:spPr bwMode="auto">
          <a:xfrm>
            <a:off x="85725" y="1588"/>
            <a:ext cx="2446338" cy="1631950"/>
          </a:xfrm>
          <a:custGeom>
            <a:avLst/>
            <a:gdLst>
              <a:gd name="T0" fmla="*/ 2 w 1137"/>
              <a:gd name="T1" fmla="*/ 588 h 754"/>
              <a:gd name="T2" fmla="*/ 181 w 1137"/>
              <a:gd name="T3" fmla="*/ 690 h 754"/>
              <a:gd name="T4" fmla="*/ 396 w 1137"/>
              <a:gd name="T5" fmla="*/ 742 h 754"/>
              <a:gd name="T6" fmla="*/ 820 w 1137"/>
              <a:gd name="T7" fmla="*/ 644 h 754"/>
              <a:gd name="T8" fmla="*/ 1137 w 1137"/>
              <a:gd name="T9" fmla="*/ 43 h 754"/>
              <a:gd name="T10" fmla="*/ 1136 w 1137"/>
              <a:gd name="T11" fmla="*/ 0 h 754"/>
              <a:gd name="T12" fmla="*/ 44 w 1137"/>
              <a:gd name="T13" fmla="*/ 0 h 754"/>
              <a:gd name="T14" fmla="*/ 2 w 1137"/>
              <a:gd name="T15" fmla="*/ 588 h 75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1137" h="754">
                <a:moveTo>
                  <a:pt x="2" y="588"/>
                </a:moveTo>
                <a:cubicBezTo>
                  <a:pt x="0" y="615"/>
                  <a:pt x="156" y="680"/>
                  <a:pt x="181" y="690"/>
                </a:cubicBezTo>
                <a:cubicBezTo>
                  <a:pt x="250" y="718"/>
                  <a:pt x="322" y="735"/>
                  <a:pt x="396" y="742"/>
                </a:cubicBezTo>
                <a:cubicBezTo>
                  <a:pt x="543" y="754"/>
                  <a:pt x="694" y="722"/>
                  <a:pt x="820" y="644"/>
                </a:cubicBezTo>
                <a:cubicBezTo>
                  <a:pt x="1025" y="517"/>
                  <a:pt x="1131" y="279"/>
                  <a:pt x="1137" y="43"/>
                </a:cubicBezTo>
                <a:cubicBezTo>
                  <a:pt x="1137" y="29"/>
                  <a:pt x="1137" y="14"/>
                  <a:pt x="1136" y="0"/>
                </a:cubicBezTo>
                <a:cubicBezTo>
                  <a:pt x="772" y="0"/>
                  <a:pt x="408" y="0"/>
                  <a:pt x="44" y="0"/>
                </a:cubicBezTo>
                <a:cubicBezTo>
                  <a:pt x="30" y="196"/>
                  <a:pt x="16" y="392"/>
                  <a:pt x="2" y="588"/>
                </a:cubicBezTo>
                <a:close/>
              </a:path>
            </a:pathLst>
          </a:custGeom>
          <a:solidFill>
            <a:srgbClr val="FF9518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Freeform 6"/>
          <p:cNvSpPr>
            <a:spLocks/>
          </p:cNvSpPr>
          <p:nvPr/>
        </p:nvSpPr>
        <p:spPr bwMode="auto">
          <a:xfrm>
            <a:off x="-22225" y="1588"/>
            <a:ext cx="2446338" cy="1631950"/>
          </a:xfrm>
          <a:custGeom>
            <a:avLst/>
            <a:gdLst>
              <a:gd name="T0" fmla="*/ 2 w 1137"/>
              <a:gd name="T1" fmla="*/ 588 h 754"/>
              <a:gd name="T2" fmla="*/ 181 w 1137"/>
              <a:gd name="T3" fmla="*/ 690 h 754"/>
              <a:gd name="T4" fmla="*/ 395 w 1137"/>
              <a:gd name="T5" fmla="*/ 742 h 754"/>
              <a:gd name="T6" fmla="*/ 819 w 1137"/>
              <a:gd name="T7" fmla="*/ 644 h 754"/>
              <a:gd name="T8" fmla="*/ 1136 w 1137"/>
              <a:gd name="T9" fmla="*/ 43 h 754"/>
              <a:gd name="T10" fmla="*/ 1136 w 1137"/>
              <a:gd name="T11" fmla="*/ 0 h 754"/>
              <a:gd name="T12" fmla="*/ 44 w 1137"/>
              <a:gd name="T13" fmla="*/ 0 h 754"/>
              <a:gd name="T14" fmla="*/ 2 w 1137"/>
              <a:gd name="T15" fmla="*/ 588 h 75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1137" h="754">
                <a:moveTo>
                  <a:pt x="2" y="588"/>
                </a:moveTo>
                <a:cubicBezTo>
                  <a:pt x="0" y="615"/>
                  <a:pt x="155" y="680"/>
                  <a:pt x="181" y="690"/>
                </a:cubicBezTo>
                <a:cubicBezTo>
                  <a:pt x="249" y="718"/>
                  <a:pt x="322" y="735"/>
                  <a:pt x="395" y="742"/>
                </a:cubicBezTo>
                <a:cubicBezTo>
                  <a:pt x="543" y="754"/>
                  <a:pt x="693" y="722"/>
                  <a:pt x="819" y="644"/>
                </a:cubicBezTo>
                <a:cubicBezTo>
                  <a:pt x="1024" y="517"/>
                  <a:pt x="1131" y="279"/>
                  <a:pt x="1136" y="43"/>
                </a:cubicBezTo>
                <a:cubicBezTo>
                  <a:pt x="1137" y="29"/>
                  <a:pt x="1137" y="14"/>
                  <a:pt x="1136" y="0"/>
                </a:cubicBezTo>
                <a:cubicBezTo>
                  <a:pt x="772" y="0"/>
                  <a:pt x="408" y="0"/>
                  <a:pt x="44" y="0"/>
                </a:cubicBezTo>
                <a:cubicBezTo>
                  <a:pt x="30" y="196"/>
                  <a:pt x="16" y="392"/>
                  <a:pt x="2" y="588"/>
                </a:cubicBezTo>
                <a:close/>
              </a:path>
            </a:pathLst>
          </a:custGeom>
          <a:solidFill>
            <a:srgbClr val="0A1F6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6" name="Freeform 8"/>
          <p:cNvSpPr>
            <a:spLocks/>
          </p:cNvSpPr>
          <p:nvPr/>
        </p:nvSpPr>
        <p:spPr bwMode="auto">
          <a:xfrm>
            <a:off x="-131763" y="1588"/>
            <a:ext cx="2470150" cy="1631950"/>
          </a:xfrm>
          <a:custGeom>
            <a:avLst/>
            <a:gdLst>
              <a:gd name="T0" fmla="*/ 13 w 1148"/>
              <a:gd name="T1" fmla="*/ 588 h 754"/>
              <a:gd name="T2" fmla="*/ 192 w 1148"/>
              <a:gd name="T3" fmla="*/ 690 h 754"/>
              <a:gd name="T4" fmla="*/ 407 w 1148"/>
              <a:gd name="T5" fmla="*/ 742 h 754"/>
              <a:gd name="T6" fmla="*/ 831 w 1148"/>
              <a:gd name="T7" fmla="*/ 644 h 754"/>
              <a:gd name="T8" fmla="*/ 1148 w 1148"/>
              <a:gd name="T9" fmla="*/ 43 h 754"/>
              <a:gd name="T10" fmla="*/ 1147 w 1148"/>
              <a:gd name="T11" fmla="*/ 0 h 754"/>
              <a:gd name="T12" fmla="*/ 14 w 1148"/>
              <a:gd name="T13" fmla="*/ 0 h 754"/>
              <a:gd name="T14" fmla="*/ 13 w 1148"/>
              <a:gd name="T15" fmla="*/ 588 h 75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1148" h="754">
                <a:moveTo>
                  <a:pt x="13" y="588"/>
                </a:moveTo>
                <a:cubicBezTo>
                  <a:pt x="11" y="615"/>
                  <a:pt x="167" y="680"/>
                  <a:pt x="192" y="690"/>
                </a:cubicBezTo>
                <a:cubicBezTo>
                  <a:pt x="261" y="718"/>
                  <a:pt x="333" y="735"/>
                  <a:pt x="407" y="742"/>
                </a:cubicBezTo>
                <a:cubicBezTo>
                  <a:pt x="554" y="754"/>
                  <a:pt x="705" y="722"/>
                  <a:pt x="831" y="644"/>
                </a:cubicBezTo>
                <a:cubicBezTo>
                  <a:pt x="1036" y="517"/>
                  <a:pt x="1142" y="279"/>
                  <a:pt x="1148" y="43"/>
                </a:cubicBezTo>
                <a:cubicBezTo>
                  <a:pt x="1148" y="29"/>
                  <a:pt x="1148" y="14"/>
                  <a:pt x="1147" y="0"/>
                </a:cubicBezTo>
                <a:cubicBezTo>
                  <a:pt x="783" y="0"/>
                  <a:pt x="378" y="0"/>
                  <a:pt x="14" y="0"/>
                </a:cubicBezTo>
                <a:cubicBezTo>
                  <a:pt x="0" y="196"/>
                  <a:pt x="27" y="392"/>
                  <a:pt x="13" y="588"/>
                </a:cubicBezTo>
                <a:close/>
              </a:path>
            </a:pathLst>
          </a:custGeom>
          <a:solidFill>
            <a:srgbClr val="25A9E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40788" y="5949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492132" y="648838"/>
            <a:ext cx="142539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srgbClr val="FF9518"/>
                </a:solidFill>
                <a:effectLst/>
                <a:uLnTx/>
                <a:uFillTx/>
                <a:latin typeface="Tajawal Medium" panose="00000600000000000000" pitchFamily="2" charset="-78"/>
                <a:ea typeface="+mn-ea"/>
                <a:cs typeface="Tajawal Medium" panose="00000600000000000000" pitchFamily="2" charset="-78"/>
              </a:rPr>
              <a:t>Agenda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171828" y="236724"/>
            <a:ext cx="168507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ajawal Medium" panose="00000600000000000000" pitchFamily="2" charset="-78"/>
                <a:ea typeface="+mn-ea"/>
                <a:cs typeface="Tajawal Medium" panose="00000600000000000000" pitchFamily="2" charset="-78"/>
              </a:rPr>
              <a:t>Lecture 6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87357321-6E69-4B90-B781-A8690AF55508}"/>
              </a:ext>
            </a:extLst>
          </p:cNvPr>
          <p:cNvSpPr txBox="1"/>
          <p:nvPr/>
        </p:nvSpPr>
        <p:spPr>
          <a:xfrm>
            <a:off x="1516361" y="1254423"/>
            <a:ext cx="9902228" cy="489364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571500" marR="0" lvl="0" indent="-5715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Purpose of a Performance Measurement Baseline</a:t>
            </a:r>
          </a:p>
          <a:p>
            <a:pPr marL="571500" marR="0" lvl="0" indent="-5715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Components of the Performance Baseline</a:t>
            </a:r>
          </a:p>
          <a:p>
            <a:pPr marL="571500" marR="0" lvl="0" indent="-5715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lang="en-US" sz="2400" dirty="0">
                <a:solidFill>
                  <a:prstClr val="black"/>
                </a:solidFill>
                <a:latin typeface="Calibri" panose="020F0502020204030204"/>
              </a:rPr>
              <a:t>Components and Assembly of the Performance Baseline</a:t>
            </a:r>
          </a:p>
          <a:p>
            <a:pPr marL="571500" marR="0" lvl="0" indent="-5715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lang="en-US" sz="2400" dirty="0">
                <a:solidFill>
                  <a:prstClr val="black"/>
                </a:solidFill>
                <a:latin typeface="Calibri" panose="020F0502020204030204"/>
              </a:rPr>
              <a:t>Scope</a:t>
            </a:r>
          </a:p>
          <a:p>
            <a:pPr marL="571500" marR="0" lvl="0" indent="-5715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lang="en-US" sz="2400" dirty="0">
                <a:solidFill>
                  <a:prstClr val="black"/>
                </a:solidFill>
                <a:latin typeface="Calibri" panose="020F0502020204030204"/>
              </a:rPr>
              <a:t>Contract Terms and Conditions (CTC)</a:t>
            </a:r>
          </a:p>
          <a:p>
            <a:pPr marL="571500" marR="0" lvl="0" indent="-5715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lang="en-US" sz="2400" dirty="0">
                <a:solidFill>
                  <a:prstClr val="black"/>
                </a:solidFill>
                <a:latin typeface="Calibri" panose="020F0502020204030204"/>
              </a:rPr>
              <a:t>Project Execution Plan (PEP)</a:t>
            </a:r>
          </a:p>
          <a:p>
            <a:pPr marL="571500" marR="0" lvl="0" indent="-5715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lang="en-US" sz="2400" dirty="0">
                <a:solidFill>
                  <a:prstClr val="black"/>
                </a:solidFill>
                <a:latin typeface="Calibri" panose="020F0502020204030204"/>
              </a:rPr>
              <a:t>Schedule</a:t>
            </a:r>
          </a:p>
          <a:p>
            <a:pPr marL="571500" marR="0" lvl="0" indent="-5715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lang="en-US" sz="2400" dirty="0">
                <a:solidFill>
                  <a:prstClr val="black"/>
                </a:solidFill>
                <a:latin typeface="Calibri" panose="020F0502020204030204"/>
              </a:rPr>
              <a:t>Work Breakdown Structure</a:t>
            </a:r>
          </a:p>
          <a:p>
            <a:pPr marL="571500" marR="0" lvl="0" indent="-5715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lang="en-US" sz="2400" dirty="0">
                <a:solidFill>
                  <a:prstClr val="black"/>
                </a:solidFill>
                <a:latin typeface="Calibri" panose="020F0502020204030204"/>
              </a:rPr>
              <a:t>Work Breakdown Structure Benefits </a:t>
            </a:r>
          </a:p>
          <a:p>
            <a:pPr marL="571500" marR="0" lvl="0" indent="-5715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lang="en-US" sz="2400" dirty="0">
                <a:solidFill>
                  <a:prstClr val="black"/>
                </a:solidFill>
                <a:latin typeface="Calibri" panose="020F0502020204030204"/>
              </a:rPr>
              <a:t>Organizational Breakdown Structure</a:t>
            </a:r>
          </a:p>
          <a:p>
            <a:pPr marL="571500" marR="0" lvl="0" indent="-5715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lang="en-US" sz="2400" dirty="0">
                <a:solidFill>
                  <a:prstClr val="black"/>
                </a:solidFill>
                <a:latin typeface="Calibri" panose="020F0502020204030204"/>
              </a:rPr>
              <a:t>WBS/OBS Diagram</a:t>
            </a:r>
          </a:p>
          <a:p>
            <a:pPr marL="571500" marR="0" lvl="0" indent="-5715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lang="en-US" sz="2400" dirty="0">
                <a:solidFill>
                  <a:prstClr val="black"/>
                </a:solidFill>
                <a:latin typeface="Calibri" panose="020F0502020204030204"/>
              </a:rPr>
              <a:t>Ownership</a:t>
            </a:r>
          </a:p>
          <a:p>
            <a:pPr marL="571500" marR="0" lvl="0" indent="-5715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lang="en-US" sz="2400" dirty="0">
                <a:solidFill>
                  <a:prstClr val="black"/>
                </a:solidFill>
                <a:latin typeface="Calibri" panose="020F0502020204030204"/>
              </a:rPr>
              <a:t>The Concept of Rolling Wave Planning</a:t>
            </a:r>
          </a:p>
        </p:txBody>
      </p:sp>
    </p:spTree>
    <p:extLst>
      <p:ext uri="{BB962C8B-B14F-4D97-AF65-F5344CB8AC3E}">
        <p14:creationId xmlns:p14="http://schemas.microsoft.com/office/powerpoint/2010/main" val="169341109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1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364" y="498334"/>
            <a:ext cx="6058111" cy="850688"/>
          </a:xfrm>
          <a:prstGeom prst="rect">
            <a:avLst/>
          </a:prstGeom>
        </p:spPr>
      </p:pic>
      <p:sp>
        <p:nvSpPr>
          <p:cNvPr id="13" name="Freeform 5"/>
          <p:cNvSpPr>
            <a:spLocks/>
          </p:cNvSpPr>
          <p:nvPr/>
        </p:nvSpPr>
        <p:spPr bwMode="auto">
          <a:xfrm>
            <a:off x="85725" y="1588"/>
            <a:ext cx="2446338" cy="1631950"/>
          </a:xfrm>
          <a:custGeom>
            <a:avLst/>
            <a:gdLst>
              <a:gd name="T0" fmla="*/ 2 w 1137"/>
              <a:gd name="T1" fmla="*/ 588 h 754"/>
              <a:gd name="T2" fmla="*/ 181 w 1137"/>
              <a:gd name="T3" fmla="*/ 690 h 754"/>
              <a:gd name="T4" fmla="*/ 396 w 1137"/>
              <a:gd name="T5" fmla="*/ 742 h 754"/>
              <a:gd name="T6" fmla="*/ 820 w 1137"/>
              <a:gd name="T7" fmla="*/ 644 h 754"/>
              <a:gd name="T8" fmla="*/ 1137 w 1137"/>
              <a:gd name="T9" fmla="*/ 43 h 754"/>
              <a:gd name="T10" fmla="*/ 1136 w 1137"/>
              <a:gd name="T11" fmla="*/ 0 h 754"/>
              <a:gd name="T12" fmla="*/ 44 w 1137"/>
              <a:gd name="T13" fmla="*/ 0 h 754"/>
              <a:gd name="T14" fmla="*/ 2 w 1137"/>
              <a:gd name="T15" fmla="*/ 588 h 75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1137" h="754">
                <a:moveTo>
                  <a:pt x="2" y="588"/>
                </a:moveTo>
                <a:cubicBezTo>
                  <a:pt x="0" y="615"/>
                  <a:pt x="156" y="680"/>
                  <a:pt x="181" y="690"/>
                </a:cubicBezTo>
                <a:cubicBezTo>
                  <a:pt x="250" y="718"/>
                  <a:pt x="322" y="735"/>
                  <a:pt x="396" y="742"/>
                </a:cubicBezTo>
                <a:cubicBezTo>
                  <a:pt x="543" y="754"/>
                  <a:pt x="694" y="722"/>
                  <a:pt x="820" y="644"/>
                </a:cubicBezTo>
                <a:cubicBezTo>
                  <a:pt x="1025" y="517"/>
                  <a:pt x="1131" y="279"/>
                  <a:pt x="1137" y="43"/>
                </a:cubicBezTo>
                <a:cubicBezTo>
                  <a:pt x="1137" y="29"/>
                  <a:pt x="1137" y="14"/>
                  <a:pt x="1136" y="0"/>
                </a:cubicBezTo>
                <a:cubicBezTo>
                  <a:pt x="772" y="0"/>
                  <a:pt x="408" y="0"/>
                  <a:pt x="44" y="0"/>
                </a:cubicBezTo>
                <a:cubicBezTo>
                  <a:pt x="30" y="196"/>
                  <a:pt x="16" y="392"/>
                  <a:pt x="2" y="588"/>
                </a:cubicBezTo>
                <a:close/>
              </a:path>
            </a:pathLst>
          </a:custGeom>
          <a:solidFill>
            <a:srgbClr val="FF9518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Freeform 6"/>
          <p:cNvSpPr>
            <a:spLocks/>
          </p:cNvSpPr>
          <p:nvPr/>
        </p:nvSpPr>
        <p:spPr bwMode="auto">
          <a:xfrm>
            <a:off x="-22225" y="1588"/>
            <a:ext cx="2446338" cy="1631950"/>
          </a:xfrm>
          <a:custGeom>
            <a:avLst/>
            <a:gdLst>
              <a:gd name="T0" fmla="*/ 2 w 1137"/>
              <a:gd name="T1" fmla="*/ 588 h 754"/>
              <a:gd name="T2" fmla="*/ 181 w 1137"/>
              <a:gd name="T3" fmla="*/ 690 h 754"/>
              <a:gd name="T4" fmla="*/ 395 w 1137"/>
              <a:gd name="T5" fmla="*/ 742 h 754"/>
              <a:gd name="T6" fmla="*/ 819 w 1137"/>
              <a:gd name="T7" fmla="*/ 644 h 754"/>
              <a:gd name="T8" fmla="*/ 1136 w 1137"/>
              <a:gd name="T9" fmla="*/ 43 h 754"/>
              <a:gd name="T10" fmla="*/ 1136 w 1137"/>
              <a:gd name="T11" fmla="*/ 0 h 754"/>
              <a:gd name="T12" fmla="*/ 44 w 1137"/>
              <a:gd name="T13" fmla="*/ 0 h 754"/>
              <a:gd name="T14" fmla="*/ 2 w 1137"/>
              <a:gd name="T15" fmla="*/ 588 h 75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1137" h="754">
                <a:moveTo>
                  <a:pt x="2" y="588"/>
                </a:moveTo>
                <a:cubicBezTo>
                  <a:pt x="0" y="615"/>
                  <a:pt x="155" y="680"/>
                  <a:pt x="181" y="690"/>
                </a:cubicBezTo>
                <a:cubicBezTo>
                  <a:pt x="249" y="718"/>
                  <a:pt x="322" y="735"/>
                  <a:pt x="395" y="742"/>
                </a:cubicBezTo>
                <a:cubicBezTo>
                  <a:pt x="543" y="754"/>
                  <a:pt x="693" y="722"/>
                  <a:pt x="819" y="644"/>
                </a:cubicBezTo>
                <a:cubicBezTo>
                  <a:pt x="1024" y="517"/>
                  <a:pt x="1131" y="279"/>
                  <a:pt x="1136" y="43"/>
                </a:cubicBezTo>
                <a:cubicBezTo>
                  <a:pt x="1137" y="29"/>
                  <a:pt x="1137" y="14"/>
                  <a:pt x="1136" y="0"/>
                </a:cubicBezTo>
                <a:cubicBezTo>
                  <a:pt x="772" y="0"/>
                  <a:pt x="408" y="0"/>
                  <a:pt x="44" y="0"/>
                </a:cubicBezTo>
                <a:cubicBezTo>
                  <a:pt x="30" y="196"/>
                  <a:pt x="16" y="392"/>
                  <a:pt x="2" y="588"/>
                </a:cubicBezTo>
                <a:close/>
              </a:path>
            </a:pathLst>
          </a:custGeom>
          <a:solidFill>
            <a:srgbClr val="0A1F6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6" name="Freeform 8"/>
          <p:cNvSpPr>
            <a:spLocks/>
          </p:cNvSpPr>
          <p:nvPr/>
        </p:nvSpPr>
        <p:spPr bwMode="auto">
          <a:xfrm>
            <a:off x="-131763" y="1588"/>
            <a:ext cx="2470150" cy="1631950"/>
          </a:xfrm>
          <a:custGeom>
            <a:avLst/>
            <a:gdLst>
              <a:gd name="T0" fmla="*/ 13 w 1148"/>
              <a:gd name="T1" fmla="*/ 588 h 754"/>
              <a:gd name="T2" fmla="*/ 192 w 1148"/>
              <a:gd name="T3" fmla="*/ 690 h 754"/>
              <a:gd name="T4" fmla="*/ 407 w 1148"/>
              <a:gd name="T5" fmla="*/ 742 h 754"/>
              <a:gd name="T6" fmla="*/ 831 w 1148"/>
              <a:gd name="T7" fmla="*/ 644 h 754"/>
              <a:gd name="T8" fmla="*/ 1148 w 1148"/>
              <a:gd name="T9" fmla="*/ 43 h 754"/>
              <a:gd name="T10" fmla="*/ 1147 w 1148"/>
              <a:gd name="T11" fmla="*/ 0 h 754"/>
              <a:gd name="T12" fmla="*/ 14 w 1148"/>
              <a:gd name="T13" fmla="*/ 0 h 754"/>
              <a:gd name="T14" fmla="*/ 13 w 1148"/>
              <a:gd name="T15" fmla="*/ 588 h 75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1148" h="754">
                <a:moveTo>
                  <a:pt x="13" y="588"/>
                </a:moveTo>
                <a:cubicBezTo>
                  <a:pt x="11" y="615"/>
                  <a:pt x="167" y="680"/>
                  <a:pt x="192" y="690"/>
                </a:cubicBezTo>
                <a:cubicBezTo>
                  <a:pt x="261" y="718"/>
                  <a:pt x="333" y="735"/>
                  <a:pt x="407" y="742"/>
                </a:cubicBezTo>
                <a:cubicBezTo>
                  <a:pt x="554" y="754"/>
                  <a:pt x="705" y="722"/>
                  <a:pt x="831" y="644"/>
                </a:cubicBezTo>
                <a:cubicBezTo>
                  <a:pt x="1036" y="517"/>
                  <a:pt x="1142" y="279"/>
                  <a:pt x="1148" y="43"/>
                </a:cubicBezTo>
                <a:cubicBezTo>
                  <a:pt x="1148" y="29"/>
                  <a:pt x="1148" y="14"/>
                  <a:pt x="1147" y="0"/>
                </a:cubicBezTo>
                <a:cubicBezTo>
                  <a:pt x="783" y="0"/>
                  <a:pt x="378" y="0"/>
                  <a:pt x="14" y="0"/>
                </a:cubicBezTo>
                <a:cubicBezTo>
                  <a:pt x="0" y="196"/>
                  <a:pt x="27" y="392"/>
                  <a:pt x="13" y="588"/>
                </a:cubicBezTo>
                <a:close/>
              </a:path>
            </a:pathLst>
          </a:custGeom>
          <a:solidFill>
            <a:srgbClr val="25A9E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40788" y="5949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492132" y="648838"/>
            <a:ext cx="142539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srgbClr val="FF9518"/>
                </a:solidFill>
                <a:effectLst/>
                <a:uLnTx/>
                <a:uFillTx/>
                <a:latin typeface="Tajawal Medium" panose="00000600000000000000" pitchFamily="2" charset="-78"/>
                <a:ea typeface="+mn-ea"/>
                <a:cs typeface="Tajawal Medium" panose="00000600000000000000" pitchFamily="2" charset="-78"/>
              </a:rPr>
              <a:t>Agenda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171828" y="236724"/>
            <a:ext cx="168507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ajawal Medium" panose="00000600000000000000" pitchFamily="2" charset="-78"/>
                <a:ea typeface="+mn-ea"/>
                <a:cs typeface="Tajawal Medium" panose="00000600000000000000" pitchFamily="2" charset="-78"/>
              </a:rPr>
              <a:t>Lecture 6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87357321-6E69-4B90-B781-A8690AF55508}"/>
              </a:ext>
            </a:extLst>
          </p:cNvPr>
          <p:cNvSpPr txBox="1"/>
          <p:nvPr/>
        </p:nvSpPr>
        <p:spPr>
          <a:xfrm>
            <a:off x="1516361" y="1254423"/>
            <a:ext cx="9902228" cy="495520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571500" marR="0" lvl="0" indent="-5715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Purpose of a Performance Measurement Baseline</a:t>
            </a:r>
          </a:p>
          <a:p>
            <a:pPr marL="571500" marR="0" lvl="0" indent="-5715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65000"/>
                  </a:scheme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Components of the Performance Baseline</a:t>
            </a:r>
          </a:p>
          <a:p>
            <a:pPr marL="571500" marR="0" lvl="0" indent="-5715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65000"/>
                  </a:scheme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Components and Assembly of the Performance Baseline</a:t>
            </a:r>
          </a:p>
          <a:p>
            <a:pPr marL="571500" marR="0" lvl="0" indent="-5715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65000"/>
                  </a:scheme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Scope</a:t>
            </a:r>
          </a:p>
          <a:p>
            <a:pPr marL="571500" marR="0" lvl="0" indent="-5715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65000"/>
                  </a:scheme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Contract Terms and Conditions (CTC)</a:t>
            </a:r>
          </a:p>
          <a:p>
            <a:pPr marL="571500" marR="0" lvl="0" indent="-5715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65000"/>
                  </a:scheme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Project Execution Plan (PEP)</a:t>
            </a:r>
          </a:p>
          <a:p>
            <a:pPr marL="571500" marR="0" lvl="0" indent="-5715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65000"/>
                  </a:scheme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Schedule</a:t>
            </a:r>
          </a:p>
          <a:p>
            <a:pPr marL="571500" marR="0" lvl="0" indent="-5715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65000"/>
                  </a:scheme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Work Breakdown Structure</a:t>
            </a:r>
          </a:p>
          <a:p>
            <a:pPr marL="571500" marR="0" lvl="0" indent="-5715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65000"/>
                  </a:scheme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Work Breakdown Structure Benefits </a:t>
            </a:r>
          </a:p>
          <a:p>
            <a:pPr marL="571500" marR="0" lvl="0" indent="-5715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65000"/>
                  </a:scheme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Organizational Breakdown Structure</a:t>
            </a:r>
          </a:p>
          <a:p>
            <a:pPr marL="571500" marR="0" lvl="0" indent="-5715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65000"/>
                  </a:scheme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WBS/OBS Diagram</a:t>
            </a:r>
          </a:p>
          <a:p>
            <a:pPr marL="571500" marR="0" lvl="0" indent="-5715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65000"/>
                  </a:scheme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Ownership</a:t>
            </a:r>
          </a:p>
          <a:p>
            <a:pPr marL="571500" marR="0" lvl="0" indent="-5715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65000"/>
                  </a:scheme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The Concept of Rolling Wave Planning</a:t>
            </a:r>
          </a:p>
        </p:txBody>
      </p:sp>
    </p:spTree>
    <p:extLst>
      <p:ext uri="{BB962C8B-B14F-4D97-AF65-F5344CB8AC3E}">
        <p14:creationId xmlns:p14="http://schemas.microsoft.com/office/powerpoint/2010/main" val="220916789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40788" y="5949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-108036" y="206451"/>
            <a:ext cx="8623386" cy="1952007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703386" y="739415"/>
            <a:ext cx="4053995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Purpose of a Performance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Measurement Baseline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171828" y="236724"/>
            <a:ext cx="168507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ajawal Medium" panose="00000600000000000000" pitchFamily="2" charset="-78"/>
                <a:ea typeface="+mn-ea"/>
                <a:cs typeface="Tajawal Medium" panose="00000600000000000000" pitchFamily="2" charset="-78"/>
              </a:rPr>
              <a:t>Lecture 6</a:t>
            </a:r>
          </a:p>
        </p:txBody>
      </p:sp>
      <p:sp>
        <p:nvSpPr>
          <p:cNvPr id="10" name="Content Placeholder 5">
            <a:extLst>
              <a:ext uri="{FF2B5EF4-FFF2-40B4-BE49-F238E27FC236}">
                <a16:creationId xmlns:a16="http://schemas.microsoft.com/office/drawing/2014/main" id="{4690E8B4-1939-9C17-88D0-AF99F353DCB4}"/>
              </a:ext>
            </a:extLst>
          </p:cNvPr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1712751" y="1838079"/>
            <a:ext cx="5679151" cy="3317018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Roadmap for project execution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Integration of project components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Basis for change management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Project communication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Basis for project status and metrics</a:t>
            </a:r>
          </a:p>
        </p:txBody>
      </p:sp>
    </p:spTree>
    <p:extLst>
      <p:ext uri="{BB962C8B-B14F-4D97-AF65-F5344CB8AC3E}">
        <p14:creationId xmlns:p14="http://schemas.microsoft.com/office/powerpoint/2010/main" val="27780255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1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364" y="498334"/>
            <a:ext cx="6058111" cy="850688"/>
          </a:xfrm>
          <a:prstGeom prst="rect">
            <a:avLst/>
          </a:prstGeom>
        </p:spPr>
      </p:pic>
      <p:sp>
        <p:nvSpPr>
          <p:cNvPr id="13" name="Freeform 5"/>
          <p:cNvSpPr>
            <a:spLocks/>
          </p:cNvSpPr>
          <p:nvPr/>
        </p:nvSpPr>
        <p:spPr bwMode="auto">
          <a:xfrm>
            <a:off x="85725" y="1588"/>
            <a:ext cx="2446338" cy="1631950"/>
          </a:xfrm>
          <a:custGeom>
            <a:avLst/>
            <a:gdLst>
              <a:gd name="T0" fmla="*/ 2 w 1137"/>
              <a:gd name="T1" fmla="*/ 588 h 754"/>
              <a:gd name="T2" fmla="*/ 181 w 1137"/>
              <a:gd name="T3" fmla="*/ 690 h 754"/>
              <a:gd name="T4" fmla="*/ 396 w 1137"/>
              <a:gd name="T5" fmla="*/ 742 h 754"/>
              <a:gd name="T6" fmla="*/ 820 w 1137"/>
              <a:gd name="T7" fmla="*/ 644 h 754"/>
              <a:gd name="T8" fmla="*/ 1137 w 1137"/>
              <a:gd name="T9" fmla="*/ 43 h 754"/>
              <a:gd name="T10" fmla="*/ 1136 w 1137"/>
              <a:gd name="T11" fmla="*/ 0 h 754"/>
              <a:gd name="T12" fmla="*/ 44 w 1137"/>
              <a:gd name="T13" fmla="*/ 0 h 754"/>
              <a:gd name="T14" fmla="*/ 2 w 1137"/>
              <a:gd name="T15" fmla="*/ 588 h 75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1137" h="754">
                <a:moveTo>
                  <a:pt x="2" y="588"/>
                </a:moveTo>
                <a:cubicBezTo>
                  <a:pt x="0" y="615"/>
                  <a:pt x="156" y="680"/>
                  <a:pt x="181" y="690"/>
                </a:cubicBezTo>
                <a:cubicBezTo>
                  <a:pt x="250" y="718"/>
                  <a:pt x="322" y="735"/>
                  <a:pt x="396" y="742"/>
                </a:cubicBezTo>
                <a:cubicBezTo>
                  <a:pt x="543" y="754"/>
                  <a:pt x="694" y="722"/>
                  <a:pt x="820" y="644"/>
                </a:cubicBezTo>
                <a:cubicBezTo>
                  <a:pt x="1025" y="517"/>
                  <a:pt x="1131" y="279"/>
                  <a:pt x="1137" y="43"/>
                </a:cubicBezTo>
                <a:cubicBezTo>
                  <a:pt x="1137" y="29"/>
                  <a:pt x="1137" y="14"/>
                  <a:pt x="1136" y="0"/>
                </a:cubicBezTo>
                <a:cubicBezTo>
                  <a:pt x="772" y="0"/>
                  <a:pt x="408" y="0"/>
                  <a:pt x="44" y="0"/>
                </a:cubicBezTo>
                <a:cubicBezTo>
                  <a:pt x="30" y="196"/>
                  <a:pt x="16" y="392"/>
                  <a:pt x="2" y="588"/>
                </a:cubicBezTo>
                <a:close/>
              </a:path>
            </a:pathLst>
          </a:custGeom>
          <a:solidFill>
            <a:srgbClr val="FF9518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Freeform 6"/>
          <p:cNvSpPr>
            <a:spLocks/>
          </p:cNvSpPr>
          <p:nvPr/>
        </p:nvSpPr>
        <p:spPr bwMode="auto">
          <a:xfrm>
            <a:off x="-22225" y="1588"/>
            <a:ext cx="2446338" cy="1631950"/>
          </a:xfrm>
          <a:custGeom>
            <a:avLst/>
            <a:gdLst>
              <a:gd name="T0" fmla="*/ 2 w 1137"/>
              <a:gd name="T1" fmla="*/ 588 h 754"/>
              <a:gd name="T2" fmla="*/ 181 w 1137"/>
              <a:gd name="T3" fmla="*/ 690 h 754"/>
              <a:gd name="T4" fmla="*/ 395 w 1137"/>
              <a:gd name="T5" fmla="*/ 742 h 754"/>
              <a:gd name="T6" fmla="*/ 819 w 1137"/>
              <a:gd name="T7" fmla="*/ 644 h 754"/>
              <a:gd name="T8" fmla="*/ 1136 w 1137"/>
              <a:gd name="T9" fmla="*/ 43 h 754"/>
              <a:gd name="T10" fmla="*/ 1136 w 1137"/>
              <a:gd name="T11" fmla="*/ 0 h 754"/>
              <a:gd name="T12" fmla="*/ 44 w 1137"/>
              <a:gd name="T13" fmla="*/ 0 h 754"/>
              <a:gd name="T14" fmla="*/ 2 w 1137"/>
              <a:gd name="T15" fmla="*/ 588 h 75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1137" h="754">
                <a:moveTo>
                  <a:pt x="2" y="588"/>
                </a:moveTo>
                <a:cubicBezTo>
                  <a:pt x="0" y="615"/>
                  <a:pt x="155" y="680"/>
                  <a:pt x="181" y="690"/>
                </a:cubicBezTo>
                <a:cubicBezTo>
                  <a:pt x="249" y="718"/>
                  <a:pt x="322" y="735"/>
                  <a:pt x="395" y="742"/>
                </a:cubicBezTo>
                <a:cubicBezTo>
                  <a:pt x="543" y="754"/>
                  <a:pt x="693" y="722"/>
                  <a:pt x="819" y="644"/>
                </a:cubicBezTo>
                <a:cubicBezTo>
                  <a:pt x="1024" y="517"/>
                  <a:pt x="1131" y="279"/>
                  <a:pt x="1136" y="43"/>
                </a:cubicBezTo>
                <a:cubicBezTo>
                  <a:pt x="1137" y="29"/>
                  <a:pt x="1137" y="14"/>
                  <a:pt x="1136" y="0"/>
                </a:cubicBezTo>
                <a:cubicBezTo>
                  <a:pt x="772" y="0"/>
                  <a:pt x="408" y="0"/>
                  <a:pt x="44" y="0"/>
                </a:cubicBezTo>
                <a:cubicBezTo>
                  <a:pt x="30" y="196"/>
                  <a:pt x="16" y="392"/>
                  <a:pt x="2" y="588"/>
                </a:cubicBezTo>
                <a:close/>
              </a:path>
            </a:pathLst>
          </a:custGeom>
          <a:solidFill>
            <a:srgbClr val="0A1F6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6" name="Freeform 8"/>
          <p:cNvSpPr>
            <a:spLocks/>
          </p:cNvSpPr>
          <p:nvPr/>
        </p:nvSpPr>
        <p:spPr bwMode="auto">
          <a:xfrm>
            <a:off x="-131763" y="1588"/>
            <a:ext cx="2470150" cy="1631950"/>
          </a:xfrm>
          <a:custGeom>
            <a:avLst/>
            <a:gdLst>
              <a:gd name="T0" fmla="*/ 13 w 1148"/>
              <a:gd name="T1" fmla="*/ 588 h 754"/>
              <a:gd name="T2" fmla="*/ 192 w 1148"/>
              <a:gd name="T3" fmla="*/ 690 h 754"/>
              <a:gd name="T4" fmla="*/ 407 w 1148"/>
              <a:gd name="T5" fmla="*/ 742 h 754"/>
              <a:gd name="T6" fmla="*/ 831 w 1148"/>
              <a:gd name="T7" fmla="*/ 644 h 754"/>
              <a:gd name="T8" fmla="*/ 1148 w 1148"/>
              <a:gd name="T9" fmla="*/ 43 h 754"/>
              <a:gd name="T10" fmla="*/ 1147 w 1148"/>
              <a:gd name="T11" fmla="*/ 0 h 754"/>
              <a:gd name="T12" fmla="*/ 14 w 1148"/>
              <a:gd name="T13" fmla="*/ 0 h 754"/>
              <a:gd name="T14" fmla="*/ 13 w 1148"/>
              <a:gd name="T15" fmla="*/ 588 h 75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1148" h="754">
                <a:moveTo>
                  <a:pt x="13" y="588"/>
                </a:moveTo>
                <a:cubicBezTo>
                  <a:pt x="11" y="615"/>
                  <a:pt x="167" y="680"/>
                  <a:pt x="192" y="690"/>
                </a:cubicBezTo>
                <a:cubicBezTo>
                  <a:pt x="261" y="718"/>
                  <a:pt x="333" y="735"/>
                  <a:pt x="407" y="742"/>
                </a:cubicBezTo>
                <a:cubicBezTo>
                  <a:pt x="554" y="754"/>
                  <a:pt x="705" y="722"/>
                  <a:pt x="831" y="644"/>
                </a:cubicBezTo>
                <a:cubicBezTo>
                  <a:pt x="1036" y="517"/>
                  <a:pt x="1142" y="279"/>
                  <a:pt x="1148" y="43"/>
                </a:cubicBezTo>
                <a:cubicBezTo>
                  <a:pt x="1148" y="29"/>
                  <a:pt x="1148" y="14"/>
                  <a:pt x="1147" y="0"/>
                </a:cubicBezTo>
                <a:cubicBezTo>
                  <a:pt x="783" y="0"/>
                  <a:pt x="378" y="0"/>
                  <a:pt x="14" y="0"/>
                </a:cubicBezTo>
                <a:cubicBezTo>
                  <a:pt x="0" y="196"/>
                  <a:pt x="27" y="392"/>
                  <a:pt x="13" y="588"/>
                </a:cubicBezTo>
                <a:close/>
              </a:path>
            </a:pathLst>
          </a:custGeom>
          <a:solidFill>
            <a:srgbClr val="25A9E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40788" y="5949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492132" y="648838"/>
            <a:ext cx="142539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srgbClr val="FF9518"/>
                </a:solidFill>
                <a:effectLst/>
                <a:uLnTx/>
                <a:uFillTx/>
                <a:latin typeface="Tajawal Medium" panose="00000600000000000000" pitchFamily="2" charset="-78"/>
                <a:ea typeface="+mn-ea"/>
                <a:cs typeface="Tajawal Medium" panose="00000600000000000000" pitchFamily="2" charset="-78"/>
              </a:rPr>
              <a:t>Agenda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171828" y="236724"/>
            <a:ext cx="168507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ajawal Medium" panose="00000600000000000000" pitchFamily="2" charset="-78"/>
                <a:ea typeface="+mn-ea"/>
                <a:cs typeface="Tajawal Medium" panose="00000600000000000000" pitchFamily="2" charset="-78"/>
              </a:rPr>
              <a:t>Lecture 6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87357321-6E69-4B90-B781-A8690AF55508}"/>
              </a:ext>
            </a:extLst>
          </p:cNvPr>
          <p:cNvSpPr txBox="1"/>
          <p:nvPr/>
        </p:nvSpPr>
        <p:spPr>
          <a:xfrm>
            <a:off x="1516361" y="1254423"/>
            <a:ext cx="9902228" cy="495520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571500" marR="0" lvl="0" indent="-5715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>
                    <a:lumMod val="6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Purpose of a Performance Measurement Baseline</a:t>
            </a:r>
          </a:p>
          <a:p>
            <a:pPr marL="571500" marR="0" lvl="0" indent="-5715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lang="en-US" sz="2800" b="1" dirty="0">
                <a:latin typeface="Calibri" panose="020F0502020204030204"/>
              </a:rPr>
              <a:t>Components of the Performance Baseline</a:t>
            </a:r>
          </a:p>
          <a:p>
            <a:pPr marL="571500" marR="0" lvl="0" indent="-5715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>
                    <a:lumMod val="6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Components and Assembly of the Performance Baseline</a:t>
            </a:r>
          </a:p>
          <a:p>
            <a:pPr marL="571500" marR="0" lvl="0" indent="-5715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>
                    <a:lumMod val="6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Scope</a:t>
            </a:r>
          </a:p>
          <a:p>
            <a:pPr marL="571500" marR="0" lvl="0" indent="-5715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>
                    <a:lumMod val="6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Contract Terms and Conditions (CTC)</a:t>
            </a:r>
          </a:p>
          <a:p>
            <a:pPr marL="571500" marR="0" lvl="0" indent="-5715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>
                    <a:lumMod val="6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Project Execution Plan (PEP)</a:t>
            </a:r>
          </a:p>
          <a:p>
            <a:pPr marL="571500" marR="0" lvl="0" indent="-5715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>
                    <a:lumMod val="6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Schedule</a:t>
            </a:r>
          </a:p>
          <a:p>
            <a:pPr marL="571500" marR="0" lvl="0" indent="-5715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>
                    <a:lumMod val="6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Work Breakdown Structure</a:t>
            </a:r>
          </a:p>
          <a:p>
            <a:pPr marL="571500" marR="0" lvl="0" indent="-5715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>
                    <a:lumMod val="6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Work Breakdown Structure Benefits </a:t>
            </a:r>
          </a:p>
          <a:p>
            <a:pPr marL="571500" marR="0" lvl="0" indent="-5715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>
                    <a:lumMod val="6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Organizational Breakdown Structure</a:t>
            </a:r>
          </a:p>
          <a:p>
            <a:pPr marL="571500" marR="0" lvl="0" indent="-5715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>
                    <a:lumMod val="6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WBS/OBS Diagram</a:t>
            </a:r>
          </a:p>
          <a:p>
            <a:pPr marL="571500" marR="0" lvl="0" indent="-5715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>
                    <a:lumMod val="6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Ownership</a:t>
            </a:r>
          </a:p>
          <a:p>
            <a:pPr marL="571500" marR="0" lvl="0" indent="-5715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>
                    <a:lumMod val="6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The Concept of Rolling Wave Planning</a:t>
            </a:r>
          </a:p>
        </p:txBody>
      </p:sp>
    </p:spTree>
    <p:extLst>
      <p:ext uri="{BB962C8B-B14F-4D97-AF65-F5344CB8AC3E}">
        <p14:creationId xmlns:p14="http://schemas.microsoft.com/office/powerpoint/2010/main" val="181793936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40788" y="5949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-108036" y="206451"/>
            <a:ext cx="8623386" cy="1952007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703386" y="739415"/>
            <a:ext cx="5031698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Components of the Performance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Baseline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171828" y="236724"/>
            <a:ext cx="168507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ajawal Medium" panose="00000600000000000000" pitchFamily="2" charset="-78"/>
                <a:ea typeface="+mn-ea"/>
                <a:cs typeface="Tajawal Medium" panose="00000600000000000000" pitchFamily="2" charset="-78"/>
              </a:rPr>
              <a:t>Lecture 6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5B2FEB29-A3A8-301B-2AC8-7A6AA2ED700C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53553" y="1974278"/>
            <a:ext cx="5797798" cy="3718882"/>
          </a:xfrm>
          <a:prstGeom prst="rect">
            <a:avLst/>
          </a:prstGeom>
        </p:spPr>
      </p:pic>
      <p:sp>
        <p:nvSpPr>
          <p:cNvPr id="12" name="Content Placeholder 1">
            <a:extLst>
              <a:ext uri="{FF2B5EF4-FFF2-40B4-BE49-F238E27FC236}">
                <a16:creationId xmlns:a16="http://schemas.microsoft.com/office/drawing/2014/main" id="{9C05BA0D-E0F1-CD8E-B010-BD271109DA8F}"/>
              </a:ext>
            </a:extLst>
          </p:cNvPr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451938" y="2599805"/>
            <a:ext cx="5540463" cy="239173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20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All five components interact and must be combined in baselining.</a:t>
            </a:r>
          </a:p>
          <a:p>
            <a:pPr>
              <a:lnSpc>
                <a:spcPct val="100000"/>
              </a:lnSpc>
            </a:pPr>
            <a:r>
              <a:rPr lang="en-US" sz="20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Project team members must be made aware of the components within their area of responsibility.</a:t>
            </a:r>
          </a:p>
        </p:txBody>
      </p:sp>
    </p:spTree>
    <p:extLst>
      <p:ext uri="{BB962C8B-B14F-4D97-AF65-F5344CB8AC3E}">
        <p14:creationId xmlns:p14="http://schemas.microsoft.com/office/powerpoint/2010/main" val="278379372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1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364" y="498334"/>
            <a:ext cx="6058111" cy="850688"/>
          </a:xfrm>
          <a:prstGeom prst="rect">
            <a:avLst/>
          </a:prstGeom>
        </p:spPr>
      </p:pic>
      <p:sp>
        <p:nvSpPr>
          <p:cNvPr id="13" name="Freeform 5"/>
          <p:cNvSpPr>
            <a:spLocks/>
          </p:cNvSpPr>
          <p:nvPr/>
        </p:nvSpPr>
        <p:spPr bwMode="auto">
          <a:xfrm>
            <a:off x="85725" y="1588"/>
            <a:ext cx="2446338" cy="1631950"/>
          </a:xfrm>
          <a:custGeom>
            <a:avLst/>
            <a:gdLst>
              <a:gd name="T0" fmla="*/ 2 w 1137"/>
              <a:gd name="T1" fmla="*/ 588 h 754"/>
              <a:gd name="T2" fmla="*/ 181 w 1137"/>
              <a:gd name="T3" fmla="*/ 690 h 754"/>
              <a:gd name="T4" fmla="*/ 396 w 1137"/>
              <a:gd name="T5" fmla="*/ 742 h 754"/>
              <a:gd name="T6" fmla="*/ 820 w 1137"/>
              <a:gd name="T7" fmla="*/ 644 h 754"/>
              <a:gd name="T8" fmla="*/ 1137 w 1137"/>
              <a:gd name="T9" fmla="*/ 43 h 754"/>
              <a:gd name="T10" fmla="*/ 1136 w 1137"/>
              <a:gd name="T11" fmla="*/ 0 h 754"/>
              <a:gd name="T12" fmla="*/ 44 w 1137"/>
              <a:gd name="T13" fmla="*/ 0 h 754"/>
              <a:gd name="T14" fmla="*/ 2 w 1137"/>
              <a:gd name="T15" fmla="*/ 588 h 75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1137" h="754">
                <a:moveTo>
                  <a:pt x="2" y="588"/>
                </a:moveTo>
                <a:cubicBezTo>
                  <a:pt x="0" y="615"/>
                  <a:pt x="156" y="680"/>
                  <a:pt x="181" y="690"/>
                </a:cubicBezTo>
                <a:cubicBezTo>
                  <a:pt x="250" y="718"/>
                  <a:pt x="322" y="735"/>
                  <a:pt x="396" y="742"/>
                </a:cubicBezTo>
                <a:cubicBezTo>
                  <a:pt x="543" y="754"/>
                  <a:pt x="694" y="722"/>
                  <a:pt x="820" y="644"/>
                </a:cubicBezTo>
                <a:cubicBezTo>
                  <a:pt x="1025" y="517"/>
                  <a:pt x="1131" y="279"/>
                  <a:pt x="1137" y="43"/>
                </a:cubicBezTo>
                <a:cubicBezTo>
                  <a:pt x="1137" y="29"/>
                  <a:pt x="1137" y="14"/>
                  <a:pt x="1136" y="0"/>
                </a:cubicBezTo>
                <a:cubicBezTo>
                  <a:pt x="772" y="0"/>
                  <a:pt x="408" y="0"/>
                  <a:pt x="44" y="0"/>
                </a:cubicBezTo>
                <a:cubicBezTo>
                  <a:pt x="30" y="196"/>
                  <a:pt x="16" y="392"/>
                  <a:pt x="2" y="588"/>
                </a:cubicBezTo>
                <a:close/>
              </a:path>
            </a:pathLst>
          </a:custGeom>
          <a:solidFill>
            <a:srgbClr val="FF9518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Freeform 6"/>
          <p:cNvSpPr>
            <a:spLocks/>
          </p:cNvSpPr>
          <p:nvPr/>
        </p:nvSpPr>
        <p:spPr bwMode="auto">
          <a:xfrm>
            <a:off x="-22225" y="1588"/>
            <a:ext cx="2446338" cy="1631950"/>
          </a:xfrm>
          <a:custGeom>
            <a:avLst/>
            <a:gdLst>
              <a:gd name="T0" fmla="*/ 2 w 1137"/>
              <a:gd name="T1" fmla="*/ 588 h 754"/>
              <a:gd name="T2" fmla="*/ 181 w 1137"/>
              <a:gd name="T3" fmla="*/ 690 h 754"/>
              <a:gd name="T4" fmla="*/ 395 w 1137"/>
              <a:gd name="T5" fmla="*/ 742 h 754"/>
              <a:gd name="T6" fmla="*/ 819 w 1137"/>
              <a:gd name="T7" fmla="*/ 644 h 754"/>
              <a:gd name="T8" fmla="*/ 1136 w 1137"/>
              <a:gd name="T9" fmla="*/ 43 h 754"/>
              <a:gd name="T10" fmla="*/ 1136 w 1137"/>
              <a:gd name="T11" fmla="*/ 0 h 754"/>
              <a:gd name="T12" fmla="*/ 44 w 1137"/>
              <a:gd name="T13" fmla="*/ 0 h 754"/>
              <a:gd name="T14" fmla="*/ 2 w 1137"/>
              <a:gd name="T15" fmla="*/ 588 h 75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1137" h="754">
                <a:moveTo>
                  <a:pt x="2" y="588"/>
                </a:moveTo>
                <a:cubicBezTo>
                  <a:pt x="0" y="615"/>
                  <a:pt x="155" y="680"/>
                  <a:pt x="181" y="690"/>
                </a:cubicBezTo>
                <a:cubicBezTo>
                  <a:pt x="249" y="718"/>
                  <a:pt x="322" y="735"/>
                  <a:pt x="395" y="742"/>
                </a:cubicBezTo>
                <a:cubicBezTo>
                  <a:pt x="543" y="754"/>
                  <a:pt x="693" y="722"/>
                  <a:pt x="819" y="644"/>
                </a:cubicBezTo>
                <a:cubicBezTo>
                  <a:pt x="1024" y="517"/>
                  <a:pt x="1131" y="279"/>
                  <a:pt x="1136" y="43"/>
                </a:cubicBezTo>
                <a:cubicBezTo>
                  <a:pt x="1137" y="29"/>
                  <a:pt x="1137" y="14"/>
                  <a:pt x="1136" y="0"/>
                </a:cubicBezTo>
                <a:cubicBezTo>
                  <a:pt x="772" y="0"/>
                  <a:pt x="408" y="0"/>
                  <a:pt x="44" y="0"/>
                </a:cubicBezTo>
                <a:cubicBezTo>
                  <a:pt x="30" y="196"/>
                  <a:pt x="16" y="392"/>
                  <a:pt x="2" y="588"/>
                </a:cubicBezTo>
                <a:close/>
              </a:path>
            </a:pathLst>
          </a:custGeom>
          <a:solidFill>
            <a:srgbClr val="0A1F6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6" name="Freeform 8"/>
          <p:cNvSpPr>
            <a:spLocks/>
          </p:cNvSpPr>
          <p:nvPr/>
        </p:nvSpPr>
        <p:spPr bwMode="auto">
          <a:xfrm>
            <a:off x="-131763" y="1588"/>
            <a:ext cx="2470150" cy="1631950"/>
          </a:xfrm>
          <a:custGeom>
            <a:avLst/>
            <a:gdLst>
              <a:gd name="T0" fmla="*/ 13 w 1148"/>
              <a:gd name="T1" fmla="*/ 588 h 754"/>
              <a:gd name="T2" fmla="*/ 192 w 1148"/>
              <a:gd name="T3" fmla="*/ 690 h 754"/>
              <a:gd name="T4" fmla="*/ 407 w 1148"/>
              <a:gd name="T5" fmla="*/ 742 h 754"/>
              <a:gd name="T6" fmla="*/ 831 w 1148"/>
              <a:gd name="T7" fmla="*/ 644 h 754"/>
              <a:gd name="T8" fmla="*/ 1148 w 1148"/>
              <a:gd name="T9" fmla="*/ 43 h 754"/>
              <a:gd name="T10" fmla="*/ 1147 w 1148"/>
              <a:gd name="T11" fmla="*/ 0 h 754"/>
              <a:gd name="T12" fmla="*/ 14 w 1148"/>
              <a:gd name="T13" fmla="*/ 0 h 754"/>
              <a:gd name="T14" fmla="*/ 13 w 1148"/>
              <a:gd name="T15" fmla="*/ 588 h 75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1148" h="754">
                <a:moveTo>
                  <a:pt x="13" y="588"/>
                </a:moveTo>
                <a:cubicBezTo>
                  <a:pt x="11" y="615"/>
                  <a:pt x="167" y="680"/>
                  <a:pt x="192" y="690"/>
                </a:cubicBezTo>
                <a:cubicBezTo>
                  <a:pt x="261" y="718"/>
                  <a:pt x="333" y="735"/>
                  <a:pt x="407" y="742"/>
                </a:cubicBezTo>
                <a:cubicBezTo>
                  <a:pt x="554" y="754"/>
                  <a:pt x="705" y="722"/>
                  <a:pt x="831" y="644"/>
                </a:cubicBezTo>
                <a:cubicBezTo>
                  <a:pt x="1036" y="517"/>
                  <a:pt x="1142" y="279"/>
                  <a:pt x="1148" y="43"/>
                </a:cubicBezTo>
                <a:cubicBezTo>
                  <a:pt x="1148" y="29"/>
                  <a:pt x="1148" y="14"/>
                  <a:pt x="1147" y="0"/>
                </a:cubicBezTo>
                <a:cubicBezTo>
                  <a:pt x="783" y="0"/>
                  <a:pt x="378" y="0"/>
                  <a:pt x="14" y="0"/>
                </a:cubicBezTo>
                <a:cubicBezTo>
                  <a:pt x="0" y="196"/>
                  <a:pt x="27" y="392"/>
                  <a:pt x="13" y="588"/>
                </a:cubicBezTo>
                <a:close/>
              </a:path>
            </a:pathLst>
          </a:custGeom>
          <a:solidFill>
            <a:srgbClr val="25A9E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40788" y="5949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492132" y="648838"/>
            <a:ext cx="142539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srgbClr val="FF9518"/>
                </a:solidFill>
                <a:effectLst/>
                <a:uLnTx/>
                <a:uFillTx/>
                <a:latin typeface="Tajawal Medium" panose="00000600000000000000" pitchFamily="2" charset="-78"/>
                <a:ea typeface="+mn-ea"/>
                <a:cs typeface="Tajawal Medium" panose="00000600000000000000" pitchFamily="2" charset="-78"/>
              </a:rPr>
              <a:t>Agenda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171828" y="236724"/>
            <a:ext cx="168507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ajawal Medium" panose="00000600000000000000" pitchFamily="2" charset="-78"/>
                <a:ea typeface="+mn-ea"/>
                <a:cs typeface="Tajawal Medium" panose="00000600000000000000" pitchFamily="2" charset="-78"/>
              </a:rPr>
              <a:t>Lecture 6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87357321-6E69-4B90-B781-A8690AF55508}"/>
              </a:ext>
            </a:extLst>
          </p:cNvPr>
          <p:cNvSpPr txBox="1"/>
          <p:nvPr/>
        </p:nvSpPr>
        <p:spPr>
          <a:xfrm>
            <a:off x="1516361" y="1254423"/>
            <a:ext cx="9902228" cy="495520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571500" marR="0" lvl="0" indent="-5715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>
                    <a:lumMod val="6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Purpose of a Performance Measurement Baseline</a:t>
            </a:r>
          </a:p>
          <a:p>
            <a:pPr marL="571500" marR="0" lvl="0" indent="-5715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>
                    <a:lumMod val="6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Components of the Performance Baseline</a:t>
            </a:r>
          </a:p>
          <a:p>
            <a:pPr marL="571500" marR="0" lvl="0" indent="-5715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lang="en-US" sz="2800" b="1" dirty="0">
                <a:latin typeface="Calibri" panose="020F0502020204030204"/>
              </a:rPr>
              <a:t>Components and Assembly of the Performance Baseline</a:t>
            </a:r>
          </a:p>
          <a:p>
            <a:pPr marL="571500" marR="0" lvl="0" indent="-5715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>
                    <a:lumMod val="6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Scope</a:t>
            </a:r>
          </a:p>
          <a:p>
            <a:pPr marL="571500" marR="0" lvl="0" indent="-5715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>
                    <a:lumMod val="6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Contract Terms and Conditions (CTC)</a:t>
            </a:r>
          </a:p>
          <a:p>
            <a:pPr marL="571500" marR="0" lvl="0" indent="-5715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>
                    <a:lumMod val="6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Project Execution Plan (PEP)</a:t>
            </a:r>
          </a:p>
          <a:p>
            <a:pPr marL="571500" marR="0" lvl="0" indent="-5715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>
                    <a:lumMod val="6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Schedule</a:t>
            </a:r>
          </a:p>
          <a:p>
            <a:pPr marL="571500" marR="0" lvl="0" indent="-5715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>
                    <a:lumMod val="6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Work Breakdown Structure</a:t>
            </a:r>
          </a:p>
          <a:p>
            <a:pPr marL="571500" marR="0" lvl="0" indent="-5715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>
                    <a:lumMod val="6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Work Breakdown Structure Benefits </a:t>
            </a:r>
          </a:p>
          <a:p>
            <a:pPr marL="571500" marR="0" lvl="0" indent="-5715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>
                    <a:lumMod val="6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Organizational Breakdown Structure</a:t>
            </a:r>
          </a:p>
          <a:p>
            <a:pPr marL="571500" marR="0" lvl="0" indent="-5715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>
                    <a:lumMod val="6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WBS/OBS Diagram</a:t>
            </a:r>
          </a:p>
          <a:p>
            <a:pPr marL="571500" marR="0" lvl="0" indent="-5715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>
                    <a:lumMod val="6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Ownership</a:t>
            </a:r>
          </a:p>
          <a:p>
            <a:pPr marL="571500" marR="0" lvl="0" indent="-5715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>
                    <a:lumMod val="6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The Concept of Rolling Wave Planning</a:t>
            </a:r>
          </a:p>
        </p:txBody>
      </p:sp>
    </p:spTree>
    <p:extLst>
      <p:ext uri="{BB962C8B-B14F-4D97-AF65-F5344CB8AC3E}">
        <p14:creationId xmlns:p14="http://schemas.microsoft.com/office/powerpoint/2010/main" val="345214163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40788" y="5949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108036" y="206451"/>
            <a:ext cx="8623386" cy="1952007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703386" y="739415"/>
            <a:ext cx="503169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defRPr/>
            </a:pPr>
            <a:r>
              <a:rPr lang="en-US" sz="2800" b="1" dirty="0">
                <a:solidFill>
                  <a:prstClr val="white"/>
                </a:solidFill>
                <a:latin typeface="Calibri" panose="020F0502020204030204"/>
              </a:rPr>
              <a:t>Components and Assembly of the Performance Baseline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171828" y="236724"/>
            <a:ext cx="168507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ajawal Medium" panose="00000600000000000000" pitchFamily="2" charset="-78"/>
                <a:ea typeface="+mn-ea"/>
                <a:cs typeface="Tajawal Medium" panose="00000600000000000000" pitchFamily="2" charset="-78"/>
              </a:rPr>
              <a:t>Lecture 6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14B0A3DA-9DEA-76E5-4CCF-B2FEDF8D7091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856906" y="1794832"/>
            <a:ext cx="9683354" cy="40361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5667874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1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364" y="498334"/>
            <a:ext cx="6058111" cy="850688"/>
          </a:xfrm>
          <a:prstGeom prst="rect">
            <a:avLst/>
          </a:prstGeom>
        </p:spPr>
      </p:pic>
      <p:sp>
        <p:nvSpPr>
          <p:cNvPr id="13" name="Freeform 5"/>
          <p:cNvSpPr>
            <a:spLocks/>
          </p:cNvSpPr>
          <p:nvPr/>
        </p:nvSpPr>
        <p:spPr bwMode="auto">
          <a:xfrm>
            <a:off x="85725" y="1588"/>
            <a:ext cx="2446338" cy="1631950"/>
          </a:xfrm>
          <a:custGeom>
            <a:avLst/>
            <a:gdLst>
              <a:gd name="T0" fmla="*/ 2 w 1137"/>
              <a:gd name="T1" fmla="*/ 588 h 754"/>
              <a:gd name="T2" fmla="*/ 181 w 1137"/>
              <a:gd name="T3" fmla="*/ 690 h 754"/>
              <a:gd name="T4" fmla="*/ 396 w 1137"/>
              <a:gd name="T5" fmla="*/ 742 h 754"/>
              <a:gd name="T6" fmla="*/ 820 w 1137"/>
              <a:gd name="T7" fmla="*/ 644 h 754"/>
              <a:gd name="T8" fmla="*/ 1137 w 1137"/>
              <a:gd name="T9" fmla="*/ 43 h 754"/>
              <a:gd name="T10" fmla="*/ 1136 w 1137"/>
              <a:gd name="T11" fmla="*/ 0 h 754"/>
              <a:gd name="T12" fmla="*/ 44 w 1137"/>
              <a:gd name="T13" fmla="*/ 0 h 754"/>
              <a:gd name="T14" fmla="*/ 2 w 1137"/>
              <a:gd name="T15" fmla="*/ 588 h 75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1137" h="754">
                <a:moveTo>
                  <a:pt x="2" y="588"/>
                </a:moveTo>
                <a:cubicBezTo>
                  <a:pt x="0" y="615"/>
                  <a:pt x="156" y="680"/>
                  <a:pt x="181" y="690"/>
                </a:cubicBezTo>
                <a:cubicBezTo>
                  <a:pt x="250" y="718"/>
                  <a:pt x="322" y="735"/>
                  <a:pt x="396" y="742"/>
                </a:cubicBezTo>
                <a:cubicBezTo>
                  <a:pt x="543" y="754"/>
                  <a:pt x="694" y="722"/>
                  <a:pt x="820" y="644"/>
                </a:cubicBezTo>
                <a:cubicBezTo>
                  <a:pt x="1025" y="517"/>
                  <a:pt x="1131" y="279"/>
                  <a:pt x="1137" y="43"/>
                </a:cubicBezTo>
                <a:cubicBezTo>
                  <a:pt x="1137" y="29"/>
                  <a:pt x="1137" y="14"/>
                  <a:pt x="1136" y="0"/>
                </a:cubicBezTo>
                <a:cubicBezTo>
                  <a:pt x="772" y="0"/>
                  <a:pt x="408" y="0"/>
                  <a:pt x="44" y="0"/>
                </a:cubicBezTo>
                <a:cubicBezTo>
                  <a:pt x="30" y="196"/>
                  <a:pt x="16" y="392"/>
                  <a:pt x="2" y="588"/>
                </a:cubicBezTo>
                <a:close/>
              </a:path>
            </a:pathLst>
          </a:custGeom>
          <a:solidFill>
            <a:srgbClr val="FF9518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Freeform 6"/>
          <p:cNvSpPr>
            <a:spLocks/>
          </p:cNvSpPr>
          <p:nvPr/>
        </p:nvSpPr>
        <p:spPr bwMode="auto">
          <a:xfrm>
            <a:off x="-22225" y="1588"/>
            <a:ext cx="2446338" cy="1631950"/>
          </a:xfrm>
          <a:custGeom>
            <a:avLst/>
            <a:gdLst>
              <a:gd name="T0" fmla="*/ 2 w 1137"/>
              <a:gd name="T1" fmla="*/ 588 h 754"/>
              <a:gd name="T2" fmla="*/ 181 w 1137"/>
              <a:gd name="T3" fmla="*/ 690 h 754"/>
              <a:gd name="T4" fmla="*/ 395 w 1137"/>
              <a:gd name="T5" fmla="*/ 742 h 754"/>
              <a:gd name="T6" fmla="*/ 819 w 1137"/>
              <a:gd name="T7" fmla="*/ 644 h 754"/>
              <a:gd name="T8" fmla="*/ 1136 w 1137"/>
              <a:gd name="T9" fmla="*/ 43 h 754"/>
              <a:gd name="T10" fmla="*/ 1136 w 1137"/>
              <a:gd name="T11" fmla="*/ 0 h 754"/>
              <a:gd name="T12" fmla="*/ 44 w 1137"/>
              <a:gd name="T13" fmla="*/ 0 h 754"/>
              <a:gd name="T14" fmla="*/ 2 w 1137"/>
              <a:gd name="T15" fmla="*/ 588 h 75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1137" h="754">
                <a:moveTo>
                  <a:pt x="2" y="588"/>
                </a:moveTo>
                <a:cubicBezTo>
                  <a:pt x="0" y="615"/>
                  <a:pt x="155" y="680"/>
                  <a:pt x="181" y="690"/>
                </a:cubicBezTo>
                <a:cubicBezTo>
                  <a:pt x="249" y="718"/>
                  <a:pt x="322" y="735"/>
                  <a:pt x="395" y="742"/>
                </a:cubicBezTo>
                <a:cubicBezTo>
                  <a:pt x="543" y="754"/>
                  <a:pt x="693" y="722"/>
                  <a:pt x="819" y="644"/>
                </a:cubicBezTo>
                <a:cubicBezTo>
                  <a:pt x="1024" y="517"/>
                  <a:pt x="1131" y="279"/>
                  <a:pt x="1136" y="43"/>
                </a:cubicBezTo>
                <a:cubicBezTo>
                  <a:pt x="1137" y="29"/>
                  <a:pt x="1137" y="14"/>
                  <a:pt x="1136" y="0"/>
                </a:cubicBezTo>
                <a:cubicBezTo>
                  <a:pt x="772" y="0"/>
                  <a:pt x="408" y="0"/>
                  <a:pt x="44" y="0"/>
                </a:cubicBezTo>
                <a:cubicBezTo>
                  <a:pt x="30" y="196"/>
                  <a:pt x="16" y="392"/>
                  <a:pt x="2" y="588"/>
                </a:cubicBezTo>
                <a:close/>
              </a:path>
            </a:pathLst>
          </a:custGeom>
          <a:solidFill>
            <a:srgbClr val="0A1F6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6" name="Freeform 8"/>
          <p:cNvSpPr>
            <a:spLocks/>
          </p:cNvSpPr>
          <p:nvPr/>
        </p:nvSpPr>
        <p:spPr bwMode="auto">
          <a:xfrm>
            <a:off x="-131763" y="1588"/>
            <a:ext cx="2470150" cy="1631950"/>
          </a:xfrm>
          <a:custGeom>
            <a:avLst/>
            <a:gdLst>
              <a:gd name="T0" fmla="*/ 13 w 1148"/>
              <a:gd name="T1" fmla="*/ 588 h 754"/>
              <a:gd name="T2" fmla="*/ 192 w 1148"/>
              <a:gd name="T3" fmla="*/ 690 h 754"/>
              <a:gd name="T4" fmla="*/ 407 w 1148"/>
              <a:gd name="T5" fmla="*/ 742 h 754"/>
              <a:gd name="T6" fmla="*/ 831 w 1148"/>
              <a:gd name="T7" fmla="*/ 644 h 754"/>
              <a:gd name="T8" fmla="*/ 1148 w 1148"/>
              <a:gd name="T9" fmla="*/ 43 h 754"/>
              <a:gd name="T10" fmla="*/ 1147 w 1148"/>
              <a:gd name="T11" fmla="*/ 0 h 754"/>
              <a:gd name="T12" fmla="*/ 14 w 1148"/>
              <a:gd name="T13" fmla="*/ 0 h 754"/>
              <a:gd name="T14" fmla="*/ 13 w 1148"/>
              <a:gd name="T15" fmla="*/ 588 h 75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1148" h="754">
                <a:moveTo>
                  <a:pt x="13" y="588"/>
                </a:moveTo>
                <a:cubicBezTo>
                  <a:pt x="11" y="615"/>
                  <a:pt x="167" y="680"/>
                  <a:pt x="192" y="690"/>
                </a:cubicBezTo>
                <a:cubicBezTo>
                  <a:pt x="261" y="718"/>
                  <a:pt x="333" y="735"/>
                  <a:pt x="407" y="742"/>
                </a:cubicBezTo>
                <a:cubicBezTo>
                  <a:pt x="554" y="754"/>
                  <a:pt x="705" y="722"/>
                  <a:pt x="831" y="644"/>
                </a:cubicBezTo>
                <a:cubicBezTo>
                  <a:pt x="1036" y="517"/>
                  <a:pt x="1142" y="279"/>
                  <a:pt x="1148" y="43"/>
                </a:cubicBezTo>
                <a:cubicBezTo>
                  <a:pt x="1148" y="29"/>
                  <a:pt x="1148" y="14"/>
                  <a:pt x="1147" y="0"/>
                </a:cubicBezTo>
                <a:cubicBezTo>
                  <a:pt x="783" y="0"/>
                  <a:pt x="378" y="0"/>
                  <a:pt x="14" y="0"/>
                </a:cubicBezTo>
                <a:cubicBezTo>
                  <a:pt x="0" y="196"/>
                  <a:pt x="27" y="392"/>
                  <a:pt x="13" y="588"/>
                </a:cubicBezTo>
                <a:close/>
              </a:path>
            </a:pathLst>
          </a:custGeom>
          <a:solidFill>
            <a:srgbClr val="25A9E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40788" y="5949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492132" y="648838"/>
            <a:ext cx="142539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srgbClr val="FF9518"/>
                </a:solidFill>
                <a:effectLst/>
                <a:uLnTx/>
                <a:uFillTx/>
                <a:latin typeface="Tajawal Medium" panose="00000600000000000000" pitchFamily="2" charset="-78"/>
                <a:ea typeface="+mn-ea"/>
                <a:cs typeface="Tajawal Medium" panose="00000600000000000000" pitchFamily="2" charset="-78"/>
              </a:rPr>
              <a:t>Agenda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171828" y="236724"/>
            <a:ext cx="168507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ajawal Medium" panose="00000600000000000000" pitchFamily="2" charset="-78"/>
                <a:ea typeface="+mn-ea"/>
                <a:cs typeface="Tajawal Medium" panose="00000600000000000000" pitchFamily="2" charset="-78"/>
              </a:rPr>
              <a:t>Lecture 6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87357321-6E69-4B90-B781-A8690AF55508}"/>
              </a:ext>
            </a:extLst>
          </p:cNvPr>
          <p:cNvSpPr txBox="1"/>
          <p:nvPr/>
        </p:nvSpPr>
        <p:spPr>
          <a:xfrm>
            <a:off x="1516361" y="1254423"/>
            <a:ext cx="9902228" cy="495520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571500" marR="0" lvl="0" indent="-5715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>
                    <a:lumMod val="6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Purpose of a Performance Measurement Baseline</a:t>
            </a:r>
          </a:p>
          <a:p>
            <a:pPr marL="571500" marR="0" lvl="0" indent="-5715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>
                    <a:lumMod val="6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Components of the Performance Baseline</a:t>
            </a:r>
          </a:p>
          <a:p>
            <a:pPr marL="571500" marR="0" lvl="0" indent="-5715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>
                    <a:lumMod val="6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Components and Assembly of the Performance Baseline</a:t>
            </a:r>
          </a:p>
          <a:p>
            <a:pPr marL="571500" marR="0" lvl="0" indent="-5715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lang="en-US" sz="2800" b="1" dirty="0">
                <a:latin typeface="Calibri" panose="020F0502020204030204"/>
              </a:rPr>
              <a:t>Scope</a:t>
            </a:r>
          </a:p>
          <a:p>
            <a:pPr marL="571500" marR="0" lvl="0" indent="-5715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>
                    <a:lumMod val="6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Contract Terms and Conditions (CTC)</a:t>
            </a:r>
          </a:p>
          <a:p>
            <a:pPr marL="571500" marR="0" lvl="0" indent="-5715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>
                    <a:lumMod val="6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Project Execution Plan (PEP)</a:t>
            </a:r>
          </a:p>
          <a:p>
            <a:pPr marL="571500" marR="0" lvl="0" indent="-5715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>
                    <a:lumMod val="6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Schedule</a:t>
            </a:r>
          </a:p>
          <a:p>
            <a:pPr marL="571500" marR="0" lvl="0" indent="-5715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>
                    <a:lumMod val="6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Work Breakdown Structure</a:t>
            </a:r>
          </a:p>
          <a:p>
            <a:pPr marL="571500" marR="0" lvl="0" indent="-5715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>
                    <a:lumMod val="6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Work Breakdown Structure Benefits </a:t>
            </a:r>
          </a:p>
          <a:p>
            <a:pPr marL="571500" marR="0" lvl="0" indent="-5715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>
                    <a:lumMod val="6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Organizational Breakdown Structure</a:t>
            </a:r>
          </a:p>
          <a:p>
            <a:pPr marL="571500" marR="0" lvl="0" indent="-5715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>
                    <a:lumMod val="6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WBS/OBS Diagram</a:t>
            </a:r>
          </a:p>
          <a:p>
            <a:pPr marL="571500" marR="0" lvl="0" indent="-5715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>
                    <a:lumMod val="6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Ownership</a:t>
            </a:r>
          </a:p>
          <a:p>
            <a:pPr marL="571500" marR="0" lvl="0" indent="-5715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>
                    <a:lumMod val="6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The Concept of Rolling Wave Planning</a:t>
            </a:r>
          </a:p>
        </p:txBody>
      </p:sp>
    </p:spTree>
    <p:extLst>
      <p:ext uri="{BB962C8B-B14F-4D97-AF65-F5344CB8AC3E}">
        <p14:creationId xmlns:p14="http://schemas.microsoft.com/office/powerpoint/2010/main" val="357076011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40788" y="5949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-108036" y="206451"/>
            <a:ext cx="8623386" cy="1952007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690134" y="920844"/>
            <a:ext cx="320708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Scope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171828" y="236724"/>
            <a:ext cx="168507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ajawal Medium" panose="00000600000000000000" pitchFamily="2" charset="-78"/>
                <a:ea typeface="+mn-ea"/>
                <a:cs typeface="Tajawal Medium" panose="00000600000000000000" pitchFamily="2" charset="-78"/>
              </a:rPr>
              <a:t>Lecture 6</a:t>
            </a:r>
          </a:p>
        </p:txBody>
      </p:sp>
      <p:sp>
        <p:nvSpPr>
          <p:cNvPr id="11" name="Content Placeholder 3">
            <a:extLst>
              <a:ext uri="{FF2B5EF4-FFF2-40B4-BE49-F238E27FC236}">
                <a16:creationId xmlns:a16="http://schemas.microsoft.com/office/drawing/2014/main" id="{68FE13BF-D0BB-61DC-2A5A-21F5BDF88549}"/>
              </a:ext>
            </a:extLst>
          </p:cNvPr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545723" y="2204822"/>
            <a:ext cx="8229600" cy="2917710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sz="20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Defines the work the contractor or supplier is required to complete</a:t>
            </a:r>
          </a:p>
          <a:p>
            <a:pPr lvl="1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20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Statement of Work </a:t>
            </a:r>
          </a:p>
          <a:p>
            <a:pPr lvl="1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20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Scope determines the cost and schedule</a:t>
            </a:r>
          </a:p>
          <a:p>
            <a:pPr lvl="1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20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Creation of Work breakdown structure</a:t>
            </a:r>
          </a:p>
          <a:p>
            <a:pPr lvl="1">
              <a:lnSpc>
                <a:spcPct val="150000"/>
              </a:lnSpc>
              <a:buFont typeface="Wingdings" panose="05000000000000000000" pitchFamily="2" charset="2"/>
              <a:buChar char="§"/>
            </a:pPr>
            <a:endParaRPr lang="en-US" sz="2000" dirty="0">
              <a:solidFill>
                <a:prstClr val="blac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C9166A57-CA68-40B9-5B22-C605A3C276B2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275963" y="2020412"/>
            <a:ext cx="3670110" cy="36701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942395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40788" y="5949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108036" y="206451"/>
            <a:ext cx="8623386" cy="1952007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690134" y="920844"/>
            <a:ext cx="381226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Scope – Case study -1</a:t>
            </a:r>
            <a:endParaRPr kumimoji="0" lang="en-US" sz="28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171828" y="236724"/>
            <a:ext cx="168507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ajawal Medium" panose="00000600000000000000" pitchFamily="2" charset="-78"/>
                <a:ea typeface="+mn-ea"/>
                <a:cs typeface="Tajawal Medium" panose="00000600000000000000" pitchFamily="2" charset="-78"/>
              </a:rPr>
              <a:t>Lecture 6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C9166A57-CA68-40B9-5B22-C605A3C276B2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476509" y="2020412"/>
            <a:ext cx="2469564" cy="2900022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4953" y="1794832"/>
            <a:ext cx="9441555" cy="3733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7494687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40788" y="5949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108036" y="-55159"/>
            <a:ext cx="8623386" cy="1499224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727080" y="499572"/>
            <a:ext cx="371990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Scope – Case study - 2</a:t>
            </a:r>
            <a:endParaRPr kumimoji="0" lang="en-US" sz="28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171828" y="236724"/>
            <a:ext cx="168507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ajawal Medium" panose="00000600000000000000" pitchFamily="2" charset="-78"/>
                <a:ea typeface="+mn-ea"/>
                <a:cs typeface="Tajawal Medium" panose="00000600000000000000" pitchFamily="2" charset="-78"/>
              </a:rPr>
              <a:t>Lecture 6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C9166A57-CA68-40B9-5B22-C605A3C276B2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476509" y="2020412"/>
            <a:ext cx="2469564" cy="2900022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97237" y="1067476"/>
            <a:ext cx="8405091" cy="49842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371189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1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364" y="498334"/>
            <a:ext cx="6058111" cy="850688"/>
          </a:xfrm>
          <a:prstGeom prst="rect">
            <a:avLst/>
          </a:prstGeom>
        </p:spPr>
      </p:pic>
      <p:sp>
        <p:nvSpPr>
          <p:cNvPr id="13" name="Freeform 5"/>
          <p:cNvSpPr>
            <a:spLocks/>
          </p:cNvSpPr>
          <p:nvPr/>
        </p:nvSpPr>
        <p:spPr bwMode="auto">
          <a:xfrm>
            <a:off x="85725" y="1588"/>
            <a:ext cx="2446338" cy="1631950"/>
          </a:xfrm>
          <a:custGeom>
            <a:avLst/>
            <a:gdLst>
              <a:gd name="T0" fmla="*/ 2 w 1137"/>
              <a:gd name="T1" fmla="*/ 588 h 754"/>
              <a:gd name="T2" fmla="*/ 181 w 1137"/>
              <a:gd name="T3" fmla="*/ 690 h 754"/>
              <a:gd name="T4" fmla="*/ 396 w 1137"/>
              <a:gd name="T5" fmla="*/ 742 h 754"/>
              <a:gd name="T6" fmla="*/ 820 w 1137"/>
              <a:gd name="T7" fmla="*/ 644 h 754"/>
              <a:gd name="T8" fmla="*/ 1137 w 1137"/>
              <a:gd name="T9" fmla="*/ 43 h 754"/>
              <a:gd name="T10" fmla="*/ 1136 w 1137"/>
              <a:gd name="T11" fmla="*/ 0 h 754"/>
              <a:gd name="T12" fmla="*/ 44 w 1137"/>
              <a:gd name="T13" fmla="*/ 0 h 754"/>
              <a:gd name="T14" fmla="*/ 2 w 1137"/>
              <a:gd name="T15" fmla="*/ 588 h 75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1137" h="754">
                <a:moveTo>
                  <a:pt x="2" y="588"/>
                </a:moveTo>
                <a:cubicBezTo>
                  <a:pt x="0" y="615"/>
                  <a:pt x="156" y="680"/>
                  <a:pt x="181" y="690"/>
                </a:cubicBezTo>
                <a:cubicBezTo>
                  <a:pt x="250" y="718"/>
                  <a:pt x="322" y="735"/>
                  <a:pt x="396" y="742"/>
                </a:cubicBezTo>
                <a:cubicBezTo>
                  <a:pt x="543" y="754"/>
                  <a:pt x="694" y="722"/>
                  <a:pt x="820" y="644"/>
                </a:cubicBezTo>
                <a:cubicBezTo>
                  <a:pt x="1025" y="517"/>
                  <a:pt x="1131" y="279"/>
                  <a:pt x="1137" y="43"/>
                </a:cubicBezTo>
                <a:cubicBezTo>
                  <a:pt x="1137" y="29"/>
                  <a:pt x="1137" y="14"/>
                  <a:pt x="1136" y="0"/>
                </a:cubicBezTo>
                <a:cubicBezTo>
                  <a:pt x="772" y="0"/>
                  <a:pt x="408" y="0"/>
                  <a:pt x="44" y="0"/>
                </a:cubicBezTo>
                <a:cubicBezTo>
                  <a:pt x="30" y="196"/>
                  <a:pt x="16" y="392"/>
                  <a:pt x="2" y="588"/>
                </a:cubicBezTo>
                <a:close/>
              </a:path>
            </a:pathLst>
          </a:custGeom>
          <a:solidFill>
            <a:srgbClr val="FF9518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Freeform 6"/>
          <p:cNvSpPr>
            <a:spLocks/>
          </p:cNvSpPr>
          <p:nvPr/>
        </p:nvSpPr>
        <p:spPr bwMode="auto">
          <a:xfrm>
            <a:off x="-22225" y="1588"/>
            <a:ext cx="2446338" cy="1631950"/>
          </a:xfrm>
          <a:custGeom>
            <a:avLst/>
            <a:gdLst>
              <a:gd name="T0" fmla="*/ 2 w 1137"/>
              <a:gd name="T1" fmla="*/ 588 h 754"/>
              <a:gd name="T2" fmla="*/ 181 w 1137"/>
              <a:gd name="T3" fmla="*/ 690 h 754"/>
              <a:gd name="T4" fmla="*/ 395 w 1137"/>
              <a:gd name="T5" fmla="*/ 742 h 754"/>
              <a:gd name="T6" fmla="*/ 819 w 1137"/>
              <a:gd name="T7" fmla="*/ 644 h 754"/>
              <a:gd name="T8" fmla="*/ 1136 w 1137"/>
              <a:gd name="T9" fmla="*/ 43 h 754"/>
              <a:gd name="T10" fmla="*/ 1136 w 1137"/>
              <a:gd name="T11" fmla="*/ 0 h 754"/>
              <a:gd name="T12" fmla="*/ 44 w 1137"/>
              <a:gd name="T13" fmla="*/ 0 h 754"/>
              <a:gd name="T14" fmla="*/ 2 w 1137"/>
              <a:gd name="T15" fmla="*/ 588 h 75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1137" h="754">
                <a:moveTo>
                  <a:pt x="2" y="588"/>
                </a:moveTo>
                <a:cubicBezTo>
                  <a:pt x="0" y="615"/>
                  <a:pt x="155" y="680"/>
                  <a:pt x="181" y="690"/>
                </a:cubicBezTo>
                <a:cubicBezTo>
                  <a:pt x="249" y="718"/>
                  <a:pt x="322" y="735"/>
                  <a:pt x="395" y="742"/>
                </a:cubicBezTo>
                <a:cubicBezTo>
                  <a:pt x="543" y="754"/>
                  <a:pt x="693" y="722"/>
                  <a:pt x="819" y="644"/>
                </a:cubicBezTo>
                <a:cubicBezTo>
                  <a:pt x="1024" y="517"/>
                  <a:pt x="1131" y="279"/>
                  <a:pt x="1136" y="43"/>
                </a:cubicBezTo>
                <a:cubicBezTo>
                  <a:pt x="1137" y="29"/>
                  <a:pt x="1137" y="14"/>
                  <a:pt x="1136" y="0"/>
                </a:cubicBezTo>
                <a:cubicBezTo>
                  <a:pt x="772" y="0"/>
                  <a:pt x="408" y="0"/>
                  <a:pt x="44" y="0"/>
                </a:cubicBezTo>
                <a:cubicBezTo>
                  <a:pt x="30" y="196"/>
                  <a:pt x="16" y="392"/>
                  <a:pt x="2" y="588"/>
                </a:cubicBezTo>
                <a:close/>
              </a:path>
            </a:pathLst>
          </a:custGeom>
          <a:solidFill>
            <a:srgbClr val="0A1F6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6" name="Freeform 8"/>
          <p:cNvSpPr>
            <a:spLocks/>
          </p:cNvSpPr>
          <p:nvPr/>
        </p:nvSpPr>
        <p:spPr bwMode="auto">
          <a:xfrm>
            <a:off x="-131763" y="1588"/>
            <a:ext cx="2470150" cy="1631950"/>
          </a:xfrm>
          <a:custGeom>
            <a:avLst/>
            <a:gdLst>
              <a:gd name="T0" fmla="*/ 13 w 1148"/>
              <a:gd name="T1" fmla="*/ 588 h 754"/>
              <a:gd name="T2" fmla="*/ 192 w 1148"/>
              <a:gd name="T3" fmla="*/ 690 h 754"/>
              <a:gd name="T4" fmla="*/ 407 w 1148"/>
              <a:gd name="T5" fmla="*/ 742 h 754"/>
              <a:gd name="T6" fmla="*/ 831 w 1148"/>
              <a:gd name="T7" fmla="*/ 644 h 754"/>
              <a:gd name="T8" fmla="*/ 1148 w 1148"/>
              <a:gd name="T9" fmla="*/ 43 h 754"/>
              <a:gd name="T10" fmla="*/ 1147 w 1148"/>
              <a:gd name="T11" fmla="*/ 0 h 754"/>
              <a:gd name="T12" fmla="*/ 14 w 1148"/>
              <a:gd name="T13" fmla="*/ 0 h 754"/>
              <a:gd name="T14" fmla="*/ 13 w 1148"/>
              <a:gd name="T15" fmla="*/ 588 h 75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1148" h="754">
                <a:moveTo>
                  <a:pt x="13" y="588"/>
                </a:moveTo>
                <a:cubicBezTo>
                  <a:pt x="11" y="615"/>
                  <a:pt x="167" y="680"/>
                  <a:pt x="192" y="690"/>
                </a:cubicBezTo>
                <a:cubicBezTo>
                  <a:pt x="261" y="718"/>
                  <a:pt x="333" y="735"/>
                  <a:pt x="407" y="742"/>
                </a:cubicBezTo>
                <a:cubicBezTo>
                  <a:pt x="554" y="754"/>
                  <a:pt x="705" y="722"/>
                  <a:pt x="831" y="644"/>
                </a:cubicBezTo>
                <a:cubicBezTo>
                  <a:pt x="1036" y="517"/>
                  <a:pt x="1142" y="279"/>
                  <a:pt x="1148" y="43"/>
                </a:cubicBezTo>
                <a:cubicBezTo>
                  <a:pt x="1148" y="29"/>
                  <a:pt x="1148" y="14"/>
                  <a:pt x="1147" y="0"/>
                </a:cubicBezTo>
                <a:cubicBezTo>
                  <a:pt x="783" y="0"/>
                  <a:pt x="378" y="0"/>
                  <a:pt x="14" y="0"/>
                </a:cubicBezTo>
                <a:cubicBezTo>
                  <a:pt x="0" y="196"/>
                  <a:pt x="27" y="392"/>
                  <a:pt x="13" y="588"/>
                </a:cubicBezTo>
                <a:close/>
              </a:path>
            </a:pathLst>
          </a:custGeom>
          <a:solidFill>
            <a:srgbClr val="25A9E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40788" y="5949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492132" y="648838"/>
            <a:ext cx="142539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srgbClr val="FF9518"/>
                </a:solidFill>
                <a:effectLst/>
                <a:uLnTx/>
                <a:uFillTx/>
                <a:latin typeface="Tajawal Medium" panose="00000600000000000000" pitchFamily="2" charset="-78"/>
                <a:ea typeface="+mn-ea"/>
                <a:cs typeface="Tajawal Medium" panose="00000600000000000000" pitchFamily="2" charset="-78"/>
              </a:rPr>
              <a:t>Agenda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171828" y="236724"/>
            <a:ext cx="168507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ajawal Medium" panose="00000600000000000000" pitchFamily="2" charset="-78"/>
                <a:ea typeface="+mn-ea"/>
                <a:cs typeface="Tajawal Medium" panose="00000600000000000000" pitchFamily="2" charset="-78"/>
              </a:rPr>
              <a:t>Lecture 6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87357321-6E69-4B90-B781-A8690AF55508}"/>
              </a:ext>
            </a:extLst>
          </p:cNvPr>
          <p:cNvSpPr txBox="1"/>
          <p:nvPr/>
        </p:nvSpPr>
        <p:spPr>
          <a:xfrm>
            <a:off x="1516361" y="1254423"/>
            <a:ext cx="9902228" cy="495520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571500" marR="0" lvl="0" indent="-5715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>
                    <a:lumMod val="6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Purpose of a Performance Measurement Baseline</a:t>
            </a:r>
          </a:p>
          <a:p>
            <a:pPr marL="571500" marR="0" lvl="0" indent="-5715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>
                    <a:lumMod val="6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Components of the Performance Baseline</a:t>
            </a:r>
          </a:p>
          <a:p>
            <a:pPr marL="571500" marR="0" lvl="0" indent="-5715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>
                    <a:lumMod val="6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Components and Assembly of the Performance Baseline</a:t>
            </a:r>
          </a:p>
          <a:p>
            <a:pPr marL="571500" marR="0" lvl="0" indent="-5715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>
                    <a:lumMod val="6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Scope</a:t>
            </a:r>
          </a:p>
          <a:p>
            <a:pPr marL="571500" marR="0" lvl="0" indent="-5715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lang="en-US" sz="2800" b="1" dirty="0">
                <a:latin typeface="Calibri" panose="020F0502020204030204"/>
              </a:rPr>
              <a:t>Contract Terms and Conditions (CTC)</a:t>
            </a:r>
          </a:p>
          <a:p>
            <a:pPr marL="571500" marR="0" lvl="0" indent="-5715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>
                    <a:lumMod val="6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Project Execution Plan (PEP)</a:t>
            </a:r>
          </a:p>
          <a:p>
            <a:pPr marL="571500" marR="0" lvl="0" indent="-5715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>
                    <a:lumMod val="6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Schedule</a:t>
            </a:r>
          </a:p>
          <a:p>
            <a:pPr marL="571500" marR="0" lvl="0" indent="-5715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>
                    <a:lumMod val="6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Work Breakdown Structure</a:t>
            </a:r>
          </a:p>
          <a:p>
            <a:pPr marL="571500" marR="0" lvl="0" indent="-5715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>
                    <a:lumMod val="6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Work Breakdown Structure Benefits </a:t>
            </a:r>
          </a:p>
          <a:p>
            <a:pPr marL="571500" marR="0" lvl="0" indent="-5715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>
                    <a:lumMod val="6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Organizational Breakdown Structure</a:t>
            </a:r>
          </a:p>
          <a:p>
            <a:pPr marL="571500" marR="0" lvl="0" indent="-5715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>
                    <a:lumMod val="6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WBS/OBS Diagram</a:t>
            </a:r>
          </a:p>
          <a:p>
            <a:pPr marL="571500" marR="0" lvl="0" indent="-5715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>
                    <a:lumMod val="6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Ownership</a:t>
            </a:r>
          </a:p>
          <a:p>
            <a:pPr marL="571500" marR="0" lvl="0" indent="-5715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>
                    <a:lumMod val="6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The Concept of Rolling Wave Planning</a:t>
            </a:r>
          </a:p>
        </p:txBody>
      </p:sp>
    </p:spTree>
    <p:extLst>
      <p:ext uri="{BB962C8B-B14F-4D97-AF65-F5344CB8AC3E}">
        <p14:creationId xmlns:p14="http://schemas.microsoft.com/office/powerpoint/2010/main" val="304337334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40788" y="5949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-108036" y="206451"/>
            <a:ext cx="8623386" cy="1952007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690134" y="920844"/>
            <a:ext cx="558582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Contract Terms and Conditions (CTC)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171828" y="236724"/>
            <a:ext cx="168507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ajawal Medium" panose="00000600000000000000" pitchFamily="2" charset="-78"/>
                <a:ea typeface="+mn-ea"/>
                <a:cs typeface="Tajawal Medium" panose="00000600000000000000" pitchFamily="2" charset="-78"/>
              </a:rPr>
              <a:t>Lecture 6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C1432F9D-6ADE-A8C3-56AE-EDE1E20F9375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275963" y="1828622"/>
            <a:ext cx="3670110" cy="3670110"/>
          </a:xfrm>
          <a:prstGeom prst="rect">
            <a:avLst/>
          </a:prstGeom>
        </p:spPr>
      </p:pic>
      <p:sp>
        <p:nvSpPr>
          <p:cNvPr id="12" name="Content Placeholder 3">
            <a:extLst>
              <a:ext uri="{FF2B5EF4-FFF2-40B4-BE49-F238E27FC236}">
                <a16:creationId xmlns:a16="http://schemas.microsoft.com/office/drawing/2014/main" id="{0D4BD791-659F-4945-54E8-65572F0BEAAC}"/>
              </a:ext>
            </a:extLst>
          </p:cNvPr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442202" y="2188731"/>
            <a:ext cx="8229600" cy="3046119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sz="20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Contract terms and conditions address:</a:t>
            </a:r>
          </a:p>
          <a:p>
            <a:pPr lvl="1">
              <a:lnSpc>
                <a:spcPct val="150000"/>
              </a:lnSpc>
              <a:buFont typeface="Calibri" panose="020F0502020204030204" pitchFamily="34" charset="0"/>
              <a:buChar char="­"/>
            </a:pPr>
            <a:r>
              <a:rPr lang="en-US" sz="20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Rights and obligations</a:t>
            </a:r>
          </a:p>
          <a:p>
            <a:pPr lvl="1">
              <a:lnSpc>
                <a:spcPct val="150000"/>
              </a:lnSpc>
              <a:buFont typeface="Calibri" panose="020F0502020204030204" pitchFamily="34" charset="0"/>
              <a:buChar char="­"/>
            </a:pPr>
            <a:r>
              <a:rPr lang="en-US" sz="20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Contract form and function</a:t>
            </a:r>
          </a:p>
          <a:p>
            <a:pPr lvl="1">
              <a:lnSpc>
                <a:spcPct val="150000"/>
              </a:lnSpc>
              <a:buFont typeface="Calibri" panose="020F0502020204030204" pitchFamily="34" charset="0"/>
              <a:buChar char="­"/>
            </a:pPr>
            <a:r>
              <a:rPr lang="en-US" sz="20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Risk allocation</a:t>
            </a:r>
          </a:p>
          <a:p>
            <a:pPr lvl="1">
              <a:lnSpc>
                <a:spcPct val="150000"/>
              </a:lnSpc>
              <a:buFont typeface="Calibri" panose="020F0502020204030204" pitchFamily="34" charset="0"/>
              <a:buChar char="­"/>
            </a:pPr>
            <a:r>
              <a:rPr lang="en-US" sz="20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Contract management process, including dispute resolution</a:t>
            </a:r>
          </a:p>
        </p:txBody>
      </p:sp>
    </p:spTree>
    <p:extLst>
      <p:ext uri="{BB962C8B-B14F-4D97-AF65-F5344CB8AC3E}">
        <p14:creationId xmlns:p14="http://schemas.microsoft.com/office/powerpoint/2010/main" val="30680920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40788" y="5949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-108036" y="206451"/>
            <a:ext cx="8623386" cy="1952007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690134" y="920844"/>
            <a:ext cx="558582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Contract Terms and Conditions (CTC)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171828" y="236724"/>
            <a:ext cx="168507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ajawal Medium" panose="00000600000000000000" pitchFamily="2" charset="-78"/>
                <a:ea typeface="+mn-ea"/>
                <a:cs typeface="Tajawal Medium" panose="00000600000000000000" pitchFamily="2" charset="-78"/>
              </a:rPr>
              <a:t>Lecture 6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C1432F9D-6ADE-A8C3-56AE-EDE1E20F9375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275963" y="1828622"/>
            <a:ext cx="3670110" cy="3670110"/>
          </a:xfrm>
          <a:prstGeom prst="rect">
            <a:avLst/>
          </a:prstGeom>
        </p:spPr>
      </p:pic>
      <p:sp>
        <p:nvSpPr>
          <p:cNvPr id="12" name="Content Placeholder 3">
            <a:extLst>
              <a:ext uri="{FF2B5EF4-FFF2-40B4-BE49-F238E27FC236}">
                <a16:creationId xmlns:a16="http://schemas.microsoft.com/office/drawing/2014/main" id="{0D4BD791-659F-4945-54E8-65572F0BEAAC}"/>
              </a:ext>
            </a:extLst>
          </p:cNvPr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521715" y="2158457"/>
            <a:ext cx="8229600" cy="2889379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28600" marR="0" lvl="0" indent="-228600" algn="l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q"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Contract terms and conditions address:</a:t>
            </a:r>
          </a:p>
          <a:p>
            <a:pPr marL="685800" marR="0" lvl="1" indent="-228600" algn="l" defTabSz="914400" rtl="0" eaLnBrk="1" fontAlgn="auto" latinLnBrk="0" hangingPunct="1">
              <a:lnSpc>
                <a:spcPct val="150000"/>
              </a:lnSpc>
              <a:spcBef>
                <a:spcPts val="500"/>
              </a:spcBef>
              <a:spcAft>
                <a:spcPts val="0"/>
              </a:spcAft>
              <a:buClrTx/>
              <a:buSzTx/>
              <a:buFont typeface="Calibri" panose="020F0502020204030204" pitchFamily="34" charset="0"/>
              <a:buChar char="­"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Payment terms</a:t>
            </a:r>
          </a:p>
          <a:p>
            <a:pPr marL="685800" marR="0" lvl="1" indent="-228600" algn="l" defTabSz="914400" rtl="0" eaLnBrk="1" fontAlgn="auto" latinLnBrk="0" hangingPunct="1">
              <a:lnSpc>
                <a:spcPct val="150000"/>
              </a:lnSpc>
              <a:spcBef>
                <a:spcPts val="500"/>
              </a:spcBef>
              <a:spcAft>
                <a:spcPts val="0"/>
              </a:spcAft>
              <a:buClrTx/>
              <a:buSzTx/>
              <a:buFont typeface="Calibri" panose="020F0502020204030204" pitchFamily="34" charset="0"/>
              <a:buChar char="­"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Quality requirements</a:t>
            </a:r>
          </a:p>
          <a:p>
            <a:pPr marL="685800" marR="0" lvl="1" indent="-228600" algn="l" defTabSz="914400" rtl="0" eaLnBrk="1" fontAlgn="auto" latinLnBrk="0" hangingPunct="1">
              <a:lnSpc>
                <a:spcPct val="150000"/>
              </a:lnSpc>
              <a:spcBef>
                <a:spcPts val="500"/>
              </a:spcBef>
              <a:spcAft>
                <a:spcPts val="0"/>
              </a:spcAft>
              <a:buClrTx/>
              <a:buSzTx/>
              <a:buFont typeface="Calibri" panose="020F0502020204030204" pitchFamily="34" charset="0"/>
              <a:buChar char="­"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Acceptance and testing requirements</a:t>
            </a:r>
          </a:p>
          <a:p>
            <a:pPr marL="685800" marR="0" lvl="1" indent="-228600" algn="l" defTabSz="914400" rtl="0" eaLnBrk="1" fontAlgn="auto" latinLnBrk="0" hangingPunct="1">
              <a:lnSpc>
                <a:spcPct val="150000"/>
              </a:lnSpc>
              <a:spcBef>
                <a:spcPts val="500"/>
              </a:spcBef>
              <a:spcAft>
                <a:spcPts val="0"/>
              </a:spcAft>
              <a:buClrTx/>
              <a:buSzTx/>
              <a:buFont typeface="Calibri" panose="020F0502020204030204" pitchFamily="34" charset="0"/>
              <a:buChar char="­"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Reporting requirements</a:t>
            </a:r>
          </a:p>
        </p:txBody>
      </p:sp>
    </p:spTree>
    <p:extLst>
      <p:ext uri="{BB962C8B-B14F-4D97-AF65-F5344CB8AC3E}">
        <p14:creationId xmlns:p14="http://schemas.microsoft.com/office/powerpoint/2010/main" val="52152541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1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364" y="498334"/>
            <a:ext cx="6058111" cy="850688"/>
          </a:xfrm>
          <a:prstGeom prst="rect">
            <a:avLst/>
          </a:prstGeom>
        </p:spPr>
      </p:pic>
      <p:sp>
        <p:nvSpPr>
          <p:cNvPr id="13" name="Freeform 5"/>
          <p:cNvSpPr>
            <a:spLocks/>
          </p:cNvSpPr>
          <p:nvPr/>
        </p:nvSpPr>
        <p:spPr bwMode="auto">
          <a:xfrm>
            <a:off x="85725" y="1588"/>
            <a:ext cx="2446338" cy="1631950"/>
          </a:xfrm>
          <a:custGeom>
            <a:avLst/>
            <a:gdLst>
              <a:gd name="T0" fmla="*/ 2 w 1137"/>
              <a:gd name="T1" fmla="*/ 588 h 754"/>
              <a:gd name="T2" fmla="*/ 181 w 1137"/>
              <a:gd name="T3" fmla="*/ 690 h 754"/>
              <a:gd name="T4" fmla="*/ 396 w 1137"/>
              <a:gd name="T5" fmla="*/ 742 h 754"/>
              <a:gd name="T6" fmla="*/ 820 w 1137"/>
              <a:gd name="T7" fmla="*/ 644 h 754"/>
              <a:gd name="T8" fmla="*/ 1137 w 1137"/>
              <a:gd name="T9" fmla="*/ 43 h 754"/>
              <a:gd name="T10" fmla="*/ 1136 w 1137"/>
              <a:gd name="T11" fmla="*/ 0 h 754"/>
              <a:gd name="T12" fmla="*/ 44 w 1137"/>
              <a:gd name="T13" fmla="*/ 0 h 754"/>
              <a:gd name="T14" fmla="*/ 2 w 1137"/>
              <a:gd name="T15" fmla="*/ 588 h 75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1137" h="754">
                <a:moveTo>
                  <a:pt x="2" y="588"/>
                </a:moveTo>
                <a:cubicBezTo>
                  <a:pt x="0" y="615"/>
                  <a:pt x="156" y="680"/>
                  <a:pt x="181" y="690"/>
                </a:cubicBezTo>
                <a:cubicBezTo>
                  <a:pt x="250" y="718"/>
                  <a:pt x="322" y="735"/>
                  <a:pt x="396" y="742"/>
                </a:cubicBezTo>
                <a:cubicBezTo>
                  <a:pt x="543" y="754"/>
                  <a:pt x="694" y="722"/>
                  <a:pt x="820" y="644"/>
                </a:cubicBezTo>
                <a:cubicBezTo>
                  <a:pt x="1025" y="517"/>
                  <a:pt x="1131" y="279"/>
                  <a:pt x="1137" y="43"/>
                </a:cubicBezTo>
                <a:cubicBezTo>
                  <a:pt x="1137" y="29"/>
                  <a:pt x="1137" y="14"/>
                  <a:pt x="1136" y="0"/>
                </a:cubicBezTo>
                <a:cubicBezTo>
                  <a:pt x="772" y="0"/>
                  <a:pt x="408" y="0"/>
                  <a:pt x="44" y="0"/>
                </a:cubicBezTo>
                <a:cubicBezTo>
                  <a:pt x="30" y="196"/>
                  <a:pt x="16" y="392"/>
                  <a:pt x="2" y="588"/>
                </a:cubicBezTo>
                <a:close/>
              </a:path>
            </a:pathLst>
          </a:custGeom>
          <a:solidFill>
            <a:srgbClr val="FF9518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Freeform 6"/>
          <p:cNvSpPr>
            <a:spLocks/>
          </p:cNvSpPr>
          <p:nvPr/>
        </p:nvSpPr>
        <p:spPr bwMode="auto">
          <a:xfrm>
            <a:off x="-22225" y="1588"/>
            <a:ext cx="2446338" cy="1631950"/>
          </a:xfrm>
          <a:custGeom>
            <a:avLst/>
            <a:gdLst>
              <a:gd name="T0" fmla="*/ 2 w 1137"/>
              <a:gd name="T1" fmla="*/ 588 h 754"/>
              <a:gd name="T2" fmla="*/ 181 w 1137"/>
              <a:gd name="T3" fmla="*/ 690 h 754"/>
              <a:gd name="T4" fmla="*/ 395 w 1137"/>
              <a:gd name="T5" fmla="*/ 742 h 754"/>
              <a:gd name="T6" fmla="*/ 819 w 1137"/>
              <a:gd name="T7" fmla="*/ 644 h 754"/>
              <a:gd name="T8" fmla="*/ 1136 w 1137"/>
              <a:gd name="T9" fmla="*/ 43 h 754"/>
              <a:gd name="T10" fmla="*/ 1136 w 1137"/>
              <a:gd name="T11" fmla="*/ 0 h 754"/>
              <a:gd name="T12" fmla="*/ 44 w 1137"/>
              <a:gd name="T13" fmla="*/ 0 h 754"/>
              <a:gd name="T14" fmla="*/ 2 w 1137"/>
              <a:gd name="T15" fmla="*/ 588 h 75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1137" h="754">
                <a:moveTo>
                  <a:pt x="2" y="588"/>
                </a:moveTo>
                <a:cubicBezTo>
                  <a:pt x="0" y="615"/>
                  <a:pt x="155" y="680"/>
                  <a:pt x="181" y="690"/>
                </a:cubicBezTo>
                <a:cubicBezTo>
                  <a:pt x="249" y="718"/>
                  <a:pt x="322" y="735"/>
                  <a:pt x="395" y="742"/>
                </a:cubicBezTo>
                <a:cubicBezTo>
                  <a:pt x="543" y="754"/>
                  <a:pt x="693" y="722"/>
                  <a:pt x="819" y="644"/>
                </a:cubicBezTo>
                <a:cubicBezTo>
                  <a:pt x="1024" y="517"/>
                  <a:pt x="1131" y="279"/>
                  <a:pt x="1136" y="43"/>
                </a:cubicBezTo>
                <a:cubicBezTo>
                  <a:pt x="1137" y="29"/>
                  <a:pt x="1137" y="14"/>
                  <a:pt x="1136" y="0"/>
                </a:cubicBezTo>
                <a:cubicBezTo>
                  <a:pt x="772" y="0"/>
                  <a:pt x="408" y="0"/>
                  <a:pt x="44" y="0"/>
                </a:cubicBezTo>
                <a:cubicBezTo>
                  <a:pt x="30" y="196"/>
                  <a:pt x="16" y="392"/>
                  <a:pt x="2" y="588"/>
                </a:cubicBezTo>
                <a:close/>
              </a:path>
            </a:pathLst>
          </a:custGeom>
          <a:solidFill>
            <a:srgbClr val="0A1F6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6" name="Freeform 8"/>
          <p:cNvSpPr>
            <a:spLocks/>
          </p:cNvSpPr>
          <p:nvPr/>
        </p:nvSpPr>
        <p:spPr bwMode="auto">
          <a:xfrm>
            <a:off x="-131763" y="1588"/>
            <a:ext cx="2470150" cy="1631950"/>
          </a:xfrm>
          <a:custGeom>
            <a:avLst/>
            <a:gdLst>
              <a:gd name="T0" fmla="*/ 13 w 1148"/>
              <a:gd name="T1" fmla="*/ 588 h 754"/>
              <a:gd name="T2" fmla="*/ 192 w 1148"/>
              <a:gd name="T3" fmla="*/ 690 h 754"/>
              <a:gd name="T4" fmla="*/ 407 w 1148"/>
              <a:gd name="T5" fmla="*/ 742 h 754"/>
              <a:gd name="T6" fmla="*/ 831 w 1148"/>
              <a:gd name="T7" fmla="*/ 644 h 754"/>
              <a:gd name="T8" fmla="*/ 1148 w 1148"/>
              <a:gd name="T9" fmla="*/ 43 h 754"/>
              <a:gd name="T10" fmla="*/ 1147 w 1148"/>
              <a:gd name="T11" fmla="*/ 0 h 754"/>
              <a:gd name="T12" fmla="*/ 14 w 1148"/>
              <a:gd name="T13" fmla="*/ 0 h 754"/>
              <a:gd name="T14" fmla="*/ 13 w 1148"/>
              <a:gd name="T15" fmla="*/ 588 h 75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1148" h="754">
                <a:moveTo>
                  <a:pt x="13" y="588"/>
                </a:moveTo>
                <a:cubicBezTo>
                  <a:pt x="11" y="615"/>
                  <a:pt x="167" y="680"/>
                  <a:pt x="192" y="690"/>
                </a:cubicBezTo>
                <a:cubicBezTo>
                  <a:pt x="261" y="718"/>
                  <a:pt x="333" y="735"/>
                  <a:pt x="407" y="742"/>
                </a:cubicBezTo>
                <a:cubicBezTo>
                  <a:pt x="554" y="754"/>
                  <a:pt x="705" y="722"/>
                  <a:pt x="831" y="644"/>
                </a:cubicBezTo>
                <a:cubicBezTo>
                  <a:pt x="1036" y="517"/>
                  <a:pt x="1142" y="279"/>
                  <a:pt x="1148" y="43"/>
                </a:cubicBezTo>
                <a:cubicBezTo>
                  <a:pt x="1148" y="29"/>
                  <a:pt x="1148" y="14"/>
                  <a:pt x="1147" y="0"/>
                </a:cubicBezTo>
                <a:cubicBezTo>
                  <a:pt x="783" y="0"/>
                  <a:pt x="378" y="0"/>
                  <a:pt x="14" y="0"/>
                </a:cubicBezTo>
                <a:cubicBezTo>
                  <a:pt x="0" y="196"/>
                  <a:pt x="27" y="392"/>
                  <a:pt x="13" y="588"/>
                </a:cubicBezTo>
                <a:close/>
              </a:path>
            </a:pathLst>
          </a:custGeom>
          <a:solidFill>
            <a:srgbClr val="25A9E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40788" y="5949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492132" y="648838"/>
            <a:ext cx="142539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srgbClr val="FF9518"/>
                </a:solidFill>
                <a:effectLst/>
                <a:uLnTx/>
                <a:uFillTx/>
                <a:latin typeface="Tajawal Medium" panose="00000600000000000000" pitchFamily="2" charset="-78"/>
                <a:ea typeface="+mn-ea"/>
                <a:cs typeface="Tajawal Medium" panose="00000600000000000000" pitchFamily="2" charset="-78"/>
              </a:rPr>
              <a:t>Agenda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171828" y="236724"/>
            <a:ext cx="168507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ajawal Medium" panose="00000600000000000000" pitchFamily="2" charset="-78"/>
                <a:ea typeface="+mn-ea"/>
                <a:cs typeface="Tajawal Medium" panose="00000600000000000000" pitchFamily="2" charset="-78"/>
              </a:rPr>
              <a:t>Lecture 6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87357321-6E69-4B90-B781-A8690AF55508}"/>
              </a:ext>
            </a:extLst>
          </p:cNvPr>
          <p:cNvSpPr txBox="1"/>
          <p:nvPr/>
        </p:nvSpPr>
        <p:spPr>
          <a:xfrm>
            <a:off x="1516361" y="1254423"/>
            <a:ext cx="9902228" cy="495520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571500" marR="0" lvl="0" indent="-5715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>
                    <a:lumMod val="6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Purpose of a Performance Measurement Baseline</a:t>
            </a:r>
          </a:p>
          <a:p>
            <a:pPr marL="571500" marR="0" lvl="0" indent="-5715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>
                    <a:lumMod val="6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Components of the Performance Baseline</a:t>
            </a:r>
          </a:p>
          <a:p>
            <a:pPr marL="571500" marR="0" lvl="0" indent="-5715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>
                    <a:lumMod val="6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Components and Assembly of the Performance Baseline</a:t>
            </a:r>
          </a:p>
          <a:p>
            <a:pPr marL="571500" marR="0" lvl="0" indent="-5715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>
                    <a:lumMod val="6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Scope</a:t>
            </a:r>
          </a:p>
          <a:p>
            <a:pPr marL="571500" marR="0" lvl="0" indent="-5715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>
                    <a:lumMod val="6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Contract Terms and Conditions (CTC)</a:t>
            </a:r>
          </a:p>
          <a:p>
            <a:pPr marL="571500" marR="0" lvl="0" indent="-5715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lang="en-US" sz="2800" b="1" dirty="0">
                <a:latin typeface="Calibri" panose="020F0502020204030204"/>
              </a:rPr>
              <a:t>Project Execution Plan (PEP)</a:t>
            </a:r>
          </a:p>
          <a:p>
            <a:pPr marL="571500" marR="0" lvl="0" indent="-5715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>
                    <a:lumMod val="6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Schedule</a:t>
            </a:r>
          </a:p>
          <a:p>
            <a:pPr marL="571500" marR="0" lvl="0" indent="-5715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>
                    <a:lumMod val="6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Work Breakdown Structure</a:t>
            </a:r>
          </a:p>
          <a:p>
            <a:pPr marL="571500" marR="0" lvl="0" indent="-5715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>
                    <a:lumMod val="6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Work Breakdown Structure Benefits </a:t>
            </a:r>
          </a:p>
          <a:p>
            <a:pPr marL="571500" marR="0" lvl="0" indent="-5715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>
                    <a:lumMod val="6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Organizational Breakdown Structure</a:t>
            </a:r>
          </a:p>
          <a:p>
            <a:pPr marL="571500" marR="0" lvl="0" indent="-5715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>
                    <a:lumMod val="6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WBS/OBS Diagram</a:t>
            </a:r>
          </a:p>
          <a:p>
            <a:pPr marL="571500" marR="0" lvl="0" indent="-5715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>
                    <a:lumMod val="6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Ownership</a:t>
            </a:r>
          </a:p>
          <a:p>
            <a:pPr marL="571500" marR="0" lvl="0" indent="-5715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>
                    <a:lumMod val="6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The Concept of Rolling Wave Planning</a:t>
            </a:r>
          </a:p>
        </p:txBody>
      </p:sp>
    </p:spTree>
    <p:extLst>
      <p:ext uri="{BB962C8B-B14F-4D97-AF65-F5344CB8AC3E}">
        <p14:creationId xmlns:p14="http://schemas.microsoft.com/office/powerpoint/2010/main" val="307691725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40788" y="5949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-108036" y="206451"/>
            <a:ext cx="8623386" cy="1952007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690134" y="920844"/>
            <a:ext cx="558582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Project Execution Plan (PEP)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171828" y="236724"/>
            <a:ext cx="168507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ajawal Medium" panose="00000600000000000000" pitchFamily="2" charset="-78"/>
                <a:ea typeface="+mn-ea"/>
                <a:cs typeface="Tajawal Medium" panose="00000600000000000000" pitchFamily="2" charset="-78"/>
              </a:rPr>
              <a:t>Lecture 6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5083F60C-F43D-3DBA-2012-8B4FE32DCECB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977521" y="1697314"/>
            <a:ext cx="3578662" cy="3261643"/>
          </a:xfrm>
          <a:prstGeom prst="rect">
            <a:avLst/>
          </a:prstGeom>
        </p:spPr>
      </p:pic>
      <p:sp>
        <p:nvSpPr>
          <p:cNvPr id="13" name="Content Placeholder 3">
            <a:extLst>
              <a:ext uri="{FF2B5EF4-FFF2-40B4-BE49-F238E27FC236}">
                <a16:creationId xmlns:a16="http://schemas.microsoft.com/office/drawing/2014/main" id="{3094A5FC-CD1B-4589-B489-F4AE932E0961}"/>
              </a:ext>
            </a:extLst>
          </p:cNvPr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451668" y="2295190"/>
            <a:ext cx="7503977" cy="2476911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Defines the execution approach</a:t>
            </a:r>
          </a:p>
          <a:p>
            <a:pPr lvl="1">
              <a:lnSpc>
                <a:spcPct val="150000"/>
              </a:lnSpc>
              <a:buFont typeface="Calibri" panose="020F0502020204030204" pitchFamily="34" charset="0"/>
              <a:buChar char="­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Identifies how engineering will be carried out</a:t>
            </a:r>
          </a:p>
          <a:p>
            <a:pPr lvl="1">
              <a:lnSpc>
                <a:spcPct val="150000"/>
              </a:lnSpc>
              <a:buFont typeface="Calibri" panose="020F0502020204030204" pitchFamily="34" charset="0"/>
              <a:buChar char="­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Identifies how equipment and materials will be acquired</a:t>
            </a:r>
          </a:p>
          <a:p>
            <a:pPr lvl="1">
              <a:lnSpc>
                <a:spcPct val="150000"/>
              </a:lnSpc>
              <a:buFont typeface="Calibri" panose="020F0502020204030204" pitchFamily="34" charset="0"/>
              <a:buChar char="­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Identifies how construction will be completed</a:t>
            </a:r>
          </a:p>
        </p:txBody>
      </p:sp>
    </p:spTree>
    <p:extLst>
      <p:ext uri="{BB962C8B-B14F-4D97-AF65-F5344CB8AC3E}">
        <p14:creationId xmlns:p14="http://schemas.microsoft.com/office/powerpoint/2010/main" val="227309539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40788" y="5949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-108036" y="206451"/>
            <a:ext cx="8623386" cy="1952007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690134" y="920844"/>
            <a:ext cx="558582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Project Execution Plan (PEP)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171828" y="236724"/>
            <a:ext cx="168507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ajawal Medium" panose="00000600000000000000" pitchFamily="2" charset="-78"/>
                <a:ea typeface="+mn-ea"/>
                <a:cs typeface="Tajawal Medium" panose="00000600000000000000" pitchFamily="2" charset="-78"/>
              </a:rPr>
              <a:t>Lecture 6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5083F60C-F43D-3DBA-2012-8B4FE32DCECB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977521" y="1697314"/>
            <a:ext cx="3578662" cy="3261643"/>
          </a:xfrm>
          <a:prstGeom prst="rect">
            <a:avLst/>
          </a:prstGeom>
        </p:spPr>
      </p:pic>
      <p:sp>
        <p:nvSpPr>
          <p:cNvPr id="13" name="Content Placeholder 3">
            <a:extLst>
              <a:ext uri="{FF2B5EF4-FFF2-40B4-BE49-F238E27FC236}">
                <a16:creationId xmlns:a16="http://schemas.microsoft.com/office/drawing/2014/main" id="{3094A5FC-CD1B-4589-B489-F4AE932E0961}"/>
              </a:ext>
            </a:extLst>
          </p:cNvPr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451668" y="2069017"/>
            <a:ext cx="7503977" cy="3261643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28600" marR="0" lvl="0" indent="-228600" algn="l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q"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Defines the execution approach</a:t>
            </a:r>
          </a:p>
          <a:p>
            <a:pPr marL="685800" marR="0" lvl="1" indent="-228600" algn="l" defTabSz="914400" rtl="0" eaLnBrk="1" fontAlgn="auto" latinLnBrk="0" hangingPunct="1">
              <a:lnSpc>
                <a:spcPct val="150000"/>
              </a:lnSpc>
              <a:spcBef>
                <a:spcPts val="500"/>
              </a:spcBef>
              <a:spcAft>
                <a:spcPts val="0"/>
              </a:spcAft>
              <a:buClrTx/>
              <a:buSzTx/>
              <a:buFont typeface="Calibri" panose="020F0502020204030204" pitchFamily="34" charset="0"/>
              <a:buChar char="­"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Identifies what all functions (E, P, C, PC, Contracts, Startup, and others) will do in delivering the project and how they will do it</a:t>
            </a:r>
          </a:p>
          <a:p>
            <a:pPr marL="685800" marR="0" lvl="1" indent="-228600" algn="l" defTabSz="914400" rtl="0" eaLnBrk="1" fontAlgn="auto" latinLnBrk="0" hangingPunct="1">
              <a:lnSpc>
                <a:spcPct val="150000"/>
              </a:lnSpc>
              <a:spcBef>
                <a:spcPts val="500"/>
              </a:spcBef>
              <a:spcAft>
                <a:spcPts val="0"/>
              </a:spcAft>
              <a:buClrTx/>
              <a:buSzTx/>
              <a:buFont typeface="Calibri" panose="020F0502020204030204" pitchFamily="34" charset="0"/>
              <a:buChar char="­"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Describes how handoffs, interfaces, and integration between functions will work</a:t>
            </a:r>
          </a:p>
        </p:txBody>
      </p:sp>
    </p:spTree>
    <p:extLst>
      <p:ext uri="{BB962C8B-B14F-4D97-AF65-F5344CB8AC3E}">
        <p14:creationId xmlns:p14="http://schemas.microsoft.com/office/powerpoint/2010/main" val="90699677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1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364" y="498334"/>
            <a:ext cx="6058111" cy="850688"/>
          </a:xfrm>
          <a:prstGeom prst="rect">
            <a:avLst/>
          </a:prstGeom>
        </p:spPr>
      </p:pic>
      <p:sp>
        <p:nvSpPr>
          <p:cNvPr id="13" name="Freeform 5"/>
          <p:cNvSpPr>
            <a:spLocks/>
          </p:cNvSpPr>
          <p:nvPr/>
        </p:nvSpPr>
        <p:spPr bwMode="auto">
          <a:xfrm>
            <a:off x="85725" y="1588"/>
            <a:ext cx="2446338" cy="1631950"/>
          </a:xfrm>
          <a:custGeom>
            <a:avLst/>
            <a:gdLst>
              <a:gd name="T0" fmla="*/ 2 w 1137"/>
              <a:gd name="T1" fmla="*/ 588 h 754"/>
              <a:gd name="T2" fmla="*/ 181 w 1137"/>
              <a:gd name="T3" fmla="*/ 690 h 754"/>
              <a:gd name="T4" fmla="*/ 396 w 1137"/>
              <a:gd name="T5" fmla="*/ 742 h 754"/>
              <a:gd name="T6" fmla="*/ 820 w 1137"/>
              <a:gd name="T7" fmla="*/ 644 h 754"/>
              <a:gd name="T8" fmla="*/ 1137 w 1137"/>
              <a:gd name="T9" fmla="*/ 43 h 754"/>
              <a:gd name="T10" fmla="*/ 1136 w 1137"/>
              <a:gd name="T11" fmla="*/ 0 h 754"/>
              <a:gd name="T12" fmla="*/ 44 w 1137"/>
              <a:gd name="T13" fmla="*/ 0 h 754"/>
              <a:gd name="T14" fmla="*/ 2 w 1137"/>
              <a:gd name="T15" fmla="*/ 588 h 75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1137" h="754">
                <a:moveTo>
                  <a:pt x="2" y="588"/>
                </a:moveTo>
                <a:cubicBezTo>
                  <a:pt x="0" y="615"/>
                  <a:pt x="156" y="680"/>
                  <a:pt x="181" y="690"/>
                </a:cubicBezTo>
                <a:cubicBezTo>
                  <a:pt x="250" y="718"/>
                  <a:pt x="322" y="735"/>
                  <a:pt x="396" y="742"/>
                </a:cubicBezTo>
                <a:cubicBezTo>
                  <a:pt x="543" y="754"/>
                  <a:pt x="694" y="722"/>
                  <a:pt x="820" y="644"/>
                </a:cubicBezTo>
                <a:cubicBezTo>
                  <a:pt x="1025" y="517"/>
                  <a:pt x="1131" y="279"/>
                  <a:pt x="1137" y="43"/>
                </a:cubicBezTo>
                <a:cubicBezTo>
                  <a:pt x="1137" y="29"/>
                  <a:pt x="1137" y="14"/>
                  <a:pt x="1136" y="0"/>
                </a:cubicBezTo>
                <a:cubicBezTo>
                  <a:pt x="772" y="0"/>
                  <a:pt x="408" y="0"/>
                  <a:pt x="44" y="0"/>
                </a:cubicBezTo>
                <a:cubicBezTo>
                  <a:pt x="30" y="196"/>
                  <a:pt x="16" y="392"/>
                  <a:pt x="2" y="588"/>
                </a:cubicBezTo>
                <a:close/>
              </a:path>
            </a:pathLst>
          </a:custGeom>
          <a:solidFill>
            <a:srgbClr val="FF9518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Freeform 6"/>
          <p:cNvSpPr>
            <a:spLocks/>
          </p:cNvSpPr>
          <p:nvPr/>
        </p:nvSpPr>
        <p:spPr bwMode="auto">
          <a:xfrm>
            <a:off x="-22225" y="1588"/>
            <a:ext cx="2446338" cy="1631950"/>
          </a:xfrm>
          <a:custGeom>
            <a:avLst/>
            <a:gdLst>
              <a:gd name="T0" fmla="*/ 2 w 1137"/>
              <a:gd name="T1" fmla="*/ 588 h 754"/>
              <a:gd name="T2" fmla="*/ 181 w 1137"/>
              <a:gd name="T3" fmla="*/ 690 h 754"/>
              <a:gd name="T4" fmla="*/ 395 w 1137"/>
              <a:gd name="T5" fmla="*/ 742 h 754"/>
              <a:gd name="T6" fmla="*/ 819 w 1137"/>
              <a:gd name="T7" fmla="*/ 644 h 754"/>
              <a:gd name="T8" fmla="*/ 1136 w 1137"/>
              <a:gd name="T9" fmla="*/ 43 h 754"/>
              <a:gd name="T10" fmla="*/ 1136 w 1137"/>
              <a:gd name="T11" fmla="*/ 0 h 754"/>
              <a:gd name="T12" fmla="*/ 44 w 1137"/>
              <a:gd name="T13" fmla="*/ 0 h 754"/>
              <a:gd name="T14" fmla="*/ 2 w 1137"/>
              <a:gd name="T15" fmla="*/ 588 h 75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1137" h="754">
                <a:moveTo>
                  <a:pt x="2" y="588"/>
                </a:moveTo>
                <a:cubicBezTo>
                  <a:pt x="0" y="615"/>
                  <a:pt x="155" y="680"/>
                  <a:pt x="181" y="690"/>
                </a:cubicBezTo>
                <a:cubicBezTo>
                  <a:pt x="249" y="718"/>
                  <a:pt x="322" y="735"/>
                  <a:pt x="395" y="742"/>
                </a:cubicBezTo>
                <a:cubicBezTo>
                  <a:pt x="543" y="754"/>
                  <a:pt x="693" y="722"/>
                  <a:pt x="819" y="644"/>
                </a:cubicBezTo>
                <a:cubicBezTo>
                  <a:pt x="1024" y="517"/>
                  <a:pt x="1131" y="279"/>
                  <a:pt x="1136" y="43"/>
                </a:cubicBezTo>
                <a:cubicBezTo>
                  <a:pt x="1137" y="29"/>
                  <a:pt x="1137" y="14"/>
                  <a:pt x="1136" y="0"/>
                </a:cubicBezTo>
                <a:cubicBezTo>
                  <a:pt x="772" y="0"/>
                  <a:pt x="408" y="0"/>
                  <a:pt x="44" y="0"/>
                </a:cubicBezTo>
                <a:cubicBezTo>
                  <a:pt x="30" y="196"/>
                  <a:pt x="16" y="392"/>
                  <a:pt x="2" y="588"/>
                </a:cubicBezTo>
                <a:close/>
              </a:path>
            </a:pathLst>
          </a:custGeom>
          <a:solidFill>
            <a:srgbClr val="0A1F6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6" name="Freeform 8"/>
          <p:cNvSpPr>
            <a:spLocks/>
          </p:cNvSpPr>
          <p:nvPr/>
        </p:nvSpPr>
        <p:spPr bwMode="auto">
          <a:xfrm>
            <a:off x="-131763" y="1588"/>
            <a:ext cx="2470150" cy="1631950"/>
          </a:xfrm>
          <a:custGeom>
            <a:avLst/>
            <a:gdLst>
              <a:gd name="T0" fmla="*/ 13 w 1148"/>
              <a:gd name="T1" fmla="*/ 588 h 754"/>
              <a:gd name="T2" fmla="*/ 192 w 1148"/>
              <a:gd name="T3" fmla="*/ 690 h 754"/>
              <a:gd name="T4" fmla="*/ 407 w 1148"/>
              <a:gd name="T5" fmla="*/ 742 h 754"/>
              <a:gd name="T6" fmla="*/ 831 w 1148"/>
              <a:gd name="T7" fmla="*/ 644 h 754"/>
              <a:gd name="T8" fmla="*/ 1148 w 1148"/>
              <a:gd name="T9" fmla="*/ 43 h 754"/>
              <a:gd name="T10" fmla="*/ 1147 w 1148"/>
              <a:gd name="T11" fmla="*/ 0 h 754"/>
              <a:gd name="T12" fmla="*/ 14 w 1148"/>
              <a:gd name="T13" fmla="*/ 0 h 754"/>
              <a:gd name="T14" fmla="*/ 13 w 1148"/>
              <a:gd name="T15" fmla="*/ 588 h 75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1148" h="754">
                <a:moveTo>
                  <a:pt x="13" y="588"/>
                </a:moveTo>
                <a:cubicBezTo>
                  <a:pt x="11" y="615"/>
                  <a:pt x="167" y="680"/>
                  <a:pt x="192" y="690"/>
                </a:cubicBezTo>
                <a:cubicBezTo>
                  <a:pt x="261" y="718"/>
                  <a:pt x="333" y="735"/>
                  <a:pt x="407" y="742"/>
                </a:cubicBezTo>
                <a:cubicBezTo>
                  <a:pt x="554" y="754"/>
                  <a:pt x="705" y="722"/>
                  <a:pt x="831" y="644"/>
                </a:cubicBezTo>
                <a:cubicBezTo>
                  <a:pt x="1036" y="517"/>
                  <a:pt x="1142" y="279"/>
                  <a:pt x="1148" y="43"/>
                </a:cubicBezTo>
                <a:cubicBezTo>
                  <a:pt x="1148" y="29"/>
                  <a:pt x="1148" y="14"/>
                  <a:pt x="1147" y="0"/>
                </a:cubicBezTo>
                <a:cubicBezTo>
                  <a:pt x="783" y="0"/>
                  <a:pt x="378" y="0"/>
                  <a:pt x="14" y="0"/>
                </a:cubicBezTo>
                <a:cubicBezTo>
                  <a:pt x="0" y="196"/>
                  <a:pt x="27" y="392"/>
                  <a:pt x="13" y="588"/>
                </a:cubicBezTo>
                <a:close/>
              </a:path>
            </a:pathLst>
          </a:custGeom>
          <a:solidFill>
            <a:srgbClr val="25A9E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40788" y="5949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492132" y="648838"/>
            <a:ext cx="142539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srgbClr val="FF9518"/>
                </a:solidFill>
                <a:effectLst/>
                <a:uLnTx/>
                <a:uFillTx/>
                <a:latin typeface="Tajawal Medium" panose="00000600000000000000" pitchFamily="2" charset="-78"/>
                <a:ea typeface="+mn-ea"/>
                <a:cs typeface="Tajawal Medium" panose="00000600000000000000" pitchFamily="2" charset="-78"/>
              </a:rPr>
              <a:t>Agenda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171828" y="236724"/>
            <a:ext cx="168507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ajawal Medium" panose="00000600000000000000" pitchFamily="2" charset="-78"/>
                <a:ea typeface="+mn-ea"/>
                <a:cs typeface="Tajawal Medium" panose="00000600000000000000" pitchFamily="2" charset="-78"/>
              </a:rPr>
              <a:t>Lecture 6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87357321-6E69-4B90-B781-A8690AF55508}"/>
              </a:ext>
            </a:extLst>
          </p:cNvPr>
          <p:cNvSpPr txBox="1"/>
          <p:nvPr/>
        </p:nvSpPr>
        <p:spPr>
          <a:xfrm>
            <a:off x="1516361" y="1254423"/>
            <a:ext cx="9902228" cy="495520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571500" marR="0" lvl="0" indent="-5715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>
                    <a:lumMod val="6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Purpose of a Performance Measurement Baseline</a:t>
            </a:r>
          </a:p>
          <a:p>
            <a:pPr marL="571500" marR="0" lvl="0" indent="-5715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>
                    <a:lumMod val="6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Components of the Performance Baseline</a:t>
            </a:r>
          </a:p>
          <a:p>
            <a:pPr marL="571500" marR="0" lvl="0" indent="-5715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>
                    <a:lumMod val="6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Components and Assembly of the Performance Baseline</a:t>
            </a:r>
          </a:p>
          <a:p>
            <a:pPr marL="571500" marR="0" lvl="0" indent="-5715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>
                    <a:lumMod val="6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Scope</a:t>
            </a:r>
          </a:p>
          <a:p>
            <a:pPr marL="571500" marR="0" lvl="0" indent="-5715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>
                    <a:lumMod val="6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Contract Terms and Conditions (CTC)</a:t>
            </a:r>
          </a:p>
          <a:p>
            <a:pPr marL="571500" marR="0" lvl="0" indent="-5715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>
                    <a:lumMod val="6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Project Execution Plan (PEP)</a:t>
            </a:r>
          </a:p>
          <a:p>
            <a:pPr marL="571500" marR="0" lvl="0" indent="-5715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lang="en-US" sz="2800" b="1" dirty="0">
                <a:latin typeface="Calibri" panose="020F0502020204030204"/>
              </a:rPr>
              <a:t>Schedule</a:t>
            </a:r>
          </a:p>
          <a:p>
            <a:pPr marL="571500" marR="0" lvl="0" indent="-5715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>
                    <a:lumMod val="6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Work Breakdown Structure</a:t>
            </a:r>
          </a:p>
          <a:p>
            <a:pPr marL="571500" marR="0" lvl="0" indent="-5715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>
                    <a:lumMod val="6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Work Breakdown Structure Benefits </a:t>
            </a:r>
          </a:p>
          <a:p>
            <a:pPr marL="571500" marR="0" lvl="0" indent="-5715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>
                    <a:lumMod val="6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Organizational Breakdown Structure</a:t>
            </a:r>
          </a:p>
          <a:p>
            <a:pPr marL="571500" marR="0" lvl="0" indent="-5715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>
                    <a:lumMod val="6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WBS/OBS Diagram</a:t>
            </a:r>
          </a:p>
          <a:p>
            <a:pPr marL="571500" marR="0" lvl="0" indent="-5715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>
                    <a:lumMod val="6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Ownership</a:t>
            </a:r>
          </a:p>
          <a:p>
            <a:pPr marL="571500" marR="0" lvl="0" indent="-5715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>
                    <a:lumMod val="6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The Concept of Rolling Wave Planning</a:t>
            </a:r>
          </a:p>
        </p:txBody>
      </p:sp>
    </p:spTree>
    <p:extLst>
      <p:ext uri="{BB962C8B-B14F-4D97-AF65-F5344CB8AC3E}">
        <p14:creationId xmlns:p14="http://schemas.microsoft.com/office/powerpoint/2010/main" val="43984194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40788" y="5949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-108036" y="206451"/>
            <a:ext cx="8623386" cy="1952007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690134" y="920844"/>
            <a:ext cx="558582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Schedule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171828" y="236724"/>
            <a:ext cx="168507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ajawal Medium" panose="00000600000000000000" pitchFamily="2" charset="-78"/>
                <a:ea typeface="+mn-ea"/>
                <a:cs typeface="Tajawal Medium" panose="00000600000000000000" pitchFamily="2" charset="-78"/>
              </a:rPr>
              <a:t>Lecture 6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47F02742-38D2-A03F-37BD-6FBFB4052BE6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955645" y="1838869"/>
            <a:ext cx="3670110" cy="3670110"/>
          </a:xfrm>
          <a:prstGeom prst="rect">
            <a:avLst/>
          </a:prstGeom>
        </p:spPr>
      </p:pic>
      <p:sp>
        <p:nvSpPr>
          <p:cNvPr id="12" name="Content Placeholder 3">
            <a:extLst>
              <a:ext uri="{FF2B5EF4-FFF2-40B4-BE49-F238E27FC236}">
                <a16:creationId xmlns:a16="http://schemas.microsoft.com/office/drawing/2014/main" id="{88174549-A9CA-64D0-9C26-482A861C661F}"/>
              </a:ext>
            </a:extLst>
          </p:cNvPr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1681526" y="1949204"/>
            <a:ext cx="7280744" cy="3683343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buFont typeface="Wingdings" panose="05000000000000000000" pitchFamily="2" charset="2"/>
              <a:buChar char="q"/>
            </a:pPr>
            <a:r>
              <a:rPr lang="en-US" sz="20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Management Schedule (Level I) includes:</a:t>
            </a:r>
          </a:p>
          <a:p>
            <a:pPr lvl="1">
              <a:lnSpc>
                <a:spcPct val="100000"/>
              </a:lnSpc>
              <a:buFont typeface="Calibri" panose="020F0502020204030204" pitchFamily="34" charset="0"/>
              <a:buChar char="­"/>
            </a:pPr>
            <a:r>
              <a:rPr lang="en-US" sz="20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Major milestones </a:t>
            </a:r>
          </a:p>
          <a:p>
            <a:pPr lvl="1">
              <a:lnSpc>
                <a:spcPct val="100000"/>
              </a:lnSpc>
              <a:buFont typeface="Calibri" panose="020F0502020204030204" pitchFamily="34" charset="0"/>
              <a:buChar char="­"/>
            </a:pPr>
            <a:r>
              <a:rPr lang="en-US" sz="20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Long lead items</a:t>
            </a:r>
          </a:p>
          <a:p>
            <a:pPr>
              <a:lnSpc>
                <a:spcPct val="100000"/>
              </a:lnSpc>
              <a:buFont typeface="Wingdings" panose="05000000000000000000" pitchFamily="2" charset="2"/>
              <a:buChar char="q"/>
            </a:pPr>
            <a:r>
              <a:rPr lang="en-US" sz="20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Control Schedule (Level III)</a:t>
            </a:r>
          </a:p>
          <a:p>
            <a:pPr lvl="1">
              <a:lnSpc>
                <a:spcPct val="100000"/>
              </a:lnSpc>
              <a:buFont typeface="Calibri" panose="020F0502020204030204" pitchFamily="34" charset="0"/>
              <a:buChar char="­"/>
            </a:pPr>
            <a:r>
              <a:rPr lang="en-US" sz="20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Part of the contract</a:t>
            </a:r>
          </a:p>
          <a:p>
            <a:pPr lvl="1">
              <a:lnSpc>
                <a:spcPct val="100000"/>
              </a:lnSpc>
              <a:buFont typeface="Calibri" panose="020F0502020204030204" pitchFamily="34" charset="0"/>
              <a:buChar char="­"/>
            </a:pPr>
            <a:r>
              <a:rPr lang="en-US" sz="20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CS is a package containing:</a:t>
            </a:r>
          </a:p>
          <a:p>
            <a:pPr lvl="2">
              <a:lnSpc>
                <a:spcPct val="100000"/>
              </a:lnSpc>
            </a:pPr>
            <a:r>
              <a:rPr lang="en-US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Major milestones</a:t>
            </a:r>
          </a:p>
          <a:p>
            <a:pPr lvl="2">
              <a:lnSpc>
                <a:spcPct val="100000"/>
              </a:lnSpc>
            </a:pPr>
            <a:r>
              <a:rPr lang="en-US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Engineering Work Packages (EWP)</a:t>
            </a:r>
          </a:p>
          <a:p>
            <a:pPr lvl="2">
              <a:lnSpc>
                <a:spcPct val="100000"/>
              </a:lnSpc>
            </a:pPr>
            <a:r>
              <a:rPr lang="en-US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Procurement and Long lead items</a:t>
            </a:r>
          </a:p>
          <a:p>
            <a:pPr marL="914400" lvl="2" indent="0">
              <a:lnSpc>
                <a:spcPct val="100000"/>
              </a:lnSpc>
              <a:buFont typeface="Arial" panose="020B0604020202020204" pitchFamily="34" charset="0"/>
              <a:buNone/>
            </a:pPr>
            <a:endParaRPr lang="en-US" dirty="0">
              <a:solidFill>
                <a:prstClr val="blac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3409804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40788" y="5949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-108036" y="206451"/>
            <a:ext cx="8623386" cy="1952007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690134" y="920844"/>
            <a:ext cx="558582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Schedule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171828" y="236724"/>
            <a:ext cx="168507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ajawal Medium" panose="00000600000000000000" pitchFamily="2" charset="-78"/>
                <a:ea typeface="+mn-ea"/>
                <a:cs typeface="Tajawal Medium" panose="00000600000000000000" pitchFamily="2" charset="-78"/>
              </a:rPr>
              <a:t>Lecture 6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47F02742-38D2-A03F-37BD-6FBFB4052BE6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955645" y="1838869"/>
            <a:ext cx="3670110" cy="3670110"/>
          </a:xfrm>
          <a:prstGeom prst="rect">
            <a:avLst/>
          </a:prstGeom>
        </p:spPr>
      </p:pic>
      <p:sp>
        <p:nvSpPr>
          <p:cNvPr id="12" name="Content Placeholder 3">
            <a:extLst>
              <a:ext uri="{FF2B5EF4-FFF2-40B4-BE49-F238E27FC236}">
                <a16:creationId xmlns:a16="http://schemas.microsoft.com/office/drawing/2014/main" id="{88174549-A9CA-64D0-9C26-482A861C661F}"/>
              </a:ext>
            </a:extLst>
          </p:cNvPr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561106" y="2321215"/>
            <a:ext cx="7280744" cy="3465272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28600" marR="0" lvl="0" indent="-22860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q"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Control Schedule (Level III)</a:t>
            </a:r>
          </a:p>
          <a:p>
            <a:pPr marL="685800" marR="0" lvl="1" indent="-228600" algn="l" defTabSz="914400" rtl="0" eaLnBrk="1" fontAlgn="auto" latinLnBrk="0" hangingPunct="1">
              <a:lnSpc>
                <a:spcPct val="100000"/>
              </a:lnSpc>
              <a:spcBef>
                <a:spcPts val="500"/>
              </a:spcBef>
              <a:spcAft>
                <a:spcPts val="0"/>
              </a:spcAft>
              <a:buClrTx/>
              <a:buSzTx/>
              <a:buFont typeface="Calibri" panose="020F0502020204030204" pitchFamily="34" charset="0"/>
              <a:buChar char="­"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The CS is a package containing:</a:t>
            </a:r>
          </a:p>
          <a:p>
            <a:pPr marL="1143000" marR="0" lvl="2" indent="-228600" algn="l" defTabSz="914400" rtl="0" eaLnBrk="1" fontAlgn="auto" latinLnBrk="0" hangingPunct="1">
              <a:lnSpc>
                <a:spcPct val="100000"/>
              </a:lnSpc>
              <a:spcBef>
                <a:spcPts val="5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Construction Work Packages</a:t>
            </a:r>
          </a:p>
          <a:p>
            <a:pPr marL="1143000" marR="0" lvl="2" indent="-228600" algn="l" defTabSz="914400" rtl="0" eaLnBrk="1" fontAlgn="auto" latinLnBrk="0" hangingPunct="1">
              <a:lnSpc>
                <a:spcPct val="100000"/>
              </a:lnSpc>
              <a:spcBef>
                <a:spcPts val="5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Critical path activities </a:t>
            </a:r>
          </a:p>
          <a:p>
            <a:pPr marL="1143000" marR="0" lvl="2" indent="-228600" algn="l" defTabSz="914400" rtl="0" eaLnBrk="1" fontAlgn="auto" latinLnBrk="0" hangingPunct="1">
              <a:lnSpc>
                <a:spcPct val="100000"/>
              </a:lnSpc>
              <a:spcBef>
                <a:spcPts val="5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Resources loaded schedule</a:t>
            </a:r>
          </a:p>
          <a:p>
            <a:pPr marL="1143000" marR="0" lvl="2" indent="-228600" algn="l" defTabSz="914400" rtl="0" eaLnBrk="1" fontAlgn="auto" latinLnBrk="0" hangingPunct="1">
              <a:lnSpc>
                <a:spcPct val="100000"/>
              </a:lnSpc>
              <a:spcBef>
                <a:spcPts val="5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Progress curves</a:t>
            </a:r>
          </a:p>
          <a:p>
            <a:pPr marL="1143000" marR="0" lvl="2" indent="-228600" algn="l" defTabSz="914400" rtl="0" eaLnBrk="1" fontAlgn="auto" latinLnBrk="0" hangingPunct="1">
              <a:lnSpc>
                <a:spcPct val="100000"/>
              </a:lnSpc>
              <a:spcBef>
                <a:spcPts val="5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Bulk commodity curves (concrete, structural steel, piping, wire &amp; cable, etc.)</a:t>
            </a:r>
          </a:p>
          <a:p>
            <a:pPr marL="914400" marR="0" lvl="2" indent="0" algn="l" defTabSz="914400" rtl="0" eaLnBrk="1" fontAlgn="auto" latinLnBrk="0" hangingPunct="1">
              <a:lnSpc>
                <a:spcPct val="100000"/>
              </a:lnSpc>
              <a:spcBef>
                <a:spcPts val="5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endParaRPr kumimoji="0" lang="en-US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3262497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40788" y="5949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-108036" y="206451"/>
            <a:ext cx="8623386" cy="1952007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690134" y="920844"/>
            <a:ext cx="558582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Schedule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171828" y="236724"/>
            <a:ext cx="168507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ajawal Medium" panose="00000600000000000000" pitchFamily="2" charset="-78"/>
                <a:ea typeface="+mn-ea"/>
                <a:cs typeface="Tajawal Medium" panose="00000600000000000000" pitchFamily="2" charset="-78"/>
              </a:rPr>
              <a:t>Lecture 6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47F02742-38D2-A03F-37BD-6FBFB4052BE6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955645" y="1838869"/>
            <a:ext cx="3670110" cy="3670110"/>
          </a:xfrm>
          <a:prstGeom prst="rect">
            <a:avLst/>
          </a:prstGeom>
        </p:spPr>
      </p:pic>
      <p:sp>
        <p:nvSpPr>
          <p:cNvPr id="11" name="Content Placeholder 3">
            <a:extLst>
              <a:ext uri="{FF2B5EF4-FFF2-40B4-BE49-F238E27FC236}">
                <a16:creationId xmlns:a16="http://schemas.microsoft.com/office/drawing/2014/main" id="{7348BEFC-FDA2-2C17-82D5-1C6B976C3C93}"/>
              </a:ext>
            </a:extLst>
          </p:cNvPr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674901" y="2598723"/>
            <a:ext cx="7280744" cy="2152771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buFont typeface="Wingdings" panose="05000000000000000000" pitchFamily="2" charset="2"/>
              <a:buChar char="q"/>
            </a:pPr>
            <a:r>
              <a:rPr lang="en-US" sz="24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Always provide the Basis of Schedule (assumptions, exclusions, allowances, etc.).</a:t>
            </a:r>
          </a:p>
          <a:p>
            <a:pPr>
              <a:lnSpc>
                <a:spcPct val="100000"/>
              </a:lnSpc>
              <a:buFont typeface="Wingdings" panose="05000000000000000000" pitchFamily="2" charset="2"/>
              <a:buChar char="q"/>
            </a:pPr>
            <a:r>
              <a:rPr lang="en-US" sz="24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Level II Summary Schedules and Level IV Medium Term Schedules are used when needed.</a:t>
            </a:r>
          </a:p>
        </p:txBody>
      </p:sp>
    </p:spTree>
    <p:extLst>
      <p:ext uri="{BB962C8B-B14F-4D97-AF65-F5344CB8AC3E}">
        <p14:creationId xmlns:p14="http://schemas.microsoft.com/office/powerpoint/2010/main" val="136637319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1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364" y="498334"/>
            <a:ext cx="6058111" cy="850688"/>
          </a:xfrm>
          <a:prstGeom prst="rect">
            <a:avLst/>
          </a:prstGeom>
        </p:spPr>
      </p:pic>
      <p:sp>
        <p:nvSpPr>
          <p:cNvPr id="13" name="Freeform 5"/>
          <p:cNvSpPr>
            <a:spLocks/>
          </p:cNvSpPr>
          <p:nvPr/>
        </p:nvSpPr>
        <p:spPr bwMode="auto">
          <a:xfrm>
            <a:off x="85725" y="1588"/>
            <a:ext cx="2446338" cy="1631950"/>
          </a:xfrm>
          <a:custGeom>
            <a:avLst/>
            <a:gdLst>
              <a:gd name="T0" fmla="*/ 2 w 1137"/>
              <a:gd name="T1" fmla="*/ 588 h 754"/>
              <a:gd name="T2" fmla="*/ 181 w 1137"/>
              <a:gd name="T3" fmla="*/ 690 h 754"/>
              <a:gd name="T4" fmla="*/ 396 w 1137"/>
              <a:gd name="T5" fmla="*/ 742 h 754"/>
              <a:gd name="T6" fmla="*/ 820 w 1137"/>
              <a:gd name="T7" fmla="*/ 644 h 754"/>
              <a:gd name="T8" fmla="*/ 1137 w 1137"/>
              <a:gd name="T9" fmla="*/ 43 h 754"/>
              <a:gd name="T10" fmla="*/ 1136 w 1137"/>
              <a:gd name="T11" fmla="*/ 0 h 754"/>
              <a:gd name="T12" fmla="*/ 44 w 1137"/>
              <a:gd name="T13" fmla="*/ 0 h 754"/>
              <a:gd name="T14" fmla="*/ 2 w 1137"/>
              <a:gd name="T15" fmla="*/ 588 h 75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1137" h="754">
                <a:moveTo>
                  <a:pt x="2" y="588"/>
                </a:moveTo>
                <a:cubicBezTo>
                  <a:pt x="0" y="615"/>
                  <a:pt x="156" y="680"/>
                  <a:pt x="181" y="690"/>
                </a:cubicBezTo>
                <a:cubicBezTo>
                  <a:pt x="250" y="718"/>
                  <a:pt x="322" y="735"/>
                  <a:pt x="396" y="742"/>
                </a:cubicBezTo>
                <a:cubicBezTo>
                  <a:pt x="543" y="754"/>
                  <a:pt x="694" y="722"/>
                  <a:pt x="820" y="644"/>
                </a:cubicBezTo>
                <a:cubicBezTo>
                  <a:pt x="1025" y="517"/>
                  <a:pt x="1131" y="279"/>
                  <a:pt x="1137" y="43"/>
                </a:cubicBezTo>
                <a:cubicBezTo>
                  <a:pt x="1137" y="29"/>
                  <a:pt x="1137" y="14"/>
                  <a:pt x="1136" y="0"/>
                </a:cubicBezTo>
                <a:cubicBezTo>
                  <a:pt x="772" y="0"/>
                  <a:pt x="408" y="0"/>
                  <a:pt x="44" y="0"/>
                </a:cubicBezTo>
                <a:cubicBezTo>
                  <a:pt x="30" y="196"/>
                  <a:pt x="16" y="392"/>
                  <a:pt x="2" y="588"/>
                </a:cubicBezTo>
                <a:close/>
              </a:path>
            </a:pathLst>
          </a:custGeom>
          <a:solidFill>
            <a:srgbClr val="FF9518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Freeform 6"/>
          <p:cNvSpPr>
            <a:spLocks/>
          </p:cNvSpPr>
          <p:nvPr/>
        </p:nvSpPr>
        <p:spPr bwMode="auto">
          <a:xfrm>
            <a:off x="-22225" y="1588"/>
            <a:ext cx="2446338" cy="1631950"/>
          </a:xfrm>
          <a:custGeom>
            <a:avLst/>
            <a:gdLst>
              <a:gd name="T0" fmla="*/ 2 w 1137"/>
              <a:gd name="T1" fmla="*/ 588 h 754"/>
              <a:gd name="T2" fmla="*/ 181 w 1137"/>
              <a:gd name="T3" fmla="*/ 690 h 754"/>
              <a:gd name="T4" fmla="*/ 395 w 1137"/>
              <a:gd name="T5" fmla="*/ 742 h 754"/>
              <a:gd name="T6" fmla="*/ 819 w 1137"/>
              <a:gd name="T7" fmla="*/ 644 h 754"/>
              <a:gd name="T8" fmla="*/ 1136 w 1137"/>
              <a:gd name="T9" fmla="*/ 43 h 754"/>
              <a:gd name="T10" fmla="*/ 1136 w 1137"/>
              <a:gd name="T11" fmla="*/ 0 h 754"/>
              <a:gd name="T12" fmla="*/ 44 w 1137"/>
              <a:gd name="T13" fmla="*/ 0 h 754"/>
              <a:gd name="T14" fmla="*/ 2 w 1137"/>
              <a:gd name="T15" fmla="*/ 588 h 75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1137" h="754">
                <a:moveTo>
                  <a:pt x="2" y="588"/>
                </a:moveTo>
                <a:cubicBezTo>
                  <a:pt x="0" y="615"/>
                  <a:pt x="155" y="680"/>
                  <a:pt x="181" y="690"/>
                </a:cubicBezTo>
                <a:cubicBezTo>
                  <a:pt x="249" y="718"/>
                  <a:pt x="322" y="735"/>
                  <a:pt x="395" y="742"/>
                </a:cubicBezTo>
                <a:cubicBezTo>
                  <a:pt x="543" y="754"/>
                  <a:pt x="693" y="722"/>
                  <a:pt x="819" y="644"/>
                </a:cubicBezTo>
                <a:cubicBezTo>
                  <a:pt x="1024" y="517"/>
                  <a:pt x="1131" y="279"/>
                  <a:pt x="1136" y="43"/>
                </a:cubicBezTo>
                <a:cubicBezTo>
                  <a:pt x="1137" y="29"/>
                  <a:pt x="1137" y="14"/>
                  <a:pt x="1136" y="0"/>
                </a:cubicBezTo>
                <a:cubicBezTo>
                  <a:pt x="772" y="0"/>
                  <a:pt x="408" y="0"/>
                  <a:pt x="44" y="0"/>
                </a:cubicBezTo>
                <a:cubicBezTo>
                  <a:pt x="30" y="196"/>
                  <a:pt x="16" y="392"/>
                  <a:pt x="2" y="588"/>
                </a:cubicBezTo>
                <a:close/>
              </a:path>
            </a:pathLst>
          </a:custGeom>
          <a:solidFill>
            <a:srgbClr val="0A1F6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6" name="Freeform 8"/>
          <p:cNvSpPr>
            <a:spLocks/>
          </p:cNvSpPr>
          <p:nvPr/>
        </p:nvSpPr>
        <p:spPr bwMode="auto">
          <a:xfrm>
            <a:off x="-131763" y="1588"/>
            <a:ext cx="2470150" cy="1631950"/>
          </a:xfrm>
          <a:custGeom>
            <a:avLst/>
            <a:gdLst>
              <a:gd name="T0" fmla="*/ 13 w 1148"/>
              <a:gd name="T1" fmla="*/ 588 h 754"/>
              <a:gd name="T2" fmla="*/ 192 w 1148"/>
              <a:gd name="T3" fmla="*/ 690 h 754"/>
              <a:gd name="T4" fmla="*/ 407 w 1148"/>
              <a:gd name="T5" fmla="*/ 742 h 754"/>
              <a:gd name="T6" fmla="*/ 831 w 1148"/>
              <a:gd name="T7" fmla="*/ 644 h 754"/>
              <a:gd name="T8" fmla="*/ 1148 w 1148"/>
              <a:gd name="T9" fmla="*/ 43 h 754"/>
              <a:gd name="T10" fmla="*/ 1147 w 1148"/>
              <a:gd name="T11" fmla="*/ 0 h 754"/>
              <a:gd name="T12" fmla="*/ 14 w 1148"/>
              <a:gd name="T13" fmla="*/ 0 h 754"/>
              <a:gd name="T14" fmla="*/ 13 w 1148"/>
              <a:gd name="T15" fmla="*/ 588 h 75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1148" h="754">
                <a:moveTo>
                  <a:pt x="13" y="588"/>
                </a:moveTo>
                <a:cubicBezTo>
                  <a:pt x="11" y="615"/>
                  <a:pt x="167" y="680"/>
                  <a:pt x="192" y="690"/>
                </a:cubicBezTo>
                <a:cubicBezTo>
                  <a:pt x="261" y="718"/>
                  <a:pt x="333" y="735"/>
                  <a:pt x="407" y="742"/>
                </a:cubicBezTo>
                <a:cubicBezTo>
                  <a:pt x="554" y="754"/>
                  <a:pt x="705" y="722"/>
                  <a:pt x="831" y="644"/>
                </a:cubicBezTo>
                <a:cubicBezTo>
                  <a:pt x="1036" y="517"/>
                  <a:pt x="1142" y="279"/>
                  <a:pt x="1148" y="43"/>
                </a:cubicBezTo>
                <a:cubicBezTo>
                  <a:pt x="1148" y="29"/>
                  <a:pt x="1148" y="14"/>
                  <a:pt x="1147" y="0"/>
                </a:cubicBezTo>
                <a:cubicBezTo>
                  <a:pt x="783" y="0"/>
                  <a:pt x="378" y="0"/>
                  <a:pt x="14" y="0"/>
                </a:cubicBezTo>
                <a:cubicBezTo>
                  <a:pt x="0" y="196"/>
                  <a:pt x="27" y="392"/>
                  <a:pt x="13" y="588"/>
                </a:cubicBezTo>
                <a:close/>
              </a:path>
            </a:pathLst>
          </a:custGeom>
          <a:solidFill>
            <a:srgbClr val="25A9E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40788" y="5949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492132" y="648838"/>
            <a:ext cx="142539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srgbClr val="FF9518"/>
                </a:solidFill>
                <a:effectLst/>
                <a:uLnTx/>
                <a:uFillTx/>
                <a:latin typeface="Tajawal Medium" panose="00000600000000000000" pitchFamily="2" charset="-78"/>
                <a:ea typeface="+mn-ea"/>
                <a:cs typeface="Tajawal Medium" panose="00000600000000000000" pitchFamily="2" charset="-78"/>
              </a:rPr>
              <a:t>Agenda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171828" y="236724"/>
            <a:ext cx="168507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ajawal Medium" panose="00000600000000000000" pitchFamily="2" charset="-78"/>
                <a:ea typeface="+mn-ea"/>
                <a:cs typeface="Tajawal Medium" panose="00000600000000000000" pitchFamily="2" charset="-78"/>
              </a:rPr>
              <a:t>Lecture 6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87357321-6E69-4B90-B781-A8690AF55508}"/>
              </a:ext>
            </a:extLst>
          </p:cNvPr>
          <p:cNvSpPr txBox="1"/>
          <p:nvPr/>
        </p:nvSpPr>
        <p:spPr>
          <a:xfrm>
            <a:off x="1516361" y="1254423"/>
            <a:ext cx="9902228" cy="495520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571500" marR="0" lvl="0" indent="-5715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>
                    <a:lumMod val="6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Purpose of a Performance Measurement Baseline</a:t>
            </a:r>
          </a:p>
          <a:p>
            <a:pPr marL="571500" marR="0" lvl="0" indent="-5715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>
                    <a:lumMod val="6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Components of the Performance Baseline</a:t>
            </a:r>
          </a:p>
          <a:p>
            <a:pPr marL="571500" marR="0" lvl="0" indent="-5715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>
                    <a:lumMod val="6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Components and Assembly of the Performance Baseline</a:t>
            </a:r>
          </a:p>
          <a:p>
            <a:pPr marL="571500" marR="0" lvl="0" indent="-5715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>
                    <a:lumMod val="6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Scope</a:t>
            </a:r>
          </a:p>
          <a:p>
            <a:pPr marL="571500" marR="0" lvl="0" indent="-5715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>
                    <a:lumMod val="6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Contract Terms and Conditions (CTC)</a:t>
            </a:r>
          </a:p>
          <a:p>
            <a:pPr marL="571500" marR="0" lvl="0" indent="-5715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>
                    <a:lumMod val="6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Project Execution Plan (PEP)</a:t>
            </a:r>
          </a:p>
          <a:p>
            <a:pPr marL="571500" marR="0" lvl="0" indent="-5715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>
                    <a:lumMod val="6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Schedule</a:t>
            </a:r>
          </a:p>
          <a:p>
            <a:pPr marL="571500" indent="-571500">
              <a:buFont typeface="Courier New" panose="02070309020205020404" pitchFamily="49" charset="0"/>
              <a:buChar char="o"/>
              <a:defRPr/>
            </a:pPr>
            <a:r>
              <a:rPr lang="en-US" sz="2800" b="1" dirty="0">
                <a:latin typeface="Calibri" panose="020F0502020204030204"/>
              </a:rPr>
              <a:t>Work Breakdown Structure</a:t>
            </a:r>
          </a:p>
          <a:p>
            <a:pPr marL="571500" marR="0" lvl="0" indent="-5715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>
                    <a:lumMod val="6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Work Breakdown Structure Benefits </a:t>
            </a:r>
          </a:p>
          <a:p>
            <a:pPr marL="571500" marR="0" lvl="0" indent="-5715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>
                    <a:lumMod val="6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Organizational Breakdown Structure</a:t>
            </a:r>
          </a:p>
          <a:p>
            <a:pPr marL="571500" marR="0" lvl="0" indent="-5715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>
                    <a:lumMod val="6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WBS/OBS Diagram</a:t>
            </a:r>
          </a:p>
          <a:p>
            <a:pPr marL="571500" marR="0" lvl="0" indent="-5715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>
                    <a:lumMod val="6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Ownership</a:t>
            </a:r>
          </a:p>
          <a:p>
            <a:pPr marL="571500" marR="0" lvl="0" indent="-5715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>
                    <a:lumMod val="6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The Concept of Rolling Wave Planning</a:t>
            </a:r>
          </a:p>
        </p:txBody>
      </p:sp>
    </p:spTree>
    <p:extLst>
      <p:ext uri="{BB962C8B-B14F-4D97-AF65-F5344CB8AC3E}">
        <p14:creationId xmlns:p14="http://schemas.microsoft.com/office/powerpoint/2010/main" val="2865481711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40788" y="5949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-108036" y="206451"/>
            <a:ext cx="8623386" cy="1952007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107097" y="920844"/>
            <a:ext cx="446598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Work Breakdown Structure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171828" y="236724"/>
            <a:ext cx="168507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ajawal Medium" panose="00000600000000000000" pitchFamily="2" charset="-78"/>
                <a:ea typeface="+mn-ea"/>
                <a:cs typeface="Tajawal Medium" panose="00000600000000000000" pitchFamily="2" charset="-78"/>
              </a:rPr>
              <a:t>Lecture 6</a:t>
            </a:r>
          </a:p>
        </p:txBody>
      </p:sp>
      <p:sp>
        <p:nvSpPr>
          <p:cNvPr id="12" name="Content Placeholder 2">
            <a:extLst>
              <a:ext uri="{FF2B5EF4-FFF2-40B4-BE49-F238E27FC236}">
                <a16:creationId xmlns:a16="http://schemas.microsoft.com/office/drawing/2014/main" id="{D24B45E6-1A8C-0005-B122-6915DFB2A358}"/>
              </a:ext>
            </a:extLst>
          </p:cNvPr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454451" y="2159525"/>
            <a:ext cx="5813827" cy="2999753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50000"/>
              </a:lnSpc>
              <a:buFont typeface="Arial" panose="020B0604020202020204" pitchFamily="34" charset="0"/>
              <a:buNone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The Work Breakdown Structure (WBS) is a hierarchical code structure representing the entire work scope of a project. The WBS: </a:t>
            </a:r>
          </a:p>
          <a:p>
            <a:pPr lvl="1">
              <a:lnSpc>
                <a:spcPct val="150000"/>
              </a:lnSpc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Integrates project data from Engineering, Procurement, Construction, and Startup.</a:t>
            </a:r>
          </a:p>
          <a:p>
            <a:pPr>
              <a:lnSpc>
                <a:spcPts val="2000"/>
              </a:lnSpc>
            </a:pP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8EB16B0D-5890-A0AE-F895-5785DE763C0C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118089" y="2193295"/>
            <a:ext cx="4954586" cy="38901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03557937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40788" y="5949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-108036" y="206451"/>
            <a:ext cx="8623386" cy="1952007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107097" y="920844"/>
            <a:ext cx="446598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Work Breakdown Structure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171828" y="236724"/>
            <a:ext cx="168507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ajawal Medium" panose="00000600000000000000" pitchFamily="2" charset="-78"/>
                <a:ea typeface="+mn-ea"/>
                <a:cs typeface="Tajawal Medium" panose="00000600000000000000" pitchFamily="2" charset="-78"/>
              </a:rPr>
              <a:t>Lecture 6</a:t>
            </a:r>
          </a:p>
        </p:txBody>
      </p:sp>
      <p:sp>
        <p:nvSpPr>
          <p:cNvPr id="12" name="Content Placeholder 2">
            <a:extLst>
              <a:ext uri="{FF2B5EF4-FFF2-40B4-BE49-F238E27FC236}">
                <a16:creationId xmlns:a16="http://schemas.microsoft.com/office/drawing/2014/main" id="{D24B45E6-1A8C-0005-B122-6915DFB2A358}"/>
              </a:ext>
            </a:extLst>
          </p:cNvPr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547216" y="2333842"/>
            <a:ext cx="6025863" cy="2999753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lvl="1" indent="-228600" algn="l" defTabSz="914400" rtl="0" eaLnBrk="1" fontAlgn="auto" latinLnBrk="0" hangingPunct="1">
              <a:lnSpc>
                <a:spcPct val="150000"/>
              </a:lnSpc>
              <a:spcBef>
                <a:spcPts val="5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Is used to separate project scope into manageable subsections, facilitate communication, and identify integration points for project plans.</a:t>
            </a:r>
          </a:p>
          <a:p>
            <a:pPr marL="685800" marR="0" lvl="1" indent="-228600" algn="l" defTabSz="914400" rtl="0" eaLnBrk="1" fontAlgn="auto" latinLnBrk="0" hangingPunct="1">
              <a:lnSpc>
                <a:spcPct val="150000"/>
              </a:lnSpc>
              <a:spcBef>
                <a:spcPts val="5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Provides a systematic approach to ensure key scope and activities are not omitted.</a:t>
            </a:r>
          </a:p>
          <a:p>
            <a:pPr marL="228600" marR="0" lvl="0" indent="-228600" algn="l" defTabSz="914400" rtl="0" eaLnBrk="1" fontAlgn="auto" latinLnBrk="0" hangingPunct="1">
              <a:lnSpc>
                <a:spcPts val="2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US" sz="11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8EB16B0D-5890-A0AE-F895-5785DE763C0C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118089" y="2193295"/>
            <a:ext cx="4954586" cy="38901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83109807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1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364" y="498334"/>
            <a:ext cx="6058111" cy="850688"/>
          </a:xfrm>
          <a:prstGeom prst="rect">
            <a:avLst/>
          </a:prstGeom>
        </p:spPr>
      </p:pic>
      <p:sp>
        <p:nvSpPr>
          <p:cNvPr id="13" name="Freeform 5"/>
          <p:cNvSpPr>
            <a:spLocks/>
          </p:cNvSpPr>
          <p:nvPr/>
        </p:nvSpPr>
        <p:spPr bwMode="auto">
          <a:xfrm>
            <a:off x="85725" y="1588"/>
            <a:ext cx="2446338" cy="1631950"/>
          </a:xfrm>
          <a:custGeom>
            <a:avLst/>
            <a:gdLst>
              <a:gd name="T0" fmla="*/ 2 w 1137"/>
              <a:gd name="T1" fmla="*/ 588 h 754"/>
              <a:gd name="T2" fmla="*/ 181 w 1137"/>
              <a:gd name="T3" fmla="*/ 690 h 754"/>
              <a:gd name="T4" fmla="*/ 396 w 1137"/>
              <a:gd name="T5" fmla="*/ 742 h 754"/>
              <a:gd name="T6" fmla="*/ 820 w 1137"/>
              <a:gd name="T7" fmla="*/ 644 h 754"/>
              <a:gd name="T8" fmla="*/ 1137 w 1137"/>
              <a:gd name="T9" fmla="*/ 43 h 754"/>
              <a:gd name="T10" fmla="*/ 1136 w 1137"/>
              <a:gd name="T11" fmla="*/ 0 h 754"/>
              <a:gd name="T12" fmla="*/ 44 w 1137"/>
              <a:gd name="T13" fmla="*/ 0 h 754"/>
              <a:gd name="T14" fmla="*/ 2 w 1137"/>
              <a:gd name="T15" fmla="*/ 588 h 75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1137" h="754">
                <a:moveTo>
                  <a:pt x="2" y="588"/>
                </a:moveTo>
                <a:cubicBezTo>
                  <a:pt x="0" y="615"/>
                  <a:pt x="156" y="680"/>
                  <a:pt x="181" y="690"/>
                </a:cubicBezTo>
                <a:cubicBezTo>
                  <a:pt x="250" y="718"/>
                  <a:pt x="322" y="735"/>
                  <a:pt x="396" y="742"/>
                </a:cubicBezTo>
                <a:cubicBezTo>
                  <a:pt x="543" y="754"/>
                  <a:pt x="694" y="722"/>
                  <a:pt x="820" y="644"/>
                </a:cubicBezTo>
                <a:cubicBezTo>
                  <a:pt x="1025" y="517"/>
                  <a:pt x="1131" y="279"/>
                  <a:pt x="1137" y="43"/>
                </a:cubicBezTo>
                <a:cubicBezTo>
                  <a:pt x="1137" y="29"/>
                  <a:pt x="1137" y="14"/>
                  <a:pt x="1136" y="0"/>
                </a:cubicBezTo>
                <a:cubicBezTo>
                  <a:pt x="772" y="0"/>
                  <a:pt x="408" y="0"/>
                  <a:pt x="44" y="0"/>
                </a:cubicBezTo>
                <a:cubicBezTo>
                  <a:pt x="30" y="196"/>
                  <a:pt x="16" y="392"/>
                  <a:pt x="2" y="588"/>
                </a:cubicBezTo>
                <a:close/>
              </a:path>
            </a:pathLst>
          </a:custGeom>
          <a:solidFill>
            <a:srgbClr val="FF9518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Freeform 6"/>
          <p:cNvSpPr>
            <a:spLocks/>
          </p:cNvSpPr>
          <p:nvPr/>
        </p:nvSpPr>
        <p:spPr bwMode="auto">
          <a:xfrm>
            <a:off x="-22225" y="1588"/>
            <a:ext cx="2446338" cy="1631950"/>
          </a:xfrm>
          <a:custGeom>
            <a:avLst/>
            <a:gdLst>
              <a:gd name="T0" fmla="*/ 2 w 1137"/>
              <a:gd name="T1" fmla="*/ 588 h 754"/>
              <a:gd name="T2" fmla="*/ 181 w 1137"/>
              <a:gd name="T3" fmla="*/ 690 h 754"/>
              <a:gd name="T4" fmla="*/ 395 w 1137"/>
              <a:gd name="T5" fmla="*/ 742 h 754"/>
              <a:gd name="T6" fmla="*/ 819 w 1137"/>
              <a:gd name="T7" fmla="*/ 644 h 754"/>
              <a:gd name="T8" fmla="*/ 1136 w 1137"/>
              <a:gd name="T9" fmla="*/ 43 h 754"/>
              <a:gd name="T10" fmla="*/ 1136 w 1137"/>
              <a:gd name="T11" fmla="*/ 0 h 754"/>
              <a:gd name="T12" fmla="*/ 44 w 1137"/>
              <a:gd name="T13" fmla="*/ 0 h 754"/>
              <a:gd name="T14" fmla="*/ 2 w 1137"/>
              <a:gd name="T15" fmla="*/ 588 h 75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1137" h="754">
                <a:moveTo>
                  <a:pt x="2" y="588"/>
                </a:moveTo>
                <a:cubicBezTo>
                  <a:pt x="0" y="615"/>
                  <a:pt x="155" y="680"/>
                  <a:pt x="181" y="690"/>
                </a:cubicBezTo>
                <a:cubicBezTo>
                  <a:pt x="249" y="718"/>
                  <a:pt x="322" y="735"/>
                  <a:pt x="395" y="742"/>
                </a:cubicBezTo>
                <a:cubicBezTo>
                  <a:pt x="543" y="754"/>
                  <a:pt x="693" y="722"/>
                  <a:pt x="819" y="644"/>
                </a:cubicBezTo>
                <a:cubicBezTo>
                  <a:pt x="1024" y="517"/>
                  <a:pt x="1131" y="279"/>
                  <a:pt x="1136" y="43"/>
                </a:cubicBezTo>
                <a:cubicBezTo>
                  <a:pt x="1137" y="29"/>
                  <a:pt x="1137" y="14"/>
                  <a:pt x="1136" y="0"/>
                </a:cubicBezTo>
                <a:cubicBezTo>
                  <a:pt x="772" y="0"/>
                  <a:pt x="408" y="0"/>
                  <a:pt x="44" y="0"/>
                </a:cubicBezTo>
                <a:cubicBezTo>
                  <a:pt x="30" y="196"/>
                  <a:pt x="16" y="392"/>
                  <a:pt x="2" y="588"/>
                </a:cubicBezTo>
                <a:close/>
              </a:path>
            </a:pathLst>
          </a:custGeom>
          <a:solidFill>
            <a:srgbClr val="0A1F6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6" name="Freeform 8"/>
          <p:cNvSpPr>
            <a:spLocks/>
          </p:cNvSpPr>
          <p:nvPr/>
        </p:nvSpPr>
        <p:spPr bwMode="auto">
          <a:xfrm>
            <a:off x="-131763" y="1588"/>
            <a:ext cx="2470150" cy="1631950"/>
          </a:xfrm>
          <a:custGeom>
            <a:avLst/>
            <a:gdLst>
              <a:gd name="T0" fmla="*/ 13 w 1148"/>
              <a:gd name="T1" fmla="*/ 588 h 754"/>
              <a:gd name="T2" fmla="*/ 192 w 1148"/>
              <a:gd name="T3" fmla="*/ 690 h 754"/>
              <a:gd name="T4" fmla="*/ 407 w 1148"/>
              <a:gd name="T5" fmla="*/ 742 h 754"/>
              <a:gd name="T6" fmla="*/ 831 w 1148"/>
              <a:gd name="T7" fmla="*/ 644 h 754"/>
              <a:gd name="T8" fmla="*/ 1148 w 1148"/>
              <a:gd name="T9" fmla="*/ 43 h 754"/>
              <a:gd name="T10" fmla="*/ 1147 w 1148"/>
              <a:gd name="T11" fmla="*/ 0 h 754"/>
              <a:gd name="T12" fmla="*/ 14 w 1148"/>
              <a:gd name="T13" fmla="*/ 0 h 754"/>
              <a:gd name="T14" fmla="*/ 13 w 1148"/>
              <a:gd name="T15" fmla="*/ 588 h 75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1148" h="754">
                <a:moveTo>
                  <a:pt x="13" y="588"/>
                </a:moveTo>
                <a:cubicBezTo>
                  <a:pt x="11" y="615"/>
                  <a:pt x="167" y="680"/>
                  <a:pt x="192" y="690"/>
                </a:cubicBezTo>
                <a:cubicBezTo>
                  <a:pt x="261" y="718"/>
                  <a:pt x="333" y="735"/>
                  <a:pt x="407" y="742"/>
                </a:cubicBezTo>
                <a:cubicBezTo>
                  <a:pt x="554" y="754"/>
                  <a:pt x="705" y="722"/>
                  <a:pt x="831" y="644"/>
                </a:cubicBezTo>
                <a:cubicBezTo>
                  <a:pt x="1036" y="517"/>
                  <a:pt x="1142" y="279"/>
                  <a:pt x="1148" y="43"/>
                </a:cubicBezTo>
                <a:cubicBezTo>
                  <a:pt x="1148" y="29"/>
                  <a:pt x="1148" y="14"/>
                  <a:pt x="1147" y="0"/>
                </a:cubicBezTo>
                <a:cubicBezTo>
                  <a:pt x="783" y="0"/>
                  <a:pt x="378" y="0"/>
                  <a:pt x="14" y="0"/>
                </a:cubicBezTo>
                <a:cubicBezTo>
                  <a:pt x="0" y="196"/>
                  <a:pt x="27" y="392"/>
                  <a:pt x="13" y="588"/>
                </a:cubicBezTo>
                <a:close/>
              </a:path>
            </a:pathLst>
          </a:custGeom>
          <a:solidFill>
            <a:srgbClr val="25A9E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40788" y="5949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492132" y="648838"/>
            <a:ext cx="142539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srgbClr val="FF9518"/>
                </a:solidFill>
                <a:effectLst/>
                <a:uLnTx/>
                <a:uFillTx/>
                <a:latin typeface="Tajawal Medium" panose="00000600000000000000" pitchFamily="2" charset="-78"/>
                <a:ea typeface="+mn-ea"/>
                <a:cs typeface="Tajawal Medium" panose="00000600000000000000" pitchFamily="2" charset="-78"/>
              </a:rPr>
              <a:t>Agenda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171828" y="236724"/>
            <a:ext cx="168507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ajawal Medium" panose="00000600000000000000" pitchFamily="2" charset="-78"/>
                <a:ea typeface="+mn-ea"/>
                <a:cs typeface="Tajawal Medium" panose="00000600000000000000" pitchFamily="2" charset="-78"/>
              </a:rPr>
              <a:t>Lecture 6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87357321-6E69-4B90-B781-A8690AF55508}"/>
              </a:ext>
            </a:extLst>
          </p:cNvPr>
          <p:cNvSpPr txBox="1"/>
          <p:nvPr/>
        </p:nvSpPr>
        <p:spPr>
          <a:xfrm>
            <a:off x="1516361" y="1254423"/>
            <a:ext cx="9902228" cy="495520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571500" marR="0" lvl="0" indent="-5715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>
                    <a:lumMod val="6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Purpose of a Performance Measurement Baseline</a:t>
            </a:r>
          </a:p>
          <a:p>
            <a:pPr marL="571500" marR="0" lvl="0" indent="-5715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>
                    <a:lumMod val="6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Components of the Performance Baseline</a:t>
            </a:r>
          </a:p>
          <a:p>
            <a:pPr marL="571500" marR="0" lvl="0" indent="-5715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>
                    <a:lumMod val="6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Components and Assembly of the Performance Baseline</a:t>
            </a:r>
          </a:p>
          <a:p>
            <a:pPr marL="571500" marR="0" lvl="0" indent="-5715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>
                    <a:lumMod val="6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Scope</a:t>
            </a:r>
          </a:p>
          <a:p>
            <a:pPr marL="571500" marR="0" lvl="0" indent="-5715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>
                    <a:lumMod val="6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Contract Terms and Conditions (CTC)</a:t>
            </a:r>
          </a:p>
          <a:p>
            <a:pPr marL="571500" marR="0" lvl="0" indent="-5715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>
                    <a:lumMod val="6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Project Execution Plan (PEP)</a:t>
            </a:r>
          </a:p>
          <a:p>
            <a:pPr marL="571500" marR="0" lvl="0" indent="-5715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>
                    <a:lumMod val="6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Schedule</a:t>
            </a:r>
          </a:p>
          <a:p>
            <a:pPr marL="571500" marR="0" lvl="0" indent="-5715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>
                    <a:lumMod val="6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Work Breakdown Structure</a:t>
            </a:r>
          </a:p>
          <a:p>
            <a:pPr marL="571500" marR="0" lvl="0" indent="-5715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lang="en-US" sz="2800" b="1" dirty="0">
                <a:latin typeface="Calibri" panose="020F0502020204030204"/>
              </a:rPr>
              <a:t>Work Breakdown Structure Benefits </a:t>
            </a:r>
          </a:p>
          <a:p>
            <a:pPr marL="571500" marR="0" lvl="0" indent="-5715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>
                    <a:lumMod val="6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Organizational Breakdown Structure</a:t>
            </a:r>
          </a:p>
          <a:p>
            <a:pPr marL="571500" marR="0" lvl="0" indent="-5715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>
                    <a:lumMod val="6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WBS/OBS Diagram</a:t>
            </a:r>
          </a:p>
          <a:p>
            <a:pPr marL="571500" marR="0" lvl="0" indent="-5715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>
                    <a:lumMod val="6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Ownership</a:t>
            </a:r>
          </a:p>
          <a:p>
            <a:pPr marL="571500" marR="0" lvl="0" indent="-5715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>
                    <a:lumMod val="6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The Concept of Rolling Wave Planning</a:t>
            </a:r>
          </a:p>
        </p:txBody>
      </p:sp>
    </p:spTree>
    <p:extLst>
      <p:ext uri="{BB962C8B-B14F-4D97-AF65-F5344CB8AC3E}">
        <p14:creationId xmlns:p14="http://schemas.microsoft.com/office/powerpoint/2010/main" val="3387005547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40788" y="5949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-76795" y="-126781"/>
            <a:ext cx="8623386" cy="1952007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236808" y="372170"/>
            <a:ext cx="515509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Work Breakdown Structure Benefits 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171828" y="236724"/>
            <a:ext cx="168507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ajawal Medium" panose="00000600000000000000" pitchFamily="2" charset="-78"/>
                <a:ea typeface="+mn-ea"/>
                <a:cs typeface="Tajawal Medium" panose="00000600000000000000" pitchFamily="2" charset="-78"/>
              </a:rPr>
              <a:t>Lecture 6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8EB16B0D-5890-A0AE-F895-5785DE763C0C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118089" y="2193295"/>
            <a:ext cx="4954586" cy="3890182"/>
          </a:xfrm>
          <a:prstGeom prst="rect">
            <a:avLst/>
          </a:prstGeom>
        </p:spPr>
      </p:pic>
      <p:sp>
        <p:nvSpPr>
          <p:cNvPr id="11" name="Content Placeholder 4">
            <a:extLst>
              <a:ext uri="{FF2B5EF4-FFF2-40B4-BE49-F238E27FC236}">
                <a16:creationId xmlns:a16="http://schemas.microsoft.com/office/drawing/2014/main" id="{0CDD2615-09F3-42C6-A347-50A570999B3E}"/>
              </a:ext>
            </a:extLst>
          </p:cNvPr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1793990" y="1775502"/>
            <a:ext cx="5597912" cy="4276161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Facilitates systematic planning</a:t>
            </a:r>
          </a:p>
          <a:p>
            <a:pPr>
              <a:lnSpc>
                <a:spcPct val="150000"/>
              </a:lnSpc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Removes project complexity by allocating scope</a:t>
            </a:r>
          </a:p>
          <a:p>
            <a:pPr>
              <a:lnSpc>
                <a:spcPct val="150000"/>
              </a:lnSpc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Provides a framework for:</a:t>
            </a:r>
          </a:p>
          <a:p>
            <a:pPr marL="514350" lvl="2" indent="-285750">
              <a:lnSpc>
                <a:spcPct val="150000"/>
              </a:lnSpc>
              <a:buFont typeface="Calibri" panose="020F0502020204030204" pitchFamily="34" charset="0"/>
              <a:buChar char="­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Defining specific tasks</a:t>
            </a:r>
          </a:p>
          <a:p>
            <a:pPr marL="514350" lvl="2" indent="-285750">
              <a:lnSpc>
                <a:spcPct val="150000"/>
              </a:lnSpc>
              <a:buFont typeface="Calibri" panose="020F0502020204030204" pitchFamily="34" charset="0"/>
              <a:buChar char="­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Linking activities and resources</a:t>
            </a:r>
          </a:p>
          <a:p>
            <a:pPr marL="514350" lvl="2" indent="-285750">
              <a:lnSpc>
                <a:spcPct val="150000"/>
              </a:lnSpc>
              <a:buFont typeface="Calibri" panose="020F0502020204030204" pitchFamily="34" charset="0"/>
              <a:buChar char="­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Facilitating communication</a:t>
            </a:r>
          </a:p>
          <a:p>
            <a:pPr marL="514350" lvl="2" indent="-285750">
              <a:lnSpc>
                <a:spcPct val="150000"/>
              </a:lnSpc>
              <a:buFont typeface="Calibri" panose="020F0502020204030204" pitchFamily="34" charset="0"/>
              <a:buChar char="­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Allowing integration of project plans</a:t>
            </a:r>
          </a:p>
        </p:txBody>
      </p:sp>
    </p:spTree>
    <p:extLst>
      <p:ext uri="{BB962C8B-B14F-4D97-AF65-F5344CB8AC3E}">
        <p14:creationId xmlns:p14="http://schemas.microsoft.com/office/powerpoint/2010/main" val="3032210197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40788" y="5949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108036" y="206451"/>
            <a:ext cx="8623386" cy="1952007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107097" y="920844"/>
            <a:ext cx="446598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Work Breakdown Structure Example 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171828" y="236724"/>
            <a:ext cx="168507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ajawal Medium" panose="00000600000000000000" pitchFamily="2" charset="-78"/>
                <a:ea typeface="+mn-ea"/>
                <a:cs typeface="Tajawal Medium" panose="00000600000000000000" pitchFamily="2" charset="-78"/>
              </a:rPr>
              <a:t>Lecture 6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02C18F98-098C-B47C-9FC4-5738AF83BD94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980843" y="1874951"/>
            <a:ext cx="8230313" cy="40505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40811328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1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364" y="498334"/>
            <a:ext cx="6058111" cy="850688"/>
          </a:xfrm>
          <a:prstGeom prst="rect">
            <a:avLst/>
          </a:prstGeom>
        </p:spPr>
      </p:pic>
      <p:sp>
        <p:nvSpPr>
          <p:cNvPr id="13" name="Freeform 5"/>
          <p:cNvSpPr>
            <a:spLocks/>
          </p:cNvSpPr>
          <p:nvPr/>
        </p:nvSpPr>
        <p:spPr bwMode="auto">
          <a:xfrm>
            <a:off x="85725" y="1588"/>
            <a:ext cx="2446338" cy="1631950"/>
          </a:xfrm>
          <a:custGeom>
            <a:avLst/>
            <a:gdLst>
              <a:gd name="T0" fmla="*/ 2 w 1137"/>
              <a:gd name="T1" fmla="*/ 588 h 754"/>
              <a:gd name="T2" fmla="*/ 181 w 1137"/>
              <a:gd name="T3" fmla="*/ 690 h 754"/>
              <a:gd name="T4" fmla="*/ 396 w 1137"/>
              <a:gd name="T5" fmla="*/ 742 h 754"/>
              <a:gd name="T6" fmla="*/ 820 w 1137"/>
              <a:gd name="T7" fmla="*/ 644 h 754"/>
              <a:gd name="T8" fmla="*/ 1137 w 1137"/>
              <a:gd name="T9" fmla="*/ 43 h 754"/>
              <a:gd name="T10" fmla="*/ 1136 w 1137"/>
              <a:gd name="T11" fmla="*/ 0 h 754"/>
              <a:gd name="T12" fmla="*/ 44 w 1137"/>
              <a:gd name="T13" fmla="*/ 0 h 754"/>
              <a:gd name="T14" fmla="*/ 2 w 1137"/>
              <a:gd name="T15" fmla="*/ 588 h 75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1137" h="754">
                <a:moveTo>
                  <a:pt x="2" y="588"/>
                </a:moveTo>
                <a:cubicBezTo>
                  <a:pt x="0" y="615"/>
                  <a:pt x="156" y="680"/>
                  <a:pt x="181" y="690"/>
                </a:cubicBezTo>
                <a:cubicBezTo>
                  <a:pt x="250" y="718"/>
                  <a:pt x="322" y="735"/>
                  <a:pt x="396" y="742"/>
                </a:cubicBezTo>
                <a:cubicBezTo>
                  <a:pt x="543" y="754"/>
                  <a:pt x="694" y="722"/>
                  <a:pt x="820" y="644"/>
                </a:cubicBezTo>
                <a:cubicBezTo>
                  <a:pt x="1025" y="517"/>
                  <a:pt x="1131" y="279"/>
                  <a:pt x="1137" y="43"/>
                </a:cubicBezTo>
                <a:cubicBezTo>
                  <a:pt x="1137" y="29"/>
                  <a:pt x="1137" y="14"/>
                  <a:pt x="1136" y="0"/>
                </a:cubicBezTo>
                <a:cubicBezTo>
                  <a:pt x="772" y="0"/>
                  <a:pt x="408" y="0"/>
                  <a:pt x="44" y="0"/>
                </a:cubicBezTo>
                <a:cubicBezTo>
                  <a:pt x="30" y="196"/>
                  <a:pt x="16" y="392"/>
                  <a:pt x="2" y="588"/>
                </a:cubicBezTo>
                <a:close/>
              </a:path>
            </a:pathLst>
          </a:custGeom>
          <a:solidFill>
            <a:srgbClr val="FF9518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Freeform 6"/>
          <p:cNvSpPr>
            <a:spLocks/>
          </p:cNvSpPr>
          <p:nvPr/>
        </p:nvSpPr>
        <p:spPr bwMode="auto">
          <a:xfrm>
            <a:off x="-22225" y="1588"/>
            <a:ext cx="2446338" cy="1631950"/>
          </a:xfrm>
          <a:custGeom>
            <a:avLst/>
            <a:gdLst>
              <a:gd name="T0" fmla="*/ 2 w 1137"/>
              <a:gd name="T1" fmla="*/ 588 h 754"/>
              <a:gd name="T2" fmla="*/ 181 w 1137"/>
              <a:gd name="T3" fmla="*/ 690 h 754"/>
              <a:gd name="T4" fmla="*/ 395 w 1137"/>
              <a:gd name="T5" fmla="*/ 742 h 754"/>
              <a:gd name="T6" fmla="*/ 819 w 1137"/>
              <a:gd name="T7" fmla="*/ 644 h 754"/>
              <a:gd name="T8" fmla="*/ 1136 w 1137"/>
              <a:gd name="T9" fmla="*/ 43 h 754"/>
              <a:gd name="T10" fmla="*/ 1136 w 1137"/>
              <a:gd name="T11" fmla="*/ 0 h 754"/>
              <a:gd name="T12" fmla="*/ 44 w 1137"/>
              <a:gd name="T13" fmla="*/ 0 h 754"/>
              <a:gd name="T14" fmla="*/ 2 w 1137"/>
              <a:gd name="T15" fmla="*/ 588 h 75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1137" h="754">
                <a:moveTo>
                  <a:pt x="2" y="588"/>
                </a:moveTo>
                <a:cubicBezTo>
                  <a:pt x="0" y="615"/>
                  <a:pt x="155" y="680"/>
                  <a:pt x="181" y="690"/>
                </a:cubicBezTo>
                <a:cubicBezTo>
                  <a:pt x="249" y="718"/>
                  <a:pt x="322" y="735"/>
                  <a:pt x="395" y="742"/>
                </a:cubicBezTo>
                <a:cubicBezTo>
                  <a:pt x="543" y="754"/>
                  <a:pt x="693" y="722"/>
                  <a:pt x="819" y="644"/>
                </a:cubicBezTo>
                <a:cubicBezTo>
                  <a:pt x="1024" y="517"/>
                  <a:pt x="1131" y="279"/>
                  <a:pt x="1136" y="43"/>
                </a:cubicBezTo>
                <a:cubicBezTo>
                  <a:pt x="1137" y="29"/>
                  <a:pt x="1137" y="14"/>
                  <a:pt x="1136" y="0"/>
                </a:cubicBezTo>
                <a:cubicBezTo>
                  <a:pt x="772" y="0"/>
                  <a:pt x="408" y="0"/>
                  <a:pt x="44" y="0"/>
                </a:cubicBezTo>
                <a:cubicBezTo>
                  <a:pt x="30" y="196"/>
                  <a:pt x="16" y="392"/>
                  <a:pt x="2" y="588"/>
                </a:cubicBezTo>
                <a:close/>
              </a:path>
            </a:pathLst>
          </a:custGeom>
          <a:solidFill>
            <a:srgbClr val="0A1F6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6" name="Freeform 8"/>
          <p:cNvSpPr>
            <a:spLocks/>
          </p:cNvSpPr>
          <p:nvPr/>
        </p:nvSpPr>
        <p:spPr bwMode="auto">
          <a:xfrm>
            <a:off x="-131763" y="1588"/>
            <a:ext cx="2470150" cy="1631950"/>
          </a:xfrm>
          <a:custGeom>
            <a:avLst/>
            <a:gdLst>
              <a:gd name="T0" fmla="*/ 13 w 1148"/>
              <a:gd name="T1" fmla="*/ 588 h 754"/>
              <a:gd name="T2" fmla="*/ 192 w 1148"/>
              <a:gd name="T3" fmla="*/ 690 h 754"/>
              <a:gd name="T4" fmla="*/ 407 w 1148"/>
              <a:gd name="T5" fmla="*/ 742 h 754"/>
              <a:gd name="T6" fmla="*/ 831 w 1148"/>
              <a:gd name="T7" fmla="*/ 644 h 754"/>
              <a:gd name="T8" fmla="*/ 1148 w 1148"/>
              <a:gd name="T9" fmla="*/ 43 h 754"/>
              <a:gd name="T10" fmla="*/ 1147 w 1148"/>
              <a:gd name="T11" fmla="*/ 0 h 754"/>
              <a:gd name="T12" fmla="*/ 14 w 1148"/>
              <a:gd name="T13" fmla="*/ 0 h 754"/>
              <a:gd name="T14" fmla="*/ 13 w 1148"/>
              <a:gd name="T15" fmla="*/ 588 h 75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1148" h="754">
                <a:moveTo>
                  <a:pt x="13" y="588"/>
                </a:moveTo>
                <a:cubicBezTo>
                  <a:pt x="11" y="615"/>
                  <a:pt x="167" y="680"/>
                  <a:pt x="192" y="690"/>
                </a:cubicBezTo>
                <a:cubicBezTo>
                  <a:pt x="261" y="718"/>
                  <a:pt x="333" y="735"/>
                  <a:pt x="407" y="742"/>
                </a:cubicBezTo>
                <a:cubicBezTo>
                  <a:pt x="554" y="754"/>
                  <a:pt x="705" y="722"/>
                  <a:pt x="831" y="644"/>
                </a:cubicBezTo>
                <a:cubicBezTo>
                  <a:pt x="1036" y="517"/>
                  <a:pt x="1142" y="279"/>
                  <a:pt x="1148" y="43"/>
                </a:cubicBezTo>
                <a:cubicBezTo>
                  <a:pt x="1148" y="29"/>
                  <a:pt x="1148" y="14"/>
                  <a:pt x="1147" y="0"/>
                </a:cubicBezTo>
                <a:cubicBezTo>
                  <a:pt x="783" y="0"/>
                  <a:pt x="378" y="0"/>
                  <a:pt x="14" y="0"/>
                </a:cubicBezTo>
                <a:cubicBezTo>
                  <a:pt x="0" y="196"/>
                  <a:pt x="27" y="392"/>
                  <a:pt x="13" y="588"/>
                </a:cubicBezTo>
                <a:close/>
              </a:path>
            </a:pathLst>
          </a:custGeom>
          <a:solidFill>
            <a:srgbClr val="25A9E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40788" y="5949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492132" y="648838"/>
            <a:ext cx="142539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srgbClr val="FF9518"/>
                </a:solidFill>
                <a:effectLst/>
                <a:uLnTx/>
                <a:uFillTx/>
                <a:latin typeface="Tajawal Medium" panose="00000600000000000000" pitchFamily="2" charset="-78"/>
                <a:ea typeface="+mn-ea"/>
                <a:cs typeface="Tajawal Medium" panose="00000600000000000000" pitchFamily="2" charset="-78"/>
              </a:rPr>
              <a:t>Agenda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171828" y="236724"/>
            <a:ext cx="168507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ajawal Medium" panose="00000600000000000000" pitchFamily="2" charset="-78"/>
                <a:ea typeface="+mn-ea"/>
                <a:cs typeface="Tajawal Medium" panose="00000600000000000000" pitchFamily="2" charset="-78"/>
              </a:rPr>
              <a:t>Lecture 6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87357321-6E69-4B90-B781-A8690AF55508}"/>
              </a:ext>
            </a:extLst>
          </p:cNvPr>
          <p:cNvSpPr txBox="1"/>
          <p:nvPr/>
        </p:nvSpPr>
        <p:spPr>
          <a:xfrm>
            <a:off x="1516361" y="1254423"/>
            <a:ext cx="9902228" cy="495520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571500" marR="0" lvl="0" indent="-5715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>
                    <a:lumMod val="6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Purpose of a Performance Measurement Baseline</a:t>
            </a:r>
          </a:p>
          <a:p>
            <a:pPr marL="571500" marR="0" lvl="0" indent="-5715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>
                    <a:lumMod val="6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Components of the Performance Baseline</a:t>
            </a:r>
          </a:p>
          <a:p>
            <a:pPr marL="571500" marR="0" lvl="0" indent="-5715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>
                    <a:lumMod val="6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Components and Assembly of the Performance Baseline</a:t>
            </a:r>
          </a:p>
          <a:p>
            <a:pPr marL="571500" marR="0" lvl="0" indent="-5715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>
                    <a:lumMod val="6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Scope</a:t>
            </a:r>
          </a:p>
          <a:p>
            <a:pPr marL="571500" marR="0" lvl="0" indent="-5715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>
                    <a:lumMod val="6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Contract Terms and Conditions (CTC)</a:t>
            </a:r>
          </a:p>
          <a:p>
            <a:pPr marL="571500" marR="0" lvl="0" indent="-5715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>
                    <a:lumMod val="6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Project Execution Plan (PEP)</a:t>
            </a:r>
          </a:p>
          <a:p>
            <a:pPr marL="571500" marR="0" lvl="0" indent="-5715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>
                    <a:lumMod val="6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Schedule</a:t>
            </a:r>
          </a:p>
          <a:p>
            <a:pPr marL="571500" marR="0" lvl="0" indent="-5715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>
                    <a:lumMod val="6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Work Breakdown Structure</a:t>
            </a:r>
          </a:p>
          <a:p>
            <a:pPr marL="571500" marR="0" lvl="0" indent="-5715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>
                    <a:lumMod val="6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Work Breakdown Structure Benefits </a:t>
            </a:r>
          </a:p>
          <a:p>
            <a:pPr marL="571500" marR="0" lvl="0" indent="-5715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lang="en-US" sz="2800" b="1" dirty="0">
                <a:latin typeface="Calibri" panose="020F0502020204030204"/>
              </a:rPr>
              <a:t>Organizational Breakdown Structure</a:t>
            </a:r>
          </a:p>
          <a:p>
            <a:pPr marL="571500" marR="0" lvl="0" indent="-5715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>
                    <a:lumMod val="6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WBS/OBS Diagram</a:t>
            </a:r>
          </a:p>
          <a:p>
            <a:pPr marL="571500" marR="0" lvl="0" indent="-5715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>
                    <a:lumMod val="6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Ownership</a:t>
            </a:r>
          </a:p>
          <a:p>
            <a:pPr marL="571500" marR="0" lvl="0" indent="-5715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>
                    <a:lumMod val="6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The Concept of Rolling Wave Planning</a:t>
            </a:r>
          </a:p>
        </p:txBody>
      </p:sp>
    </p:spTree>
    <p:extLst>
      <p:ext uri="{BB962C8B-B14F-4D97-AF65-F5344CB8AC3E}">
        <p14:creationId xmlns:p14="http://schemas.microsoft.com/office/powerpoint/2010/main" val="3192644238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40788" y="5949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-108036" y="206451"/>
            <a:ext cx="8623386" cy="1952007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107097" y="920844"/>
            <a:ext cx="446598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Organizational Breakdown Structure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171828" y="236724"/>
            <a:ext cx="168507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ajawal Medium" panose="00000600000000000000" pitchFamily="2" charset="-78"/>
                <a:ea typeface="+mn-ea"/>
                <a:cs typeface="Tajawal Medium" panose="00000600000000000000" pitchFamily="2" charset="-78"/>
              </a:rPr>
              <a:t>Lecture 6</a:t>
            </a:r>
          </a:p>
        </p:txBody>
      </p:sp>
      <p:sp>
        <p:nvSpPr>
          <p:cNvPr id="11" name="Content Placeholder 2">
            <a:extLst>
              <a:ext uri="{FF2B5EF4-FFF2-40B4-BE49-F238E27FC236}">
                <a16:creationId xmlns:a16="http://schemas.microsoft.com/office/drawing/2014/main" id="{762D2E12-ABBB-5571-B3EA-841B84DC643F}"/>
              </a:ext>
            </a:extLst>
          </p:cNvPr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622413" y="2139254"/>
            <a:ext cx="5752811" cy="3369725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20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Takes the WBS and merges with the organization and individuals assigned to the project</a:t>
            </a:r>
          </a:p>
          <a:p>
            <a:pPr>
              <a:lnSpc>
                <a:spcPct val="100000"/>
              </a:lnSpc>
            </a:pPr>
            <a:r>
              <a:rPr lang="en-US" sz="20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Benefits:</a:t>
            </a:r>
          </a:p>
          <a:p>
            <a:pPr marL="971550" lvl="3" indent="-285750">
              <a:lnSpc>
                <a:spcPct val="100000"/>
              </a:lnSpc>
              <a:buFont typeface="Calibri" panose="020F0502020204030204" pitchFamily="34" charset="0"/>
              <a:buChar char="­"/>
            </a:pPr>
            <a:r>
              <a:rPr lang="en-US" sz="20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Enables clear assignment of scope to</a:t>
            </a:r>
          </a:p>
          <a:p>
            <a:pPr marL="971550" lvl="3" indent="-285750">
              <a:lnSpc>
                <a:spcPct val="100000"/>
              </a:lnSpc>
              <a:buFont typeface="Calibri" panose="020F0502020204030204" pitchFamily="34" charset="0"/>
              <a:buChar char="­"/>
            </a:pPr>
            <a:r>
              <a:rPr lang="en-US" sz="20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team members</a:t>
            </a:r>
          </a:p>
          <a:p>
            <a:pPr marL="971550" lvl="3" indent="-285750">
              <a:lnSpc>
                <a:spcPct val="100000"/>
              </a:lnSpc>
              <a:buFont typeface="Calibri" panose="020F0502020204030204" pitchFamily="34" charset="0"/>
              <a:buChar char="­"/>
            </a:pPr>
            <a:r>
              <a:rPr lang="en-US" sz="20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Facilitates ownership and accountability</a:t>
            </a:r>
          </a:p>
          <a:p>
            <a:pPr marL="971550" lvl="3" indent="-285750">
              <a:lnSpc>
                <a:spcPct val="100000"/>
              </a:lnSpc>
              <a:buFont typeface="Calibri" panose="020F0502020204030204" pitchFamily="34" charset="0"/>
              <a:buChar char="­"/>
            </a:pPr>
            <a:r>
              <a:rPr lang="en-US" sz="20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Assures all project elements are accounted for</a:t>
            </a:r>
          </a:p>
          <a:p>
            <a:endParaRPr lang="en-US" sz="2000" dirty="0">
              <a:solidFill>
                <a:prstClr val="blac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C86C4B6D-5FB0-0ED2-5322-9F40050154C6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867023" y="2232922"/>
            <a:ext cx="4797968" cy="31823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96266052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1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364" y="498334"/>
            <a:ext cx="6058111" cy="850688"/>
          </a:xfrm>
          <a:prstGeom prst="rect">
            <a:avLst/>
          </a:prstGeom>
        </p:spPr>
      </p:pic>
      <p:sp>
        <p:nvSpPr>
          <p:cNvPr id="13" name="Freeform 5"/>
          <p:cNvSpPr>
            <a:spLocks/>
          </p:cNvSpPr>
          <p:nvPr/>
        </p:nvSpPr>
        <p:spPr bwMode="auto">
          <a:xfrm>
            <a:off x="85725" y="1588"/>
            <a:ext cx="2446338" cy="1631950"/>
          </a:xfrm>
          <a:custGeom>
            <a:avLst/>
            <a:gdLst>
              <a:gd name="T0" fmla="*/ 2 w 1137"/>
              <a:gd name="T1" fmla="*/ 588 h 754"/>
              <a:gd name="T2" fmla="*/ 181 w 1137"/>
              <a:gd name="T3" fmla="*/ 690 h 754"/>
              <a:gd name="T4" fmla="*/ 396 w 1137"/>
              <a:gd name="T5" fmla="*/ 742 h 754"/>
              <a:gd name="T6" fmla="*/ 820 w 1137"/>
              <a:gd name="T7" fmla="*/ 644 h 754"/>
              <a:gd name="T8" fmla="*/ 1137 w 1137"/>
              <a:gd name="T9" fmla="*/ 43 h 754"/>
              <a:gd name="T10" fmla="*/ 1136 w 1137"/>
              <a:gd name="T11" fmla="*/ 0 h 754"/>
              <a:gd name="T12" fmla="*/ 44 w 1137"/>
              <a:gd name="T13" fmla="*/ 0 h 754"/>
              <a:gd name="T14" fmla="*/ 2 w 1137"/>
              <a:gd name="T15" fmla="*/ 588 h 75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1137" h="754">
                <a:moveTo>
                  <a:pt x="2" y="588"/>
                </a:moveTo>
                <a:cubicBezTo>
                  <a:pt x="0" y="615"/>
                  <a:pt x="156" y="680"/>
                  <a:pt x="181" y="690"/>
                </a:cubicBezTo>
                <a:cubicBezTo>
                  <a:pt x="250" y="718"/>
                  <a:pt x="322" y="735"/>
                  <a:pt x="396" y="742"/>
                </a:cubicBezTo>
                <a:cubicBezTo>
                  <a:pt x="543" y="754"/>
                  <a:pt x="694" y="722"/>
                  <a:pt x="820" y="644"/>
                </a:cubicBezTo>
                <a:cubicBezTo>
                  <a:pt x="1025" y="517"/>
                  <a:pt x="1131" y="279"/>
                  <a:pt x="1137" y="43"/>
                </a:cubicBezTo>
                <a:cubicBezTo>
                  <a:pt x="1137" y="29"/>
                  <a:pt x="1137" y="14"/>
                  <a:pt x="1136" y="0"/>
                </a:cubicBezTo>
                <a:cubicBezTo>
                  <a:pt x="772" y="0"/>
                  <a:pt x="408" y="0"/>
                  <a:pt x="44" y="0"/>
                </a:cubicBezTo>
                <a:cubicBezTo>
                  <a:pt x="30" y="196"/>
                  <a:pt x="16" y="392"/>
                  <a:pt x="2" y="588"/>
                </a:cubicBezTo>
                <a:close/>
              </a:path>
            </a:pathLst>
          </a:custGeom>
          <a:solidFill>
            <a:srgbClr val="FF9518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Freeform 6"/>
          <p:cNvSpPr>
            <a:spLocks/>
          </p:cNvSpPr>
          <p:nvPr/>
        </p:nvSpPr>
        <p:spPr bwMode="auto">
          <a:xfrm>
            <a:off x="-22225" y="1588"/>
            <a:ext cx="2446338" cy="1631950"/>
          </a:xfrm>
          <a:custGeom>
            <a:avLst/>
            <a:gdLst>
              <a:gd name="T0" fmla="*/ 2 w 1137"/>
              <a:gd name="T1" fmla="*/ 588 h 754"/>
              <a:gd name="T2" fmla="*/ 181 w 1137"/>
              <a:gd name="T3" fmla="*/ 690 h 754"/>
              <a:gd name="T4" fmla="*/ 395 w 1137"/>
              <a:gd name="T5" fmla="*/ 742 h 754"/>
              <a:gd name="T6" fmla="*/ 819 w 1137"/>
              <a:gd name="T7" fmla="*/ 644 h 754"/>
              <a:gd name="T8" fmla="*/ 1136 w 1137"/>
              <a:gd name="T9" fmla="*/ 43 h 754"/>
              <a:gd name="T10" fmla="*/ 1136 w 1137"/>
              <a:gd name="T11" fmla="*/ 0 h 754"/>
              <a:gd name="T12" fmla="*/ 44 w 1137"/>
              <a:gd name="T13" fmla="*/ 0 h 754"/>
              <a:gd name="T14" fmla="*/ 2 w 1137"/>
              <a:gd name="T15" fmla="*/ 588 h 75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1137" h="754">
                <a:moveTo>
                  <a:pt x="2" y="588"/>
                </a:moveTo>
                <a:cubicBezTo>
                  <a:pt x="0" y="615"/>
                  <a:pt x="155" y="680"/>
                  <a:pt x="181" y="690"/>
                </a:cubicBezTo>
                <a:cubicBezTo>
                  <a:pt x="249" y="718"/>
                  <a:pt x="322" y="735"/>
                  <a:pt x="395" y="742"/>
                </a:cubicBezTo>
                <a:cubicBezTo>
                  <a:pt x="543" y="754"/>
                  <a:pt x="693" y="722"/>
                  <a:pt x="819" y="644"/>
                </a:cubicBezTo>
                <a:cubicBezTo>
                  <a:pt x="1024" y="517"/>
                  <a:pt x="1131" y="279"/>
                  <a:pt x="1136" y="43"/>
                </a:cubicBezTo>
                <a:cubicBezTo>
                  <a:pt x="1137" y="29"/>
                  <a:pt x="1137" y="14"/>
                  <a:pt x="1136" y="0"/>
                </a:cubicBezTo>
                <a:cubicBezTo>
                  <a:pt x="772" y="0"/>
                  <a:pt x="408" y="0"/>
                  <a:pt x="44" y="0"/>
                </a:cubicBezTo>
                <a:cubicBezTo>
                  <a:pt x="30" y="196"/>
                  <a:pt x="16" y="392"/>
                  <a:pt x="2" y="588"/>
                </a:cubicBezTo>
                <a:close/>
              </a:path>
            </a:pathLst>
          </a:custGeom>
          <a:solidFill>
            <a:srgbClr val="0A1F6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6" name="Freeform 8"/>
          <p:cNvSpPr>
            <a:spLocks/>
          </p:cNvSpPr>
          <p:nvPr/>
        </p:nvSpPr>
        <p:spPr bwMode="auto">
          <a:xfrm>
            <a:off x="-131763" y="1588"/>
            <a:ext cx="2470150" cy="1631950"/>
          </a:xfrm>
          <a:custGeom>
            <a:avLst/>
            <a:gdLst>
              <a:gd name="T0" fmla="*/ 13 w 1148"/>
              <a:gd name="T1" fmla="*/ 588 h 754"/>
              <a:gd name="T2" fmla="*/ 192 w 1148"/>
              <a:gd name="T3" fmla="*/ 690 h 754"/>
              <a:gd name="T4" fmla="*/ 407 w 1148"/>
              <a:gd name="T5" fmla="*/ 742 h 754"/>
              <a:gd name="T6" fmla="*/ 831 w 1148"/>
              <a:gd name="T7" fmla="*/ 644 h 754"/>
              <a:gd name="T8" fmla="*/ 1148 w 1148"/>
              <a:gd name="T9" fmla="*/ 43 h 754"/>
              <a:gd name="T10" fmla="*/ 1147 w 1148"/>
              <a:gd name="T11" fmla="*/ 0 h 754"/>
              <a:gd name="T12" fmla="*/ 14 w 1148"/>
              <a:gd name="T13" fmla="*/ 0 h 754"/>
              <a:gd name="T14" fmla="*/ 13 w 1148"/>
              <a:gd name="T15" fmla="*/ 588 h 75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1148" h="754">
                <a:moveTo>
                  <a:pt x="13" y="588"/>
                </a:moveTo>
                <a:cubicBezTo>
                  <a:pt x="11" y="615"/>
                  <a:pt x="167" y="680"/>
                  <a:pt x="192" y="690"/>
                </a:cubicBezTo>
                <a:cubicBezTo>
                  <a:pt x="261" y="718"/>
                  <a:pt x="333" y="735"/>
                  <a:pt x="407" y="742"/>
                </a:cubicBezTo>
                <a:cubicBezTo>
                  <a:pt x="554" y="754"/>
                  <a:pt x="705" y="722"/>
                  <a:pt x="831" y="644"/>
                </a:cubicBezTo>
                <a:cubicBezTo>
                  <a:pt x="1036" y="517"/>
                  <a:pt x="1142" y="279"/>
                  <a:pt x="1148" y="43"/>
                </a:cubicBezTo>
                <a:cubicBezTo>
                  <a:pt x="1148" y="29"/>
                  <a:pt x="1148" y="14"/>
                  <a:pt x="1147" y="0"/>
                </a:cubicBezTo>
                <a:cubicBezTo>
                  <a:pt x="783" y="0"/>
                  <a:pt x="378" y="0"/>
                  <a:pt x="14" y="0"/>
                </a:cubicBezTo>
                <a:cubicBezTo>
                  <a:pt x="0" y="196"/>
                  <a:pt x="27" y="392"/>
                  <a:pt x="13" y="588"/>
                </a:cubicBezTo>
                <a:close/>
              </a:path>
            </a:pathLst>
          </a:custGeom>
          <a:solidFill>
            <a:srgbClr val="25A9E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40788" y="5949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492132" y="648838"/>
            <a:ext cx="142539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srgbClr val="FF9518"/>
                </a:solidFill>
                <a:effectLst/>
                <a:uLnTx/>
                <a:uFillTx/>
                <a:latin typeface="Tajawal Medium" panose="00000600000000000000" pitchFamily="2" charset="-78"/>
                <a:ea typeface="+mn-ea"/>
                <a:cs typeface="Tajawal Medium" panose="00000600000000000000" pitchFamily="2" charset="-78"/>
              </a:rPr>
              <a:t>Agenda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171828" y="236724"/>
            <a:ext cx="168507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ajawal Medium" panose="00000600000000000000" pitchFamily="2" charset="-78"/>
                <a:ea typeface="+mn-ea"/>
                <a:cs typeface="Tajawal Medium" panose="00000600000000000000" pitchFamily="2" charset="-78"/>
              </a:rPr>
              <a:t>Lecture 6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87357321-6E69-4B90-B781-A8690AF55508}"/>
              </a:ext>
            </a:extLst>
          </p:cNvPr>
          <p:cNvSpPr txBox="1"/>
          <p:nvPr/>
        </p:nvSpPr>
        <p:spPr>
          <a:xfrm>
            <a:off x="1516361" y="1254423"/>
            <a:ext cx="9902228" cy="495520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571500" marR="0" lvl="0" indent="-5715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>
                    <a:lumMod val="6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Purpose of a Performance Measurement Baseline</a:t>
            </a:r>
          </a:p>
          <a:p>
            <a:pPr marL="571500" marR="0" lvl="0" indent="-5715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>
                    <a:lumMod val="6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Components of the Performance Baseline</a:t>
            </a:r>
          </a:p>
          <a:p>
            <a:pPr marL="571500" marR="0" lvl="0" indent="-5715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>
                    <a:lumMod val="6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Components and Assembly of the Performance Baseline</a:t>
            </a:r>
          </a:p>
          <a:p>
            <a:pPr marL="571500" marR="0" lvl="0" indent="-5715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>
                    <a:lumMod val="6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Scope</a:t>
            </a:r>
          </a:p>
          <a:p>
            <a:pPr marL="571500" marR="0" lvl="0" indent="-5715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>
                    <a:lumMod val="6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Contract Terms and Conditions (CTC)</a:t>
            </a:r>
          </a:p>
          <a:p>
            <a:pPr marL="571500" marR="0" lvl="0" indent="-5715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>
                    <a:lumMod val="6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Project Execution Plan (PEP)</a:t>
            </a:r>
          </a:p>
          <a:p>
            <a:pPr marL="571500" marR="0" lvl="0" indent="-5715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>
                    <a:lumMod val="6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Schedule</a:t>
            </a:r>
          </a:p>
          <a:p>
            <a:pPr marL="571500" marR="0" lvl="0" indent="-5715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>
                    <a:lumMod val="6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Work Breakdown Structure</a:t>
            </a:r>
          </a:p>
          <a:p>
            <a:pPr marL="571500" marR="0" lvl="0" indent="-5715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>
                    <a:lumMod val="6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Work Breakdown Structure Benefits </a:t>
            </a:r>
          </a:p>
          <a:p>
            <a:pPr marL="571500" marR="0" lvl="0" indent="-5715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>
                    <a:lumMod val="6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Organizational Breakdown Structure</a:t>
            </a:r>
          </a:p>
          <a:p>
            <a:pPr marL="571500" marR="0" lvl="0" indent="-5715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lang="en-US" sz="2800" b="1" dirty="0">
                <a:latin typeface="Calibri" panose="020F0502020204030204"/>
              </a:rPr>
              <a:t>WBS/OBS Diagram</a:t>
            </a:r>
          </a:p>
          <a:p>
            <a:pPr marL="571500" marR="0" lvl="0" indent="-5715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>
                    <a:lumMod val="6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Ownership</a:t>
            </a:r>
          </a:p>
          <a:p>
            <a:pPr marL="571500" marR="0" lvl="0" indent="-5715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>
                    <a:lumMod val="6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The Concept of Rolling Wave Planning</a:t>
            </a:r>
          </a:p>
        </p:txBody>
      </p:sp>
    </p:spTree>
    <p:extLst>
      <p:ext uri="{BB962C8B-B14F-4D97-AF65-F5344CB8AC3E}">
        <p14:creationId xmlns:p14="http://schemas.microsoft.com/office/powerpoint/2010/main" val="477817384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40788" y="5949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108036" y="206451"/>
            <a:ext cx="8623386" cy="1952007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107097" y="920844"/>
            <a:ext cx="446598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WBS/OBS Diagram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171828" y="236724"/>
            <a:ext cx="168507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ajawal Medium" panose="00000600000000000000" pitchFamily="2" charset="-78"/>
                <a:ea typeface="+mn-ea"/>
                <a:cs typeface="Tajawal Medium" panose="00000600000000000000" pitchFamily="2" charset="-78"/>
              </a:rPr>
              <a:t>Lecture 6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193BB966-D75E-1A8D-D948-33DCF83122C3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643270" y="2164048"/>
            <a:ext cx="8348869" cy="35016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03037622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1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364" y="498334"/>
            <a:ext cx="6058111" cy="850688"/>
          </a:xfrm>
          <a:prstGeom prst="rect">
            <a:avLst/>
          </a:prstGeom>
        </p:spPr>
      </p:pic>
      <p:sp>
        <p:nvSpPr>
          <p:cNvPr id="13" name="Freeform 5"/>
          <p:cNvSpPr>
            <a:spLocks/>
          </p:cNvSpPr>
          <p:nvPr/>
        </p:nvSpPr>
        <p:spPr bwMode="auto">
          <a:xfrm>
            <a:off x="85725" y="1588"/>
            <a:ext cx="2446338" cy="1631950"/>
          </a:xfrm>
          <a:custGeom>
            <a:avLst/>
            <a:gdLst>
              <a:gd name="T0" fmla="*/ 2 w 1137"/>
              <a:gd name="T1" fmla="*/ 588 h 754"/>
              <a:gd name="T2" fmla="*/ 181 w 1137"/>
              <a:gd name="T3" fmla="*/ 690 h 754"/>
              <a:gd name="T4" fmla="*/ 396 w 1137"/>
              <a:gd name="T5" fmla="*/ 742 h 754"/>
              <a:gd name="T6" fmla="*/ 820 w 1137"/>
              <a:gd name="T7" fmla="*/ 644 h 754"/>
              <a:gd name="T8" fmla="*/ 1137 w 1137"/>
              <a:gd name="T9" fmla="*/ 43 h 754"/>
              <a:gd name="T10" fmla="*/ 1136 w 1137"/>
              <a:gd name="T11" fmla="*/ 0 h 754"/>
              <a:gd name="T12" fmla="*/ 44 w 1137"/>
              <a:gd name="T13" fmla="*/ 0 h 754"/>
              <a:gd name="T14" fmla="*/ 2 w 1137"/>
              <a:gd name="T15" fmla="*/ 588 h 75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1137" h="754">
                <a:moveTo>
                  <a:pt x="2" y="588"/>
                </a:moveTo>
                <a:cubicBezTo>
                  <a:pt x="0" y="615"/>
                  <a:pt x="156" y="680"/>
                  <a:pt x="181" y="690"/>
                </a:cubicBezTo>
                <a:cubicBezTo>
                  <a:pt x="250" y="718"/>
                  <a:pt x="322" y="735"/>
                  <a:pt x="396" y="742"/>
                </a:cubicBezTo>
                <a:cubicBezTo>
                  <a:pt x="543" y="754"/>
                  <a:pt x="694" y="722"/>
                  <a:pt x="820" y="644"/>
                </a:cubicBezTo>
                <a:cubicBezTo>
                  <a:pt x="1025" y="517"/>
                  <a:pt x="1131" y="279"/>
                  <a:pt x="1137" y="43"/>
                </a:cubicBezTo>
                <a:cubicBezTo>
                  <a:pt x="1137" y="29"/>
                  <a:pt x="1137" y="14"/>
                  <a:pt x="1136" y="0"/>
                </a:cubicBezTo>
                <a:cubicBezTo>
                  <a:pt x="772" y="0"/>
                  <a:pt x="408" y="0"/>
                  <a:pt x="44" y="0"/>
                </a:cubicBezTo>
                <a:cubicBezTo>
                  <a:pt x="30" y="196"/>
                  <a:pt x="16" y="392"/>
                  <a:pt x="2" y="588"/>
                </a:cubicBezTo>
                <a:close/>
              </a:path>
            </a:pathLst>
          </a:custGeom>
          <a:solidFill>
            <a:srgbClr val="FF9518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Freeform 6"/>
          <p:cNvSpPr>
            <a:spLocks/>
          </p:cNvSpPr>
          <p:nvPr/>
        </p:nvSpPr>
        <p:spPr bwMode="auto">
          <a:xfrm>
            <a:off x="-22225" y="1588"/>
            <a:ext cx="2446338" cy="1631950"/>
          </a:xfrm>
          <a:custGeom>
            <a:avLst/>
            <a:gdLst>
              <a:gd name="T0" fmla="*/ 2 w 1137"/>
              <a:gd name="T1" fmla="*/ 588 h 754"/>
              <a:gd name="T2" fmla="*/ 181 w 1137"/>
              <a:gd name="T3" fmla="*/ 690 h 754"/>
              <a:gd name="T4" fmla="*/ 395 w 1137"/>
              <a:gd name="T5" fmla="*/ 742 h 754"/>
              <a:gd name="T6" fmla="*/ 819 w 1137"/>
              <a:gd name="T7" fmla="*/ 644 h 754"/>
              <a:gd name="T8" fmla="*/ 1136 w 1137"/>
              <a:gd name="T9" fmla="*/ 43 h 754"/>
              <a:gd name="T10" fmla="*/ 1136 w 1137"/>
              <a:gd name="T11" fmla="*/ 0 h 754"/>
              <a:gd name="T12" fmla="*/ 44 w 1137"/>
              <a:gd name="T13" fmla="*/ 0 h 754"/>
              <a:gd name="T14" fmla="*/ 2 w 1137"/>
              <a:gd name="T15" fmla="*/ 588 h 75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1137" h="754">
                <a:moveTo>
                  <a:pt x="2" y="588"/>
                </a:moveTo>
                <a:cubicBezTo>
                  <a:pt x="0" y="615"/>
                  <a:pt x="155" y="680"/>
                  <a:pt x="181" y="690"/>
                </a:cubicBezTo>
                <a:cubicBezTo>
                  <a:pt x="249" y="718"/>
                  <a:pt x="322" y="735"/>
                  <a:pt x="395" y="742"/>
                </a:cubicBezTo>
                <a:cubicBezTo>
                  <a:pt x="543" y="754"/>
                  <a:pt x="693" y="722"/>
                  <a:pt x="819" y="644"/>
                </a:cubicBezTo>
                <a:cubicBezTo>
                  <a:pt x="1024" y="517"/>
                  <a:pt x="1131" y="279"/>
                  <a:pt x="1136" y="43"/>
                </a:cubicBezTo>
                <a:cubicBezTo>
                  <a:pt x="1137" y="29"/>
                  <a:pt x="1137" y="14"/>
                  <a:pt x="1136" y="0"/>
                </a:cubicBezTo>
                <a:cubicBezTo>
                  <a:pt x="772" y="0"/>
                  <a:pt x="408" y="0"/>
                  <a:pt x="44" y="0"/>
                </a:cubicBezTo>
                <a:cubicBezTo>
                  <a:pt x="30" y="196"/>
                  <a:pt x="16" y="392"/>
                  <a:pt x="2" y="588"/>
                </a:cubicBezTo>
                <a:close/>
              </a:path>
            </a:pathLst>
          </a:custGeom>
          <a:solidFill>
            <a:srgbClr val="0A1F6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6" name="Freeform 8"/>
          <p:cNvSpPr>
            <a:spLocks/>
          </p:cNvSpPr>
          <p:nvPr/>
        </p:nvSpPr>
        <p:spPr bwMode="auto">
          <a:xfrm>
            <a:off x="-131763" y="1588"/>
            <a:ext cx="2470150" cy="1631950"/>
          </a:xfrm>
          <a:custGeom>
            <a:avLst/>
            <a:gdLst>
              <a:gd name="T0" fmla="*/ 13 w 1148"/>
              <a:gd name="T1" fmla="*/ 588 h 754"/>
              <a:gd name="T2" fmla="*/ 192 w 1148"/>
              <a:gd name="T3" fmla="*/ 690 h 754"/>
              <a:gd name="T4" fmla="*/ 407 w 1148"/>
              <a:gd name="T5" fmla="*/ 742 h 754"/>
              <a:gd name="T6" fmla="*/ 831 w 1148"/>
              <a:gd name="T7" fmla="*/ 644 h 754"/>
              <a:gd name="T8" fmla="*/ 1148 w 1148"/>
              <a:gd name="T9" fmla="*/ 43 h 754"/>
              <a:gd name="T10" fmla="*/ 1147 w 1148"/>
              <a:gd name="T11" fmla="*/ 0 h 754"/>
              <a:gd name="T12" fmla="*/ 14 w 1148"/>
              <a:gd name="T13" fmla="*/ 0 h 754"/>
              <a:gd name="T14" fmla="*/ 13 w 1148"/>
              <a:gd name="T15" fmla="*/ 588 h 75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1148" h="754">
                <a:moveTo>
                  <a:pt x="13" y="588"/>
                </a:moveTo>
                <a:cubicBezTo>
                  <a:pt x="11" y="615"/>
                  <a:pt x="167" y="680"/>
                  <a:pt x="192" y="690"/>
                </a:cubicBezTo>
                <a:cubicBezTo>
                  <a:pt x="261" y="718"/>
                  <a:pt x="333" y="735"/>
                  <a:pt x="407" y="742"/>
                </a:cubicBezTo>
                <a:cubicBezTo>
                  <a:pt x="554" y="754"/>
                  <a:pt x="705" y="722"/>
                  <a:pt x="831" y="644"/>
                </a:cubicBezTo>
                <a:cubicBezTo>
                  <a:pt x="1036" y="517"/>
                  <a:pt x="1142" y="279"/>
                  <a:pt x="1148" y="43"/>
                </a:cubicBezTo>
                <a:cubicBezTo>
                  <a:pt x="1148" y="29"/>
                  <a:pt x="1148" y="14"/>
                  <a:pt x="1147" y="0"/>
                </a:cubicBezTo>
                <a:cubicBezTo>
                  <a:pt x="783" y="0"/>
                  <a:pt x="378" y="0"/>
                  <a:pt x="14" y="0"/>
                </a:cubicBezTo>
                <a:cubicBezTo>
                  <a:pt x="0" y="196"/>
                  <a:pt x="27" y="392"/>
                  <a:pt x="13" y="588"/>
                </a:cubicBezTo>
                <a:close/>
              </a:path>
            </a:pathLst>
          </a:custGeom>
          <a:solidFill>
            <a:srgbClr val="25A9E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40788" y="5949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492132" y="648838"/>
            <a:ext cx="142539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srgbClr val="FF9518"/>
                </a:solidFill>
                <a:effectLst/>
                <a:uLnTx/>
                <a:uFillTx/>
                <a:latin typeface="Tajawal Medium" panose="00000600000000000000" pitchFamily="2" charset="-78"/>
                <a:ea typeface="+mn-ea"/>
                <a:cs typeface="Tajawal Medium" panose="00000600000000000000" pitchFamily="2" charset="-78"/>
              </a:rPr>
              <a:t>Agenda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171828" y="236724"/>
            <a:ext cx="168507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ajawal Medium" panose="00000600000000000000" pitchFamily="2" charset="-78"/>
                <a:ea typeface="+mn-ea"/>
                <a:cs typeface="Tajawal Medium" panose="00000600000000000000" pitchFamily="2" charset="-78"/>
              </a:rPr>
              <a:t>Lecture 6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87357321-6E69-4B90-B781-A8690AF55508}"/>
              </a:ext>
            </a:extLst>
          </p:cNvPr>
          <p:cNvSpPr txBox="1"/>
          <p:nvPr/>
        </p:nvSpPr>
        <p:spPr>
          <a:xfrm>
            <a:off x="1516361" y="1254423"/>
            <a:ext cx="9902228" cy="495520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571500" marR="0" lvl="0" indent="-5715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>
                    <a:lumMod val="6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Purpose of a Performance Measurement Baseline</a:t>
            </a:r>
          </a:p>
          <a:p>
            <a:pPr marL="571500" marR="0" lvl="0" indent="-5715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>
                    <a:lumMod val="6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Components of the Performance Baseline</a:t>
            </a:r>
          </a:p>
          <a:p>
            <a:pPr marL="571500" marR="0" lvl="0" indent="-5715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>
                    <a:lumMod val="6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Components and Assembly of the Performance Baseline</a:t>
            </a:r>
          </a:p>
          <a:p>
            <a:pPr marL="571500" marR="0" lvl="0" indent="-5715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>
                    <a:lumMod val="6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Scope</a:t>
            </a:r>
          </a:p>
          <a:p>
            <a:pPr marL="571500" marR="0" lvl="0" indent="-5715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>
                    <a:lumMod val="6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Contract Terms and Conditions (CTC)</a:t>
            </a:r>
          </a:p>
          <a:p>
            <a:pPr marL="571500" marR="0" lvl="0" indent="-5715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>
                    <a:lumMod val="6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Project Execution Plan (PEP)</a:t>
            </a:r>
          </a:p>
          <a:p>
            <a:pPr marL="571500" marR="0" lvl="0" indent="-5715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>
                    <a:lumMod val="6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Schedule</a:t>
            </a:r>
          </a:p>
          <a:p>
            <a:pPr marL="571500" marR="0" lvl="0" indent="-5715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>
                    <a:lumMod val="6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Work Breakdown Structure</a:t>
            </a:r>
          </a:p>
          <a:p>
            <a:pPr marL="571500" marR="0" lvl="0" indent="-5715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>
                    <a:lumMod val="6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Work Breakdown Structure Benefits </a:t>
            </a:r>
          </a:p>
          <a:p>
            <a:pPr marL="571500" marR="0" lvl="0" indent="-5715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>
                    <a:lumMod val="6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Organizational Breakdown Structure</a:t>
            </a:r>
          </a:p>
          <a:p>
            <a:pPr marL="571500" marR="0" lvl="0" indent="-5715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>
                    <a:lumMod val="6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WBS/OBS Diagram</a:t>
            </a:r>
          </a:p>
          <a:p>
            <a:pPr marL="571500" marR="0" lvl="0" indent="-5715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lang="en-US" sz="2800" b="1" dirty="0">
                <a:latin typeface="Calibri" panose="020F0502020204030204"/>
              </a:rPr>
              <a:t>Ownership</a:t>
            </a:r>
          </a:p>
          <a:p>
            <a:pPr marL="571500" marR="0" lvl="0" indent="-5715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>
                    <a:lumMod val="6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The Concept of Rolling Wave Planning</a:t>
            </a:r>
          </a:p>
        </p:txBody>
      </p:sp>
    </p:spTree>
    <p:extLst>
      <p:ext uri="{BB962C8B-B14F-4D97-AF65-F5344CB8AC3E}">
        <p14:creationId xmlns:p14="http://schemas.microsoft.com/office/powerpoint/2010/main" val="4186662892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0"/>
          <a:stretch>
            <a:fillRect/>
          </a:stretch>
        </p:blipFill>
        <p:spPr>
          <a:xfrm>
            <a:off x="2440788" y="5949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1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1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2"/>
          <a:stretch>
            <a:fillRect/>
          </a:stretch>
        </p:blipFill>
        <p:spPr>
          <a:xfrm>
            <a:off x="182831" y="178976"/>
            <a:ext cx="8623386" cy="1463319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246212" y="629035"/>
            <a:ext cx="446598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Ownership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171828" y="236724"/>
            <a:ext cx="168507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ajawal Medium" panose="00000600000000000000" pitchFamily="2" charset="-78"/>
                <a:ea typeface="+mn-ea"/>
                <a:cs typeface="Tajawal Medium" panose="00000600000000000000" pitchFamily="2" charset="-78"/>
              </a:rPr>
              <a:t>Lecture 6</a:t>
            </a: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B6D1EE4F-91FF-47D0-81C6-E40B24C572E5}"/>
              </a:ext>
            </a:extLst>
          </p:cNvPr>
          <p:cNvGrpSpPr/>
          <p:nvPr/>
        </p:nvGrpSpPr>
        <p:grpSpPr>
          <a:xfrm>
            <a:off x="2106940" y="1267751"/>
            <a:ext cx="9902229" cy="5411273"/>
            <a:chOff x="757124" y="990600"/>
            <a:chExt cx="7897520" cy="5155968"/>
          </a:xfrm>
        </p:grpSpPr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5BB4D857-6C49-618F-23DD-FC2B3A26FF02}"/>
                </a:ext>
              </a:extLst>
            </p:cNvPr>
            <p:cNvSpPr/>
            <p:nvPr>
              <p:custDataLst>
                <p:tags r:id="rId1"/>
              </p:custDataLst>
            </p:nvPr>
          </p:nvSpPr>
          <p:spPr>
            <a:xfrm>
              <a:off x="763300" y="1865049"/>
              <a:ext cx="744990" cy="680351"/>
            </a:xfrm>
            <a:prstGeom prst="ellipse">
              <a:avLst/>
            </a:prstGeom>
            <a:solidFill>
              <a:srgbClr val="006666"/>
            </a:solidFill>
            <a:ln w="12700" cap="flat" cmpd="sng" algn="ctr">
              <a:noFill/>
              <a:prstDash val="solid"/>
              <a:miter lim="800000"/>
            </a:ln>
            <a:effectLst>
              <a:outerShdw blurRad="44450" dist="27940" dir="5400000" algn="ctr">
                <a:srgbClr val="000000">
                  <a:alpha val="32000"/>
                </a:srgbClr>
              </a:outerShdw>
            </a:effectLst>
            <a:scene3d>
              <a:camera prst="orthographicFront">
                <a:rot lat="0" lon="0" rev="0"/>
              </a:camera>
              <a:lightRig rig="balanced" dir="t">
                <a:rot lat="0" lon="0" rev="8700000"/>
              </a:lightRig>
            </a:scene3d>
            <a:sp3d>
              <a:bevelT w="190500" h="38100"/>
            </a:sp3d>
          </p:spPr>
          <p:txBody>
            <a:bodyPr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600" b="1" i="0" u="none" strike="noStrike" kern="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Times New Roman" pitchFamily="18" charset="0"/>
                </a:rPr>
                <a:t>PEP</a:t>
              </a:r>
            </a:p>
          </p:txBody>
        </p:sp>
        <p:cxnSp>
          <p:nvCxnSpPr>
            <p:cNvPr id="13" name="Straight Connector 88">
              <a:extLst>
                <a:ext uri="{FF2B5EF4-FFF2-40B4-BE49-F238E27FC236}">
                  <a16:creationId xmlns:a16="http://schemas.microsoft.com/office/drawing/2014/main" id="{56EFDB8A-FB2F-41B1-43D3-1858731CCA15}"/>
                </a:ext>
              </a:extLst>
            </p:cNvPr>
            <p:cNvCxnSpPr>
              <a:cxnSpLocks noChangeShapeType="1"/>
            </p:cNvCxnSpPr>
            <p:nvPr/>
          </p:nvCxnSpPr>
          <p:spPr bwMode="auto">
            <a:xfrm>
              <a:off x="4099551" y="3896352"/>
              <a:ext cx="367884" cy="0"/>
            </a:xfrm>
            <a:prstGeom prst="line">
              <a:avLst/>
            </a:prstGeom>
            <a:noFill/>
            <a:ln w="15875">
              <a:solidFill>
                <a:sysClr val="windowText" lastClr="000000"/>
              </a:solidFill>
              <a:round/>
              <a:headEnd/>
              <a:tailEnd type="triangle" w="med" len="med"/>
            </a:ln>
          </p:spPr>
        </p:cxnSp>
        <p:cxnSp>
          <p:nvCxnSpPr>
            <p:cNvPr id="14" name="Straight Arrow Connector 13">
              <a:extLst>
                <a:ext uri="{FF2B5EF4-FFF2-40B4-BE49-F238E27FC236}">
                  <a16:creationId xmlns:a16="http://schemas.microsoft.com/office/drawing/2014/main" id="{F0C285C0-0F42-6957-E661-B97AED870A70}"/>
                </a:ext>
              </a:extLst>
            </p:cNvPr>
            <p:cNvCxnSpPr/>
            <p:nvPr/>
          </p:nvCxnSpPr>
          <p:spPr>
            <a:xfrm>
              <a:off x="4484815" y="3374942"/>
              <a:ext cx="385264" cy="1448"/>
            </a:xfrm>
            <a:prstGeom prst="straightConnector1">
              <a:avLst/>
            </a:prstGeom>
            <a:noFill/>
            <a:ln w="15875" cap="flat" cmpd="sng" algn="ctr">
              <a:solidFill>
                <a:sysClr val="windowText" lastClr="000000"/>
              </a:solidFill>
              <a:prstDash val="solid"/>
              <a:miter lim="800000"/>
              <a:tailEnd type="triangle" w="med" len="med"/>
            </a:ln>
            <a:effectLst/>
          </p:spPr>
        </p:cxnSp>
        <p:cxnSp>
          <p:nvCxnSpPr>
            <p:cNvPr id="15" name="Straight Arrow Connector 14">
              <a:extLst>
                <a:ext uri="{FF2B5EF4-FFF2-40B4-BE49-F238E27FC236}">
                  <a16:creationId xmlns:a16="http://schemas.microsoft.com/office/drawing/2014/main" id="{5C664640-5C62-F63B-497B-AEAFBD6A3235}"/>
                </a:ext>
              </a:extLst>
            </p:cNvPr>
            <p:cNvCxnSpPr/>
            <p:nvPr/>
          </p:nvCxnSpPr>
          <p:spPr>
            <a:xfrm>
              <a:off x="4484815" y="4427900"/>
              <a:ext cx="385264" cy="1449"/>
            </a:xfrm>
            <a:prstGeom prst="straightConnector1">
              <a:avLst/>
            </a:prstGeom>
            <a:noFill/>
            <a:ln w="15875" cap="flat" cmpd="sng" algn="ctr">
              <a:solidFill>
                <a:sysClr val="windowText" lastClr="000000"/>
              </a:solidFill>
              <a:prstDash val="solid"/>
              <a:miter lim="800000"/>
              <a:tailEnd type="triangle" w="med" len="med"/>
            </a:ln>
            <a:effectLst/>
          </p:spPr>
        </p:cxnSp>
        <p:sp>
          <p:nvSpPr>
            <p:cNvPr id="16" name="Right Brace 15">
              <a:extLst>
                <a:ext uri="{FF2B5EF4-FFF2-40B4-BE49-F238E27FC236}">
                  <a16:creationId xmlns:a16="http://schemas.microsoft.com/office/drawing/2014/main" id="{1575223F-D3E8-CD95-0B24-768D6A6824E4}"/>
                </a:ext>
              </a:extLst>
            </p:cNvPr>
            <p:cNvSpPr/>
            <p:nvPr>
              <p:custDataLst>
                <p:tags r:id="rId2"/>
              </p:custDataLst>
            </p:nvPr>
          </p:nvSpPr>
          <p:spPr>
            <a:xfrm>
              <a:off x="6657356" y="1704982"/>
              <a:ext cx="350503" cy="4379844"/>
            </a:xfrm>
            <a:prstGeom prst="rightBrace">
              <a:avLst>
                <a:gd name="adj1" fmla="val 20734"/>
                <a:gd name="adj2" fmla="val 50000"/>
              </a:avLst>
            </a:prstGeom>
            <a:noFill/>
            <a:ln w="15875" cap="flat" cmpd="sng" algn="ctr">
              <a:solidFill>
                <a:sysClr val="windowText" lastClr="000000"/>
              </a:solidFill>
              <a:prstDash val="solid"/>
              <a:miter lim="800000"/>
            </a:ln>
            <a:effectLst/>
          </p:spPr>
          <p:txBody>
            <a:bodyPr anchor="ctr"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7" name="TextBox 16">
              <a:extLst>
                <a:ext uri="{FF2B5EF4-FFF2-40B4-BE49-F238E27FC236}">
                  <a16:creationId xmlns:a16="http://schemas.microsoft.com/office/drawing/2014/main" id="{9904BE43-DAE8-F7CE-BBE1-A5C36992A825}"/>
                </a:ext>
              </a:extLst>
            </p:cNvPr>
            <p:cNvSpPr txBox="1">
              <a:spLocks noChangeArrowheads="1"/>
            </p:cNvSpPr>
            <p:nvPr>
              <p:custDataLst>
                <p:tags r:id="rId3"/>
              </p:custDataLst>
            </p:nvPr>
          </p:nvSpPr>
          <p:spPr bwMode="auto">
            <a:xfrm>
              <a:off x="7077380" y="2576360"/>
              <a:ext cx="1577264" cy="357020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600" b="0" i="0" u="none" strike="noStrike" kern="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Calibri Light" panose="020F0302020204030204"/>
                  <a:ea typeface="Adobe Gothic Std B"/>
                </a:rPr>
                <a:t>Hold teams accountable (performance)</a:t>
              </a:r>
            </a:p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6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 Light" panose="020F0302020204030204"/>
                <a:ea typeface="Adobe Gothic Std B"/>
              </a:endParaRPr>
            </a:p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600" b="0" i="0" u="none" strike="noStrike" kern="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Calibri Light" panose="020F0302020204030204"/>
                  <a:ea typeface="Adobe Gothic Std B"/>
                </a:rPr>
                <a:t>Manage change</a:t>
              </a:r>
            </a:p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6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 Light" panose="020F0302020204030204"/>
                <a:ea typeface="Adobe Gothic Std B"/>
              </a:endParaRPr>
            </a:p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600" b="0" i="0" u="none" strike="noStrike" kern="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Calibri Light" panose="020F0302020204030204"/>
                  <a:ea typeface="Adobe Gothic Std B"/>
                </a:rPr>
                <a:t>Risk and contingency management</a:t>
              </a:r>
            </a:p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6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 Light" panose="020F0302020204030204"/>
                <a:ea typeface="Adobe Gothic Std B"/>
              </a:endParaRPr>
            </a:p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600" b="0" i="0" u="none" strike="noStrike" kern="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Calibri Light" panose="020F0302020204030204"/>
                  <a:ea typeface="Adobe Gothic Std B"/>
                </a:rPr>
                <a:t>Project Execution Plan adjustments</a:t>
              </a:r>
            </a:p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 Light" panose="020F0302020204030204"/>
                <a:ea typeface="Adobe Gothic Std B"/>
              </a:endParaRPr>
            </a:p>
          </p:txBody>
        </p:sp>
        <p:sp>
          <p:nvSpPr>
            <p:cNvPr id="18" name="Can 76">
              <a:extLst>
                <a:ext uri="{FF2B5EF4-FFF2-40B4-BE49-F238E27FC236}">
                  <a16:creationId xmlns:a16="http://schemas.microsoft.com/office/drawing/2014/main" id="{CEA9D265-4993-FA46-6B0A-FCE81A9FAB54}"/>
                </a:ext>
              </a:extLst>
            </p:cNvPr>
            <p:cNvSpPr/>
            <p:nvPr>
              <p:custDataLst>
                <p:tags r:id="rId4"/>
              </p:custDataLst>
            </p:nvPr>
          </p:nvSpPr>
          <p:spPr>
            <a:xfrm>
              <a:off x="4870079" y="4859512"/>
              <a:ext cx="1822038" cy="1225313"/>
            </a:xfrm>
            <a:prstGeom prst="can">
              <a:avLst>
                <a:gd name="adj" fmla="val 38437"/>
              </a:avLst>
            </a:prstGeom>
            <a:solidFill>
              <a:srgbClr val="A9A1C2"/>
            </a:solidFill>
            <a:ln w="19050" cap="flat" cmpd="sng" algn="ctr">
              <a:noFill/>
              <a:prstDash val="solid"/>
              <a:miter lim="800000"/>
            </a:ln>
            <a:effectLst/>
          </p:spPr>
          <p:txBody>
            <a:bodyPr anchor="ctr"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9" name="Can 74">
              <a:extLst>
                <a:ext uri="{FF2B5EF4-FFF2-40B4-BE49-F238E27FC236}">
                  <a16:creationId xmlns:a16="http://schemas.microsoft.com/office/drawing/2014/main" id="{1A7F6B9F-E9E4-E86C-EDCE-D8054725F9C9}"/>
                </a:ext>
              </a:extLst>
            </p:cNvPr>
            <p:cNvSpPr/>
            <p:nvPr>
              <p:custDataLst>
                <p:tags r:id="rId5"/>
              </p:custDataLst>
            </p:nvPr>
          </p:nvSpPr>
          <p:spPr>
            <a:xfrm>
              <a:off x="4870079" y="3808002"/>
              <a:ext cx="1822038" cy="1226762"/>
            </a:xfrm>
            <a:prstGeom prst="can">
              <a:avLst>
                <a:gd name="adj" fmla="val 38437"/>
              </a:avLst>
            </a:prstGeom>
            <a:solidFill>
              <a:srgbClr val="A6BCCD"/>
            </a:solidFill>
            <a:ln w="19050" cap="flat" cmpd="sng" algn="ctr">
              <a:noFill/>
              <a:prstDash val="solid"/>
              <a:miter lim="800000"/>
            </a:ln>
            <a:effectLst/>
          </p:spPr>
          <p:txBody>
            <a:bodyPr anchor="ctr"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20" name="Can 73">
              <a:extLst>
                <a:ext uri="{FF2B5EF4-FFF2-40B4-BE49-F238E27FC236}">
                  <a16:creationId xmlns:a16="http://schemas.microsoft.com/office/drawing/2014/main" id="{4BE588B4-BFFB-426C-E3B3-A11988C696C4}"/>
                </a:ext>
              </a:extLst>
            </p:cNvPr>
            <p:cNvSpPr/>
            <p:nvPr>
              <p:custDataLst>
                <p:tags r:id="rId6"/>
              </p:custDataLst>
            </p:nvPr>
          </p:nvSpPr>
          <p:spPr>
            <a:xfrm>
              <a:off x="4870079" y="2756492"/>
              <a:ext cx="1822038" cy="1226762"/>
            </a:xfrm>
            <a:prstGeom prst="can">
              <a:avLst>
                <a:gd name="adj" fmla="val 38437"/>
              </a:avLst>
            </a:prstGeom>
            <a:solidFill>
              <a:srgbClr val="F5BD47"/>
            </a:solidFill>
            <a:ln w="19050" cap="flat" cmpd="sng" algn="ctr">
              <a:noFill/>
              <a:prstDash val="solid"/>
              <a:miter lim="800000"/>
            </a:ln>
            <a:effectLst/>
          </p:spPr>
          <p:txBody>
            <a:bodyPr anchor="ctr"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21" name="Can 72">
              <a:extLst>
                <a:ext uri="{FF2B5EF4-FFF2-40B4-BE49-F238E27FC236}">
                  <a16:creationId xmlns:a16="http://schemas.microsoft.com/office/drawing/2014/main" id="{8D340995-6301-ECF1-B739-998A7543B98B}"/>
                </a:ext>
              </a:extLst>
            </p:cNvPr>
            <p:cNvSpPr/>
            <p:nvPr>
              <p:custDataLst>
                <p:tags r:id="rId7"/>
              </p:custDataLst>
            </p:nvPr>
          </p:nvSpPr>
          <p:spPr>
            <a:xfrm>
              <a:off x="4870079" y="1704982"/>
              <a:ext cx="1822038" cy="1226762"/>
            </a:xfrm>
            <a:prstGeom prst="can">
              <a:avLst>
                <a:gd name="adj" fmla="val 38437"/>
              </a:avLst>
            </a:prstGeom>
            <a:solidFill>
              <a:srgbClr val="E67E3C"/>
            </a:solidFill>
            <a:ln w="19050" cap="flat" cmpd="sng" algn="ctr">
              <a:noFill/>
              <a:prstDash val="solid"/>
              <a:miter lim="800000"/>
            </a:ln>
            <a:effectLst/>
          </p:spPr>
          <p:txBody>
            <a:bodyPr anchor="ctr"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srgbClr val="ED7D31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22" name="Text Box 46">
              <a:extLst>
                <a:ext uri="{FF2B5EF4-FFF2-40B4-BE49-F238E27FC236}">
                  <a16:creationId xmlns:a16="http://schemas.microsoft.com/office/drawing/2014/main" id="{909171DA-9AED-3B13-104A-4F208DD1DD54}"/>
                </a:ext>
              </a:extLst>
            </p:cNvPr>
            <p:cNvSpPr txBox="1">
              <a:spLocks noChangeArrowheads="1"/>
            </p:cNvSpPr>
            <p:nvPr>
              <p:custDataLst>
                <p:tags r:id="rId8"/>
              </p:custDataLst>
            </p:nvPr>
          </p:nvSpPr>
          <p:spPr bwMode="auto">
            <a:xfrm rot="321211">
              <a:off x="5046779" y="2336467"/>
              <a:ext cx="1155792" cy="28098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ct val="5000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400" b="1" i="0" u="none" strike="noStrike" kern="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Calibri Light" panose="020F0302020204030204"/>
                </a:rPr>
                <a:t>Team A</a:t>
              </a:r>
            </a:p>
          </p:txBody>
        </p:sp>
        <p:sp>
          <p:nvSpPr>
            <p:cNvPr id="23" name="Text Box 47">
              <a:extLst>
                <a:ext uri="{FF2B5EF4-FFF2-40B4-BE49-F238E27FC236}">
                  <a16:creationId xmlns:a16="http://schemas.microsoft.com/office/drawing/2014/main" id="{DEAA4778-2D6E-F2A6-3700-B258188C6B18}"/>
                </a:ext>
              </a:extLst>
            </p:cNvPr>
            <p:cNvSpPr txBox="1">
              <a:spLocks noChangeArrowheads="1"/>
            </p:cNvSpPr>
            <p:nvPr>
              <p:custDataLst>
                <p:tags r:id="rId9"/>
              </p:custDataLst>
            </p:nvPr>
          </p:nvSpPr>
          <p:spPr bwMode="auto">
            <a:xfrm rot="321211">
              <a:off x="5046779" y="3387977"/>
              <a:ext cx="1155792" cy="27953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ct val="5000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400" b="1" i="0" u="none" strike="noStrike" kern="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Calibri Light" panose="020F0302020204030204"/>
                </a:rPr>
                <a:t>Team B</a:t>
              </a:r>
            </a:p>
          </p:txBody>
        </p:sp>
        <p:sp>
          <p:nvSpPr>
            <p:cNvPr id="24" name="Text Box 48">
              <a:extLst>
                <a:ext uri="{FF2B5EF4-FFF2-40B4-BE49-F238E27FC236}">
                  <a16:creationId xmlns:a16="http://schemas.microsoft.com/office/drawing/2014/main" id="{B8641941-5916-6070-EA2F-92DDB8A0F125}"/>
                </a:ext>
              </a:extLst>
            </p:cNvPr>
            <p:cNvSpPr txBox="1">
              <a:spLocks noChangeArrowheads="1"/>
            </p:cNvSpPr>
            <p:nvPr>
              <p:custDataLst>
                <p:tags r:id="rId10"/>
              </p:custDataLst>
            </p:nvPr>
          </p:nvSpPr>
          <p:spPr bwMode="auto">
            <a:xfrm rot="321211">
              <a:off x="5046779" y="4438039"/>
              <a:ext cx="1155792" cy="28098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ct val="5000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400" b="1" i="0" u="none" strike="noStrike" kern="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Calibri Light" panose="020F0302020204030204"/>
                </a:rPr>
                <a:t>Team C</a:t>
              </a:r>
            </a:p>
          </p:txBody>
        </p:sp>
        <p:sp>
          <p:nvSpPr>
            <p:cNvPr id="25" name="Text Box 49">
              <a:extLst>
                <a:ext uri="{FF2B5EF4-FFF2-40B4-BE49-F238E27FC236}">
                  <a16:creationId xmlns:a16="http://schemas.microsoft.com/office/drawing/2014/main" id="{53BA275F-7A8F-7794-2A81-9914DB454A74}"/>
                </a:ext>
              </a:extLst>
            </p:cNvPr>
            <p:cNvSpPr txBox="1">
              <a:spLocks noChangeArrowheads="1"/>
            </p:cNvSpPr>
            <p:nvPr>
              <p:custDataLst>
                <p:tags r:id="rId11"/>
              </p:custDataLst>
            </p:nvPr>
          </p:nvSpPr>
          <p:spPr bwMode="auto">
            <a:xfrm rot="321211">
              <a:off x="5046779" y="5489549"/>
              <a:ext cx="1155792" cy="28098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ct val="5000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400" b="1" i="0" u="none" strike="noStrike" kern="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Calibri Light" panose="020F0302020204030204"/>
                </a:rPr>
                <a:t>Team D</a:t>
              </a:r>
            </a:p>
          </p:txBody>
        </p:sp>
        <p:cxnSp>
          <p:nvCxnSpPr>
            <p:cNvPr id="26" name="Straight Arrow Connector 103">
              <a:extLst>
                <a:ext uri="{FF2B5EF4-FFF2-40B4-BE49-F238E27FC236}">
                  <a16:creationId xmlns:a16="http://schemas.microsoft.com/office/drawing/2014/main" id="{0ABA9E6F-5C93-76F4-F3B6-C50A7B755A98}"/>
                </a:ext>
              </a:extLst>
            </p:cNvPr>
            <p:cNvCxnSpPr/>
            <p:nvPr/>
          </p:nvCxnSpPr>
          <p:spPr>
            <a:xfrm>
              <a:off x="4484815" y="2371228"/>
              <a:ext cx="367884" cy="1449"/>
            </a:xfrm>
            <a:prstGeom prst="straightConnector1">
              <a:avLst/>
            </a:prstGeom>
            <a:noFill/>
            <a:ln w="15875" cap="flat" cmpd="sng" algn="ctr">
              <a:solidFill>
                <a:sysClr val="windowText" lastClr="000000"/>
              </a:solidFill>
              <a:prstDash val="solid"/>
              <a:miter lim="800000"/>
              <a:tailEnd type="triangle" w="med" len="med"/>
            </a:ln>
            <a:effectLst/>
          </p:spPr>
        </p:cxnSp>
        <p:cxnSp>
          <p:nvCxnSpPr>
            <p:cNvPr id="27" name="Straight Arrow Connector 103">
              <a:extLst>
                <a:ext uri="{FF2B5EF4-FFF2-40B4-BE49-F238E27FC236}">
                  <a16:creationId xmlns:a16="http://schemas.microsoft.com/office/drawing/2014/main" id="{EBC40A91-6CC4-D08C-98D8-19CDB3120F79}"/>
                </a:ext>
              </a:extLst>
            </p:cNvPr>
            <p:cNvCxnSpPr/>
            <p:nvPr/>
          </p:nvCxnSpPr>
          <p:spPr>
            <a:xfrm>
              <a:off x="4484815" y="5560519"/>
              <a:ext cx="367884" cy="1449"/>
            </a:xfrm>
            <a:prstGeom prst="straightConnector1">
              <a:avLst/>
            </a:prstGeom>
            <a:noFill/>
            <a:ln w="15875" cap="flat" cmpd="sng" algn="ctr">
              <a:solidFill>
                <a:sysClr val="windowText" lastClr="000000"/>
              </a:solidFill>
              <a:prstDash val="solid"/>
              <a:miter lim="800000"/>
              <a:tailEnd type="triangle" w="med" len="med"/>
            </a:ln>
            <a:effectLst/>
          </p:spPr>
        </p:cxnSp>
        <p:sp>
          <p:nvSpPr>
            <p:cNvPr id="28" name="Line 59">
              <a:extLst>
                <a:ext uri="{FF2B5EF4-FFF2-40B4-BE49-F238E27FC236}">
                  <a16:creationId xmlns:a16="http://schemas.microsoft.com/office/drawing/2014/main" id="{1D92DAB9-4E12-2000-F69F-B74489353E76}"/>
                </a:ext>
              </a:extLst>
            </p:cNvPr>
            <p:cNvSpPr>
              <a:spLocks noChangeShapeType="1"/>
            </p:cNvSpPr>
            <p:nvPr>
              <p:custDataLst>
                <p:tags r:id="rId12"/>
              </p:custDataLst>
            </p:nvPr>
          </p:nvSpPr>
          <p:spPr bwMode="auto">
            <a:xfrm>
              <a:off x="4484815" y="2371228"/>
              <a:ext cx="0" cy="3189291"/>
            </a:xfrm>
            <a:prstGeom prst="line">
              <a:avLst/>
            </a:prstGeom>
            <a:noFill/>
            <a:ln w="15875">
              <a:solidFill>
                <a:sysClr val="windowText" lastClr="000000"/>
              </a:solidFill>
              <a:round/>
              <a:headEnd/>
              <a:tailEnd/>
            </a:ln>
          </p:spPr>
          <p:txBody>
            <a:bodyPr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endParaRPr>
            </a:p>
          </p:txBody>
        </p:sp>
        <p:grpSp>
          <p:nvGrpSpPr>
            <p:cNvPr id="29" name="Group 28">
              <a:extLst>
                <a:ext uri="{FF2B5EF4-FFF2-40B4-BE49-F238E27FC236}">
                  <a16:creationId xmlns:a16="http://schemas.microsoft.com/office/drawing/2014/main" id="{473E1D24-F0EF-1AC5-4C97-90934C1B65FD}"/>
                </a:ext>
              </a:extLst>
            </p:cNvPr>
            <p:cNvGrpSpPr/>
            <p:nvPr/>
          </p:nvGrpSpPr>
          <p:grpSpPr>
            <a:xfrm>
              <a:off x="1401256" y="3434325"/>
              <a:ext cx="841497" cy="2313033"/>
              <a:chOff x="1401256" y="3093366"/>
              <a:chExt cx="841497" cy="2313033"/>
            </a:xfrm>
          </p:grpSpPr>
          <p:sp>
            <p:nvSpPr>
              <p:cNvPr id="43" name="Line 60">
                <a:extLst>
                  <a:ext uri="{FF2B5EF4-FFF2-40B4-BE49-F238E27FC236}">
                    <a16:creationId xmlns:a16="http://schemas.microsoft.com/office/drawing/2014/main" id="{40FF537A-4D75-7061-DBD5-31BC9D31FDB0}"/>
                  </a:ext>
                </a:extLst>
              </p:cNvPr>
              <p:cNvSpPr>
                <a:spLocks noChangeShapeType="1"/>
              </p:cNvSpPr>
              <p:nvPr>
                <p:custDataLst>
                  <p:tags r:id="rId25"/>
                </p:custDataLst>
              </p:nvPr>
            </p:nvSpPr>
            <p:spPr bwMode="auto">
              <a:xfrm>
                <a:off x="1401256" y="3093366"/>
                <a:ext cx="841497" cy="0"/>
              </a:xfrm>
              <a:prstGeom prst="line">
                <a:avLst/>
              </a:prstGeom>
              <a:noFill/>
              <a:ln w="15875">
                <a:solidFill>
                  <a:sysClr val="windowText" lastClr="000000"/>
                </a:solidFill>
                <a:round/>
                <a:headEnd/>
                <a:tailEnd type="triangle" w="med" len="med"/>
              </a:ln>
            </p:spPr>
            <p:txBody>
              <a:bodyPr/>
              <a:lstStyle/>
              <a:p>
                <a:pPr marL="0" marR="0" lvl="0" indent="0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</a:endParaRPr>
              </a:p>
            </p:txBody>
          </p:sp>
          <p:sp>
            <p:nvSpPr>
              <p:cNvPr id="44" name="Line 61">
                <a:extLst>
                  <a:ext uri="{FF2B5EF4-FFF2-40B4-BE49-F238E27FC236}">
                    <a16:creationId xmlns:a16="http://schemas.microsoft.com/office/drawing/2014/main" id="{33A0FD05-60AE-0B4B-96EA-7BD44F278AED}"/>
                  </a:ext>
                </a:extLst>
              </p:cNvPr>
              <p:cNvSpPr>
                <a:spLocks noChangeShapeType="1"/>
              </p:cNvSpPr>
              <p:nvPr>
                <p:custDataLst>
                  <p:tags r:id="rId26"/>
                </p:custDataLst>
              </p:nvPr>
            </p:nvSpPr>
            <p:spPr bwMode="auto">
              <a:xfrm>
                <a:off x="1541746" y="4250607"/>
                <a:ext cx="701007" cy="0"/>
              </a:xfrm>
              <a:prstGeom prst="line">
                <a:avLst/>
              </a:prstGeom>
              <a:noFill/>
              <a:ln w="15875">
                <a:solidFill>
                  <a:sysClr val="windowText" lastClr="000000"/>
                </a:solidFill>
                <a:round/>
                <a:headEnd/>
                <a:tailEnd type="triangle" w="med" len="med"/>
              </a:ln>
            </p:spPr>
            <p:txBody>
              <a:bodyPr/>
              <a:lstStyle/>
              <a:p>
                <a:pPr marL="0" marR="0" lvl="0" indent="0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</a:endParaRPr>
              </a:p>
            </p:txBody>
          </p:sp>
          <p:sp>
            <p:nvSpPr>
              <p:cNvPr id="45" name="Line 62">
                <a:extLst>
                  <a:ext uri="{FF2B5EF4-FFF2-40B4-BE49-F238E27FC236}">
                    <a16:creationId xmlns:a16="http://schemas.microsoft.com/office/drawing/2014/main" id="{56656BA7-DF80-B2A5-A366-B3420F4193FE}"/>
                  </a:ext>
                </a:extLst>
              </p:cNvPr>
              <p:cNvSpPr>
                <a:spLocks noChangeShapeType="1"/>
              </p:cNvSpPr>
              <p:nvPr>
                <p:custDataLst>
                  <p:tags r:id="rId27"/>
                </p:custDataLst>
              </p:nvPr>
            </p:nvSpPr>
            <p:spPr bwMode="auto">
              <a:xfrm>
                <a:off x="1401256" y="5406399"/>
                <a:ext cx="841497" cy="0"/>
              </a:xfrm>
              <a:prstGeom prst="line">
                <a:avLst/>
              </a:prstGeom>
              <a:noFill/>
              <a:ln w="15875">
                <a:solidFill>
                  <a:sysClr val="windowText" lastClr="000000"/>
                </a:solidFill>
                <a:round/>
                <a:headEnd/>
                <a:tailEnd type="triangle" w="med" len="med"/>
              </a:ln>
            </p:spPr>
            <p:txBody>
              <a:bodyPr/>
              <a:lstStyle/>
              <a:p>
                <a:pPr marL="0" marR="0" lvl="0" indent="0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</a:endParaRPr>
              </a:p>
            </p:txBody>
          </p:sp>
        </p:grpSp>
        <p:sp>
          <p:nvSpPr>
            <p:cNvPr id="30" name="TextBox 29">
              <a:extLst>
                <a:ext uri="{FF2B5EF4-FFF2-40B4-BE49-F238E27FC236}">
                  <a16:creationId xmlns:a16="http://schemas.microsoft.com/office/drawing/2014/main" id="{D444FD06-310C-ACDE-0420-244752CB0F62}"/>
                </a:ext>
              </a:extLst>
            </p:cNvPr>
            <p:cNvSpPr txBox="1">
              <a:spLocks noChangeArrowheads="1"/>
            </p:cNvSpPr>
            <p:nvPr>
              <p:custDataLst>
                <p:tags r:id="rId13"/>
              </p:custDataLst>
            </p:nvPr>
          </p:nvSpPr>
          <p:spPr bwMode="auto">
            <a:xfrm rot="16200000">
              <a:off x="262844" y="4283067"/>
              <a:ext cx="1436774" cy="28098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400" b="0" i="0" u="none" strike="noStrike" kern="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Calibri Light" panose="020F0302020204030204"/>
                </a:rPr>
                <a:t>The Baseline</a:t>
              </a:r>
            </a:p>
          </p:txBody>
        </p:sp>
        <p:sp>
          <p:nvSpPr>
            <p:cNvPr id="31" name="Left-Right-Up Arrow 56">
              <a:extLst>
                <a:ext uri="{FF2B5EF4-FFF2-40B4-BE49-F238E27FC236}">
                  <a16:creationId xmlns:a16="http://schemas.microsoft.com/office/drawing/2014/main" id="{2510D504-8C2E-A6DC-5FF3-901038FA5B86}"/>
                </a:ext>
              </a:extLst>
            </p:cNvPr>
            <p:cNvSpPr/>
            <p:nvPr>
              <p:custDataLst>
                <p:tags r:id="rId14"/>
              </p:custDataLst>
            </p:nvPr>
          </p:nvSpPr>
          <p:spPr>
            <a:xfrm rot="16200000" flipV="1">
              <a:off x="438820" y="4503940"/>
              <a:ext cx="1506295" cy="210013"/>
            </a:xfrm>
            <a:prstGeom prst="leftRightUpArrow">
              <a:avLst>
                <a:gd name="adj1" fmla="val 29579"/>
                <a:gd name="adj2" fmla="val 25000"/>
                <a:gd name="adj3" fmla="val 20421"/>
              </a:avLst>
            </a:prstGeom>
            <a:solidFill>
              <a:sysClr val="windowText" lastClr="000000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anchor="ctr"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32" name="TextBox 31">
              <a:extLst>
                <a:ext uri="{FF2B5EF4-FFF2-40B4-BE49-F238E27FC236}">
                  <a16:creationId xmlns:a16="http://schemas.microsoft.com/office/drawing/2014/main" id="{ABEED4B7-6101-10AF-DCB6-9AFC3EE2F2C5}"/>
                </a:ext>
              </a:extLst>
            </p:cNvPr>
            <p:cNvSpPr txBox="1">
              <a:spLocks noChangeArrowheads="1"/>
            </p:cNvSpPr>
            <p:nvPr>
              <p:custDataLst>
                <p:tags r:id="rId15"/>
              </p:custDataLst>
            </p:nvPr>
          </p:nvSpPr>
          <p:spPr bwMode="auto">
            <a:xfrm>
              <a:off x="4193993" y="990600"/>
              <a:ext cx="3174210" cy="73866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square">
              <a:spAutoFit/>
            </a:bodyPr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400" b="1" i="0" u="none" strike="noStrike" kern="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ea typeface="Adobe Gothic Std B"/>
                </a:rPr>
                <a:t>Project organized by teams</a:t>
              </a:r>
            </a:p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400" b="0" i="0" u="none" strike="noStrike" kern="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ea typeface="Adobe Gothic Std B"/>
                </a:rPr>
                <a:t>100% of scope, budget,</a:t>
              </a:r>
              <a:br>
                <a:rPr kumimoji="0" lang="en-US" sz="1400" b="0" i="0" u="none" strike="noStrike" kern="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ea typeface="Adobe Gothic Std B"/>
                </a:rPr>
              </a:br>
              <a:r>
                <a:rPr kumimoji="0" lang="en-US" sz="1400" b="0" i="0" u="none" strike="noStrike" kern="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ea typeface="Adobe Gothic Std B"/>
                </a:rPr>
                <a:t>schedule allocated</a:t>
              </a:r>
            </a:p>
          </p:txBody>
        </p:sp>
        <p:grpSp>
          <p:nvGrpSpPr>
            <p:cNvPr id="33" name="Group 32">
              <a:extLst>
                <a:ext uri="{FF2B5EF4-FFF2-40B4-BE49-F238E27FC236}">
                  <a16:creationId xmlns:a16="http://schemas.microsoft.com/office/drawing/2014/main" id="{396B1D99-0A7D-C847-7BA9-44475B5A1759}"/>
                </a:ext>
              </a:extLst>
            </p:cNvPr>
            <p:cNvGrpSpPr/>
            <p:nvPr>
              <p:custDataLst>
                <p:tags r:id="rId16"/>
              </p:custDataLst>
            </p:nvPr>
          </p:nvGrpSpPr>
          <p:grpSpPr>
            <a:xfrm>
              <a:off x="2277641" y="1635588"/>
              <a:ext cx="1857063" cy="4449238"/>
              <a:chOff x="2277641" y="1294629"/>
              <a:chExt cx="1857063" cy="4449238"/>
            </a:xfrm>
          </p:grpSpPr>
          <p:sp>
            <p:nvSpPr>
              <p:cNvPr id="37" name="Rectangle 69">
                <a:extLst>
                  <a:ext uri="{FF2B5EF4-FFF2-40B4-BE49-F238E27FC236}">
                    <a16:creationId xmlns:a16="http://schemas.microsoft.com/office/drawing/2014/main" id="{1E8B35D8-C31B-4301-9346-655020B58005}"/>
                  </a:ext>
                </a:extLst>
              </p:cNvPr>
              <p:cNvSpPr/>
              <p:nvPr>
                <p:custDataLst>
                  <p:tags r:id="rId20"/>
                </p:custDataLst>
              </p:nvPr>
            </p:nvSpPr>
            <p:spPr>
              <a:xfrm>
                <a:off x="2277641" y="1294629"/>
                <a:ext cx="1857063" cy="1156285"/>
              </a:xfrm>
              <a:prstGeom prst="rect">
                <a:avLst/>
              </a:prstGeom>
              <a:solidFill>
                <a:srgbClr val="006666"/>
              </a:solidFill>
              <a:ln w="12700" cap="flat" cmpd="sng" algn="ctr">
                <a:noFill/>
                <a:prstDash val="solid"/>
                <a:miter lim="800000"/>
              </a:ln>
              <a:effectLst>
                <a:outerShdw blurRad="190500" dist="228600" dir="2700000" algn="ctr">
                  <a:srgbClr val="000000">
                    <a:alpha val="30000"/>
                  </a:srgbClr>
                </a:outerShdw>
              </a:effectLst>
              <a:scene3d>
                <a:camera prst="orthographicFront">
                  <a:rot lat="0" lon="0" rev="0"/>
                </a:camera>
                <a:lightRig rig="glow" dir="t">
                  <a:rot lat="0" lon="0" rev="4800000"/>
                </a:lightRig>
              </a:scene3d>
              <a:sp3d prstMaterial="matte">
                <a:bevelT w="127000" h="63500"/>
              </a:sp3d>
            </p:spPr>
            <p:txBody>
              <a:bodyPr anchor="ctr"/>
              <a:lstStyle/>
              <a:p>
                <a:pPr marL="0" marR="0" lvl="0" indent="0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0" cap="none" spc="0" normalizeH="0" baseline="0" noProof="0" dirty="0">
                  <a:ln>
                    <a:noFill/>
                  </a:ln>
                  <a:solidFill>
                    <a:srgbClr val="FFFFFF"/>
                  </a:solidFill>
                  <a:effectLst>
                    <a:outerShdw blurRad="50800" dist="38100" dir="8100000" algn="tr" rotWithShape="0">
                      <a:prstClr val="black"/>
                    </a:outerShdw>
                  </a:effectLst>
                  <a:uLnTx/>
                  <a:uFillTx/>
                  <a:latin typeface="Calibri" panose="020F0502020204030204"/>
                  <a:ea typeface="+mn-ea"/>
                  <a:cs typeface="Times New Roman" pitchFamily="18" charset="0"/>
                </a:endParaRPr>
              </a:p>
            </p:txBody>
          </p:sp>
          <p:grpSp>
            <p:nvGrpSpPr>
              <p:cNvPr id="38" name="Group 37">
                <a:extLst>
                  <a:ext uri="{FF2B5EF4-FFF2-40B4-BE49-F238E27FC236}">
                    <a16:creationId xmlns:a16="http://schemas.microsoft.com/office/drawing/2014/main" id="{1627698E-AEEA-E0A1-3C56-D72F16427BD3}"/>
                  </a:ext>
                </a:extLst>
              </p:cNvPr>
              <p:cNvGrpSpPr/>
              <p:nvPr/>
            </p:nvGrpSpPr>
            <p:grpSpPr>
              <a:xfrm>
                <a:off x="2277641" y="1310569"/>
                <a:ext cx="1857063" cy="4433298"/>
                <a:chOff x="2277641" y="1310569"/>
                <a:chExt cx="1857063" cy="4433298"/>
              </a:xfrm>
            </p:grpSpPr>
            <p:sp>
              <p:nvSpPr>
                <p:cNvPr id="39" name="Rectangle 69">
                  <a:extLst>
                    <a:ext uri="{FF2B5EF4-FFF2-40B4-BE49-F238E27FC236}">
                      <a16:creationId xmlns:a16="http://schemas.microsoft.com/office/drawing/2014/main" id="{78FEE61F-090E-3038-A726-9FBD5E505494}"/>
                    </a:ext>
                  </a:extLst>
                </p:cNvPr>
                <p:cNvSpPr/>
                <p:nvPr>
                  <p:custDataLst>
                    <p:tags r:id="rId21"/>
                  </p:custDataLst>
                </p:nvPr>
              </p:nvSpPr>
              <p:spPr>
                <a:xfrm>
                  <a:off x="2362200" y="1732446"/>
                  <a:ext cx="862836" cy="578313"/>
                </a:xfrm>
                <a:prstGeom prst="rect">
                  <a:avLst/>
                </a:prstGeom>
                <a:solidFill>
                  <a:sysClr val="window" lastClr="FFFFFF">
                    <a:lumMod val="85000"/>
                  </a:sysClr>
                </a:solidFill>
                <a:ln w="0" cap="flat" cmpd="sng" algn="ctr">
                  <a:noFill/>
                  <a:prstDash val="solid"/>
                  <a:miter lim="800000"/>
                </a:ln>
                <a:effectLst/>
                <a:scene3d>
                  <a:camera prst="orthographicFront"/>
                  <a:lightRig rig="threePt" dir="t"/>
                </a:scene3d>
                <a:sp3d>
                  <a:bevelT w="0" h="0"/>
                </a:sp3d>
              </p:spPr>
              <p:txBody>
                <a:bodyPr anchor="ctr"/>
                <a:lstStyle/>
                <a:p>
                  <a:pPr marL="0" marR="0" lvl="0" indent="0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r>
                    <a:rPr kumimoji="0" lang="en-US" sz="1100" b="1" i="0" u="none" strike="noStrike" kern="0" cap="none" spc="0" normalizeH="0" baseline="0" noProof="0" dirty="0">
                      <a:ln>
                        <a:noFill/>
                      </a:ln>
                      <a:solidFill>
                        <a:srgbClr val="000000"/>
                      </a:solidFill>
                      <a:effectLst>
                        <a:outerShdw blurRad="38100" dist="38100" dir="2700000" algn="tl">
                          <a:srgbClr val="FFFFFF">
                            <a:alpha val="43000"/>
                          </a:srgbClr>
                        </a:outerShdw>
                      </a:effectLst>
                      <a:uLnTx/>
                      <a:uFillTx/>
                      <a:latin typeface="Calibri" panose="020F0502020204030204"/>
                      <a:ea typeface="+mn-ea"/>
                      <a:cs typeface="Times New Roman" pitchFamily="18" charset="0"/>
                    </a:rPr>
                    <a:t>Contractor perform</a:t>
                  </a:r>
                </a:p>
              </p:txBody>
            </p:sp>
            <p:sp>
              <p:nvSpPr>
                <p:cNvPr id="40" name="Rectangle 69">
                  <a:extLst>
                    <a:ext uri="{FF2B5EF4-FFF2-40B4-BE49-F238E27FC236}">
                      <a16:creationId xmlns:a16="http://schemas.microsoft.com/office/drawing/2014/main" id="{53F7ACEF-93E0-1D68-B73C-A0CAC0A7CA43}"/>
                    </a:ext>
                  </a:extLst>
                </p:cNvPr>
                <p:cNvSpPr/>
                <p:nvPr>
                  <p:custDataLst>
                    <p:tags r:id="rId22"/>
                  </p:custDataLst>
                </p:nvPr>
              </p:nvSpPr>
              <p:spPr>
                <a:xfrm>
                  <a:off x="3315570" y="1732446"/>
                  <a:ext cx="750400" cy="578313"/>
                </a:xfrm>
                <a:prstGeom prst="rect">
                  <a:avLst/>
                </a:prstGeom>
                <a:solidFill>
                  <a:sysClr val="window" lastClr="FFFFFF">
                    <a:lumMod val="85000"/>
                  </a:sysClr>
                </a:solidFill>
                <a:ln w="0" cap="flat" cmpd="sng" algn="ctr">
                  <a:noFill/>
                  <a:prstDash val="solid"/>
                  <a:miter lim="800000"/>
                </a:ln>
                <a:effectLst/>
                <a:scene3d>
                  <a:camera prst="orthographicFront"/>
                  <a:lightRig rig="threePt" dir="t"/>
                </a:scene3d>
                <a:sp3d>
                  <a:bevelT w="0" h="0"/>
                </a:sp3d>
              </p:spPr>
              <p:txBody>
                <a:bodyPr anchor="ctr"/>
                <a:lstStyle/>
                <a:p>
                  <a:pPr marL="0" marR="0" lvl="0" indent="0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r>
                    <a:rPr kumimoji="0" lang="en-US" sz="1100" b="1" i="0" u="none" strike="noStrike" kern="0" cap="none" spc="0" normalizeH="0" baseline="0" noProof="0" dirty="0">
                      <a:ln>
                        <a:noFill/>
                      </a:ln>
                      <a:solidFill>
                        <a:srgbClr val="000000"/>
                      </a:solidFill>
                      <a:effectLst>
                        <a:outerShdw blurRad="38100" dist="38100" dir="2700000" algn="tl">
                          <a:srgbClr val="FFFFFF">
                            <a:alpha val="43000"/>
                          </a:srgbClr>
                        </a:outerShdw>
                      </a:effectLst>
                      <a:uLnTx/>
                      <a:uFillTx/>
                      <a:latin typeface="Calibri" panose="020F0502020204030204"/>
                      <a:ea typeface="+mn-ea"/>
                      <a:cs typeface="Times New Roman" pitchFamily="18" charset="0"/>
                    </a:rPr>
                    <a:t>Partners/ subs/ suppliers</a:t>
                  </a:r>
                </a:p>
              </p:txBody>
            </p:sp>
            <p:sp>
              <p:nvSpPr>
                <p:cNvPr id="41" name="Rectangle 56">
                  <a:extLst>
                    <a:ext uri="{FF2B5EF4-FFF2-40B4-BE49-F238E27FC236}">
                      <a16:creationId xmlns:a16="http://schemas.microsoft.com/office/drawing/2014/main" id="{C5F9E4DC-A460-8FD6-C16D-013B62F327A5}"/>
                    </a:ext>
                  </a:extLst>
                </p:cNvPr>
                <p:cNvSpPr>
                  <a:spLocks noChangeArrowheads="1"/>
                </p:cNvSpPr>
                <p:nvPr>
                  <p:custDataLst>
                    <p:tags r:id="rId23"/>
                  </p:custDataLst>
                </p:nvPr>
              </p:nvSpPr>
              <p:spPr bwMode="auto">
                <a:xfrm>
                  <a:off x="2277641" y="2520472"/>
                  <a:ext cx="1857063" cy="3223395"/>
                </a:xfrm>
                <a:prstGeom prst="rect">
                  <a:avLst/>
                </a:prstGeom>
                <a:solidFill>
                  <a:sysClr val="window" lastClr="FFFFFF">
                    <a:lumMod val="65000"/>
                  </a:sysClr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  <a:scene3d>
                  <a:camera prst="orthographicFront">
                    <a:rot lat="0" lon="0" rev="0"/>
                  </a:camera>
                  <a:lightRig rig="glow" dir="t">
                    <a:rot lat="0" lon="0" rev="14100000"/>
                  </a:lightRig>
                </a:scene3d>
                <a:sp3d prstMaterial="softEdge">
                  <a:bevelT w="127000" prst="artDeco"/>
                </a:sp3d>
              </p:spPr>
              <p:txBody>
                <a:bodyPr anchor="ctr"/>
                <a:lstStyle/>
                <a:p>
                  <a:pPr marL="0" marR="0" lvl="0" indent="0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US" sz="1100" b="0" i="0" u="none" strike="noStrike" kern="0" cap="none" spc="0" normalizeH="0" baseline="0" noProof="0" dirty="0">
                    <a:ln>
                      <a:noFill/>
                    </a:ln>
                    <a:solidFill>
                      <a:srgbClr val="FFFFFF"/>
                    </a:solidFill>
                    <a:effectLst>
                      <a:outerShdw blurRad="38100" dist="38100" dir="2700000" algn="tl">
                        <a:srgbClr val="FFFFFF">
                          <a:alpha val="43000"/>
                        </a:srgbClr>
                      </a:outerShdw>
                    </a:effectLst>
                    <a:uLnTx/>
                    <a:uFillTx/>
                    <a:latin typeface="Calibri" panose="020F0502020204030204"/>
                    <a:ea typeface="+mn-ea"/>
                    <a:cs typeface="Times New Roman" pitchFamily="18" charset="0"/>
                  </a:endParaRPr>
                </a:p>
              </p:txBody>
            </p:sp>
            <p:sp>
              <p:nvSpPr>
                <p:cNvPr id="42" name="Oval 41">
                  <a:extLst>
                    <a:ext uri="{FF2B5EF4-FFF2-40B4-BE49-F238E27FC236}">
                      <a16:creationId xmlns:a16="http://schemas.microsoft.com/office/drawing/2014/main" id="{F3E2274F-2B6D-021F-AE4B-835863C20558}"/>
                    </a:ext>
                  </a:extLst>
                </p:cNvPr>
                <p:cNvSpPr/>
                <p:nvPr>
                  <p:custDataLst>
                    <p:tags r:id="rId24"/>
                  </p:custDataLst>
                </p:nvPr>
              </p:nvSpPr>
              <p:spPr>
                <a:xfrm>
                  <a:off x="2290915" y="1310569"/>
                  <a:ext cx="539371" cy="349058"/>
                </a:xfrm>
                <a:prstGeom prst="ellipse">
                  <a:avLst/>
                </a:prstGeom>
                <a:solidFill>
                  <a:srgbClr val="285C6E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  <a:scene3d>
                  <a:camera prst="orthographicFront"/>
                  <a:lightRig rig="threePt" dir="t"/>
                </a:scene3d>
                <a:sp3d>
                  <a:bevelT w="6350" h="0"/>
                </a:sp3d>
              </p:spPr>
              <p:txBody>
                <a:bodyPr lIns="0" tIns="0" rIns="0" bIns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r>
                    <a:rPr kumimoji="0" lang="en-US" sz="1400" b="1" i="0" u="none" strike="noStrike" kern="0" cap="none" spc="0" normalizeH="0" baseline="0" noProof="0" dirty="0">
                      <a:ln>
                        <a:noFill/>
                      </a:ln>
                      <a:solidFill>
                        <a:prstClr val="white"/>
                      </a:solidFill>
                      <a:effectLst/>
                      <a:uLnTx/>
                      <a:uFillTx/>
                      <a:latin typeface="Calibri" panose="020F0502020204030204"/>
                      <a:ea typeface="+mn-ea"/>
                      <a:cs typeface="Times New Roman" pitchFamily="18" charset="0"/>
                    </a:rPr>
                    <a:t>PEP</a:t>
                  </a:r>
                </a:p>
              </p:txBody>
            </p:sp>
          </p:grpSp>
        </p:grpSp>
        <p:sp>
          <p:nvSpPr>
            <p:cNvPr id="34" name="Oval 33">
              <a:extLst>
                <a:ext uri="{FF2B5EF4-FFF2-40B4-BE49-F238E27FC236}">
                  <a16:creationId xmlns:a16="http://schemas.microsoft.com/office/drawing/2014/main" id="{342960CE-DBB6-2BC4-5328-48FF06ABE9C8}"/>
                </a:ext>
              </a:extLst>
            </p:cNvPr>
            <p:cNvSpPr/>
            <p:nvPr>
              <p:custDataLst>
                <p:tags r:id="rId17"/>
              </p:custDataLst>
            </p:nvPr>
          </p:nvSpPr>
          <p:spPr>
            <a:xfrm>
              <a:off x="1322490" y="4238354"/>
              <a:ext cx="734347" cy="680351"/>
            </a:xfrm>
            <a:prstGeom prst="ellipse">
              <a:avLst/>
            </a:prstGeom>
            <a:solidFill>
              <a:srgbClr val="009999"/>
            </a:solidFill>
            <a:ln w="12700" cap="flat" cmpd="sng" algn="ctr">
              <a:noFill/>
              <a:prstDash val="solid"/>
              <a:miter lim="800000"/>
            </a:ln>
            <a:effectLst>
              <a:outerShdw blurRad="44450" dist="27940" dir="5400000" algn="ctr">
                <a:srgbClr val="000000">
                  <a:alpha val="32000"/>
                </a:srgbClr>
              </a:outerShdw>
            </a:effectLst>
            <a:scene3d>
              <a:camera prst="orthographicFront">
                <a:rot lat="0" lon="0" rev="0"/>
              </a:camera>
              <a:lightRig rig="balanced" dir="t">
                <a:rot lat="0" lon="0" rev="8700000"/>
              </a:lightRig>
            </a:scene3d>
            <a:sp3d>
              <a:bevelT w="190500" h="38100"/>
            </a:sp3d>
          </p:spPr>
          <p:txBody>
            <a:bodyPr lIns="0" tIns="0" rIns="0" bIns="0" anchor="ctr"/>
            <a:lstStyle/>
            <a:p>
              <a:pPr marL="0" marR="0" lvl="0" indent="0" algn="ctr" defTabSz="914400" eaLnBrk="0" fontAlgn="auto" latinLnBrk="0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400" b="1" i="0" u="none" strike="noStrike" kern="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Times New Roman" pitchFamily="18" charset="0"/>
                </a:rPr>
                <a:t>Scope</a:t>
              </a:r>
            </a:p>
          </p:txBody>
        </p:sp>
        <p:sp>
          <p:nvSpPr>
            <p:cNvPr id="35" name="Oval 34">
              <a:extLst>
                <a:ext uri="{FF2B5EF4-FFF2-40B4-BE49-F238E27FC236}">
                  <a16:creationId xmlns:a16="http://schemas.microsoft.com/office/drawing/2014/main" id="{FC3D7B97-802B-7F8D-C0DB-31FAC5599382}"/>
                </a:ext>
              </a:extLst>
            </p:cNvPr>
            <p:cNvSpPr/>
            <p:nvPr>
              <p:custDataLst>
                <p:tags r:id="rId18"/>
              </p:custDataLst>
            </p:nvPr>
          </p:nvSpPr>
          <p:spPr>
            <a:xfrm>
              <a:off x="757124" y="3112254"/>
              <a:ext cx="744990" cy="680351"/>
            </a:xfrm>
            <a:prstGeom prst="ellipse">
              <a:avLst/>
            </a:prstGeom>
            <a:solidFill>
              <a:srgbClr val="00B050"/>
            </a:solidFill>
            <a:ln w="12700" cap="flat" cmpd="sng" algn="ctr">
              <a:noFill/>
              <a:prstDash val="solid"/>
              <a:miter lim="800000"/>
            </a:ln>
            <a:effectLst/>
            <a:scene3d>
              <a:camera prst="orthographicFront">
                <a:rot lat="0" lon="0" rev="0"/>
              </a:camera>
              <a:lightRig rig="contrasting" dir="t">
                <a:rot lat="0" lon="0" rev="7800000"/>
              </a:lightRig>
            </a:scene3d>
            <a:sp3d>
              <a:bevelT w="139700" h="139700"/>
            </a:sp3d>
          </p:spPr>
          <p:txBody>
            <a:bodyPr lIns="0" tIns="0" rIns="0" bIns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100" b="1" i="0" u="none" strike="noStrike" kern="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Times New Roman" pitchFamily="18" charset="0"/>
                </a:rPr>
                <a:t>Schedule</a:t>
              </a:r>
            </a:p>
          </p:txBody>
        </p:sp>
        <p:sp>
          <p:nvSpPr>
            <p:cNvPr id="36" name="Oval 35">
              <a:extLst>
                <a:ext uri="{FF2B5EF4-FFF2-40B4-BE49-F238E27FC236}">
                  <a16:creationId xmlns:a16="http://schemas.microsoft.com/office/drawing/2014/main" id="{93CD6DF0-5935-7AFA-1DC1-63DADCCC5A2F}"/>
                </a:ext>
              </a:extLst>
            </p:cNvPr>
            <p:cNvSpPr/>
            <p:nvPr>
              <p:custDataLst>
                <p:tags r:id="rId19"/>
              </p:custDataLst>
            </p:nvPr>
          </p:nvSpPr>
          <p:spPr>
            <a:xfrm>
              <a:off x="763300" y="5425286"/>
              <a:ext cx="734347" cy="680351"/>
            </a:xfrm>
            <a:prstGeom prst="ellipse">
              <a:avLst/>
            </a:prstGeom>
            <a:solidFill>
              <a:srgbClr val="72DFDC"/>
            </a:solidFill>
            <a:ln w="12700" cap="flat" cmpd="sng" algn="ctr">
              <a:noFill/>
              <a:prstDash val="solid"/>
              <a:miter lim="800000"/>
            </a:ln>
            <a:effectLst>
              <a:outerShdw blurRad="44450" dist="27940" dir="5400000" algn="ctr">
                <a:srgbClr val="000000">
                  <a:alpha val="32000"/>
                </a:srgbClr>
              </a:outerShdw>
            </a:effectLst>
            <a:scene3d>
              <a:camera prst="orthographicFront">
                <a:rot lat="0" lon="0" rev="0"/>
              </a:camera>
              <a:lightRig rig="balanced" dir="t">
                <a:rot lat="0" lon="0" rev="8700000"/>
              </a:lightRig>
            </a:scene3d>
            <a:sp3d>
              <a:bevelT w="190500" h="38100"/>
            </a:sp3d>
          </p:spPr>
          <p:txBody>
            <a:bodyPr lIns="0" tIns="0" rIns="0" bIns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200" b="1" i="0" u="none" strike="noStrike" kern="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Times New Roman" pitchFamily="18" charset="0"/>
                </a:rPr>
                <a:t>Budget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486267999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40788" y="5949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82831" y="178976"/>
            <a:ext cx="8623386" cy="1607481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246212" y="629035"/>
            <a:ext cx="446598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Alignment and Ownership of the </a:t>
            </a:r>
            <a:r>
              <a:rPr lang="en-US" sz="2800" b="1" dirty="0">
                <a:solidFill>
                  <a:prstClr val="white"/>
                </a:solidFill>
              </a:rPr>
              <a:t>Baseline Benefits</a:t>
            </a:r>
            <a:endParaRPr kumimoji="0" lang="en-US" sz="28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171828" y="236724"/>
            <a:ext cx="168507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ajawal Medium" panose="00000600000000000000" pitchFamily="2" charset="-78"/>
                <a:ea typeface="+mn-ea"/>
                <a:cs typeface="Tajawal Medium" panose="00000600000000000000" pitchFamily="2" charset="-78"/>
              </a:rPr>
              <a:t>Lecture 6</a:t>
            </a:r>
          </a:p>
        </p:txBody>
      </p:sp>
      <p:sp>
        <p:nvSpPr>
          <p:cNvPr id="46" name="Content Placeholder 1">
            <a:extLst>
              <a:ext uri="{FF2B5EF4-FFF2-40B4-BE49-F238E27FC236}">
                <a16:creationId xmlns:a16="http://schemas.microsoft.com/office/drawing/2014/main" id="{C8EEA12A-256E-4802-5128-888966CBEE41}"/>
              </a:ext>
            </a:extLst>
          </p:cNvPr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651740" y="1851821"/>
            <a:ext cx="10976889" cy="3154358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24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Ensure teams know and accept their scope, schedule, and budgets.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24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Drive ownership.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24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Ensure that stretch goals and targets are defined and accepted by the teams.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24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Establish an environment of accountability.</a:t>
            </a:r>
          </a:p>
          <a:p>
            <a:pPr>
              <a:lnSpc>
                <a:spcPct val="150000"/>
              </a:lnSpc>
            </a:pPr>
            <a:endParaRPr lang="en-US" sz="2400" dirty="0">
              <a:solidFill>
                <a:prstClr val="blac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endParaRPr lang="en-US" sz="2400" dirty="0">
              <a:solidFill>
                <a:prstClr val="blac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50000"/>
              </a:lnSpc>
              <a:buFont typeface="Arial" panose="020B0604020202020204" pitchFamily="34" charset="0"/>
              <a:buNone/>
            </a:pPr>
            <a:endParaRPr lang="en-US" sz="2400" dirty="0">
              <a:solidFill>
                <a:prstClr val="blac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51495980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1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364" y="498334"/>
            <a:ext cx="6058111" cy="850688"/>
          </a:xfrm>
          <a:prstGeom prst="rect">
            <a:avLst/>
          </a:prstGeom>
        </p:spPr>
      </p:pic>
      <p:sp>
        <p:nvSpPr>
          <p:cNvPr id="13" name="Freeform 5"/>
          <p:cNvSpPr>
            <a:spLocks/>
          </p:cNvSpPr>
          <p:nvPr/>
        </p:nvSpPr>
        <p:spPr bwMode="auto">
          <a:xfrm>
            <a:off x="85725" y="1588"/>
            <a:ext cx="2446338" cy="1631950"/>
          </a:xfrm>
          <a:custGeom>
            <a:avLst/>
            <a:gdLst>
              <a:gd name="T0" fmla="*/ 2 w 1137"/>
              <a:gd name="T1" fmla="*/ 588 h 754"/>
              <a:gd name="T2" fmla="*/ 181 w 1137"/>
              <a:gd name="T3" fmla="*/ 690 h 754"/>
              <a:gd name="T4" fmla="*/ 396 w 1137"/>
              <a:gd name="T5" fmla="*/ 742 h 754"/>
              <a:gd name="T6" fmla="*/ 820 w 1137"/>
              <a:gd name="T7" fmla="*/ 644 h 754"/>
              <a:gd name="T8" fmla="*/ 1137 w 1137"/>
              <a:gd name="T9" fmla="*/ 43 h 754"/>
              <a:gd name="T10" fmla="*/ 1136 w 1137"/>
              <a:gd name="T11" fmla="*/ 0 h 754"/>
              <a:gd name="T12" fmla="*/ 44 w 1137"/>
              <a:gd name="T13" fmla="*/ 0 h 754"/>
              <a:gd name="T14" fmla="*/ 2 w 1137"/>
              <a:gd name="T15" fmla="*/ 588 h 75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1137" h="754">
                <a:moveTo>
                  <a:pt x="2" y="588"/>
                </a:moveTo>
                <a:cubicBezTo>
                  <a:pt x="0" y="615"/>
                  <a:pt x="156" y="680"/>
                  <a:pt x="181" y="690"/>
                </a:cubicBezTo>
                <a:cubicBezTo>
                  <a:pt x="250" y="718"/>
                  <a:pt x="322" y="735"/>
                  <a:pt x="396" y="742"/>
                </a:cubicBezTo>
                <a:cubicBezTo>
                  <a:pt x="543" y="754"/>
                  <a:pt x="694" y="722"/>
                  <a:pt x="820" y="644"/>
                </a:cubicBezTo>
                <a:cubicBezTo>
                  <a:pt x="1025" y="517"/>
                  <a:pt x="1131" y="279"/>
                  <a:pt x="1137" y="43"/>
                </a:cubicBezTo>
                <a:cubicBezTo>
                  <a:pt x="1137" y="29"/>
                  <a:pt x="1137" y="14"/>
                  <a:pt x="1136" y="0"/>
                </a:cubicBezTo>
                <a:cubicBezTo>
                  <a:pt x="772" y="0"/>
                  <a:pt x="408" y="0"/>
                  <a:pt x="44" y="0"/>
                </a:cubicBezTo>
                <a:cubicBezTo>
                  <a:pt x="30" y="196"/>
                  <a:pt x="16" y="392"/>
                  <a:pt x="2" y="588"/>
                </a:cubicBezTo>
                <a:close/>
              </a:path>
            </a:pathLst>
          </a:custGeom>
          <a:solidFill>
            <a:srgbClr val="FF9518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Freeform 6"/>
          <p:cNvSpPr>
            <a:spLocks/>
          </p:cNvSpPr>
          <p:nvPr/>
        </p:nvSpPr>
        <p:spPr bwMode="auto">
          <a:xfrm>
            <a:off x="-22225" y="1588"/>
            <a:ext cx="2446338" cy="1631950"/>
          </a:xfrm>
          <a:custGeom>
            <a:avLst/>
            <a:gdLst>
              <a:gd name="T0" fmla="*/ 2 w 1137"/>
              <a:gd name="T1" fmla="*/ 588 h 754"/>
              <a:gd name="T2" fmla="*/ 181 w 1137"/>
              <a:gd name="T3" fmla="*/ 690 h 754"/>
              <a:gd name="T4" fmla="*/ 395 w 1137"/>
              <a:gd name="T5" fmla="*/ 742 h 754"/>
              <a:gd name="T6" fmla="*/ 819 w 1137"/>
              <a:gd name="T7" fmla="*/ 644 h 754"/>
              <a:gd name="T8" fmla="*/ 1136 w 1137"/>
              <a:gd name="T9" fmla="*/ 43 h 754"/>
              <a:gd name="T10" fmla="*/ 1136 w 1137"/>
              <a:gd name="T11" fmla="*/ 0 h 754"/>
              <a:gd name="T12" fmla="*/ 44 w 1137"/>
              <a:gd name="T13" fmla="*/ 0 h 754"/>
              <a:gd name="T14" fmla="*/ 2 w 1137"/>
              <a:gd name="T15" fmla="*/ 588 h 75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1137" h="754">
                <a:moveTo>
                  <a:pt x="2" y="588"/>
                </a:moveTo>
                <a:cubicBezTo>
                  <a:pt x="0" y="615"/>
                  <a:pt x="155" y="680"/>
                  <a:pt x="181" y="690"/>
                </a:cubicBezTo>
                <a:cubicBezTo>
                  <a:pt x="249" y="718"/>
                  <a:pt x="322" y="735"/>
                  <a:pt x="395" y="742"/>
                </a:cubicBezTo>
                <a:cubicBezTo>
                  <a:pt x="543" y="754"/>
                  <a:pt x="693" y="722"/>
                  <a:pt x="819" y="644"/>
                </a:cubicBezTo>
                <a:cubicBezTo>
                  <a:pt x="1024" y="517"/>
                  <a:pt x="1131" y="279"/>
                  <a:pt x="1136" y="43"/>
                </a:cubicBezTo>
                <a:cubicBezTo>
                  <a:pt x="1137" y="29"/>
                  <a:pt x="1137" y="14"/>
                  <a:pt x="1136" y="0"/>
                </a:cubicBezTo>
                <a:cubicBezTo>
                  <a:pt x="772" y="0"/>
                  <a:pt x="408" y="0"/>
                  <a:pt x="44" y="0"/>
                </a:cubicBezTo>
                <a:cubicBezTo>
                  <a:pt x="30" y="196"/>
                  <a:pt x="16" y="392"/>
                  <a:pt x="2" y="588"/>
                </a:cubicBezTo>
                <a:close/>
              </a:path>
            </a:pathLst>
          </a:custGeom>
          <a:solidFill>
            <a:srgbClr val="0A1F6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6" name="Freeform 8"/>
          <p:cNvSpPr>
            <a:spLocks/>
          </p:cNvSpPr>
          <p:nvPr/>
        </p:nvSpPr>
        <p:spPr bwMode="auto">
          <a:xfrm>
            <a:off x="-131763" y="1588"/>
            <a:ext cx="2470150" cy="1631950"/>
          </a:xfrm>
          <a:custGeom>
            <a:avLst/>
            <a:gdLst>
              <a:gd name="T0" fmla="*/ 13 w 1148"/>
              <a:gd name="T1" fmla="*/ 588 h 754"/>
              <a:gd name="T2" fmla="*/ 192 w 1148"/>
              <a:gd name="T3" fmla="*/ 690 h 754"/>
              <a:gd name="T4" fmla="*/ 407 w 1148"/>
              <a:gd name="T5" fmla="*/ 742 h 754"/>
              <a:gd name="T6" fmla="*/ 831 w 1148"/>
              <a:gd name="T7" fmla="*/ 644 h 754"/>
              <a:gd name="T8" fmla="*/ 1148 w 1148"/>
              <a:gd name="T9" fmla="*/ 43 h 754"/>
              <a:gd name="T10" fmla="*/ 1147 w 1148"/>
              <a:gd name="T11" fmla="*/ 0 h 754"/>
              <a:gd name="T12" fmla="*/ 14 w 1148"/>
              <a:gd name="T13" fmla="*/ 0 h 754"/>
              <a:gd name="T14" fmla="*/ 13 w 1148"/>
              <a:gd name="T15" fmla="*/ 588 h 75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1148" h="754">
                <a:moveTo>
                  <a:pt x="13" y="588"/>
                </a:moveTo>
                <a:cubicBezTo>
                  <a:pt x="11" y="615"/>
                  <a:pt x="167" y="680"/>
                  <a:pt x="192" y="690"/>
                </a:cubicBezTo>
                <a:cubicBezTo>
                  <a:pt x="261" y="718"/>
                  <a:pt x="333" y="735"/>
                  <a:pt x="407" y="742"/>
                </a:cubicBezTo>
                <a:cubicBezTo>
                  <a:pt x="554" y="754"/>
                  <a:pt x="705" y="722"/>
                  <a:pt x="831" y="644"/>
                </a:cubicBezTo>
                <a:cubicBezTo>
                  <a:pt x="1036" y="517"/>
                  <a:pt x="1142" y="279"/>
                  <a:pt x="1148" y="43"/>
                </a:cubicBezTo>
                <a:cubicBezTo>
                  <a:pt x="1148" y="29"/>
                  <a:pt x="1148" y="14"/>
                  <a:pt x="1147" y="0"/>
                </a:cubicBezTo>
                <a:cubicBezTo>
                  <a:pt x="783" y="0"/>
                  <a:pt x="378" y="0"/>
                  <a:pt x="14" y="0"/>
                </a:cubicBezTo>
                <a:cubicBezTo>
                  <a:pt x="0" y="196"/>
                  <a:pt x="27" y="392"/>
                  <a:pt x="13" y="588"/>
                </a:cubicBezTo>
                <a:close/>
              </a:path>
            </a:pathLst>
          </a:custGeom>
          <a:solidFill>
            <a:srgbClr val="25A9E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40788" y="5949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492132" y="648838"/>
            <a:ext cx="142539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srgbClr val="FF9518"/>
                </a:solidFill>
                <a:effectLst/>
                <a:uLnTx/>
                <a:uFillTx/>
                <a:latin typeface="Tajawal Medium" panose="00000600000000000000" pitchFamily="2" charset="-78"/>
                <a:ea typeface="+mn-ea"/>
                <a:cs typeface="Tajawal Medium" panose="00000600000000000000" pitchFamily="2" charset="-78"/>
              </a:rPr>
              <a:t>Agenda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171828" y="236724"/>
            <a:ext cx="168507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ajawal Medium" panose="00000600000000000000" pitchFamily="2" charset="-78"/>
                <a:ea typeface="+mn-ea"/>
                <a:cs typeface="Tajawal Medium" panose="00000600000000000000" pitchFamily="2" charset="-78"/>
              </a:rPr>
              <a:t>Lecture 6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87357321-6E69-4B90-B781-A8690AF55508}"/>
              </a:ext>
            </a:extLst>
          </p:cNvPr>
          <p:cNvSpPr txBox="1"/>
          <p:nvPr/>
        </p:nvSpPr>
        <p:spPr>
          <a:xfrm>
            <a:off x="1516361" y="1021554"/>
            <a:ext cx="9902228" cy="495520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571500" marR="0" lvl="0" indent="-5715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>
                    <a:lumMod val="6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Purpose of a Performance Measurement Baseline</a:t>
            </a:r>
          </a:p>
          <a:p>
            <a:pPr marL="571500" marR="0" lvl="0" indent="-5715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>
                    <a:lumMod val="6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Components of the Performance Baseline</a:t>
            </a:r>
          </a:p>
          <a:p>
            <a:pPr marL="571500" marR="0" lvl="0" indent="-5715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>
                    <a:lumMod val="6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Components and Assembly of the Performance Baseline</a:t>
            </a:r>
          </a:p>
          <a:p>
            <a:pPr marL="571500" marR="0" lvl="0" indent="-5715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>
                    <a:lumMod val="6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Scope</a:t>
            </a:r>
          </a:p>
          <a:p>
            <a:pPr marL="571500" marR="0" lvl="0" indent="-5715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>
                    <a:lumMod val="6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Contract Terms and Conditions (CTC)</a:t>
            </a:r>
          </a:p>
          <a:p>
            <a:pPr marL="571500" marR="0" lvl="0" indent="-5715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>
                    <a:lumMod val="6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Project Execution Plan (PEP)</a:t>
            </a:r>
          </a:p>
          <a:p>
            <a:pPr marL="571500" marR="0" lvl="0" indent="-5715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>
                    <a:lumMod val="6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Schedule</a:t>
            </a:r>
          </a:p>
          <a:p>
            <a:pPr marL="571500" marR="0" lvl="0" indent="-5715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>
                    <a:lumMod val="6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Work Breakdown Structure</a:t>
            </a:r>
          </a:p>
          <a:p>
            <a:pPr marL="571500" marR="0" lvl="0" indent="-5715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>
                    <a:lumMod val="6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Work Breakdown Structure Benefits </a:t>
            </a:r>
          </a:p>
          <a:p>
            <a:pPr marL="571500" marR="0" lvl="0" indent="-5715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>
                    <a:lumMod val="6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Organizational Breakdown Structure</a:t>
            </a:r>
          </a:p>
          <a:p>
            <a:pPr marL="571500" marR="0" lvl="0" indent="-5715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>
                    <a:lumMod val="6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WBS/OBS Diagram</a:t>
            </a:r>
          </a:p>
          <a:p>
            <a:pPr marL="571500" marR="0" lvl="0" indent="-5715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>
                    <a:lumMod val="6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Ownership</a:t>
            </a:r>
          </a:p>
          <a:p>
            <a:pPr marL="571500" indent="-571500">
              <a:buFont typeface="Courier New" panose="02070309020205020404" pitchFamily="49" charset="0"/>
              <a:buChar char="o"/>
              <a:defRPr/>
            </a:pPr>
            <a:r>
              <a:rPr lang="en-US" sz="2800" b="1" dirty="0">
                <a:latin typeface="Calibri" panose="020F0502020204030204"/>
              </a:rPr>
              <a:t>The Concept of Rolling Wave Planning</a:t>
            </a:r>
          </a:p>
        </p:txBody>
      </p:sp>
    </p:spTree>
    <p:extLst>
      <p:ext uri="{BB962C8B-B14F-4D97-AF65-F5344CB8AC3E}">
        <p14:creationId xmlns:p14="http://schemas.microsoft.com/office/powerpoint/2010/main" val="770924459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40788" y="5949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82831" y="178976"/>
            <a:ext cx="8623386" cy="1607481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246210" y="629035"/>
            <a:ext cx="598338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The Concept of Rolling Wave Planning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171828" y="236724"/>
            <a:ext cx="168507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ajawal Medium" panose="00000600000000000000" pitchFamily="2" charset="-78"/>
                <a:ea typeface="+mn-ea"/>
                <a:cs typeface="Tajawal Medium" panose="00000600000000000000" pitchFamily="2" charset="-78"/>
              </a:rPr>
              <a:t>Lecture 6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302175F2-EAA0-A5B9-EAC4-C235B3E98E57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765860" y="1316454"/>
            <a:ext cx="8821677" cy="51027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09115067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40788" y="5949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82831" y="178976"/>
            <a:ext cx="8623386" cy="1607481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246210" y="629035"/>
            <a:ext cx="598338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The Concept of Rolling Wave Planning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171828" y="236724"/>
            <a:ext cx="168507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ajawal Medium" panose="00000600000000000000" pitchFamily="2" charset="-78"/>
                <a:ea typeface="+mn-ea"/>
                <a:cs typeface="Tajawal Medium" panose="00000600000000000000" pitchFamily="2" charset="-78"/>
              </a:rPr>
              <a:t>Lecture 6</a:t>
            </a:r>
          </a:p>
        </p:txBody>
      </p:sp>
      <p:sp>
        <p:nvSpPr>
          <p:cNvPr id="10" name="Content Placeholder 1">
            <a:extLst>
              <a:ext uri="{FF2B5EF4-FFF2-40B4-BE49-F238E27FC236}">
                <a16:creationId xmlns:a16="http://schemas.microsoft.com/office/drawing/2014/main" id="{3FD7E500-C7C6-882F-D5D7-DA9C18660C56}"/>
              </a:ext>
            </a:extLst>
          </p:cNvPr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651740" y="1851821"/>
            <a:ext cx="10976889" cy="3657158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24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Rolling wave planning is a project management technique that involves progressive elaboration to add detail to the Work Breakdown Structure (WBS) on an ongoing basis.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24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At the beginning of the project, near term deliverables are decomposed into individual components (work packages) and defined at the greatest level of detail. </a:t>
            </a:r>
          </a:p>
          <a:p>
            <a:pPr marL="0" indent="0">
              <a:lnSpc>
                <a:spcPct val="150000"/>
              </a:lnSpc>
              <a:buFont typeface="Arial" panose="020B0604020202020204" pitchFamily="34" charset="0"/>
              <a:buNone/>
            </a:pPr>
            <a:endParaRPr lang="en-US" sz="2400" dirty="0">
              <a:solidFill>
                <a:prstClr val="blac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90044787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40788" y="5949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82831" y="178976"/>
            <a:ext cx="8623386" cy="1607481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246210" y="629035"/>
            <a:ext cx="598338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The Concept of Rolling Wave Planning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171828" y="236724"/>
            <a:ext cx="168507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ajawal Medium" panose="00000600000000000000" pitchFamily="2" charset="-78"/>
                <a:ea typeface="+mn-ea"/>
                <a:cs typeface="Tajawal Medium" panose="00000600000000000000" pitchFamily="2" charset="-78"/>
              </a:rPr>
              <a:t>Lecture 6</a:t>
            </a:r>
          </a:p>
        </p:txBody>
      </p:sp>
      <p:sp>
        <p:nvSpPr>
          <p:cNvPr id="10" name="Content Placeholder 1">
            <a:extLst>
              <a:ext uri="{FF2B5EF4-FFF2-40B4-BE49-F238E27FC236}">
                <a16:creationId xmlns:a16="http://schemas.microsoft.com/office/drawing/2014/main" id="{3FD7E500-C7C6-882F-D5D7-DA9C18660C56}"/>
              </a:ext>
            </a:extLst>
          </p:cNvPr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651740" y="1851821"/>
            <a:ext cx="10976889" cy="3154358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28600" marR="0" lvl="0" indent="-228600" algn="l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§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Deliverables and schedule activities that will take place several reporting periods in the future are more broadly defined. For example, Phases 1-2 might be broken down fully in the WBS. </a:t>
            </a:r>
          </a:p>
          <a:p>
            <a:pPr marL="228600" marR="0" lvl="0" indent="-228600" algn="l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§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Phases 3-6 might be outlined only to the level of subprojects. </a:t>
            </a:r>
          </a:p>
        </p:txBody>
      </p:sp>
    </p:spTree>
    <p:extLst>
      <p:ext uri="{BB962C8B-B14F-4D97-AF65-F5344CB8AC3E}">
        <p14:creationId xmlns:p14="http://schemas.microsoft.com/office/powerpoint/2010/main" val="352031550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16" descr="Thank You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34784" y="2337789"/>
            <a:ext cx="6734386" cy="840667"/>
          </a:xfrm>
          <a:prstGeom prst="rect">
            <a:avLst/>
          </a:prstGeom>
        </p:spPr>
      </p:pic>
      <p:sp>
        <p:nvSpPr>
          <p:cNvPr id="13" name="Freeform 5"/>
          <p:cNvSpPr>
            <a:spLocks/>
          </p:cNvSpPr>
          <p:nvPr/>
        </p:nvSpPr>
        <p:spPr bwMode="auto">
          <a:xfrm>
            <a:off x="85725" y="1588"/>
            <a:ext cx="2446338" cy="1631950"/>
          </a:xfrm>
          <a:custGeom>
            <a:avLst/>
            <a:gdLst>
              <a:gd name="T0" fmla="*/ 2 w 1137"/>
              <a:gd name="T1" fmla="*/ 588 h 754"/>
              <a:gd name="T2" fmla="*/ 181 w 1137"/>
              <a:gd name="T3" fmla="*/ 690 h 754"/>
              <a:gd name="T4" fmla="*/ 396 w 1137"/>
              <a:gd name="T5" fmla="*/ 742 h 754"/>
              <a:gd name="T6" fmla="*/ 820 w 1137"/>
              <a:gd name="T7" fmla="*/ 644 h 754"/>
              <a:gd name="T8" fmla="*/ 1137 w 1137"/>
              <a:gd name="T9" fmla="*/ 43 h 754"/>
              <a:gd name="T10" fmla="*/ 1136 w 1137"/>
              <a:gd name="T11" fmla="*/ 0 h 754"/>
              <a:gd name="T12" fmla="*/ 44 w 1137"/>
              <a:gd name="T13" fmla="*/ 0 h 754"/>
              <a:gd name="T14" fmla="*/ 2 w 1137"/>
              <a:gd name="T15" fmla="*/ 588 h 75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1137" h="754">
                <a:moveTo>
                  <a:pt x="2" y="588"/>
                </a:moveTo>
                <a:cubicBezTo>
                  <a:pt x="0" y="615"/>
                  <a:pt x="156" y="680"/>
                  <a:pt x="181" y="690"/>
                </a:cubicBezTo>
                <a:cubicBezTo>
                  <a:pt x="250" y="718"/>
                  <a:pt x="322" y="735"/>
                  <a:pt x="396" y="742"/>
                </a:cubicBezTo>
                <a:cubicBezTo>
                  <a:pt x="543" y="754"/>
                  <a:pt x="694" y="722"/>
                  <a:pt x="820" y="644"/>
                </a:cubicBezTo>
                <a:cubicBezTo>
                  <a:pt x="1025" y="517"/>
                  <a:pt x="1131" y="279"/>
                  <a:pt x="1137" y="43"/>
                </a:cubicBezTo>
                <a:cubicBezTo>
                  <a:pt x="1137" y="29"/>
                  <a:pt x="1137" y="14"/>
                  <a:pt x="1136" y="0"/>
                </a:cubicBezTo>
                <a:cubicBezTo>
                  <a:pt x="772" y="0"/>
                  <a:pt x="408" y="0"/>
                  <a:pt x="44" y="0"/>
                </a:cubicBezTo>
                <a:cubicBezTo>
                  <a:pt x="30" y="196"/>
                  <a:pt x="16" y="392"/>
                  <a:pt x="2" y="588"/>
                </a:cubicBezTo>
                <a:close/>
              </a:path>
            </a:pathLst>
          </a:custGeom>
          <a:solidFill>
            <a:srgbClr val="FF9518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Freeform 6"/>
          <p:cNvSpPr>
            <a:spLocks/>
          </p:cNvSpPr>
          <p:nvPr/>
        </p:nvSpPr>
        <p:spPr bwMode="auto">
          <a:xfrm>
            <a:off x="-22225" y="1588"/>
            <a:ext cx="2446338" cy="1631950"/>
          </a:xfrm>
          <a:custGeom>
            <a:avLst/>
            <a:gdLst>
              <a:gd name="T0" fmla="*/ 2 w 1137"/>
              <a:gd name="T1" fmla="*/ 588 h 754"/>
              <a:gd name="T2" fmla="*/ 181 w 1137"/>
              <a:gd name="T3" fmla="*/ 690 h 754"/>
              <a:gd name="T4" fmla="*/ 395 w 1137"/>
              <a:gd name="T5" fmla="*/ 742 h 754"/>
              <a:gd name="T6" fmla="*/ 819 w 1137"/>
              <a:gd name="T7" fmla="*/ 644 h 754"/>
              <a:gd name="T8" fmla="*/ 1136 w 1137"/>
              <a:gd name="T9" fmla="*/ 43 h 754"/>
              <a:gd name="T10" fmla="*/ 1136 w 1137"/>
              <a:gd name="T11" fmla="*/ 0 h 754"/>
              <a:gd name="T12" fmla="*/ 44 w 1137"/>
              <a:gd name="T13" fmla="*/ 0 h 754"/>
              <a:gd name="T14" fmla="*/ 2 w 1137"/>
              <a:gd name="T15" fmla="*/ 588 h 75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1137" h="754">
                <a:moveTo>
                  <a:pt x="2" y="588"/>
                </a:moveTo>
                <a:cubicBezTo>
                  <a:pt x="0" y="615"/>
                  <a:pt x="155" y="680"/>
                  <a:pt x="181" y="690"/>
                </a:cubicBezTo>
                <a:cubicBezTo>
                  <a:pt x="249" y="718"/>
                  <a:pt x="322" y="735"/>
                  <a:pt x="395" y="742"/>
                </a:cubicBezTo>
                <a:cubicBezTo>
                  <a:pt x="543" y="754"/>
                  <a:pt x="693" y="722"/>
                  <a:pt x="819" y="644"/>
                </a:cubicBezTo>
                <a:cubicBezTo>
                  <a:pt x="1024" y="517"/>
                  <a:pt x="1131" y="279"/>
                  <a:pt x="1136" y="43"/>
                </a:cubicBezTo>
                <a:cubicBezTo>
                  <a:pt x="1137" y="29"/>
                  <a:pt x="1137" y="14"/>
                  <a:pt x="1136" y="0"/>
                </a:cubicBezTo>
                <a:cubicBezTo>
                  <a:pt x="772" y="0"/>
                  <a:pt x="408" y="0"/>
                  <a:pt x="44" y="0"/>
                </a:cubicBezTo>
                <a:cubicBezTo>
                  <a:pt x="30" y="196"/>
                  <a:pt x="16" y="392"/>
                  <a:pt x="2" y="588"/>
                </a:cubicBezTo>
                <a:close/>
              </a:path>
            </a:pathLst>
          </a:custGeom>
          <a:solidFill>
            <a:srgbClr val="0A1F6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6" name="Freeform 8"/>
          <p:cNvSpPr>
            <a:spLocks/>
          </p:cNvSpPr>
          <p:nvPr/>
        </p:nvSpPr>
        <p:spPr bwMode="auto">
          <a:xfrm>
            <a:off x="-131763" y="1588"/>
            <a:ext cx="2470150" cy="1631950"/>
          </a:xfrm>
          <a:custGeom>
            <a:avLst/>
            <a:gdLst>
              <a:gd name="T0" fmla="*/ 13 w 1148"/>
              <a:gd name="T1" fmla="*/ 588 h 754"/>
              <a:gd name="T2" fmla="*/ 192 w 1148"/>
              <a:gd name="T3" fmla="*/ 690 h 754"/>
              <a:gd name="T4" fmla="*/ 407 w 1148"/>
              <a:gd name="T5" fmla="*/ 742 h 754"/>
              <a:gd name="T6" fmla="*/ 831 w 1148"/>
              <a:gd name="T7" fmla="*/ 644 h 754"/>
              <a:gd name="T8" fmla="*/ 1148 w 1148"/>
              <a:gd name="T9" fmla="*/ 43 h 754"/>
              <a:gd name="T10" fmla="*/ 1147 w 1148"/>
              <a:gd name="T11" fmla="*/ 0 h 754"/>
              <a:gd name="T12" fmla="*/ 14 w 1148"/>
              <a:gd name="T13" fmla="*/ 0 h 754"/>
              <a:gd name="T14" fmla="*/ 13 w 1148"/>
              <a:gd name="T15" fmla="*/ 588 h 75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1148" h="754">
                <a:moveTo>
                  <a:pt x="13" y="588"/>
                </a:moveTo>
                <a:cubicBezTo>
                  <a:pt x="11" y="615"/>
                  <a:pt x="167" y="680"/>
                  <a:pt x="192" y="690"/>
                </a:cubicBezTo>
                <a:cubicBezTo>
                  <a:pt x="261" y="718"/>
                  <a:pt x="333" y="735"/>
                  <a:pt x="407" y="742"/>
                </a:cubicBezTo>
                <a:cubicBezTo>
                  <a:pt x="554" y="754"/>
                  <a:pt x="705" y="722"/>
                  <a:pt x="831" y="644"/>
                </a:cubicBezTo>
                <a:cubicBezTo>
                  <a:pt x="1036" y="517"/>
                  <a:pt x="1142" y="279"/>
                  <a:pt x="1148" y="43"/>
                </a:cubicBezTo>
                <a:cubicBezTo>
                  <a:pt x="1148" y="29"/>
                  <a:pt x="1148" y="14"/>
                  <a:pt x="1147" y="0"/>
                </a:cubicBezTo>
                <a:cubicBezTo>
                  <a:pt x="783" y="0"/>
                  <a:pt x="378" y="0"/>
                  <a:pt x="14" y="0"/>
                </a:cubicBezTo>
                <a:cubicBezTo>
                  <a:pt x="0" y="196"/>
                  <a:pt x="27" y="392"/>
                  <a:pt x="13" y="588"/>
                </a:cubicBezTo>
                <a:close/>
              </a:path>
            </a:pathLst>
          </a:custGeom>
          <a:solidFill>
            <a:srgbClr val="25A9E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40788" y="5949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171828" y="236724"/>
            <a:ext cx="168507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ajawal Medium" panose="00000600000000000000" pitchFamily="2" charset="-78"/>
                <a:ea typeface="+mn-ea"/>
                <a:cs typeface="Tajawal Medium" panose="00000600000000000000" pitchFamily="2" charset="-78"/>
              </a:rPr>
              <a:t>Lecture </a:t>
            </a:r>
            <a:r>
              <a:rPr lang="en-US" sz="2800" dirty="0">
                <a:solidFill>
                  <a:prstClr val="white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6</a:t>
            </a:r>
            <a:endParaRPr kumimoji="0" lang="en-US" sz="2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ajawal Medium" panose="00000600000000000000" pitchFamily="2" charset="-78"/>
              <a:ea typeface="+mn-ea"/>
              <a:cs typeface="Tajawal Medium" panose="00000600000000000000" pitchFamily="2" charset="-78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7AF3DC06-2065-4370-AFAD-7687BD61FBF1}"/>
              </a:ext>
            </a:extLst>
          </p:cNvPr>
          <p:cNvSpPr txBox="1"/>
          <p:nvPr/>
        </p:nvSpPr>
        <p:spPr>
          <a:xfrm>
            <a:off x="5928189" y="2527289"/>
            <a:ext cx="2650732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Thank You</a:t>
            </a:r>
          </a:p>
        </p:txBody>
      </p:sp>
    </p:spTree>
    <p:extLst>
      <p:ext uri="{BB962C8B-B14F-4D97-AF65-F5344CB8AC3E}">
        <p14:creationId xmlns:p14="http://schemas.microsoft.com/office/powerpoint/2010/main" val="221282884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HTML_SHAPEINFO" val="&lt;ThreeDShapeInfo&gt;&lt;uuid val=&quot;&quot;/&gt;&lt;isInvalidForFieldText val=&quot;0&quot;/&gt;&lt;Image&gt;&lt;filename val=&quot;C:\Users\bculbert\AppData\Local\Temp\PR\data\asimages\{272223E6-831F-4D74-A1B4-4070E60727C9}_94.png&quot;/&gt;&lt;left val=&quot;37&quot;/&gt;&lt;top val=&quot;123&quot;/&gt;&lt;width val=&quot;352&quot;/&gt;&lt;height val=&quot;218&quot;/&gt;&lt;hasText val=&quot;1&quot;/&gt;&lt;/Image&gt;&lt;/ThreeDShapeInfo&gt;"/>
  <p:tag name="PRESENTER_SHAPETEXTINFO" val="&lt;ShapeTextInfo&gt;&lt;TableIndex row=&quot;-1&quot; col=&quot;-1&quot;&gt;&lt;linesCount val=&quot;6&quot;/&gt;&lt;lineCharCount val=&quot;30&quot;/&gt;&lt;lineCharCount val=&quot;34&quot;/&gt;&lt;lineCharCount val=&quot;28&quot;/&gt;&lt;lineCharCount val=&quot;22&quot;/&gt;&lt;lineCharCount val=&quot;37&quot;/&gt;&lt;lineCharCount val=&quot;20&quot;/&gt;&lt;/TableIndex&gt;&lt;/ShapeTextInfo&gt;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HTML_SHAPEINFO" val="&lt;TextEffect&gt;&lt;Image&gt;&lt;filename val=&quot;C:\Users\bculbert\AppData\Local\Temp\PR\data\asimages\{63E4A23B-E1A3-44B8-A2AD-68D037BB6A61}_1.png_crop.png&quot;/&gt;&lt;left val=&quot;54&quot;/&gt;&lt;top val=&quot;383&quot;/&gt;&lt;width val=&quot;531&quot;/&gt;&lt;height val=&quot;17&quot;/&gt;&lt;hasText val=&quot;1&quot;/&gt;&lt;paraId val=&quot;1&quot;/&gt;&lt;/Image&gt;&lt;Image&gt;&lt;filename val=&quot;C:\Users\bculbert\AppData\Local\Temp\PR\data\asimages\{488CBE79-0668-4073-AE0E-0C1A56FD1EFA}_1.png_crop.png&quot;/&gt;&lt;left val=&quot;54&quot;/&gt;&lt;top val=&quot;415&quot;/&gt;&lt;width val=&quot;573&quot;/&gt;&lt;height val=&quot;39&quot;/&gt;&lt;hasText val=&quot;1&quot;/&gt;&lt;paraId val=&quot;2&quot;/&gt;&lt;/Image&gt;&lt;Image&gt;&lt;filename val=&quot;C:\Users\bculbert\AppData\Local\Temp\PR\data\asimages\{18B32CD3-9415-4312-BD4B-C661CC2CF988}_1.png_crop.png&quot;/&gt;&lt;left val=&quot;672&quot;/&gt;&lt;top val=&quot;458&quot;/&gt;&lt;width val=&quot;0&quot;/&gt;&lt;height val=&quot;0&quot;/&gt;&lt;hasText val=&quot;1&quot;/&gt;&lt;paraId val=&quot;3&quot;/&gt;&lt;/Image&gt;&lt;/TextEffect&gt;"/>
  <p:tag name="PRESENTER_SHAPETEXTINFO" val="&lt;ShapeTextInfo&gt;&lt;TableIndex row=&quot;-1&quot; col=&quot;-1&quot;&gt;&lt;linesCount val=&quot;4&quot;/&gt;&lt;lineCharCount val=&quot;65&quot;/&gt;&lt;lineCharCount val=&quot;65&quot;/&gt;&lt;lineCharCount val=&quot;30&quot;/&gt;&lt;lineCharCount val=&quot;1&quot;/&gt;&lt;/TableIndex&gt;&lt;/ShapeTextInfo&gt;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HTML_SHAPEINFO" val="&lt;ThreeDShapeInfo&gt;&lt;uuid val=&quot;&quot;/&gt;&lt;isInvalidForFieldText val=&quot;0&quot;/&gt;&lt;Image&gt;&lt;filename val=&quot;C:\Users\bculbert\AppData\Local\Temp\PR\data\asimages\{84261BC7-4F60-485B-BF40-C0DD477909D7}_97.png&quot;/&gt;&lt;left val=&quot;37&quot;/&gt;&lt;top val=&quot;116&quot;/&gt;&lt;width val=&quot;352&quot;/&gt;&lt;height val=&quot;146&quot;/&gt;&lt;hasText val=&quot;1&quot;/&gt;&lt;/Image&gt;&lt;/ThreeDShapeInfo&gt;"/>
  <p:tag name="PRESENTER_SHAPETEXTINFO" val="&lt;ShapeTextInfo&gt;&lt;TableIndex row=&quot;-1&quot; col=&quot;-1&quot;&gt;&lt;linesCount val=&quot;5&quot;/&gt;&lt;lineCharCount val=&quot;35&quot;/&gt;&lt;lineCharCount val=&quot;11&quot;/&gt;&lt;lineCharCount val=&quot;24&quot;/&gt;&lt;lineCharCount val=&quot;19&quot;/&gt;&lt;lineCharCount val=&quot;22&quot;/&gt;&lt;/TableIndex&gt;&lt;/ShapeTextInfo&gt;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HTML_SHAPEINFO" val="&lt;ThreeDShapeInfo&gt;&lt;uuid val=&quot;&quot;/&gt;&lt;isInvalidForFieldText val=&quot;0&quot;/&gt;&lt;Image&gt;&lt;filename val=&quot;C:\Users\bculbert\AppData\Local\Temp\PR\data\asimages\{84261BC7-4F60-485B-BF40-C0DD477909D7}_97.png&quot;/&gt;&lt;left val=&quot;37&quot;/&gt;&lt;top val=&quot;116&quot;/&gt;&lt;width val=&quot;352&quot;/&gt;&lt;height val=&quot;146&quot;/&gt;&lt;hasText val=&quot;1&quot;/&gt;&lt;/Image&gt;&lt;/ThreeDShapeInfo&gt;"/>
  <p:tag name="PRESENTER_SHAPETEXTINFO" val="&lt;ShapeTextInfo&gt;&lt;TableIndex row=&quot;-1&quot; col=&quot;-1&quot;&gt;&lt;linesCount val=&quot;5&quot;/&gt;&lt;lineCharCount val=&quot;35&quot;/&gt;&lt;lineCharCount val=&quot;11&quot;/&gt;&lt;lineCharCount val=&quot;24&quot;/&gt;&lt;lineCharCount val=&quot;19&quot;/&gt;&lt;lineCharCount val=&quot;22&quot;/&gt;&lt;/TableIndex&gt;&lt;/ShapeTextInfo&gt;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HTML_SHAPEINFO" val="&lt;ThreeDShapeInfo&gt;&lt;uuid val=&quot;&quot;/&gt;&lt;isInvalidForFieldText val=&quot;0&quot;/&gt;&lt;Image&gt;&lt;filename val=&quot;C:\Users\bculbert\AppData\Local\Temp\PR\data\asimages\{84261BC7-4F60-485B-BF40-C0DD477909D7}_97.png&quot;/&gt;&lt;left val=&quot;37&quot;/&gt;&lt;top val=&quot;116&quot;/&gt;&lt;width val=&quot;352&quot;/&gt;&lt;height val=&quot;146&quot;/&gt;&lt;hasText val=&quot;1&quot;/&gt;&lt;/Image&gt;&lt;/ThreeDShapeInfo&gt;"/>
  <p:tag name="PRESENTER_SHAPETEXTINFO" val="&lt;ShapeTextInfo&gt;&lt;TableIndex row=&quot;-1&quot; col=&quot;-1&quot;&gt;&lt;linesCount val=&quot;5&quot;/&gt;&lt;lineCharCount val=&quot;35&quot;/&gt;&lt;lineCharCount val=&quot;11&quot;/&gt;&lt;lineCharCount val=&quot;24&quot;/&gt;&lt;lineCharCount val=&quot;19&quot;/&gt;&lt;lineCharCount val=&quot;22&quot;/&gt;&lt;/TableIndex&gt;&lt;/ShapeTextInfo&gt;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HTML_SHAPEINFO" val="&lt;ThreeDShapeInfo&gt;&lt;uuid val=&quot;&quot;/&gt;&lt;isInvalidForFieldText val=&quot;0&quot;/&gt;&lt;Image&gt;&lt;filename val=&quot;C:\Users\bculbert\AppData\Local\Temp\PR\data\asimages\{84261BC7-4F60-485B-BF40-C0DD477909D7}_97.png&quot;/&gt;&lt;left val=&quot;37&quot;/&gt;&lt;top val=&quot;116&quot;/&gt;&lt;width val=&quot;352&quot;/&gt;&lt;height val=&quot;146&quot;/&gt;&lt;hasText val=&quot;1&quot;/&gt;&lt;/Image&gt;&lt;/ThreeDShapeInfo&gt;"/>
  <p:tag name="PRESENTER_SHAPETEXTINFO" val="&lt;ShapeTextInfo&gt;&lt;TableIndex row=&quot;-1&quot; col=&quot;-1&quot;&gt;&lt;linesCount val=&quot;5&quot;/&gt;&lt;lineCharCount val=&quot;35&quot;/&gt;&lt;lineCharCount val=&quot;11&quot;/&gt;&lt;lineCharCount val=&quot;24&quot;/&gt;&lt;lineCharCount val=&quot;19&quot;/&gt;&lt;lineCharCount val=&quot;22&quot;/&gt;&lt;/TableIndex&gt;&lt;/ShapeTextInfo&gt;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HTML_SHAPEINFO" val="&lt;ThreeDShapeInfo&gt;&lt;uuid val=&quot;&quot;/&gt;&lt;isInvalidForFieldText val=&quot;0&quot;/&gt;&lt;Image&gt;&lt;filename val=&quot;C:\Users\bculbert\AppData\Local\Temp\PR\data\asimages\{84261BC7-4F60-485B-BF40-C0DD477909D7}_97.png&quot;/&gt;&lt;left val=&quot;37&quot;/&gt;&lt;top val=&quot;116&quot;/&gt;&lt;width val=&quot;352&quot;/&gt;&lt;height val=&quot;146&quot;/&gt;&lt;hasText val=&quot;1&quot;/&gt;&lt;/Image&gt;&lt;/ThreeDShapeInfo&gt;"/>
  <p:tag name="PRESENTER_SHAPETEXTINFO" val="&lt;ShapeTextInfo&gt;&lt;TableIndex row=&quot;-1&quot; col=&quot;-1&quot;&gt;&lt;linesCount val=&quot;5&quot;/&gt;&lt;lineCharCount val=&quot;35&quot;/&gt;&lt;lineCharCount val=&quot;11&quot;/&gt;&lt;lineCharCount val=&quot;24&quot;/&gt;&lt;lineCharCount val=&quot;19&quot;/&gt;&lt;lineCharCount val=&quot;22&quot;/&gt;&lt;/TableIndex&gt;&lt;/ShapeTextInfo&gt;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HTML_SHAPEINFO" val="&lt;ThreeDShapeInfo&gt;&lt;uuid val=&quot;&quot;/&gt;&lt;isInvalidForFieldText val=&quot;0&quot;/&gt;&lt;Image&gt;&lt;filename val=&quot;C:\Users\bculbert\AppData\Local\Temp\PR\data\asimages\{84261BC7-4F60-485B-BF40-C0DD477909D7}_97.png&quot;/&gt;&lt;left val=&quot;37&quot;/&gt;&lt;top val=&quot;116&quot;/&gt;&lt;width val=&quot;352&quot;/&gt;&lt;height val=&quot;146&quot;/&gt;&lt;hasText val=&quot;1&quot;/&gt;&lt;/Image&gt;&lt;/ThreeDShapeInfo&gt;"/>
  <p:tag name="PRESENTER_SHAPETEXTINFO" val="&lt;ShapeTextInfo&gt;&lt;TableIndex row=&quot;-1&quot; col=&quot;-1&quot;&gt;&lt;linesCount val=&quot;5&quot;/&gt;&lt;lineCharCount val=&quot;35&quot;/&gt;&lt;lineCharCount val=&quot;11&quot;/&gt;&lt;lineCharCount val=&quot;24&quot;/&gt;&lt;lineCharCount val=&quot;19&quot;/&gt;&lt;lineCharCount val=&quot;22&quot;/&gt;&lt;/TableIndex&gt;&lt;/ShapeTextInfo&gt;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HTML_SHAPEINFO" val="&lt;ThreeDShapeInfo&gt;&lt;uuid val=&quot;&quot;/&gt;&lt;isInvalidForFieldText val=&quot;0&quot;/&gt;&lt;Image&gt;&lt;filename val=&quot;C:\Users\bculbert\AppData\Local\Temp\PR\data\asimages\{84261BC7-4F60-485B-BF40-C0DD477909D7}_97.png&quot;/&gt;&lt;left val=&quot;37&quot;/&gt;&lt;top val=&quot;116&quot;/&gt;&lt;width val=&quot;352&quot;/&gt;&lt;height val=&quot;146&quot;/&gt;&lt;hasText val=&quot;1&quot;/&gt;&lt;/Image&gt;&lt;/ThreeDShapeInfo&gt;"/>
  <p:tag name="PRESENTER_SHAPETEXTINFO" val="&lt;ShapeTextInfo&gt;&lt;TableIndex row=&quot;-1&quot; col=&quot;-1&quot;&gt;&lt;linesCount val=&quot;5&quot;/&gt;&lt;lineCharCount val=&quot;35&quot;/&gt;&lt;lineCharCount val=&quot;11&quot;/&gt;&lt;lineCharCount val=&quot;24&quot;/&gt;&lt;lineCharCount val=&quot;19&quot;/&gt;&lt;lineCharCount val=&quot;22&quot;/&gt;&lt;/TableIndex&gt;&lt;/ShapeTextInfo&gt;"/>
</p:tagLst>
</file>

<file path=ppt/tags/tag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HTML_SHAPEINFO" val="&lt;ThreeDShapeInfo&gt;&lt;uuid val=&quot;&quot;/&gt;&lt;isInvalidForFieldText val=&quot;0&quot;/&gt;&lt;Image&gt;&lt;filename val=&quot;C:\Users\bculbert\AppData\Local\Temp\PR\data\asimages\{84261BC7-4F60-485B-BF40-C0DD477909D7}_97.png&quot;/&gt;&lt;left val=&quot;37&quot;/&gt;&lt;top val=&quot;116&quot;/&gt;&lt;width val=&quot;352&quot;/&gt;&lt;height val=&quot;146&quot;/&gt;&lt;hasText val=&quot;1&quot;/&gt;&lt;/Image&gt;&lt;/ThreeDShapeInfo&gt;"/>
  <p:tag name="PRESENTER_SHAPETEXTINFO" val="&lt;ShapeTextInfo&gt;&lt;TableIndex row=&quot;-1&quot; col=&quot;-1&quot;&gt;&lt;linesCount val=&quot;5&quot;/&gt;&lt;lineCharCount val=&quot;35&quot;/&gt;&lt;lineCharCount val=&quot;11&quot;/&gt;&lt;lineCharCount val=&quot;24&quot;/&gt;&lt;lineCharCount val=&quot;19&quot;/&gt;&lt;lineCharCount val=&quot;22&quot;/&gt;&lt;/TableIndex&gt;&lt;/ShapeTextInfo&gt;"/>
</p:tagLst>
</file>

<file path=ppt/tags/tag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HTML_SHAPEINFO" val="&lt;ThreeDShapeInfo&gt;&lt;uuid val=&quot;&quot;/&gt;&lt;isInvalidForFieldText val=&quot;0&quot;/&gt;&lt;Image&gt;&lt;filename val=&quot;C:\Users\bculbert\AppData\Local\Temp\PR\data\asimages\{6B8D1D87-43B5-4738-8094-B31A17B76D53}_105.png&quot;/&gt;&lt;left val=&quot;36&quot;/&gt;&lt;top val=&quot;122&quot;/&gt;&lt;width val=&quot;361&quot;/&gt;&lt;height val=&quot;339&quot;/&gt;&lt;hasText val=&quot;1&quot;/&gt;&lt;/Image&gt;&lt;/ThreeDShapeInfo&gt;"/>
  <p:tag name="PRESENTER_SHAPETEXTINFO" val="&lt;ShapeTextInfo&gt;&lt;TableIndex row=&quot;-1&quot; col=&quot;-1&quot;&gt;&lt;linesCount val=&quot;12&quot;/&gt;&lt;lineCharCount val=&quot;29&quot;/&gt;&lt;lineCharCount val=&quot;29&quot;/&gt;&lt;lineCharCount val=&quot;39&quot;/&gt;&lt;lineCharCount val=&quot;30&quot;/&gt;&lt;lineCharCount val=&quot;42&quot;/&gt;&lt;lineCharCount val=&quot;40&quot;/&gt;&lt;lineCharCount val=&quot;39&quot;/&gt;&lt;lineCharCount val=&quot;35&quot;/&gt;&lt;lineCharCount val=&quot;40&quot;/&gt;&lt;lineCharCount val=&quot;26&quot;/&gt;&lt;lineCharCount val=&quot;41&quot;/&gt;&lt;lineCharCount val=&quot;42&quot;/&gt;&lt;/TableIndex&gt;&lt;/ShapeTextInfo&gt;"/>
</p:tagLst>
</file>

<file path=ppt/tags/tag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HTML_SHAPEINFO" val="&lt;ThreeDShapeInfo&gt;&lt;uuid val=&quot;&quot;/&gt;&lt;isInvalidForFieldText val=&quot;0&quot;/&gt;&lt;Image&gt;&lt;filename val=&quot;C:\Users\bculbert\AppData\Local\Temp\PR\data\asimages\{6B8D1D87-43B5-4738-8094-B31A17B76D53}_105.png&quot;/&gt;&lt;left val=&quot;36&quot;/&gt;&lt;top val=&quot;122&quot;/&gt;&lt;width val=&quot;361&quot;/&gt;&lt;height val=&quot;339&quot;/&gt;&lt;hasText val=&quot;1&quot;/&gt;&lt;/Image&gt;&lt;/ThreeDShapeInfo&gt;"/>
  <p:tag name="PRESENTER_SHAPETEXTINFO" val="&lt;ShapeTextInfo&gt;&lt;TableIndex row=&quot;-1&quot; col=&quot;-1&quot;&gt;&lt;linesCount val=&quot;12&quot;/&gt;&lt;lineCharCount val=&quot;29&quot;/&gt;&lt;lineCharCount val=&quot;29&quot;/&gt;&lt;lineCharCount val=&quot;39&quot;/&gt;&lt;lineCharCount val=&quot;30&quot;/&gt;&lt;lineCharCount val=&quot;42&quot;/&gt;&lt;lineCharCount val=&quot;40&quot;/&gt;&lt;lineCharCount val=&quot;39&quot;/&gt;&lt;lineCharCount val=&quot;35&quot;/&gt;&lt;lineCharCount val=&quot;40&quot;/&gt;&lt;lineCharCount val=&quot;26&quot;/&gt;&lt;lineCharCount val=&quot;41&quot;/&gt;&lt;lineCharCount val=&quot;42&quot;/&gt;&lt;/TableIndex&gt;&lt;/ShapeTextInfo&gt;"/>
</p:tagLst>
</file>

<file path=ppt/tags/tag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HTML_SHAPEINFO" val="&lt;ThreeDShapeInfo&gt;&lt;uuid val=&quot;&quot;/&gt;&lt;isInvalidForFieldText val=&quot;0&quot;/&gt;&lt;Image&gt;&lt;filename val=&quot;C:\Users\bculbert\AppData\Local\Temp\PR\data\asimages\{6805FD7F-98CE-4510-88A2-EB4248AEF48A}_106.png&quot;/&gt;&lt;left val=&quot;37&quot;/&gt;&lt;top val=&quot;113&quot;/&gt;&lt;width val=&quot;639&quot;/&gt;&lt;height val=&quot;204&quot;/&gt;&lt;hasText val=&quot;1&quot;/&gt;&lt;/Image&gt;&lt;/ThreeDShapeInfo&gt;"/>
  <p:tag name="PRESENTER_SHAPETEXTINFO" val="&lt;ShapeTextInfo&gt;&lt;TableIndex row=&quot;-1&quot; col=&quot;-1&quot;&gt;&lt;linesCount val=&quot;7&quot;/&gt;&lt;lineCharCount val=&quot;32&quot;/&gt;&lt;lineCharCount val=&quot;47&quot;/&gt;&lt;lineCharCount val=&quot;26&quot;/&gt;&lt;lineCharCount val=&quot;24&quot;/&gt;&lt;lineCharCount val=&quot;33&quot;/&gt;&lt;lineCharCount val=&quot;27&quot;/&gt;&lt;lineCharCount val=&quot;37&quot;/&gt;&lt;/TableIndex&gt;&lt;/ShapeTextInfo&gt;"/>
</p:tagLst>
</file>

<file path=ppt/tags/tag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HTML_SHAPEINFO" val="&lt;ThreeDShapeInfo&gt;&lt;uuid val=&quot;&quot;/&gt;&lt;isInvalidForFieldText val=&quot;0&quot;/&gt;&lt;Image&gt;&lt;filename val=&quot;C:\Users\bculbert\AppData\Local\Temp\PR\data\asimages\{76F59B2E-B7F2-449B-B909-656033FD828C}_109.png&quot;/&gt;&lt;left val=&quot;37&quot;/&gt;&lt;top val=&quot;99&quot;/&gt;&lt;width val=&quot;639&quot;/&gt;&lt;height val=&quot;242&quot;/&gt;&lt;hasText val=&quot;1&quot;/&gt;&lt;/Image&gt;&lt;/ThreeDShapeInfo&gt;"/>
  <p:tag name="PRESENTER_SHAPETEXTINFO" val="&lt;ShapeTextInfo&gt;&lt;TableIndex row=&quot;-1&quot; col=&quot;-1&quot;&gt;&lt;linesCount val=&quot;8&quot;/&gt;&lt;lineCharCount val=&quot;63&quot;/&gt;&lt;lineCharCount val=&quot;24&quot;/&gt;&lt;lineCharCount val=&quot;10&quot;/&gt;&lt;lineCharCount val=&quot;50&quot;/&gt;&lt;lineCharCount val=&quot;41&quot;/&gt;&lt;lineCharCount val=&quot;47&quot;/&gt;&lt;lineCharCount val=&quot;1&quot;/&gt;&lt;lineCharCount val=&quot;34&quot;/&gt;&lt;/TableIndex&gt;&lt;/ShapeTextInfo&gt;"/>
</p:tagLst>
</file>

<file path=ppt/tags/tag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HTML_SHAPEINFO" val="&lt;ThreeDShapeInfo&gt;&lt;uuid val=&quot;&quot;/&gt;&lt;isInvalidForFieldText val=&quot;0&quot;/&gt;&lt;Image&gt;&lt;filename val=&quot;C:\Users\bculbert\AppData\Local\Temp\PR\data\asimages\{7BED5A0A-FEC1-4B0E-A34E-583DA768FD07}_112.png&quot;/&gt;&lt;left val=&quot;59&quot;/&gt;&lt;top val=&quot;119&quot;/&gt;&lt;width val=&quot;59&quot;/&gt;&lt;height val=&quot;54&quot;/&gt;&lt;hasText val=&quot;1&quot;/&gt;&lt;/Image&gt;&lt;/ThreeDShapeInfo&gt;"/>
  <p:tag name="PRESENTER_SHAPEINFO" val="&lt;ThreeDShapeInfo&gt;&lt;uuid val=&quot;{6516495C-47EA-4574-97B9-09A83DD1047F}&quot;/&gt;&lt;isInvalidForFieldText val=&quot;1&quot;/&gt;&lt;Image&gt;&lt;filename val=&quot;C:\Users\bculbert\AppData\Local\Temp\PR\data\asimages\{6516495C-47EA-4574-97B9-09A83DD1047F}_112_S.png&quot;/&gt;&lt;left val=&quot;59&quot;/&gt;&lt;top val=&quot;119&quot;/&gt;&lt;width val=&quot;60&quot;/&gt;&lt;height val=&quot;55&quot;/&gt;&lt;hasText val=&quot;0&quot;/&gt;&lt;/Image&gt;&lt;/ThreeDShapeInfo&gt;"/>
  <p:tag name="PRESENTER_SHAPETEXTINFO" val="&lt;ShapeTextInfo&gt;&lt;TableIndex row=&quot;-1&quot; col=&quot;-1&quot;&gt;&lt;linesCount val=&quot;1&quot;/&gt;&lt;lineCharCount val=&quot;3&quot;/&gt;&lt;/TableIndex&gt;&lt;/ShapeTextInfo&gt;"/>
</p:tagLst>
</file>

<file path=ppt/tags/tag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RESENTER_SHAPETEXTINFO" val="&lt;ShapeTextInfo&gt;&lt;TableIndex row=&quot;-1&quot; col=&quot;-1&quot;&gt;&lt;linesCount val=&quot;0&quot;/&gt;&lt;/TableIndex&gt;&lt;/ShapeTextInfo&gt;"/>
</p:tagLst>
</file>

<file path=ppt/tags/tag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HTML_SHAPEINFO" val="&lt;ThreeDShapeInfo&gt;&lt;uuid val=&quot;&quot;/&gt;&lt;isInvalidForFieldText val=&quot;0&quot;/&gt;&lt;Image&gt;&lt;filename val=&quot;C:\Users\bculbert\AppData\Local\Temp\PR\data\asimages\{CACFD389-4BB6-4619-B80F-618326F1ABD8}_112.png&quot;/&gt;&lt;left val=&quot;547&quot;/&gt;&lt;top val=&quot;189&quot;/&gt;&lt;width val=&quot;130&quot;/&gt;&lt;height val=&quot;234&quot;/&gt;&lt;hasText val=&quot;1&quot;/&gt;&lt;/Image&gt;&lt;/ThreeDShapeInfo&gt;"/>
  <p:tag name="PRESENTER_SHAPETEXTINFO" val="&lt;ShapeTextInfo&gt;&lt;TableIndex row=&quot;-1&quot; col=&quot;-1&quot;&gt;&lt;linesCount val=&quot;12&quot;/&gt;&lt;lineCharCount val=&quot;11&quot;/&gt;&lt;lineCharCount val=&quot;12&quot;/&gt;&lt;lineCharCount val=&quot;14&quot;/&gt;&lt;lineCharCount val=&quot;1&quot;/&gt;&lt;lineCharCount val=&quot;14&quot;/&gt;&lt;lineCharCount val=&quot;1&quot;/&gt;&lt;lineCharCount val=&quot;9&quot;/&gt;&lt;lineCharCount val=&quot;12&quot;/&gt;&lt;lineCharCount val=&quot;11&quot;/&gt;&lt;lineCharCount val=&quot;1&quot;/&gt;&lt;lineCharCount val=&quot;18&quot;/&gt;&lt;lineCharCount val=&quot;17&quot;/&gt;&lt;/TableIndex&gt;&lt;/ShapeTextInfo&gt;"/>
</p:tagLst>
</file>

<file path=ppt/tags/tag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RESENTER_SHAPETEXTINFO" val="&lt;ShapeTextInfo&gt;&lt;TableIndex row=&quot;-1&quot; col=&quot;-1&quot;&gt;&lt;linesCount val=&quot;0&quot;/&gt;&lt;/TableIndex&gt;&lt;/ShapeTextInfo&gt;"/>
</p:tagLst>
</file>

<file path=ppt/tags/tag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RESENTER_SHAPETEXTINFO" val="&lt;ShapeTextInfo&gt;&lt;TableIndex row=&quot;-1&quot; col=&quot;-1&quot;&gt;&lt;linesCount val=&quot;0&quot;/&gt;&lt;/TableIndex&gt;&lt;/ShapeTextInfo&gt;"/>
</p:tagLst>
</file>

<file path=ppt/tags/tag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RESENTER_SHAPETEXTINFO" val="&lt;ShapeTextInfo&gt;&lt;TableIndex row=&quot;-1&quot; col=&quot;-1&quot;&gt;&lt;linesCount val=&quot;0&quot;/&gt;&lt;/TableIndex&gt;&lt;/ShapeTextInfo&gt;"/>
</p:tagLst>
</file>

<file path=ppt/tags/tag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RESENTER_SHAPETEXTINFO" val="&lt;ShapeTextInfo&gt;&lt;TableIndex row=&quot;-1&quot; col=&quot;-1&quot;&gt;&lt;linesCount val=&quot;0&quot;/&gt;&lt;/TableIndex&gt;&lt;/ShapeTextInfo&gt;"/>
</p:tagLst>
</file>

<file path=ppt/tags/tag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HTML_SHAPEINFO" val="&lt;ThreeDShapeInfo&gt;&lt;uuid val=&quot;&quot;/&gt;&lt;isInvalidForFieldText val=&quot;0&quot;/&gt;&lt;Image&gt;&lt;filename val=&quot;C:\Users\bculbert\AppData\Local\Temp\PR\data\asimages\{EF6BD0FC-B0BD-4886-8198-0BA2F82FE942}_112.png&quot;/&gt;&lt;left val=&quot;395&quot;/&gt;&lt;top val=&quot;156&quot;/&gt;&lt;width val=&quot;93&quot;/&gt;&lt;height val=&quot;30&quot;/&gt;&lt;hasText val=&quot;1&quot;/&gt;&lt;/Image&gt;&lt;/ThreeDShapeInfo&gt;"/>
  <p:tag name="PRESENTER_SHAPETEXTINFO" val="&lt;ShapeTextInfo&gt;&lt;TableIndex row=&quot;-1&quot; col=&quot;-1&quot;&gt;&lt;linesCount val=&quot;1&quot;/&gt;&lt;lineCharCount val=&quot;6&quot;/&gt;&lt;/TableIndex&gt;&lt;/ShapeTextInfo&gt;"/>
</p:tagLst>
</file>

<file path=ppt/tags/tag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HTML_SHAPEINFO" val="&lt;ThreeDShapeInfo&gt;&lt;uuid val=&quot;&quot;/&gt;&lt;isInvalidForFieldText val=&quot;0&quot;/&gt;&lt;Image&gt;&lt;filename val=&quot;C:\Users\bculbert\AppData\Local\Temp\PR\data\asimages\{E9FD7DE4-D5A3-43B3-AB9C-8B34333D2C02}_112.png&quot;/&gt;&lt;left val=&quot;395&quot;/&gt;&lt;top val=&quot;238&quot;/&gt;&lt;width val=&quot;93&quot;/&gt;&lt;height val=&quot;30&quot;/&gt;&lt;hasText val=&quot;1&quot;/&gt;&lt;/Image&gt;&lt;/ThreeDShapeInfo&gt;"/>
  <p:tag name="PRESENTER_SHAPETEXTINFO" val="&lt;ShapeTextInfo&gt;&lt;TableIndex row=&quot;-1&quot; col=&quot;-1&quot;&gt;&lt;linesCount val=&quot;1&quot;/&gt;&lt;lineCharCount val=&quot;6&quot;/&gt;&lt;/TableIndex&gt;&lt;/ShapeTextInfo&gt;"/>
</p:tagLst>
</file>

<file path=ppt/tags/tag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HTML_SHAPEINFO" val="&lt;ThreeDShapeInfo&gt;&lt;uuid val=&quot;&quot;/&gt;&lt;isInvalidForFieldText val=&quot;0&quot;/&gt;&lt;Image&gt;&lt;filename val=&quot;C:\Users\bculbert\AppData\Local\Temp\PR\data\asimages\{3A540076-F62C-4017-8047-04FD5E702D37}_112.png&quot;/&gt;&lt;left val=&quot;395&quot;/&gt;&lt;top val=&quot;321&quot;/&gt;&lt;width val=&quot;93&quot;/&gt;&lt;height val=&quot;30&quot;/&gt;&lt;hasText val=&quot;1&quot;/&gt;&lt;/Image&gt;&lt;/ThreeDShapeInfo&gt;"/>
  <p:tag name="PRESENTER_SHAPETEXTINFO" val="&lt;ShapeTextInfo&gt;&lt;TableIndex row=&quot;-1&quot; col=&quot;-1&quot;&gt;&lt;linesCount val=&quot;1&quot;/&gt;&lt;lineCharCount val=&quot;6&quot;/&gt;&lt;/TableIndex&gt;&lt;/ShapeTextInfo&gt;"/>
</p:tagLst>
</file>

<file path=ppt/tags/tag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HTML_SHAPEINFO" val="&lt;ThreeDShapeInfo&gt;&lt;uuid val=&quot;&quot;/&gt;&lt;isInvalidForFieldText val=&quot;0&quot;/&gt;&lt;Image&gt;&lt;filename val=&quot;C:\Users\bculbert\AppData\Local\Temp\PR\data\asimages\{7A189098-AFF6-497A-A265-766B067209B4}_112.png&quot;/&gt;&lt;left val=&quot;395&quot;/&gt;&lt;top val=&quot;404&quot;/&gt;&lt;width val=&quot;93&quot;/&gt;&lt;height val=&quot;30&quot;/&gt;&lt;hasText val=&quot;1&quot;/&gt;&lt;/Image&gt;&lt;/ThreeDShapeInfo&gt;"/>
  <p:tag name="PRESENTER_SHAPETEXTINFO" val="&lt;ShapeTextInfo&gt;&lt;TableIndex row=&quot;-1&quot; col=&quot;-1&quot;&gt;&lt;linesCount val=&quot;1&quot;/&gt;&lt;lineCharCount val=&quot;6&quot;/&gt;&lt;/TableIndex&gt;&lt;/ShapeTextInfo&gt;"/>
</p:tagLst>
</file>

<file path=ppt/tags/tag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RESENTER_SHAPETEXTINFO" val="&lt;ShapeTextInfo&gt;&lt;TableIndex row=&quot;-1&quot; col=&quot;-1&quot;&gt;&lt;linesCount val=&quot;0&quot;/&gt;&lt;/TableIndex&gt;&lt;/ShapeTextInfo&gt;"/>
</p:tagLst>
</file>

<file path=ppt/tags/tag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HTML_SHAPEINFO" val="&lt;ThreeDShapeInfo&gt;&lt;uuid val=&quot;&quot;/&gt;&lt;isInvalidForFieldText val=&quot;0&quot;/&gt;&lt;Image&gt;&lt;filename val=&quot;C:\Users\bculbert\AppData\Local\Temp\PR\data\asimages\{371FCD67-AC93-4905-8C8A-32AE0B251370}_112.png&quot;/&gt;&lt;left val=&quot;18&quot;/&gt;&lt;top val=&quot;309&quot;/&gt;&lt;width val=&quot;115&quot;/&gt;&lt;height val=&quot;30&quot;/&gt;&lt;hasText val=&quot;1&quot;/&gt;&lt;/Image&gt;&lt;/ThreeDShapeInfo&gt;"/>
  <p:tag name="PRESENTER_SHAPETEXTINFO" val="&lt;ShapeTextInfo&gt;&lt;TableIndex row=&quot;-1&quot; col=&quot;-1&quot;&gt;&lt;linesCount val=&quot;1&quot;/&gt;&lt;lineCharCount val=&quot;12&quot;/&gt;&lt;/TableIndex&gt;&lt;/ShapeTextInfo&gt;"/>
</p:tagLst>
</file>

<file path=ppt/tags/tag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RESENTER_SHAPETEXTINFO" val="&lt;ShapeTextInfo&gt;&lt;TableIndex row=&quot;-1&quot; col=&quot;-1&quot;&gt;&lt;linesCount val=&quot;0&quot;/&gt;&lt;/TableIndex&gt;&lt;/ShapeTextInfo&gt;"/>
</p:tagLst>
</file>

<file path=ppt/tags/tag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HTML_SHAPEINFO" val="&lt;ThreeDShapeInfo&gt;&lt;uuid val=&quot;&quot;/&gt;&lt;isInvalidForFieldText val=&quot;0&quot;/&gt;&lt;Image&gt;&lt;filename val=&quot;C:\Users\bculbert\AppData\Local\Temp\PR\data\asimages\{4A28AB04-8DBC-40A6-B135-5941A27BB578}_112.png&quot;/&gt;&lt;left val=&quot;329&quot;/&gt;&lt;top val=&quot;50&quot;/&gt;&lt;width val=&quot;250&quot;/&gt;&lt;height val=&quot;55&quot;/&gt;&lt;hasText val=&quot;1&quot;/&gt;&lt;/Image&gt;&lt;/ThreeDShapeInfo&gt;"/>
  <p:tag name="PRESENTER_SHAPETEXTINFO" val="&lt;ShapeTextInfo&gt;&lt;TableIndex row=&quot;-1&quot; col=&quot;-1&quot;&gt;&lt;linesCount val=&quot;3&quot;/&gt;&lt;lineCharCount val=&quot;27&quot;/&gt;&lt;lineCharCount val=&quot;23&quot;/&gt;&lt;lineCharCount val=&quot;18&quot;/&gt;&lt;/TableIndex&gt;&lt;/ShapeTextInfo&gt;"/>
</p:tagLst>
</file>

<file path=ppt/tags/tag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RESENTER_SHAPEINFO" val="&lt;ThreeDShapeInfo&gt;&lt;uuid val=&quot;{837E59C3-BE66-445D-9315-9622CFFC8F73}&quot;/&gt;&lt;isInvalidForFieldText val=&quot;1&quot;/&gt;&lt;Image&gt;&lt;filename val=&quot;C:\Users\bculbert\AppData\Local\Temp\PR\data\asimages\{837E59C3-BE66-445D-9315-9622CFFC8F73}_112.png&quot;/&gt;&lt;left val=&quot;178&quot;/&gt;&lt;top val=&quot;101&quot;/&gt;&lt;width val=&quot;147&quot;/&gt;&lt;height val=&quot;351&quot;/&gt;&lt;hasText val=&quot;1&quot;/&gt;&lt;/Image&gt;&lt;/ThreeDShapeInfo&gt;"/>
</p:tagLst>
</file>

<file path=ppt/tags/tag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HTML_SHAPEINFO" val="&lt;ThreeDShapeInfo&gt;&lt;uuid val=&quot;&quot;/&gt;&lt;isInvalidForFieldText val=&quot;0&quot;/&gt;&lt;Image&gt;&lt;filename val=&quot;C:\Users\bculbert\AppData\Local\Temp\PR\data\asimages\{8FAA519F-1336-451E-98BC-12C27BEE9543}_112.png&quot;/&gt;&lt;left val=&quot;103&quot;/&gt;&lt;top val=&quot;306&quot;/&gt;&lt;width val=&quot;58&quot;/&gt;&lt;height val=&quot;54&quot;/&gt;&lt;hasText val=&quot;1&quot;/&gt;&lt;/Image&gt;&lt;/ThreeDShapeInfo&gt;"/>
  <p:tag name="PRESENTER_SHAPEINFO" val="&lt;ThreeDShapeInfo&gt;&lt;uuid val=&quot;{35DFE130-381D-4EB4-A05A-C2884C48C9AD}&quot;/&gt;&lt;isInvalidForFieldText val=&quot;1&quot;/&gt;&lt;Image&gt;&lt;filename val=&quot;C:\Users\bculbert\AppData\Local\Temp\PR\data\asimages\{35DFE130-381D-4EB4-A05A-C2884C48C9AD}_112_S.png&quot;/&gt;&lt;left val=&quot;103&quot;/&gt;&lt;top val=&quot;306&quot;/&gt;&lt;width val=&quot;59&quot;/&gt;&lt;height val=&quot;55&quot;/&gt;&lt;hasText val=&quot;0&quot;/&gt;&lt;/Image&gt;&lt;/ThreeDShapeInfo&gt;"/>
  <p:tag name="PRESENTER_SHAPETEXTINFO" val="&lt;ShapeTextInfo&gt;&lt;TableIndex row=&quot;-1&quot; col=&quot;-1&quot;&gt;&lt;linesCount val=&quot;1&quot;/&gt;&lt;lineCharCount val=&quot;5&quot;/&gt;&lt;/TableIndex&gt;&lt;/ShapeTextInfo&gt;"/>
</p:tagLst>
</file>

<file path=ppt/tags/tag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HTML_SHAPEINFO" val="&lt;ThreeDShapeInfo&gt;&lt;uuid val=&quot;&quot;/&gt;&lt;isInvalidForFieldText val=&quot;0&quot;/&gt;&lt;Image&gt;&lt;filename val=&quot;C:\Users\bculbert\AppData\Local\Temp\PR\data\asimages\{62E3BF7A-0B0E-402E-B6D0-292829AC1266}_112.png&quot;/&gt;&lt;left val=&quot;59&quot;/&gt;&lt;top val=&quot;217&quot;/&gt;&lt;width val=&quot;59&quot;/&gt;&lt;height val=&quot;54&quot;/&gt;&lt;hasText val=&quot;1&quot;/&gt;&lt;/Image&gt;&lt;/ThreeDShapeInfo&gt;"/>
  <p:tag name="PRESENTER_SHAPEINFO" val="&lt;ThreeDShapeInfo&gt;&lt;uuid val=&quot;{9C1ABB29-9BCC-4332-8FF7-969B29E4D992}&quot;/&gt;&lt;isInvalidForFieldText val=&quot;1&quot;/&gt;&lt;Image&gt;&lt;filename val=&quot;C:\Users\bculbert\AppData\Local\Temp\PR\data\asimages\{9C1ABB29-9BCC-4332-8FF7-969B29E4D992}_112_S.png&quot;/&gt;&lt;left val=&quot;58&quot;/&gt;&lt;top val=&quot;217&quot;/&gt;&lt;width val=&quot;60&quot;/&gt;&lt;height val=&quot;55&quot;/&gt;&lt;hasText val=&quot;0&quot;/&gt;&lt;/Image&gt;&lt;/ThreeDShapeInfo&gt;"/>
  <p:tag name="PRESENTER_SHAPETEXTINFO" val="&lt;ShapeTextInfo&gt;&lt;TableIndex row=&quot;-1&quot; col=&quot;-1&quot;&gt;&lt;linesCount val=&quot;1&quot;/&gt;&lt;lineCharCount val=&quot;8&quot;/&gt;&lt;/TableIndex&gt;&lt;/ShapeTextInfo&gt;"/>
</p:tagLst>
</file>

<file path=ppt/tags/tag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HTML_SHAPEINFO" val="&lt;ThreeDShapeInfo&gt;&lt;uuid val=&quot;&quot;/&gt;&lt;isInvalidForFieldText val=&quot;0&quot;/&gt;&lt;Image&gt;&lt;filename val=&quot;C:\Users\bculbert\AppData\Local\Temp\PR\data\asimages\{6838A9EE-58A2-4153-B603-DF97C0CA9995}_112.png&quot;/&gt;&lt;left val=&quot;59&quot;/&gt;&lt;top val=&quot;399&quot;/&gt;&lt;width val=&quot;58&quot;/&gt;&lt;height val=&quot;54&quot;/&gt;&lt;hasText val=&quot;1&quot;/&gt;&lt;/Image&gt;&lt;/ThreeDShapeInfo&gt;"/>
  <p:tag name="PRESENTER_SHAPEINFO" val="&lt;ThreeDShapeInfo&gt;&lt;uuid val=&quot;{D8C91EFD-330A-4B74-A444-C215678C2B66}&quot;/&gt;&lt;isInvalidForFieldText val=&quot;1&quot;/&gt;&lt;Image&gt;&lt;filename val=&quot;C:\Users\bculbert\AppData\Local\Temp\PR\data\asimages\{D8C91EFD-330A-4B74-A444-C215678C2B66}_112_S.png&quot;/&gt;&lt;left val=&quot;59&quot;/&gt;&lt;top val=&quot;399&quot;/&gt;&lt;width val=&quot;59&quot;/&gt;&lt;height val=&quot;55&quot;/&gt;&lt;hasText val=&quot;0&quot;/&gt;&lt;/Image&gt;&lt;/ThreeDShapeInfo&gt;"/>
  <p:tag name="PRESENTER_SHAPETEXTINFO" val="&lt;ShapeTextInfo&gt;&lt;TableIndex row=&quot;-1&quot; col=&quot;-1&quot;&gt;&lt;linesCount val=&quot;1&quot;/&gt;&lt;lineCharCount val=&quot;6&quot;/&gt;&lt;/TableIndex&gt;&lt;/ShapeTextInfo&gt;"/>
</p:tagLst>
</file>

<file path=ppt/tags/tag3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RESENTER_SHAPETEXTINFO" val="&lt;ShapeTextInfo&gt;&lt;TableIndex row=&quot;-1&quot; col=&quot;-1&quot;&gt;&lt;linesCount val=&quot;0&quot;/&gt;&lt;/TableIndex&gt;&lt;/ShapeTextInfo&gt;"/>
</p:tagLst>
</file>

<file path=ppt/tags/tag3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RESENTER_SHAPETEXTINFO" val="&lt;ShapeTextInfo&gt;&lt;TableIndex row=&quot;-1&quot; col=&quot;-1&quot;&gt;&lt;linesCount val=&quot;2&quot;/&gt;&lt;lineCharCount val=&quot;8&quot;/&gt;&lt;lineCharCount val=&quot;7&quot;/&gt;&lt;/TableIndex&gt;&lt;/ShapeTextInfo&gt;"/>
</p:tagLst>
</file>

<file path=ppt/tags/tag3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RESENTER_SHAPETEXTINFO" val="&lt;ShapeTextInfo&gt;&lt;TableIndex row=&quot;-1&quot; col=&quot;-1&quot;&gt;&lt;linesCount val=&quot;3&quot;/&gt;&lt;lineCharCount val=&quot;10&quot;/&gt;&lt;lineCharCount val=&quot;6&quot;/&gt;&lt;lineCharCount val=&quot;9&quot;/&gt;&lt;/TableIndex&gt;&lt;/ShapeTextInfo&gt;"/>
</p:tagLst>
</file>

<file path=ppt/tags/tag3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RESENTER_SHAPETEXTINFO" val="&lt;ShapeTextInfo&gt;&lt;TableIndex row=&quot;-1&quot; col=&quot;-1&quot;&gt;&lt;linesCount val=&quot;0&quot;/&gt;&lt;/TableIndex&gt;&lt;/ShapeTextInfo&gt;"/>
</p:tagLst>
</file>

<file path=ppt/tags/tag3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RESENTER_SHAPETEXTINFO" val="&lt;ShapeTextInfo&gt;&lt;TableIndex row=&quot;-1&quot; col=&quot;-1&quot;&gt;&lt;linesCount val=&quot;1&quot;/&gt;&lt;lineCharCount val=&quot;3&quot;/&gt;&lt;/TableIndex&gt;&lt;/ShapeTextInfo&gt;"/>
</p:tagLst>
</file>

<file path=ppt/tags/tag3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RESENTER_SHAPETEXTINFO" val="&lt;ShapeTextInfo&gt;&lt;TableIndex row=&quot;-1&quot; col=&quot;-1&quot;&gt;&lt;linesCount val=&quot;0&quot;/&gt;&lt;/TableIndex&gt;&lt;/ShapeTextInfo&gt;"/>
</p:tagLst>
</file>

<file path=ppt/tags/tag4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RESENTER_SHAPETEXTINFO" val="&lt;ShapeTextInfo&gt;&lt;TableIndex row=&quot;-1&quot; col=&quot;-1&quot;&gt;&lt;linesCount val=&quot;0&quot;/&gt;&lt;/TableIndex&gt;&lt;/ShapeTextInfo&gt;"/>
</p:tagLst>
</file>

<file path=ppt/tags/tag4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RESENTER_SHAPETEXTINFO" val="&lt;ShapeTextInfo&gt;&lt;TableIndex row=&quot;-1&quot; col=&quot;-1&quot;&gt;&lt;linesCount val=&quot;0&quot;/&gt;&lt;/TableIndex&gt;&lt;/ShapeTextInfo&gt;"/>
</p:tagLst>
</file>

<file path=ppt/tags/tag4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HTML_SHAPEINFO" val="&lt;ThreeDShapeInfo&gt;&lt;uuid val=&quot;&quot;/&gt;&lt;isInvalidForFieldText val=&quot;0&quot;/&gt;&lt;Image&gt;&lt;filename val=&quot;C:\Users\bculbert\AppData\Local\Temp\PR\data\asimages\{73F2E1EA-BE91-4178-8317-0FCBC5B71F55}_113.png&quot;/&gt;&lt;left val=&quot;37&quot;/&gt;&lt;top val=&quot;113&quot;/&gt;&lt;width val=&quot;641&quot;/&gt;&lt;height val=&quot;173&quot;/&gt;&lt;hasText val=&quot;1&quot;/&gt;&lt;/Image&gt;&lt;/ThreeDShapeInfo&gt;"/>
  <p:tag name="PRESENTER_SHAPETEXTINFO" val="&lt;ShapeTextInfo&gt;&lt;TableIndex row=&quot;-1&quot; col=&quot;-1&quot;&gt;&lt;linesCount val=&quot;7&quot;/&gt;&lt;lineCharCount val=&quot;65&quot;/&gt;&lt;lineCharCount val=&quot;17&quot;/&gt;&lt;lineCharCount val=&quot;66&quot;/&gt;&lt;lineCharCount val=&quot;11&quot;/&gt;&lt;lineCharCount val=&quot;44&quot;/&gt;&lt;lineCharCount val=&quot;1&quot;/&gt;&lt;lineCharCount val=&quot;1&quot;/&gt;&lt;/TableIndex&gt;&lt;/ShapeTextInfo&gt;"/>
</p:tagLst>
</file>

<file path=ppt/tags/tag4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HTML_SHAPEINFO" val="&lt;ThreeDShapeInfo&gt;&lt;uuid val=&quot;&quot;/&gt;&lt;isInvalidForFieldText val=&quot;0&quot;/&gt;&lt;Image&gt;&lt;filename val=&quot;C:\Users\bculbert\AppData\Local\Temp\PR\data\asimages\{73F2E1EA-BE91-4178-8317-0FCBC5B71F55}_113.png&quot;/&gt;&lt;left val=&quot;37&quot;/&gt;&lt;top val=&quot;113&quot;/&gt;&lt;width val=&quot;641&quot;/&gt;&lt;height val=&quot;173&quot;/&gt;&lt;hasText val=&quot;1&quot;/&gt;&lt;/Image&gt;&lt;/ThreeDShapeInfo&gt;"/>
  <p:tag name="PRESENTER_SHAPETEXTINFO" val="&lt;ShapeTextInfo&gt;&lt;TableIndex row=&quot;-1&quot; col=&quot;-1&quot;&gt;&lt;linesCount val=&quot;7&quot;/&gt;&lt;lineCharCount val=&quot;65&quot;/&gt;&lt;lineCharCount val=&quot;17&quot;/&gt;&lt;lineCharCount val=&quot;66&quot;/&gt;&lt;lineCharCount val=&quot;11&quot;/&gt;&lt;lineCharCount val=&quot;44&quot;/&gt;&lt;lineCharCount val=&quot;1&quot;/&gt;&lt;lineCharCount val=&quot;1&quot;/&gt;&lt;/TableIndex&gt;&lt;/ShapeTextInfo&gt;"/>
</p:tagLst>
</file>

<file path=ppt/tags/tag4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HTML_SHAPEINFO" val="&lt;ThreeDShapeInfo&gt;&lt;uuid val=&quot;&quot;/&gt;&lt;isInvalidForFieldText val=&quot;0&quot;/&gt;&lt;Image&gt;&lt;filename val=&quot;C:\Users\bculbert\AppData\Local\Temp\PR\data\asimages\{73F2E1EA-BE91-4178-8317-0FCBC5B71F55}_113.png&quot;/&gt;&lt;left val=&quot;37&quot;/&gt;&lt;top val=&quot;113&quot;/&gt;&lt;width val=&quot;641&quot;/&gt;&lt;height val=&quot;173&quot;/&gt;&lt;hasText val=&quot;1&quot;/&gt;&lt;/Image&gt;&lt;/ThreeDShapeInfo&gt;"/>
  <p:tag name="PRESENTER_SHAPETEXTINFO" val="&lt;ShapeTextInfo&gt;&lt;TableIndex row=&quot;-1&quot; col=&quot;-1&quot;&gt;&lt;linesCount val=&quot;7&quot;/&gt;&lt;lineCharCount val=&quot;65&quot;/&gt;&lt;lineCharCount val=&quot;17&quot;/&gt;&lt;lineCharCount val=&quot;66&quot;/&gt;&lt;lineCharCount val=&quot;11&quot;/&gt;&lt;lineCharCount val=&quot;44&quot;/&gt;&lt;lineCharCount val=&quot;1&quot;/&gt;&lt;lineCharCount val=&quot;1&quot;/&gt;&lt;/TableIndex&gt;&lt;/ShapeTextInfo&gt;"/>
</p:tagLst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3434</TotalTime>
  <Words>1574</Words>
  <Application>Microsoft Office PowerPoint</Application>
  <PresentationFormat>Widescreen</PresentationFormat>
  <Paragraphs>360</Paragraphs>
  <Slides>40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40</vt:i4>
      </vt:variant>
    </vt:vector>
  </HeadingPairs>
  <TitlesOfParts>
    <vt:vector size="49" baseType="lpstr">
      <vt:lpstr>Adobe Gothic Std B</vt:lpstr>
      <vt:lpstr>Arial</vt:lpstr>
      <vt:lpstr>Calibri</vt:lpstr>
      <vt:lpstr>Calibri Light</vt:lpstr>
      <vt:lpstr>Courier New</vt:lpstr>
      <vt:lpstr>Tajawal Medium</vt:lpstr>
      <vt:lpstr>Times New Roman</vt:lpstr>
      <vt:lpstr>Wingdings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LENOVO</dc:creator>
  <cp:lastModifiedBy>Nael Y Zabel</cp:lastModifiedBy>
  <cp:revision>401</cp:revision>
  <dcterms:created xsi:type="dcterms:W3CDTF">2021-08-03T13:03:26Z</dcterms:created>
  <dcterms:modified xsi:type="dcterms:W3CDTF">2022-06-27T08:56:12Z</dcterms:modified>
</cp:coreProperties>
</file>