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58" r:id="rId3"/>
    <p:sldId id="259" r:id="rId4"/>
    <p:sldId id="270"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8" r:id="rId22"/>
    <p:sldId id="287" r:id="rId23"/>
    <p:sldId id="289" r:id="rId24"/>
    <p:sldId id="290" r:id="rId25"/>
    <p:sldId id="291" r:id="rId26"/>
    <p:sldId id="292" r:id="rId27"/>
    <p:sldId id="294" r:id="rId28"/>
    <p:sldId id="295" r:id="rId29"/>
    <p:sldId id="296" r:id="rId30"/>
    <p:sldId id="297" r:id="rId31"/>
    <p:sldId id="298" r:id="rId32"/>
    <p:sldId id="299" r:id="rId33"/>
    <p:sldId id="300" r:id="rId34"/>
    <p:sldId id="301" r:id="rId35"/>
    <p:sldId id="302" r:id="rId36"/>
    <p:sldId id="303" r:id="rId37"/>
    <p:sldId id="304" r:id="rId38"/>
    <p:sldId id="306" r:id="rId39"/>
    <p:sldId id="305" r:id="rId40"/>
    <p:sldId id="309" r:id="rId41"/>
    <p:sldId id="311" r:id="rId42"/>
    <p:sldId id="310" r:id="rId43"/>
    <p:sldId id="312" r:id="rId44"/>
    <p:sldId id="313" r:id="rId45"/>
    <p:sldId id="314" r:id="rId46"/>
    <p:sldId id="307" r:id="rId47"/>
    <p:sldId id="315" r:id="rId48"/>
    <p:sldId id="316" r:id="rId49"/>
    <p:sldId id="317" r:id="rId50"/>
    <p:sldId id="308" r:id="rId51"/>
    <p:sldId id="26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114" d="100"/>
          <a:sy n="114" d="100"/>
        </p:scale>
        <p:origin x="144" y="240"/>
      </p:cViewPr>
      <p:guideLst/>
    </p:cSldViewPr>
  </p:slideViewPr>
  <p:notesTextViewPr>
    <p:cViewPr>
      <p:scale>
        <a:sx n="1" d="1"/>
        <a:sy n="1" d="1"/>
      </p:scale>
      <p:origin x="0" y="0"/>
    </p:cViewPr>
  </p:notesTextViewPr>
  <p:notesViewPr>
    <p:cSldViewPr snapToGrid="0">
      <p:cViewPr varScale="1">
        <p:scale>
          <a:sx n="91" d="100"/>
          <a:sy n="91" d="100"/>
        </p:scale>
        <p:origin x="3276"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j-lt"/>
              </a:defRPr>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j-lt"/>
              </a:defRPr>
            </a:lvl1pPr>
          </a:lstStyle>
          <a:p>
            <a:fld id="{D099E89F-647C-40EF-B84B-1A63108583F0}" type="datetimeFigureOut">
              <a:rPr lang="en-GB" smtClean="0"/>
              <a:pPr/>
              <a:t>02/02/2022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j-lt"/>
              </a:defRPr>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j-lt"/>
              </a:defRPr>
            </a:lvl1pPr>
          </a:lstStyle>
          <a:p>
            <a:fld id="{C6BBCE8D-EB7C-4E81-9292-DB8E251781EA}" type="slidenum">
              <a:rPr lang="en-GB" smtClean="0"/>
              <a:pPr/>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j-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2.emf"/><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2.emf"/><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emf"/><Relationship Id="rId7"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0.png"/><Relationship Id="rId5" Type="http://schemas.openxmlformats.org/officeDocument/2006/relationships/image" Target="../media/image12.emf"/><Relationship Id="rId4" Type="http://schemas.openxmlformats.org/officeDocument/2006/relationships/image" Target="../media/image11.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2.emf"/><Relationship Id="rId4" Type="http://schemas.openxmlformats.org/officeDocument/2006/relationships/image" Target="../media/image11.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2.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2.emf"/><Relationship Id="rId4" Type="http://schemas.openxmlformats.org/officeDocument/2006/relationships/image" Target="../media/image11.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2.emf"/><Relationship Id="rId4" Type="http://schemas.openxmlformats.org/officeDocument/2006/relationships/image" Target="../media/image11.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2.emf"/><Relationship Id="rId4" Type="http://schemas.openxmlformats.org/officeDocument/2006/relationships/image" Target="../media/image11.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2.emf"/><Relationship Id="rId4" Type="http://schemas.openxmlformats.org/officeDocument/2006/relationships/image" Target="../media/image11.emf"/></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4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5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5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pic>
        <p:nvPicPr>
          <p:cNvPr id="15" name="Google Shape;92;p1"/>
          <p:cNvPicPr preferRelativeResize="0"/>
          <p:nvPr/>
        </p:nvPicPr>
        <p:blipFill rotWithShape="1">
          <a:blip r:embed="rId6">
            <a:alphaModFix/>
          </a:blip>
          <a:srcRect/>
          <a:stretch/>
        </p:blipFill>
        <p:spPr>
          <a:xfrm>
            <a:off x="-112889" y="422122"/>
            <a:ext cx="6714451" cy="1972334"/>
          </a:xfrm>
          <a:prstGeom prst="rect">
            <a:avLst/>
          </a:prstGeom>
          <a:noFill/>
          <a:ln>
            <a:noFill/>
          </a:ln>
        </p:spPr>
      </p:pic>
      <p:sp>
        <p:nvSpPr>
          <p:cNvPr id="17" name="Google Shape;94;p1"/>
          <p:cNvSpPr txBox="1"/>
          <p:nvPr/>
        </p:nvSpPr>
        <p:spPr>
          <a:xfrm>
            <a:off x="233041" y="715791"/>
            <a:ext cx="6200700" cy="13849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0" i="0" u="none" strike="noStrike" cap="none" dirty="0">
                <a:solidFill>
                  <a:schemeClr val="lt1"/>
                </a:solidFill>
                <a:latin typeface="+mj-lt"/>
                <a:ea typeface="Tajawal Medium"/>
                <a:cs typeface="Tajawal Medium"/>
                <a:sym typeface="Tajawal Medium"/>
              </a:rPr>
              <a:t>Advanced Project Management APM</a:t>
            </a:r>
            <a:endParaRPr dirty="0">
              <a:latin typeface="+mj-lt"/>
            </a:endParaRPr>
          </a:p>
          <a:p>
            <a:pPr marL="0" marR="0" lvl="0" indent="0" algn="l" rtl="0">
              <a:spcBef>
                <a:spcPts val="0"/>
              </a:spcBef>
              <a:spcAft>
                <a:spcPts val="0"/>
              </a:spcAft>
              <a:buNone/>
            </a:pPr>
            <a:r>
              <a:rPr lang="en-GB" sz="2800" dirty="0">
                <a:solidFill>
                  <a:srgbClr val="24A9E1"/>
                </a:solidFill>
                <a:latin typeface="+mj-lt"/>
                <a:ea typeface="Tajawal Medium"/>
                <a:cs typeface="Tajawal Medium"/>
                <a:sym typeface="Tajawal Medium"/>
              </a:rPr>
              <a:t>Prepared by </a:t>
            </a:r>
            <a:r>
              <a:rPr lang="en-GB" sz="2800" dirty="0" err="1" smtClean="0">
                <a:solidFill>
                  <a:srgbClr val="24A9E1"/>
                </a:solidFill>
                <a:latin typeface="+mj-lt"/>
                <a:ea typeface="Tajawal Medium"/>
                <a:cs typeface="Tajawal Medium"/>
                <a:sym typeface="Tajawal Medium"/>
              </a:rPr>
              <a:t>Dr.</a:t>
            </a:r>
            <a:r>
              <a:rPr lang="en-GB" sz="2800" smtClean="0">
                <a:solidFill>
                  <a:srgbClr val="24A9E1"/>
                </a:solidFill>
                <a:latin typeface="+mj-lt"/>
                <a:ea typeface="Tajawal Medium"/>
                <a:cs typeface="Tajawal Medium"/>
                <a:sym typeface="Tajawal Medium"/>
              </a:rPr>
              <a:t> Ahmad </a:t>
            </a:r>
            <a:r>
              <a:rPr lang="en-GB" sz="2800" dirty="0">
                <a:solidFill>
                  <a:srgbClr val="24A9E1"/>
                </a:solidFill>
                <a:latin typeface="+mj-lt"/>
                <a:ea typeface="Tajawal Medium"/>
                <a:cs typeface="Tajawal Medium"/>
                <a:sym typeface="Tajawal Medium"/>
              </a:rPr>
              <a:t>Al </a:t>
            </a:r>
            <a:r>
              <a:rPr lang="en-GB" sz="2800" dirty="0" err="1">
                <a:solidFill>
                  <a:srgbClr val="24A9E1"/>
                </a:solidFill>
                <a:latin typeface="+mj-lt"/>
                <a:ea typeface="Tajawal Medium"/>
                <a:cs typeface="Tajawal Medium"/>
                <a:sym typeface="Tajawal Medium"/>
              </a:rPr>
              <a:t>Ghamdi</a:t>
            </a:r>
            <a:endParaRPr sz="2800" dirty="0">
              <a:solidFill>
                <a:srgbClr val="24A9E1"/>
              </a:solidFill>
              <a:latin typeface="+mj-lt"/>
              <a:ea typeface="Tajawal Medium"/>
              <a:cs typeface="Tajawal Medium"/>
              <a:sym typeface="Tajawal Medium"/>
            </a:endParaRPr>
          </a:p>
          <a:p>
            <a:r>
              <a:rPr lang="en-US" sz="2800" dirty="0">
                <a:solidFill>
                  <a:srgbClr val="FF9518"/>
                </a:solidFill>
                <a:latin typeface="+mj-lt"/>
                <a:cs typeface="Tajawal Medium" panose="00000600000000000000" pitchFamily="2" charset="-78"/>
              </a:rPr>
              <a:t>Lecturer by </a:t>
            </a:r>
            <a:r>
              <a:rPr lang="en-US" sz="2800" dirty="0" smtClean="0">
                <a:solidFill>
                  <a:srgbClr val="FF9518"/>
                </a:solidFill>
                <a:latin typeface="+mj-lt"/>
                <a:cs typeface="Tajawal Medium" panose="00000600000000000000" pitchFamily="2" charset="-78"/>
              </a:rPr>
              <a:t>Waseem </a:t>
            </a:r>
            <a:r>
              <a:rPr lang="en-US" sz="2800" dirty="0">
                <a:solidFill>
                  <a:srgbClr val="FF9518"/>
                </a:solidFill>
                <a:latin typeface="+mj-lt"/>
                <a:cs typeface="Tajawal Medium" panose="00000600000000000000" pitchFamily="2" charset="-78"/>
              </a:rPr>
              <a:t>Al </a:t>
            </a:r>
            <a:r>
              <a:rPr lang="en-US" sz="2800" dirty="0" smtClean="0">
                <a:solidFill>
                  <a:srgbClr val="FF9518"/>
                </a:solidFill>
                <a:latin typeface="+mj-lt"/>
                <a:cs typeface="Tajawal Medium" panose="00000600000000000000" pitchFamily="2" charset="-78"/>
              </a:rPr>
              <a:t>Tabbaa</a:t>
            </a:r>
            <a:endParaRPr lang="en-US" sz="2800" dirty="0">
              <a:solidFill>
                <a:srgbClr val="FF9518"/>
              </a:solidFill>
              <a:latin typeface="+mj-lt"/>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25873"/>
            <a:ext cx="5156348" cy="1815882"/>
          </a:xfrm>
          <a:prstGeom prst="rect">
            <a:avLst/>
          </a:prstGeom>
          <a:noFill/>
        </p:spPr>
        <p:txBody>
          <a:bodyPr wrap="none" rtlCol="0">
            <a:spAutoFit/>
          </a:bodyPr>
          <a:lstStyle/>
          <a:p>
            <a:r>
              <a:rPr lang="en-US" sz="2800" dirty="0">
                <a:solidFill>
                  <a:schemeClr val="bg1"/>
                </a:solidFill>
                <a:latin typeface="+mj-lt"/>
                <a:cs typeface="Tajawal Medium" panose="00000600000000000000" pitchFamily="2" charset="-78"/>
              </a:rPr>
              <a:t>Advanced Project Management</a:t>
            </a:r>
          </a:p>
          <a:p>
            <a:r>
              <a:rPr lang="en-US" sz="2800" dirty="0">
                <a:solidFill>
                  <a:srgbClr val="24A9E1"/>
                </a:solidFill>
                <a:latin typeface="+mj-lt"/>
                <a:cs typeface="Tajawal Medium" panose="00000600000000000000" pitchFamily="2" charset="-78"/>
              </a:rPr>
              <a:t>Prepared by Dr. Ahmad Al </a:t>
            </a:r>
            <a:r>
              <a:rPr lang="en-US" sz="2800" dirty="0" err="1" smtClean="0">
                <a:solidFill>
                  <a:srgbClr val="24A9E1"/>
                </a:solidFill>
                <a:latin typeface="+mj-lt"/>
                <a:cs typeface="Tajawal Medium" panose="00000600000000000000" pitchFamily="2" charset="-78"/>
              </a:rPr>
              <a:t>Ghamdi</a:t>
            </a:r>
            <a:endParaRPr lang="en-US" sz="2800" dirty="0" smtClean="0">
              <a:solidFill>
                <a:srgbClr val="24A9E1"/>
              </a:solidFill>
              <a:latin typeface="+mj-lt"/>
              <a:cs typeface="Tajawal Medium" panose="00000600000000000000" pitchFamily="2" charset="-78"/>
            </a:endParaRPr>
          </a:p>
          <a:p>
            <a:r>
              <a:rPr lang="en-US" sz="2800" dirty="0" smtClean="0">
                <a:solidFill>
                  <a:srgbClr val="FF9518"/>
                </a:solidFill>
                <a:latin typeface="+mj-lt"/>
                <a:cs typeface="Tajawal Medium" panose="00000600000000000000" pitchFamily="2" charset="-78"/>
              </a:rPr>
              <a:t>Lecturer </a:t>
            </a:r>
            <a:r>
              <a:rPr lang="en-US" sz="2800" dirty="0">
                <a:solidFill>
                  <a:srgbClr val="FF9518"/>
                </a:solidFill>
                <a:latin typeface="+mj-lt"/>
                <a:cs typeface="Tajawal Medium" panose="00000600000000000000" pitchFamily="2" charset="-78"/>
              </a:rPr>
              <a:t>by Dr. Waseem Al Tabbaa</a:t>
            </a:r>
          </a:p>
          <a:p>
            <a:r>
              <a:rPr lang="en-US" sz="2800" dirty="0" smtClean="0">
                <a:solidFill>
                  <a:srgbClr val="FF9518"/>
                </a:solidFill>
                <a:latin typeface="+mj-lt"/>
                <a:cs typeface="Tajawal Medium" panose="00000600000000000000" pitchFamily="2" charset="-78"/>
              </a:rPr>
              <a:t>Lecture </a:t>
            </a:r>
            <a:r>
              <a:rPr lang="en-US" sz="2800" dirty="0">
                <a:solidFill>
                  <a:srgbClr val="FF9518"/>
                </a:solidFill>
                <a:latin typeface="+mj-lt"/>
                <a:cs typeface="Tajawal Medium" panose="00000600000000000000" pitchFamily="2" charset="-78"/>
              </a:rPr>
              <a:t>2</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3" y="5284187"/>
            <a:ext cx="5882401" cy="1384993"/>
          </a:xfrm>
          <a:prstGeom prst="rect">
            <a:avLst/>
          </a:prstGeom>
        </p:spPr>
      </p:pic>
      <p:sp>
        <p:nvSpPr>
          <p:cNvPr id="16" name="TextBox 15"/>
          <p:cNvSpPr txBox="1"/>
          <p:nvPr/>
        </p:nvSpPr>
        <p:spPr>
          <a:xfrm>
            <a:off x="4174377" y="5318054"/>
            <a:ext cx="3452227" cy="1384995"/>
          </a:xfrm>
          <a:prstGeom prst="rect">
            <a:avLst/>
          </a:prstGeom>
          <a:noFill/>
        </p:spPr>
        <p:txBody>
          <a:bodyPr wrap="none" rtlCol="0">
            <a:spAutoFit/>
          </a:bodyPr>
          <a:lstStyle/>
          <a:p>
            <a:r>
              <a:rPr lang="en-US" sz="2800" dirty="0">
                <a:solidFill>
                  <a:schemeClr val="bg1"/>
                </a:solidFill>
                <a:latin typeface="+mj-lt"/>
                <a:cs typeface="Tajawal Medium" panose="00000600000000000000" pitchFamily="2" charset="-78"/>
              </a:rPr>
              <a:t>PMG 506</a:t>
            </a:r>
          </a:p>
          <a:p>
            <a:r>
              <a:rPr lang="en-GB" sz="2800" dirty="0">
                <a:solidFill>
                  <a:schemeClr val="bg1"/>
                </a:solidFill>
                <a:latin typeface="+mj-lt"/>
                <a:cs typeface="Tajawal Medium" panose="00000600000000000000" pitchFamily="2" charset="-78"/>
              </a:rPr>
              <a:t>Strategic Management</a:t>
            </a:r>
          </a:p>
          <a:p>
            <a:r>
              <a:rPr lang="en-GB" sz="2800" dirty="0">
                <a:solidFill>
                  <a:schemeClr val="bg1"/>
                </a:solidFill>
                <a:latin typeface="+mj-lt"/>
                <a:cs typeface="Tajawal Medium" panose="00000600000000000000" pitchFamily="2" charset="-78"/>
              </a:rPr>
              <a:t>and Project Selection</a:t>
            </a:r>
            <a:endParaRPr lang="en-US" sz="2800" dirty="0">
              <a:solidFill>
                <a:srgbClr val="FF9518"/>
              </a:solidFill>
              <a:latin typeface="+mj-lt"/>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10" name="Picture 9">
            <a:extLst>
              <a:ext uri="{FF2B5EF4-FFF2-40B4-BE49-F238E27FC236}">
                <a16:creationId xmlns:a16="http://schemas.microsoft.com/office/drawing/2014/main" id="{E2F8E442-AB29-4518-8D9C-78557050DEE2}"/>
              </a:ext>
            </a:extLst>
          </p:cNvPr>
          <p:cNvPicPr>
            <a:picLocks noChangeAspect="1"/>
          </p:cNvPicPr>
          <p:nvPr/>
        </p:nvPicPr>
        <p:blipFill>
          <a:blip r:embed="rId6"/>
          <a:stretch>
            <a:fillRect/>
          </a:stretch>
        </p:blipFill>
        <p:spPr>
          <a:xfrm>
            <a:off x="1990724" y="1302405"/>
            <a:ext cx="9991725" cy="4574520"/>
          </a:xfrm>
          <a:prstGeom prst="rect">
            <a:avLst/>
          </a:prstGeom>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With so many ongoing projects it becomes difficult for smaller projects to get adequate support, or even the attention of senior management. Three common problems in organizations trying to manage multiple projects are:</a:t>
            </a:r>
          </a:p>
          <a:p>
            <a:r>
              <a:rPr lang="en-GB" dirty="0"/>
              <a:t>	1- Delays in one project cause delays in other projects because of common resource needs or 	     technological dependencies.</a:t>
            </a:r>
          </a:p>
          <a:p>
            <a:r>
              <a:rPr lang="en-GB" dirty="0"/>
              <a:t>	2- The inefficient use of corporate resources results in peaks and valleys of resource utilization.  	3- Bottlenecks in resource availability or lack of required technological inputs result in project 	     delays that depend on those scarce resources or technology.</a:t>
            </a:r>
          </a:p>
          <a:p>
            <a:endParaRPr lang="en-GB" dirty="0"/>
          </a:p>
          <a:p>
            <a:r>
              <a:rPr lang="en-GB" dirty="0"/>
              <a:t>This enforce the need for </a:t>
            </a:r>
            <a:r>
              <a:rPr lang="fr-FR" dirty="0"/>
              <a:t>Project Management Office (PMO).</a:t>
            </a:r>
            <a:endParaRPr lang="en-GB" dirty="0"/>
          </a:p>
          <a:p>
            <a:r>
              <a:rPr lang="en-GB" dirty="0"/>
              <a:t>It is expected that the PMO will promote those projects that capitalize on the organization’s strengths, offer a competitive advantage, and mutually support each other, while avoiding those with resource or technology needs in areas where the organization has no desire for development.</a:t>
            </a:r>
          </a:p>
        </p:txBody>
      </p:sp>
    </p:spTree>
    <p:extLst>
      <p:ext uri="{BB962C8B-B14F-4D97-AF65-F5344CB8AC3E}">
        <p14:creationId xmlns:p14="http://schemas.microsoft.com/office/powerpoint/2010/main" val="31599010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Given that the organization has an appropriate mission statement and strategy, projects must be selected that are consistent with the strategic goals of the organization. </a:t>
            </a:r>
          </a:p>
          <a:p>
            <a:endParaRPr lang="en-GB" dirty="0"/>
          </a:p>
          <a:p>
            <a:r>
              <a:rPr lang="en-GB" b="1" i="1" dirty="0"/>
              <a:t>Project selection </a:t>
            </a:r>
            <a:r>
              <a:rPr lang="en-GB" dirty="0"/>
              <a:t>is the process of evaluating individual projects or groups of projects and then choosing to implement some set of them so that the objectives of the parent organization will be achieved.</a:t>
            </a:r>
          </a:p>
          <a:p>
            <a:endParaRPr lang="en-GB" dirty="0"/>
          </a:p>
          <a:p>
            <a:r>
              <a:rPr lang="en-GB" dirty="0"/>
              <a:t>Because considerable uncertainty may surround one’s initial notions of precisely how most projects will be carried out, what resources will be required, and how long it will take to complete the project, we will introduce </a:t>
            </a:r>
            <a:r>
              <a:rPr lang="en-GB" b="1" i="1" dirty="0"/>
              <a:t>risk analysis</a:t>
            </a:r>
          </a:p>
          <a:p>
            <a:endParaRPr lang="en-GB" b="1" i="1" dirty="0"/>
          </a:p>
          <a:p>
            <a:r>
              <a:rPr lang="en-GB" dirty="0"/>
              <a:t>The project manager who does not understand what a given project is expected to contribute to the parent organization lacks critical information needed to manage the project in order to optimize its contribution to the parent organization</a:t>
            </a:r>
          </a:p>
        </p:txBody>
      </p:sp>
    </p:spTree>
    <p:extLst>
      <p:ext uri="{BB962C8B-B14F-4D97-AF65-F5344CB8AC3E}">
        <p14:creationId xmlns:p14="http://schemas.microsoft.com/office/powerpoint/2010/main" val="38648780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2.1 PROJECT MANAGEMENT MATURITY</a:t>
            </a:r>
          </a:p>
          <a:p>
            <a:endParaRPr lang="en-GB" dirty="0"/>
          </a:p>
          <a:p>
            <a:r>
              <a:rPr lang="en-GB" b="1" i="1" dirty="0"/>
              <a:t>Project management maturity </a:t>
            </a:r>
            <a:r>
              <a:rPr lang="en-GB" dirty="0"/>
              <a:t>is a measure of the organization’s project managers mastery of the skills required to manage projects competently.</a:t>
            </a:r>
          </a:p>
          <a:p>
            <a:endParaRPr lang="en-GB" dirty="0"/>
          </a:p>
          <a:p>
            <a:r>
              <a:rPr lang="en-GB" dirty="0"/>
              <a:t>A number of consulting firms, as well as scholars, have devised formal maturity measures including:</a:t>
            </a:r>
          </a:p>
          <a:p>
            <a:r>
              <a:rPr lang="en-GB" dirty="0"/>
              <a:t>IPMA, PMI, PM3® and others.</a:t>
            </a:r>
          </a:p>
          <a:p>
            <a:endParaRPr lang="en-GB" dirty="0"/>
          </a:p>
        </p:txBody>
      </p:sp>
    </p:spTree>
    <p:extLst>
      <p:ext uri="{BB962C8B-B14F-4D97-AF65-F5344CB8AC3E}">
        <p14:creationId xmlns:p14="http://schemas.microsoft.com/office/powerpoint/2010/main" val="14341636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2.2 PROJECT SELECTION AND CRITERIA OF CHOICE</a:t>
            </a:r>
          </a:p>
          <a:p>
            <a:endParaRPr lang="en-GB" dirty="0"/>
          </a:p>
          <a:p>
            <a:r>
              <a:rPr lang="en-GB" b="1" i="1" dirty="0"/>
              <a:t>Project selection </a:t>
            </a:r>
            <a:r>
              <a:rPr lang="en-GB" dirty="0"/>
              <a:t>is the process of evaluating proposed projects or groups of projects, and then choosing to implement some set of them so that the objectives of the parent organization will be achieved. </a:t>
            </a:r>
          </a:p>
          <a:p>
            <a:r>
              <a:rPr lang="en-GB" dirty="0"/>
              <a:t>This systematic process can be applied to any area of the organization’s business in which choices must be made between competing alternatives.</a:t>
            </a:r>
          </a:p>
          <a:p>
            <a:r>
              <a:rPr lang="en-GB" dirty="0"/>
              <a:t>It is critically important to the success of the PM that he or she fully understands the parent organization’s objectives in undertaking a project that the PM is expected to lead. Most of the decisions that the PM is forced to make will have an impact on the degree to which the project contributes to those objectives the parent organization expected from the project.</a:t>
            </a:r>
          </a:p>
          <a:p>
            <a:endParaRPr lang="en-GB" dirty="0"/>
          </a:p>
          <a:p>
            <a:r>
              <a:rPr lang="en-GB" b="1" i="1" dirty="0"/>
              <a:t>modeling the problem</a:t>
            </a:r>
            <a:r>
              <a:rPr lang="en-GB" dirty="0"/>
              <a:t> is the process of carving away the unwanted reality from the bones of a problem.</a:t>
            </a:r>
          </a:p>
          <a:p>
            <a:r>
              <a:rPr lang="en-GB" dirty="0"/>
              <a:t>many models include graphs, analogies, diagrams, as well as flow graph and network models to help solve scheduling problems, and symbolic (mathematical) models for a number of purposes.</a:t>
            </a:r>
          </a:p>
        </p:txBody>
      </p:sp>
    </p:spTree>
    <p:extLst>
      <p:ext uri="{BB962C8B-B14F-4D97-AF65-F5344CB8AC3E}">
        <p14:creationId xmlns:p14="http://schemas.microsoft.com/office/powerpoint/2010/main" val="2387097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2.2 PROJECT SELECTION AND CRITERIA OF CHOICE</a:t>
            </a:r>
          </a:p>
          <a:p>
            <a:endParaRPr lang="en-GB" dirty="0"/>
          </a:p>
          <a:p>
            <a:r>
              <a:rPr lang="en-GB" dirty="0"/>
              <a:t>If the input data for a model are not known precisely, we often use probabilistic information; that is, the model is said to be stochastic rather than deterministic.</a:t>
            </a:r>
          </a:p>
          <a:p>
            <a:endParaRPr lang="en-GB" dirty="0"/>
          </a:p>
          <a:p>
            <a:r>
              <a:rPr lang="en-GB" dirty="0"/>
              <a:t>When a firm chooses a project selection model, the following criteria are most important:</a:t>
            </a:r>
          </a:p>
          <a:p>
            <a:pPr marL="342900" indent="-342900">
              <a:buAutoNum type="arabicPeriod"/>
            </a:pPr>
            <a:r>
              <a:rPr lang="en-GB" b="1" i="1" dirty="0"/>
              <a:t>Realism </a:t>
            </a:r>
            <a:r>
              <a:rPr lang="en-GB" dirty="0"/>
              <a:t>The model should reflect the reality of the firm’s decision situation. It should also take into account the realities of the firm’s limitations on facilities, capital, personnel, and so forth, and include factors that reflect project technical and market risks: performance, cost, time, customer rejection, and implementation. </a:t>
            </a:r>
          </a:p>
          <a:p>
            <a:pPr marL="342900" indent="-342900">
              <a:buAutoNum type="arabicPeriod"/>
            </a:pPr>
            <a:r>
              <a:rPr lang="en-GB" b="1" i="1" dirty="0"/>
              <a:t>Capability </a:t>
            </a:r>
            <a:r>
              <a:rPr lang="en-GB" dirty="0"/>
              <a:t>The model should be sophisticated enough to deal with the relevant factors: multiple time periods, situations both internal and external to the project (e.g., strikes, interest rate changes), and so on. </a:t>
            </a:r>
          </a:p>
          <a:p>
            <a:pPr marL="342900" indent="-342900">
              <a:buAutoNum type="arabicPeriod"/>
            </a:pPr>
            <a:r>
              <a:rPr lang="en-GB" b="1" i="1" dirty="0"/>
              <a:t>Flexibility</a:t>
            </a:r>
            <a:r>
              <a:rPr lang="en-GB" dirty="0"/>
              <a:t> The model should give valid results within the range of conditions that the firm might experience. It should be easy to modify in response to changes.</a:t>
            </a:r>
          </a:p>
        </p:txBody>
      </p:sp>
    </p:spTree>
    <p:extLst>
      <p:ext uri="{BB962C8B-B14F-4D97-AF65-F5344CB8AC3E}">
        <p14:creationId xmlns:p14="http://schemas.microsoft.com/office/powerpoint/2010/main" val="12777387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GB" sz="2400" dirty="0"/>
              <a:t>2.2 PROJECT SELECTION AND CRITERIA OF CHOICE</a:t>
            </a:r>
          </a:p>
          <a:p>
            <a:endParaRPr lang="en-GB" dirty="0"/>
          </a:p>
          <a:p>
            <a:pPr marL="342900" indent="-342900">
              <a:buFont typeface="+mj-lt"/>
              <a:buAutoNum type="arabicPeriod" startAt="4"/>
            </a:pPr>
            <a:r>
              <a:rPr lang="en-GB" b="1" i="1" dirty="0"/>
              <a:t>Ease of use </a:t>
            </a:r>
            <a:r>
              <a:rPr lang="en-GB" dirty="0"/>
              <a:t>The model should be reasonably convenient, not take a long time to execute, and be easy to use and understand. It should not require special interpretation, data that are difficult to acquire, excessive personnel, or unavailable equipment. </a:t>
            </a:r>
          </a:p>
          <a:p>
            <a:pPr marL="342900" indent="-342900">
              <a:buFont typeface="+mj-lt"/>
              <a:buAutoNum type="arabicPeriod" startAt="4"/>
            </a:pPr>
            <a:r>
              <a:rPr lang="en-GB" b="1" i="1" dirty="0"/>
              <a:t>Cost </a:t>
            </a:r>
            <a:r>
              <a:rPr lang="en-GB" dirty="0"/>
              <a:t>Data-gathering and modeling costs should be low relative to the cost of the project and less than the potential benefits of the project. All costs should be considered, including the costs of data management and of running the model. </a:t>
            </a:r>
          </a:p>
          <a:p>
            <a:pPr marL="342900" indent="-342900">
              <a:buFont typeface="+mj-lt"/>
              <a:buAutoNum type="arabicPeriod" startAt="4"/>
            </a:pPr>
            <a:r>
              <a:rPr lang="en-GB" b="1" i="1" dirty="0"/>
              <a:t>Easy computerization </a:t>
            </a:r>
            <a:r>
              <a:rPr lang="en-GB" dirty="0"/>
              <a:t>It should be easy and convenient to gather and store the information in a computer database, and to manipulate data in the model through use of a widely available, standard computer package such as Excel®</a:t>
            </a:r>
          </a:p>
          <a:p>
            <a:endParaRPr lang="en-GB" dirty="0"/>
          </a:p>
        </p:txBody>
      </p:sp>
    </p:spTree>
    <p:extLst>
      <p:ext uri="{BB962C8B-B14F-4D97-AF65-F5344CB8AC3E}">
        <p14:creationId xmlns:p14="http://schemas.microsoft.com/office/powerpoint/2010/main" val="1860164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2.3 THE NATURE OF PROJECT SELECTION MODELS</a:t>
            </a:r>
          </a:p>
          <a:p>
            <a:endParaRPr lang="en-GB" dirty="0"/>
          </a:p>
          <a:p>
            <a:r>
              <a:rPr lang="en-GB" dirty="0"/>
              <a:t>There are two basic types of project selection models, </a:t>
            </a:r>
            <a:r>
              <a:rPr lang="en-GB" b="1" i="1" dirty="0"/>
              <a:t>numeric and nonnumeric</a:t>
            </a:r>
            <a:r>
              <a:rPr lang="en-GB" dirty="0"/>
              <a:t>. Both are widely used. Many organizations use both at the same time, or they use models that are combinations of the two. </a:t>
            </a:r>
          </a:p>
          <a:p>
            <a:r>
              <a:rPr lang="en-GB" dirty="0"/>
              <a:t>Nonnumeric models, as the name implies, do not use numbers as inputs. </a:t>
            </a:r>
          </a:p>
          <a:p>
            <a:r>
              <a:rPr lang="en-GB" dirty="0"/>
              <a:t>Numeric models do, but the criteria being measured may be either objective or subjective. </a:t>
            </a:r>
          </a:p>
          <a:p>
            <a:r>
              <a:rPr lang="en-GB" dirty="0"/>
              <a:t>It is important to remember that the qualities of a project may be represented by numbers, and that subjective measures are not necessarily less useful or reliable than objective measures.</a:t>
            </a:r>
          </a:p>
          <a:p>
            <a:r>
              <a:rPr lang="en-GB" dirty="0"/>
              <a:t>Never forgetting two critically important, but often overlooked, facts:</a:t>
            </a:r>
          </a:p>
          <a:p>
            <a:r>
              <a:rPr lang="en-GB" dirty="0"/>
              <a:t>	• Models do not make decisions—people do.</a:t>
            </a:r>
          </a:p>
          <a:p>
            <a:r>
              <a:rPr lang="en-GB" dirty="0"/>
              <a:t>	• All models, however sophisticated, are only partial representations of the reality they are 	   meant to reflect. </a:t>
            </a:r>
          </a:p>
          <a:p>
            <a:endParaRPr lang="en-GB" dirty="0"/>
          </a:p>
        </p:txBody>
      </p:sp>
    </p:spTree>
    <p:extLst>
      <p:ext uri="{BB962C8B-B14F-4D97-AF65-F5344CB8AC3E}">
        <p14:creationId xmlns:p14="http://schemas.microsoft.com/office/powerpoint/2010/main" val="33711122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Sacred Cow </a:t>
            </a:r>
            <a:r>
              <a:rPr lang="en-GB" dirty="0"/>
              <a:t>The project is suggested by a </a:t>
            </a:r>
            <a:r>
              <a:rPr lang="en-GB" b="1" dirty="0"/>
              <a:t>senior</a:t>
            </a:r>
            <a:r>
              <a:rPr lang="en-GB" dirty="0"/>
              <a:t> and </a:t>
            </a:r>
            <a:r>
              <a:rPr lang="en-GB" b="1" dirty="0"/>
              <a:t>powerful</a:t>
            </a:r>
            <a:r>
              <a:rPr lang="en-GB" dirty="0"/>
              <a:t> official in the organization with a simple comment such as, “If you have a chance, why don’t you look into…,” The immediate result of this bland statement is the creation of a “project” to investigate whatever the boss has suggested. The project is “sacred” in the sense that it will be maintained until successfully concluded, or until the boss, personally, recognizes the idea as a failure and terminates it.</a:t>
            </a:r>
          </a:p>
          <a:p>
            <a:endParaRPr lang="en-GB" dirty="0"/>
          </a:p>
          <a:p>
            <a:r>
              <a:rPr lang="en-GB" b="1" i="1" dirty="0"/>
              <a:t>The Operating Necessity </a:t>
            </a:r>
            <a:r>
              <a:rPr lang="en-GB" dirty="0"/>
              <a:t>If a flood is threatening the plant, a project to build a protective dike does not require much formal evaluation, which is an example of this scenario. </a:t>
            </a:r>
          </a:p>
          <a:p>
            <a:r>
              <a:rPr lang="en-GB" dirty="0"/>
              <a:t>If the project is required in order to keep the system operating, the primary question becomes: Is the system worth saving at the estimated cost of the project? If the answer is yes, project costs will be examined to make sure they are kept as low as is consistent with project success, but the project will be funded.</a:t>
            </a:r>
          </a:p>
        </p:txBody>
      </p:sp>
    </p:spTree>
    <p:extLst>
      <p:ext uri="{BB962C8B-B14F-4D97-AF65-F5344CB8AC3E}">
        <p14:creationId xmlns:p14="http://schemas.microsoft.com/office/powerpoint/2010/main" val="3013776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36077" y="62479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Competitive Necessity </a:t>
            </a:r>
            <a:r>
              <a:rPr lang="en-GB" dirty="0"/>
              <a:t>Is the company decision to go for some projects if the firm want to maintain its competitive position in the market area.</a:t>
            </a:r>
          </a:p>
          <a:p>
            <a:r>
              <a:rPr lang="en-GB" dirty="0"/>
              <a:t>Investment in an </a:t>
            </a:r>
            <a:r>
              <a:rPr lang="en-GB" b="1" i="1" dirty="0"/>
              <a:t>operating necessity project </a:t>
            </a:r>
            <a:r>
              <a:rPr lang="en-GB" dirty="0"/>
              <a:t>takes </a:t>
            </a:r>
            <a:r>
              <a:rPr lang="en-GB" b="1" dirty="0"/>
              <a:t>precedence</a:t>
            </a:r>
            <a:r>
              <a:rPr lang="en-GB" dirty="0"/>
              <a:t> over a </a:t>
            </a:r>
            <a:r>
              <a:rPr lang="en-GB" b="1" i="1" dirty="0"/>
              <a:t>competitive necessity project</a:t>
            </a:r>
            <a:r>
              <a:rPr lang="en-GB" dirty="0"/>
              <a:t>, but both types of projects may bypass the more careful numeric analysis used for projects deemed to be less urgent or less important to the survival of the firm.</a:t>
            </a:r>
          </a:p>
          <a:p>
            <a:endParaRPr lang="en-GB" dirty="0"/>
          </a:p>
          <a:p>
            <a:r>
              <a:rPr lang="en-GB" b="1" i="1" dirty="0"/>
              <a:t>The Product Line Extension </a:t>
            </a:r>
            <a:r>
              <a:rPr lang="en-GB" dirty="0"/>
              <a:t>A project to develop and distribute new products would be judged on the degree to which it fits the firm’s existing product line, fills a gap, strengthens a weak link, or extends the line in a new, desirable direction. Sometimes careful calculations of profitability are not required. Decision makers can act on their beliefs about what will be the likely impact on the total system performance if the new product is added to the line.</a:t>
            </a:r>
          </a:p>
        </p:txBody>
      </p:sp>
    </p:spTree>
    <p:extLst>
      <p:ext uri="{BB962C8B-B14F-4D97-AF65-F5344CB8AC3E}">
        <p14:creationId xmlns:p14="http://schemas.microsoft.com/office/powerpoint/2010/main" val="45587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Comparative Benefit Model </a:t>
            </a:r>
            <a:r>
              <a:rPr lang="en-GB" dirty="0"/>
              <a:t>Senior management would like to select a subset of the projects that would most benefit the firm, but the projects do not seem to be easily comparable. </a:t>
            </a:r>
          </a:p>
          <a:p>
            <a:r>
              <a:rPr lang="en-GB" dirty="0"/>
              <a:t>The organization has no formal method of selecting projects, but members of the Selection Committee think that some projects will benefit the firm more than others, even if they have no precise way to define or measure “benefit.”</a:t>
            </a:r>
          </a:p>
          <a:p>
            <a:endParaRPr lang="en-GB" dirty="0"/>
          </a:p>
          <a:p>
            <a:r>
              <a:rPr lang="en-GB" dirty="0"/>
              <a:t>Of the several techniques for ordering projects, the Q-Sort is one of the most straightforward. First, the projects are divided into three groups—good, fair, and poor—according to their relative merits. If any group has more than eight members, it is subdivided into two categories, such as fair-plus and fair-minus. When all categories have eight or fewer members, the projects within each category are ordered from best to worst. Again, the order is determined on the basis of relative merit. The rater may use specific criteria to rank each project, or may simply use general overall judgment.</a:t>
            </a:r>
          </a:p>
        </p:txBody>
      </p:sp>
    </p:spTree>
    <p:extLst>
      <p:ext uri="{BB962C8B-B14F-4D97-AF65-F5344CB8AC3E}">
        <p14:creationId xmlns:p14="http://schemas.microsoft.com/office/powerpoint/2010/main" val="4155048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5"/>
          </a:xfrm>
          <a:prstGeom prst="rect">
            <a:avLst/>
          </a:prstGeom>
          <a:noFill/>
        </p:spPr>
        <p:txBody>
          <a:bodyPr wrap="square" rtlCol="0">
            <a:spAutoFit/>
          </a:bodyPr>
          <a:lstStyle/>
          <a:p>
            <a:r>
              <a:rPr lang="en-GB" sz="2400" dirty="0"/>
              <a:t>2.4 TYPES OF PROJECT SELECTION MODELS</a:t>
            </a:r>
          </a:p>
        </p:txBody>
      </p:sp>
      <p:pic>
        <p:nvPicPr>
          <p:cNvPr id="11" name="Picture 10">
            <a:extLst>
              <a:ext uri="{FF2B5EF4-FFF2-40B4-BE49-F238E27FC236}">
                <a16:creationId xmlns:a16="http://schemas.microsoft.com/office/drawing/2014/main" id="{F6A7215B-0DD3-4A04-806A-F9E03FC5D405}"/>
              </a:ext>
            </a:extLst>
          </p:cNvPr>
          <p:cNvPicPr>
            <a:picLocks noChangeAspect="1"/>
          </p:cNvPicPr>
          <p:nvPr/>
        </p:nvPicPr>
        <p:blipFill>
          <a:blip r:embed="rId6"/>
          <a:stretch>
            <a:fillRect/>
          </a:stretch>
        </p:blipFill>
        <p:spPr>
          <a:xfrm>
            <a:off x="1719262" y="1714051"/>
            <a:ext cx="8753475" cy="4235193"/>
          </a:xfrm>
          <a:prstGeom prst="rect">
            <a:avLst/>
          </a:prstGeom>
        </p:spPr>
      </p:pic>
    </p:spTree>
    <p:extLst>
      <p:ext uri="{BB962C8B-B14F-4D97-AF65-F5344CB8AC3E}">
        <p14:creationId xmlns:p14="http://schemas.microsoft.com/office/powerpoint/2010/main" val="221662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A large majority of all firms using project evaluation and selection models use profitability as the sole measure of acceptability.</a:t>
            </a:r>
          </a:p>
          <a:p>
            <a:r>
              <a:rPr lang="en-GB" b="1" i="1" dirty="0"/>
              <a:t>Payback Period </a:t>
            </a:r>
            <a:r>
              <a:rPr lang="en-GB" dirty="0"/>
              <a:t>The payback period for a project is the initial fixed investment in the project divided by the estimated annual net cash inflows from the project. The ratio of these quantities is the number of years required for the project to repay its initial fixed investment. </a:t>
            </a:r>
          </a:p>
          <a:p>
            <a:r>
              <a:rPr lang="en-GB" dirty="0"/>
              <a:t>For example, assume a project costs $100,000 to implement and has annual net cash inflows of $25,000. Then </a:t>
            </a:r>
          </a:p>
          <a:p>
            <a:r>
              <a:rPr lang="en-GB" dirty="0"/>
              <a:t>	Payback period = $100,000/$25,000 =4 years </a:t>
            </a:r>
          </a:p>
          <a:p>
            <a:r>
              <a:rPr lang="en-GB" dirty="0"/>
              <a:t>This method assumes that the cash inflows will persist at least long enough to pay back the investment, and it ignores any cash inflows beyond the payback period. The method also serves as an (inadequate) proxy for risk. The faster the investment is recovered, the less the risk to which the firm is exposed.</a:t>
            </a:r>
          </a:p>
          <a:p>
            <a:endParaRPr lang="en-GB" b="1" dirty="0"/>
          </a:p>
        </p:txBody>
      </p:sp>
    </p:spTree>
    <p:extLst>
      <p:ext uri="{BB962C8B-B14F-4D97-AF65-F5344CB8AC3E}">
        <p14:creationId xmlns:p14="http://schemas.microsoft.com/office/powerpoint/2010/main" val="2238859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r>
              <a:rPr lang="en-GB" dirty="0"/>
              <a:t> Also referred to as the net present value (NPV) method, the discounted cash flow method determines the net present value of all cash flows by discounting them by the required rate of return (also known as the hurdle rate, </a:t>
            </a:r>
            <a:r>
              <a:rPr lang="en-GB" dirty="0" err="1"/>
              <a:t>cutoff</a:t>
            </a:r>
            <a:r>
              <a:rPr lang="en-GB" dirty="0"/>
              <a:t> rate, and similar terms) as follows:</a:t>
            </a:r>
          </a:p>
          <a:p>
            <a:endParaRPr lang="en-GB" dirty="0"/>
          </a:p>
          <a:p>
            <a:endParaRPr lang="en-GB" b="1" dirty="0"/>
          </a:p>
        </p:txBody>
      </p:sp>
      <p:pic>
        <p:nvPicPr>
          <p:cNvPr id="11" name="Picture 10">
            <a:extLst>
              <a:ext uri="{FF2B5EF4-FFF2-40B4-BE49-F238E27FC236}">
                <a16:creationId xmlns:a16="http://schemas.microsoft.com/office/drawing/2014/main" id="{2FBD9D38-3AFF-4A75-844F-D894F2DD1E03}"/>
              </a:ext>
            </a:extLst>
          </p:cNvPr>
          <p:cNvPicPr>
            <a:picLocks noChangeAspect="1"/>
          </p:cNvPicPr>
          <p:nvPr/>
        </p:nvPicPr>
        <p:blipFill>
          <a:blip r:embed="rId6"/>
          <a:stretch>
            <a:fillRect/>
          </a:stretch>
        </p:blipFill>
        <p:spPr>
          <a:xfrm>
            <a:off x="2047875" y="3429000"/>
            <a:ext cx="6978234" cy="1831168"/>
          </a:xfrm>
          <a:prstGeom prst="rect">
            <a:avLst/>
          </a:prstGeom>
        </p:spPr>
      </p:pic>
    </p:spTree>
    <p:extLst>
      <p:ext uri="{BB962C8B-B14F-4D97-AF65-F5344CB8AC3E}">
        <p14:creationId xmlns:p14="http://schemas.microsoft.com/office/powerpoint/2010/main" val="2262531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846659"/>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a:p>
                <a:r>
                  <a:rPr lang="en-GB" dirty="0"/>
                  <a:t>To include the impact of inflation (or deflation) where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𝑝</m:t>
                        </m:r>
                      </m:e>
                      <m:sub>
                        <m:r>
                          <a:rPr lang="en-US" b="0" i="1" smtClean="0">
                            <a:latin typeface="Cambria Math" panose="02040503050406030204" pitchFamily="18" charset="0"/>
                          </a:rPr>
                          <m:t>𝑡</m:t>
                        </m:r>
                      </m:sub>
                    </m:sSub>
                  </m:oMath>
                </a14:m>
                <a:r>
                  <a:rPr lang="en-GB" dirty="0"/>
                  <a:t> is the predicted rate of inflation during period t, we have:</a:t>
                </a:r>
                <a:endParaRPr lang="en-GB" b="1" dirty="0"/>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1846659"/>
              </a:xfrm>
              <a:prstGeom prst="rect">
                <a:avLst/>
              </a:prstGeom>
              <a:blipFill>
                <a:blip r:embed="rId6"/>
                <a:stretch>
                  <a:fillRect l="-985" t="-2640" b="-4290"/>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id="{2AA2AF5D-4349-43C4-B63E-9CA5A2ACA6FB}"/>
              </a:ext>
            </a:extLst>
          </p:cNvPr>
          <p:cNvPicPr>
            <a:picLocks noChangeAspect="1"/>
          </p:cNvPicPr>
          <p:nvPr/>
        </p:nvPicPr>
        <p:blipFill>
          <a:blip r:embed="rId7"/>
          <a:stretch>
            <a:fillRect/>
          </a:stretch>
        </p:blipFill>
        <p:spPr>
          <a:xfrm>
            <a:off x="3157537" y="3028950"/>
            <a:ext cx="4448175" cy="800100"/>
          </a:xfrm>
          <a:prstGeom prst="rect">
            <a:avLst/>
          </a:prstGeom>
        </p:spPr>
      </p:pic>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7A42E9A4-BF56-48BA-AA3F-5D774239D04D}"/>
                  </a:ext>
                </a:extLst>
              </p:cNvPr>
              <p:cNvSpPr txBox="1"/>
              <p:nvPr/>
            </p:nvSpPr>
            <p:spPr>
              <a:xfrm>
                <a:off x="2190750" y="3868341"/>
                <a:ext cx="9525000" cy="1754326"/>
              </a:xfrm>
              <a:prstGeom prst="rect">
                <a:avLst/>
              </a:prstGeom>
              <a:noFill/>
            </p:spPr>
            <p:txBody>
              <a:bodyPr wrap="square" rtlCol="0">
                <a:spAutoFit/>
              </a:bodyPr>
              <a:lstStyle/>
              <a:p>
                <a:r>
                  <a:rPr lang="en-GB" dirty="0"/>
                  <a:t>Early in the life of a project, net cash flow is likely to be negative, the major outflow being the initial investment in the project,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𝐴</m:t>
                        </m:r>
                      </m:e>
                      <m:sub>
                        <m:r>
                          <a:rPr lang="en-US" b="0" i="1" smtClean="0">
                            <a:latin typeface="Cambria Math" panose="02040503050406030204" pitchFamily="18" charset="0"/>
                          </a:rPr>
                          <m:t>0</m:t>
                        </m:r>
                      </m:sub>
                    </m:sSub>
                  </m:oMath>
                </a14:m>
                <a:r>
                  <a:rPr lang="en-GB" dirty="0"/>
                  <a:t>. If the project is successful, cash flows will become positive. The project is acceptable if the sum of the net present values of all estimated cash flows over the life of the project is positive. A simple example will suffice. Using our $100,000 investment with a net cash inflow of $25,000 per year for a period of eight years, a required rate of return of 15 percent, and an inflation rate of 3 percent per year, we have:</a:t>
                </a:r>
              </a:p>
            </p:txBody>
          </p:sp>
        </mc:Choice>
        <mc:Fallback xmlns="">
          <p:sp>
            <p:nvSpPr>
              <p:cNvPr id="13" name="TextBox 12">
                <a:extLst>
                  <a:ext uri="{FF2B5EF4-FFF2-40B4-BE49-F238E27FC236}">
                    <a16:creationId xmlns:a16="http://schemas.microsoft.com/office/drawing/2014/main" id="{7A42E9A4-BF56-48BA-AA3F-5D774239D04D}"/>
                  </a:ext>
                </a:extLst>
              </p:cNvPr>
              <p:cNvSpPr txBox="1">
                <a:spLocks noRot="1" noChangeAspect="1" noMove="1" noResize="1" noEditPoints="1" noAdjustHandles="1" noChangeArrowheads="1" noChangeShapeType="1" noTextEdit="1"/>
              </p:cNvSpPr>
              <p:nvPr/>
            </p:nvSpPr>
            <p:spPr>
              <a:xfrm>
                <a:off x="2190750" y="3868341"/>
                <a:ext cx="9525000" cy="1754326"/>
              </a:xfrm>
              <a:prstGeom prst="rect">
                <a:avLst/>
              </a:prstGeom>
              <a:blipFill>
                <a:blip r:embed="rId8"/>
                <a:stretch>
                  <a:fillRect l="-512" t="-2091" r="-704" b="-4878"/>
                </a:stretch>
              </a:blipFill>
            </p:spPr>
            <p:txBody>
              <a:bodyPr/>
              <a:lstStyle/>
              <a:p>
                <a:r>
                  <a:rPr lang="en-GB">
                    <a:noFill/>
                  </a:rPr>
                  <a:t> </a:t>
                </a:r>
              </a:p>
            </p:txBody>
          </p:sp>
        </mc:Fallback>
      </mc:AlternateContent>
    </p:spTree>
    <p:extLst>
      <p:ext uri="{BB962C8B-B14F-4D97-AF65-F5344CB8AC3E}">
        <p14:creationId xmlns:p14="http://schemas.microsoft.com/office/powerpoint/2010/main" val="3638489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29266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p:txBody>
      </p:sp>
      <p:pic>
        <p:nvPicPr>
          <p:cNvPr id="11" name="Picture 10">
            <a:extLst>
              <a:ext uri="{FF2B5EF4-FFF2-40B4-BE49-F238E27FC236}">
                <a16:creationId xmlns:a16="http://schemas.microsoft.com/office/drawing/2014/main" id="{2C162DCB-4F9C-45D3-944C-43873981E984}"/>
              </a:ext>
            </a:extLst>
          </p:cNvPr>
          <p:cNvPicPr>
            <a:picLocks noChangeAspect="1"/>
          </p:cNvPicPr>
          <p:nvPr/>
        </p:nvPicPr>
        <p:blipFill>
          <a:blip r:embed="rId6"/>
          <a:stretch>
            <a:fillRect/>
          </a:stretch>
        </p:blipFill>
        <p:spPr>
          <a:xfrm>
            <a:off x="2047875" y="2867025"/>
            <a:ext cx="6448425" cy="1123950"/>
          </a:xfrm>
          <a:prstGeom prst="rect">
            <a:avLst/>
          </a:prstGeom>
        </p:spPr>
      </p:pic>
      <p:sp>
        <p:nvSpPr>
          <p:cNvPr id="14" name="TextBox 13">
            <a:extLst>
              <a:ext uri="{FF2B5EF4-FFF2-40B4-BE49-F238E27FC236}">
                <a16:creationId xmlns:a16="http://schemas.microsoft.com/office/drawing/2014/main" id="{F2DE95B3-5183-4D14-B009-E6781A4F3984}"/>
              </a:ext>
            </a:extLst>
          </p:cNvPr>
          <p:cNvSpPr txBox="1"/>
          <p:nvPr/>
        </p:nvSpPr>
        <p:spPr>
          <a:xfrm>
            <a:off x="2047875" y="4191000"/>
            <a:ext cx="9391650" cy="646331"/>
          </a:xfrm>
          <a:prstGeom prst="rect">
            <a:avLst/>
          </a:prstGeom>
          <a:noFill/>
        </p:spPr>
        <p:txBody>
          <a:bodyPr wrap="square" rtlCol="0">
            <a:spAutoFit/>
          </a:bodyPr>
          <a:lstStyle/>
          <a:p>
            <a:r>
              <a:rPr lang="en-GB" dirty="0"/>
              <a:t>Because the present value of the inflows is greater than the present value of the outflow </a:t>
            </a:r>
            <a:r>
              <a:rPr lang="en-GB" dirty="0" err="1"/>
              <a:t>i.e</a:t>
            </a:r>
            <a:r>
              <a:rPr lang="en-GB" dirty="0"/>
              <a:t>, the net present value is positive, the project is deemed acceptable.</a:t>
            </a:r>
          </a:p>
        </p:txBody>
      </p:sp>
    </p:spTree>
    <p:extLst>
      <p:ext uri="{BB962C8B-B14F-4D97-AF65-F5344CB8AC3E}">
        <p14:creationId xmlns:p14="http://schemas.microsoft.com/office/powerpoint/2010/main" val="2025008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Internal Rate of Return </a:t>
                </a:r>
                <a:r>
                  <a:rPr lang="en-GB" dirty="0"/>
                  <a:t>If we have a set of expected cash inflows and cash outflows, the internal rate of return is the discount rate that equates the present values of the two sets of flows. If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𝐴</m:t>
                        </m:r>
                      </m:e>
                      <m:sub>
                        <m:r>
                          <a:rPr lang="en-US" b="0" i="1" smtClean="0">
                            <a:latin typeface="Cambria Math" panose="02040503050406030204" pitchFamily="18" charset="0"/>
                          </a:rPr>
                          <m:t>𝑡</m:t>
                        </m:r>
                      </m:sub>
                    </m:sSub>
                  </m:oMath>
                </a14:m>
                <a:r>
                  <a:rPr lang="en-GB" dirty="0"/>
                  <a:t> is an expected cash outflow in the period t and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𝑅</m:t>
                        </m:r>
                      </m:e>
                      <m:sub>
                        <m:r>
                          <a:rPr lang="en-US" b="0" i="1" smtClean="0">
                            <a:latin typeface="Cambria Math" panose="02040503050406030204" pitchFamily="18" charset="0"/>
                          </a:rPr>
                          <m:t>𝑡</m:t>
                        </m:r>
                      </m:sub>
                    </m:sSub>
                  </m:oMath>
                </a14:m>
                <a:r>
                  <a:rPr lang="en-GB" dirty="0"/>
                  <a:t> is the expected inflow for the period t, the internal rate of return is the value of k that satisfies the following equation (note that the </a:t>
                </a:r>
                <a14:m>
                  <m:oMath xmlns:m="http://schemas.openxmlformats.org/officeDocument/2006/math">
                    <m:sSub>
                      <m:sSubPr>
                        <m:ctrlPr>
                          <a:rPr lang="en-GB" i="1">
                            <a:latin typeface="Cambria Math" panose="02040503050406030204" pitchFamily="18" charset="0"/>
                          </a:rPr>
                        </m:ctrlPr>
                      </m:sSubPr>
                      <m:e>
                        <m:r>
                          <a:rPr lang="en-US" i="1">
                            <a:latin typeface="Cambria Math" panose="02040503050406030204" pitchFamily="18" charset="0"/>
                          </a:rPr>
                          <m:t>𝐴</m:t>
                        </m:r>
                      </m:e>
                      <m:sub>
                        <m:r>
                          <a:rPr lang="en-US" b="0" i="1" smtClean="0">
                            <a:latin typeface="Cambria Math" panose="02040503050406030204" pitchFamily="18" charset="0"/>
                          </a:rPr>
                          <m:t>0</m:t>
                        </m:r>
                      </m:sub>
                    </m:sSub>
                  </m:oMath>
                </a14:m>
                <a:r>
                  <a:rPr lang="en-GB" dirty="0"/>
                  <a:t> will be positive in this formulation of the problem): </a:t>
                </a:r>
              </a:p>
              <a:p>
                <a:endParaRPr lang="en-GB" dirty="0"/>
              </a:p>
              <a:p>
                <a:endParaRPr lang="en-GB" dirty="0"/>
              </a:p>
              <a:p>
                <a:endParaRPr lang="en-GB" dirty="0"/>
              </a:p>
              <a:p>
                <a:endParaRPr lang="en-GB" dirty="0"/>
              </a:p>
              <a:p>
                <a:endParaRPr lang="en-GB" dirty="0"/>
              </a:p>
              <a:p>
                <a:r>
                  <a:rPr lang="en-GB" dirty="0"/>
                  <a:t>The value of k is found by trial and error.</a:t>
                </a:r>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4062651"/>
              </a:xfrm>
              <a:prstGeom prst="rect">
                <a:avLst/>
              </a:prstGeom>
              <a:blipFill>
                <a:blip r:embed="rId6"/>
                <a:stretch>
                  <a:fillRect l="-985" t="-1199" b="-1349"/>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id="{143E039D-D269-4B3D-88F2-B32A3754BF0C}"/>
              </a:ext>
            </a:extLst>
          </p:cNvPr>
          <p:cNvPicPr>
            <a:picLocks noChangeAspect="1"/>
          </p:cNvPicPr>
          <p:nvPr/>
        </p:nvPicPr>
        <p:blipFill>
          <a:blip r:embed="rId7"/>
          <a:stretch>
            <a:fillRect/>
          </a:stretch>
        </p:blipFill>
        <p:spPr>
          <a:xfrm>
            <a:off x="2047875" y="3980906"/>
            <a:ext cx="8696325" cy="933450"/>
          </a:xfrm>
          <a:prstGeom prst="rect">
            <a:avLst/>
          </a:prstGeom>
        </p:spPr>
      </p:pic>
    </p:spTree>
    <p:extLst>
      <p:ext uri="{BB962C8B-B14F-4D97-AF65-F5344CB8AC3E}">
        <p14:creationId xmlns:p14="http://schemas.microsoft.com/office/powerpoint/2010/main" val="3308004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Profitability Index </a:t>
            </a:r>
            <a:r>
              <a:rPr lang="en-GB" dirty="0"/>
              <a:t>Also known as the benefit–cost ratio, the profitability index is the net present value of all future expected cash flows divided by the initial cash investment. (Some firms do not discount the cash flows in making this calculation.) If this ratio is greater than 1.0, the project may be accepted.</a:t>
            </a:r>
          </a:p>
          <a:p>
            <a:endParaRPr lang="en-GB" b="1" dirty="0"/>
          </a:p>
          <a:p>
            <a:r>
              <a:rPr lang="en-GB" b="1" i="1" dirty="0"/>
              <a:t>Other Profitability Models </a:t>
            </a:r>
            <a:r>
              <a:rPr lang="en-GB" dirty="0"/>
              <a:t>There are a great many variations of the models just described. These variations fall into three general categories: </a:t>
            </a:r>
          </a:p>
          <a:p>
            <a:pPr marL="342900" indent="-342900">
              <a:buAutoNum type="arabicParenBoth"/>
            </a:pPr>
            <a:r>
              <a:rPr lang="en-GB" dirty="0"/>
              <a:t>those that subdivide net cash flow into the elements that comprise the net flow.</a:t>
            </a:r>
          </a:p>
          <a:p>
            <a:r>
              <a:rPr lang="en-GB" dirty="0"/>
              <a:t>(2) those that include specific terms to introduce risk (or uncertainty, which is treated as risk) into the evaluation.</a:t>
            </a:r>
          </a:p>
          <a:p>
            <a:r>
              <a:rPr lang="en-GB" dirty="0"/>
              <a:t>(3) those that extend the analysis to consider effects that the project might have on other projects or activities in the organization. </a:t>
            </a:r>
          </a:p>
          <a:p>
            <a:r>
              <a:rPr lang="en-GB" dirty="0"/>
              <a:t>Several comments are in order about all the profit-profitability numeric models. </a:t>
            </a:r>
            <a:endParaRPr lang="en-GB" b="1" dirty="0"/>
          </a:p>
        </p:txBody>
      </p:sp>
    </p:spTree>
    <p:extLst>
      <p:ext uri="{BB962C8B-B14F-4D97-AF65-F5344CB8AC3E}">
        <p14:creationId xmlns:p14="http://schemas.microsoft.com/office/powerpoint/2010/main" val="621911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89364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First, let us consider their advantages:</a:t>
            </a:r>
          </a:p>
          <a:p>
            <a:r>
              <a:rPr lang="en-GB" dirty="0"/>
              <a:t>	1. The undiscounted models are simple to use and understand. </a:t>
            </a:r>
          </a:p>
          <a:p>
            <a:r>
              <a:rPr lang="en-GB" dirty="0"/>
              <a:t>	2. All use readily available accounting data to determine the cash flows. </a:t>
            </a:r>
          </a:p>
          <a:p>
            <a:r>
              <a:rPr lang="en-GB" dirty="0"/>
              <a:t>	3. Model output is in terms familiar to business decision makers. </a:t>
            </a:r>
          </a:p>
          <a:p>
            <a:r>
              <a:rPr lang="en-GB" dirty="0"/>
              <a:t>	4. With a few exceptions, model output is on an “absolute” profit/profitability scale and allows 	“absolute” go/no-go decisions. </a:t>
            </a:r>
          </a:p>
          <a:p>
            <a:r>
              <a:rPr lang="en-GB" dirty="0"/>
              <a:t>	5. Some profit models can be amended to account for project risk.</a:t>
            </a:r>
          </a:p>
          <a:p>
            <a:endParaRPr lang="en-GB" b="1" dirty="0"/>
          </a:p>
          <a:p>
            <a:r>
              <a:rPr lang="en-GB" dirty="0"/>
              <a:t>The disadvantages of these models are the following: </a:t>
            </a:r>
          </a:p>
          <a:p>
            <a:r>
              <a:rPr lang="en-GB" dirty="0"/>
              <a:t>	1. These models ignore all nonmonetary factors except risk. </a:t>
            </a:r>
          </a:p>
          <a:p>
            <a:r>
              <a:rPr lang="en-GB" dirty="0"/>
              <a:t>	2. Models that do not include discounting ignore the timing of the cash flows and the time 	value of money. </a:t>
            </a:r>
          </a:p>
          <a:p>
            <a:r>
              <a:rPr lang="en-GB" dirty="0"/>
              <a:t>	3. Models that reduce cash flows to their present value are strongly biased toward the short 	run. </a:t>
            </a:r>
          </a:p>
        </p:txBody>
      </p:sp>
    </p:spTree>
    <p:extLst>
      <p:ext uri="{BB962C8B-B14F-4D97-AF65-F5344CB8AC3E}">
        <p14:creationId xmlns:p14="http://schemas.microsoft.com/office/powerpoint/2010/main" val="9914149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302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170646"/>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	5. The internal rate of return model can result in multiple solutions. </a:t>
            </a:r>
          </a:p>
          <a:p>
            <a:r>
              <a:rPr lang="en-GB" dirty="0"/>
              <a:t>	6. All are sensitive to errors in the input data for the early years of the project. </a:t>
            </a:r>
          </a:p>
          <a:p>
            <a:r>
              <a:rPr lang="en-GB" dirty="0"/>
              <a:t>	7. All discounting models are nonlinear, and the effects of changes (or errors) in the variables 	or parameters are generally not obvious to most decision makers. </a:t>
            </a:r>
          </a:p>
          <a:p>
            <a:r>
              <a:rPr lang="en-GB" dirty="0"/>
              <a:t>	8. All these models depend for input on a determination of cash flows, but it is not clear 	exactly how the concept of cash flow is properly defined for the purpose of evaluating 	projects.</a:t>
            </a:r>
          </a:p>
          <a:p>
            <a:r>
              <a:rPr lang="en-GB" dirty="0"/>
              <a:t>In general, the net present value models are preferred to the internal rate of return models. Despite wide use, financial models rarely include nonfinancial outcomes in their benefits and costs.</a:t>
            </a:r>
          </a:p>
          <a:p>
            <a:endParaRPr lang="en-GB" b="1" dirty="0"/>
          </a:p>
          <a:p>
            <a:r>
              <a:rPr lang="en-GB" b="1" i="1" dirty="0"/>
              <a:t>Real Options  </a:t>
            </a:r>
            <a:r>
              <a:rPr lang="en-GB" dirty="0"/>
              <a:t>Recently, a project selection model was developed based on a notion well known in financial markets. When one invests, one foregoes the value of alternative future investments.  </a:t>
            </a:r>
          </a:p>
          <a:p>
            <a:r>
              <a:rPr lang="en-GB" dirty="0"/>
              <a:t>Economists refer to the value of an opportunity foregone as the “opportunity cost” of the investment made.</a:t>
            </a:r>
          </a:p>
          <a:p>
            <a:endParaRPr lang="en-GB" b="1" dirty="0"/>
          </a:p>
        </p:txBody>
      </p:sp>
    </p:spTree>
    <p:extLst>
      <p:ext uri="{BB962C8B-B14F-4D97-AF65-F5344CB8AC3E}">
        <p14:creationId xmlns:p14="http://schemas.microsoft.com/office/powerpoint/2010/main" val="2018476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In an attempt to overcome some of the disadvantages of profitability models, particularly their focus on a single decision criterion, a number of evaluation/selection models that use multiple criteria to evaluate a project have been developed.</a:t>
            </a:r>
            <a:endParaRPr lang="en-GB" b="1" dirty="0"/>
          </a:p>
          <a:p>
            <a:r>
              <a:rPr lang="en-GB" b="1" i="1" dirty="0"/>
              <a:t>Unweighted 0–1 Factor Model </a:t>
            </a:r>
            <a:r>
              <a:rPr lang="en-GB" dirty="0"/>
              <a:t>A set of relevant factors is selected by management and then usually listed in a preprinted form. One or more raters score the project on each factor, depending on whether or not it qualifies for an individual criterion. The criteria for choice are (1) a clear understanding of organizational goals and (2) a good knowledge of the firm’s potential project portfolio. </a:t>
            </a:r>
          </a:p>
          <a:p>
            <a:r>
              <a:rPr lang="en-GB" dirty="0"/>
              <a:t>The main advantage of such a model is that it uses several criteria in the decision process. The major disadvantages are that it assumes all criteria are of equal importance and it allows for no gradation of the degree to which a specific project meets the various criteria.</a:t>
            </a:r>
            <a:endParaRPr lang="en-GB" b="1" dirty="0"/>
          </a:p>
        </p:txBody>
      </p:sp>
    </p:spTree>
    <p:extLst>
      <p:ext uri="{BB962C8B-B14F-4D97-AF65-F5344CB8AC3E}">
        <p14:creationId xmlns:p14="http://schemas.microsoft.com/office/powerpoint/2010/main" val="16760640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29266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Unweighted 0–1 Factor Model</a:t>
            </a:r>
            <a:endParaRPr lang="en-GB" b="1" dirty="0"/>
          </a:p>
        </p:txBody>
      </p:sp>
      <p:pic>
        <p:nvPicPr>
          <p:cNvPr id="11" name="Picture 10">
            <a:extLst>
              <a:ext uri="{FF2B5EF4-FFF2-40B4-BE49-F238E27FC236}">
                <a16:creationId xmlns:a16="http://schemas.microsoft.com/office/drawing/2014/main" id="{775A9693-4720-4FDE-9D88-3F99CC1C539A}"/>
              </a:ext>
            </a:extLst>
          </p:cNvPr>
          <p:cNvPicPr>
            <a:picLocks noChangeAspect="1"/>
          </p:cNvPicPr>
          <p:nvPr/>
        </p:nvPicPr>
        <p:blipFill>
          <a:blip r:embed="rId6"/>
          <a:stretch>
            <a:fillRect/>
          </a:stretch>
        </p:blipFill>
        <p:spPr>
          <a:xfrm>
            <a:off x="5010150" y="1720041"/>
            <a:ext cx="5448471" cy="4099733"/>
          </a:xfrm>
          <a:prstGeom prst="rect">
            <a:avLst/>
          </a:prstGeom>
        </p:spPr>
      </p:pic>
    </p:spTree>
    <p:extLst>
      <p:ext uri="{BB962C8B-B14F-4D97-AF65-F5344CB8AC3E}">
        <p14:creationId xmlns:p14="http://schemas.microsoft.com/office/powerpoint/2010/main" val="2588631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7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Unweighted Factor Scoring Model </a:t>
            </a:r>
            <a:r>
              <a:rPr lang="en-GB" dirty="0"/>
              <a:t>The second disadvantage of the 0–1 factor model can be dealt with by constructing a simple linear measure of the degree to which the project being evaluated meets each of the criteria contained in the list. Often a five-point scale is used, where 5 is very good, 4 is good, 3 is fair, 2 is poor, 1 is very poor. (Three-, seven-, and 10-point scales are also common.) The column of scores is summed, and those projects with a total score exceeding some critical value are selected. </a:t>
            </a:r>
          </a:p>
          <a:p>
            <a:r>
              <a:rPr lang="en-GB" dirty="0"/>
              <a:t>However, the criticism that the criteria are all assumed to be of equal importance still holds.</a:t>
            </a:r>
          </a:p>
          <a:p>
            <a:endParaRPr lang="en-GB" dirty="0"/>
          </a:p>
          <a:p>
            <a:r>
              <a:rPr lang="en-GB" b="1" i="1" dirty="0"/>
              <a:t>Weighted Factor Scoring Model </a:t>
            </a:r>
            <a:r>
              <a:rPr lang="en-GB" dirty="0"/>
              <a:t>When numeric weights reflecting the relative importance of each individual factor are added, we have a weighted factor scoring model.</a:t>
            </a:r>
          </a:p>
          <a:p>
            <a:endParaRPr lang="en-GB" b="1" i="1" dirty="0"/>
          </a:p>
          <a:p>
            <a:endParaRPr lang="en-GB" b="1" i="1" dirty="0"/>
          </a:p>
          <a:p>
            <a:endParaRPr lang="en-GB" b="1" i="1" dirty="0"/>
          </a:p>
          <a:p>
            <a:endParaRPr lang="en-GB" b="1" i="1" dirty="0"/>
          </a:p>
        </p:txBody>
      </p:sp>
      <p:pic>
        <p:nvPicPr>
          <p:cNvPr id="11" name="Picture 10">
            <a:extLst>
              <a:ext uri="{FF2B5EF4-FFF2-40B4-BE49-F238E27FC236}">
                <a16:creationId xmlns:a16="http://schemas.microsoft.com/office/drawing/2014/main" id="{11A7E050-449A-465D-A7DA-7E7C78D4B274}"/>
              </a:ext>
            </a:extLst>
          </p:cNvPr>
          <p:cNvPicPr>
            <a:picLocks noChangeAspect="1"/>
          </p:cNvPicPr>
          <p:nvPr/>
        </p:nvPicPr>
        <p:blipFill>
          <a:blip r:embed="rId6"/>
          <a:stretch>
            <a:fillRect/>
          </a:stretch>
        </p:blipFill>
        <p:spPr>
          <a:xfrm>
            <a:off x="2133600" y="4801040"/>
            <a:ext cx="6248400" cy="1576830"/>
          </a:xfrm>
          <a:prstGeom prst="rect">
            <a:avLst/>
          </a:prstGeom>
        </p:spPr>
      </p:pic>
    </p:spTree>
    <p:extLst>
      <p:ext uri="{BB962C8B-B14F-4D97-AF65-F5344CB8AC3E}">
        <p14:creationId xmlns:p14="http://schemas.microsoft.com/office/powerpoint/2010/main" val="14365559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746958"/>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Weighted Factor Scoring Model</a:t>
                </a:r>
              </a:p>
              <a:p>
                <a:r>
                  <a:rPr lang="en-GB" dirty="0"/>
                  <a:t>The weights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𝑤</m:t>
                        </m:r>
                      </m:e>
                      <m:sub>
                        <m:r>
                          <a:rPr lang="en-US" b="0" i="1" smtClean="0">
                            <a:latin typeface="Cambria Math" panose="02040503050406030204" pitchFamily="18" charset="0"/>
                          </a:rPr>
                          <m:t>𝑗</m:t>
                        </m:r>
                      </m:sub>
                    </m:sSub>
                  </m:oMath>
                </a14:m>
                <a:r>
                  <a:rPr lang="en-GB" dirty="0"/>
                  <a:t> may be generated by any technique that is acceptable to the organization’s policy makers. There are several techniques available to generate such numbers, but the most effective and most widely used is the Delphi technique. It is a technique for developing numeric values that are equivalent to subjective, verbal measures of relative value.</a:t>
                </a:r>
              </a:p>
              <a:p>
                <a:endParaRPr lang="en-GB" b="1" i="1" dirty="0"/>
              </a:p>
              <a:p>
                <a:r>
                  <a:rPr lang="en-GB" b="1" dirty="0"/>
                  <a:t>Scoring models advantages are:</a:t>
                </a:r>
              </a:p>
              <a:p>
                <a:r>
                  <a:rPr lang="en-GB" dirty="0"/>
                  <a:t>	1. These models allow multiple criteria to be used for evaluation and decision making, 	including profit/profitability models and both tangible and intangible criteria. </a:t>
                </a:r>
              </a:p>
              <a:p>
                <a:r>
                  <a:rPr lang="en-GB" dirty="0"/>
                  <a:t>	2. They are structurally simple and therefore easy to understand and use. </a:t>
                </a:r>
              </a:p>
              <a:p>
                <a:r>
                  <a:rPr lang="en-GB" dirty="0"/>
                  <a:t>	3. They are a direct reflection of managerial policy. </a:t>
                </a:r>
              </a:p>
              <a:p>
                <a:r>
                  <a:rPr lang="en-GB" dirty="0"/>
                  <a:t>	4. They are easily altered to accommodate changes in the environment or managerial policy. </a:t>
                </a:r>
              </a:p>
              <a:p>
                <a:r>
                  <a:rPr lang="en-GB" dirty="0"/>
                  <a:t>	5. Weighted scoring models allow for the fact that some criteria are more important than 	others. </a:t>
                </a:r>
              </a:p>
              <a:p>
                <a:endParaRPr lang="en-GB" b="1" i="1" dirty="0"/>
              </a:p>
              <a:p>
                <a:endParaRPr lang="en-GB" b="1" i="1" dirty="0"/>
              </a:p>
              <a:p>
                <a:endParaRPr lang="en-GB" b="1" i="1" dirty="0"/>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5746958"/>
              </a:xfrm>
              <a:prstGeom prst="rect">
                <a:avLst/>
              </a:prstGeom>
              <a:blipFill>
                <a:blip r:embed="rId6"/>
                <a:stretch>
                  <a:fillRect l="-985" t="-848"/>
                </a:stretch>
              </a:blipFill>
            </p:spPr>
            <p:txBody>
              <a:bodyPr/>
              <a:lstStyle/>
              <a:p>
                <a:r>
                  <a:rPr lang="en-GB">
                    <a:noFill/>
                  </a:rPr>
                  <a:t> </a:t>
                </a:r>
              </a:p>
            </p:txBody>
          </p:sp>
        </mc:Fallback>
      </mc:AlternateContent>
    </p:spTree>
    <p:extLst>
      <p:ext uri="{BB962C8B-B14F-4D97-AF65-F5344CB8AC3E}">
        <p14:creationId xmlns:p14="http://schemas.microsoft.com/office/powerpoint/2010/main" val="352023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447645"/>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	6. These models allow easy sensitivity analysis. The trade-offs between the several criteria are 	readily observable.</a:t>
            </a:r>
          </a:p>
          <a:p>
            <a:endParaRPr lang="en-GB" b="1" i="1" dirty="0"/>
          </a:p>
          <a:p>
            <a:r>
              <a:rPr lang="en-GB" b="1" dirty="0"/>
              <a:t>The disadvantages are: </a:t>
            </a:r>
          </a:p>
          <a:p>
            <a:r>
              <a:rPr lang="en-GB" b="1" dirty="0"/>
              <a:t>	</a:t>
            </a:r>
            <a:r>
              <a:rPr lang="en-GB" dirty="0"/>
              <a:t>1. The output of a scoring model is strictly a relative measure. Project scores do not represent 	the value or “utility” associated with a project and thus do not directly indicate whether or not 	the project should be supported. </a:t>
            </a:r>
          </a:p>
          <a:p>
            <a:r>
              <a:rPr lang="en-GB" dirty="0"/>
              <a:t>	2. In general, scoring models are linear in form and the elements of such models are assumed 	to be independent. </a:t>
            </a:r>
          </a:p>
          <a:p>
            <a:r>
              <a:rPr lang="en-GB" dirty="0"/>
              <a:t>	3. The ease of use of these models is conducive to the inclusion of a large number of criteria, 	most of which have such small weights that they have little impact on the total project score. 	4. Unweighted scoring models assume all criteria are of equal importance, which is almost 	certainly contrary to fact. </a:t>
            </a:r>
          </a:p>
          <a:p>
            <a:endParaRPr lang="en-GB" b="1" i="1" dirty="0"/>
          </a:p>
          <a:p>
            <a:endParaRPr lang="en-GB" b="1" i="1" dirty="0"/>
          </a:p>
          <a:p>
            <a:endParaRPr lang="en-GB" b="1" i="1" dirty="0"/>
          </a:p>
        </p:txBody>
      </p:sp>
    </p:spTree>
    <p:extLst>
      <p:ext uri="{BB962C8B-B14F-4D97-AF65-F5344CB8AC3E}">
        <p14:creationId xmlns:p14="http://schemas.microsoft.com/office/powerpoint/2010/main" val="41192516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	5. To the extent that profit/profitability is included as an element in the scoring model, this 	element has the advantages and disadvantages noted earlier for the profitability models.</a:t>
            </a:r>
          </a:p>
          <a:p>
            <a:endParaRPr lang="en-GB" b="1" i="1" dirty="0"/>
          </a:p>
          <a:p>
            <a:r>
              <a:rPr lang="en-GB" b="1" dirty="0"/>
              <a:t>Window-of-Opportunity Analysis</a:t>
            </a:r>
          </a:p>
          <a:p>
            <a:r>
              <a:rPr lang="en-GB" dirty="0"/>
              <a:t>That one ability to achieve a new technology does not necessarily imply that the new technology is worth implementing, or economically profitable. Given some idea for a new product or process, we can invert this traditional approach by attempting to determine the cost, timing, and performance specifications that must be met by this new technology before any R &amp; D is undertaken. (This is called the window-of-opportunity for the innovation.)</a:t>
            </a:r>
          </a:p>
          <a:p>
            <a:endParaRPr lang="en-GB" b="1" i="1" dirty="0"/>
          </a:p>
          <a:p>
            <a:endParaRPr lang="en-GB" b="1" i="1" dirty="0"/>
          </a:p>
        </p:txBody>
      </p:sp>
    </p:spTree>
    <p:extLst>
      <p:ext uri="{BB962C8B-B14F-4D97-AF65-F5344CB8AC3E}">
        <p14:creationId xmlns:p14="http://schemas.microsoft.com/office/powerpoint/2010/main" val="3644907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2.4 TYPES OF PROJECT SELECTION MODELS</a:t>
            </a:r>
          </a:p>
          <a:p>
            <a:endParaRPr lang="en-GB" dirty="0"/>
          </a:p>
          <a:p>
            <a:r>
              <a:rPr lang="en-GB" b="1" dirty="0"/>
              <a:t>Choosing a Project Selection Model</a:t>
            </a:r>
          </a:p>
          <a:p>
            <a:r>
              <a:rPr lang="en-GB" dirty="0"/>
              <a:t>Selecting the type of model to aid the evaluation/selection process depends on the philosophy and wishes of management.</a:t>
            </a:r>
            <a:endParaRPr lang="en-GB" b="1" dirty="0"/>
          </a:p>
          <a:p>
            <a:r>
              <a:rPr lang="en-GB" dirty="0"/>
              <a:t>We strongly favor weighted scoring models for three fundamental reasons. </a:t>
            </a:r>
          </a:p>
          <a:p>
            <a:r>
              <a:rPr lang="en-GB" dirty="0"/>
              <a:t>	</a:t>
            </a:r>
            <a:r>
              <a:rPr lang="en-GB" u="sng" dirty="0"/>
              <a:t>First, </a:t>
            </a:r>
            <a:r>
              <a:rPr lang="en-GB" dirty="0"/>
              <a:t>they allow the multiple objectives of all organizations to be reflected in the important 	decision about which projects will be supported and which will be rejected. </a:t>
            </a:r>
          </a:p>
          <a:p>
            <a:r>
              <a:rPr lang="en-GB" dirty="0"/>
              <a:t>	</a:t>
            </a:r>
            <a:r>
              <a:rPr lang="en-GB" u="sng" dirty="0"/>
              <a:t>Second, </a:t>
            </a:r>
            <a:r>
              <a:rPr lang="en-GB" dirty="0"/>
              <a:t>scoring models are easily adapted to changes in managerial philosophy or changes in 	the environment. </a:t>
            </a:r>
          </a:p>
          <a:p>
            <a:r>
              <a:rPr lang="en-GB" dirty="0"/>
              <a:t>	</a:t>
            </a:r>
            <a:r>
              <a:rPr lang="en-GB" u="sng" dirty="0"/>
              <a:t>Third</a:t>
            </a:r>
            <a:r>
              <a:rPr lang="en-GB" dirty="0"/>
              <a:t>, they do not suffer from the bias toward the short run that is inherent in profitability 	models that discount future cash flows</a:t>
            </a:r>
            <a:endParaRPr lang="en-GB" b="1" i="1" dirty="0"/>
          </a:p>
          <a:p>
            <a:endParaRPr lang="en-GB" b="1" i="1" dirty="0"/>
          </a:p>
        </p:txBody>
      </p:sp>
    </p:spTree>
    <p:extLst>
      <p:ext uri="{BB962C8B-B14F-4D97-AF65-F5344CB8AC3E}">
        <p14:creationId xmlns:p14="http://schemas.microsoft.com/office/powerpoint/2010/main" val="19643171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2.5 ANALYSIS UNDER UNCERTAINTY — THE MANAGEMENT OF RISK</a:t>
            </a:r>
          </a:p>
          <a:p>
            <a:endParaRPr lang="en-GB" dirty="0"/>
          </a:p>
          <a:p>
            <a:r>
              <a:rPr lang="en-GB" dirty="0"/>
              <a:t>Risk has been interpreted as being unsure about project task durations and/or costs, but uncertainty plagues all aspects of the work on projects and is present in all stages of project life cycles. In this section, we will consider uncertainty as it affects the selection process. </a:t>
            </a:r>
          </a:p>
          <a:p>
            <a:r>
              <a:rPr lang="en-GB" dirty="0"/>
              <a:t>Before proceeding, it is useful to discuss briefly the distinction between two words, “risk” and “uncertainty.” The outcome of any decision depends on two things: </a:t>
            </a:r>
          </a:p>
          <a:p>
            <a:r>
              <a:rPr lang="en-GB" dirty="0"/>
              <a:t>(1) what the decision maker does; and </a:t>
            </a:r>
          </a:p>
          <a:p>
            <a:r>
              <a:rPr lang="en-GB" dirty="0"/>
              <a:t>(2) what nature does—“nature” being the set of exogenous factors that interact with the decision maker’s course of action to produce an outcome. </a:t>
            </a:r>
          </a:p>
          <a:p>
            <a:r>
              <a:rPr lang="en-GB" dirty="0"/>
              <a:t>If the decision maker knows the probability of each and every state of nature and thus of each and every outcome, she can find the expected value of each alternative course of action she has. </a:t>
            </a:r>
          </a:p>
          <a:p>
            <a:r>
              <a:rPr lang="en-GB" dirty="0"/>
              <a:t>The expected value of a specific action is the sum of the values of each outcome associated with the action times the probability that it will occur. . She can select the course of action associated with the best of these expected values. This is decision making under conditions of </a:t>
            </a:r>
            <a:r>
              <a:rPr lang="en-GB" b="1" i="1" u="sng" dirty="0"/>
              <a:t>risk</a:t>
            </a:r>
          </a:p>
          <a:p>
            <a:endParaRPr lang="en-GB" dirty="0"/>
          </a:p>
        </p:txBody>
      </p:sp>
    </p:spTree>
    <p:extLst>
      <p:ext uri="{BB962C8B-B14F-4D97-AF65-F5344CB8AC3E}">
        <p14:creationId xmlns:p14="http://schemas.microsoft.com/office/powerpoint/2010/main" val="24748478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587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170646"/>
          </a:xfrm>
          <a:prstGeom prst="rect">
            <a:avLst/>
          </a:prstGeom>
          <a:noFill/>
        </p:spPr>
        <p:txBody>
          <a:bodyPr wrap="square" rtlCol="0">
            <a:spAutoFit/>
          </a:bodyPr>
          <a:lstStyle/>
          <a:p>
            <a:r>
              <a:rPr lang="en-GB" sz="2400" dirty="0"/>
              <a:t>2.5 ANALYSIS UNDER UNCERTAINTY — THE MANAGEMENT OF RISK</a:t>
            </a:r>
          </a:p>
          <a:p>
            <a:endParaRPr lang="en-GB" dirty="0"/>
          </a:p>
          <a:p>
            <a:r>
              <a:rPr lang="en-GB" dirty="0"/>
              <a:t>If the decision maker’s information is not so complete and she does not know and cannot collect sufficient data to determine the probability of occurrence for some states of nature, she cannot find the expected value for each of her alternative actions. This is decision making under conditions of </a:t>
            </a:r>
            <a:r>
              <a:rPr lang="en-GB" b="1" i="1" u="sng" dirty="0"/>
              <a:t>uncertainty.</a:t>
            </a:r>
          </a:p>
          <a:p>
            <a:endParaRPr lang="en-GB" b="1" i="1" u="sng" dirty="0"/>
          </a:p>
          <a:p>
            <a:r>
              <a:rPr lang="en-GB" dirty="0"/>
              <a:t>When relationships between inputs and outputs in the projects are complex, Monte Carlo simulation can handle such uncertainty by exposing the many possible consequences of embarking on a project. Risk analysis is a method based on such a procedure. With the great availability of microcomputers and user-friendly software, these procedures are becoming very common.</a:t>
            </a:r>
          </a:p>
          <a:p>
            <a:endParaRPr lang="en-GB" dirty="0"/>
          </a:p>
          <a:p>
            <a:r>
              <a:rPr lang="en-GB" b="1" i="1" dirty="0"/>
              <a:t>Risk Analysis and Simulation</a:t>
            </a:r>
          </a:p>
          <a:p>
            <a:r>
              <a:rPr lang="en-GB" dirty="0"/>
              <a:t>While a project manager may be able to reduce uncertainty, it cannot be eliminated. Decisions must be made in the face of the ambiguity that results from uncertain information. Risk analysis does not remove the ambiguity, it simply describes the uncertainties in a way that provides the decision maker with a useful insight into their nature.</a:t>
            </a:r>
            <a:endParaRPr lang="en-GB" b="1" i="1" dirty="0"/>
          </a:p>
          <a:p>
            <a:endParaRPr lang="en-GB" b="1" i="1" u="sng" dirty="0"/>
          </a:p>
        </p:txBody>
      </p:sp>
    </p:spTree>
    <p:extLst>
      <p:ext uri="{BB962C8B-B14F-4D97-AF65-F5344CB8AC3E}">
        <p14:creationId xmlns:p14="http://schemas.microsoft.com/office/powerpoint/2010/main" val="38626120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2.5 ANALYSIS UNDER UNCERTAINTY — THE MANAGEMENT OF RISK</a:t>
            </a:r>
          </a:p>
          <a:p>
            <a:endParaRPr lang="en-GB" dirty="0"/>
          </a:p>
          <a:p>
            <a:r>
              <a:rPr lang="en-GB" b="1" i="1" dirty="0"/>
              <a:t>Risk Analysis and Simulation</a:t>
            </a:r>
          </a:p>
          <a:p>
            <a:r>
              <a:rPr lang="en-GB" dirty="0"/>
              <a:t>To apply risk analysis, one must make assumptions about the probability distributions that characterize key parameters and variables associated with a decision and then use these </a:t>
            </a:r>
          </a:p>
          <a:p>
            <a:r>
              <a:rPr lang="en-GB" dirty="0"/>
              <a:t>to estimate the risk profiles or probability distributions of the outcomes of the decision. This can be done analytically or by Monte Carlo simulation, an easy-to-use technique that is </a:t>
            </a:r>
          </a:p>
          <a:p>
            <a:r>
              <a:rPr lang="en-GB" dirty="0"/>
              <a:t>well-adapted to evaluating the risk in certain situations. </a:t>
            </a:r>
          </a:p>
          <a:p>
            <a:r>
              <a:rPr lang="en-GB" dirty="0"/>
              <a:t>When the decisions involve several input variables or parameters, simulation is highly preferable to the tedious calculations required by analytic methods. </a:t>
            </a:r>
          </a:p>
          <a:p>
            <a:endParaRPr lang="en-GB" dirty="0"/>
          </a:p>
          <a:p>
            <a:r>
              <a:rPr lang="en-GB" b="1" i="1" dirty="0"/>
              <a:t>General Simulation Analysis</a:t>
            </a:r>
          </a:p>
          <a:p>
            <a:r>
              <a:rPr lang="en-GB" dirty="0"/>
              <a:t>The analysis gives a picture of the proposed change in terms of the costs and times that will be affected. The uncertainty associated with each individual element of the process is included. Simulation runs will then indicate the likelihood of achieving various levels of savings. Note also that investigation of the simulation model will expose the major sources of uncertainty in the final cost distributions</a:t>
            </a:r>
          </a:p>
        </p:txBody>
      </p:sp>
    </p:spTree>
    <p:extLst>
      <p:ext uri="{BB962C8B-B14F-4D97-AF65-F5344CB8AC3E}">
        <p14:creationId xmlns:p14="http://schemas.microsoft.com/office/powerpoint/2010/main" val="128155654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2.6 COMMENTS ON THE INFORMATION BASE FOR SELECTION</a:t>
            </a:r>
          </a:p>
          <a:p>
            <a:r>
              <a:rPr lang="en-GB" dirty="0"/>
              <a:t>Our bias in </a:t>
            </a:r>
            <a:r>
              <a:rPr lang="en-GB" dirty="0" err="1"/>
              <a:t>favor</a:t>
            </a:r>
            <a:r>
              <a:rPr lang="en-GB" dirty="0"/>
              <a:t> of weighted scoring models is quite clear and weighted scoring models can be simulated because both the scores and the weights are usually estimates.</a:t>
            </a:r>
          </a:p>
          <a:p>
            <a:r>
              <a:rPr lang="en-GB" dirty="0"/>
              <a:t>The use of any project selection model assumes that the decision-making procedure takes place in a reasonably rational organizational environment. </a:t>
            </a:r>
          </a:p>
          <a:p>
            <a:r>
              <a:rPr lang="en-GB" dirty="0"/>
              <a:t>Three special problems affecting the data used in project selection models are:</a:t>
            </a:r>
            <a:endParaRPr lang="en-GB" sz="2400" dirty="0"/>
          </a:p>
          <a:p>
            <a:r>
              <a:rPr lang="en-GB" b="1" i="1" dirty="0"/>
              <a:t>Accounting Data</a:t>
            </a:r>
          </a:p>
          <a:p>
            <a:r>
              <a:rPr lang="en-GB" dirty="0"/>
              <a:t>Managers can find it useful to reflect on the methods and assumptions used in the preparation of accounting data. Among the most crucial are the following:</a:t>
            </a:r>
          </a:p>
          <a:p>
            <a:pPr marL="342900" indent="-342900">
              <a:buAutoNum type="arabicPeriod"/>
            </a:pPr>
            <a:r>
              <a:rPr lang="en-GB" dirty="0"/>
              <a:t>Cost and revenue data are assumed to vary linearly with associated changes in inputs and outputs.</a:t>
            </a:r>
          </a:p>
          <a:p>
            <a:pPr marL="342900" indent="-342900">
              <a:buAutoNum type="arabicPeriod"/>
            </a:pPr>
            <a:r>
              <a:rPr lang="en-GB" dirty="0"/>
              <a:t>The cost-revenue information that is derived from standard cost analyses may or may not be accurate representations of the cost-revenue structure of the physical system they purport to represent.</a:t>
            </a:r>
          </a:p>
          <a:p>
            <a:pPr marL="342900" indent="-342900">
              <a:buAutoNum type="arabicPeriod"/>
            </a:pPr>
            <a:r>
              <a:rPr lang="en-GB" dirty="0"/>
              <a:t>The data provided by the accounting system may or may not include overhead costs.</a:t>
            </a:r>
          </a:p>
        </p:txBody>
      </p:sp>
    </p:spTree>
    <p:extLst>
      <p:ext uri="{BB962C8B-B14F-4D97-AF65-F5344CB8AC3E}">
        <p14:creationId xmlns:p14="http://schemas.microsoft.com/office/powerpoint/2010/main" val="31286225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2.6 COMMENTS ON THE INFORMATION BASE FOR SELECTION</a:t>
            </a:r>
          </a:p>
          <a:p>
            <a:r>
              <a:rPr lang="en-GB" b="1" i="1" dirty="0"/>
              <a:t>Measurements </a:t>
            </a:r>
          </a:p>
          <a:p>
            <a:r>
              <a:rPr lang="en-GB" dirty="0"/>
              <a:t>To use the scoring methods discussed or to practice risk management in project selection, we need to represent expected project performance for each criterion in numeric form. </a:t>
            </a:r>
          </a:p>
          <a:p>
            <a:r>
              <a:rPr lang="en-GB" i="1" u="sng" dirty="0"/>
              <a:t>Subjective versus Objective </a:t>
            </a:r>
          </a:p>
          <a:p>
            <a:r>
              <a:rPr lang="en-GB" dirty="0"/>
              <a:t>All too often the word</a:t>
            </a:r>
            <a:r>
              <a:rPr lang="en-GB" dirty="0">
                <a:highlight>
                  <a:srgbClr val="00FF00"/>
                </a:highlight>
              </a:rPr>
              <a:t> objective </a:t>
            </a:r>
            <a:r>
              <a:rPr lang="en-GB" dirty="0"/>
              <a:t>is held to be synonymous with </a:t>
            </a:r>
            <a:r>
              <a:rPr lang="en-GB" dirty="0">
                <a:highlight>
                  <a:srgbClr val="00FF00"/>
                </a:highlight>
              </a:rPr>
              <a:t>fact </a:t>
            </a:r>
            <a:r>
              <a:rPr lang="en-GB" dirty="0"/>
              <a:t>and </a:t>
            </a:r>
            <a:r>
              <a:rPr lang="en-GB" dirty="0">
                <a:highlight>
                  <a:srgbClr val="FFFF00"/>
                </a:highlight>
              </a:rPr>
              <a:t>subjective</a:t>
            </a:r>
            <a:r>
              <a:rPr lang="en-GB" dirty="0"/>
              <a:t> is taken to be a synonym for </a:t>
            </a:r>
            <a:r>
              <a:rPr lang="en-GB" dirty="0">
                <a:highlight>
                  <a:srgbClr val="FFFF00"/>
                </a:highlight>
              </a:rPr>
              <a:t>opinion. </a:t>
            </a:r>
            <a:r>
              <a:rPr lang="en-GB" dirty="0"/>
              <a:t>Where fact = true and opinion = false. A measurement taken by reference to an external standard is said to be “objective.” Reference to a standard that is internal to the system is said to be “subjective.” </a:t>
            </a:r>
          </a:p>
          <a:p>
            <a:r>
              <a:rPr lang="en-GB" i="1" u="sng" dirty="0"/>
              <a:t>Quantitative versus Qualitative</a:t>
            </a:r>
          </a:p>
          <a:p>
            <a:r>
              <a:rPr lang="en-GB" dirty="0"/>
              <a:t>The true distinction is that one may apply the </a:t>
            </a:r>
            <a:r>
              <a:rPr lang="en-GB" dirty="0">
                <a:highlight>
                  <a:srgbClr val="FFFF00"/>
                </a:highlight>
              </a:rPr>
              <a:t>law of addition to quantities </a:t>
            </a:r>
            <a:r>
              <a:rPr lang="en-GB" dirty="0"/>
              <a:t>but not to qualities. For example, Water has a volumetric measure and a density measure. The former is quantitative and the latter qualitative. Two one-gallon containers of water poured into one larger container give us two gallons, but the density of the water, before and after joining the two gallons, is still the same</a:t>
            </a:r>
          </a:p>
        </p:txBody>
      </p:sp>
    </p:spTree>
    <p:extLst>
      <p:ext uri="{BB962C8B-B14F-4D97-AF65-F5344CB8AC3E}">
        <p14:creationId xmlns:p14="http://schemas.microsoft.com/office/powerpoint/2010/main" val="20918749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231654"/>
          </a:xfrm>
          <a:prstGeom prst="rect">
            <a:avLst/>
          </a:prstGeom>
          <a:noFill/>
        </p:spPr>
        <p:txBody>
          <a:bodyPr wrap="square" rtlCol="0">
            <a:spAutoFit/>
          </a:bodyPr>
          <a:lstStyle/>
          <a:p>
            <a:r>
              <a:rPr lang="en-GB" sz="2400" dirty="0"/>
              <a:t>2.6 COMMENTS ON THE INFORMATION BASE FOR SELECTION</a:t>
            </a:r>
          </a:p>
          <a:p>
            <a:r>
              <a:rPr lang="en-GB" b="1" i="1" dirty="0"/>
              <a:t>Measurements </a:t>
            </a:r>
          </a:p>
          <a:p>
            <a:r>
              <a:rPr lang="en-GB" i="1" u="sng" dirty="0"/>
              <a:t>Reliable versus Unreliable </a:t>
            </a:r>
          </a:p>
          <a:p>
            <a:r>
              <a:rPr lang="en-GB" dirty="0"/>
              <a:t> A data source is said to be reliable if repetitions of a measurement produce results that vary from one another by less than a prespecified amount. </a:t>
            </a:r>
          </a:p>
          <a:p>
            <a:r>
              <a:rPr lang="en-GB" i="1" u="sng" dirty="0"/>
              <a:t>Valid versus Invalid</a:t>
            </a:r>
          </a:p>
          <a:p>
            <a:r>
              <a:rPr lang="en-GB" dirty="0"/>
              <a:t>Validity measures the extent to which a piece of information actually means what we believe it to mean. A measure may be reliable but not valid. </a:t>
            </a:r>
          </a:p>
          <a:p>
            <a:endParaRPr lang="en-GB" dirty="0"/>
          </a:p>
          <a:p>
            <a:r>
              <a:rPr lang="en-GB" i="1" dirty="0"/>
              <a:t>To be satisfactory when used in the previous project selection models, the measures may be either subjective or objective, quantitative or qualitative, but they must be numeric, reliable, and valid. </a:t>
            </a:r>
          </a:p>
        </p:txBody>
      </p:sp>
    </p:spTree>
    <p:extLst>
      <p:ext uri="{BB962C8B-B14F-4D97-AF65-F5344CB8AC3E}">
        <p14:creationId xmlns:p14="http://schemas.microsoft.com/office/powerpoint/2010/main" val="13672731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569660"/>
          </a:xfrm>
          <a:prstGeom prst="rect">
            <a:avLst/>
          </a:prstGeom>
          <a:noFill/>
        </p:spPr>
        <p:txBody>
          <a:bodyPr wrap="square" rtlCol="0">
            <a:spAutoFit/>
          </a:bodyPr>
          <a:lstStyle/>
          <a:p>
            <a:r>
              <a:rPr lang="en-GB" sz="2400" dirty="0"/>
              <a:t>2.6 COMMENTS ON THE INFORMATION BASE FOR SELECTION</a:t>
            </a:r>
          </a:p>
          <a:p>
            <a:r>
              <a:rPr lang="en-GB" b="1" i="1" dirty="0"/>
              <a:t>Uncertain Information</a:t>
            </a:r>
          </a:p>
          <a:p>
            <a:r>
              <a:rPr lang="en-GB" dirty="0"/>
              <a:t>In the section on weighted scoring models, we noted some useful methods for finding the numeric weights and criteria scores when they take the form of verbal descriptors rather than numbers. These same methods are also useful when estimating the inputs for risk analysis models. </a:t>
            </a:r>
          </a:p>
        </p:txBody>
      </p:sp>
    </p:spTree>
    <p:extLst>
      <p:ext uri="{BB962C8B-B14F-4D97-AF65-F5344CB8AC3E}">
        <p14:creationId xmlns:p14="http://schemas.microsoft.com/office/powerpoint/2010/main" val="17814213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2.7 PROJECT PORTFOLIO PROCESS (PPP) </a:t>
            </a:r>
          </a:p>
          <a:p>
            <a:endParaRPr lang="en-GB" dirty="0"/>
          </a:p>
          <a:p>
            <a:r>
              <a:rPr lang="en-GB" dirty="0"/>
              <a:t>Important inputs to this process are the organization’s goals and strategies, and we assume here that the organization has already identified its mission, goals, and strategies—by using some formal analytic method such as SWOT analysis (strengths, weaknesses, opportunities, threats), and that these are well known throughout the organization.</a:t>
            </a:r>
          </a:p>
          <a:p>
            <a:r>
              <a:rPr lang="en-GB" dirty="0"/>
              <a:t>Symptoms of a misaligned portfolio included: </a:t>
            </a:r>
          </a:p>
          <a:p>
            <a:r>
              <a:rPr lang="en-GB" dirty="0"/>
              <a:t>	• Many more projects than management expected </a:t>
            </a:r>
          </a:p>
          <a:p>
            <a:r>
              <a:rPr lang="en-GB" dirty="0"/>
              <a:t>	• Inconsistent determination of benefits, including double-counting </a:t>
            </a:r>
          </a:p>
          <a:p>
            <a:r>
              <a:rPr lang="en-GB" dirty="0"/>
              <a:t>	• Competing projects </a:t>
            </a:r>
          </a:p>
          <a:p>
            <a:r>
              <a:rPr lang="en-GB" dirty="0"/>
              <a:t>	• “Interesting” projects that don’t contribute to the strategy </a:t>
            </a:r>
          </a:p>
          <a:p>
            <a:r>
              <a:rPr lang="en-GB" dirty="0"/>
              <a:t>	• Projects whose costs exceed their benefits </a:t>
            </a:r>
          </a:p>
          <a:p>
            <a:r>
              <a:rPr lang="en-GB" dirty="0"/>
              <a:t>	• Projects with much higher risks than others in the portfolio </a:t>
            </a:r>
          </a:p>
          <a:p>
            <a:r>
              <a:rPr lang="en-GB" dirty="0"/>
              <a:t>	• Lack of tracking against the plan, at least quarterly</a:t>
            </a:r>
          </a:p>
        </p:txBody>
      </p:sp>
    </p:spTree>
    <p:extLst>
      <p:ext uri="{BB962C8B-B14F-4D97-AF65-F5344CB8AC3E}">
        <p14:creationId xmlns:p14="http://schemas.microsoft.com/office/powerpoint/2010/main" val="129054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2.7 PROJECT PORTFOLIO PROCESS (PPP) </a:t>
            </a:r>
          </a:p>
          <a:p>
            <a:endParaRPr lang="en-GB" dirty="0"/>
          </a:p>
          <a:p>
            <a:r>
              <a:rPr lang="en-GB" dirty="0"/>
              <a:t>If the goals and strategies have been well articulated, however, then the PPP can serve many purposes:</a:t>
            </a:r>
          </a:p>
          <a:p>
            <a:r>
              <a:rPr lang="en-GB" dirty="0"/>
              <a:t>	• To identify proposed projects that are not really projects and should be handled through 	   other processes</a:t>
            </a:r>
          </a:p>
          <a:p>
            <a:r>
              <a:rPr lang="en-GB" dirty="0"/>
              <a:t>	• To prioritize the list of available projects</a:t>
            </a:r>
          </a:p>
          <a:p>
            <a:r>
              <a:rPr lang="en-GB" dirty="0"/>
              <a:t>	• To intentionally limit the number of overall projects being managed so the important 	   	   projects get the resources and attention they need</a:t>
            </a:r>
          </a:p>
          <a:p>
            <a:r>
              <a:rPr lang="en-GB" dirty="0"/>
              <a:t>	• To identify projects that best fit the organization’s goals and strategy</a:t>
            </a:r>
          </a:p>
          <a:p>
            <a:r>
              <a:rPr lang="en-GB" dirty="0"/>
              <a:t>	• To identify projects that support multiple organizational goals and cross-reinforce other 	    important projects</a:t>
            </a:r>
          </a:p>
          <a:p>
            <a:r>
              <a:rPr lang="en-GB" dirty="0"/>
              <a:t>	• To eliminate projects that incur excessive risk and/or cost</a:t>
            </a:r>
          </a:p>
          <a:p>
            <a:r>
              <a:rPr lang="en-GB" dirty="0"/>
              <a:t>	• To eliminate projects that bypassed a formal selection process and may not provide benefits 	   corresponding to their risks and/or costs</a:t>
            </a:r>
          </a:p>
          <a:p>
            <a:r>
              <a:rPr lang="en-GB" dirty="0"/>
              <a:t>	• To keep from overloading the organization’s resource availability</a:t>
            </a:r>
          </a:p>
        </p:txBody>
      </p:sp>
    </p:spTree>
    <p:extLst>
      <p:ext uri="{BB962C8B-B14F-4D97-AF65-F5344CB8AC3E}">
        <p14:creationId xmlns:p14="http://schemas.microsoft.com/office/powerpoint/2010/main" val="293260688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2.7 PROJECT PORTFOLIO PROCESS (PPP) </a:t>
            </a:r>
          </a:p>
          <a:p>
            <a:r>
              <a:rPr lang="en-GB" dirty="0"/>
              <a:t>The PPP attempts to link the organization’s projects directly to the goals and strategy of the organization. This occurs not only in the project’s initiation and planning phases, but also throughout the life cycle of the projects as they are managed and eventually brought to completion. The steps in this process are:</a:t>
            </a:r>
          </a:p>
          <a:p>
            <a:r>
              <a:rPr lang="en-GB" b="1" dirty="0"/>
              <a:t>Step 1: Establish a Project Council</a:t>
            </a:r>
          </a:p>
          <a:p>
            <a:r>
              <a:rPr lang="en-GB" dirty="0"/>
              <a:t>To establish and articulate a strategic direction for those projects spanning internal or external boundaries of the organization, such as cross-departmental or joint venture. The council will also be responsible for allocating funds to those projects and controlling the allocation of resources and skills to the projects. In addition to senior management, members of the project council are: </a:t>
            </a:r>
          </a:p>
          <a:p>
            <a:r>
              <a:rPr lang="en-GB" dirty="0"/>
              <a:t>• the project managers of major projects; • the head of the Project Management Office; • relevant general managers; • those who can identify key opportunities and risks; and • anyone who can derail the progress of the PPP.</a:t>
            </a:r>
            <a:endParaRPr lang="en-GB" b="1" dirty="0"/>
          </a:p>
          <a:p>
            <a:r>
              <a:rPr lang="en-GB" b="1" dirty="0"/>
              <a:t>Step 2: Identify Project Categories and Criteria </a:t>
            </a:r>
          </a:p>
          <a:p>
            <a:r>
              <a:rPr lang="en-GB" dirty="0"/>
              <a:t>Various project categories are identified so the mix of projects funded by the organization will be spread appropriately across areas making major contributions to the organization’s goals. Within each category, criteria are established to discriminate between very good and better projects.</a:t>
            </a:r>
          </a:p>
        </p:txBody>
      </p:sp>
    </p:spTree>
    <p:extLst>
      <p:ext uri="{BB962C8B-B14F-4D97-AF65-F5344CB8AC3E}">
        <p14:creationId xmlns:p14="http://schemas.microsoft.com/office/powerpoint/2010/main" val="5877198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GB" sz="2400" dirty="0"/>
              <a:t>2.7 PROJECT PORTFOLIO PROCESS (PPP) </a:t>
            </a:r>
          </a:p>
          <a:p>
            <a:r>
              <a:rPr lang="en-GB" dirty="0"/>
              <a:t>Wheelwright et al. (1992) have developed a matrix called the </a:t>
            </a:r>
            <a:r>
              <a:rPr lang="en-GB" i="1" dirty="0"/>
              <a:t>aggregate project plan. </a:t>
            </a:r>
            <a:r>
              <a:rPr lang="en-GB" dirty="0"/>
              <a:t>Based on the extent of product change and process change, they identified four separate categories of projects:</a:t>
            </a:r>
          </a:p>
          <a:p>
            <a:r>
              <a:rPr lang="en-GB" dirty="0"/>
              <a:t>1- </a:t>
            </a:r>
            <a:r>
              <a:rPr lang="en-GB" i="1" dirty="0"/>
              <a:t>Derivative projects</a:t>
            </a:r>
            <a:r>
              <a:rPr lang="en-GB" dirty="0"/>
              <a:t>. These are projects with objectives or deliverables that are only incrementally different in both product and process from existing offerings. (lower priced version, upscale version)</a:t>
            </a:r>
          </a:p>
          <a:p>
            <a:r>
              <a:rPr lang="en-GB" dirty="0"/>
              <a:t>2- </a:t>
            </a:r>
            <a:r>
              <a:rPr lang="en-GB" i="1" dirty="0"/>
              <a:t>Platform projects. </a:t>
            </a:r>
            <a:r>
              <a:rPr lang="en-GB" dirty="0"/>
              <a:t>The planned outputs of these projects represent major departures from existing offerings in terms of either the product/service itself or the process used to make and deliver it, or both.</a:t>
            </a:r>
          </a:p>
          <a:p>
            <a:r>
              <a:rPr lang="en-GB" dirty="0"/>
              <a:t>(new model of automobile)</a:t>
            </a:r>
          </a:p>
          <a:p>
            <a:r>
              <a:rPr lang="en-GB" dirty="0"/>
              <a:t>3- </a:t>
            </a:r>
            <a:r>
              <a:rPr lang="en-GB" i="1" dirty="0"/>
              <a:t>Breakthrough projects</a:t>
            </a:r>
            <a:r>
              <a:rPr lang="en-GB" dirty="0"/>
              <a:t>. Breakthrough projects typically involve a newer technology than platform projects. (</a:t>
            </a:r>
            <a:r>
              <a:rPr lang="en-GB" dirty="0" err="1"/>
              <a:t>fiber</a:t>
            </a:r>
            <a:r>
              <a:rPr lang="en-GB" dirty="0"/>
              <a:t>-optic cables for data transmission)</a:t>
            </a:r>
          </a:p>
          <a:p>
            <a:r>
              <a:rPr lang="en-GB" dirty="0"/>
              <a:t>4- </a:t>
            </a:r>
            <a:r>
              <a:rPr lang="en-GB" i="1" dirty="0"/>
              <a:t>R&amp;D projects. </a:t>
            </a:r>
            <a:r>
              <a:rPr lang="en-GB" dirty="0"/>
              <a:t>These projects are visionary endeavors oriented toward using newly developed technologies, or existing technologies in a new manner.</a:t>
            </a:r>
          </a:p>
        </p:txBody>
      </p:sp>
    </p:spTree>
    <p:extLst>
      <p:ext uri="{BB962C8B-B14F-4D97-AF65-F5344CB8AC3E}">
        <p14:creationId xmlns:p14="http://schemas.microsoft.com/office/powerpoint/2010/main" val="3798189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5"/>
          </a:xfrm>
          <a:prstGeom prst="rect">
            <a:avLst/>
          </a:prstGeom>
          <a:noFill/>
        </p:spPr>
        <p:txBody>
          <a:bodyPr wrap="square" rtlCol="0">
            <a:spAutoFit/>
          </a:bodyPr>
          <a:lstStyle/>
          <a:p>
            <a:r>
              <a:rPr lang="en-GB" sz="2400" dirty="0"/>
              <a:t>2.7 PROJECT PORTFOLIO PROCESS (PPP) </a:t>
            </a:r>
          </a:p>
        </p:txBody>
      </p:sp>
      <p:pic>
        <p:nvPicPr>
          <p:cNvPr id="11" name="Picture 10">
            <a:extLst>
              <a:ext uri="{FF2B5EF4-FFF2-40B4-BE49-F238E27FC236}">
                <a16:creationId xmlns:a16="http://schemas.microsoft.com/office/drawing/2014/main" id="{5657604C-46CE-42B9-8B79-B7E12470EBAC}"/>
              </a:ext>
            </a:extLst>
          </p:cNvPr>
          <p:cNvPicPr>
            <a:picLocks noChangeAspect="1"/>
          </p:cNvPicPr>
          <p:nvPr/>
        </p:nvPicPr>
        <p:blipFill>
          <a:blip r:embed="rId6"/>
          <a:stretch>
            <a:fillRect/>
          </a:stretch>
        </p:blipFill>
        <p:spPr>
          <a:xfrm>
            <a:off x="2047874" y="1754409"/>
            <a:ext cx="7724775" cy="3989112"/>
          </a:xfrm>
          <a:prstGeom prst="rect">
            <a:avLst/>
          </a:prstGeom>
        </p:spPr>
      </p:pic>
    </p:spTree>
    <p:extLst>
      <p:ext uri="{BB962C8B-B14F-4D97-AF65-F5344CB8AC3E}">
        <p14:creationId xmlns:p14="http://schemas.microsoft.com/office/powerpoint/2010/main" val="38258403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2.7 PROJECT PORTFOLIO PROCESS (PPP) </a:t>
            </a:r>
          </a:p>
          <a:p>
            <a:r>
              <a:rPr lang="en-GB" b="1" dirty="0"/>
              <a:t>Step 3: Collect Project Data </a:t>
            </a:r>
          </a:p>
          <a:p>
            <a:r>
              <a:rPr lang="en-GB" dirty="0"/>
              <a:t>Assemble the data appropriate to that category’s criteria. Be sure to update the data for ongoing projects and not just use the data from the previous evaluation. Document any assumptions made so that they can be checked in the future as the project progresses. </a:t>
            </a:r>
          </a:p>
          <a:p>
            <a:endParaRPr lang="en-GB" b="1" dirty="0"/>
          </a:p>
          <a:p>
            <a:r>
              <a:rPr lang="en-GB" b="1" dirty="0"/>
              <a:t>Step 4: Assess Resource Availability </a:t>
            </a:r>
          </a:p>
          <a:p>
            <a:r>
              <a:rPr lang="en-GB" dirty="0"/>
              <a:t>Assess the availability of both internal and external resources, by type, department, and timing. Note that labor availability should be estimated conservatively, leaving time for vacations, personal needs, illness, holidays, and regular functional (nonproject) work. Add perhaps10 percent, to allow for the fact that human beings need occasional short breaks to rest or meet other human needs. </a:t>
            </a:r>
          </a:p>
          <a:p>
            <a:endParaRPr lang="en-GB" b="1" dirty="0"/>
          </a:p>
          <a:p>
            <a:r>
              <a:rPr lang="en-GB" b="1" dirty="0"/>
              <a:t>Step 5: Reduce the Project and Criteria Set </a:t>
            </a:r>
          </a:p>
          <a:p>
            <a:r>
              <a:rPr lang="en-GB" dirty="0"/>
              <a:t>Multiple screens are employed to try to narrow down the number of competing projects. The first screen is each project’s support of the organization’s goals.</a:t>
            </a:r>
          </a:p>
          <a:p>
            <a:endParaRPr lang="en-GB" dirty="0"/>
          </a:p>
        </p:txBody>
      </p:sp>
    </p:spTree>
    <p:extLst>
      <p:ext uri="{BB962C8B-B14F-4D97-AF65-F5344CB8AC3E}">
        <p14:creationId xmlns:p14="http://schemas.microsoft.com/office/powerpoint/2010/main" val="21327575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2.7 PROJECT PORTFOLIO PROCESS (PPP) </a:t>
            </a:r>
          </a:p>
          <a:p>
            <a:r>
              <a:rPr lang="en-GB" b="1" dirty="0"/>
              <a:t>Step 6: Prioritize the Projects within Categories </a:t>
            </a:r>
          </a:p>
          <a:p>
            <a:r>
              <a:rPr lang="en-GB" dirty="0"/>
              <a:t>Apply the scores and criterion weights to rank the projects within each category. It is acceptable to hold some hard-to-measure criteria out for subjective evaluation, such as riskiness, or development of new knowledge. </a:t>
            </a:r>
          </a:p>
          <a:p>
            <a:endParaRPr lang="en-GB" b="1" dirty="0"/>
          </a:p>
          <a:p>
            <a:r>
              <a:rPr lang="en-GB" b="1" dirty="0"/>
              <a:t>Step 7: Select the Projects to Be Funded and Held in Reserve </a:t>
            </a:r>
          </a:p>
          <a:p>
            <a:r>
              <a:rPr lang="en-GB" dirty="0"/>
              <a:t>Determining the mix of projects across the various categories and time periods. leave 10–15 percent of the organization’s resource capacity free for new opportunities, crises in existing projects, errors in estimates, and so on. Then allocate the categorized projects in rank order to the categories according to the mix desired. It is usually a good practice to include some speculative projects in each category to allow future options, knowledge improvement, additional experience in new areas, and such.</a:t>
            </a:r>
          </a:p>
          <a:p>
            <a:endParaRPr lang="en-GB" b="1" dirty="0"/>
          </a:p>
        </p:txBody>
      </p:sp>
    </p:spTree>
    <p:extLst>
      <p:ext uri="{BB962C8B-B14F-4D97-AF65-F5344CB8AC3E}">
        <p14:creationId xmlns:p14="http://schemas.microsoft.com/office/powerpoint/2010/main" val="245780006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677656"/>
          </a:xfrm>
          <a:prstGeom prst="rect">
            <a:avLst/>
          </a:prstGeom>
          <a:noFill/>
        </p:spPr>
        <p:txBody>
          <a:bodyPr wrap="square" rtlCol="0">
            <a:spAutoFit/>
          </a:bodyPr>
          <a:lstStyle/>
          <a:p>
            <a:r>
              <a:rPr lang="en-GB" sz="2400" dirty="0"/>
              <a:t>2.7 PROJECT PORTFOLIO PROCESS (PPP) </a:t>
            </a:r>
          </a:p>
          <a:p>
            <a:r>
              <a:rPr lang="en-GB" b="1" dirty="0"/>
              <a:t>Step 8: Implement the Process </a:t>
            </a:r>
          </a:p>
          <a:p>
            <a:r>
              <a:rPr lang="en-GB" dirty="0"/>
              <a:t>Make the results of the PPP widely known, including the documented reasons for project cancellations, deferrals, and non-selection. Top management must now make their commitment to this project portfolio process totally clear by supporting the process and the results. This may require a PPP champion near the top of the organization. As project proposers come to understand the workings and importance of the PPP, their proposals will more closely fit the profile of the kinds of projects the organization wishes to fund. As this happens, it is important to note that the council will have to concern itself with the reliability and accuracy of proposals competing for limited funds.</a:t>
            </a:r>
          </a:p>
        </p:txBody>
      </p:sp>
    </p:spTree>
    <p:extLst>
      <p:ext uri="{BB962C8B-B14F-4D97-AF65-F5344CB8AC3E}">
        <p14:creationId xmlns:p14="http://schemas.microsoft.com/office/powerpoint/2010/main" val="430259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2.8 PROJECT PROPOSALS </a:t>
            </a:r>
          </a:p>
          <a:p>
            <a:r>
              <a:rPr lang="en-GB" dirty="0"/>
              <a:t>The set of documents submitted for evaluation of selected project is called the project proposal.</a:t>
            </a:r>
          </a:p>
          <a:p>
            <a:r>
              <a:rPr lang="en-GB" dirty="0"/>
              <a:t>Generally, these decisions are made on the basis of their overall expected values, perhaps as reflected in a scoring model. In-house proposals submitted by a firm’s personnel to that firm’s top management do not usually require the extensive treatment given to proposals submitted to outside clients or agencies such as the Department of Defense. For outside clients, a proposal must be precisely structured to meet the requirements contained in the official Request for Proposal (RFP) or Request for Quotation (RFQ)—more specifically, in the Technical Proposal Requirements (TPR) that is part of the RFP or RFQ.</a:t>
            </a:r>
          </a:p>
          <a:p>
            <a:endParaRPr lang="en-GB" dirty="0"/>
          </a:p>
          <a:p>
            <a:r>
              <a:rPr lang="en-GB" dirty="0"/>
              <a:t>All proposals should begin with a short summary statement “Executive Summary” covering the fundamental nature of the proposal in minimally technical language, as well as the general benefits that are expected. All proposals should be accompanied by a “cover letter.”  In addition, every proposal should deal with four distinct issues: (1) the nature of the technical problem and how it is to be approached; (2) the plan for implementing the project once it has been accepted; (3) the plan for logistic support and administration of the project; and (4) a description of the group proposing to do the work, plus its past experience in similar work.</a:t>
            </a:r>
          </a:p>
        </p:txBody>
      </p:sp>
    </p:spTree>
    <p:extLst>
      <p:ext uri="{BB962C8B-B14F-4D97-AF65-F5344CB8AC3E}">
        <p14:creationId xmlns:p14="http://schemas.microsoft.com/office/powerpoint/2010/main" val="18931996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Summary</a:t>
            </a:r>
          </a:p>
          <a:p>
            <a:r>
              <a:rPr lang="en-GB" dirty="0"/>
              <a:t>This chapter initiated our discussion of the project management process by describing procedures for strategically evaluating and selecting projects. We first described the strategic objective of using projects to help achieve the organization’s goals and strategy, and a project portfolio process to help achieve this. We then outlined some criteria for project selection models and then discussed the general nature of these models. The chapter then described the types of models in use and their advantages and disadvantages. Considering the degree of uncertainty associated with many projects, a section was devoted to evaluating the impact of risk and uncertainty. Concluding the discussion, some general comments were made about data requirements and the use of these models. The final section discussed the documentation of the evaluation/selection process via project proposals. The following specific points were made in this chapter: </a:t>
            </a:r>
          </a:p>
          <a:p>
            <a:r>
              <a:rPr lang="en-GB" dirty="0"/>
              <a:t>• The role of projects in achieving the organization’s goals and strategy is critical. </a:t>
            </a:r>
          </a:p>
          <a:p>
            <a:r>
              <a:rPr lang="en-GB" dirty="0"/>
              <a:t>• The eight-step project portfolio process is an effective way to select and manage projects that are tied to the organization’s goals. </a:t>
            </a:r>
          </a:p>
          <a:p>
            <a:r>
              <a:rPr lang="en-GB" dirty="0"/>
              <a:t>• Primary model selection criteria are realism, capability, flexibility, ease of use, and cost.</a:t>
            </a:r>
          </a:p>
        </p:txBody>
      </p:sp>
    </p:spTree>
    <p:extLst>
      <p:ext uri="{BB962C8B-B14F-4D97-AF65-F5344CB8AC3E}">
        <p14:creationId xmlns:p14="http://schemas.microsoft.com/office/powerpoint/2010/main" val="16380249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Summary</a:t>
            </a:r>
          </a:p>
          <a:p>
            <a:r>
              <a:rPr lang="en-GB" dirty="0"/>
              <a:t> • Preparatory steps in using a model include: (1) identifying the firm’s objectives; (2) weighting them relative to each other; and (3) determining the probable impacts of the project on the firm’s competitive abilities. </a:t>
            </a:r>
          </a:p>
          <a:p>
            <a:r>
              <a:rPr lang="en-GB" dirty="0"/>
              <a:t>• Project selection models can generally be classified as either numeric or nonnumeric; numeric models are further subdivided into profitability and scoring categories. </a:t>
            </a:r>
          </a:p>
          <a:p>
            <a:r>
              <a:rPr lang="en-GB" dirty="0"/>
              <a:t>• Nonnumeric models include: (1) the sacred cow; (2) the operating necessity; (3) the competitive necessity; and (4) comparative benefit. </a:t>
            </a:r>
          </a:p>
          <a:p>
            <a:r>
              <a:rPr lang="en-GB" dirty="0"/>
              <a:t>• Profitability models include standard forms such as: (1) payback period; (2) average rate of return; (3) discounted cash flow; (4) internal rate of return; and (5) profitability index. </a:t>
            </a:r>
          </a:p>
          <a:p>
            <a:r>
              <a:rPr lang="en-GB" dirty="0"/>
              <a:t>• Project management maturity measurement is a way of assessing an organization’s ability to conduct projects successfully.</a:t>
            </a:r>
          </a:p>
          <a:p>
            <a:r>
              <a:rPr lang="en-GB" dirty="0"/>
              <a:t>• Scoring models—the authors’ preference—include: (1) the unweighted 0–1 factor model; (2) the unweighted factor scoring model; (3) the weighted factor scoring model; and (4) the constrained weighted factor scoring model. </a:t>
            </a:r>
          </a:p>
        </p:txBody>
      </p:sp>
    </p:spTree>
    <p:extLst>
      <p:ext uri="{BB962C8B-B14F-4D97-AF65-F5344CB8AC3E}">
        <p14:creationId xmlns:p14="http://schemas.microsoft.com/office/powerpoint/2010/main" val="21169608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231654"/>
          </a:xfrm>
          <a:prstGeom prst="rect">
            <a:avLst/>
          </a:prstGeom>
          <a:noFill/>
        </p:spPr>
        <p:txBody>
          <a:bodyPr wrap="square" rtlCol="0">
            <a:spAutoFit/>
          </a:bodyPr>
          <a:lstStyle/>
          <a:p>
            <a:r>
              <a:rPr lang="en-GB" sz="2400" dirty="0"/>
              <a:t>Summary</a:t>
            </a:r>
          </a:p>
          <a:p>
            <a:r>
              <a:rPr lang="en-GB" dirty="0"/>
              <a:t>• For handling uncertainty: (1) pro forma documents; (2) risk analysis; (3) and simulation with sensitivity analysis are all helpful. </a:t>
            </a:r>
          </a:p>
          <a:p>
            <a:r>
              <a:rPr lang="en-GB" dirty="0"/>
              <a:t>• Special care should be taken with the data used in project selection models. Of concern are data taken from an accounting data base, how data are measured and conceived, and the effect of technological shock. </a:t>
            </a:r>
          </a:p>
          <a:p>
            <a:r>
              <a:rPr lang="en-GB" dirty="0"/>
              <a:t>• Project proposals generally consist of a number of sections: (1) the technical approach; (2) the implementation plan; (3) the plan for logistic support and administration; and (4) past experience. </a:t>
            </a:r>
          </a:p>
          <a:p>
            <a:r>
              <a:rPr lang="en-GB" dirty="0"/>
              <a:t>In the next chapter we consider the selection of the appropriate manager for a project and what characteristics are most helpful for such a position. We also address the issue of the project manager’s special role, and the demands and responsibilities of this critical position.</a:t>
            </a:r>
          </a:p>
        </p:txBody>
      </p:sp>
    </p:spTree>
    <p:extLst>
      <p:ext uri="{BB962C8B-B14F-4D97-AF65-F5344CB8AC3E}">
        <p14:creationId xmlns:p14="http://schemas.microsoft.com/office/powerpoint/2010/main" val="72236381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US" sz="2400" dirty="0"/>
              <a:t>Glossary</a:t>
            </a:r>
          </a:p>
          <a:p>
            <a:r>
              <a:rPr lang="en-GB" b="1" i="1" dirty="0"/>
              <a:t>Decision Support System </a:t>
            </a:r>
            <a:r>
              <a:rPr lang="en-GB" dirty="0"/>
              <a:t>A computer package and data base to aid managers in making decisions. It may include simulation programs, mathematical programming routines, and decision rules. </a:t>
            </a:r>
          </a:p>
          <a:p>
            <a:r>
              <a:rPr lang="en-GB" b="1" i="1" dirty="0"/>
              <a:t>Deterministic</a:t>
            </a:r>
            <a:r>
              <a:rPr lang="en-GB" dirty="0"/>
              <a:t> Predetermined, with no possibility of an alternate outcome. Compare with stochastic. </a:t>
            </a:r>
            <a:r>
              <a:rPr lang="en-GB" b="1" i="1" dirty="0"/>
              <a:t>Expert System </a:t>
            </a:r>
            <a:r>
              <a:rPr lang="en-GB" dirty="0"/>
              <a:t>A computer package that captures the knowledge of recognized experts in an area and can make inferences about a problem based on decision rules and data input to the package. </a:t>
            </a:r>
          </a:p>
          <a:p>
            <a:r>
              <a:rPr lang="en-GB" b="1" i="1" dirty="0"/>
              <a:t>Maturity</a:t>
            </a:r>
            <a:r>
              <a:rPr lang="en-GB" dirty="0"/>
              <a:t> The sophistication and experience of an organization in managing multiple projects. </a:t>
            </a:r>
          </a:p>
          <a:p>
            <a:r>
              <a:rPr lang="en-GB" b="1" i="1" dirty="0"/>
              <a:t>Model</a:t>
            </a:r>
            <a:r>
              <a:rPr lang="en-GB" dirty="0"/>
              <a:t> A way of looking at reality, usually for the purpose of abstracting and simplifying it, to make it understandable in a particular context. </a:t>
            </a:r>
          </a:p>
          <a:p>
            <a:r>
              <a:rPr lang="en-GB" b="1" i="1" dirty="0"/>
              <a:t>Network</a:t>
            </a:r>
            <a:r>
              <a:rPr lang="en-GB" dirty="0"/>
              <a:t> A group of items connected by some common mechanism. </a:t>
            </a:r>
          </a:p>
          <a:p>
            <a:r>
              <a:rPr lang="en-GB" b="1" i="1" dirty="0"/>
              <a:t>Portfolio</a:t>
            </a:r>
            <a:r>
              <a:rPr lang="en-GB" dirty="0"/>
              <a:t> A group or set of projects with varying characteristics. </a:t>
            </a:r>
          </a:p>
          <a:p>
            <a:r>
              <a:rPr lang="en-GB" b="1" i="1" dirty="0"/>
              <a:t>Pro forma </a:t>
            </a:r>
            <a:r>
              <a:rPr lang="en-GB" dirty="0"/>
              <a:t>Projected or anticipated, usually applied to financial data such as balance sheets and income statements. </a:t>
            </a:r>
          </a:p>
          <a:p>
            <a:r>
              <a:rPr lang="en-GB" b="1" i="1" dirty="0"/>
              <a:t>Programming</a:t>
            </a:r>
            <a:r>
              <a:rPr lang="en-GB" dirty="0"/>
              <a:t> An algorithmic methodology for solving a particular type of complex problem, usually conducted on a computer. </a:t>
            </a:r>
          </a:p>
          <a:p>
            <a:endParaRPr lang="en-GB" dirty="0"/>
          </a:p>
        </p:txBody>
      </p:sp>
    </p:spTree>
    <p:extLst>
      <p:ext uri="{BB962C8B-B14F-4D97-AF65-F5344CB8AC3E}">
        <p14:creationId xmlns:p14="http://schemas.microsoft.com/office/powerpoint/2010/main" val="21421951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US" sz="2400" dirty="0"/>
              <a:t>Glossary</a:t>
            </a:r>
          </a:p>
          <a:p>
            <a:r>
              <a:rPr lang="en-GB" b="1" i="1" dirty="0"/>
              <a:t>Project portfolio process </a:t>
            </a:r>
            <a:r>
              <a:rPr lang="en-GB" dirty="0"/>
              <a:t>An eight-step procedure for selecting, implementing, and reviewing projects that will help an organization achieve its strategic goals. </a:t>
            </a:r>
          </a:p>
          <a:p>
            <a:r>
              <a:rPr lang="en-GB" b="1" i="1" dirty="0"/>
              <a:t>Risk analysis </a:t>
            </a:r>
            <a:r>
              <a:rPr lang="en-GB" dirty="0"/>
              <a:t>A procedure that uses a distribution of input factors and probabilities and returns a range of outcomes and their probabilities. </a:t>
            </a:r>
          </a:p>
          <a:p>
            <a:r>
              <a:rPr lang="en-GB" b="1" i="1" dirty="0"/>
              <a:t>Sensitivity analysis </a:t>
            </a:r>
            <a:r>
              <a:rPr lang="en-GB" dirty="0"/>
              <a:t>Investigation of the effect on the outcome of changing some parameters or data in the procedure or model. </a:t>
            </a:r>
          </a:p>
          <a:p>
            <a:r>
              <a:rPr lang="en-GB" b="1" i="1" dirty="0"/>
              <a:t>Simulation</a:t>
            </a:r>
            <a:r>
              <a:rPr lang="en-GB" dirty="0"/>
              <a:t> A technique for emulating a process, usually conducted a considerable number of times to understand the process better and measure its outcomes under different policies. </a:t>
            </a:r>
          </a:p>
          <a:p>
            <a:r>
              <a:rPr lang="en-GB" b="1" i="1" dirty="0"/>
              <a:t>Stochastic</a:t>
            </a:r>
            <a:r>
              <a:rPr lang="en-GB" dirty="0"/>
              <a:t> Probabilistic, or not deterministic.</a:t>
            </a:r>
          </a:p>
          <a:p>
            <a:r>
              <a:rPr lang="en-GB" b="1" i="1" dirty="0"/>
              <a:t>Delphi</a:t>
            </a:r>
            <a:r>
              <a:rPr lang="en-GB" dirty="0"/>
              <a:t> A formalized method of group decision making that facilitates drawing on the knowledge of experts in the group.</a:t>
            </a:r>
          </a:p>
        </p:txBody>
      </p:sp>
    </p:spTree>
    <p:extLst>
      <p:ext uri="{BB962C8B-B14F-4D97-AF65-F5344CB8AC3E}">
        <p14:creationId xmlns:p14="http://schemas.microsoft.com/office/powerpoint/2010/main" val="23019782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
        <p:nvSpPr>
          <p:cNvPr id="10" name="TextBox 9">
            <a:extLst>
              <a:ext uri="{FF2B5EF4-FFF2-40B4-BE49-F238E27FC236}">
                <a16:creationId xmlns:a16="http://schemas.microsoft.com/office/drawing/2014/main" id="{FA1E65F7-FFF0-4E0C-A4B9-2981375377BF}"/>
              </a:ext>
            </a:extLst>
          </p:cNvPr>
          <p:cNvSpPr txBox="1"/>
          <p:nvPr/>
        </p:nvSpPr>
        <p:spPr>
          <a:xfrm>
            <a:off x="2517027" y="385596"/>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46987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2677</TotalTime>
  <Words>7400</Words>
  <Application>Microsoft Office PowerPoint</Application>
  <PresentationFormat>Widescreen</PresentationFormat>
  <Paragraphs>453</Paragraphs>
  <Slides>51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Calibri</vt:lpstr>
      <vt:lpstr>Calibri Light</vt:lpstr>
      <vt:lpstr>Cambria Math</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64</cp:revision>
  <dcterms:created xsi:type="dcterms:W3CDTF">2021-08-03T13:03:26Z</dcterms:created>
  <dcterms:modified xsi:type="dcterms:W3CDTF">2022-02-02T15:02:37Z</dcterms:modified>
</cp:coreProperties>
</file>