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2"/>
  </p:notesMasterIdLst>
  <p:sldIdLst>
    <p:sldId id="256" r:id="rId2"/>
    <p:sldId id="257" r:id="rId3"/>
    <p:sldId id="258" r:id="rId4"/>
    <p:sldId id="269" r:id="rId5"/>
    <p:sldId id="271" r:id="rId6"/>
    <p:sldId id="274" r:id="rId7"/>
    <p:sldId id="273" r:id="rId8"/>
    <p:sldId id="263" r:id="rId9"/>
    <p:sldId id="262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906" y="9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5ACA1-3E60-4F3E-B1B7-5519A8CEF11B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179C5-3C05-4A98-871D-5DF285003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444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E179C5-3C05-4A98-871D-5DF285003AD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57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65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434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8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69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6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42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226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19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436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342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9140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514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2855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3356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90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53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AB501-C983-4F68-B253-DCD00AD0E282}" type="datetimeFigureOut">
              <a:rPr lang="en-US" smtClean="0"/>
              <a:t>09.04.2025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792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sciencedirect.com/science/article/pii/S187705092201771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ggle.com/code/farneetsingh24/ck-pixel-facial-emotion-recognition" TargetMode="External"/><Relationship Id="rId2" Type="http://schemas.openxmlformats.org/officeDocument/2006/relationships/hyperlink" Target="https://www.kaggle.com/code/superheroy/jaffe-vgg19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4B10E-8125-BB46-9BE3-0A45E34C8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7410" y="1803405"/>
            <a:ext cx="6132990" cy="1825096"/>
          </a:xfrm>
        </p:spPr>
        <p:txBody>
          <a:bodyPr>
            <a:normAutofit/>
          </a:bodyPr>
          <a:lstStyle/>
          <a:p>
            <a:r>
              <a:rPr lang="en-US" sz="2900" dirty="0"/>
              <a:t>Sentiment Analysis from Images using VGG19 based Transfer Learning Approach‏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13C080-FB46-28EC-C70C-E925123C42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7410" y="3632201"/>
            <a:ext cx="6132990" cy="685800"/>
          </a:xfrm>
        </p:spPr>
        <p:txBody>
          <a:bodyPr>
            <a:normAutofit/>
          </a:bodyPr>
          <a:lstStyle/>
          <a:p>
            <a:r>
              <a:rPr lang="en-US" b="1" dirty="0"/>
              <a:t>Advisor: Dr. Ashraf Elsayed. </a:t>
            </a:r>
            <a:endParaRPr lang="en-US" dirty="0"/>
          </a:p>
        </p:txBody>
      </p:sp>
      <p:pic>
        <p:nvPicPr>
          <p:cNvPr id="25" name="Graphic 24" descr="Fingerprint">
            <a:extLst>
              <a:ext uri="{FF2B5EF4-FFF2-40B4-BE49-F238E27FC236}">
                <a16:creationId xmlns:a16="http://schemas.microsoft.com/office/drawing/2014/main" id="{0857EF8D-401E-84D5-95E9-0CE289343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44752" y="1801368"/>
            <a:ext cx="2660904" cy="2660904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73996B49-5CD1-43C1-CCD9-EF41F4FD6421}"/>
              </a:ext>
            </a:extLst>
          </p:cNvPr>
          <p:cNvSpPr txBox="1">
            <a:spLocks/>
          </p:cNvSpPr>
          <p:nvPr/>
        </p:nvSpPr>
        <p:spPr>
          <a:xfrm>
            <a:off x="2819400" y="5196840"/>
            <a:ext cx="6343095" cy="10566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/>
              <a:t>Student : Turki Arif </a:t>
            </a:r>
          </a:p>
          <a:p>
            <a:r>
              <a:rPr lang="en-US" sz="1700" dirty="0"/>
              <a:t>Midocean University</a:t>
            </a:r>
          </a:p>
        </p:txBody>
      </p:sp>
    </p:spTree>
    <p:extLst>
      <p:ext uri="{BB962C8B-B14F-4D97-AF65-F5344CB8AC3E}">
        <p14:creationId xmlns:p14="http://schemas.microsoft.com/office/powerpoint/2010/main" val="2450545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419A8-78DE-2F3F-9114-C7F9DBBCB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4753466" cy="1293028"/>
          </a:xfrm>
        </p:spPr>
        <p:txBody>
          <a:bodyPr>
            <a:noAutofit/>
          </a:bodyPr>
          <a:lstStyle/>
          <a:p>
            <a:br>
              <a:rPr lang="en-US" sz="1100" b="0" i="0" u="none" strike="noStrike" baseline="0" dirty="0">
                <a:latin typeface="Times New Roman" panose="02020603050405020304" pitchFamily="18" charset="0"/>
              </a:rPr>
            </a:br>
            <a:r>
              <a:rPr lang="en-US" sz="1100" b="0" i="0" u="none" strike="noStrike" baseline="0" dirty="0">
                <a:latin typeface="Times New Roman" panose="02020603050405020304" pitchFamily="18" charset="0"/>
              </a:rPr>
              <a:t> Pepper</a:t>
            </a:r>
            <a:r>
              <a:rPr lang="en-US" sz="1100" b="0" i="0" u="none" strike="noStrike" dirty="0">
                <a:latin typeface="Times New Roman" panose="02020603050405020304" pitchFamily="18" charset="0"/>
              </a:rPr>
              <a:t> </a:t>
            </a:r>
            <a:br>
              <a:rPr lang="en-US" sz="3200" dirty="0"/>
            </a:br>
            <a:r>
              <a:rPr lang="en-US" sz="3200" dirty="0"/>
              <a:t> </a:t>
            </a:r>
            <a:r>
              <a:rPr lang="en-US" sz="2000" dirty="0">
                <a:latin typeface="Times New Roman" panose="02020603050405020304" pitchFamily="18" charset="0"/>
                <a:ea typeface="+mn-ea"/>
                <a:cs typeface="+mn-cs"/>
              </a:rPr>
              <a:t>Sentiment</a:t>
            </a:r>
            <a:r>
              <a:rPr lang="en-US" sz="3200" dirty="0"/>
              <a:t> </a:t>
            </a:r>
            <a:r>
              <a:rPr lang="en-US" sz="2000" dirty="0">
                <a:latin typeface="Times New Roman" panose="02020603050405020304" pitchFamily="18" charset="0"/>
                <a:ea typeface="+mn-ea"/>
                <a:cs typeface="+mn-cs"/>
              </a:rPr>
              <a:t>Analysis from Images using VGG19 based Transfer Learning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3D61B-C8CE-68D3-7228-E206CF26D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5410199" cy="4024125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Magazine name: </a:t>
            </a:r>
          </a:p>
          <a:p>
            <a:r>
              <a:rPr lang="it-IT" dirty="0"/>
              <a:t> Procedia Computer Science 218 (2023) 1640–1649 </a:t>
            </a:r>
          </a:p>
          <a:p>
            <a:r>
              <a:rPr lang="en-US" dirty="0"/>
              <a:t>Year of publication : 202</a:t>
            </a:r>
            <a:r>
              <a:rPr lang="ar-SA" dirty="0"/>
              <a:t>2</a:t>
            </a:r>
            <a:r>
              <a:rPr lang="en-US" dirty="0"/>
              <a:t> </a:t>
            </a:r>
          </a:p>
          <a:p>
            <a:r>
              <a:rPr lang="en-US" dirty="0"/>
              <a:t>Authors' names: </a:t>
            </a:r>
          </a:p>
          <a:p>
            <a:r>
              <a:rPr lang="en-US" dirty="0"/>
              <a:t> Gaurav Meena*, Krishna Kumar </a:t>
            </a:r>
            <a:r>
              <a:rPr lang="en-US" dirty="0" err="1"/>
              <a:t>Mohbey</a:t>
            </a:r>
            <a:r>
              <a:rPr lang="en-US" dirty="0"/>
              <a:t>, Ajay Indian, Sunil Kumar </a:t>
            </a:r>
            <a:r>
              <a:rPr lang="en-US" i="1" dirty="0"/>
              <a:t>Department of Computer Science, Central University of Rajasthan, Ajmer, India </a:t>
            </a:r>
          </a:p>
          <a:p>
            <a:r>
              <a:rPr lang="en-US" b="1" dirty="0"/>
              <a:t>Link: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ScienceDirect Article</a:t>
            </a:r>
            <a:endParaRPr lang="en-US" dirty="0"/>
          </a:p>
          <a:p>
            <a:endParaRPr lang="sv-SE" b="0" i="0" u="none" strike="noStrike" baseline="0" dirty="0"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53446BC9-D088-6709-7F3A-E9B031A9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" r="1193" b="-2"/>
          <a:stretch/>
        </p:blipFill>
        <p:spPr bwMode="auto">
          <a:xfrm>
            <a:off x="6414043" y="1375866"/>
            <a:ext cx="2466491" cy="2683228"/>
          </a:xfrm>
          <a:custGeom>
            <a:avLst/>
            <a:gdLst/>
            <a:ahLst/>
            <a:cxnLst/>
            <a:rect l="l" t="t" r="r" b="b"/>
            <a:pathLst>
              <a:path w="2989398" h="2740475">
                <a:moveTo>
                  <a:pt x="618429" y="0"/>
                </a:moveTo>
                <a:lnTo>
                  <a:pt x="2989398" y="0"/>
                </a:lnTo>
                <a:lnTo>
                  <a:pt x="2989398" y="151959"/>
                </a:lnTo>
                <a:lnTo>
                  <a:pt x="2989398" y="1370238"/>
                </a:lnTo>
                <a:lnTo>
                  <a:pt x="2989398" y="2740475"/>
                </a:lnTo>
                <a:lnTo>
                  <a:pt x="0" y="2740475"/>
                </a:lnTo>
                <a:lnTo>
                  <a:pt x="0" y="151949"/>
                </a:lnTo>
                <a:lnTo>
                  <a:pt x="11940" y="92810"/>
                </a:lnTo>
                <a:cubicBezTo>
                  <a:pt x="27319" y="56449"/>
                  <a:pt x="56447" y="27321"/>
                  <a:pt x="92808" y="11942"/>
                </a:cubicBezTo>
                <a:lnTo>
                  <a:pt x="151947" y="2"/>
                </a:lnTo>
                <a:lnTo>
                  <a:pt x="618429" y="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1A910710-1F29-6B78-ED98-2A8E6E7F5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" r="5422" b="3"/>
          <a:stretch/>
        </p:blipFill>
        <p:spPr bwMode="auto">
          <a:xfrm>
            <a:off x="9028587" y="3061713"/>
            <a:ext cx="2053329" cy="2832779"/>
          </a:xfrm>
          <a:custGeom>
            <a:avLst/>
            <a:gdLst/>
            <a:ahLst/>
            <a:cxnLst/>
            <a:rect l="l" t="t" r="r" b="b"/>
            <a:pathLst>
              <a:path w="2488644" h="2893217">
                <a:moveTo>
                  <a:pt x="6640" y="0"/>
                </a:moveTo>
                <a:lnTo>
                  <a:pt x="2488644" y="0"/>
                </a:lnTo>
                <a:lnTo>
                  <a:pt x="2488644" y="1478584"/>
                </a:lnTo>
                <a:lnTo>
                  <a:pt x="2488644" y="1829101"/>
                </a:lnTo>
                <a:lnTo>
                  <a:pt x="2488644" y="2727776"/>
                </a:lnTo>
                <a:cubicBezTo>
                  <a:pt x="2488644" y="2819147"/>
                  <a:pt x="2414574" y="2893217"/>
                  <a:pt x="2323203" y="2893217"/>
                </a:cubicBezTo>
                <a:lnTo>
                  <a:pt x="896176" y="2893217"/>
                </a:lnTo>
                <a:lnTo>
                  <a:pt x="172081" y="2893217"/>
                </a:lnTo>
                <a:lnTo>
                  <a:pt x="0" y="2893217"/>
                </a:lnTo>
                <a:lnTo>
                  <a:pt x="0" y="140978"/>
                </a:lnTo>
                <a:lnTo>
                  <a:pt x="6640" y="1409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871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E1F74-D7C8-360F-1734-09ADC52F3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7922" y="476415"/>
            <a:ext cx="6923598" cy="603637"/>
          </a:xfrm>
        </p:spPr>
        <p:txBody>
          <a:bodyPr>
            <a:normAutofit/>
          </a:bodyPr>
          <a:lstStyle/>
          <a:p>
            <a:r>
              <a:rPr lang="en-US" sz="3300" dirty="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68161-2FF8-4A41-0A03-8A43FC2D8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7923" y="1080052"/>
            <a:ext cx="9492532" cy="469789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dirty="0"/>
              <a:t>This study relied on the VGG19 model using transfer learning, a technique that transfer knowledge from a model previously trained on a large dataset to a specific application.</a:t>
            </a:r>
          </a:p>
          <a:p>
            <a:pPr marL="0" indent="0">
              <a:buNone/>
            </a:pPr>
            <a:r>
              <a:rPr lang="en-US" sz="1800" dirty="0"/>
              <a:t>Detailed explanation of the VGG19 model consists of 19 layers, including:  16 convolutional layers for feature extraction, 3 fully connected layers responsible for classification and </a:t>
            </a:r>
            <a:r>
              <a:rPr lang="en-US" sz="1800" dirty="0" err="1"/>
              <a:t>MaxPooling</a:t>
            </a:r>
            <a:r>
              <a:rPr lang="en-US" sz="1800" dirty="0"/>
              <a:t> layers are used between the convolutional and reducer the size of the extracted. </a:t>
            </a:r>
          </a:p>
          <a:p>
            <a:pPr marL="0" indent="0">
              <a:buNone/>
            </a:pPr>
            <a:r>
              <a:rPr lang="en-US" sz="1800" dirty="0"/>
              <a:t>The input 124X124 Pixel and output Sentiment classification (positive, negative, neutral</a:t>
            </a:r>
          </a:p>
        </p:txBody>
      </p:sp>
    </p:spTree>
    <p:extLst>
      <p:ext uri="{BB962C8B-B14F-4D97-AF65-F5344CB8AC3E}">
        <p14:creationId xmlns:p14="http://schemas.microsoft.com/office/powerpoint/2010/main" val="937997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F98AA-2F03-874F-B226-17CCF774B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BFBF2-5661-138E-BC5D-3C8DE3DD2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 dirty="0"/>
              <a:t>Data preprocessing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5BC68-B236-E45F-50A2-7BA417086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dirty="0"/>
              <a:t>Rescaling the images to values ranging from0 to 255 </a:t>
            </a:r>
          </a:p>
          <a:p>
            <a:pPr marL="0" indent="0">
              <a:buNone/>
            </a:pPr>
            <a:r>
              <a:rPr lang="en-US" sz="1800" dirty="0"/>
              <a:t>Horizontal flipping of the images to increase the date size and diversify it. </a:t>
            </a:r>
          </a:p>
          <a:p>
            <a:pPr marL="0" indent="0">
              <a:buNone/>
            </a:pPr>
            <a:r>
              <a:rPr lang="en-US" sz="1800" dirty="0"/>
              <a:t>Used the TensorFlow and Karas 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3332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853D7-15DF-7EFB-7AF7-B90831326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4A1E9-2B05-0E70-D441-4D057877D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41" y="987287"/>
            <a:ext cx="11150600" cy="469789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4000" dirty="0"/>
              <a:t>Data Characterization and size: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FER2013- The data consists 35,887 of 48x48 pixel grayscale images of faces- 28709 training images, 3589 test images- Database was built with seven expressions per subject: neutral, happiness, disgust, fear, angry, surprise and sadness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JAFFE - This database contains 213 frontal facials images corresponding to 10 Japanese females with 7 different expressions (Happy, sad, angry, disgust, surprised, natural, and fear)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CK+ - dataset contains 593 anger, contempt, disgust, fear, happiness, sadness, and surprise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DAF3C3E-E338-3518-6DD9-9F63F61FC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052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DA095-12D5-51EA-87DE-5D779284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61DE28D-1E29-9F87-4FD4-E0D4A10FB9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4533" y="2473650"/>
            <a:ext cx="10342878" cy="116553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9ECC12-C73C-9C5B-5986-07C167F5E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122" y="729528"/>
            <a:ext cx="6490952" cy="10431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EEE60BB-141C-4222-0D80-817CF8E82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030" y="4015750"/>
            <a:ext cx="9994849" cy="259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747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7E9C5A-E62C-EFE8-AD4C-A0F4C9FAD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68" name="Rectangle 67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01C2856-8CAB-3E8A-454C-1C5F6F533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6697" y="618518"/>
            <a:ext cx="6050713" cy="849920"/>
          </a:xfrm>
        </p:spPr>
        <p:txBody>
          <a:bodyPr>
            <a:normAutofit/>
          </a:bodyPr>
          <a:lstStyle/>
          <a:p>
            <a:r>
              <a:rPr lang="en-US" dirty="0"/>
              <a:t>Results</a:t>
            </a:r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99453865-C34E-A89E-F998-629C4F1F19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880" r="34000" b="-1"/>
          <a:stretch/>
        </p:blipFill>
        <p:spPr>
          <a:xfrm>
            <a:off x="-5597" y="10"/>
            <a:ext cx="4635583" cy="6857990"/>
          </a:xfrm>
          <a:prstGeom prst="rect">
            <a:avLst/>
          </a:prstGeom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a14="http://schemas.microsoft.com/office/drawing/2010/main" xmlns:p14="http://schemas.microsoft.com/office/powerpoint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C134A-A8C4-28A2-4F34-D616F684A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8958" y="1382713"/>
            <a:ext cx="6078453" cy="175672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CK+ Dataset: Accuracy up to 99.47%</a:t>
            </a:r>
          </a:p>
          <a:p>
            <a:pPr>
              <a:lnSpc>
                <a:spcPct val="110000"/>
              </a:lnSpc>
            </a:pPr>
            <a:r>
              <a:rPr lang="en-US" dirty="0"/>
              <a:t>.FER2013 Dataset: Accuracy up to 65.41%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.JAFFE Dataset: Accuracy up to 94%.</a:t>
            </a:r>
          </a:p>
        </p:txBody>
      </p:sp>
    </p:spTree>
    <p:extLst>
      <p:ext uri="{BB962C8B-B14F-4D97-AF65-F5344CB8AC3E}">
        <p14:creationId xmlns:p14="http://schemas.microsoft.com/office/powerpoint/2010/main" val="3192242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1BEE5C-B533-096A-FBAD-52B97C01C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1916" y="761999"/>
            <a:ext cx="10014283" cy="1303867"/>
          </a:xfrm>
        </p:spPr>
        <p:txBody>
          <a:bodyPr/>
          <a:lstStyle/>
          <a:p>
            <a:r>
              <a:rPr lang="en-US" dirty="0"/>
              <a:t>Advantages and disadvantages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4AB370-E5D6-24EC-8D86-BBA038C07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0" y="1920929"/>
            <a:ext cx="3196899" cy="685800"/>
          </a:xfrm>
        </p:spPr>
        <p:txBody>
          <a:bodyPr/>
          <a:lstStyle/>
          <a:p>
            <a:r>
              <a:rPr lang="en-US" dirty="0"/>
              <a:t>Advantages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BC74D47-0D79-693A-52AB-54225D0DACC5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6096000" y="2904565"/>
            <a:ext cx="5412233" cy="331413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Relatively lower performance compared to FER2013 due to challenges such as data imbalance, some labeling errors, and image clipping.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75CC650-9351-2247-BA87-69EE7FC94E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5999" y="2192866"/>
            <a:ext cx="5412233" cy="626534"/>
          </a:xfrm>
        </p:spPr>
        <p:txBody>
          <a:bodyPr/>
          <a:lstStyle/>
          <a:p>
            <a:r>
              <a:rPr lang="en-US" dirty="0"/>
              <a:t>Disadvantages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173BD5-9BAA-BF66-D360-B1A9A7B9D7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85797" y="2691895"/>
            <a:ext cx="5410202" cy="3394638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New tr"/>
              </a:rPr>
              <a:t>Very high accuracy on CK+ and JAFFE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New tr"/>
              </a:rPr>
              <a:t>Uses transfer learning technology, which saves time and effort in training.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New tr"/>
              </a:rPr>
              <a:t>Achieves superior results compared to previous studies..</a:t>
            </a:r>
          </a:p>
        </p:txBody>
      </p:sp>
    </p:spTree>
    <p:extLst>
      <p:ext uri="{BB962C8B-B14F-4D97-AF65-F5344CB8AC3E}">
        <p14:creationId xmlns:p14="http://schemas.microsoft.com/office/powerpoint/2010/main" val="281818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DD34A-2501-D8B3-59A3-4B4EEF958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62" y="884355"/>
            <a:ext cx="8610600" cy="1293028"/>
          </a:xfrm>
        </p:spPr>
        <p:txBody>
          <a:bodyPr/>
          <a:lstStyle/>
          <a:p>
            <a:pPr algn="ctr"/>
            <a:r>
              <a:rPr lang="en-US" dirty="0"/>
              <a:t>dataset Source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F37B6-1C14-641A-A08D-3F9448917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https://www.kaggle.com/code/superheroy/jaffe-vgg19</a:t>
            </a:r>
            <a:endParaRPr lang="en-US" dirty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https://www.kaggle.com/code/farneetsingh24/ck-pixel-facial-emotion-recognition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281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hade val="98000"/>
                <a:satMod val="150000"/>
                <a:lumMod val="102000"/>
              </a:schemeClr>
            </a:gs>
            <a:gs pos="50000">
              <a:schemeClr val="bg2">
                <a:tint val="98000"/>
                <a:shade val="90000"/>
                <a:satMod val="13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738ABE0-9384-B23A-AA3B-C518E75BB9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3636" y="498773"/>
            <a:ext cx="6098705" cy="5222117"/>
          </a:xfrm>
        </p:spPr>
        <p:txBody>
          <a:bodyPr anchor="ctr">
            <a:normAutofit/>
          </a:bodyPr>
          <a:lstStyle/>
          <a:p>
            <a:pPr algn="r"/>
            <a:r>
              <a:rPr lang="en-US" sz="5400" dirty="0"/>
              <a:t>Thank you </a:t>
            </a:r>
          </a:p>
        </p:txBody>
      </p:sp>
      <p:pic>
        <p:nvPicPr>
          <p:cNvPr id="13" name="Graphic 12" descr="Smiling Face with No Fill">
            <a:extLst>
              <a:ext uri="{FF2B5EF4-FFF2-40B4-BE49-F238E27FC236}">
                <a16:creationId xmlns:a16="http://schemas.microsoft.com/office/drawing/2014/main" id="{C5B698D7-0E8F-E1B0-14DE-9A8650D92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2307" y="605842"/>
            <a:ext cx="5115048" cy="511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718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5888</TotalTime>
  <Words>427</Words>
  <Application>Microsoft Office PowerPoint</Application>
  <PresentationFormat>Widescreen</PresentationFormat>
  <Paragraphs>39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New tr</vt:lpstr>
      <vt:lpstr>Times New Roman</vt:lpstr>
      <vt:lpstr>Tw Cen MT</vt:lpstr>
      <vt:lpstr>Circuit</vt:lpstr>
      <vt:lpstr>Sentiment Analysis from Images using VGG19 based Transfer Learning Approach‏</vt:lpstr>
      <vt:lpstr>  Pepper   Sentiment Analysis from Images using VGG19 based Transfer Learning Approach </vt:lpstr>
      <vt:lpstr>Research methodology</vt:lpstr>
      <vt:lpstr>Data preprocessing </vt:lpstr>
      <vt:lpstr>PowerPoint Presentation</vt:lpstr>
      <vt:lpstr>PowerPoint Presentation</vt:lpstr>
      <vt:lpstr>Results</vt:lpstr>
      <vt:lpstr>Advantages and disadvantages</vt:lpstr>
      <vt:lpstr>dataset Source 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Turki Arif</dc:creator>
  <cp:lastModifiedBy>Turki Arif</cp:lastModifiedBy>
  <cp:revision>10</cp:revision>
  <dcterms:created xsi:type="dcterms:W3CDTF">2025-03-20T20:38:38Z</dcterms:created>
  <dcterms:modified xsi:type="dcterms:W3CDTF">2025-04-09T13:19:17Z</dcterms:modified>
</cp:coreProperties>
</file>