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94" r:id="rId2"/>
    <p:sldId id="259" r:id="rId3"/>
    <p:sldId id="295" r:id="rId4"/>
    <p:sldId id="296" r:id="rId5"/>
    <p:sldId id="297" r:id="rId6"/>
    <p:sldId id="298" r:id="rId7"/>
    <p:sldId id="299" r:id="rId8"/>
    <p:sldId id="300" r:id="rId9"/>
    <p:sldId id="301" r:id="rId10"/>
    <p:sldId id="302" r:id="rId11"/>
    <p:sldId id="303" r:id="rId12"/>
    <p:sldId id="304" r:id="rId13"/>
    <p:sldId id="305" r:id="rId14"/>
    <p:sldId id="306" r:id="rId15"/>
    <p:sldId id="339" r:id="rId16"/>
    <p:sldId id="307" r:id="rId17"/>
    <p:sldId id="308" r:id="rId18"/>
    <p:sldId id="309" r:id="rId19"/>
    <p:sldId id="267" r:id="rId20"/>
    <p:sldId id="268" r:id="rId21"/>
    <p:sldId id="327" r:id="rId22"/>
    <p:sldId id="328" r:id="rId23"/>
    <p:sldId id="329" r:id="rId24"/>
    <p:sldId id="330" r:id="rId25"/>
    <p:sldId id="331" r:id="rId26"/>
    <p:sldId id="333" r:id="rId27"/>
    <p:sldId id="334" r:id="rId28"/>
    <p:sldId id="338" r:id="rId29"/>
    <p:sldId id="337" r:id="rId30"/>
    <p:sldId id="310" r:id="rId31"/>
    <p:sldId id="311" r:id="rId32"/>
    <p:sldId id="312" r:id="rId33"/>
    <p:sldId id="313" r:id="rId34"/>
    <p:sldId id="314" r:id="rId35"/>
    <p:sldId id="315" r:id="rId36"/>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641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1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242E79-A996-4FC0-8A44-0B9066DAEEBF}" type="doc">
      <dgm:prSet loTypeId="urn:microsoft.com/office/officeart/2005/8/layout/target3" loCatId="list" qsTypeId="urn:microsoft.com/office/officeart/2005/8/quickstyle/simple1" qsCatId="simple" csTypeId="urn:microsoft.com/office/officeart/2005/8/colors/colorful1" csCatId="colorful" phldr="1"/>
      <dgm:spPr/>
      <dgm:t>
        <a:bodyPr/>
        <a:lstStyle/>
        <a:p>
          <a:pPr rtl="1"/>
          <a:endParaRPr lang="ar-EG"/>
        </a:p>
      </dgm:t>
    </dgm:pt>
    <dgm:pt modelId="{609AD376-825E-43F1-B2FE-B46FB6D6CF10}">
      <dgm:prSet phldrT="[Text]"/>
      <dgm:spPr/>
      <dgm:t>
        <a:bodyPr/>
        <a:lstStyle/>
        <a:p>
          <a:pPr rtl="1"/>
          <a:r>
            <a:rPr lang="en-US" dirty="0"/>
            <a:t>Have the risk elements changed?</a:t>
          </a:r>
          <a:endParaRPr lang="ar-EG" dirty="0"/>
        </a:p>
      </dgm:t>
    </dgm:pt>
    <dgm:pt modelId="{9B282776-DBF9-4990-AC18-65914439610A}" type="parTrans" cxnId="{5AA49BBA-2B2D-4A7D-901C-2E3953607948}">
      <dgm:prSet/>
      <dgm:spPr/>
      <dgm:t>
        <a:bodyPr/>
        <a:lstStyle/>
        <a:p>
          <a:pPr rtl="1"/>
          <a:endParaRPr lang="ar-EG"/>
        </a:p>
      </dgm:t>
    </dgm:pt>
    <dgm:pt modelId="{B6592679-F379-47B2-AC02-93C9F130B2B4}" type="sibTrans" cxnId="{5AA49BBA-2B2D-4A7D-901C-2E3953607948}">
      <dgm:prSet/>
      <dgm:spPr/>
      <dgm:t>
        <a:bodyPr/>
        <a:lstStyle/>
        <a:p>
          <a:pPr rtl="1"/>
          <a:endParaRPr lang="ar-EG"/>
        </a:p>
      </dgm:t>
    </dgm:pt>
    <dgm:pt modelId="{B71966AE-3997-473A-8258-5304B9613723}">
      <dgm:prSet phldrT="[Text]"/>
      <dgm:spPr/>
      <dgm:t>
        <a:bodyPr/>
        <a:lstStyle/>
        <a:p>
          <a:pPr rtl="1"/>
          <a:r>
            <a:rPr lang="en-US" dirty="0"/>
            <a:t>Have lower level, low priority risks become high priority risks?</a:t>
          </a:r>
          <a:endParaRPr lang="ar-EG" dirty="0"/>
        </a:p>
      </dgm:t>
    </dgm:pt>
    <dgm:pt modelId="{5F556092-FDF3-4E5E-BAF8-988DFF2274A7}" type="parTrans" cxnId="{60DC58F5-F8DC-4A71-908B-70956F28ED23}">
      <dgm:prSet/>
      <dgm:spPr/>
      <dgm:t>
        <a:bodyPr/>
        <a:lstStyle/>
        <a:p>
          <a:pPr rtl="1"/>
          <a:endParaRPr lang="ar-EG"/>
        </a:p>
      </dgm:t>
    </dgm:pt>
    <dgm:pt modelId="{5E325E80-61EF-4DFD-B851-0F6593979D49}" type="sibTrans" cxnId="{60DC58F5-F8DC-4A71-908B-70956F28ED23}">
      <dgm:prSet/>
      <dgm:spPr/>
      <dgm:t>
        <a:bodyPr/>
        <a:lstStyle/>
        <a:p>
          <a:pPr rtl="1"/>
          <a:endParaRPr lang="ar-EG"/>
        </a:p>
      </dgm:t>
    </dgm:pt>
    <dgm:pt modelId="{322AA90D-5285-459F-88C1-A73A17CF6688}">
      <dgm:prSet phldrT="[Text]"/>
      <dgm:spPr/>
      <dgm:t>
        <a:bodyPr/>
        <a:lstStyle/>
        <a:p>
          <a:pPr rtl="1"/>
          <a:r>
            <a:rPr lang="en-US" dirty="0"/>
            <a:t>Have certain risks been addressed, and be considered closed on the risk log?</a:t>
          </a:r>
          <a:endParaRPr lang="ar-EG" dirty="0"/>
        </a:p>
      </dgm:t>
    </dgm:pt>
    <dgm:pt modelId="{94BC7C35-4B2A-4457-B372-6F7097D2D854}" type="parTrans" cxnId="{B556B3AD-D039-4B83-8651-F6620719545F}">
      <dgm:prSet/>
      <dgm:spPr/>
      <dgm:t>
        <a:bodyPr/>
        <a:lstStyle/>
        <a:p>
          <a:pPr rtl="1"/>
          <a:endParaRPr lang="ar-EG"/>
        </a:p>
      </dgm:t>
    </dgm:pt>
    <dgm:pt modelId="{15CAC5A3-86FD-4F36-A5E7-516195FE94CB}" type="sibTrans" cxnId="{B556B3AD-D039-4B83-8651-F6620719545F}">
      <dgm:prSet/>
      <dgm:spPr/>
      <dgm:t>
        <a:bodyPr/>
        <a:lstStyle/>
        <a:p>
          <a:pPr rtl="1"/>
          <a:endParaRPr lang="ar-EG"/>
        </a:p>
      </dgm:t>
    </dgm:pt>
    <dgm:pt modelId="{2695955E-BC76-41D3-8C04-BDE0F1FFB3EE}">
      <dgm:prSet phldrT="[Text]"/>
      <dgm:spPr/>
      <dgm:t>
        <a:bodyPr/>
        <a:lstStyle/>
        <a:p>
          <a:pPr rtl="1"/>
          <a:r>
            <a:rPr lang="en-US" dirty="0"/>
            <a:t>Do contingency or management reserves need to be adjusted?</a:t>
          </a:r>
          <a:endParaRPr lang="ar-EG" dirty="0"/>
        </a:p>
      </dgm:t>
    </dgm:pt>
    <dgm:pt modelId="{CDEFBF42-F889-47A8-BB00-C90C56E5B0DA}" type="parTrans" cxnId="{2DBD0F3A-9B3B-4DD8-95E0-135BBC86972E}">
      <dgm:prSet/>
      <dgm:spPr/>
      <dgm:t>
        <a:bodyPr/>
        <a:lstStyle/>
        <a:p>
          <a:pPr rtl="1"/>
          <a:endParaRPr lang="ar-EG"/>
        </a:p>
      </dgm:t>
    </dgm:pt>
    <dgm:pt modelId="{AA19F78E-31AF-4F07-A676-EAC892A866FE}" type="sibTrans" cxnId="{2DBD0F3A-9B3B-4DD8-95E0-135BBC86972E}">
      <dgm:prSet/>
      <dgm:spPr/>
      <dgm:t>
        <a:bodyPr/>
        <a:lstStyle/>
        <a:p>
          <a:pPr rtl="1"/>
          <a:endParaRPr lang="ar-EG"/>
        </a:p>
      </dgm:t>
    </dgm:pt>
    <dgm:pt modelId="{70517671-B8BC-4AF5-BEB5-8506FA2D145A}" type="pres">
      <dgm:prSet presAssocID="{46242E79-A996-4FC0-8A44-0B9066DAEEBF}" presName="Name0" presStyleCnt="0">
        <dgm:presLayoutVars>
          <dgm:chMax val="7"/>
          <dgm:dir/>
          <dgm:animLvl val="lvl"/>
          <dgm:resizeHandles val="exact"/>
        </dgm:presLayoutVars>
      </dgm:prSet>
      <dgm:spPr/>
    </dgm:pt>
    <dgm:pt modelId="{97399ECB-A458-4F38-9A54-4559FDB6402E}" type="pres">
      <dgm:prSet presAssocID="{609AD376-825E-43F1-B2FE-B46FB6D6CF10}" presName="circle1" presStyleLbl="node1" presStyleIdx="0" presStyleCnt="4"/>
      <dgm:spPr/>
    </dgm:pt>
    <dgm:pt modelId="{FFFC095A-0E11-4313-9585-F0E8C20E53E1}" type="pres">
      <dgm:prSet presAssocID="{609AD376-825E-43F1-B2FE-B46FB6D6CF10}" presName="space" presStyleCnt="0"/>
      <dgm:spPr/>
    </dgm:pt>
    <dgm:pt modelId="{84E25BA7-7C5A-44EF-9D72-8EBFE33BEE50}" type="pres">
      <dgm:prSet presAssocID="{609AD376-825E-43F1-B2FE-B46FB6D6CF10}" presName="rect1" presStyleLbl="alignAcc1" presStyleIdx="0" presStyleCnt="4"/>
      <dgm:spPr/>
    </dgm:pt>
    <dgm:pt modelId="{36B52D01-D138-4D8E-AABA-873E5378C198}" type="pres">
      <dgm:prSet presAssocID="{B71966AE-3997-473A-8258-5304B9613723}" presName="vertSpace2" presStyleLbl="node1" presStyleIdx="0" presStyleCnt="4"/>
      <dgm:spPr/>
    </dgm:pt>
    <dgm:pt modelId="{984300FA-5A5C-4F2F-B949-540308B25A66}" type="pres">
      <dgm:prSet presAssocID="{B71966AE-3997-473A-8258-5304B9613723}" presName="circle2" presStyleLbl="node1" presStyleIdx="1" presStyleCnt="4"/>
      <dgm:spPr/>
    </dgm:pt>
    <dgm:pt modelId="{2CA6D15D-0BF1-4575-8BBB-D82591F41585}" type="pres">
      <dgm:prSet presAssocID="{B71966AE-3997-473A-8258-5304B9613723}" presName="rect2" presStyleLbl="alignAcc1" presStyleIdx="1" presStyleCnt="4"/>
      <dgm:spPr/>
    </dgm:pt>
    <dgm:pt modelId="{260298C8-A07A-4027-A919-19B649FB3976}" type="pres">
      <dgm:prSet presAssocID="{322AA90D-5285-459F-88C1-A73A17CF6688}" presName="vertSpace3" presStyleLbl="node1" presStyleIdx="1" presStyleCnt="4"/>
      <dgm:spPr/>
    </dgm:pt>
    <dgm:pt modelId="{D0D938AC-1922-4A9B-A3B7-9FA8BA584DCA}" type="pres">
      <dgm:prSet presAssocID="{322AA90D-5285-459F-88C1-A73A17CF6688}" presName="circle3" presStyleLbl="node1" presStyleIdx="2" presStyleCnt="4"/>
      <dgm:spPr/>
    </dgm:pt>
    <dgm:pt modelId="{8452B53E-3DBC-4386-A8C7-79D59C01FED4}" type="pres">
      <dgm:prSet presAssocID="{322AA90D-5285-459F-88C1-A73A17CF6688}" presName="rect3" presStyleLbl="alignAcc1" presStyleIdx="2" presStyleCnt="4"/>
      <dgm:spPr/>
    </dgm:pt>
    <dgm:pt modelId="{1CA9E43D-0E73-454C-86B7-7E75F7A6FEC3}" type="pres">
      <dgm:prSet presAssocID="{2695955E-BC76-41D3-8C04-BDE0F1FFB3EE}" presName="vertSpace4" presStyleLbl="node1" presStyleIdx="2" presStyleCnt="4"/>
      <dgm:spPr/>
    </dgm:pt>
    <dgm:pt modelId="{7677BA6D-5665-41A4-8DE0-BB6FD6B38739}" type="pres">
      <dgm:prSet presAssocID="{2695955E-BC76-41D3-8C04-BDE0F1FFB3EE}" presName="circle4" presStyleLbl="node1" presStyleIdx="3" presStyleCnt="4"/>
      <dgm:spPr/>
    </dgm:pt>
    <dgm:pt modelId="{2BEB1188-42D6-4251-87D1-BC2B4F8322DC}" type="pres">
      <dgm:prSet presAssocID="{2695955E-BC76-41D3-8C04-BDE0F1FFB3EE}" presName="rect4" presStyleLbl="alignAcc1" presStyleIdx="3" presStyleCnt="4"/>
      <dgm:spPr/>
    </dgm:pt>
    <dgm:pt modelId="{C0F92135-120B-48E7-938C-D7152DFB39CA}" type="pres">
      <dgm:prSet presAssocID="{609AD376-825E-43F1-B2FE-B46FB6D6CF10}" presName="rect1ParTxNoCh" presStyleLbl="alignAcc1" presStyleIdx="3" presStyleCnt="4">
        <dgm:presLayoutVars>
          <dgm:chMax val="1"/>
          <dgm:bulletEnabled val="1"/>
        </dgm:presLayoutVars>
      </dgm:prSet>
      <dgm:spPr/>
    </dgm:pt>
    <dgm:pt modelId="{A543E392-6394-4D7B-9C37-F1DB68E3E7CE}" type="pres">
      <dgm:prSet presAssocID="{B71966AE-3997-473A-8258-5304B9613723}" presName="rect2ParTxNoCh" presStyleLbl="alignAcc1" presStyleIdx="3" presStyleCnt="4">
        <dgm:presLayoutVars>
          <dgm:chMax val="1"/>
          <dgm:bulletEnabled val="1"/>
        </dgm:presLayoutVars>
      </dgm:prSet>
      <dgm:spPr/>
    </dgm:pt>
    <dgm:pt modelId="{0B6653A7-6332-4CD0-B397-13D9E188C784}" type="pres">
      <dgm:prSet presAssocID="{322AA90D-5285-459F-88C1-A73A17CF6688}" presName="rect3ParTxNoCh" presStyleLbl="alignAcc1" presStyleIdx="3" presStyleCnt="4">
        <dgm:presLayoutVars>
          <dgm:chMax val="1"/>
          <dgm:bulletEnabled val="1"/>
        </dgm:presLayoutVars>
      </dgm:prSet>
      <dgm:spPr/>
    </dgm:pt>
    <dgm:pt modelId="{54BE7ECF-A624-4AAD-80DE-FA686C9BA8A7}" type="pres">
      <dgm:prSet presAssocID="{2695955E-BC76-41D3-8C04-BDE0F1FFB3EE}" presName="rect4ParTxNoCh" presStyleLbl="alignAcc1" presStyleIdx="3" presStyleCnt="4">
        <dgm:presLayoutVars>
          <dgm:chMax val="1"/>
          <dgm:bulletEnabled val="1"/>
        </dgm:presLayoutVars>
      </dgm:prSet>
      <dgm:spPr/>
    </dgm:pt>
  </dgm:ptLst>
  <dgm:cxnLst>
    <dgm:cxn modelId="{F83CD01F-068D-4A34-968C-D21CA787E5A4}" type="presOf" srcId="{B71966AE-3997-473A-8258-5304B9613723}" destId="{2CA6D15D-0BF1-4575-8BBB-D82591F41585}" srcOrd="0" destOrd="0" presId="urn:microsoft.com/office/officeart/2005/8/layout/target3"/>
    <dgm:cxn modelId="{A88B9E34-E64C-4758-A66B-4F9D9A5BE693}" type="presOf" srcId="{B71966AE-3997-473A-8258-5304B9613723}" destId="{A543E392-6394-4D7B-9C37-F1DB68E3E7CE}" srcOrd="1" destOrd="0" presId="urn:microsoft.com/office/officeart/2005/8/layout/target3"/>
    <dgm:cxn modelId="{ECDCD738-81BB-4922-89CE-CD990DE192D7}" type="presOf" srcId="{609AD376-825E-43F1-B2FE-B46FB6D6CF10}" destId="{84E25BA7-7C5A-44EF-9D72-8EBFE33BEE50}" srcOrd="0" destOrd="0" presId="urn:microsoft.com/office/officeart/2005/8/layout/target3"/>
    <dgm:cxn modelId="{2DBD0F3A-9B3B-4DD8-95E0-135BBC86972E}" srcId="{46242E79-A996-4FC0-8A44-0B9066DAEEBF}" destId="{2695955E-BC76-41D3-8C04-BDE0F1FFB3EE}" srcOrd="3" destOrd="0" parTransId="{CDEFBF42-F889-47A8-BB00-C90C56E5B0DA}" sibTransId="{AA19F78E-31AF-4F07-A676-EAC892A866FE}"/>
    <dgm:cxn modelId="{A0186B62-9763-4F6E-8223-DEA570F93805}" type="presOf" srcId="{2695955E-BC76-41D3-8C04-BDE0F1FFB3EE}" destId="{2BEB1188-42D6-4251-87D1-BC2B4F8322DC}" srcOrd="0" destOrd="0" presId="urn:microsoft.com/office/officeart/2005/8/layout/target3"/>
    <dgm:cxn modelId="{0798E542-D7F5-485C-A097-E55E9FF5E32A}" type="presOf" srcId="{322AA90D-5285-459F-88C1-A73A17CF6688}" destId="{0B6653A7-6332-4CD0-B397-13D9E188C784}" srcOrd="1" destOrd="0" presId="urn:microsoft.com/office/officeart/2005/8/layout/target3"/>
    <dgm:cxn modelId="{E3AD499A-53E5-4E3C-9D2C-843D8425F4B2}" type="presOf" srcId="{46242E79-A996-4FC0-8A44-0B9066DAEEBF}" destId="{70517671-B8BC-4AF5-BEB5-8506FA2D145A}" srcOrd="0" destOrd="0" presId="urn:microsoft.com/office/officeart/2005/8/layout/target3"/>
    <dgm:cxn modelId="{B556B3AD-D039-4B83-8651-F6620719545F}" srcId="{46242E79-A996-4FC0-8A44-0B9066DAEEBF}" destId="{322AA90D-5285-459F-88C1-A73A17CF6688}" srcOrd="2" destOrd="0" parTransId="{94BC7C35-4B2A-4457-B372-6F7097D2D854}" sibTransId="{15CAC5A3-86FD-4F36-A5E7-516195FE94CB}"/>
    <dgm:cxn modelId="{C890E4AF-2B71-421B-BF23-33410989C6FF}" type="presOf" srcId="{609AD376-825E-43F1-B2FE-B46FB6D6CF10}" destId="{C0F92135-120B-48E7-938C-D7152DFB39CA}" srcOrd="1" destOrd="0" presId="urn:microsoft.com/office/officeart/2005/8/layout/target3"/>
    <dgm:cxn modelId="{86DDA2B1-4DCF-4A27-8497-0963D0A28BFA}" type="presOf" srcId="{322AA90D-5285-459F-88C1-A73A17CF6688}" destId="{8452B53E-3DBC-4386-A8C7-79D59C01FED4}" srcOrd="0" destOrd="0" presId="urn:microsoft.com/office/officeart/2005/8/layout/target3"/>
    <dgm:cxn modelId="{5AA49BBA-2B2D-4A7D-901C-2E3953607948}" srcId="{46242E79-A996-4FC0-8A44-0B9066DAEEBF}" destId="{609AD376-825E-43F1-B2FE-B46FB6D6CF10}" srcOrd="0" destOrd="0" parTransId="{9B282776-DBF9-4990-AC18-65914439610A}" sibTransId="{B6592679-F379-47B2-AC02-93C9F130B2B4}"/>
    <dgm:cxn modelId="{C46047BC-2708-4444-89B6-F1C27DB0B620}" type="presOf" srcId="{2695955E-BC76-41D3-8C04-BDE0F1FFB3EE}" destId="{54BE7ECF-A624-4AAD-80DE-FA686C9BA8A7}" srcOrd="1" destOrd="0" presId="urn:microsoft.com/office/officeart/2005/8/layout/target3"/>
    <dgm:cxn modelId="{60DC58F5-F8DC-4A71-908B-70956F28ED23}" srcId="{46242E79-A996-4FC0-8A44-0B9066DAEEBF}" destId="{B71966AE-3997-473A-8258-5304B9613723}" srcOrd="1" destOrd="0" parTransId="{5F556092-FDF3-4E5E-BAF8-988DFF2274A7}" sibTransId="{5E325E80-61EF-4DFD-B851-0F6593979D49}"/>
    <dgm:cxn modelId="{E6D59B95-D209-4D0D-94C5-E5109B04BE54}" type="presParOf" srcId="{70517671-B8BC-4AF5-BEB5-8506FA2D145A}" destId="{97399ECB-A458-4F38-9A54-4559FDB6402E}" srcOrd="0" destOrd="0" presId="urn:microsoft.com/office/officeart/2005/8/layout/target3"/>
    <dgm:cxn modelId="{50F96F45-95B9-48A6-B386-BF2237B88102}" type="presParOf" srcId="{70517671-B8BC-4AF5-BEB5-8506FA2D145A}" destId="{FFFC095A-0E11-4313-9585-F0E8C20E53E1}" srcOrd="1" destOrd="0" presId="urn:microsoft.com/office/officeart/2005/8/layout/target3"/>
    <dgm:cxn modelId="{5004A67F-EFE4-4EEA-A748-D23A3FB8A488}" type="presParOf" srcId="{70517671-B8BC-4AF5-BEB5-8506FA2D145A}" destId="{84E25BA7-7C5A-44EF-9D72-8EBFE33BEE50}" srcOrd="2" destOrd="0" presId="urn:microsoft.com/office/officeart/2005/8/layout/target3"/>
    <dgm:cxn modelId="{5036135D-B45D-4126-AFEA-78C4F53A46DB}" type="presParOf" srcId="{70517671-B8BC-4AF5-BEB5-8506FA2D145A}" destId="{36B52D01-D138-4D8E-AABA-873E5378C198}" srcOrd="3" destOrd="0" presId="urn:microsoft.com/office/officeart/2005/8/layout/target3"/>
    <dgm:cxn modelId="{68C45A4C-FFA8-4B75-9F45-A9300E16E7A9}" type="presParOf" srcId="{70517671-B8BC-4AF5-BEB5-8506FA2D145A}" destId="{984300FA-5A5C-4F2F-B949-540308B25A66}" srcOrd="4" destOrd="0" presId="urn:microsoft.com/office/officeart/2005/8/layout/target3"/>
    <dgm:cxn modelId="{9CC78857-2419-4735-8820-ECCBA134CE7D}" type="presParOf" srcId="{70517671-B8BC-4AF5-BEB5-8506FA2D145A}" destId="{2CA6D15D-0BF1-4575-8BBB-D82591F41585}" srcOrd="5" destOrd="0" presId="urn:microsoft.com/office/officeart/2005/8/layout/target3"/>
    <dgm:cxn modelId="{6728DD83-B3DD-4412-B6AA-96757F852219}" type="presParOf" srcId="{70517671-B8BC-4AF5-BEB5-8506FA2D145A}" destId="{260298C8-A07A-4027-A919-19B649FB3976}" srcOrd="6" destOrd="0" presId="urn:microsoft.com/office/officeart/2005/8/layout/target3"/>
    <dgm:cxn modelId="{5DDFB7CA-4D64-4E05-AB9F-F6918E47DEE4}" type="presParOf" srcId="{70517671-B8BC-4AF5-BEB5-8506FA2D145A}" destId="{D0D938AC-1922-4A9B-A3B7-9FA8BA584DCA}" srcOrd="7" destOrd="0" presId="urn:microsoft.com/office/officeart/2005/8/layout/target3"/>
    <dgm:cxn modelId="{0F1A3E25-5A43-4DDA-8FCB-D5455BFDA462}" type="presParOf" srcId="{70517671-B8BC-4AF5-BEB5-8506FA2D145A}" destId="{8452B53E-3DBC-4386-A8C7-79D59C01FED4}" srcOrd="8" destOrd="0" presId="urn:microsoft.com/office/officeart/2005/8/layout/target3"/>
    <dgm:cxn modelId="{10E8D562-1FA7-4CE0-B515-39FFCD41373D}" type="presParOf" srcId="{70517671-B8BC-4AF5-BEB5-8506FA2D145A}" destId="{1CA9E43D-0E73-454C-86B7-7E75F7A6FEC3}" srcOrd="9" destOrd="0" presId="urn:microsoft.com/office/officeart/2005/8/layout/target3"/>
    <dgm:cxn modelId="{A3EE4CCE-2236-4C56-AA1C-7F2BD35D5F6F}" type="presParOf" srcId="{70517671-B8BC-4AF5-BEB5-8506FA2D145A}" destId="{7677BA6D-5665-41A4-8DE0-BB6FD6B38739}" srcOrd="10" destOrd="0" presId="urn:microsoft.com/office/officeart/2005/8/layout/target3"/>
    <dgm:cxn modelId="{BA73602A-3E29-43C9-BF2C-A81C57BB5176}" type="presParOf" srcId="{70517671-B8BC-4AF5-BEB5-8506FA2D145A}" destId="{2BEB1188-42D6-4251-87D1-BC2B4F8322DC}" srcOrd="11" destOrd="0" presId="urn:microsoft.com/office/officeart/2005/8/layout/target3"/>
    <dgm:cxn modelId="{293F2087-945A-414F-838A-D2952C42B965}" type="presParOf" srcId="{70517671-B8BC-4AF5-BEB5-8506FA2D145A}" destId="{C0F92135-120B-48E7-938C-D7152DFB39CA}" srcOrd="12" destOrd="0" presId="urn:microsoft.com/office/officeart/2005/8/layout/target3"/>
    <dgm:cxn modelId="{97C9D9FE-5A1D-4304-83B3-9CBC53491EDE}" type="presParOf" srcId="{70517671-B8BC-4AF5-BEB5-8506FA2D145A}" destId="{A543E392-6394-4D7B-9C37-F1DB68E3E7CE}" srcOrd="13" destOrd="0" presId="urn:microsoft.com/office/officeart/2005/8/layout/target3"/>
    <dgm:cxn modelId="{9C0AE493-DD1B-47F0-B7B4-A14ECCB8E532}" type="presParOf" srcId="{70517671-B8BC-4AF5-BEB5-8506FA2D145A}" destId="{0B6653A7-6332-4CD0-B397-13D9E188C784}" srcOrd="14" destOrd="0" presId="urn:microsoft.com/office/officeart/2005/8/layout/target3"/>
    <dgm:cxn modelId="{C440573A-CEF5-42DF-B8FE-D016AC6011C3}" type="presParOf" srcId="{70517671-B8BC-4AF5-BEB5-8506FA2D145A}" destId="{54BE7ECF-A624-4AAD-80DE-FA686C9BA8A7}" srcOrd="15" destOrd="0" presId="urn:microsoft.com/office/officeart/2005/8/layout/targe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399ECB-A458-4F38-9A54-4559FDB6402E}">
      <dsp:nvSpPr>
        <dsp:cNvPr id="0" name=""/>
        <dsp:cNvSpPr/>
      </dsp:nvSpPr>
      <dsp:spPr>
        <a:xfrm>
          <a:off x="0" y="0"/>
          <a:ext cx="3637974" cy="3637974"/>
        </a:xfrm>
        <a:prstGeom prst="pie">
          <a:avLst>
            <a:gd name="adj1" fmla="val 5400000"/>
            <a:gd name="adj2" fmla="val 162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E25BA7-7C5A-44EF-9D72-8EBFE33BEE50}">
      <dsp:nvSpPr>
        <dsp:cNvPr id="0" name=""/>
        <dsp:cNvSpPr/>
      </dsp:nvSpPr>
      <dsp:spPr>
        <a:xfrm>
          <a:off x="1818987" y="0"/>
          <a:ext cx="8331777" cy="3637974"/>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rtl="1">
            <a:lnSpc>
              <a:spcPct val="90000"/>
            </a:lnSpc>
            <a:spcBef>
              <a:spcPct val="0"/>
            </a:spcBef>
            <a:spcAft>
              <a:spcPct val="35000"/>
            </a:spcAft>
            <a:buNone/>
          </a:pPr>
          <a:r>
            <a:rPr lang="en-US" sz="2100" kern="1200" dirty="0"/>
            <a:t>Have the risk elements changed?</a:t>
          </a:r>
          <a:endParaRPr lang="ar-EG" sz="2100" kern="1200" dirty="0"/>
        </a:p>
      </dsp:txBody>
      <dsp:txXfrm>
        <a:off x="1818987" y="0"/>
        <a:ext cx="8331777" cy="773069"/>
      </dsp:txXfrm>
    </dsp:sp>
    <dsp:sp modelId="{984300FA-5A5C-4F2F-B949-540308B25A66}">
      <dsp:nvSpPr>
        <dsp:cNvPr id="0" name=""/>
        <dsp:cNvSpPr/>
      </dsp:nvSpPr>
      <dsp:spPr>
        <a:xfrm>
          <a:off x="477484" y="773069"/>
          <a:ext cx="2683005" cy="2683005"/>
        </a:xfrm>
        <a:prstGeom prst="pie">
          <a:avLst>
            <a:gd name="adj1" fmla="val 5400000"/>
            <a:gd name="adj2" fmla="val 162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A6D15D-0BF1-4575-8BBB-D82591F41585}">
      <dsp:nvSpPr>
        <dsp:cNvPr id="0" name=""/>
        <dsp:cNvSpPr/>
      </dsp:nvSpPr>
      <dsp:spPr>
        <a:xfrm>
          <a:off x="1818987" y="773069"/>
          <a:ext cx="8331777" cy="2683005"/>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rtl="1">
            <a:lnSpc>
              <a:spcPct val="90000"/>
            </a:lnSpc>
            <a:spcBef>
              <a:spcPct val="0"/>
            </a:spcBef>
            <a:spcAft>
              <a:spcPct val="35000"/>
            </a:spcAft>
            <a:buNone/>
          </a:pPr>
          <a:r>
            <a:rPr lang="en-US" sz="2100" kern="1200" dirty="0"/>
            <a:t>Have lower level, low priority risks become high priority risks?</a:t>
          </a:r>
          <a:endParaRPr lang="ar-EG" sz="2100" kern="1200" dirty="0"/>
        </a:p>
      </dsp:txBody>
      <dsp:txXfrm>
        <a:off x="1818987" y="773069"/>
        <a:ext cx="8331777" cy="773069"/>
      </dsp:txXfrm>
    </dsp:sp>
    <dsp:sp modelId="{D0D938AC-1922-4A9B-A3B7-9FA8BA584DCA}">
      <dsp:nvSpPr>
        <dsp:cNvPr id="0" name=""/>
        <dsp:cNvSpPr/>
      </dsp:nvSpPr>
      <dsp:spPr>
        <a:xfrm>
          <a:off x="954968" y="1546138"/>
          <a:ext cx="1728037" cy="1728037"/>
        </a:xfrm>
        <a:prstGeom prst="pie">
          <a:avLst>
            <a:gd name="adj1" fmla="val 5400000"/>
            <a:gd name="adj2" fmla="val 162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52B53E-3DBC-4386-A8C7-79D59C01FED4}">
      <dsp:nvSpPr>
        <dsp:cNvPr id="0" name=""/>
        <dsp:cNvSpPr/>
      </dsp:nvSpPr>
      <dsp:spPr>
        <a:xfrm>
          <a:off x="1818987" y="1546138"/>
          <a:ext cx="8331777" cy="1728037"/>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rtl="1">
            <a:lnSpc>
              <a:spcPct val="90000"/>
            </a:lnSpc>
            <a:spcBef>
              <a:spcPct val="0"/>
            </a:spcBef>
            <a:spcAft>
              <a:spcPct val="35000"/>
            </a:spcAft>
            <a:buNone/>
          </a:pPr>
          <a:r>
            <a:rPr lang="en-US" sz="2100" kern="1200" dirty="0"/>
            <a:t>Have certain risks been addressed, and be considered closed on the risk log?</a:t>
          </a:r>
          <a:endParaRPr lang="ar-EG" sz="2100" kern="1200" dirty="0"/>
        </a:p>
      </dsp:txBody>
      <dsp:txXfrm>
        <a:off x="1818987" y="1546138"/>
        <a:ext cx="8331777" cy="773069"/>
      </dsp:txXfrm>
    </dsp:sp>
    <dsp:sp modelId="{7677BA6D-5665-41A4-8DE0-BB6FD6B38739}">
      <dsp:nvSpPr>
        <dsp:cNvPr id="0" name=""/>
        <dsp:cNvSpPr/>
      </dsp:nvSpPr>
      <dsp:spPr>
        <a:xfrm>
          <a:off x="1432452" y="2319208"/>
          <a:ext cx="773069" cy="773069"/>
        </a:xfrm>
        <a:prstGeom prst="pie">
          <a:avLst>
            <a:gd name="adj1" fmla="val 5400000"/>
            <a:gd name="adj2" fmla="val 1620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EB1188-42D6-4251-87D1-BC2B4F8322DC}">
      <dsp:nvSpPr>
        <dsp:cNvPr id="0" name=""/>
        <dsp:cNvSpPr/>
      </dsp:nvSpPr>
      <dsp:spPr>
        <a:xfrm>
          <a:off x="1818987" y="2319208"/>
          <a:ext cx="8331777" cy="773069"/>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rtl="1">
            <a:lnSpc>
              <a:spcPct val="90000"/>
            </a:lnSpc>
            <a:spcBef>
              <a:spcPct val="0"/>
            </a:spcBef>
            <a:spcAft>
              <a:spcPct val="35000"/>
            </a:spcAft>
            <a:buNone/>
          </a:pPr>
          <a:r>
            <a:rPr lang="en-US" sz="2100" kern="1200" dirty="0"/>
            <a:t>Do contingency or management reserves need to be adjusted?</a:t>
          </a:r>
          <a:endParaRPr lang="ar-EG" sz="2100" kern="1200" dirty="0"/>
        </a:p>
      </dsp:txBody>
      <dsp:txXfrm>
        <a:off x="1818987" y="2319208"/>
        <a:ext cx="8331777" cy="773069"/>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EC865C79-C3E7-424D-B0F7-DA3C4B834150}" type="datetimeFigureOut">
              <a:rPr lang="ar-EG" smtClean="0"/>
              <a:t>16/11/1443</a:t>
            </a:fld>
            <a:endParaRPr lang="ar-E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E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5F5827E8-21B5-429C-94DD-2176C41A8A39}" type="slidenum">
              <a:rPr lang="ar-EG" smtClean="0"/>
              <a:t>‹#›</a:t>
            </a:fld>
            <a:endParaRPr lang="ar-EG"/>
          </a:p>
        </p:txBody>
      </p:sp>
    </p:spTree>
    <p:extLst>
      <p:ext uri="{BB962C8B-B14F-4D97-AF65-F5344CB8AC3E}">
        <p14:creationId xmlns:p14="http://schemas.microsoft.com/office/powerpoint/2010/main" val="156903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6F5CD-AF08-4FEA-FCE6-3A1747BDAC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F20FD519-3CB1-8049-7DF9-777FF19E17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51F7F331-7902-D95C-3F4D-B87B9EABF12E}"/>
              </a:ext>
            </a:extLst>
          </p:cNvPr>
          <p:cNvSpPr>
            <a:spLocks noGrp="1"/>
          </p:cNvSpPr>
          <p:nvPr>
            <p:ph type="dt" sz="half" idx="10"/>
          </p:nvPr>
        </p:nvSpPr>
        <p:spPr/>
        <p:txBody>
          <a:bodyPr/>
          <a:lstStyle/>
          <a:p>
            <a:fld id="{53099D71-BFA5-4760-BF7E-AE0254EFD15B}" type="datetimeFigureOut">
              <a:rPr lang="ar-EG" smtClean="0"/>
              <a:t>16/11/1443</a:t>
            </a:fld>
            <a:endParaRPr lang="ar-EG"/>
          </a:p>
        </p:txBody>
      </p:sp>
      <p:sp>
        <p:nvSpPr>
          <p:cNvPr id="5" name="Footer Placeholder 4">
            <a:extLst>
              <a:ext uri="{FF2B5EF4-FFF2-40B4-BE49-F238E27FC236}">
                <a16:creationId xmlns:a16="http://schemas.microsoft.com/office/drawing/2014/main" id="{2C22A94B-9FDB-B105-19E9-8BAD8A971DF9}"/>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E44C03BB-E8A6-D3E7-0376-02E012F1BBD0}"/>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2482864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24AE1-5466-9727-AB7C-3928CF350DD0}"/>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2971C975-EC03-46A6-F026-C92580D1B6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284816E7-082F-CFD0-F59E-8F34D0A7FCD4}"/>
              </a:ext>
            </a:extLst>
          </p:cNvPr>
          <p:cNvSpPr>
            <a:spLocks noGrp="1"/>
          </p:cNvSpPr>
          <p:nvPr>
            <p:ph type="dt" sz="half" idx="10"/>
          </p:nvPr>
        </p:nvSpPr>
        <p:spPr/>
        <p:txBody>
          <a:bodyPr/>
          <a:lstStyle/>
          <a:p>
            <a:fld id="{53099D71-BFA5-4760-BF7E-AE0254EFD15B}" type="datetimeFigureOut">
              <a:rPr lang="ar-EG" smtClean="0"/>
              <a:t>16/11/1443</a:t>
            </a:fld>
            <a:endParaRPr lang="ar-EG"/>
          </a:p>
        </p:txBody>
      </p:sp>
      <p:sp>
        <p:nvSpPr>
          <p:cNvPr id="5" name="Footer Placeholder 4">
            <a:extLst>
              <a:ext uri="{FF2B5EF4-FFF2-40B4-BE49-F238E27FC236}">
                <a16:creationId xmlns:a16="http://schemas.microsoft.com/office/drawing/2014/main" id="{CB629E62-F96B-E658-E86F-785DF147FAC1}"/>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101D6E98-6B29-7A9F-29CA-ECC19DF93207}"/>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266974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03A6C-9E6A-6B9E-1232-566638FA8D0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BE438CAF-47DC-7175-544C-FA19673F6FA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C11999F-3FDE-BDD2-C457-8428D13F6B9A}"/>
              </a:ext>
            </a:extLst>
          </p:cNvPr>
          <p:cNvSpPr>
            <a:spLocks noGrp="1"/>
          </p:cNvSpPr>
          <p:nvPr>
            <p:ph type="dt" sz="half" idx="10"/>
          </p:nvPr>
        </p:nvSpPr>
        <p:spPr/>
        <p:txBody>
          <a:bodyPr/>
          <a:lstStyle/>
          <a:p>
            <a:fld id="{53099D71-BFA5-4760-BF7E-AE0254EFD15B}" type="datetimeFigureOut">
              <a:rPr lang="ar-EG" smtClean="0"/>
              <a:t>16/11/1443</a:t>
            </a:fld>
            <a:endParaRPr lang="ar-EG"/>
          </a:p>
        </p:txBody>
      </p:sp>
      <p:sp>
        <p:nvSpPr>
          <p:cNvPr id="5" name="Footer Placeholder 4">
            <a:extLst>
              <a:ext uri="{FF2B5EF4-FFF2-40B4-BE49-F238E27FC236}">
                <a16:creationId xmlns:a16="http://schemas.microsoft.com/office/drawing/2014/main" id="{EE1BDF80-58C7-EC9A-3EAC-3446C53510DD}"/>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67B8548-D1AF-BFEA-B37B-A8C0A2490F2B}"/>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2937212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B6DA8-E86F-D151-08EA-5D7BE0B9C3CE}"/>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1C329740-CC9E-95EF-D155-EFF9B2019EA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2D9BF20C-B059-6EDB-C3DD-50906B6CB50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E648803F-9142-C467-C5A4-B8515F96169E}"/>
              </a:ext>
            </a:extLst>
          </p:cNvPr>
          <p:cNvSpPr>
            <a:spLocks noGrp="1"/>
          </p:cNvSpPr>
          <p:nvPr>
            <p:ph type="dt" sz="half" idx="10"/>
          </p:nvPr>
        </p:nvSpPr>
        <p:spPr/>
        <p:txBody>
          <a:bodyPr/>
          <a:lstStyle/>
          <a:p>
            <a:fld id="{53099D71-BFA5-4760-BF7E-AE0254EFD15B}" type="datetimeFigureOut">
              <a:rPr lang="ar-EG" smtClean="0"/>
              <a:t>16/11/1443</a:t>
            </a:fld>
            <a:endParaRPr lang="ar-EG"/>
          </a:p>
        </p:txBody>
      </p:sp>
      <p:sp>
        <p:nvSpPr>
          <p:cNvPr id="6" name="Footer Placeholder 5">
            <a:extLst>
              <a:ext uri="{FF2B5EF4-FFF2-40B4-BE49-F238E27FC236}">
                <a16:creationId xmlns:a16="http://schemas.microsoft.com/office/drawing/2014/main" id="{9DCC1DD3-AC6C-D6A6-0C92-840805729288}"/>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BBF823FF-CF25-1091-896E-61B844704978}"/>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1369423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647D8-3EF6-7882-6653-E27C24BE981F}"/>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5E8B25AE-61DA-55CC-4060-7B988AE057E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C222412-2625-6C2D-BE3F-3A558B33DF1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72EF66CA-F025-B1CE-E6B8-99746A649C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BF7060-6147-DDE5-E0E0-007C7C1F2BF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BEC7D6EA-57B8-B076-C92C-D16758945AE7}"/>
              </a:ext>
            </a:extLst>
          </p:cNvPr>
          <p:cNvSpPr>
            <a:spLocks noGrp="1"/>
          </p:cNvSpPr>
          <p:nvPr>
            <p:ph type="dt" sz="half" idx="10"/>
          </p:nvPr>
        </p:nvSpPr>
        <p:spPr/>
        <p:txBody>
          <a:bodyPr/>
          <a:lstStyle/>
          <a:p>
            <a:fld id="{53099D71-BFA5-4760-BF7E-AE0254EFD15B}" type="datetimeFigureOut">
              <a:rPr lang="ar-EG" smtClean="0"/>
              <a:t>16/11/1443</a:t>
            </a:fld>
            <a:endParaRPr lang="ar-EG"/>
          </a:p>
        </p:txBody>
      </p:sp>
      <p:sp>
        <p:nvSpPr>
          <p:cNvPr id="8" name="Footer Placeholder 7">
            <a:extLst>
              <a:ext uri="{FF2B5EF4-FFF2-40B4-BE49-F238E27FC236}">
                <a16:creationId xmlns:a16="http://schemas.microsoft.com/office/drawing/2014/main" id="{C6DDF4B4-8421-DEF4-26F8-6512139BF29F}"/>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1CEBB9CD-B431-B8E9-8C0C-0980DA3253F6}"/>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3260652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D91CA-359A-E3A1-A1A1-1AEA470BE57E}"/>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7B1B76B1-5695-A84C-28BF-8D0B489DE527}"/>
              </a:ext>
            </a:extLst>
          </p:cNvPr>
          <p:cNvSpPr>
            <a:spLocks noGrp="1"/>
          </p:cNvSpPr>
          <p:nvPr>
            <p:ph type="dt" sz="half" idx="10"/>
          </p:nvPr>
        </p:nvSpPr>
        <p:spPr/>
        <p:txBody>
          <a:bodyPr/>
          <a:lstStyle/>
          <a:p>
            <a:fld id="{53099D71-BFA5-4760-BF7E-AE0254EFD15B}" type="datetimeFigureOut">
              <a:rPr lang="ar-EG" smtClean="0"/>
              <a:t>16/11/1443</a:t>
            </a:fld>
            <a:endParaRPr lang="ar-EG"/>
          </a:p>
        </p:txBody>
      </p:sp>
      <p:sp>
        <p:nvSpPr>
          <p:cNvPr id="4" name="Footer Placeholder 3">
            <a:extLst>
              <a:ext uri="{FF2B5EF4-FFF2-40B4-BE49-F238E27FC236}">
                <a16:creationId xmlns:a16="http://schemas.microsoft.com/office/drawing/2014/main" id="{89EBB59B-8755-FC8D-2DB4-1666CF0DCEC2}"/>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A2EEF56D-7979-671A-240F-E3CBF96B5131}"/>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4137877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B4FB8B-B979-25B6-A3AC-019FA8897D9E}"/>
              </a:ext>
            </a:extLst>
          </p:cNvPr>
          <p:cNvSpPr>
            <a:spLocks noGrp="1"/>
          </p:cNvSpPr>
          <p:nvPr>
            <p:ph type="dt" sz="half" idx="10"/>
          </p:nvPr>
        </p:nvSpPr>
        <p:spPr/>
        <p:txBody>
          <a:bodyPr/>
          <a:lstStyle/>
          <a:p>
            <a:fld id="{53099D71-BFA5-4760-BF7E-AE0254EFD15B}" type="datetimeFigureOut">
              <a:rPr lang="ar-EG" smtClean="0"/>
              <a:t>16/11/1443</a:t>
            </a:fld>
            <a:endParaRPr lang="ar-EG"/>
          </a:p>
        </p:txBody>
      </p:sp>
      <p:sp>
        <p:nvSpPr>
          <p:cNvPr id="3" name="Footer Placeholder 2">
            <a:extLst>
              <a:ext uri="{FF2B5EF4-FFF2-40B4-BE49-F238E27FC236}">
                <a16:creationId xmlns:a16="http://schemas.microsoft.com/office/drawing/2014/main" id="{A2F18B8D-BE1F-F7A5-860A-EC9F2E55B4C3}"/>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9EF59CC2-E17C-ABD4-30DF-3B710916F509}"/>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35282054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57344-B006-3A4D-ABB4-4BF0608713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88626FA0-F8CA-CA1C-CA75-8562D9D544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379D59F3-CD12-B60A-C704-4624F4794C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1EF9E2-E317-5E54-DC3E-51A9EFA75330}"/>
              </a:ext>
            </a:extLst>
          </p:cNvPr>
          <p:cNvSpPr>
            <a:spLocks noGrp="1"/>
          </p:cNvSpPr>
          <p:nvPr>
            <p:ph type="dt" sz="half" idx="10"/>
          </p:nvPr>
        </p:nvSpPr>
        <p:spPr/>
        <p:txBody>
          <a:bodyPr/>
          <a:lstStyle/>
          <a:p>
            <a:fld id="{53099D71-BFA5-4760-BF7E-AE0254EFD15B}" type="datetimeFigureOut">
              <a:rPr lang="ar-EG" smtClean="0"/>
              <a:t>16/11/1443</a:t>
            </a:fld>
            <a:endParaRPr lang="ar-EG"/>
          </a:p>
        </p:txBody>
      </p:sp>
      <p:sp>
        <p:nvSpPr>
          <p:cNvPr id="6" name="Footer Placeholder 5">
            <a:extLst>
              <a:ext uri="{FF2B5EF4-FFF2-40B4-BE49-F238E27FC236}">
                <a16:creationId xmlns:a16="http://schemas.microsoft.com/office/drawing/2014/main" id="{B78651AB-FCD4-685F-99D8-3A2A908C207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AF2B2A55-E1C1-E95A-BD89-39FC980BF068}"/>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3010709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540C7-495B-5E80-635E-28A2EE30AB8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02E86CB5-146C-2186-D47A-689747EBC0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D62AF6A9-48D1-D087-D0E0-4D02E06323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5BFE16-CFBC-F41F-9BDD-9727F037E491}"/>
              </a:ext>
            </a:extLst>
          </p:cNvPr>
          <p:cNvSpPr>
            <a:spLocks noGrp="1"/>
          </p:cNvSpPr>
          <p:nvPr>
            <p:ph type="dt" sz="half" idx="10"/>
          </p:nvPr>
        </p:nvSpPr>
        <p:spPr/>
        <p:txBody>
          <a:bodyPr/>
          <a:lstStyle/>
          <a:p>
            <a:fld id="{53099D71-BFA5-4760-BF7E-AE0254EFD15B}" type="datetimeFigureOut">
              <a:rPr lang="ar-EG" smtClean="0"/>
              <a:t>16/11/1443</a:t>
            </a:fld>
            <a:endParaRPr lang="ar-EG"/>
          </a:p>
        </p:txBody>
      </p:sp>
      <p:sp>
        <p:nvSpPr>
          <p:cNvPr id="6" name="Footer Placeholder 5">
            <a:extLst>
              <a:ext uri="{FF2B5EF4-FFF2-40B4-BE49-F238E27FC236}">
                <a16:creationId xmlns:a16="http://schemas.microsoft.com/office/drawing/2014/main" id="{58B91EFD-9B4D-1AE0-93AE-588EB845B6A4}"/>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B4A5284-B5D5-DCD7-8CAC-C5011B6A6FD3}"/>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1421920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50F2C-DF43-3555-C2B5-D06DA6CBB630}"/>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2F560A9A-361A-2D79-A5C6-2DDDE562E2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C400D8F7-D8BC-1ADD-26A8-A0F89ECAD674}"/>
              </a:ext>
            </a:extLst>
          </p:cNvPr>
          <p:cNvSpPr>
            <a:spLocks noGrp="1"/>
          </p:cNvSpPr>
          <p:nvPr>
            <p:ph type="dt" sz="half" idx="10"/>
          </p:nvPr>
        </p:nvSpPr>
        <p:spPr/>
        <p:txBody>
          <a:bodyPr/>
          <a:lstStyle/>
          <a:p>
            <a:fld id="{53099D71-BFA5-4760-BF7E-AE0254EFD15B}" type="datetimeFigureOut">
              <a:rPr lang="ar-EG" smtClean="0"/>
              <a:t>16/11/1443</a:t>
            </a:fld>
            <a:endParaRPr lang="ar-EG"/>
          </a:p>
        </p:txBody>
      </p:sp>
      <p:sp>
        <p:nvSpPr>
          <p:cNvPr id="5" name="Footer Placeholder 4">
            <a:extLst>
              <a:ext uri="{FF2B5EF4-FFF2-40B4-BE49-F238E27FC236}">
                <a16:creationId xmlns:a16="http://schemas.microsoft.com/office/drawing/2014/main" id="{83A7927C-B81C-36FF-9B47-744593C5020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00953E5A-380A-151C-C0D8-EE208B2F797A}"/>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2062649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CE838D-A3C0-0FED-2443-4796B8D845B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B70DC560-C4EE-DB06-C7FB-FA44F891A2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0940B9FB-B49C-A7E5-CCBE-AD8910F5ADCB}"/>
              </a:ext>
            </a:extLst>
          </p:cNvPr>
          <p:cNvSpPr>
            <a:spLocks noGrp="1"/>
          </p:cNvSpPr>
          <p:nvPr>
            <p:ph type="dt" sz="half" idx="10"/>
          </p:nvPr>
        </p:nvSpPr>
        <p:spPr/>
        <p:txBody>
          <a:bodyPr/>
          <a:lstStyle/>
          <a:p>
            <a:fld id="{53099D71-BFA5-4760-BF7E-AE0254EFD15B}" type="datetimeFigureOut">
              <a:rPr lang="ar-EG" smtClean="0"/>
              <a:t>16/11/1443</a:t>
            </a:fld>
            <a:endParaRPr lang="ar-EG"/>
          </a:p>
        </p:txBody>
      </p:sp>
      <p:sp>
        <p:nvSpPr>
          <p:cNvPr id="5" name="Footer Placeholder 4">
            <a:extLst>
              <a:ext uri="{FF2B5EF4-FFF2-40B4-BE49-F238E27FC236}">
                <a16:creationId xmlns:a16="http://schemas.microsoft.com/office/drawing/2014/main" id="{48FF0C16-985F-DD51-3B89-7CF6E2798DD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503F74E5-0885-8438-9691-9AE944748E65}"/>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3845714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1B36A7-F3CE-8FEE-EC2E-CF05FB51EC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7198B90B-ABC0-E82B-2B92-37C2A691F6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DBA22494-A692-FD11-9C15-019078DA8D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099D71-BFA5-4760-BF7E-AE0254EFD15B}" type="datetimeFigureOut">
              <a:rPr lang="ar-EG" smtClean="0"/>
              <a:t>16/11/1443</a:t>
            </a:fld>
            <a:endParaRPr lang="ar-EG"/>
          </a:p>
        </p:txBody>
      </p:sp>
      <p:sp>
        <p:nvSpPr>
          <p:cNvPr id="5" name="Footer Placeholder 4">
            <a:extLst>
              <a:ext uri="{FF2B5EF4-FFF2-40B4-BE49-F238E27FC236}">
                <a16:creationId xmlns:a16="http://schemas.microsoft.com/office/drawing/2014/main" id="{40CA0000-31DA-2086-25AE-72731C19D8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4AA35552-0C8A-CBAF-0C3F-A4FE6C16E0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69641D-B655-4635-95E2-F1459EC75FC0}" type="slidenum">
              <a:rPr lang="ar-EG" smtClean="0"/>
              <a:t>‹#›</a:t>
            </a:fld>
            <a:endParaRPr lang="ar-EG"/>
          </a:p>
        </p:txBody>
      </p:sp>
    </p:spTree>
    <p:extLst>
      <p:ext uri="{BB962C8B-B14F-4D97-AF65-F5344CB8AC3E}">
        <p14:creationId xmlns:p14="http://schemas.microsoft.com/office/powerpoint/2010/main" val="42700300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11" Type="http://schemas.microsoft.com/office/2007/relationships/diagramDrawing" Target="../diagrams/drawing1.xml"/><Relationship Id="rId5" Type="http://schemas.openxmlformats.org/officeDocument/2006/relationships/image" Target="../media/image8.emf"/><Relationship Id="rId10" Type="http://schemas.openxmlformats.org/officeDocument/2006/relationships/diagramColors" Target="../diagrams/colors1.xml"/><Relationship Id="rId4" Type="http://schemas.openxmlformats.org/officeDocument/2006/relationships/image" Target="../media/image7.emf"/><Relationship Id="rId9"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15.wmf"/><Relationship Id="rId13" Type="http://schemas.openxmlformats.org/officeDocument/2006/relationships/image" Target="../media/image20.wmf"/><Relationship Id="rId18" Type="http://schemas.openxmlformats.org/officeDocument/2006/relationships/image" Target="../media/image25.wmf"/><Relationship Id="rId3" Type="http://schemas.openxmlformats.org/officeDocument/2006/relationships/image" Target="../media/image6.png"/><Relationship Id="rId7" Type="http://schemas.openxmlformats.org/officeDocument/2006/relationships/image" Target="../media/image14.gif"/><Relationship Id="rId12" Type="http://schemas.openxmlformats.org/officeDocument/2006/relationships/image" Target="../media/image19.wmf"/><Relationship Id="rId17" Type="http://schemas.openxmlformats.org/officeDocument/2006/relationships/image" Target="../media/image24.png"/><Relationship Id="rId2" Type="http://schemas.openxmlformats.org/officeDocument/2006/relationships/slideLayout" Target="../slideLayouts/slideLayout7.xml"/><Relationship Id="rId16" Type="http://schemas.openxmlformats.org/officeDocument/2006/relationships/image" Target="../media/image23.gif"/><Relationship Id="rId1" Type="http://schemas.openxmlformats.org/officeDocument/2006/relationships/tags" Target="../tags/tag18.xml"/><Relationship Id="rId6" Type="http://schemas.openxmlformats.org/officeDocument/2006/relationships/image" Target="../media/image9.emf"/><Relationship Id="rId11" Type="http://schemas.openxmlformats.org/officeDocument/2006/relationships/image" Target="../media/image18.wmf"/><Relationship Id="rId5" Type="http://schemas.openxmlformats.org/officeDocument/2006/relationships/image" Target="../media/image8.emf"/><Relationship Id="rId15" Type="http://schemas.openxmlformats.org/officeDocument/2006/relationships/image" Target="../media/image22.wmf"/><Relationship Id="rId10" Type="http://schemas.openxmlformats.org/officeDocument/2006/relationships/image" Target="../media/image17.wmf"/><Relationship Id="rId19" Type="http://schemas.openxmlformats.org/officeDocument/2006/relationships/image" Target="../media/image26.wmf"/><Relationship Id="rId4" Type="http://schemas.openxmlformats.org/officeDocument/2006/relationships/image" Target="../media/image7.emf"/><Relationship Id="rId9" Type="http://schemas.openxmlformats.org/officeDocument/2006/relationships/image" Target="../media/image16.gif"/><Relationship Id="rId14" Type="http://schemas.openxmlformats.org/officeDocument/2006/relationships/image" Target="../media/image21.w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64655" y="715791"/>
            <a:ext cx="5787873"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6894785" y="3159395"/>
            <a:ext cx="537839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PMG 663</a:t>
            </a:r>
          </a:p>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60382"/>
    </mc:Choice>
    <mc:Fallback xmlns="">
      <p:transition spd="slow" advTm="6038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309745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Project Risk </a:t>
            </a:r>
            <a:r>
              <a:rPr lang="en-US" altLang="ar-EG" sz="2800" dirty="0">
                <a:solidFill>
                  <a:srgbClr val="FF9518"/>
                </a:solidFill>
                <a:cs typeface="Tajawal Medium" panose="00000600000000000000" pitchFamily="2" charset="-78"/>
              </a:rPr>
              <a:t>Topics</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91249" y="1815050"/>
            <a:ext cx="7209501" cy="3108543"/>
          </a:xfrm>
          <a:prstGeom prst="rect">
            <a:avLst/>
          </a:prstGeom>
          <a:noFill/>
        </p:spPr>
        <p:txBody>
          <a:bodyPr wrap="square" rtlCol="0">
            <a:spAutoFit/>
          </a:bodyPr>
          <a:lstStyle/>
          <a:p>
            <a:pPr marL="342900" indent="-342900" algn="l">
              <a:buFont typeface="Wingdings" panose="05000000000000000000" pitchFamily="2" charset="2"/>
              <a:buChar char="§"/>
            </a:pPr>
            <a:r>
              <a:rPr lang="en-US" sz="2800" dirty="0">
                <a:solidFill>
                  <a:srgbClr val="0A1F61"/>
                </a:solidFill>
                <a:cs typeface="Tajawal ExtraBold" panose="00000800000000000000" pitchFamily="2" charset="-78"/>
              </a:rPr>
              <a:t>Plan Risk Management</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Identify Risks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Qualitative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Quantitative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Plan Risk Responses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Monitor and Control Risks</a:t>
            </a:r>
            <a:endParaRPr lang="en-US" altLang="ar-EG" sz="2800" dirty="0">
              <a:solidFill>
                <a:srgbClr val="0A1F61"/>
              </a:solidFill>
              <a:cs typeface="Tajawal ExtraBold" panose="00000800000000000000" pitchFamily="2" charset="-78"/>
            </a:endParaRPr>
          </a:p>
          <a:p>
            <a:pPr marL="342900" indent="-342900" algn="l">
              <a:buFont typeface="Wingdings" panose="05000000000000000000" pitchFamily="2" charset="2"/>
              <a:buChar char="§"/>
            </a:pPr>
            <a:endParaRPr lang="en-US" sz="2800"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22332"/>
    </mc:Choice>
    <mc:Fallback xmlns="">
      <p:transition spd="slow" advTm="1223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650377" y="543490"/>
            <a:ext cx="4503349" cy="523220"/>
          </a:xfrm>
          <a:prstGeom prst="rect">
            <a:avLst/>
          </a:prstGeom>
          <a:noFill/>
        </p:spPr>
        <p:txBody>
          <a:bodyPr wrap="none" rtlCol="0">
            <a:spAutoFit/>
          </a:bodyPr>
          <a:lstStyle/>
          <a:p>
            <a:r>
              <a:rPr lang="en-US" sz="2800" b="1" i="0" u="none" strike="noStrike" baseline="0" dirty="0">
                <a:solidFill>
                  <a:schemeClr val="accent2"/>
                </a:solidFill>
                <a:latin typeface="Cambria,Bold"/>
              </a:rPr>
              <a:t>Monitor and Control Risks</a:t>
            </a:r>
            <a:endParaRPr lang="en-US" sz="40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id="{664ED0C2-A820-9F89-74F4-D0C5B48CF064}"/>
              </a:ext>
            </a:extLst>
          </p:cNvPr>
          <p:cNvPicPr>
            <a:picLocks noChangeAspect="1"/>
          </p:cNvPicPr>
          <p:nvPr/>
        </p:nvPicPr>
        <p:blipFill>
          <a:blip r:embed="rId7"/>
          <a:stretch>
            <a:fillRect/>
          </a:stretch>
        </p:blipFill>
        <p:spPr>
          <a:xfrm>
            <a:off x="1333500" y="1338262"/>
            <a:ext cx="9525000" cy="4181475"/>
          </a:xfrm>
          <a:prstGeom prst="rect">
            <a:avLst/>
          </a:prstGeom>
        </p:spPr>
      </p:pic>
      <p:sp>
        <p:nvSpPr>
          <p:cNvPr id="15" name="TextBox 14">
            <a:extLst>
              <a:ext uri="{FF2B5EF4-FFF2-40B4-BE49-F238E27FC236}">
                <a16:creationId xmlns:a16="http://schemas.microsoft.com/office/drawing/2014/main" id="{7FF4055E-0C98-9291-8A1B-FF549C30D671}"/>
              </a:ext>
            </a:extLst>
          </p:cNvPr>
          <p:cNvSpPr txBox="1"/>
          <p:nvPr/>
        </p:nvSpPr>
        <p:spPr>
          <a:xfrm>
            <a:off x="8691418" y="5108634"/>
            <a:ext cx="3121891" cy="707886"/>
          </a:xfrm>
          <a:prstGeom prst="rect">
            <a:avLst/>
          </a:prstGeom>
          <a:noFill/>
        </p:spPr>
        <p:txBody>
          <a:bodyPr wrap="square">
            <a:spAutoFit/>
          </a:bodyPr>
          <a:lstStyle/>
          <a:p>
            <a:pPr algn="l"/>
            <a:r>
              <a:rPr lang="en-US" sz="2000" b="1" i="0" u="none" strike="noStrike" baseline="0" dirty="0">
                <a:solidFill>
                  <a:srgbClr val="FF0000"/>
                </a:solidFill>
                <a:latin typeface="GillSansMT,Bold"/>
              </a:rPr>
              <a:t>Goal: Change requests,</a:t>
            </a:r>
          </a:p>
          <a:p>
            <a:pPr algn="l"/>
            <a:r>
              <a:rPr lang="en-US" sz="2000" b="1" i="0" u="none" strike="noStrike" baseline="0" dirty="0">
                <a:solidFill>
                  <a:srgbClr val="FF0000"/>
                </a:solidFill>
                <a:latin typeface="GillSansMT,Bold"/>
              </a:rPr>
              <a:t>updates</a:t>
            </a:r>
            <a:endParaRPr lang="ar-EG" sz="2000" dirty="0"/>
          </a:p>
        </p:txBody>
      </p:sp>
    </p:spTree>
    <p:custDataLst>
      <p:tags r:id="rId1"/>
    </p:custDataLst>
    <p:extLst>
      <p:ext uri="{BB962C8B-B14F-4D97-AF65-F5344CB8AC3E}">
        <p14:creationId xmlns:p14="http://schemas.microsoft.com/office/powerpoint/2010/main" val="3760877059"/>
      </p:ext>
    </p:extLst>
  </p:cSld>
  <p:clrMapOvr>
    <a:masterClrMapping/>
  </p:clrMapOvr>
  <mc:AlternateContent xmlns:mc="http://schemas.openxmlformats.org/markup-compatibility/2006" xmlns:p14="http://schemas.microsoft.com/office/powerpoint/2010/main">
    <mc:Choice Requires="p14">
      <p:transition spd="slow" p14:dur="2000" advTm="163501"/>
    </mc:Choice>
    <mc:Fallback xmlns="">
      <p:transition spd="slow" advTm="16350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C7A32F2-C4B5-226E-313C-20BD4F9BCBF9}"/>
              </a:ext>
            </a:extLst>
          </p:cNvPr>
          <p:cNvSpPr txBox="1"/>
          <p:nvPr/>
        </p:nvSpPr>
        <p:spPr>
          <a:xfrm>
            <a:off x="651740" y="2387938"/>
            <a:ext cx="11244696" cy="1200329"/>
          </a:xfrm>
          <a:prstGeom prst="rect">
            <a:avLst/>
          </a:prstGeom>
          <a:noFill/>
        </p:spPr>
        <p:txBody>
          <a:bodyPr wrap="square">
            <a:spAutoFit/>
          </a:bodyPr>
          <a:lstStyle/>
          <a:p>
            <a:r>
              <a:rPr lang="en-US" sz="2400" b="1" i="0" u="none" strike="noStrike" baseline="0" dirty="0">
                <a:latin typeface="Calibri" panose="020F0502020204030204" pitchFamily="34" charset="0"/>
              </a:rPr>
              <a:t>As in other monitor and controlling activities, it is assumed you have performed all the </a:t>
            </a:r>
            <a:r>
              <a:rPr lang="en-US" sz="2400" b="1" dirty="0">
                <a:latin typeface="Calibri" panose="020F0502020204030204" pitchFamily="34" charset="0"/>
              </a:rPr>
              <a:t>necessary elements to identify and quantify project risk, and have a created the necessary strategies to respond to risk on the project. </a:t>
            </a:r>
            <a:endParaRPr lang="en-US" sz="2400" b="1" i="1" dirty="0">
              <a:latin typeface="Calibri,Italic"/>
            </a:endParaRPr>
          </a:p>
        </p:txBody>
      </p:sp>
      <p:sp>
        <p:nvSpPr>
          <p:cNvPr id="12" name="TextBox 11">
            <a:extLst>
              <a:ext uri="{FF2B5EF4-FFF2-40B4-BE49-F238E27FC236}">
                <a16:creationId xmlns:a16="http://schemas.microsoft.com/office/drawing/2014/main" id="{0743B674-7E6F-E843-5BE5-F42ACA829081}"/>
              </a:ext>
            </a:extLst>
          </p:cNvPr>
          <p:cNvSpPr txBox="1"/>
          <p:nvPr/>
        </p:nvSpPr>
        <p:spPr>
          <a:xfrm>
            <a:off x="3117917" y="504014"/>
            <a:ext cx="4503349" cy="523220"/>
          </a:xfrm>
          <a:prstGeom prst="rect">
            <a:avLst/>
          </a:prstGeom>
          <a:noFill/>
        </p:spPr>
        <p:txBody>
          <a:bodyPr wrap="none" rtlCol="0">
            <a:spAutoFit/>
          </a:bodyPr>
          <a:lstStyle/>
          <a:p>
            <a:r>
              <a:rPr lang="en-US" sz="2800" b="1" i="0" u="none" strike="noStrike" baseline="0" dirty="0">
                <a:solidFill>
                  <a:schemeClr val="accent2"/>
                </a:solidFill>
                <a:latin typeface="Cambria,Bold"/>
              </a:rPr>
              <a:t>Monitor and Control Risks</a:t>
            </a:r>
            <a:endParaRPr lang="en-US" sz="4000" dirty="0">
              <a:solidFill>
                <a:schemeClr val="accent2"/>
              </a:solidFill>
              <a:cs typeface="Tajawal Medium" panose="00000600000000000000" pitchFamily="2" charset="-78"/>
            </a:endParaRPr>
          </a:p>
        </p:txBody>
      </p:sp>
    </p:spTree>
    <p:custDataLst>
      <p:tags r:id="rId1"/>
    </p:custDataLst>
    <p:extLst>
      <p:ext uri="{BB962C8B-B14F-4D97-AF65-F5344CB8AC3E}">
        <p14:creationId xmlns:p14="http://schemas.microsoft.com/office/powerpoint/2010/main" val="2488476078"/>
      </p:ext>
    </p:extLst>
  </p:cSld>
  <p:clrMapOvr>
    <a:masterClrMapping/>
  </p:clrMapOvr>
  <mc:AlternateContent xmlns:mc="http://schemas.openxmlformats.org/markup-compatibility/2006" xmlns:p14="http://schemas.microsoft.com/office/powerpoint/2010/main">
    <mc:Choice Requires="p14">
      <p:transition spd="slow" p14:dur="2000" advTm="32982"/>
    </mc:Choice>
    <mc:Fallback xmlns="">
      <p:transition spd="slow" advTm="3298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B315B94-D260-2FAF-A6C1-89977FC07B75}"/>
              </a:ext>
            </a:extLst>
          </p:cNvPr>
          <p:cNvSpPr txBox="1"/>
          <p:nvPr/>
        </p:nvSpPr>
        <p:spPr>
          <a:xfrm>
            <a:off x="1874165" y="1368223"/>
            <a:ext cx="10039927" cy="830997"/>
          </a:xfrm>
          <a:prstGeom prst="rect">
            <a:avLst/>
          </a:prstGeom>
          <a:noFill/>
        </p:spPr>
        <p:txBody>
          <a:bodyPr wrap="square">
            <a:spAutoFit/>
          </a:bodyPr>
          <a:lstStyle/>
          <a:p>
            <a:r>
              <a:rPr lang="ar-EG" sz="2400" dirty="0"/>
              <a:t>Part of the process of monitoring and controlling risks is to perform risk reassessments of the project on a regular basis:</a:t>
            </a:r>
          </a:p>
        </p:txBody>
      </p:sp>
      <p:sp>
        <p:nvSpPr>
          <p:cNvPr id="12" name="TextBox 11">
            <a:extLst>
              <a:ext uri="{FF2B5EF4-FFF2-40B4-BE49-F238E27FC236}">
                <a16:creationId xmlns:a16="http://schemas.microsoft.com/office/drawing/2014/main" id="{5A9980D6-560C-BF0D-5402-91DA0A8252F0}"/>
              </a:ext>
            </a:extLst>
          </p:cNvPr>
          <p:cNvSpPr txBox="1"/>
          <p:nvPr/>
        </p:nvSpPr>
        <p:spPr>
          <a:xfrm>
            <a:off x="3117917" y="504014"/>
            <a:ext cx="4503349" cy="523220"/>
          </a:xfrm>
          <a:prstGeom prst="rect">
            <a:avLst/>
          </a:prstGeom>
          <a:noFill/>
        </p:spPr>
        <p:txBody>
          <a:bodyPr wrap="none" rtlCol="0">
            <a:spAutoFit/>
          </a:bodyPr>
          <a:lstStyle/>
          <a:p>
            <a:r>
              <a:rPr lang="en-US" sz="2800" b="1" i="0" u="none" strike="noStrike" baseline="0" dirty="0">
                <a:solidFill>
                  <a:schemeClr val="accent2"/>
                </a:solidFill>
                <a:latin typeface="Cambria,Bold"/>
              </a:rPr>
              <a:t>Monitor and Control Risks</a:t>
            </a:r>
            <a:endParaRPr lang="en-US" sz="4000" dirty="0">
              <a:solidFill>
                <a:schemeClr val="accent2"/>
              </a:solidFill>
              <a:cs typeface="Tajawal Medium" panose="00000600000000000000" pitchFamily="2" charset="-78"/>
            </a:endParaRPr>
          </a:p>
        </p:txBody>
      </p:sp>
      <p:graphicFrame>
        <p:nvGraphicFramePr>
          <p:cNvPr id="13" name="Diagram 12">
            <a:extLst>
              <a:ext uri="{FF2B5EF4-FFF2-40B4-BE49-F238E27FC236}">
                <a16:creationId xmlns:a16="http://schemas.microsoft.com/office/drawing/2014/main" id="{1C6FF4C5-99A5-A6C8-B521-9D2EA9F14875}"/>
              </a:ext>
            </a:extLst>
          </p:cNvPr>
          <p:cNvGraphicFramePr/>
          <p:nvPr>
            <p:extLst>
              <p:ext uri="{D42A27DB-BD31-4B8C-83A1-F6EECF244321}">
                <p14:modId xmlns:p14="http://schemas.microsoft.com/office/powerpoint/2010/main" val="2085056282"/>
              </p:ext>
            </p:extLst>
          </p:nvPr>
        </p:nvGraphicFramePr>
        <p:xfrm>
          <a:off x="1274619" y="2311270"/>
          <a:ext cx="10150764" cy="363797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ustDataLst>
      <p:tags r:id="rId1"/>
    </p:custDataLst>
    <p:extLst>
      <p:ext uri="{BB962C8B-B14F-4D97-AF65-F5344CB8AC3E}">
        <p14:creationId xmlns:p14="http://schemas.microsoft.com/office/powerpoint/2010/main" val="1311690333"/>
      </p:ext>
    </p:extLst>
  </p:cSld>
  <p:clrMapOvr>
    <a:masterClrMapping/>
  </p:clrMapOvr>
  <mc:AlternateContent xmlns:mc="http://schemas.openxmlformats.org/markup-compatibility/2006" xmlns:p14="http://schemas.microsoft.com/office/powerpoint/2010/main">
    <mc:Choice Requires="p14">
      <p:transition spd="slow" p14:dur="2000" advTm="150191"/>
    </mc:Choice>
    <mc:Fallback xmlns="">
      <p:transition spd="slow" advTm="15019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767267" cy="584775"/>
          </a:xfrm>
          <a:prstGeom prst="rect">
            <a:avLst/>
          </a:prstGeom>
          <a:noFill/>
        </p:spPr>
        <p:txBody>
          <a:bodyPr wrap="none" rtlCol="0">
            <a:spAutoFit/>
          </a:bodyPr>
          <a:lstStyle/>
          <a:p>
            <a:r>
              <a:rPr lang="en-US" sz="3200" b="1" i="0" u="none" strike="noStrike" baseline="0" dirty="0">
                <a:solidFill>
                  <a:schemeClr val="accent2"/>
                </a:solidFill>
                <a:latin typeface="Cambria,Bold"/>
              </a:rPr>
              <a:t>Risk Audits and Reviews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0DCBC57-F584-3C03-F0D0-B42BF259624C}"/>
              </a:ext>
            </a:extLst>
          </p:cNvPr>
          <p:cNvSpPr txBox="1"/>
          <p:nvPr/>
        </p:nvSpPr>
        <p:spPr>
          <a:xfrm>
            <a:off x="341092" y="1727173"/>
            <a:ext cx="11199168" cy="3970318"/>
          </a:xfrm>
          <a:prstGeom prst="rect">
            <a:avLst/>
          </a:prstGeom>
          <a:noFill/>
        </p:spPr>
        <p:txBody>
          <a:bodyPr wrap="square">
            <a:spAutoFit/>
          </a:bodyPr>
          <a:lstStyle/>
          <a:p>
            <a:pPr marL="457200" indent="-457200" algn="justLow">
              <a:buFont typeface="Wingdings" panose="05000000000000000000" pitchFamily="2" charset="2"/>
              <a:buChar char="q"/>
            </a:pPr>
            <a:r>
              <a:rPr lang="en-US" sz="2800" b="0" i="0" u="none" strike="noStrike" baseline="0" dirty="0">
                <a:latin typeface="Calibri" panose="020F0502020204030204" pitchFamily="34" charset="0"/>
              </a:rPr>
              <a:t>In most large organizations, there are individuals who specialize in risk auditing and conducting </a:t>
            </a:r>
            <a:r>
              <a:rPr lang="en-US" sz="2800" dirty="0">
                <a:latin typeface="Calibri" panose="020F0502020204030204" pitchFamily="34" charset="0"/>
              </a:rPr>
              <a:t>risk reviews. </a:t>
            </a:r>
            <a:endParaRPr lang="en-US" sz="2800" b="0" i="0" u="none" strike="noStrike" baseline="0" dirty="0">
              <a:latin typeface="Calibri" panose="020F0502020204030204" pitchFamily="34" charset="0"/>
            </a:endParaRPr>
          </a:p>
          <a:p>
            <a:pPr marL="457200" indent="-457200" algn="justLow">
              <a:buFont typeface="Wingdings" panose="05000000000000000000" pitchFamily="2" charset="2"/>
              <a:buChar char="q"/>
            </a:pPr>
            <a:r>
              <a:rPr lang="en-US" sz="2800" b="0" i="0" u="none" strike="noStrike" baseline="0" dirty="0">
                <a:latin typeface="Calibri" panose="020F0502020204030204" pitchFamily="34" charset="0"/>
              </a:rPr>
              <a:t>You would do well to learn as much as you can from these individuals about project risk - it </a:t>
            </a:r>
            <a:r>
              <a:rPr lang="en-US" sz="2800" dirty="0">
                <a:latin typeface="Calibri" panose="020F0502020204030204" pitchFamily="34" charset="0"/>
              </a:rPr>
              <a:t>will help you do a better job of identifying risks and planning risk responses. </a:t>
            </a:r>
          </a:p>
          <a:p>
            <a:pPr marL="457200" indent="-457200" algn="justLow">
              <a:buFont typeface="Wingdings" panose="05000000000000000000" pitchFamily="2" charset="2"/>
              <a:buChar char="q"/>
            </a:pPr>
            <a:r>
              <a:rPr lang="en-US" sz="2800" dirty="0">
                <a:latin typeface="Calibri" panose="020F0502020204030204" pitchFamily="34" charset="0"/>
              </a:rPr>
              <a:t>Usually, risk audits are periodically scheduled throughout the project. </a:t>
            </a:r>
          </a:p>
          <a:p>
            <a:pPr marL="457200" indent="-457200" algn="justLow">
              <a:buFont typeface="Wingdings" panose="05000000000000000000" pitchFamily="2" charset="2"/>
              <a:buChar char="q"/>
            </a:pPr>
            <a:r>
              <a:rPr lang="en-US" sz="2800" dirty="0">
                <a:latin typeface="Calibri" panose="020F0502020204030204" pitchFamily="34" charset="0"/>
              </a:rPr>
              <a:t>They are typically conducted by people outside of your immediate organization. </a:t>
            </a:r>
          </a:p>
          <a:p>
            <a:pPr algn="justLow"/>
            <a:r>
              <a:rPr lang="en-US" sz="2800" dirty="0">
                <a:latin typeface="Calibri" panose="020F0502020204030204" pitchFamily="34" charset="0"/>
              </a:rPr>
              <a:t>                                               </a:t>
            </a:r>
            <a:r>
              <a:rPr lang="en-US" sz="2800" b="1" dirty="0">
                <a:solidFill>
                  <a:srgbClr val="FF0000"/>
                </a:solidFill>
                <a:latin typeface="Calibri" panose="020F0502020204030204" pitchFamily="34" charset="0"/>
              </a:rPr>
              <a:t>Why do you think that is so?</a:t>
            </a:r>
            <a:endParaRPr lang="ar-EG" sz="2800" b="1" dirty="0">
              <a:solidFill>
                <a:srgbClr val="FF0000"/>
              </a:solidFill>
            </a:endParaRPr>
          </a:p>
        </p:txBody>
      </p:sp>
    </p:spTree>
    <p:custDataLst>
      <p:tags r:id="rId1"/>
    </p:custDataLst>
    <p:extLst>
      <p:ext uri="{BB962C8B-B14F-4D97-AF65-F5344CB8AC3E}">
        <p14:creationId xmlns:p14="http://schemas.microsoft.com/office/powerpoint/2010/main" val="1487661214"/>
      </p:ext>
    </p:extLst>
  </p:cSld>
  <p:clrMapOvr>
    <a:masterClrMapping/>
  </p:clrMapOvr>
  <mc:AlternateContent xmlns:mc="http://schemas.openxmlformats.org/markup-compatibility/2006" xmlns:p14="http://schemas.microsoft.com/office/powerpoint/2010/main">
    <mc:Choice Requires="p14">
      <p:transition spd="slow" p14:dur="2000" advTm="192549"/>
    </mc:Choice>
    <mc:Fallback xmlns="">
      <p:transition spd="slow" advTm="19254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189352" cy="523220"/>
          </a:xfrm>
          <a:prstGeom prst="rect">
            <a:avLst/>
          </a:prstGeom>
          <a:noFill/>
        </p:spPr>
        <p:txBody>
          <a:bodyPr wrap="none" rtlCol="0">
            <a:spAutoFit/>
          </a:bodyPr>
          <a:lstStyle/>
          <a:p>
            <a:r>
              <a:rPr lang="en-US" sz="2800" b="1" i="0" u="none" strike="noStrike" baseline="0" dirty="0">
                <a:solidFill>
                  <a:schemeClr val="accent2"/>
                </a:solidFill>
                <a:latin typeface="Cambria,Bold"/>
              </a:rPr>
              <a:t>Risk Audits and Reviews</a:t>
            </a:r>
            <a:endParaRPr lang="en-US" sz="40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125A4E8-4C9C-969C-2513-37FAD835B9EB}"/>
              </a:ext>
            </a:extLst>
          </p:cNvPr>
          <p:cNvSpPr txBox="1"/>
          <p:nvPr/>
        </p:nvSpPr>
        <p:spPr>
          <a:xfrm>
            <a:off x="822037" y="1554782"/>
            <a:ext cx="11055926" cy="523220"/>
          </a:xfrm>
          <a:prstGeom prst="rect">
            <a:avLst/>
          </a:prstGeom>
          <a:noFill/>
        </p:spPr>
        <p:txBody>
          <a:bodyPr wrap="square">
            <a:spAutoFit/>
          </a:bodyPr>
          <a:lstStyle/>
          <a:p>
            <a:r>
              <a:rPr lang="en-US" sz="2800" b="1" i="0" u="none" strike="noStrike" baseline="0" dirty="0">
                <a:solidFill>
                  <a:srgbClr val="00B0F0"/>
                </a:solidFill>
                <a:latin typeface="Calibri" panose="020F0502020204030204" pitchFamily="34" charset="0"/>
                <a:cs typeface="+mj-cs"/>
              </a:rPr>
              <a:t>There are several reasons why auditors are not part of the project team:</a:t>
            </a:r>
            <a:endParaRPr lang="ar-EG" sz="2800" b="1" dirty="0">
              <a:solidFill>
                <a:srgbClr val="00B0F0"/>
              </a:solidFill>
              <a:cs typeface="+mj-cs"/>
            </a:endParaRPr>
          </a:p>
        </p:txBody>
      </p:sp>
      <p:sp>
        <p:nvSpPr>
          <p:cNvPr id="11" name="Flowchart: Terminator 10">
            <a:extLst>
              <a:ext uri="{FF2B5EF4-FFF2-40B4-BE49-F238E27FC236}">
                <a16:creationId xmlns:a16="http://schemas.microsoft.com/office/drawing/2014/main" id="{F29B4D89-4EAC-F21A-7B36-19CB6A411D13}"/>
              </a:ext>
            </a:extLst>
          </p:cNvPr>
          <p:cNvSpPr/>
          <p:nvPr/>
        </p:nvSpPr>
        <p:spPr>
          <a:xfrm>
            <a:off x="3603208" y="2197130"/>
            <a:ext cx="4996873" cy="1115357"/>
          </a:xfrm>
          <a:prstGeom prst="flowChartTerminator">
            <a:avLst/>
          </a:prstGeom>
          <a:ln/>
        </p:spPr>
        <p:style>
          <a:lnRef idx="1">
            <a:schemeClr val="accent2"/>
          </a:lnRef>
          <a:fillRef idx="2">
            <a:schemeClr val="accent2"/>
          </a:fillRef>
          <a:effectRef idx="1">
            <a:schemeClr val="accent2"/>
          </a:effectRef>
          <a:fontRef idx="minor">
            <a:schemeClr val="dk1"/>
          </a:fontRef>
        </p:style>
        <p:txBody>
          <a:bodyPr rtlCol="1" anchor="ctr"/>
          <a:lstStyle/>
          <a:p>
            <a:pPr algn="ctr"/>
            <a:r>
              <a:rPr lang="en-US" sz="3200" b="1" i="0" u="none" strike="noStrike" baseline="0" dirty="0">
                <a:latin typeface="Calibri" panose="020F0502020204030204" pitchFamily="34" charset="0"/>
              </a:rPr>
              <a:t>Provides for an objective review of risks</a:t>
            </a:r>
            <a:endParaRPr lang="ar-EG" sz="3200" b="1" dirty="0"/>
          </a:p>
        </p:txBody>
      </p:sp>
      <p:sp>
        <p:nvSpPr>
          <p:cNvPr id="12" name="Teardrop 11">
            <a:extLst>
              <a:ext uri="{FF2B5EF4-FFF2-40B4-BE49-F238E27FC236}">
                <a16:creationId xmlns:a16="http://schemas.microsoft.com/office/drawing/2014/main" id="{88C03239-7BDA-F05E-68EC-6E6E1F9952F0}"/>
              </a:ext>
            </a:extLst>
          </p:cNvPr>
          <p:cNvSpPr/>
          <p:nvPr/>
        </p:nvSpPr>
        <p:spPr>
          <a:xfrm>
            <a:off x="330040" y="3751510"/>
            <a:ext cx="5587808" cy="1529733"/>
          </a:xfrm>
          <a:prstGeom prst="teardrop">
            <a:avLst/>
          </a:prstGeom>
          <a:ln/>
        </p:spPr>
        <p:style>
          <a:lnRef idx="1">
            <a:schemeClr val="accent4"/>
          </a:lnRef>
          <a:fillRef idx="2">
            <a:schemeClr val="accent4"/>
          </a:fillRef>
          <a:effectRef idx="1">
            <a:schemeClr val="accent4"/>
          </a:effectRef>
          <a:fontRef idx="minor">
            <a:schemeClr val="dk1"/>
          </a:fontRef>
        </p:style>
        <p:txBody>
          <a:bodyPr rtlCol="1" anchor="ctr"/>
          <a:lstStyle/>
          <a:p>
            <a:pPr algn="ctr"/>
            <a:r>
              <a:rPr lang="en-US" sz="2400" b="1" dirty="0"/>
              <a:t>Provides a fresh pair of eyes to review risk elements from a different perspective</a:t>
            </a:r>
            <a:endParaRPr lang="ar-EG" sz="2400" b="1" dirty="0"/>
          </a:p>
        </p:txBody>
      </p:sp>
      <p:sp>
        <p:nvSpPr>
          <p:cNvPr id="13" name="Rectangle: Rounded Corners 12">
            <a:extLst>
              <a:ext uri="{FF2B5EF4-FFF2-40B4-BE49-F238E27FC236}">
                <a16:creationId xmlns:a16="http://schemas.microsoft.com/office/drawing/2014/main" id="{C2324400-04C3-75FD-17FB-F76A4EE6B3FB}"/>
              </a:ext>
            </a:extLst>
          </p:cNvPr>
          <p:cNvSpPr/>
          <p:nvPr/>
        </p:nvSpPr>
        <p:spPr>
          <a:xfrm>
            <a:off x="6761017" y="3685309"/>
            <a:ext cx="4756727" cy="1238284"/>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1" anchor="ctr"/>
          <a:lstStyle/>
          <a:p>
            <a:pPr algn="ctr"/>
            <a:r>
              <a:rPr lang="en-US" sz="2800" b="1" dirty="0"/>
              <a:t>Can help identify risks not considered by the team</a:t>
            </a:r>
            <a:endParaRPr lang="ar-EG" sz="2800" b="1" dirty="0"/>
          </a:p>
        </p:txBody>
      </p:sp>
    </p:spTree>
    <p:custDataLst>
      <p:tags r:id="rId1"/>
    </p:custDataLst>
    <p:extLst>
      <p:ext uri="{BB962C8B-B14F-4D97-AF65-F5344CB8AC3E}">
        <p14:creationId xmlns:p14="http://schemas.microsoft.com/office/powerpoint/2010/main" val="2102075510"/>
      </p:ext>
    </p:extLst>
  </p:cSld>
  <p:clrMapOvr>
    <a:masterClrMapping/>
  </p:clrMapOvr>
  <mc:AlternateContent xmlns:mc="http://schemas.openxmlformats.org/markup-compatibility/2006" xmlns:p14="http://schemas.microsoft.com/office/powerpoint/2010/main">
    <mc:Choice Requires="p14">
      <p:transition spd="slow" p14:dur="2000" advTm="85598"/>
    </mc:Choice>
    <mc:Fallback xmlns="">
      <p:transition spd="slow" advTm="8559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650377" y="543490"/>
            <a:ext cx="5141600" cy="523220"/>
          </a:xfrm>
          <a:prstGeom prst="rect">
            <a:avLst/>
          </a:prstGeom>
          <a:noFill/>
        </p:spPr>
        <p:txBody>
          <a:bodyPr wrap="none" rtlCol="0">
            <a:spAutoFit/>
          </a:bodyPr>
          <a:lstStyle/>
          <a:p>
            <a:r>
              <a:rPr lang="en-US" sz="2800" b="1" i="0" u="none" strike="noStrike" baseline="0" dirty="0">
                <a:solidFill>
                  <a:srgbClr val="DB6413"/>
                </a:solidFill>
                <a:latin typeface="GillSansMT"/>
              </a:rPr>
              <a:t>Risk reassessment or risk reviews</a:t>
            </a:r>
            <a:endParaRPr lang="en-US" sz="4000" b="1" dirty="0">
              <a:solidFill>
                <a:srgbClr val="DB6413"/>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08CFD86-87DE-8FF3-FDE9-4CEB80C71E72}"/>
              </a:ext>
            </a:extLst>
          </p:cNvPr>
          <p:cNvSpPr txBox="1"/>
          <p:nvPr/>
        </p:nvSpPr>
        <p:spPr>
          <a:xfrm>
            <a:off x="2923953" y="1641045"/>
            <a:ext cx="7536872" cy="1384995"/>
          </a:xfrm>
          <a:prstGeom prst="rect">
            <a:avLst/>
          </a:prstGeom>
          <a:noFill/>
        </p:spPr>
        <p:txBody>
          <a:bodyPr wrap="square">
            <a:spAutoFit/>
          </a:bodyPr>
          <a:lstStyle/>
          <a:p>
            <a:pPr marL="285750" indent="-285750">
              <a:buFont typeface="Wingdings" panose="05000000000000000000" pitchFamily="2" charset="2"/>
              <a:buChar char="q"/>
            </a:pPr>
            <a:r>
              <a:rPr lang="en-US" sz="2800" b="0" i="0" u="none" strike="noStrike" baseline="0" dirty="0">
                <a:solidFill>
                  <a:srgbClr val="464653"/>
                </a:solidFill>
                <a:latin typeface="GillSansMT"/>
              </a:rPr>
              <a:t>Periodic and scheduled</a:t>
            </a:r>
          </a:p>
          <a:p>
            <a:pPr marL="285750" indent="-285750" algn="l">
              <a:buFont typeface="Wingdings" panose="05000000000000000000" pitchFamily="2" charset="2"/>
              <a:buChar char="q"/>
            </a:pPr>
            <a:r>
              <a:rPr lang="en-US" sz="2800" b="0" i="0" u="none" strike="noStrike" baseline="0" dirty="0">
                <a:solidFill>
                  <a:srgbClr val="464653"/>
                </a:solidFill>
                <a:latin typeface="GillSansMT"/>
              </a:rPr>
              <a:t>Should occur to determine if any risk priorities or ratings have Changed</a:t>
            </a:r>
          </a:p>
        </p:txBody>
      </p:sp>
      <p:sp>
        <p:nvSpPr>
          <p:cNvPr id="13" name="TextBox 12">
            <a:extLst>
              <a:ext uri="{FF2B5EF4-FFF2-40B4-BE49-F238E27FC236}">
                <a16:creationId xmlns:a16="http://schemas.microsoft.com/office/drawing/2014/main" id="{F89F0D3B-F028-0FFC-125D-0E1930DAE7BF}"/>
              </a:ext>
            </a:extLst>
          </p:cNvPr>
          <p:cNvSpPr txBox="1"/>
          <p:nvPr/>
        </p:nvSpPr>
        <p:spPr>
          <a:xfrm>
            <a:off x="1014365" y="3121539"/>
            <a:ext cx="6225308" cy="584775"/>
          </a:xfrm>
          <a:prstGeom prst="rect">
            <a:avLst/>
          </a:prstGeom>
          <a:noFill/>
        </p:spPr>
        <p:txBody>
          <a:bodyPr wrap="square">
            <a:spAutoFit/>
          </a:bodyPr>
          <a:lstStyle/>
          <a:p>
            <a:r>
              <a:rPr lang="en-US" sz="3200" b="1" i="0" u="none" strike="noStrike" baseline="0" dirty="0">
                <a:solidFill>
                  <a:srgbClr val="FF0000"/>
                </a:solidFill>
                <a:latin typeface="GillSansMT"/>
              </a:rPr>
              <a:t>Risk audits</a:t>
            </a:r>
            <a:endParaRPr lang="ar-EG" sz="3200" b="1" dirty="0">
              <a:solidFill>
                <a:srgbClr val="FF0000"/>
              </a:solidFill>
            </a:endParaRPr>
          </a:p>
        </p:txBody>
      </p:sp>
      <p:sp>
        <p:nvSpPr>
          <p:cNvPr id="15" name="TextBox 14">
            <a:extLst>
              <a:ext uri="{FF2B5EF4-FFF2-40B4-BE49-F238E27FC236}">
                <a16:creationId xmlns:a16="http://schemas.microsoft.com/office/drawing/2014/main" id="{FA84F5AD-C5EF-7671-7E7D-704F75D31243}"/>
              </a:ext>
            </a:extLst>
          </p:cNvPr>
          <p:cNvSpPr txBox="1"/>
          <p:nvPr/>
        </p:nvSpPr>
        <p:spPr>
          <a:xfrm>
            <a:off x="2549237" y="3788873"/>
            <a:ext cx="10178473" cy="1077218"/>
          </a:xfrm>
          <a:prstGeom prst="rect">
            <a:avLst/>
          </a:prstGeom>
          <a:noFill/>
        </p:spPr>
        <p:txBody>
          <a:bodyPr wrap="square">
            <a:spAutoFit/>
          </a:bodyPr>
          <a:lstStyle/>
          <a:p>
            <a:pPr marL="457200" indent="-457200">
              <a:buFont typeface="Wingdings" panose="05000000000000000000" pitchFamily="2" charset="2"/>
              <a:buChar char="q"/>
            </a:pPr>
            <a:r>
              <a:rPr lang="en-US" sz="3200" b="0" i="0" u="none" strike="noStrike" baseline="0" dirty="0">
                <a:solidFill>
                  <a:srgbClr val="464653"/>
                </a:solidFill>
                <a:latin typeface="GillSansMT"/>
              </a:rPr>
              <a:t>Carried out throughout project life</a:t>
            </a:r>
          </a:p>
          <a:p>
            <a:pPr marL="285750" indent="-285750">
              <a:buFont typeface="Wingdings" panose="05000000000000000000" pitchFamily="2" charset="2"/>
              <a:buChar char="q"/>
            </a:pPr>
            <a:r>
              <a:rPr lang="en-US" sz="3200" b="0" i="0" u="none" strike="noStrike" baseline="0" dirty="0">
                <a:solidFill>
                  <a:srgbClr val="464653"/>
                </a:solidFill>
                <a:latin typeface="GillSansMT"/>
              </a:rPr>
              <a:t>Typically performed by experts outside project team</a:t>
            </a:r>
            <a:endParaRPr lang="ar-EG" sz="4400" dirty="0"/>
          </a:p>
        </p:txBody>
      </p:sp>
    </p:spTree>
    <p:custDataLst>
      <p:tags r:id="rId1"/>
    </p:custDataLst>
    <p:extLst>
      <p:ext uri="{BB962C8B-B14F-4D97-AF65-F5344CB8AC3E}">
        <p14:creationId xmlns:p14="http://schemas.microsoft.com/office/powerpoint/2010/main" val="2541461055"/>
      </p:ext>
    </p:extLst>
  </p:cSld>
  <p:clrMapOvr>
    <a:masterClrMapping/>
  </p:clrMapOvr>
  <mc:AlternateContent xmlns:mc="http://schemas.openxmlformats.org/markup-compatibility/2006" xmlns:p14="http://schemas.microsoft.com/office/powerpoint/2010/main">
    <mc:Choice Requires="p14">
      <p:transition spd="slow" p14:dur="2000" advTm="175901"/>
    </mc:Choice>
    <mc:Fallback xmlns="">
      <p:transition spd="slow" advTm="17590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846088" cy="584775"/>
          </a:xfrm>
          <a:prstGeom prst="rect">
            <a:avLst/>
          </a:prstGeom>
          <a:noFill/>
        </p:spPr>
        <p:txBody>
          <a:bodyPr wrap="none" rtlCol="0">
            <a:spAutoFit/>
          </a:bodyPr>
          <a:lstStyle/>
          <a:p>
            <a:r>
              <a:rPr lang="en-US" sz="3200" b="1" i="0" u="none" strike="noStrike" baseline="0" dirty="0">
                <a:solidFill>
                  <a:schemeClr val="accent2"/>
                </a:solidFill>
                <a:latin typeface="GillSansMT"/>
              </a:rPr>
              <a:t>Risk reassessment or risk reviews</a:t>
            </a:r>
            <a:endParaRPr lang="en-US" sz="44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A828E3B-5C3A-4B93-A13C-E1486685EE98}"/>
              </a:ext>
            </a:extLst>
          </p:cNvPr>
          <p:cNvSpPr txBox="1"/>
          <p:nvPr/>
        </p:nvSpPr>
        <p:spPr>
          <a:xfrm>
            <a:off x="2216728" y="1299645"/>
            <a:ext cx="6225308" cy="584775"/>
          </a:xfrm>
          <a:prstGeom prst="rect">
            <a:avLst/>
          </a:prstGeom>
          <a:noFill/>
        </p:spPr>
        <p:txBody>
          <a:bodyPr wrap="square">
            <a:spAutoFit/>
          </a:bodyPr>
          <a:lstStyle/>
          <a:p>
            <a:pPr algn="ctr"/>
            <a:r>
              <a:rPr lang="en-US" sz="3200" b="1" i="0" u="none" strike="noStrike" baseline="0" dirty="0">
                <a:solidFill>
                  <a:srgbClr val="4F82BE"/>
                </a:solidFill>
                <a:latin typeface="Cambria,Bold"/>
              </a:rPr>
              <a:t>Additional Risk Tools</a:t>
            </a:r>
            <a:endParaRPr lang="ar-EG" sz="3200" dirty="0"/>
          </a:p>
        </p:txBody>
      </p:sp>
      <p:sp>
        <p:nvSpPr>
          <p:cNvPr id="12" name="TextBox 11">
            <a:extLst>
              <a:ext uri="{FF2B5EF4-FFF2-40B4-BE49-F238E27FC236}">
                <a16:creationId xmlns:a16="http://schemas.microsoft.com/office/drawing/2014/main" id="{6C0F0F8A-F210-9B91-26A2-8931A2DC0D03}"/>
              </a:ext>
            </a:extLst>
          </p:cNvPr>
          <p:cNvSpPr txBox="1"/>
          <p:nvPr/>
        </p:nvSpPr>
        <p:spPr>
          <a:xfrm>
            <a:off x="766617" y="1974363"/>
            <a:ext cx="10991274" cy="1015663"/>
          </a:xfrm>
          <a:prstGeom prst="rect">
            <a:avLst/>
          </a:prstGeom>
          <a:noFill/>
        </p:spPr>
        <p:txBody>
          <a:bodyPr wrap="square">
            <a:spAutoFit/>
          </a:bodyPr>
          <a:lstStyle/>
          <a:p>
            <a:r>
              <a:rPr lang="en-US" sz="2000" b="1" i="0" u="none" strike="noStrike" baseline="0" dirty="0">
                <a:latin typeface="Calibri,Bold"/>
              </a:rPr>
              <a:t>Variance and Trend </a:t>
            </a:r>
            <a:r>
              <a:rPr lang="en-US" sz="2000" b="0" i="0" u="none" strike="noStrike" baseline="0" dirty="0">
                <a:latin typeface="Calibri" panose="020F0502020204030204" pitchFamily="34" charset="0"/>
              </a:rPr>
              <a:t>analysis compares planned results to the actual results. Variance tools such </a:t>
            </a:r>
            <a:r>
              <a:rPr lang="en-US" sz="2000" dirty="0">
                <a:latin typeface="Calibri" panose="020F0502020204030204" pitchFamily="34" charset="0"/>
              </a:rPr>
              <a:t>as earned value analysis can be used for monitoring overall project performance. As a result, potential forecasts of deviation at the project’s completion from cost and schedule targets are possible.</a:t>
            </a:r>
            <a:endParaRPr lang="ar-EG" sz="2000" dirty="0"/>
          </a:p>
        </p:txBody>
      </p:sp>
      <p:sp>
        <p:nvSpPr>
          <p:cNvPr id="14" name="TextBox 13">
            <a:extLst>
              <a:ext uri="{FF2B5EF4-FFF2-40B4-BE49-F238E27FC236}">
                <a16:creationId xmlns:a16="http://schemas.microsoft.com/office/drawing/2014/main" id="{02741F5D-F44E-0462-E12E-8DA15EF4A743}"/>
              </a:ext>
            </a:extLst>
          </p:cNvPr>
          <p:cNvSpPr txBox="1"/>
          <p:nvPr/>
        </p:nvSpPr>
        <p:spPr>
          <a:xfrm>
            <a:off x="766617" y="3201952"/>
            <a:ext cx="11106151" cy="1015663"/>
          </a:xfrm>
          <a:prstGeom prst="rect">
            <a:avLst/>
          </a:prstGeom>
          <a:noFill/>
        </p:spPr>
        <p:txBody>
          <a:bodyPr wrap="square">
            <a:spAutoFit/>
          </a:bodyPr>
          <a:lstStyle/>
          <a:p>
            <a:pPr algn="l"/>
            <a:r>
              <a:rPr lang="en-US" sz="2000" b="1" i="0" u="none" strike="noStrike" baseline="0" dirty="0">
                <a:latin typeface="Calibri,Bold"/>
              </a:rPr>
              <a:t>Technical Performance Measurement </a:t>
            </a:r>
            <a:r>
              <a:rPr lang="en-US" sz="2000" b="0" i="0" u="none" strike="noStrike" baseline="0" dirty="0">
                <a:latin typeface="Calibri" panose="020F0502020204030204" pitchFamily="34" charset="0"/>
              </a:rPr>
              <a:t>compares technical accomplishments during project execution to</a:t>
            </a:r>
          </a:p>
          <a:p>
            <a:pPr algn="l"/>
            <a:r>
              <a:rPr lang="en-US" sz="2000" b="0" i="0" u="none" strike="noStrike" baseline="0" dirty="0">
                <a:latin typeface="Calibri" panose="020F0502020204030204" pitchFamily="34" charset="0"/>
              </a:rPr>
              <a:t>the project management plan schedule of technical achievement. Quantifiable measurements are taken</a:t>
            </a:r>
          </a:p>
          <a:p>
            <a:pPr algn="l"/>
            <a:r>
              <a:rPr lang="en-US" sz="2000" b="0" i="0" u="none" strike="noStrike" baseline="0" dirty="0">
                <a:latin typeface="Calibri" panose="020F0502020204030204" pitchFamily="34" charset="0"/>
              </a:rPr>
              <a:t>and compared against actual results.</a:t>
            </a:r>
            <a:endParaRPr lang="ar-EG" sz="2000" dirty="0"/>
          </a:p>
        </p:txBody>
      </p:sp>
      <p:sp>
        <p:nvSpPr>
          <p:cNvPr id="16" name="TextBox 15">
            <a:extLst>
              <a:ext uri="{FF2B5EF4-FFF2-40B4-BE49-F238E27FC236}">
                <a16:creationId xmlns:a16="http://schemas.microsoft.com/office/drawing/2014/main" id="{46160149-B4AF-9953-F560-813BF50B9FB9}"/>
              </a:ext>
            </a:extLst>
          </p:cNvPr>
          <p:cNvSpPr txBox="1"/>
          <p:nvPr/>
        </p:nvSpPr>
        <p:spPr>
          <a:xfrm>
            <a:off x="924009" y="4509723"/>
            <a:ext cx="10991274" cy="707886"/>
          </a:xfrm>
          <a:prstGeom prst="rect">
            <a:avLst/>
          </a:prstGeom>
          <a:noFill/>
        </p:spPr>
        <p:txBody>
          <a:bodyPr wrap="square">
            <a:spAutoFit/>
          </a:bodyPr>
          <a:lstStyle/>
          <a:p>
            <a:pPr algn="l"/>
            <a:r>
              <a:rPr lang="en-US" sz="2000" b="1" i="0" u="none" strike="noStrike" baseline="0" dirty="0">
                <a:latin typeface="Calibri,Bold"/>
              </a:rPr>
              <a:t>Reserve Analysis </a:t>
            </a:r>
            <a:r>
              <a:rPr lang="en-US" sz="2000" b="0" i="0" u="none" strike="noStrike" baseline="0" dirty="0">
                <a:latin typeface="Calibri" panose="020F0502020204030204" pitchFamily="34" charset="0"/>
              </a:rPr>
              <a:t>compares the amount of contingency reserves remaining to the amount of risk</a:t>
            </a:r>
          </a:p>
          <a:p>
            <a:pPr algn="l"/>
            <a:r>
              <a:rPr lang="en-US" sz="2000" b="0" i="0" u="none" strike="noStrike" baseline="0" dirty="0">
                <a:latin typeface="Calibri" panose="020F0502020204030204" pitchFamily="34" charset="0"/>
              </a:rPr>
              <a:t>remaining at any time in the project.</a:t>
            </a:r>
            <a:endParaRPr lang="ar-EG" sz="2000" dirty="0"/>
          </a:p>
        </p:txBody>
      </p:sp>
    </p:spTree>
    <p:custDataLst>
      <p:tags r:id="rId1"/>
    </p:custDataLst>
    <p:extLst>
      <p:ext uri="{BB962C8B-B14F-4D97-AF65-F5344CB8AC3E}">
        <p14:creationId xmlns:p14="http://schemas.microsoft.com/office/powerpoint/2010/main" val="4152167090"/>
      </p:ext>
    </p:extLst>
  </p:cSld>
  <p:clrMapOvr>
    <a:masterClrMapping/>
  </p:clrMapOvr>
  <mc:AlternateContent xmlns:mc="http://schemas.openxmlformats.org/markup-compatibility/2006" xmlns:p14="http://schemas.microsoft.com/office/powerpoint/2010/main">
    <mc:Choice Requires="p14">
      <p:transition spd="slow" p14:dur="2000" advTm="211173"/>
    </mc:Choice>
    <mc:Fallback xmlns="">
      <p:transition spd="slow" advTm="2111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846088" cy="584775"/>
          </a:xfrm>
          <a:prstGeom prst="rect">
            <a:avLst/>
          </a:prstGeom>
          <a:noFill/>
        </p:spPr>
        <p:txBody>
          <a:bodyPr wrap="none" rtlCol="0">
            <a:spAutoFit/>
          </a:bodyPr>
          <a:lstStyle/>
          <a:p>
            <a:r>
              <a:rPr lang="en-US" sz="3200" b="1" i="0" u="none" strike="noStrike" baseline="0" dirty="0">
                <a:solidFill>
                  <a:schemeClr val="accent2"/>
                </a:solidFill>
                <a:latin typeface="GillSansMT"/>
              </a:rPr>
              <a:t>Risk reassessment or risk reviews</a:t>
            </a:r>
            <a:endParaRPr lang="en-US" sz="44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6F788805-100D-B3E1-6565-45E3D028CFE8}"/>
              </a:ext>
            </a:extLst>
          </p:cNvPr>
          <p:cNvSpPr txBox="1"/>
          <p:nvPr/>
        </p:nvSpPr>
        <p:spPr>
          <a:xfrm>
            <a:off x="651740" y="2536593"/>
            <a:ext cx="11791043" cy="1754326"/>
          </a:xfrm>
          <a:prstGeom prst="rect">
            <a:avLst/>
          </a:prstGeom>
          <a:noFill/>
        </p:spPr>
        <p:txBody>
          <a:bodyPr wrap="square">
            <a:spAutoFit/>
          </a:bodyPr>
          <a:lstStyle/>
          <a:p>
            <a:r>
              <a:rPr lang="ar-EG" sz="3600" dirty="0"/>
              <a:t>reserve analysis and the funds set aside for contingencies apply only to the specific risks on the project for which they were set aside</a:t>
            </a:r>
          </a:p>
        </p:txBody>
      </p:sp>
      <p:sp>
        <p:nvSpPr>
          <p:cNvPr id="11" name="Cloud 10">
            <a:extLst>
              <a:ext uri="{FF2B5EF4-FFF2-40B4-BE49-F238E27FC236}">
                <a16:creationId xmlns:a16="http://schemas.microsoft.com/office/drawing/2014/main" id="{9FE9932E-EBD4-CD02-9AF0-5D0002DB0FD8}"/>
              </a:ext>
            </a:extLst>
          </p:cNvPr>
          <p:cNvSpPr/>
          <p:nvPr/>
        </p:nvSpPr>
        <p:spPr>
          <a:xfrm>
            <a:off x="9991574" y="906598"/>
            <a:ext cx="1625141" cy="1354464"/>
          </a:xfrm>
          <a:prstGeom prst="cloud">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800" b="1" dirty="0"/>
              <a:t>Notes</a:t>
            </a:r>
            <a:endParaRPr lang="ar-EG" b="1" dirty="0"/>
          </a:p>
        </p:txBody>
      </p:sp>
    </p:spTree>
    <p:custDataLst>
      <p:tags r:id="rId1"/>
    </p:custDataLst>
    <p:extLst>
      <p:ext uri="{BB962C8B-B14F-4D97-AF65-F5344CB8AC3E}">
        <p14:creationId xmlns:p14="http://schemas.microsoft.com/office/powerpoint/2010/main" val="3150745252"/>
      </p:ext>
    </p:extLst>
  </p:cSld>
  <p:clrMapOvr>
    <a:masterClrMapping/>
  </p:clrMapOvr>
  <mc:AlternateContent xmlns:mc="http://schemas.openxmlformats.org/markup-compatibility/2006" xmlns:p14="http://schemas.microsoft.com/office/powerpoint/2010/main">
    <mc:Choice Requires="p14">
      <p:transition spd="slow" p14:dur="2000" advTm="66446"/>
    </mc:Choice>
    <mc:Fallback xmlns="">
      <p:transition spd="slow" advTm="6644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141600" cy="523220"/>
          </a:xfrm>
          <a:prstGeom prst="rect">
            <a:avLst/>
          </a:prstGeom>
          <a:noFill/>
        </p:spPr>
        <p:txBody>
          <a:bodyPr wrap="none" rtlCol="0">
            <a:spAutoFit/>
          </a:bodyPr>
          <a:lstStyle/>
          <a:p>
            <a:r>
              <a:rPr lang="en-US" sz="2800" b="1" i="0" u="none" strike="noStrike" baseline="0" dirty="0">
                <a:solidFill>
                  <a:schemeClr val="accent2"/>
                </a:solidFill>
                <a:latin typeface="GillSansMT"/>
              </a:rPr>
              <a:t>Risk reassessment or risk reviews</a:t>
            </a:r>
            <a:endParaRPr lang="en-US" sz="40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B073ED1-650F-00C5-CDBA-3DA2DD391209}"/>
              </a:ext>
            </a:extLst>
          </p:cNvPr>
          <p:cNvSpPr txBox="1"/>
          <p:nvPr/>
        </p:nvSpPr>
        <p:spPr>
          <a:xfrm>
            <a:off x="651740" y="2225719"/>
            <a:ext cx="11230113" cy="3046988"/>
          </a:xfrm>
          <a:prstGeom prst="rect">
            <a:avLst/>
          </a:prstGeom>
          <a:noFill/>
        </p:spPr>
        <p:txBody>
          <a:bodyPr wrap="square">
            <a:spAutoFit/>
          </a:bodyPr>
          <a:lstStyle/>
          <a:p>
            <a:pPr marL="342900" indent="-342900">
              <a:buFont typeface="Wingdings" panose="05000000000000000000" pitchFamily="2" charset="2"/>
              <a:buChar char="q"/>
            </a:pPr>
            <a:r>
              <a:rPr lang="en-US" sz="3200" b="0" i="0" u="none" strike="noStrike" baseline="0" dirty="0">
                <a:latin typeface="Calibri" panose="020F0502020204030204" pitchFamily="34" charset="0"/>
                <a:cs typeface="+mj-cs"/>
              </a:rPr>
              <a:t>Workarounds are usually employed when no contingency plan exists, and are generally executed ‘</a:t>
            </a:r>
            <a:r>
              <a:rPr lang="en-US" sz="3200" dirty="0">
                <a:latin typeface="Calibri" panose="020F0502020204030204" pitchFamily="34" charset="0"/>
                <a:cs typeface="+mj-cs"/>
              </a:rPr>
              <a:t>on the-fly' to address some unplanned event. </a:t>
            </a:r>
          </a:p>
          <a:p>
            <a:pPr marL="342900" indent="-342900">
              <a:buFont typeface="Wingdings" panose="05000000000000000000" pitchFamily="2" charset="2"/>
              <a:buChar char="q"/>
            </a:pPr>
            <a:r>
              <a:rPr lang="en-US" sz="3200" dirty="0">
                <a:latin typeface="Calibri" panose="020F0502020204030204" pitchFamily="34" charset="0"/>
                <a:cs typeface="+mj-cs"/>
              </a:rPr>
              <a:t>The result of implementing a workaround can be the identification of an undiscovered risk for which the contingency and fallback planning can now be addressed.</a:t>
            </a:r>
            <a:endParaRPr lang="ar-EG" sz="3200" dirty="0">
              <a:cs typeface="+mj-cs"/>
            </a:endParaRPr>
          </a:p>
        </p:txBody>
      </p:sp>
      <p:sp>
        <p:nvSpPr>
          <p:cNvPr id="12" name="TextBox 11">
            <a:extLst>
              <a:ext uri="{FF2B5EF4-FFF2-40B4-BE49-F238E27FC236}">
                <a16:creationId xmlns:a16="http://schemas.microsoft.com/office/drawing/2014/main" id="{EB06E76B-AA79-1712-B7B3-0240B5933948}"/>
              </a:ext>
            </a:extLst>
          </p:cNvPr>
          <p:cNvSpPr txBox="1"/>
          <p:nvPr/>
        </p:nvSpPr>
        <p:spPr>
          <a:xfrm>
            <a:off x="2004291" y="1364340"/>
            <a:ext cx="6225308" cy="707886"/>
          </a:xfrm>
          <a:prstGeom prst="rect">
            <a:avLst/>
          </a:prstGeom>
          <a:noFill/>
        </p:spPr>
        <p:txBody>
          <a:bodyPr wrap="square">
            <a:spAutoFit/>
          </a:bodyPr>
          <a:lstStyle/>
          <a:p>
            <a:pPr algn="ctr"/>
            <a:r>
              <a:rPr lang="en-US" sz="4000" b="1" i="0" u="none" strike="noStrike" baseline="0" dirty="0">
                <a:solidFill>
                  <a:srgbClr val="4F82BE"/>
                </a:solidFill>
                <a:latin typeface="Cambria,Bold"/>
              </a:rPr>
              <a:t>Workarounds</a:t>
            </a:r>
            <a:endParaRPr lang="ar-EG" sz="4000" b="1" dirty="0"/>
          </a:p>
        </p:txBody>
      </p:sp>
    </p:spTree>
    <p:custDataLst>
      <p:tags r:id="rId1"/>
    </p:custDataLst>
    <p:extLst>
      <p:ext uri="{BB962C8B-B14F-4D97-AF65-F5344CB8AC3E}">
        <p14:creationId xmlns:p14="http://schemas.microsoft.com/office/powerpoint/2010/main" val="1835753353"/>
      </p:ext>
    </p:extLst>
  </p:cSld>
  <p:clrMapOvr>
    <a:masterClrMapping/>
  </p:clrMapOvr>
  <mc:AlternateContent xmlns:mc="http://schemas.openxmlformats.org/markup-compatibility/2006" xmlns:p14="http://schemas.microsoft.com/office/powerpoint/2010/main">
    <mc:Choice Requires="p14">
      <p:transition spd="slow" p14:dur="2000" advTm="130320"/>
    </mc:Choice>
    <mc:Fallback xmlns="">
      <p:transition spd="slow" advTm="13032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1318" y="0"/>
            <a:ext cx="9902229" cy="1610200"/>
          </a:xfrm>
          <a:prstGeom prst="rect">
            <a:avLst/>
          </a:prstGeom>
        </p:spPr>
      </p:pic>
      <p:sp>
        <p:nvSpPr>
          <p:cNvPr id="7" name="TextBox 6"/>
          <p:cNvSpPr txBox="1"/>
          <p:nvPr/>
        </p:nvSpPr>
        <p:spPr>
          <a:xfrm>
            <a:off x="2225504" y="626617"/>
            <a:ext cx="7420173" cy="461665"/>
          </a:xfrm>
          <a:prstGeom prst="rect">
            <a:avLst/>
          </a:prstGeom>
          <a:noFill/>
        </p:spPr>
        <p:txBody>
          <a:bodyPr wrap="none" rtlCol="0">
            <a:spAutoFit/>
          </a:bodyPr>
          <a:lstStyle/>
          <a:p>
            <a:r>
              <a:rPr lang="en-US" sz="2400" b="1" i="0" u="none" strike="noStrike" baseline="0" dirty="0">
                <a:solidFill>
                  <a:schemeClr val="accent2"/>
                </a:solidFill>
                <a:latin typeface="Cambria,Bold"/>
              </a:rPr>
              <a:t>Project Risk Management: Key Process Interactions</a:t>
            </a:r>
            <a:endParaRPr lang="en-US" sz="36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6AE9B29A-895C-DE17-619D-34E803DDC2DB}"/>
              </a:ext>
            </a:extLst>
          </p:cNvPr>
          <p:cNvPicPr>
            <a:picLocks noChangeAspect="1"/>
          </p:cNvPicPr>
          <p:nvPr/>
        </p:nvPicPr>
        <p:blipFill>
          <a:blip r:embed="rId7"/>
          <a:stretch>
            <a:fillRect/>
          </a:stretch>
        </p:blipFill>
        <p:spPr>
          <a:xfrm>
            <a:off x="2008138" y="1190831"/>
            <a:ext cx="9902229" cy="5468330"/>
          </a:xfrm>
          <a:prstGeom prst="rect">
            <a:avLst/>
          </a:prstGeom>
        </p:spPr>
      </p:pic>
    </p:spTree>
    <p:custDataLst>
      <p:tags r:id="rId1"/>
    </p:custDataLst>
    <p:extLst>
      <p:ext uri="{BB962C8B-B14F-4D97-AF65-F5344CB8AC3E}">
        <p14:creationId xmlns:p14="http://schemas.microsoft.com/office/powerpoint/2010/main" val="3878634052"/>
      </p:ext>
    </p:extLst>
  </p:cSld>
  <p:clrMapOvr>
    <a:masterClrMapping/>
  </p:clrMapOvr>
  <mc:AlternateContent xmlns:mc="http://schemas.openxmlformats.org/markup-compatibility/2006" xmlns:p14="http://schemas.microsoft.com/office/powerpoint/2010/main">
    <mc:Choice Requires="p14">
      <p:transition spd="slow" p14:dur="2000" advTm="286311"/>
    </mc:Choice>
    <mc:Fallback xmlns="">
      <p:transition spd="slow" advTm="28631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2222083"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In Summary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CD212B1-CF21-6A68-A721-E239C54C710D}"/>
              </a:ext>
            </a:extLst>
          </p:cNvPr>
          <p:cNvSpPr txBox="1"/>
          <p:nvPr/>
        </p:nvSpPr>
        <p:spPr>
          <a:xfrm>
            <a:off x="1645355" y="1490652"/>
            <a:ext cx="10546645" cy="461665"/>
          </a:xfrm>
          <a:prstGeom prst="rect">
            <a:avLst/>
          </a:prstGeom>
          <a:noFill/>
        </p:spPr>
        <p:txBody>
          <a:bodyPr wrap="square">
            <a:spAutoFit/>
          </a:bodyPr>
          <a:lstStyle/>
          <a:p>
            <a:pPr marL="342900" indent="-342900">
              <a:buFont typeface="Wingdings" panose="05000000000000000000" pitchFamily="2" charset="2"/>
              <a:buChar char="q"/>
            </a:pPr>
            <a:r>
              <a:rPr lang="en-US" sz="2400" b="0" i="0" u="none" strike="noStrike" baseline="0" dirty="0">
                <a:latin typeface="Calibri" panose="020F0502020204030204" pitchFamily="34" charset="0"/>
              </a:rPr>
              <a:t>The benefit of using a risk breakdown structure</a:t>
            </a:r>
          </a:p>
        </p:txBody>
      </p:sp>
      <p:sp>
        <p:nvSpPr>
          <p:cNvPr id="14" name="TextBox 13">
            <a:extLst>
              <a:ext uri="{FF2B5EF4-FFF2-40B4-BE49-F238E27FC236}">
                <a16:creationId xmlns:a16="http://schemas.microsoft.com/office/drawing/2014/main" id="{EC0123EC-97BD-DD2E-FA78-EB199C5BBC55}"/>
              </a:ext>
            </a:extLst>
          </p:cNvPr>
          <p:cNvSpPr txBox="1"/>
          <p:nvPr/>
        </p:nvSpPr>
        <p:spPr>
          <a:xfrm>
            <a:off x="1645355" y="1990509"/>
            <a:ext cx="9252944" cy="830997"/>
          </a:xfrm>
          <a:prstGeom prst="rect">
            <a:avLst/>
          </a:prstGeom>
          <a:noFill/>
        </p:spPr>
        <p:txBody>
          <a:bodyPr wrap="square">
            <a:spAutoFit/>
          </a:bodyPr>
          <a:lstStyle/>
          <a:p>
            <a:pPr marL="285750" indent="-285750">
              <a:buFont typeface="Wingdings" panose="05000000000000000000" pitchFamily="2" charset="2"/>
              <a:buChar char="q"/>
            </a:pPr>
            <a:r>
              <a:rPr lang="en-US" sz="2400" dirty="0">
                <a:latin typeface="Calibri" panose="020F0502020204030204" pitchFamily="34" charset="0"/>
              </a:rPr>
              <a:t>Information gathering techniques: brainstorming, Delphi technique, interviewing, root cause identification, and SWOT analysis</a:t>
            </a:r>
            <a:endParaRPr lang="ar-EG" sz="2400" dirty="0">
              <a:latin typeface="Calibri" panose="020F0502020204030204" pitchFamily="34" charset="0"/>
            </a:endParaRPr>
          </a:p>
        </p:txBody>
      </p:sp>
      <p:sp>
        <p:nvSpPr>
          <p:cNvPr id="16" name="TextBox 15">
            <a:extLst>
              <a:ext uri="{FF2B5EF4-FFF2-40B4-BE49-F238E27FC236}">
                <a16:creationId xmlns:a16="http://schemas.microsoft.com/office/drawing/2014/main" id="{4D1504C1-35C4-68D4-AC4E-09085B1D9823}"/>
              </a:ext>
            </a:extLst>
          </p:cNvPr>
          <p:cNvSpPr txBox="1"/>
          <p:nvPr/>
        </p:nvSpPr>
        <p:spPr>
          <a:xfrm>
            <a:off x="1645355" y="2889949"/>
            <a:ext cx="9902229" cy="461665"/>
          </a:xfrm>
          <a:prstGeom prst="rect">
            <a:avLst/>
          </a:prstGeom>
          <a:noFill/>
        </p:spPr>
        <p:txBody>
          <a:bodyPr wrap="square">
            <a:spAutoFit/>
          </a:bodyPr>
          <a:lstStyle/>
          <a:p>
            <a:pPr marL="285750" indent="-285750" algn="l">
              <a:buFont typeface="Wingdings" panose="05000000000000000000" pitchFamily="2" charset="2"/>
              <a:buChar char="q"/>
            </a:pPr>
            <a:r>
              <a:rPr lang="en-US" sz="2400" dirty="0">
                <a:latin typeface="Calibri" panose="020F0502020204030204" pitchFamily="34" charset="0"/>
              </a:rPr>
              <a:t>Importance and components of the risk register</a:t>
            </a:r>
          </a:p>
        </p:txBody>
      </p:sp>
      <p:sp>
        <p:nvSpPr>
          <p:cNvPr id="18" name="TextBox 17">
            <a:extLst>
              <a:ext uri="{FF2B5EF4-FFF2-40B4-BE49-F238E27FC236}">
                <a16:creationId xmlns:a16="http://schemas.microsoft.com/office/drawing/2014/main" id="{D02C23FA-1FD4-66C8-D70D-949A842458DC}"/>
              </a:ext>
            </a:extLst>
          </p:cNvPr>
          <p:cNvSpPr txBox="1"/>
          <p:nvPr/>
        </p:nvSpPr>
        <p:spPr>
          <a:xfrm>
            <a:off x="1645355" y="3620996"/>
            <a:ext cx="9673419" cy="830997"/>
          </a:xfrm>
          <a:prstGeom prst="rect">
            <a:avLst/>
          </a:prstGeom>
          <a:noFill/>
        </p:spPr>
        <p:txBody>
          <a:bodyPr wrap="square">
            <a:spAutoFit/>
          </a:bodyPr>
          <a:lstStyle/>
          <a:p>
            <a:pPr marL="285750" indent="-285750">
              <a:buFont typeface="Wingdings" panose="05000000000000000000" pitchFamily="2" charset="2"/>
              <a:buChar char="q"/>
            </a:pPr>
            <a:r>
              <a:rPr lang="en-US" sz="2400" dirty="0">
                <a:latin typeface="Calibri" panose="020F0502020204030204" pitchFamily="34" charset="0"/>
              </a:rPr>
              <a:t>Deciding on the best risk response strategy: avoid, transfer, mitigate, exploit, share, enhance, or accept risk events</a:t>
            </a:r>
          </a:p>
        </p:txBody>
      </p:sp>
    </p:spTree>
    <p:custDataLst>
      <p:tags r:id="rId1"/>
    </p:custDataLst>
    <p:extLst>
      <p:ext uri="{BB962C8B-B14F-4D97-AF65-F5344CB8AC3E}">
        <p14:creationId xmlns:p14="http://schemas.microsoft.com/office/powerpoint/2010/main" val="2599048696"/>
      </p:ext>
    </p:extLst>
  </p:cSld>
  <p:clrMapOvr>
    <a:masterClrMapping/>
  </p:clrMapOvr>
  <mc:AlternateContent xmlns:mc="http://schemas.openxmlformats.org/markup-compatibility/2006" xmlns:p14="http://schemas.microsoft.com/office/powerpoint/2010/main">
    <mc:Choice Requires="p14">
      <p:transition spd="slow" p14:dur="2000" advTm="144856"/>
    </mc:Choice>
    <mc:Fallback xmlns="">
      <p:transition spd="slow" advTm="1448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6"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Supply Chain Management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F35730B-B5F5-1DA6-3FDF-0146DCF4C3C7}"/>
              </a:ext>
            </a:extLst>
          </p:cNvPr>
          <p:cNvSpPr txBox="1"/>
          <p:nvPr/>
        </p:nvSpPr>
        <p:spPr>
          <a:xfrm>
            <a:off x="130614" y="2036485"/>
            <a:ext cx="11573910" cy="3108543"/>
          </a:xfrm>
          <a:prstGeom prst="rect">
            <a:avLst/>
          </a:prstGeom>
          <a:noFill/>
        </p:spPr>
        <p:txBody>
          <a:bodyPr wrap="square">
            <a:spAutoFit/>
          </a:bodyPr>
          <a:lstStyle/>
          <a:p>
            <a:pPr marL="457200" indent="-457200" algn="justLow">
              <a:buFont typeface="Wingdings" panose="05000000000000000000" pitchFamily="2" charset="2"/>
              <a:buChar char="v"/>
            </a:pPr>
            <a:r>
              <a:rPr lang="en-US" sz="2800" b="0" i="0" dirty="0">
                <a:solidFill>
                  <a:srgbClr val="444444"/>
                </a:solidFill>
                <a:effectLst/>
                <a:latin typeface="Open Sans" panose="020B0606030504020204" pitchFamily="34" charset="0"/>
              </a:rPr>
              <a:t>A supply chain is a set of organizations directly linked by one or more of the upstream and downstream flows of products, services, finances, and information from a source to a customer. </a:t>
            </a:r>
          </a:p>
          <a:p>
            <a:pPr marL="457200" indent="-457200" algn="justLow">
              <a:buFont typeface="Wingdings" panose="05000000000000000000" pitchFamily="2" charset="2"/>
              <a:buChar char="v"/>
            </a:pPr>
            <a:r>
              <a:rPr lang="en-US" sz="2800" b="0" i="0" dirty="0">
                <a:solidFill>
                  <a:srgbClr val="444444"/>
                </a:solidFill>
                <a:effectLst/>
                <a:latin typeface="Open Sans" panose="020B0606030504020204" pitchFamily="34" charset="0"/>
              </a:rPr>
              <a:t>Managing a supply chain is 'supply chain management 'Supply chain management (SCM) is the management of a network of interconnected businesses involved in the ultimate provision of product and service packages required by end customers. </a:t>
            </a:r>
          </a:p>
        </p:txBody>
      </p:sp>
    </p:spTree>
    <p:custDataLst>
      <p:tags r:id="rId1"/>
    </p:custDataLst>
    <p:extLst>
      <p:ext uri="{BB962C8B-B14F-4D97-AF65-F5344CB8AC3E}">
        <p14:creationId xmlns:p14="http://schemas.microsoft.com/office/powerpoint/2010/main" val="3160441639"/>
      </p:ext>
    </p:extLst>
  </p:cSld>
  <p:clrMapOvr>
    <a:masterClrMapping/>
  </p:clrMapOvr>
  <mc:AlternateContent xmlns:mc="http://schemas.openxmlformats.org/markup-compatibility/2006" xmlns:p14="http://schemas.microsoft.com/office/powerpoint/2010/main">
    <mc:Choice Requires="p14">
      <p:transition spd="slow" p14:dur="2000" advTm="156448"/>
    </mc:Choice>
    <mc:Fallback xmlns="">
      <p:transition spd="slow" advTm="1564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Supply Chain Management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077838E-049B-98C6-2ADE-06819A2C8B43}"/>
              </a:ext>
            </a:extLst>
          </p:cNvPr>
          <p:cNvSpPr txBox="1"/>
          <p:nvPr/>
        </p:nvSpPr>
        <p:spPr>
          <a:xfrm>
            <a:off x="782320" y="2359811"/>
            <a:ext cx="11003280" cy="2554545"/>
          </a:xfrm>
          <a:prstGeom prst="rect">
            <a:avLst/>
          </a:prstGeom>
          <a:noFill/>
        </p:spPr>
        <p:txBody>
          <a:bodyPr wrap="square">
            <a:spAutoFit/>
          </a:bodyPr>
          <a:lstStyle/>
          <a:p>
            <a:pPr marL="457200" indent="-457200" algn="justLow">
              <a:buFont typeface="Wingdings" panose="05000000000000000000" pitchFamily="2" charset="2"/>
              <a:buChar char="v"/>
            </a:pPr>
            <a:r>
              <a:rPr lang="en-US" sz="3200" b="0" i="0" dirty="0">
                <a:solidFill>
                  <a:srgbClr val="444444"/>
                </a:solidFill>
                <a:effectLst/>
                <a:latin typeface="Open Sans" panose="020B0606030504020204" pitchFamily="34" charset="0"/>
              </a:rPr>
              <a:t>Supply chain management spans all movement and storage of raw materials, work- in-process inventory, and finished goods from point of origin to point of consumption (supply chain).</a:t>
            </a:r>
            <a:br>
              <a:rPr lang="en-US" sz="3200" dirty="0"/>
            </a:br>
            <a:endParaRPr lang="ar-EG" sz="3200" dirty="0"/>
          </a:p>
        </p:txBody>
      </p:sp>
    </p:spTree>
    <p:custDataLst>
      <p:tags r:id="rId1"/>
    </p:custDataLst>
    <p:extLst>
      <p:ext uri="{BB962C8B-B14F-4D97-AF65-F5344CB8AC3E}">
        <p14:creationId xmlns:p14="http://schemas.microsoft.com/office/powerpoint/2010/main" val="68945826"/>
      </p:ext>
    </p:extLst>
  </p:cSld>
  <p:clrMapOvr>
    <a:masterClrMapping/>
  </p:clrMapOvr>
  <mc:AlternateContent xmlns:mc="http://schemas.openxmlformats.org/markup-compatibility/2006" xmlns:p14="http://schemas.microsoft.com/office/powerpoint/2010/main">
    <mc:Choice Requires="p14">
      <p:transition spd="slow" p14:dur="2000" advTm="58803"/>
    </mc:Choice>
    <mc:Fallback xmlns="">
      <p:transition spd="slow" advTm="5880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Supply Chain Management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9" name="Picture 18">
            <a:extLst>
              <a:ext uri="{FF2B5EF4-FFF2-40B4-BE49-F238E27FC236}">
                <a16:creationId xmlns:a16="http://schemas.microsoft.com/office/drawing/2014/main" id="{B563C03E-C7FB-A15D-CC7F-DF2DD5481C8B}"/>
              </a:ext>
            </a:extLst>
          </p:cNvPr>
          <p:cNvPicPr>
            <a:picLocks noChangeAspect="1"/>
          </p:cNvPicPr>
          <p:nvPr/>
        </p:nvPicPr>
        <p:blipFill>
          <a:blip r:embed="rId7"/>
          <a:stretch>
            <a:fillRect/>
          </a:stretch>
        </p:blipFill>
        <p:spPr>
          <a:xfrm>
            <a:off x="1747099" y="1246650"/>
            <a:ext cx="10325576" cy="5010727"/>
          </a:xfrm>
          <a:prstGeom prst="rect">
            <a:avLst/>
          </a:prstGeom>
        </p:spPr>
      </p:pic>
    </p:spTree>
    <p:custDataLst>
      <p:tags r:id="rId1"/>
    </p:custDataLst>
    <p:extLst>
      <p:ext uri="{BB962C8B-B14F-4D97-AF65-F5344CB8AC3E}">
        <p14:creationId xmlns:p14="http://schemas.microsoft.com/office/powerpoint/2010/main" val="1529340202"/>
      </p:ext>
    </p:extLst>
  </p:cSld>
  <p:clrMapOvr>
    <a:masterClrMapping/>
  </p:clrMapOvr>
  <mc:AlternateContent xmlns:mc="http://schemas.openxmlformats.org/markup-compatibility/2006" xmlns:p14="http://schemas.microsoft.com/office/powerpoint/2010/main">
    <mc:Choice Requires="p14">
      <p:transition spd="slow" p14:dur="2000" advTm="137432"/>
    </mc:Choice>
    <mc:Fallback xmlns="">
      <p:transition spd="slow" advTm="13743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Supply Chain Management  </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C9F70AF9-54E4-70B6-3C57-19DFF8F863D5}"/>
              </a:ext>
            </a:extLst>
          </p:cNvPr>
          <p:cNvPicPr>
            <a:picLocks noChangeAspect="1"/>
          </p:cNvPicPr>
          <p:nvPr/>
        </p:nvPicPr>
        <p:blipFill>
          <a:blip r:embed="rId7"/>
          <a:stretch>
            <a:fillRect/>
          </a:stretch>
        </p:blipFill>
        <p:spPr>
          <a:xfrm>
            <a:off x="1747098" y="1190831"/>
            <a:ext cx="10325577" cy="5305155"/>
          </a:xfrm>
          <a:prstGeom prst="rect">
            <a:avLst/>
          </a:prstGeom>
        </p:spPr>
      </p:pic>
    </p:spTree>
    <p:custDataLst>
      <p:tags r:id="rId1"/>
    </p:custDataLst>
    <p:extLst>
      <p:ext uri="{BB962C8B-B14F-4D97-AF65-F5344CB8AC3E}">
        <p14:creationId xmlns:p14="http://schemas.microsoft.com/office/powerpoint/2010/main" val="3115396735"/>
      </p:ext>
    </p:extLst>
  </p:cSld>
  <p:clrMapOvr>
    <a:masterClrMapping/>
  </p:clrMapOvr>
  <mc:AlternateContent xmlns:mc="http://schemas.openxmlformats.org/markup-compatibility/2006" xmlns:p14="http://schemas.microsoft.com/office/powerpoint/2010/main">
    <mc:Choice Requires="p14">
      <p:transition spd="slow" p14:dur="2000" advTm="85062"/>
    </mc:Choice>
    <mc:Fallback xmlns="">
      <p:transition spd="slow" advTm="8506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6280950" cy="523220"/>
          </a:xfrm>
          <a:prstGeom prst="rect">
            <a:avLst/>
          </a:prstGeom>
          <a:noFill/>
        </p:spPr>
        <p:txBody>
          <a:bodyPr wrap="none" rtlCol="0">
            <a:spAutoFit/>
          </a:bodyPr>
          <a:lstStyle/>
          <a:p>
            <a:r>
              <a:rPr lang="en-US" sz="2800" b="1" i="0" dirty="0">
                <a:solidFill>
                  <a:schemeClr val="accent2"/>
                </a:solidFill>
                <a:effectLst/>
                <a:latin typeface="Open Sans" panose="020B0606030504020204" pitchFamily="34" charset="0"/>
              </a:rPr>
              <a:t>Supply Chain for Service Providers</a:t>
            </a:r>
            <a:endParaRPr lang="en-US" sz="2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5902F5D-E616-45F9-C99D-757FBA09E9A0}"/>
              </a:ext>
            </a:extLst>
          </p:cNvPr>
          <p:cNvSpPr txBox="1"/>
          <p:nvPr/>
        </p:nvSpPr>
        <p:spPr>
          <a:xfrm>
            <a:off x="2650377" y="1768299"/>
            <a:ext cx="8710350" cy="646331"/>
          </a:xfrm>
          <a:prstGeom prst="rect">
            <a:avLst/>
          </a:prstGeom>
          <a:noFill/>
        </p:spPr>
        <p:txBody>
          <a:bodyPr wrap="square">
            <a:spAutoFit/>
          </a:bodyPr>
          <a:lstStyle/>
          <a:p>
            <a:r>
              <a:rPr lang="en-US" sz="3600" b="0" i="0" dirty="0">
                <a:solidFill>
                  <a:srgbClr val="444444"/>
                </a:solidFill>
                <a:effectLst/>
                <a:latin typeface="Open Sans" panose="020B0606030504020204" pitchFamily="34" charset="0"/>
              </a:rPr>
              <a:t>More difficult than manufacturing</a:t>
            </a:r>
            <a:endParaRPr lang="ar-EG" sz="3600" dirty="0"/>
          </a:p>
        </p:txBody>
      </p:sp>
      <p:sp>
        <p:nvSpPr>
          <p:cNvPr id="13" name="TextBox 12">
            <a:extLst>
              <a:ext uri="{FF2B5EF4-FFF2-40B4-BE49-F238E27FC236}">
                <a16:creationId xmlns:a16="http://schemas.microsoft.com/office/drawing/2014/main" id="{4C52D1F8-1390-CAB0-DBC4-E0DED63900A5}"/>
              </a:ext>
            </a:extLst>
          </p:cNvPr>
          <p:cNvSpPr txBox="1"/>
          <p:nvPr/>
        </p:nvSpPr>
        <p:spPr>
          <a:xfrm>
            <a:off x="1644073" y="4268025"/>
            <a:ext cx="9821100" cy="646331"/>
          </a:xfrm>
          <a:prstGeom prst="rect">
            <a:avLst/>
          </a:prstGeom>
          <a:noFill/>
        </p:spPr>
        <p:txBody>
          <a:bodyPr wrap="square">
            <a:spAutoFit/>
          </a:bodyPr>
          <a:lstStyle/>
          <a:p>
            <a:r>
              <a:rPr lang="en-US" sz="3600" b="0" i="0" dirty="0">
                <a:solidFill>
                  <a:srgbClr val="444444"/>
                </a:solidFill>
                <a:effectLst/>
                <a:latin typeface="Open Sans" panose="020B0606030504020204" pitchFamily="34" charset="0"/>
              </a:rPr>
              <a:t>Does not focus on the flow of physical goods</a:t>
            </a:r>
            <a:endParaRPr lang="ar-EG" sz="3600" dirty="0"/>
          </a:p>
        </p:txBody>
      </p:sp>
      <p:sp>
        <p:nvSpPr>
          <p:cNvPr id="15" name="TextBox 14">
            <a:extLst>
              <a:ext uri="{FF2B5EF4-FFF2-40B4-BE49-F238E27FC236}">
                <a16:creationId xmlns:a16="http://schemas.microsoft.com/office/drawing/2014/main" id="{CB4DAA07-BBAD-B660-3C21-10E144FAC82D}"/>
              </a:ext>
            </a:extLst>
          </p:cNvPr>
          <p:cNvSpPr txBox="1"/>
          <p:nvPr/>
        </p:nvSpPr>
        <p:spPr>
          <a:xfrm>
            <a:off x="1562743" y="2579537"/>
            <a:ext cx="10206181" cy="584775"/>
          </a:xfrm>
          <a:prstGeom prst="rect">
            <a:avLst/>
          </a:prstGeom>
          <a:noFill/>
        </p:spPr>
        <p:txBody>
          <a:bodyPr wrap="square">
            <a:spAutoFit/>
          </a:bodyPr>
          <a:lstStyle/>
          <a:p>
            <a:r>
              <a:rPr lang="en-US" sz="3200" b="0" i="0" dirty="0">
                <a:solidFill>
                  <a:srgbClr val="444444"/>
                </a:solidFill>
                <a:effectLst/>
                <a:latin typeface="Open Sans" panose="020B0606030504020204" pitchFamily="34" charset="0"/>
              </a:rPr>
              <a:t>Focuses on human resources and support services</a:t>
            </a:r>
            <a:endParaRPr lang="ar-EG" sz="3200" dirty="0"/>
          </a:p>
        </p:txBody>
      </p:sp>
      <p:sp>
        <p:nvSpPr>
          <p:cNvPr id="17" name="TextBox 16">
            <a:extLst>
              <a:ext uri="{FF2B5EF4-FFF2-40B4-BE49-F238E27FC236}">
                <a16:creationId xmlns:a16="http://schemas.microsoft.com/office/drawing/2014/main" id="{4A675401-0E24-7110-97D7-B758B31E9980}"/>
              </a:ext>
            </a:extLst>
          </p:cNvPr>
          <p:cNvSpPr txBox="1"/>
          <p:nvPr/>
        </p:nvSpPr>
        <p:spPr>
          <a:xfrm>
            <a:off x="2466485" y="3429000"/>
            <a:ext cx="8894242" cy="584775"/>
          </a:xfrm>
          <a:prstGeom prst="rect">
            <a:avLst/>
          </a:prstGeom>
          <a:noFill/>
        </p:spPr>
        <p:txBody>
          <a:bodyPr wrap="square">
            <a:spAutoFit/>
          </a:bodyPr>
          <a:lstStyle/>
          <a:p>
            <a:r>
              <a:rPr lang="en-US" sz="3200" b="0" i="0" dirty="0">
                <a:solidFill>
                  <a:srgbClr val="444444"/>
                </a:solidFill>
                <a:effectLst/>
                <a:latin typeface="Open Sans" panose="020B0606030504020204" pitchFamily="34" charset="0"/>
              </a:rPr>
              <a:t>More compact and less extended</a:t>
            </a:r>
            <a:endParaRPr lang="ar-EG" sz="3200" dirty="0"/>
          </a:p>
        </p:txBody>
      </p:sp>
    </p:spTree>
    <p:custDataLst>
      <p:tags r:id="rId1"/>
    </p:custDataLst>
    <p:extLst>
      <p:ext uri="{BB962C8B-B14F-4D97-AF65-F5344CB8AC3E}">
        <p14:creationId xmlns:p14="http://schemas.microsoft.com/office/powerpoint/2010/main" val="868121240"/>
      </p:ext>
    </p:extLst>
  </p:cSld>
  <p:clrMapOvr>
    <a:masterClrMapping/>
  </p:clrMapOvr>
  <mc:AlternateContent xmlns:mc="http://schemas.openxmlformats.org/markup-compatibility/2006" xmlns:p14="http://schemas.microsoft.com/office/powerpoint/2010/main">
    <mc:Choice Requires="p14">
      <p:transition spd="slow" p14:dur="2000" advTm="126731"/>
    </mc:Choice>
    <mc:Fallback xmlns="">
      <p:transition spd="slow" advTm="1267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5" grpId="0"/>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6842"/>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203">
            <a:extLst>
              <a:ext uri="{FF2B5EF4-FFF2-40B4-BE49-F238E27FC236}">
                <a16:creationId xmlns:a16="http://schemas.microsoft.com/office/drawing/2014/main" id="{AD283DCD-D27E-EF35-865B-6278BDE4D59A}"/>
              </a:ext>
            </a:extLst>
          </p:cNvPr>
          <p:cNvSpPr txBox="1">
            <a:spLocks noChangeArrowheads="1"/>
          </p:cNvSpPr>
          <p:nvPr/>
        </p:nvSpPr>
        <p:spPr>
          <a:xfrm>
            <a:off x="304800" y="1542473"/>
            <a:ext cx="8839200" cy="457200"/>
          </a:xfrm>
          <a:prstGeom prst="rect">
            <a:avLst/>
          </a:prstGeom>
          <a:noFill/>
        </p:spPr>
        <p:txBody>
          <a:bodyPr lIns="98376" tIns="49189" rIns="98376" bIns="49189"/>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4163" indent="-284163">
              <a:spcBef>
                <a:spcPct val="50000"/>
              </a:spcBef>
              <a:buFont typeface="Wingdings" panose="05000000000000000000" pitchFamily="2" charset="2"/>
              <a:buNone/>
            </a:pPr>
            <a:r>
              <a:rPr lang="en-US" altLang="ar-EG" sz="1800" b="1"/>
              <a:t>	- A supply chain consists of </a:t>
            </a:r>
            <a:endParaRPr lang="en-US" altLang="ar-EG" sz="1800" b="1" dirty="0"/>
          </a:p>
        </p:txBody>
      </p:sp>
      <p:sp>
        <p:nvSpPr>
          <p:cNvPr id="13" name="Rectangle 204">
            <a:extLst>
              <a:ext uri="{FF2B5EF4-FFF2-40B4-BE49-F238E27FC236}">
                <a16:creationId xmlns:a16="http://schemas.microsoft.com/office/drawing/2014/main" id="{1928A97C-F5C0-F49B-0AB5-23DEBC5FA7A4}"/>
              </a:ext>
            </a:extLst>
          </p:cNvPr>
          <p:cNvSpPr>
            <a:spLocks noChangeArrowheads="1"/>
          </p:cNvSpPr>
          <p:nvPr/>
        </p:nvSpPr>
        <p:spPr bwMode="auto">
          <a:xfrm>
            <a:off x="304800" y="3886200"/>
            <a:ext cx="464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dirty="0"/>
              <a:t>	- aims to Match Supply and Demand, profitably for products and services</a:t>
            </a:r>
          </a:p>
        </p:txBody>
      </p:sp>
      <p:grpSp>
        <p:nvGrpSpPr>
          <p:cNvPr id="14" name="Group 205">
            <a:extLst>
              <a:ext uri="{FF2B5EF4-FFF2-40B4-BE49-F238E27FC236}">
                <a16:creationId xmlns:a16="http://schemas.microsoft.com/office/drawing/2014/main" id="{2FF81971-BA22-47BB-1D6A-916A82E93F3E}"/>
              </a:ext>
            </a:extLst>
          </p:cNvPr>
          <p:cNvGrpSpPr>
            <a:grpSpLocks/>
          </p:cNvGrpSpPr>
          <p:nvPr/>
        </p:nvGrpSpPr>
        <p:grpSpPr bwMode="auto">
          <a:xfrm>
            <a:off x="7387962" y="3335996"/>
            <a:ext cx="3660775" cy="1198563"/>
            <a:chOff x="3358" y="2064"/>
            <a:chExt cx="2306" cy="755"/>
          </a:xfrm>
        </p:grpSpPr>
        <p:pic>
          <p:nvPicPr>
            <p:cNvPr id="15" name="Picture 206">
              <a:extLst>
                <a:ext uri="{FF2B5EF4-FFF2-40B4-BE49-F238E27FC236}">
                  <a16:creationId xmlns:a16="http://schemas.microsoft.com/office/drawing/2014/main" id="{508A3FAC-008C-4F3E-3A62-5D36B2E33B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15" y="2064"/>
              <a:ext cx="459"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6" name="Picture 207">
              <a:extLst>
                <a:ext uri="{FF2B5EF4-FFF2-40B4-BE49-F238E27FC236}">
                  <a16:creationId xmlns:a16="http://schemas.microsoft.com/office/drawing/2014/main" id="{1405EE97-917F-29DE-0A5A-6D5A272E9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0" y="2064"/>
              <a:ext cx="460"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7" name="Picture 208" descr="j0172642">
              <a:extLst>
                <a:ext uri="{FF2B5EF4-FFF2-40B4-BE49-F238E27FC236}">
                  <a16:creationId xmlns:a16="http://schemas.microsoft.com/office/drawing/2014/main" id="{CE601FF8-988B-3694-9EC3-2FAA4C4DF300}"/>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4271" y="2064"/>
              <a:ext cx="479"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Box 209">
              <a:extLst>
                <a:ext uri="{FF2B5EF4-FFF2-40B4-BE49-F238E27FC236}">
                  <a16:creationId xmlns:a16="http://schemas.microsoft.com/office/drawing/2014/main" id="{5DF234A8-AD22-BB89-3376-6568C40CA8E0}"/>
                </a:ext>
              </a:extLst>
            </p:cNvPr>
            <p:cNvSpPr txBox="1">
              <a:spLocks noChangeArrowheads="1"/>
            </p:cNvSpPr>
            <p:nvPr/>
          </p:nvSpPr>
          <p:spPr bwMode="auto">
            <a:xfrm>
              <a:off x="3358" y="2607"/>
              <a:ext cx="96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SUPPLY SIDE</a:t>
              </a:r>
            </a:p>
          </p:txBody>
        </p:sp>
        <p:sp>
          <p:nvSpPr>
            <p:cNvPr id="19" name="Text Box 210">
              <a:extLst>
                <a:ext uri="{FF2B5EF4-FFF2-40B4-BE49-F238E27FC236}">
                  <a16:creationId xmlns:a16="http://schemas.microsoft.com/office/drawing/2014/main" id="{62370715-0681-C880-5A6A-F0F942E70167}"/>
                </a:ext>
              </a:extLst>
            </p:cNvPr>
            <p:cNvSpPr txBox="1">
              <a:spLocks noChangeArrowheads="1"/>
            </p:cNvSpPr>
            <p:nvPr/>
          </p:nvSpPr>
          <p:spPr bwMode="auto">
            <a:xfrm>
              <a:off x="4654" y="2607"/>
              <a:ext cx="101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DEMAND SIDE</a:t>
              </a:r>
            </a:p>
          </p:txBody>
        </p:sp>
      </p:grpSp>
      <p:grpSp>
        <p:nvGrpSpPr>
          <p:cNvPr id="20" name="Group 434">
            <a:extLst>
              <a:ext uri="{FF2B5EF4-FFF2-40B4-BE49-F238E27FC236}">
                <a16:creationId xmlns:a16="http://schemas.microsoft.com/office/drawing/2014/main" id="{00506608-6EE2-4DD5-19FC-4313E5CE1297}"/>
              </a:ext>
            </a:extLst>
          </p:cNvPr>
          <p:cNvGrpSpPr>
            <a:grpSpLocks/>
          </p:cNvGrpSpPr>
          <p:nvPr/>
        </p:nvGrpSpPr>
        <p:grpSpPr bwMode="auto">
          <a:xfrm>
            <a:off x="2997200" y="4752046"/>
            <a:ext cx="7315200" cy="1098550"/>
            <a:chOff x="516" y="2880"/>
            <a:chExt cx="5004" cy="1227"/>
          </a:xfrm>
        </p:grpSpPr>
        <p:pic>
          <p:nvPicPr>
            <p:cNvPr id="21" name="Picture 435">
              <a:extLst>
                <a:ext uri="{FF2B5EF4-FFF2-40B4-BE49-F238E27FC236}">
                  <a16:creationId xmlns:a16="http://schemas.microsoft.com/office/drawing/2014/main" id="{6B6A0C0D-6CCD-4A05-D9BA-E0F4B2CE5F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12" y="2948"/>
              <a:ext cx="479"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2" name="Picture 436">
              <a:extLst>
                <a:ext uri="{FF2B5EF4-FFF2-40B4-BE49-F238E27FC236}">
                  <a16:creationId xmlns:a16="http://schemas.microsoft.com/office/drawing/2014/main" id="{DE1D793E-EF8B-5B6C-6B85-97463FB349F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68" y="2996"/>
              <a:ext cx="407" cy="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3" name="Picture 437" descr="j0234131">
              <a:extLst>
                <a:ext uri="{FF2B5EF4-FFF2-40B4-BE49-F238E27FC236}">
                  <a16:creationId xmlns:a16="http://schemas.microsoft.com/office/drawing/2014/main" id="{A5E051F5-B1E1-9716-D344-E8315A0091A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80" y="2996"/>
              <a:ext cx="40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438" descr="j0082889">
              <a:extLst>
                <a:ext uri="{FF2B5EF4-FFF2-40B4-BE49-F238E27FC236}">
                  <a16:creationId xmlns:a16="http://schemas.microsoft.com/office/drawing/2014/main" id="{007505FB-4EFD-64D3-66ED-B46E7C074B8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92" y="2965"/>
              <a:ext cx="474" cy="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 name="Group 439">
              <a:extLst>
                <a:ext uri="{FF2B5EF4-FFF2-40B4-BE49-F238E27FC236}">
                  <a16:creationId xmlns:a16="http://schemas.microsoft.com/office/drawing/2014/main" id="{4AF87598-CCA7-5CCA-48F9-CF5EE46C3F91}"/>
                </a:ext>
              </a:extLst>
            </p:cNvPr>
            <p:cNvGrpSpPr>
              <a:grpSpLocks/>
            </p:cNvGrpSpPr>
            <p:nvPr/>
          </p:nvGrpSpPr>
          <p:grpSpPr bwMode="auto">
            <a:xfrm>
              <a:off x="582" y="2956"/>
              <a:ext cx="474" cy="468"/>
              <a:chOff x="582" y="1592"/>
              <a:chExt cx="474" cy="468"/>
            </a:xfrm>
          </p:grpSpPr>
          <p:pic>
            <p:nvPicPr>
              <p:cNvPr id="41" name="Picture 440" descr="j0154778">
                <a:extLst>
                  <a:ext uri="{FF2B5EF4-FFF2-40B4-BE49-F238E27FC236}">
                    <a16:creationId xmlns:a16="http://schemas.microsoft.com/office/drawing/2014/main" id="{C18392BE-70DC-2A74-AC41-4CC9E378166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2" y="1592"/>
                <a:ext cx="444" cy="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41" descr="hh01450_">
                <a:extLst>
                  <a:ext uri="{FF2B5EF4-FFF2-40B4-BE49-F238E27FC236}">
                    <a16:creationId xmlns:a16="http://schemas.microsoft.com/office/drawing/2014/main" id="{C7B0E2BD-EB00-739C-18CB-244E26EA924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82" y="1721"/>
                <a:ext cx="426"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6" name="Text Box 442">
              <a:extLst>
                <a:ext uri="{FF2B5EF4-FFF2-40B4-BE49-F238E27FC236}">
                  <a16:creationId xmlns:a16="http://schemas.microsoft.com/office/drawing/2014/main" id="{6B460D75-B260-9C60-4E0E-64B08A8A52B1}"/>
                </a:ext>
              </a:extLst>
            </p:cNvPr>
            <p:cNvSpPr txBox="1">
              <a:spLocks noChangeArrowheads="1"/>
            </p:cNvSpPr>
            <p:nvPr/>
          </p:nvSpPr>
          <p:spPr bwMode="auto">
            <a:xfrm>
              <a:off x="516" y="3522"/>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Product</a:t>
              </a:r>
            </a:p>
          </p:txBody>
        </p:sp>
        <p:sp>
          <p:nvSpPr>
            <p:cNvPr id="27" name="Text Box 443">
              <a:extLst>
                <a:ext uri="{FF2B5EF4-FFF2-40B4-BE49-F238E27FC236}">
                  <a16:creationId xmlns:a16="http://schemas.microsoft.com/office/drawing/2014/main" id="{4D790F0E-5DB0-F3F6-0CF0-E2F4E27EAD9C}"/>
                </a:ext>
              </a:extLst>
            </p:cNvPr>
            <p:cNvSpPr txBox="1">
              <a:spLocks noChangeArrowheads="1"/>
            </p:cNvSpPr>
            <p:nvPr/>
          </p:nvSpPr>
          <p:spPr bwMode="auto">
            <a:xfrm>
              <a:off x="4987" y="3474"/>
              <a:ext cx="510"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Higher</a:t>
              </a:r>
            </a:p>
            <a:p>
              <a:pPr eaLnBrk="1" hangingPunct="1">
                <a:spcBef>
                  <a:spcPct val="0"/>
                </a:spcBef>
                <a:buClrTx/>
                <a:buSzTx/>
                <a:buFontTx/>
                <a:buNone/>
              </a:pPr>
              <a:r>
                <a:rPr lang="en-US" altLang="ar-EG" sz="1400" b="1">
                  <a:solidFill>
                    <a:schemeClr val="hlink"/>
                  </a:solidFill>
                  <a:latin typeface="Arial" panose="020B0604020202020204" pitchFamily="34" charset="0"/>
                </a:rPr>
                <a:t>Profits</a:t>
              </a:r>
            </a:p>
          </p:txBody>
        </p:sp>
        <p:sp>
          <p:nvSpPr>
            <p:cNvPr id="28" name="Text Box 444">
              <a:extLst>
                <a:ext uri="{FF2B5EF4-FFF2-40B4-BE49-F238E27FC236}">
                  <a16:creationId xmlns:a16="http://schemas.microsoft.com/office/drawing/2014/main" id="{DA32A1F5-5BEB-8251-29C6-64F8188CB941}"/>
                </a:ext>
              </a:extLst>
            </p:cNvPr>
            <p:cNvSpPr txBox="1">
              <a:spLocks noChangeArrowheads="1"/>
            </p:cNvSpPr>
            <p:nvPr/>
          </p:nvSpPr>
          <p:spPr bwMode="auto">
            <a:xfrm>
              <a:off x="4032" y="3522"/>
              <a:ext cx="57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Time</a:t>
              </a:r>
            </a:p>
          </p:txBody>
        </p:sp>
        <p:sp>
          <p:nvSpPr>
            <p:cNvPr id="29" name="Text Box 445">
              <a:extLst>
                <a:ext uri="{FF2B5EF4-FFF2-40B4-BE49-F238E27FC236}">
                  <a16:creationId xmlns:a16="http://schemas.microsoft.com/office/drawing/2014/main" id="{5545F01F-B1AF-D4B5-9B05-3150C816FB34}"/>
                </a:ext>
              </a:extLst>
            </p:cNvPr>
            <p:cNvSpPr txBox="1">
              <a:spLocks noChangeArrowheads="1"/>
            </p:cNvSpPr>
            <p:nvPr/>
          </p:nvSpPr>
          <p:spPr bwMode="auto">
            <a:xfrm>
              <a:off x="3216" y="3522"/>
              <a:ext cx="692"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Customer</a:t>
              </a:r>
            </a:p>
          </p:txBody>
        </p:sp>
        <p:sp>
          <p:nvSpPr>
            <p:cNvPr id="30" name="Text Box 446">
              <a:extLst>
                <a:ext uri="{FF2B5EF4-FFF2-40B4-BE49-F238E27FC236}">
                  <a16:creationId xmlns:a16="http://schemas.microsoft.com/office/drawing/2014/main" id="{D05EE905-5AE6-9C16-C4FF-F5BDFA2D1344}"/>
                </a:ext>
              </a:extLst>
            </p:cNvPr>
            <p:cNvSpPr txBox="1">
              <a:spLocks noChangeArrowheads="1"/>
            </p:cNvSpPr>
            <p:nvPr/>
          </p:nvSpPr>
          <p:spPr bwMode="auto">
            <a:xfrm>
              <a:off x="2496" y="3522"/>
              <a:ext cx="61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Quantity</a:t>
              </a:r>
            </a:p>
          </p:txBody>
        </p:sp>
        <p:sp>
          <p:nvSpPr>
            <p:cNvPr id="31" name="Text Box 447">
              <a:extLst>
                <a:ext uri="{FF2B5EF4-FFF2-40B4-BE49-F238E27FC236}">
                  <a16:creationId xmlns:a16="http://schemas.microsoft.com/office/drawing/2014/main" id="{D7C77724-6F9F-5AEE-33E8-EAB008F9B97B}"/>
                </a:ext>
              </a:extLst>
            </p:cNvPr>
            <p:cNvSpPr txBox="1">
              <a:spLocks noChangeArrowheads="1"/>
            </p:cNvSpPr>
            <p:nvPr/>
          </p:nvSpPr>
          <p:spPr bwMode="auto">
            <a:xfrm>
              <a:off x="1920"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Store</a:t>
              </a:r>
            </a:p>
          </p:txBody>
        </p:sp>
        <p:sp>
          <p:nvSpPr>
            <p:cNvPr id="32" name="Text Box 448">
              <a:extLst>
                <a:ext uri="{FF2B5EF4-FFF2-40B4-BE49-F238E27FC236}">
                  <a16:creationId xmlns:a16="http://schemas.microsoft.com/office/drawing/2014/main" id="{14492418-E7BF-D419-53BC-7A6920524C6A}"/>
                </a:ext>
              </a:extLst>
            </p:cNvPr>
            <p:cNvSpPr txBox="1">
              <a:spLocks noChangeArrowheads="1"/>
            </p:cNvSpPr>
            <p:nvPr/>
          </p:nvSpPr>
          <p:spPr bwMode="auto">
            <a:xfrm>
              <a:off x="1248"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Price</a:t>
              </a:r>
            </a:p>
          </p:txBody>
        </p:sp>
        <p:sp>
          <p:nvSpPr>
            <p:cNvPr id="33" name="Text Box 449">
              <a:extLst>
                <a:ext uri="{FF2B5EF4-FFF2-40B4-BE49-F238E27FC236}">
                  <a16:creationId xmlns:a16="http://schemas.microsoft.com/office/drawing/2014/main" id="{AD8A5DE4-5701-DF88-23EE-05AD553CE8C8}"/>
                </a:ext>
              </a:extLst>
            </p:cNvPr>
            <p:cNvSpPr txBox="1">
              <a:spLocks noChangeArrowheads="1"/>
            </p:cNvSpPr>
            <p:nvPr/>
          </p:nvSpPr>
          <p:spPr bwMode="auto">
            <a:xfrm>
              <a:off x="4463" y="2880"/>
              <a:ext cx="461" cy="1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6600">
                  <a:solidFill>
                    <a:schemeClr val="hlink"/>
                  </a:solidFill>
                  <a:latin typeface="Arial" panose="020B0604020202020204" pitchFamily="34" charset="0"/>
                </a:rPr>
                <a:t>=</a:t>
              </a:r>
            </a:p>
          </p:txBody>
        </p:sp>
        <p:sp>
          <p:nvSpPr>
            <p:cNvPr id="34" name="Text Box 450">
              <a:extLst>
                <a:ext uri="{FF2B5EF4-FFF2-40B4-BE49-F238E27FC236}">
                  <a16:creationId xmlns:a16="http://schemas.microsoft.com/office/drawing/2014/main" id="{1CB81E5B-8082-6355-9A9D-4466CCAA22C1}"/>
                </a:ext>
              </a:extLst>
            </p:cNvPr>
            <p:cNvSpPr txBox="1">
              <a:spLocks noChangeArrowheads="1"/>
            </p:cNvSpPr>
            <p:nvPr/>
          </p:nvSpPr>
          <p:spPr bwMode="auto">
            <a:xfrm>
              <a:off x="1680" y="2924"/>
              <a:ext cx="336"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5" name="Text Box 451">
              <a:extLst>
                <a:ext uri="{FF2B5EF4-FFF2-40B4-BE49-F238E27FC236}">
                  <a16:creationId xmlns:a16="http://schemas.microsoft.com/office/drawing/2014/main" id="{199D7F25-0305-991D-73AD-12A72D104B22}"/>
                </a:ext>
              </a:extLst>
            </p:cNvPr>
            <p:cNvSpPr txBox="1">
              <a:spLocks noChangeArrowheads="1"/>
            </p:cNvSpPr>
            <p:nvPr/>
          </p:nvSpPr>
          <p:spPr bwMode="auto">
            <a:xfrm>
              <a:off x="1008" y="2924"/>
              <a:ext cx="384"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sp>
          <p:nvSpPr>
            <p:cNvPr id="36" name="Text Box 452">
              <a:extLst>
                <a:ext uri="{FF2B5EF4-FFF2-40B4-BE49-F238E27FC236}">
                  <a16:creationId xmlns:a16="http://schemas.microsoft.com/office/drawing/2014/main" id="{29A21DE6-8654-9459-0766-512FF4DE71F9}"/>
                </a:ext>
              </a:extLst>
            </p:cNvPr>
            <p:cNvSpPr txBox="1">
              <a:spLocks noChangeArrowheads="1"/>
            </p:cNvSpPr>
            <p:nvPr/>
          </p:nvSpPr>
          <p:spPr bwMode="auto">
            <a:xfrm>
              <a:off x="373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7" name="Text Box 453">
              <a:extLst>
                <a:ext uri="{FF2B5EF4-FFF2-40B4-BE49-F238E27FC236}">
                  <a16:creationId xmlns:a16="http://schemas.microsoft.com/office/drawing/2014/main" id="{1013F116-480C-D162-6EEB-CC909C253502}"/>
                </a:ext>
              </a:extLst>
            </p:cNvPr>
            <p:cNvSpPr txBox="1">
              <a:spLocks noChangeArrowheads="1"/>
            </p:cNvSpPr>
            <p:nvPr/>
          </p:nvSpPr>
          <p:spPr bwMode="auto">
            <a:xfrm>
              <a:off x="2305" y="2924"/>
              <a:ext cx="335"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8" name="Text Box 454">
              <a:extLst>
                <a:ext uri="{FF2B5EF4-FFF2-40B4-BE49-F238E27FC236}">
                  <a16:creationId xmlns:a16="http://schemas.microsoft.com/office/drawing/2014/main" id="{A5A1F343-7556-11F5-6B43-D19F9C7F238F}"/>
                </a:ext>
              </a:extLst>
            </p:cNvPr>
            <p:cNvSpPr txBox="1">
              <a:spLocks noChangeArrowheads="1"/>
            </p:cNvSpPr>
            <p:nvPr/>
          </p:nvSpPr>
          <p:spPr bwMode="auto">
            <a:xfrm>
              <a:off x="301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pic>
          <p:nvPicPr>
            <p:cNvPr id="39" name="Picture 455" descr="j0222015">
              <a:extLst>
                <a:ext uri="{FF2B5EF4-FFF2-40B4-BE49-F238E27FC236}">
                  <a16:creationId xmlns:a16="http://schemas.microsoft.com/office/drawing/2014/main" id="{B2E20E8E-B9E0-99BD-D36E-7E01177B41E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296" y="2996"/>
              <a:ext cx="453" cy="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456" descr="j0283209">
              <a:extLst>
                <a:ext uri="{FF2B5EF4-FFF2-40B4-BE49-F238E27FC236}">
                  <a16:creationId xmlns:a16="http://schemas.microsoft.com/office/drawing/2014/main" id="{D83A800A-7769-76C5-0D3F-9C5608429055}"/>
                </a:ext>
              </a:extLst>
            </p:cNvPr>
            <p:cNvPicPr>
              <a:picLocks noChangeAspect="1" noChangeArrowheads="1" noCrop="1"/>
            </p:cNvPicPr>
            <p:nvPr/>
          </p:nvPicPr>
          <p:blipFill>
            <a:blip r:embed="rId16">
              <a:extLst>
                <a:ext uri="{28A0092B-C50C-407E-A947-70E740481C1C}">
                  <a14:useLocalDpi xmlns:a14="http://schemas.microsoft.com/office/drawing/2010/main" val="0"/>
                </a:ext>
              </a:extLst>
            </a:blip>
            <a:srcRect/>
            <a:stretch>
              <a:fillRect/>
            </a:stretch>
          </p:blipFill>
          <p:spPr bwMode="auto">
            <a:xfrm>
              <a:off x="5007" y="2976"/>
              <a:ext cx="513" cy="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 name="Rectangle 457">
            <a:extLst>
              <a:ext uri="{FF2B5EF4-FFF2-40B4-BE49-F238E27FC236}">
                <a16:creationId xmlns:a16="http://schemas.microsoft.com/office/drawing/2014/main" id="{5743E185-1162-1367-1FB0-997C3AED532C}"/>
              </a:ext>
            </a:extLst>
          </p:cNvPr>
          <p:cNvSpPr>
            <a:spLocks noChangeArrowheads="1"/>
          </p:cNvSpPr>
          <p:nvPr/>
        </p:nvSpPr>
        <p:spPr bwMode="auto">
          <a:xfrm>
            <a:off x="985548" y="4664014"/>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a:t>	- achieves</a:t>
            </a:r>
          </a:p>
        </p:txBody>
      </p:sp>
      <p:grpSp>
        <p:nvGrpSpPr>
          <p:cNvPr id="44" name="Group 461">
            <a:extLst>
              <a:ext uri="{FF2B5EF4-FFF2-40B4-BE49-F238E27FC236}">
                <a16:creationId xmlns:a16="http://schemas.microsoft.com/office/drawing/2014/main" id="{69956F7F-BBC1-93E3-679B-7013ABD6D4C2}"/>
              </a:ext>
            </a:extLst>
          </p:cNvPr>
          <p:cNvGrpSpPr>
            <a:grpSpLocks/>
          </p:cNvGrpSpPr>
          <p:nvPr/>
        </p:nvGrpSpPr>
        <p:grpSpPr bwMode="auto">
          <a:xfrm>
            <a:off x="1295400" y="2209800"/>
            <a:ext cx="5707063" cy="1219200"/>
            <a:chOff x="816" y="1392"/>
            <a:chExt cx="3595" cy="768"/>
          </a:xfrm>
        </p:grpSpPr>
        <p:grpSp>
          <p:nvGrpSpPr>
            <p:cNvPr id="45" name="Group 234">
              <a:extLst>
                <a:ext uri="{FF2B5EF4-FFF2-40B4-BE49-F238E27FC236}">
                  <a16:creationId xmlns:a16="http://schemas.microsoft.com/office/drawing/2014/main" id="{8E4B9063-7B58-F8D8-061C-9A03BC4A9A4D}"/>
                </a:ext>
              </a:extLst>
            </p:cNvPr>
            <p:cNvGrpSpPr>
              <a:grpSpLocks/>
            </p:cNvGrpSpPr>
            <p:nvPr/>
          </p:nvGrpSpPr>
          <p:grpSpPr bwMode="auto">
            <a:xfrm>
              <a:off x="816" y="1392"/>
              <a:ext cx="3595" cy="528"/>
              <a:chOff x="1250" y="1296"/>
              <a:chExt cx="3595" cy="528"/>
            </a:xfrm>
          </p:grpSpPr>
          <p:sp>
            <p:nvSpPr>
              <p:cNvPr id="49" name="Text Box 235">
                <a:extLst>
                  <a:ext uri="{FF2B5EF4-FFF2-40B4-BE49-F238E27FC236}">
                    <a16:creationId xmlns:a16="http://schemas.microsoft.com/office/drawing/2014/main" id="{5759FAE5-9798-35A5-F535-4DB8AAB218DD}"/>
                  </a:ext>
                </a:extLst>
              </p:cNvPr>
              <p:cNvSpPr txBox="1">
                <a:spLocks noChangeArrowheads="1"/>
              </p:cNvSpPr>
              <p:nvPr/>
            </p:nvSpPr>
            <p:spPr bwMode="auto">
              <a:xfrm>
                <a:off x="1250" y="1296"/>
                <a:ext cx="526"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Supplier</a:t>
                </a:r>
              </a:p>
            </p:txBody>
          </p:sp>
          <p:pic>
            <p:nvPicPr>
              <p:cNvPr id="50" name="Picture 236" descr="chain">
                <a:extLst>
                  <a:ext uri="{FF2B5EF4-FFF2-40B4-BE49-F238E27FC236}">
                    <a16:creationId xmlns:a16="http://schemas.microsoft.com/office/drawing/2014/main" id="{E0B591E0-8A5C-E48E-F379-941536261C5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898" y="1506"/>
                <a:ext cx="2506"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Text Box 237">
                <a:extLst>
                  <a:ext uri="{FF2B5EF4-FFF2-40B4-BE49-F238E27FC236}">
                    <a16:creationId xmlns:a16="http://schemas.microsoft.com/office/drawing/2014/main" id="{47BA6FC6-4684-EF08-A33A-A8C016A90042}"/>
                  </a:ext>
                </a:extLst>
              </p:cNvPr>
              <p:cNvSpPr txBox="1">
                <a:spLocks noChangeArrowheads="1"/>
              </p:cNvSpPr>
              <p:nvPr/>
            </p:nvSpPr>
            <p:spPr bwMode="auto">
              <a:xfrm>
                <a:off x="2117" y="1296"/>
                <a:ext cx="773"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Manufacturer</a:t>
                </a:r>
              </a:p>
            </p:txBody>
          </p:sp>
          <p:sp>
            <p:nvSpPr>
              <p:cNvPr id="52" name="Text Box 238">
                <a:extLst>
                  <a:ext uri="{FF2B5EF4-FFF2-40B4-BE49-F238E27FC236}">
                    <a16:creationId xmlns:a16="http://schemas.microsoft.com/office/drawing/2014/main" id="{D53BA43C-49C4-0148-4925-7BA59F4F1786}"/>
                  </a:ext>
                </a:extLst>
              </p:cNvPr>
              <p:cNvSpPr txBox="1">
                <a:spLocks noChangeArrowheads="1"/>
              </p:cNvSpPr>
              <p:nvPr/>
            </p:nvSpPr>
            <p:spPr bwMode="auto">
              <a:xfrm>
                <a:off x="2952" y="1296"/>
                <a:ext cx="625"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Distributor</a:t>
                </a:r>
              </a:p>
            </p:txBody>
          </p:sp>
          <p:sp>
            <p:nvSpPr>
              <p:cNvPr id="53" name="Text Box 239">
                <a:extLst>
                  <a:ext uri="{FF2B5EF4-FFF2-40B4-BE49-F238E27FC236}">
                    <a16:creationId xmlns:a16="http://schemas.microsoft.com/office/drawing/2014/main" id="{53B789E6-3B32-00BA-FB61-3AFEC86978D6}"/>
                  </a:ext>
                </a:extLst>
              </p:cNvPr>
              <p:cNvSpPr txBox="1">
                <a:spLocks noChangeArrowheads="1"/>
              </p:cNvSpPr>
              <p:nvPr/>
            </p:nvSpPr>
            <p:spPr bwMode="auto">
              <a:xfrm>
                <a:off x="3698" y="1296"/>
                <a:ext cx="501"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Retailer</a:t>
                </a:r>
              </a:p>
            </p:txBody>
          </p:sp>
          <p:grpSp>
            <p:nvGrpSpPr>
              <p:cNvPr id="54" name="Group 240">
                <a:extLst>
                  <a:ext uri="{FF2B5EF4-FFF2-40B4-BE49-F238E27FC236}">
                    <a16:creationId xmlns:a16="http://schemas.microsoft.com/office/drawing/2014/main" id="{C02A9180-33B0-9D51-214A-5D48A0B6C690}"/>
                  </a:ext>
                </a:extLst>
              </p:cNvPr>
              <p:cNvGrpSpPr>
                <a:grpSpLocks/>
              </p:cNvGrpSpPr>
              <p:nvPr/>
            </p:nvGrpSpPr>
            <p:grpSpPr bwMode="auto">
              <a:xfrm>
                <a:off x="3060" y="1468"/>
                <a:ext cx="455" cy="242"/>
                <a:chOff x="2232" y="2859"/>
                <a:chExt cx="504" cy="405"/>
              </a:xfrm>
            </p:grpSpPr>
            <p:sp>
              <p:nvSpPr>
                <p:cNvPr id="104" name="Line 241">
                  <a:extLst>
                    <a:ext uri="{FF2B5EF4-FFF2-40B4-BE49-F238E27FC236}">
                      <a16:creationId xmlns:a16="http://schemas.microsoft.com/office/drawing/2014/main" id="{0C0F46A0-5B1E-814D-6465-E67E71F569C3}"/>
                    </a:ext>
                  </a:extLst>
                </p:cNvPr>
                <p:cNvSpPr>
                  <a:spLocks noChangeShapeType="1"/>
                </p:cNvSpPr>
                <p:nvPr/>
              </p:nvSpPr>
              <p:spPr bwMode="auto">
                <a:xfrm flipV="1">
                  <a:off x="2713" y="3071"/>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5" name="Freeform 242">
                  <a:extLst>
                    <a:ext uri="{FF2B5EF4-FFF2-40B4-BE49-F238E27FC236}">
                      <a16:creationId xmlns:a16="http://schemas.microsoft.com/office/drawing/2014/main" id="{669B63A7-5D5A-5B3A-48DA-E467CEE6525D}"/>
                    </a:ext>
                  </a:extLst>
                </p:cNvPr>
                <p:cNvSpPr>
                  <a:spLocks/>
                </p:cNvSpPr>
                <p:nvPr/>
              </p:nvSpPr>
              <p:spPr bwMode="auto">
                <a:xfrm>
                  <a:off x="2582" y="3050"/>
                  <a:ext cx="24" cy="42"/>
                </a:xfrm>
                <a:custGeom>
                  <a:avLst/>
                  <a:gdLst>
                    <a:gd name="T0" fmla="*/ 23 w 26"/>
                    <a:gd name="T1" fmla="*/ 12 h 44"/>
                    <a:gd name="T2" fmla="*/ 0 w 26"/>
                    <a:gd name="T3" fmla="*/ 0 h 44"/>
                    <a:gd name="T4" fmla="*/ 0 w 26"/>
                    <a:gd name="T5" fmla="*/ 27 h 44"/>
                    <a:gd name="T6" fmla="*/ 23 w 26"/>
                    <a:gd name="T7" fmla="*/ 41 h 44"/>
                    <a:gd name="T8" fmla="*/ 23 w 26"/>
                    <a:gd name="T9" fmla="*/ 12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3"/>
                      </a:moveTo>
                      <a:lnTo>
                        <a:pt x="0" y="0"/>
                      </a:lnTo>
                      <a:lnTo>
                        <a:pt x="0" y="28"/>
                      </a:lnTo>
                      <a:lnTo>
                        <a:pt x="25" y="43"/>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6" name="Freeform 243">
                  <a:extLst>
                    <a:ext uri="{FF2B5EF4-FFF2-40B4-BE49-F238E27FC236}">
                      <a16:creationId xmlns:a16="http://schemas.microsoft.com/office/drawing/2014/main" id="{547CADF7-12EB-5F1B-9A7B-31BB72AF6FBA}"/>
                    </a:ext>
                  </a:extLst>
                </p:cNvPr>
                <p:cNvSpPr>
                  <a:spLocks/>
                </p:cNvSpPr>
                <p:nvPr/>
              </p:nvSpPr>
              <p:spPr bwMode="auto">
                <a:xfrm>
                  <a:off x="2605" y="3010"/>
                  <a:ext cx="89" cy="82"/>
                </a:xfrm>
                <a:custGeom>
                  <a:avLst/>
                  <a:gdLst>
                    <a:gd name="T0" fmla="*/ 88 w 97"/>
                    <a:gd name="T1" fmla="*/ 0 h 86"/>
                    <a:gd name="T2" fmla="*/ 0 w 97"/>
                    <a:gd name="T3" fmla="*/ 52 h 86"/>
                    <a:gd name="T4" fmla="*/ 0 w 97"/>
                    <a:gd name="T5" fmla="*/ 81 h 86"/>
                    <a:gd name="T6" fmla="*/ 88 w 97"/>
                    <a:gd name="T7" fmla="*/ 28 h 86"/>
                    <a:gd name="T8" fmla="*/ 88 w 97"/>
                    <a:gd name="T9" fmla="*/ 0 h 86"/>
                    <a:gd name="T10" fmla="*/ 0 60000 65536"/>
                    <a:gd name="T11" fmla="*/ 0 60000 65536"/>
                    <a:gd name="T12" fmla="*/ 0 60000 65536"/>
                    <a:gd name="T13" fmla="*/ 0 60000 65536"/>
                    <a:gd name="T14" fmla="*/ 0 60000 65536"/>
                    <a:gd name="T15" fmla="*/ 0 w 97"/>
                    <a:gd name="T16" fmla="*/ 0 h 86"/>
                    <a:gd name="T17" fmla="*/ 97 w 97"/>
                    <a:gd name="T18" fmla="*/ 86 h 86"/>
                  </a:gdLst>
                  <a:ahLst/>
                  <a:cxnLst>
                    <a:cxn ang="T10">
                      <a:pos x="T0" y="T1"/>
                    </a:cxn>
                    <a:cxn ang="T11">
                      <a:pos x="T2" y="T3"/>
                    </a:cxn>
                    <a:cxn ang="T12">
                      <a:pos x="T4" y="T5"/>
                    </a:cxn>
                    <a:cxn ang="T13">
                      <a:pos x="T6" y="T7"/>
                    </a:cxn>
                    <a:cxn ang="T14">
                      <a:pos x="T8" y="T9"/>
                    </a:cxn>
                  </a:cxnLst>
                  <a:rect l="T15" t="T16" r="T17" b="T18"/>
                  <a:pathLst>
                    <a:path w="97" h="86">
                      <a:moveTo>
                        <a:pt x="96" y="0"/>
                      </a:moveTo>
                      <a:lnTo>
                        <a:pt x="0" y="55"/>
                      </a:lnTo>
                      <a:lnTo>
                        <a:pt x="0" y="85"/>
                      </a:lnTo>
                      <a:lnTo>
                        <a:pt x="96" y="29"/>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7" name="Line 244">
                  <a:extLst>
                    <a:ext uri="{FF2B5EF4-FFF2-40B4-BE49-F238E27FC236}">
                      <a16:creationId xmlns:a16="http://schemas.microsoft.com/office/drawing/2014/main" id="{6F83FB6C-8BC1-DEB3-334D-2135EEF40611}"/>
                    </a:ext>
                  </a:extLst>
                </p:cNvPr>
                <p:cNvSpPr>
                  <a:spLocks noChangeShapeType="1"/>
                </p:cNvSpPr>
                <p:nvPr/>
              </p:nvSpPr>
              <p:spPr bwMode="auto">
                <a:xfrm flipV="1">
                  <a:off x="2674" y="304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8" name="Freeform 245">
                  <a:extLst>
                    <a:ext uri="{FF2B5EF4-FFF2-40B4-BE49-F238E27FC236}">
                      <a16:creationId xmlns:a16="http://schemas.microsoft.com/office/drawing/2014/main" id="{A99B3C79-55D0-7114-D2EA-7C2E33131BEA}"/>
                    </a:ext>
                  </a:extLst>
                </p:cNvPr>
                <p:cNvSpPr>
                  <a:spLocks/>
                </p:cNvSpPr>
                <p:nvPr/>
              </p:nvSpPr>
              <p:spPr bwMode="auto">
                <a:xfrm>
                  <a:off x="2674" y="3052"/>
                  <a:ext cx="15" cy="16"/>
                </a:xfrm>
                <a:custGeom>
                  <a:avLst/>
                  <a:gdLst>
                    <a:gd name="T0" fmla="*/ 3 w 17"/>
                    <a:gd name="T1" fmla="*/ 15 h 17"/>
                    <a:gd name="T2" fmla="*/ 0 w 17"/>
                    <a:gd name="T3" fmla="*/ 12 h 17"/>
                    <a:gd name="T4" fmla="*/ 0 w 17"/>
                    <a:gd name="T5" fmla="*/ 9 h 17"/>
                    <a:gd name="T6" fmla="*/ 0 w 17"/>
                    <a:gd name="T7" fmla="*/ 5 h 17"/>
                    <a:gd name="T8" fmla="*/ 0 w 17"/>
                    <a:gd name="T9" fmla="*/ 2 h 17"/>
                    <a:gd name="T10" fmla="*/ 3 w 17"/>
                    <a:gd name="T11" fmla="*/ 2 h 17"/>
                    <a:gd name="T12" fmla="*/ 5 w 17"/>
                    <a:gd name="T13" fmla="*/ 0 h 17"/>
                    <a:gd name="T14" fmla="*/ 8 w 17"/>
                    <a:gd name="T15" fmla="*/ 0 h 17"/>
                    <a:gd name="T16" fmla="*/ 11 w 17"/>
                    <a:gd name="T17" fmla="*/ 2 h 17"/>
                    <a:gd name="T18" fmla="*/ 14 w 17"/>
                    <a:gd name="T19" fmla="*/ 5 h 17"/>
                    <a:gd name="T20" fmla="*/ 11 w 17"/>
                    <a:gd name="T21" fmla="*/ 12 h 17"/>
                    <a:gd name="T22" fmla="*/ 8 w 17"/>
                    <a:gd name="T23" fmla="*/ 15 h 17"/>
                    <a:gd name="T24" fmla="*/ 5 w 17"/>
                    <a:gd name="T25" fmla="*/ 15 h 17"/>
                    <a:gd name="T26" fmla="*/ 3 w 17"/>
                    <a:gd name="T27" fmla="*/ 15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6"/>
                      </a:moveTo>
                      <a:lnTo>
                        <a:pt x="0" y="13"/>
                      </a:lnTo>
                      <a:lnTo>
                        <a:pt x="0" y="10"/>
                      </a:lnTo>
                      <a:lnTo>
                        <a:pt x="0" y="5"/>
                      </a:lnTo>
                      <a:lnTo>
                        <a:pt x="0" y="2"/>
                      </a:lnTo>
                      <a:lnTo>
                        <a:pt x="3" y="2"/>
                      </a:lnTo>
                      <a:lnTo>
                        <a:pt x="6" y="0"/>
                      </a:lnTo>
                      <a:lnTo>
                        <a:pt x="9" y="0"/>
                      </a:lnTo>
                      <a:lnTo>
                        <a:pt x="12" y="2"/>
                      </a:lnTo>
                      <a:lnTo>
                        <a:pt x="16" y="5"/>
                      </a:lnTo>
                      <a:lnTo>
                        <a:pt x="12" y="13"/>
                      </a:lnTo>
                      <a:lnTo>
                        <a:pt x="9" y="16"/>
                      </a:lnTo>
                      <a:lnTo>
                        <a:pt x="6" y="16"/>
                      </a:lnTo>
                      <a:lnTo>
                        <a:pt x="3"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9" name="Freeform 246">
                  <a:extLst>
                    <a:ext uri="{FF2B5EF4-FFF2-40B4-BE49-F238E27FC236}">
                      <a16:creationId xmlns:a16="http://schemas.microsoft.com/office/drawing/2014/main" id="{17D4D3CC-CEE1-BBE9-AEDE-6498AC237F4C}"/>
                    </a:ext>
                  </a:extLst>
                </p:cNvPr>
                <p:cNvSpPr>
                  <a:spLocks/>
                </p:cNvSpPr>
                <p:nvPr/>
              </p:nvSpPr>
              <p:spPr bwMode="auto">
                <a:xfrm>
                  <a:off x="2674" y="3052"/>
                  <a:ext cx="15" cy="16"/>
                </a:xfrm>
                <a:custGeom>
                  <a:avLst/>
                  <a:gdLst>
                    <a:gd name="T0" fmla="*/ 11 w 17"/>
                    <a:gd name="T1" fmla="*/ 11 h 17"/>
                    <a:gd name="T2" fmla="*/ 14 w 17"/>
                    <a:gd name="T3" fmla="*/ 3 h 17"/>
                    <a:gd name="T4" fmla="*/ 11 w 17"/>
                    <a:gd name="T5" fmla="*/ 0 h 17"/>
                    <a:gd name="T6" fmla="*/ 8 w 17"/>
                    <a:gd name="T7" fmla="*/ 3 h 17"/>
                    <a:gd name="T8" fmla="*/ 3 w 17"/>
                    <a:gd name="T9" fmla="*/ 6 h 17"/>
                    <a:gd name="T10" fmla="*/ 0 w 17"/>
                    <a:gd name="T11" fmla="*/ 11 h 17"/>
                    <a:gd name="T12" fmla="*/ 3 w 17"/>
                    <a:gd name="T13" fmla="*/ 15 h 17"/>
                    <a:gd name="T14" fmla="*/ 5 w 17"/>
                    <a:gd name="T15" fmla="*/ 15 h 17"/>
                    <a:gd name="T16" fmla="*/ 8 w 17"/>
                    <a:gd name="T17" fmla="*/ 15 h 17"/>
                    <a:gd name="T18" fmla="*/ 11 w 17"/>
                    <a:gd name="T19" fmla="*/ 11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17"/>
                    <a:gd name="T32" fmla="*/ 17 w 17"/>
                    <a:gd name="T33" fmla="*/ 17 h 1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17">
                      <a:moveTo>
                        <a:pt x="12" y="12"/>
                      </a:moveTo>
                      <a:lnTo>
                        <a:pt x="16" y="3"/>
                      </a:lnTo>
                      <a:lnTo>
                        <a:pt x="12" y="0"/>
                      </a:lnTo>
                      <a:lnTo>
                        <a:pt x="9" y="3"/>
                      </a:lnTo>
                      <a:lnTo>
                        <a:pt x="3" y="6"/>
                      </a:lnTo>
                      <a:lnTo>
                        <a:pt x="0" y="12"/>
                      </a:lnTo>
                      <a:lnTo>
                        <a:pt x="3" y="16"/>
                      </a:lnTo>
                      <a:lnTo>
                        <a:pt x="6" y="16"/>
                      </a:lnTo>
                      <a:lnTo>
                        <a:pt x="9" y="16"/>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0" name="Freeform 247">
                  <a:extLst>
                    <a:ext uri="{FF2B5EF4-FFF2-40B4-BE49-F238E27FC236}">
                      <a16:creationId xmlns:a16="http://schemas.microsoft.com/office/drawing/2014/main" id="{80EDD545-B407-079D-470C-5BE153E6255C}"/>
                    </a:ext>
                  </a:extLst>
                </p:cNvPr>
                <p:cNvSpPr>
                  <a:spLocks/>
                </p:cNvSpPr>
                <p:nvPr/>
              </p:nvSpPr>
              <p:spPr bwMode="auto">
                <a:xfrm>
                  <a:off x="2622" y="3021"/>
                  <a:ext cx="111" cy="67"/>
                </a:xfrm>
                <a:custGeom>
                  <a:avLst/>
                  <a:gdLst>
                    <a:gd name="T0" fmla="*/ 110 w 121"/>
                    <a:gd name="T1" fmla="*/ 13 h 71"/>
                    <a:gd name="T2" fmla="*/ 87 w 121"/>
                    <a:gd name="T3" fmla="*/ 0 h 71"/>
                    <a:gd name="T4" fmla="*/ 0 w 121"/>
                    <a:gd name="T5" fmla="*/ 52 h 71"/>
                    <a:gd name="T6" fmla="*/ 22 w 121"/>
                    <a:gd name="T7" fmla="*/ 66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1" name="Freeform 248">
                  <a:extLst>
                    <a:ext uri="{FF2B5EF4-FFF2-40B4-BE49-F238E27FC236}">
                      <a16:creationId xmlns:a16="http://schemas.microsoft.com/office/drawing/2014/main" id="{4D2E6DF3-5BDA-FA3A-854C-846BEB47D836}"/>
                    </a:ext>
                  </a:extLst>
                </p:cNvPr>
                <p:cNvSpPr>
                  <a:spLocks/>
                </p:cNvSpPr>
                <p:nvPr/>
              </p:nvSpPr>
              <p:spPr bwMode="auto">
                <a:xfrm>
                  <a:off x="2644" y="3035"/>
                  <a:ext cx="89" cy="81"/>
                </a:xfrm>
                <a:custGeom>
                  <a:avLst/>
                  <a:gdLst>
                    <a:gd name="T0" fmla="*/ 88 w 97"/>
                    <a:gd name="T1" fmla="*/ 0 h 85"/>
                    <a:gd name="T2" fmla="*/ 0 w 97"/>
                    <a:gd name="T3" fmla="*/ 52 h 85"/>
                    <a:gd name="T4" fmla="*/ 0 w 97"/>
                    <a:gd name="T5" fmla="*/ 80 h 85"/>
                    <a:gd name="T6" fmla="*/ 88 w 97"/>
                    <a:gd name="T7" fmla="*/ 27 h 85"/>
                    <a:gd name="T8" fmla="*/ 88 w 97"/>
                    <a:gd name="T9" fmla="*/ 0 h 85"/>
                    <a:gd name="T10" fmla="*/ 0 60000 65536"/>
                    <a:gd name="T11" fmla="*/ 0 60000 65536"/>
                    <a:gd name="T12" fmla="*/ 0 60000 65536"/>
                    <a:gd name="T13" fmla="*/ 0 60000 65536"/>
                    <a:gd name="T14" fmla="*/ 0 60000 65536"/>
                    <a:gd name="T15" fmla="*/ 0 w 97"/>
                    <a:gd name="T16" fmla="*/ 0 h 85"/>
                    <a:gd name="T17" fmla="*/ 97 w 97"/>
                    <a:gd name="T18" fmla="*/ 85 h 85"/>
                  </a:gdLst>
                  <a:ahLst/>
                  <a:cxnLst>
                    <a:cxn ang="T10">
                      <a:pos x="T0" y="T1"/>
                    </a:cxn>
                    <a:cxn ang="T11">
                      <a:pos x="T2" y="T3"/>
                    </a:cxn>
                    <a:cxn ang="T12">
                      <a:pos x="T4" y="T5"/>
                    </a:cxn>
                    <a:cxn ang="T13">
                      <a:pos x="T6" y="T7"/>
                    </a:cxn>
                    <a:cxn ang="T14">
                      <a:pos x="T8" y="T9"/>
                    </a:cxn>
                  </a:cxnLst>
                  <a:rect l="T15" t="T16" r="T17" b="T18"/>
                  <a:pathLst>
                    <a:path w="97" h="85">
                      <a:moveTo>
                        <a:pt x="96" y="0"/>
                      </a:moveTo>
                      <a:lnTo>
                        <a:pt x="0" y="55"/>
                      </a:lnTo>
                      <a:lnTo>
                        <a:pt x="0" y="84"/>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2" name="Freeform 249">
                  <a:extLst>
                    <a:ext uri="{FF2B5EF4-FFF2-40B4-BE49-F238E27FC236}">
                      <a16:creationId xmlns:a16="http://schemas.microsoft.com/office/drawing/2014/main" id="{E316EC90-0505-CCE0-4985-74364C6D58C2}"/>
                    </a:ext>
                  </a:extLst>
                </p:cNvPr>
                <p:cNvSpPr>
                  <a:spLocks/>
                </p:cNvSpPr>
                <p:nvPr/>
              </p:nvSpPr>
              <p:spPr bwMode="auto">
                <a:xfrm>
                  <a:off x="2504" y="3003"/>
                  <a:ext cx="24" cy="42"/>
                </a:xfrm>
                <a:custGeom>
                  <a:avLst/>
                  <a:gdLst>
                    <a:gd name="T0" fmla="*/ 23 w 26"/>
                    <a:gd name="T1" fmla="*/ 13 h 45"/>
                    <a:gd name="T2" fmla="*/ 0 w 26"/>
                    <a:gd name="T3" fmla="*/ 0 h 45"/>
                    <a:gd name="T4" fmla="*/ 0 w 26"/>
                    <a:gd name="T5" fmla="*/ 27 h 45"/>
                    <a:gd name="T6" fmla="*/ 23 w 26"/>
                    <a:gd name="T7" fmla="*/ 41 h 45"/>
                    <a:gd name="T8" fmla="*/ 23 w 26"/>
                    <a:gd name="T9" fmla="*/ 13 h 45"/>
                    <a:gd name="T10" fmla="*/ 0 60000 65536"/>
                    <a:gd name="T11" fmla="*/ 0 60000 65536"/>
                    <a:gd name="T12" fmla="*/ 0 60000 65536"/>
                    <a:gd name="T13" fmla="*/ 0 60000 65536"/>
                    <a:gd name="T14" fmla="*/ 0 60000 65536"/>
                    <a:gd name="T15" fmla="*/ 0 w 26"/>
                    <a:gd name="T16" fmla="*/ 0 h 45"/>
                    <a:gd name="T17" fmla="*/ 26 w 26"/>
                    <a:gd name="T18" fmla="*/ 45 h 45"/>
                  </a:gdLst>
                  <a:ahLst/>
                  <a:cxnLst>
                    <a:cxn ang="T10">
                      <a:pos x="T0" y="T1"/>
                    </a:cxn>
                    <a:cxn ang="T11">
                      <a:pos x="T2" y="T3"/>
                    </a:cxn>
                    <a:cxn ang="T12">
                      <a:pos x="T4" y="T5"/>
                    </a:cxn>
                    <a:cxn ang="T13">
                      <a:pos x="T6" y="T7"/>
                    </a:cxn>
                    <a:cxn ang="T14">
                      <a:pos x="T8" y="T9"/>
                    </a:cxn>
                  </a:cxnLst>
                  <a:rect l="T15" t="T16" r="T17" b="T18"/>
                  <a:pathLst>
                    <a:path w="26" h="45">
                      <a:moveTo>
                        <a:pt x="25" y="14"/>
                      </a:moveTo>
                      <a:lnTo>
                        <a:pt x="0" y="0"/>
                      </a:lnTo>
                      <a:lnTo>
                        <a:pt x="0" y="29"/>
                      </a:lnTo>
                      <a:lnTo>
                        <a:pt x="25" y="44"/>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3" name="Freeform 250">
                  <a:extLst>
                    <a:ext uri="{FF2B5EF4-FFF2-40B4-BE49-F238E27FC236}">
                      <a16:creationId xmlns:a16="http://schemas.microsoft.com/office/drawing/2014/main" id="{49223F1F-04A3-9CCC-DC28-08DD2CD3BCC0}"/>
                    </a:ext>
                  </a:extLst>
                </p:cNvPr>
                <p:cNvSpPr>
                  <a:spLocks/>
                </p:cNvSpPr>
                <p:nvPr/>
              </p:nvSpPr>
              <p:spPr bwMode="auto">
                <a:xfrm>
                  <a:off x="2622" y="3073"/>
                  <a:ext cx="23" cy="43"/>
                </a:xfrm>
                <a:custGeom>
                  <a:avLst/>
                  <a:gdLst>
                    <a:gd name="T0" fmla="*/ 22 w 25"/>
                    <a:gd name="T1" fmla="*/ 13 h 45"/>
                    <a:gd name="T2" fmla="*/ 0 w 25"/>
                    <a:gd name="T3" fmla="*/ 0 h 45"/>
                    <a:gd name="T4" fmla="*/ 0 w 25"/>
                    <a:gd name="T5" fmla="*/ 28 h 45"/>
                    <a:gd name="T6" fmla="*/ 22 w 25"/>
                    <a:gd name="T7" fmla="*/ 42 h 45"/>
                    <a:gd name="T8" fmla="*/ 22 w 25"/>
                    <a:gd name="T9" fmla="*/ 13 h 45"/>
                    <a:gd name="T10" fmla="*/ 0 60000 65536"/>
                    <a:gd name="T11" fmla="*/ 0 60000 65536"/>
                    <a:gd name="T12" fmla="*/ 0 60000 65536"/>
                    <a:gd name="T13" fmla="*/ 0 60000 65536"/>
                    <a:gd name="T14" fmla="*/ 0 60000 65536"/>
                    <a:gd name="T15" fmla="*/ 0 w 25"/>
                    <a:gd name="T16" fmla="*/ 0 h 45"/>
                    <a:gd name="T17" fmla="*/ 25 w 25"/>
                    <a:gd name="T18" fmla="*/ 45 h 45"/>
                  </a:gdLst>
                  <a:ahLst/>
                  <a:cxnLst>
                    <a:cxn ang="T10">
                      <a:pos x="T0" y="T1"/>
                    </a:cxn>
                    <a:cxn ang="T11">
                      <a:pos x="T2" y="T3"/>
                    </a:cxn>
                    <a:cxn ang="T12">
                      <a:pos x="T4" y="T5"/>
                    </a:cxn>
                    <a:cxn ang="T13">
                      <a:pos x="T6" y="T7"/>
                    </a:cxn>
                    <a:cxn ang="T14">
                      <a:pos x="T8" y="T9"/>
                    </a:cxn>
                  </a:cxnLst>
                  <a:rect l="T15" t="T16" r="T17" b="T18"/>
                  <a:pathLst>
                    <a:path w="25" h="45">
                      <a:moveTo>
                        <a:pt x="24" y="14"/>
                      </a:moveTo>
                      <a:lnTo>
                        <a:pt x="0" y="0"/>
                      </a:lnTo>
                      <a:lnTo>
                        <a:pt x="0" y="29"/>
                      </a:lnTo>
                      <a:lnTo>
                        <a:pt x="24" y="44"/>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4" name="Freeform 251">
                  <a:extLst>
                    <a:ext uri="{FF2B5EF4-FFF2-40B4-BE49-F238E27FC236}">
                      <a16:creationId xmlns:a16="http://schemas.microsoft.com/office/drawing/2014/main" id="{B2682BCB-5CA7-B852-8F80-800F4C506DB1}"/>
                    </a:ext>
                  </a:extLst>
                </p:cNvPr>
                <p:cNvSpPr>
                  <a:spLocks/>
                </p:cNvSpPr>
                <p:nvPr/>
              </p:nvSpPr>
              <p:spPr bwMode="auto">
                <a:xfrm>
                  <a:off x="2527" y="2965"/>
                  <a:ext cx="88" cy="80"/>
                </a:xfrm>
                <a:custGeom>
                  <a:avLst/>
                  <a:gdLst>
                    <a:gd name="T0" fmla="*/ 86 w 96"/>
                    <a:gd name="T1" fmla="*/ 0 h 85"/>
                    <a:gd name="T2" fmla="*/ 0 w 96"/>
                    <a:gd name="T3" fmla="*/ 52 h 85"/>
                    <a:gd name="T4" fmla="*/ 0 w 96"/>
                    <a:gd name="T5" fmla="*/ 79 h 85"/>
                    <a:gd name="T6" fmla="*/ 87 w 96"/>
                    <a:gd name="T7" fmla="*/ 26 h 85"/>
                    <a:gd name="T8" fmla="*/ 86 w 96"/>
                    <a:gd name="T9" fmla="*/ 0 h 85"/>
                    <a:gd name="T10" fmla="*/ 0 60000 65536"/>
                    <a:gd name="T11" fmla="*/ 0 60000 65536"/>
                    <a:gd name="T12" fmla="*/ 0 60000 65536"/>
                    <a:gd name="T13" fmla="*/ 0 60000 65536"/>
                    <a:gd name="T14" fmla="*/ 0 60000 65536"/>
                    <a:gd name="T15" fmla="*/ 0 w 96"/>
                    <a:gd name="T16" fmla="*/ 0 h 85"/>
                    <a:gd name="T17" fmla="*/ 96 w 96"/>
                    <a:gd name="T18" fmla="*/ 85 h 85"/>
                  </a:gdLst>
                  <a:ahLst/>
                  <a:cxnLst>
                    <a:cxn ang="T10">
                      <a:pos x="T0" y="T1"/>
                    </a:cxn>
                    <a:cxn ang="T11">
                      <a:pos x="T2" y="T3"/>
                    </a:cxn>
                    <a:cxn ang="T12">
                      <a:pos x="T4" y="T5"/>
                    </a:cxn>
                    <a:cxn ang="T13">
                      <a:pos x="T6" y="T7"/>
                    </a:cxn>
                    <a:cxn ang="T14">
                      <a:pos x="T8" y="T9"/>
                    </a:cxn>
                  </a:cxnLst>
                  <a:rect l="T15" t="T16" r="T17" b="T18"/>
                  <a:pathLst>
                    <a:path w="96" h="85">
                      <a:moveTo>
                        <a:pt x="94" y="0"/>
                      </a:moveTo>
                      <a:lnTo>
                        <a:pt x="0" y="55"/>
                      </a:lnTo>
                      <a:lnTo>
                        <a:pt x="0" y="84"/>
                      </a:lnTo>
                      <a:lnTo>
                        <a:pt x="95" y="28"/>
                      </a:lnTo>
                      <a:lnTo>
                        <a:pt x="94"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nvGrpSpPr>
                <p:cNvPr id="115" name="Group 252">
                  <a:extLst>
                    <a:ext uri="{FF2B5EF4-FFF2-40B4-BE49-F238E27FC236}">
                      <a16:creationId xmlns:a16="http://schemas.microsoft.com/office/drawing/2014/main" id="{3F2572C6-42B8-517D-5D27-30ED03CF039C}"/>
                    </a:ext>
                  </a:extLst>
                </p:cNvPr>
                <p:cNvGrpSpPr>
                  <a:grpSpLocks/>
                </p:cNvGrpSpPr>
                <p:nvPr/>
              </p:nvGrpSpPr>
              <p:grpSpPr bwMode="auto">
                <a:xfrm>
                  <a:off x="2587" y="2873"/>
                  <a:ext cx="149" cy="130"/>
                  <a:chOff x="2587" y="2873"/>
                  <a:chExt cx="149" cy="130"/>
                </a:xfrm>
              </p:grpSpPr>
              <p:sp>
                <p:nvSpPr>
                  <p:cNvPr id="209" name="Line 253">
                    <a:extLst>
                      <a:ext uri="{FF2B5EF4-FFF2-40B4-BE49-F238E27FC236}">
                        <a16:creationId xmlns:a16="http://schemas.microsoft.com/office/drawing/2014/main" id="{6B58B96B-2DBD-5F71-3055-BFCD24B37E71}"/>
                      </a:ext>
                    </a:extLst>
                  </p:cNvPr>
                  <p:cNvSpPr>
                    <a:spLocks noChangeShapeType="1"/>
                  </p:cNvSpPr>
                  <p:nvPr/>
                </p:nvSpPr>
                <p:spPr bwMode="auto">
                  <a:xfrm flipV="1">
                    <a:off x="2662" y="2954"/>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210" name="Freeform 254">
                    <a:extLst>
                      <a:ext uri="{FF2B5EF4-FFF2-40B4-BE49-F238E27FC236}">
                        <a16:creationId xmlns:a16="http://schemas.microsoft.com/office/drawing/2014/main" id="{0660AFB4-9703-F150-F05C-0BBD5054D30B}"/>
                      </a:ext>
                    </a:extLst>
                  </p:cNvPr>
                  <p:cNvSpPr>
                    <a:spLocks/>
                  </p:cNvSpPr>
                  <p:nvPr/>
                </p:nvSpPr>
                <p:spPr bwMode="auto">
                  <a:xfrm>
                    <a:off x="2658" y="2960"/>
                    <a:ext cx="16" cy="16"/>
                  </a:xfrm>
                  <a:custGeom>
                    <a:avLst/>
                    <a:gdLst>
                      <a:gd name="T0" fmla="*/ 8 w 17"/>
                      <a:gd name="T1" fmla="*/ 12 h 17"/>
                      <a:gd name="T2" fmla="*/ 15 w 17"/>
                      <a:gd name="T3" fmla="*/ 10 h 17"/>
                      <a:gd name="T4" fmla="*/ 15 w 17"/>
                      <a:gd name="T5" fmla="*/ 8 h 17"/>
                      <a:gd name="T6" fmla="*/ 15 w 17"/>
                      <a:gd name="T7" fmla="*/ 4 h 17"/>
                      <a:gd name="T8" fmla="*/ 11 w 17"/>
                      <a:gd name="T9" fmla="*/ 2 h 17"/>
                      <a:gd name="T10" fmla="*/ 8 w 17"/>
                      <a:gd name="T11" fmla="*/ 0 h 17"/>
                      <a:gd name="T12" fmla="*/ 6 w 17"/>
                      <a:gd name="T13" fmla="*/ 0 h 17"/>
                      <a:gd name="T14" fmla="*/ 0 w 17"/>
                      <a:gd name="T15" fmla="*/ 2 h 17"/>
                      <a:gd name="T16" fmla="*/ 0 w 17"/>
                      <a:gd name="T17" fmla="*/ 4 h 17"/>
                      <a:gd name="T18" fmla="*/ 0 w 17"/>
                      <a:gd name="T19" fmla="*/ 8 h 17"/>
                      <a:gd name="T20" fmla="*/ 3 w 17"/>
                      <a:gd name="T21" fmla="*/ 10 h 17"/>
                      <a:gd name="T22" fmla="*/ 6 w 17"/>
                      <a:gd name="T23" fmla="*/ 12 h 17"/>
                      <a:gd name="T24" fmla="*/ 6 w 17"/>
                      <a:gd name="T25" fmla="*/ 15 h 17"/>
                      <a:gd name="T26" fmla="*/ 8 w 17"/>
                      <a:gd name="T27" fmla="*/ 12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9" y="13"/>
                        </a:moveTo>
                        <a:lnTo>
                          <a:pt x="16" y="11"/>
                        </a:lnTo>
                        <a:lnTo>
                          <a:pt x="16" y="9"/>
                        </a:lnTo>
                        <a:lnTo>
                          <a:pt x="16" y="4"/>
                        </a:lnTo>
                        <a:lnTo>
                          <a:pt x="12" y="2"/>
                        </a:lnTo>
                        <a:lnTo>
                          <a:pt x="9" y="0"/>
                        </a:lnTo>
                        <a:lnTo>
                          <a:pt x="6" y="0"/>
                        </a:lnTo>
                        <a:lnTo>
                          <a:pt x="0" y="2"/>
                        </a:lnTo>
                        <a:lnTo>
                          <a:pt x="0" y="4"/>
                        </a:lnTo>
                        <a:lnTo>
                          <a:pt x="0" y="9"/>
                        </a:lnTo>
                        <a:lnTo>
                          <a:pt x="3" y="11"/>
                        </a:lnTo>
                        <a:lnTo>
                          <a:pt x="6" y="13"/>
                        </a:lnTo>
                        <a:lnTo>
                          <a:pt x="6" y="16"/>
                        </a:lnTo>
                        <a:lnTo>
                          <a:pt x="9"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1" name="Freeform 255">
                    <a:extLst>
                      <a:ext uri="{FF2B5EF4-FFF2-40B4-BE49-F238E27FC236}">
                        <a16:creationId xmlns:a16="http://schemas.microsoft.com/office/drawing/2014/main" id="{6C07B5B7-9F66-4C3E-3140-3D207A25457D}"/>
                      </a:ext>
                    </a:extLst>
                  </p:cNvPr>
                  <p:cNvSpPr>
                    <a:spLocks/>
                  </p:cNvSpPr>
                  <p:nvPr/>
                </p:nvSpPr>
                <p:spPr bwMode="auto">
                  <a:xfrm>
                    <a:off x="2658" y="2961"/>
                    <a:ext cx="16" cy="16"/>
                  </a:xfrm>
                  <a:custGeom>
                    <a:avLst/>
                    <a:gdLst>
                      <a:gd name="T0" fmla="*/ 0 w 17"/>
                      <a:gd name="T1" fmla="*/ 8 h 17"/>
                      <a:gd name="T2" fmla="*/ 0 w 17"/>
                      <a:gd name="T3" fmla="*/ 2 h 17"/>
                      <a:gd name="T4" fmla="*/ 0 w 17"/>
                      <a:gd name="T5" fmla="*/ 0 h 17"/>
                      <a:gd name="T6" fmla="*/ 4 w 17"/>
                      <a:gd name="T7" fmla="*/ 0 h 17"/>
                      <a:gd name="T8" fmla="*/ 8 w 17"/>
                      <a:gd name="T9" fmla="*/ 0 h 17"/>
                      <a:gd name="T10" fmla="*/ 11 w 17"/>
                      <a:gd name="T11" fmla="*/ 5 h 17"/>
                      <a:gd name="T12" fmla="*/ 15 w 17"/>
                      <a:gd name="T13" fmla="*/ 9 h 17"/>
                      <a:gd name="T14" fmla="*/ 15 w 17"/>
                      <a:gd name="T15" fmla="*/ 12 h 17"/>
                      <a:gd name="T16" fmla="*/ 11 w 17"/>
                      <a:gd name="T17" fmla="*/ 12 h 17"/>
                      <a:gd name="T18" fmla="*/ 8 w 17"/>
                      <a:gd name="T19" fmla="*/ 15 h 17"/>
                      <a:gd name="T20" fmla="*/ 8 w 17"/>
                      <a:gd name="T21" fmla="*/ 12 h 17"/>
                      <a:gd name="T22" fmla="*/ 0 w 17"/>
                      <a:gd name="T23" fmla="*/ 8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0" y="8"/>
                        </a:moveTo>
                        <a:lnTo>
                          <a:pt x="0" y="2"/>
                        </a:lnTo>
                        <a:lnTo>
                          <a:pt x="0" y="0"/>
                        </a:lnTo>
                        <a:lnTo>
                          <a:pt x="4" y="0"/>
                        </a:lnTo>
                        <a:lnTo>
                          <a:pt x="8" y="0"/>
                        </a:lnTo>
                        <a:lnTo>
                          <a:pt x="12" y="5"/>
                        </a:lnTo>
                        <a:lnTo>
                          <a:pt x="16" y="10"/>
                        </a:lnTo>
                        <a:lnTo>
                          <a:pt x="16" y="13"/>
                        </a:lnTo>
                        <a:lnTo>
                          <a:pt x="12" y="13"/>
                        </a:lnTo>
                        <a:lnTo>
                          <a:pt x="8" y="16"/>
                        </a:lnTo>
                        <a:lnTo>
                          <a:pt x="8" y="13"/>
                        </a:lnTo>
                        <a:lnTo>
                          <a:pt x="0" y="8"/>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2" name="Freeform 256">
                    <a:extLst>
                      <a:ext uri="{FF2B5EF4-FFF2-40B4-BE49-F238E27FC236}">
                        <a16:creationId xmlns:a16="http://schemas.microsoft.com/office/drawing/2014/main" id="{8C484FFC-AE61-ECDB-9CFF-5EA15EE91DA2}"/>
                      </a:ext>
                    </a:extLst>
                  </p:cNvPr>
                  <p:cNvSpPr>
                    <a:spLocks/>
                  </p:cNvSpPr>
                  <p:nvPr/>
                </p:nvSpPr>
                <p:spPr bwMode="auto">
                  <a:xfrm>
                    <a:off x="2668" y="2960"/>
                    <a:ext cx="16" cy="16"/>
                  </a:xfrm>
                  <a:custGeom>
                    <a:avLst/>
                    <a:gdLst>
                      <a:gd name="T0" fmla="*/ 8 w 17"/>
                      <a:gd name="T1" fmla="*/ 15 h 17"/>
                      <a:gd name="T2" fmla="*/ 12 w 17"/>
                      <a:gd name="T3" fmla="*/ 12 h 17"/>
                      <a:gd name="T4" fmla="*/ 13 w 17"/>
                      <a:gd name="T5" fmla="*/ 11 h 17"/>
                      <a:gd name="T6" fmla="*/ 15 w 17"/>
                      <a:gd name="T7" fmla="*/ 11 h 17"/>
                      <a:gd name="T8" fmla="*/ 15 w 17"/>
                      <a:gd name="T9" fmla="*/ 9 h 17"/>
                      <a:gd name="T10" fmla="*/ 15 w 17"/>
                      <a:gd name="T11" fmla="*/ 8 h 17"/>
                      <a:gd name="T12" fmla="*/ 12 w 17"/>
                      <a:gd name="T13" fmla="*/ 3 h 17"/>
                      <a:gd name="T14" fmla="*/ 11 w 17"/>
                      <a:gd name="T15" fmla="*/ 2 h 17"/>
                      <a:gd name="T16" fmla="*/ 8 w 17"/>
                      <a:gd name="T17" fmla="*/ 0 h 17"/>
                      <a:gd name="T18" fmla="*/ 7 w 17"/>
                      <a:gd name="T19" fmla="*/ 0 h 17"/>
                      <a:gd name="T20" fmla="*/ 6 w 17"/>
                      <a:gd name="T21" fmla="*/ 0 h 17"/>
                      <a:gd name="T22" fmla="*/ 4 w 17"/>
                      <a:gd name="T23" fmla="*/ 0 h 17"/>
                      <a:gd name="T24" fmla="*/ 1 w 17"/>
                      <a:gd name="T25" fmla="*/ 1 h 17"/>
                      <a:gd name="T26" fmla="*/ 1 w 17"/>
                      <a:gd name="T27" fmla="*/ 2 h 17"/>
                      <a:gd name="T28" fmla="*/ 0 w 17"/>
                      <a:gd name="T29" fmla="*/ 3 h 17"/>
                      <a:gd name="T30" fmla="*/ 0 w 17"/>
                      <a:gd name="T31" fmla="*/ 5 h 17"/>
                      <a:gd name="T32" fmla="*/ 0 w 17"/>
                      <a:gd name="T33" fmla="*/ 8 h 17"/>
                      <a:gd name="T34" fmla="*/ 1 w 17"/>
                      <a:gd name="T35" fmla="*/ 10 h 17"/>
                      <a:gd name="T36" fmla="*/ 3 w 17"/>
                      <a:gd name="T37" fmla="*/ 12 h 17"/>
                      <a:gd name="T38" fmla="*/ 6 w 17"/>
                      <a:gd name="T39" fmla="*/ 13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10"/>
                        </a:lnTo>
                        <a:lnTo>
                          <a:pt x="16" y="8"/>
                        </a:lnTo>
                        <a:lnTo>
                          <a:pt x="13" y="3"/>
                        </a:lnTo>
                        <a:lnTo>
                          <a:pt x="12" y="2"/>
                        </a:lnTo>
                        <a:lnTo>
                          <a:pt x="9" y="0"/>
                        </a:lnTo>
                        <a:lnTo>
                          <a:pt x="7" y="0"/>
                        </a:lnTo>
                        <a:lnTo>
                          <a:pt x="6" y="0"/>
                        </a:lnTo>
                        <a:lnTo>
                          <a:pt x="4" y="0"/>
                        </a:lnTo>
                        <a:lnTo>
                          <a:pt x="1" y="1"/>
                        </a:lnTo>
                        <a:lnTo>
                          <a:pt x="1" y="2"/>
                        </a:lnTo>
                        <a:lnTo>
                          <a:pt x="0" y="3"/>
                        </a:lnTo>
                        <a:lnTo>
                          <a:pt x="0" y="5"/>
                        </a:lnTo>
                        <a:lnTo>
                          <a:pt x="0" y="8"/>
                        </a:lnTo>
                        <a:lnTo>
                          <a:pt x="1" y="11"/>
                        </a:lnTo>
                        <a:lnTo>
                          <a:pt x="3" y="13"/>
                        </a:lnTo>
                        <a:lnTo>
                          <a:pt x="6" y="14"/>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3" name="Freeform 257">
                    <a:extLst>
                      <a:ext uri="{FF2B5EF4-FFF2-40B4-BE49-F238E27FC236}">
                        <a16:creationId xmlns:a16="http://schemas.microsoft.com/office/drawing/2014/main" id="{67107F0C-D585-610A-2E64-2D20C8FA7761}"/>
                      </a:ext>
                    </a:extLst>
                  </p:cNvPr>
                  <p:cNvSpPr>
                    <a:spLocks/>
                  </p:cNvSpPr>
                  <p:nvPr/>
                </p:nvSpPr>
                <p:spPr bwMode="auto">
                  <a:xfrm>
                    <a:off x="2668" y="2961"/>
                    <a:ext cx="16" cy="16"/>
                  </a:xfrm>
                  <a:custGeom>
                    <a:avLst/>
                    <a:gdLst>
                      <a:gd name="T0" fmla="*/ 1 w 17"/>
                      <a:gd name="T1" fmla="*/ 10 h 17"/>
                      <a:gd name="T2" fmla="*/ 0 w 17"/>
                      <a:gd name="T3" fmla="*/ 7 h 17"/>
                      <a:gd name="T4" fmla="*/ 0 w 17"/>
                      <a:gd name="T5" fmla="*/ 4 h 17"/>
                      <a:gd name="T6" fmla="*/ 0 w 17"/>
                      <a:gd name="T7" fmla="*/ 2 h 17"/>
                      <a:gd name="T8" fmla="*/ 1 w 17"/>
                      <a:gd name="T9" fmla="*/ 1 h 17"/>
                      <a:gd name="T10" fmla="*/ 4 w 17"/>
                      <a:gd name="T11" fmla="*/ 0 h 17"/>
                      <a:gd name="T12" fmla="*/ 8 w 17"/>
                      <a:gd name="T13" fmla="*/ 1 h 17"/>
                      <a:gd name="T14" fmla="*/ 10 w 17"/>
                      <a:gd name="T15" fmla="*/ 2 h 17"/>
                      <a:gd name="T16" fmla="*/ 11 w 17"/>
                      <a:gd name="T17" fmla="*/ 6 h 17"/>
                      <a:gd name="T18" fmla="*/ 15 w 17"/>
                      <a:gd name="T19" fmla="*/ 8 h 17"/>
                      <a:gd name="T20" fmla="*/ 15 w 17"/>
                      <a:gd name="T21" fmla="*/ 10 h 17"/>
                      <a:gd name="T22" fmla="*/ 15 w 17"/>
                      <a:gd name="T23" fmla="*/ 13 h 17"/>
                      <a:gd name="T24" fmla="*/ 13 w 17"/>
                      <a:gd name="T25" fmla="*/ 13 h 17"/>
                      <a:gd name="T26" fmla="*/ 11 w 17"/>
                      <a:gd name="T27" fmla="*/ 15 h 17"/>
                      <a:gd name="T28" fmla="*/ 10 w 17"/>
                      <a:gd name="T29" fmla="*/ 15 h 17"/>
                      <a:gd name="T30" fmla="*/ 8 w 17"/>
                      <a:gd name="T31" fmla="*/ 13 h 17"/>
                      <a:gd name="T32" fmla="*/ 4 w 17"/>
                      <a:gd name="T33" fmla="*/ 12 h 17"/>
                      <a:gd name="T34" fmla="*/ 1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0" y="7"/>
                        </a:lnTo>
                        <a:lnTo>
                          <a:pt x="0" y="4"/>
                        </a:lnTo>
                        <a:lnTo>
                          <a:pt x="0" y="2"/>
                        </a:lnTo>
                        <a:lnTo>
                          <a:pt x="1" y="1"/>
                        </a:lnTo>
                        <a:lnTo>
                          <a:pt x="4" y="0"/>
                        </a:lnTo>
                        <a:lnTo>
                          <a:pt x="8" y="1"/>
                        </a:lnTo>
                        <a:lnTo>
                          <a:pt x="11" y="2"/>
                        </a:lnTo>
                        <a:lnTo>
                          <a:pt x="12" y="6"/>
                        </a:lnTo>
                        <a:lnTo>
                          <a:pt x="16" y="8"/>
                        </a:lnTo>
                        <a:lnTo>
                          <a:pt x="16" y="11"/>
                        </a:lnTo>
                        <a:lnTo>
                          <a:pt x="16" y="14"/>
                        </a:lnTo>
                        <a:lnTo>
                          <a:pt x="14" y="14"/>
                        </a:lnTo>
                        <a:lnTo>
                          <a:pt x="12" y="16"/>
                        </a:lnTo>
                        <a:lnTo>
                          <a:pt x="11" y="16"/>
                        </a:lnTo>
                        <a:lnTo>
                          <a:pt x="8" y="14"/>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4" name="Freeform 258">
                    <a:extLst>
                      <a:ext uri="{FF2B5EF4-FFF2-40B4-BE49-F238E27FC236}">
                        <a16:creationId xmlns:a16="http://schemas.microsoft.com/office/drawing/2014/main" id="{F4FA8036-AE22-C830-C68E-0DD558E361E7}"/>
                      </a:ext>
                    </a:extLst>
                  </p:cNvPr>
                  <p:cNvSpPr>
                    <a:spLocks/>
                  </p:cNvSpPr>
                  <p:nvPr/>
                </p:nvSpPr>
                <p:spPr bwMode="auto">
                  <a:xfrm>
                    <a:off x="2670" y="2963"/>
                    <a:ext cx="16" cy="16"/>
                  </a:xfrm>
                  <a:custGeom>
                    <a:avLst/>
                    <a:gdLst>
                      <a:gd name="T0" fmla="*/ 3 w 17"/>
                      <a:gd name="T1" fmla="*/ 10 h 17"/>
                      <a:gd name="T2" fmla="*/ 0 w 17"/>
                      <a:gd name="T3" fmla="*/ 6 h 17"/>
                      <a:gd name="T4" fmla="*/ 0 w 17"/>
                      <a:gd name="T5" fmla="*/ 2 h 17"/>
                      <a:gd name="T6" fmla="*/ 3 w 17"/>
                      <a:gd name="T7" fmla="*/ 2 h 17"/>
                      <a:gd name="T8" fmla="*/ 6 w 17"/>
                      <a:gd name="T9" fmla="*/ 0 h 17"/>
                      <a:gd name="T10" fmla="*/ 6 w 17"/>
                      <a:gd name="T11" fmla="*/ 2 h 17"/>
                      <a:gd name="T12" fmla="*/ 15 w 17"/>
                      <a:gd name="T13" fmla="*/ 6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1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1"/>
                        </a:moveTo>
                        <a:lnTo>
                          <a:pt x="0" y="6"/>
                        </a:lnTo>
                        <a:lnTo>
                          <a:pt x="0" y="2"/>
                        </a:lnTo>
                        <a:lnTo>
                          <a:pt x="3" y="2"/>
                        </a:lnTo>
                        <a:lnTo>
                          <a:pt x="6" y="0"/>
                        </a:lnTo>
                        <a:lnTo>
                          <a:pt x="6" y="2"/>
                        </a:lnTo>
                        <a:lnTo>
                          <a:pt x="16" y="6"/>
                        </a:lnTo>
                        <a:lnTo>
                          <a:pt x="16" y="9"/>
                        </a:lnTo>
                        <a:lnTo>
                          <a:pt x="16" y="13"/>
                        </a:lnTo>
                        <a:lnTo>
                          <a:pt x="16" y="16"/>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5" name="Freeform 259">
                    <a:extLst>
                      <a:ext uri="{FF2B5EF4-FFF2-40B4-BE49-F238E27FC236}">
                        <a16:creationId xmlns:a16="http://schemas.microsoft.com/office/drawing/2014/main" id="{C0AF8BEE-09BB-C589-D73A-5DDB77384A4D}"/>
                      </a:ext>
                    </a:extLst>
                  </p:cNvPr>
                  <p:cNvSpPr>
                    <a:spLocks/>
                  </p:cNvSpPr>
                  <p:nvPr/>
                </p:nvSpPr>
                <p:spPr bwMode="auto">
                  <a:xfrm>
                    <a:off x="2676" y="2965"/>
                    <a:ext cx="16" cy="17"/>
                  </a:xfrm>
                  <a:custGeom>
                    <a:avLst/>
                    <a:gdLst>
                      <a:gd name="T0" fmla="*/ 10 w 17"/>
                      <a:gd name="T1" fmla="*/ 16 h 17"/>
                      <a:gd name="T2" fmla="*/ 13 w 17"/>
                      <a:gd name="T3" fmla="*/ 13 h 17"/>
                      <a:gd name="T4" fmla="*/ 13 w 17"/>
                      <a:gd name="T5" fmla="*/ 12 h 17"/>
                      <a:gd name="T6" fmla="*/ 13 w 17"/>
                      <a:gd name="T7" fmla="*/ 11 h 17"/>
                      <a:gd name="T8" fmla="*/ 15 w 17"/>
                      <a:gd name="T9" fmla="*/ 10 h 17"/>
                      <a:gd name="T10" fmla="*/ 13 w 17"/>
                      <a:gd name="T11" fmla="*/ 6 h 17"/>
                      <a:gd name="T12" fmla="*/ 13 w 17"/>
                      <a:gd name="T13" fmla="*/ 3 h 17"/>
                      <a:gd name="T14" fmla="*/ 11 w 17"/>
                      <a:gd name="T15" fmla="*/ 1 h 17"/>
                      <a:gd name="T16" fmla="*/ 9 w 17"/>
                      <a:gd name="T17" fmla="*/ 0 h 17"/>
                      <a:gd name="T18" fmla="*/ 8 w 17"/>
                      <a:gd name="T19" fmla="*/ 0 h 17"/>
                      <a:gd name="T20" fmla="*/ 6 w 17"/>
                      <a:gd name="T21" fmla="*/ 0 h 17"/>
                      <a:gd name="T22" fmla="*/ 2 w 17"/>
                      <a:gd name="T23" fmla="*/ 1 h 17"/>
                      <a:gd name="T24" fmla="*/ 2 w 17"/>
                      <a:gd name="T25" fmla="*/ 2 h 17"/>
                      <a:gd name="T26" fmla="*/ 1 w 17"/>
                      <a:gd name="T27" fmla="*/ 3 h 17"/>
                      <a:gd name="T28" fmla="*/ 0 w 17"/>
                      <a:gd name="T29" fmla="*/ 5 h 17"/>
                      <a:gd name="T30" fmla="*/ 1 w 17"/>
                      <a:gd name="T31" fmla="*/ 8 h 17"/>
                      <a:gd name="T32" fmla="*/ 2 w 17"/>
                      <a:gd name="T33" fmla="*/ 10 h 17"/>
                      <a:gd name="T34" fmla="*/ 4 w 17"/>
                      <a:gd name="T35" fmla="*/ 13 h 17"/>
                      <a:gd name="T36" fmla="*/ 6 w 17"/>
                      <a:gd name="T37" fmla="*/ 14 h 17"/>
                      <a:gd name="T38" fmla="*/ 8 w 17"/>
                      <a:gd name="T39" fmla="*/ 16 h 17"/>
                      <a:gd name="T40" fmla="*/ 9 w 17"/>
                      <a:gd name="T41" fmla="*/ 16 h 17"/>
                      <a:gd name="T42" fmla="*/ 10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1" y="16"/>
                        </a:moveTo>
                        <a:lnTo>
                          <a:pt x="14" y="13"/>
                        </a:lnTo>
                        <a:lnTo>
                          <a:pt x="14" y="12"/>
                        </a:lnTo>
                        <a:lnTo>
                          <a:pt x="14" y="11"/>
                        </a:lnTo>
                        <a:lnTo>
                          <a:pt x="16" y="10"/>
                        </a:lnTo>
                        <a:lnTo>
                          <a:pt x="14" y="6"/>
                        </a:lnTo>
                        <a:lnTo>
                          <a:pt x="14" y="3"/>
                        </a:lnTo>
                        <a:lnTo>
                          <a:pt x="12" y="1"/>
                        </a:lnTo>
                        <a:lnTo>
                          <a:pt x="10" y="0"/>
                        </a:lnTo>
                        <a:lnTo>
                          <a:pt x="8" y="0"/>
                        </a:lnTo>
                        <a:lnTo>
                          <a:pt x="6" y="0"/>
                        </a:lnTo>
                        <a:lnTo>
                          <a:pt x="2" y="1"/>
                        </a:lnTo>
                        <a:lnTo>
                          <a:pt x="2" y="2"/>
                        </a:lnTo>
                        <a:lnTo>
                          <a:pt x="1" y="3"/>
                        </a:lnTo>
                        <a:lnTo>
                          <a:pt x="0" y="5"/>
                        </a:lnTo>
                        <a:lnTo>
                          <a:pt x="1" y="8"/>
                        </a:lnTo>
                        <a:lnTo>
                          <a:pt x="2" y="10"/>
                        </a:lnTo>
                        <a:lnTo>
                          <a:pt x="4" y="13"/>
                        </a:lnTo>
                        <a:lnTo>
                          <a:pt x="6" y="14"/>
                        </a:lnTo>
                        <a:lnTo>
                          <a:pt x="9" y="16"/>
                        </a:lnTo>
                        <a:lnTo>
                          <a:pt x="10"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6" name="Freeform 260">
                    <a:extLst>
                      <a:ext uri="{FF2B5EF4-FFF2-40B4-BE49-F238E27FC236}">
                        <a16:creationId xmlns:a16="http://schemas.microsoft.com/office/drawing/2014/main" id="{98F00BC6-04BE-2EC8-1B60-DB909ACDB44A}"/>
                      </a:ext>
                    </a:extLst>
                  </p:cNvPr>
                  <p:cNvSpPr>
                    <a:spLocks/>
                  </p:cNvSpPr>
                  <p:nvPr/>
                </p:nvSpPr>
                <p:spPr bwMode="auto">
                  <a:xfrm>
                    <a:off x="2676" y="2966"/>
                    <a:ext cx="16" cy="17"/>
                  </a:xfrm>
                  <a:custGeom>
                    <a:avLst/>
                    <a:gdLst>
                      <a:gd name="T0" fmla="*/ 2 w 17"/>
                      <a:gd name="T1" fmla="*/ 9 h 17"/>
                      <a:gd name="T2" fmla="*/ 1 w 17"/>
                      <a:gd name="T3" fmla="*/ 7 h 17"/>
                      <a:gd name="T4" fmla="*/ 0 w 17"/>
                      <a:gd name="T5" fmla="*/ 4 h 17"/>
                      <a:gd name="T6" fmla="*/ 1 w 17"/>
                      <a:gd name="T7" fmla="*/ 2 h 17"/>
                      <a:gd name="T8" fmla="*/ 2 w 17"/>
                      <a:gd name="T9" fmla="*/ 1 h 17"/>
                      <a:gd name="T10" fmla="*/ 2 w 17"/>
                      <a:gd name="T11" fmla="*/ 0 h 17"/>
                      <a:gd name="T12" fmla="*/ 5 w 17"/>
                      <a:gd name="T13" fmla="*/ 0 h 17"/>
                      <a:gd name="T14" fmla="*/ 8 w 17"/>
                      <a:gd name="T15" fmla="*/ 1 h 17"/>
                      <a:gd name="T16" fmla="*/ 9 w 17"/>
                      <a:gd name="T17" fmla="*/ 2 h 17"/>
                      <a:gd name="T18" fmla="*/ 13 w 17"/>
                      <a:gd name="T19" fmla="*/ 6 h 17"/>
                      <a:gd name="T20" fmla="*/ 13 w 17"/>
                      <a:gd name="T21" fmla="*/ 8 h 17"/>
                      <a:gd name="T22" fmla="*/ 15 w 17"/>
                      <a:gd name="T23" fmla="*/ 11 h 17"/>
                      <a:gd name="T24" fmla="*/ 13 w 17"/>
                      <a:gd name="T25" fmla="*/ 14 h 17"/>
                      <a:gd name="T26" fmla="*/ 13 w 17"/>
                      <a:gd name="T27" fmla="*/ 16 h 17"/>
                      <a:gd name="T28" fmla="*/ 10 w 17"/>
                      <a:gd name="T29" fmla="*/ 16 h 17"/>
                      <a:gd name="T30" fmla="*/ 8 w 17"/>
                      <a:gd name="T31" fmla="*/ 14 h 17"/>
                      <a:gd name="T32" fmla="*/ 5 w 17"/>
                      <a:gd name="T33" fmla="*/ 13 h 17"/>
                      <a:gd name="T34" fmla="*/ 2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2" y="9"/>
                        </a:moveTo>
                        <a:lnTo>
                          <a:pt x="1" y="7"/>
                        </a:lnTo>
                        <a:lnTo>
                          <a:pt x="0" y="4"/>
                        </a:lnTo>
                        <a:lnTo>
                          <a:pt x="1" y="2"/>
                        </a:lnTo>
                        <a:lnTo>
                          <a:pt x="2" y="1"/>
                        </a:lnTo>
                        <a:lnTo>
                          <a:pt x="2" y="0"/>
                        </a:lnTo>
                        <a:lnTo>
                          <a:pt x="5" y="0"/>
                        </a:lnTo>
                        <a:lnTo>
                          <a:pt x="8" y="1"/>
                        </a:lnTo>
                        <a:lnTo>
                          <a:pt x="10" y="2"/>
                        </a:lnTo>
                        <a:lnTo>
                          <a:pt x="14" y="6"/>
                        </a:lnTo>
                        <a:lnTo>
                          <a:pt x="14" y="8"/>
                        </a:lnTo>
                        <a:lnTo>
                          <a:pt x="16" y="11"/>
                        </a:lnTo>
                        <a:lnTo>
                          <a:pt x="14" y="14"/>
                        </a:lnTo>
                        <a:lnTo>
                          <a:pt x="14" y="16"/>
                        </a:lnTo>
                        <a:lnTo>
                          <a:pt x="11" y="16"/>
                        </a:lnTo>
                        <a:lnTo>
                          <a:pt x="8" y="14"/>
                        </a:lnTo>
                        <a:lnTo>
                          <a:pt x="5" y="13"/>
                        </a:lnTo>
                        <a:lnTo>
                          <a:pt x="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7" name="Freeform 261">
                    <a:extLst>
                      <a:ext uri="{FF2B5EF4-FFF2-40B4-BE49-F238E27FC236}">
                        <a16:creationId xmlns:a16="http://schemas.microsoft.com/office/drawing/2014/main" id="{11B840AB-2111-0100-DE7C-50EB5CCBDF53}"/>
                      </a:ext>
                    </a:extLst>
                  </p:cNvPr>
                  <p:cNvSpPr>
                    <a:spLocks/>
                  </p:cNvSpPr>
                  <p:nvPr/>
                </p:nvSpPr>
                <p:spPr bwMode="auto">
                  <a:xfrm>
                    <a:off x="2679" y="2967"/>
                    <a:ext cx="16" cy="17"/>
                  </a:xfrm>
                  <a:custGeom>
                    <a:avLst/>
                    <a:gdLst>
                      <a:gd name="T0" fmla="*/ 3 w 17"/>
                      <a:gd name="T1" fmla="*/ 11 h 17"/>
                      <a:gd name="T2" fmla="*/ 0 w 17"/>
                      <a:gd name="T3" fmla="*/ 6 h 17"/>
                      <a:gd name="T4" fmla="*/ 0 w 17"/>
                      <a:gd name="T5" fmla="*/ 4 h 17"/>
                      <a:gd name="T6" fmla="*/ 0 w 17"/>
                      <a:gd name="T7" fmla="*/ 2 h 17"/>
                      <a:gd name="T8" fmla="*/ 3 w 17"/>
                      <a:gd name="T9" fmla="*/ 2 h 17"/>
                      <a:gd name="T10" fmla="*/ 6 w 17"/>
                      <a:gd name="T11" fmla="*/ 0 h 17"/>
                      <a:gd name="T12" fmla="*/ 8 w 17"/>
                      <a:gd name="T13" fmla="*/ 2 h 17"/>
                      <a:gd name="T14" fmla="*/ 11 w 17"/>
                      <a:gd name="T15" fmla="*/ 4 h 17"/>
                      <a:gd name="T16" fmla="*/ 15 w 17"/>
                      <a:gd name="T17" fmla="*/ 9 h 17"/>
                      <a:gd name="T18" fmla="*/ 15 w 17"/>
                      <a:gd name="T19" fmla="*/ 11 h 17"/>
                      <a:gd name="T20" fmla="*/ 15 w 17"/>
                      <a:gd name="T21" fmla="*/ 13 h 17"/>
                      <a:gd name="T22" fmla="*/ 11 w 17"/>
                      <a:gd name="T23" fmla="*/ 16 h 17"/>
                      <a:gd name="T24" fmla="*/ 8 w 17"/>
                      <a:gd name="T25" fmla="*/ 16 h 17"/>
                      <a:gd name="T26" fmla="*/ 3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1"/>
                        </a:moveTo>
                        <a:lnTo>
                          <a:pt x="0" y="6"/>
                        </a:lnTo>
                        <a:lnTo>
                          <a:pt x="0" y="4"/>
                        </a:lnTo>
                        <a:lnTo>
                          <a:pt x="0" y="2"/>
                        </a:lnTo>
                        <a:lnTo>
                          <a:pt x="3" y="2"/>
                        </a:lnTo>
                        <a:lnTo>
                          <a:pt x="6" y="0"/>
                        </a:lnTo>
                        <a:lnTo>
                          <a:pt x="9" y="2"/>
                        </a:lnTo>
                        <a:lnTo>
                          <a:pt x="12" y="4"/>
                        </a:lnTo>
                        <a:lnTo>
                          <a:pt x="16" y="9"/>
                        </a:lnTo>
                        <a:lnTo>
                          <a:pt x="16" y="11"/>
                        </a:lnTo>
                        <a:lnTo>
                          <a:pt x="16" y="13"/>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8" name="Freeform 262">
                    <a:extLst>
                      <a:ext uri="{FF2B5EF4-FFF2-40B4-BE49-F238E27FC236}">
                        <a16:creationId xmlns:a16="http://schemas.microsoft.com/office/drawing/2014/main" id="{DD31F72F-B00D-3AEF-4977-F564EBBD01C3}"/>
                      </a:ext>
                    </a:extLst>
                  </p:cNvPr>
                  <p:cNvSpPr>
                    <a:spLocks/>
                  </p:cNvSpPr>
                  <p:nvPr/>
                </p:nvSpPr>
                <p:spPr bwMode="auto">
                  <a:xfrm>
                    <a:off x="2664" y="2963"/>
                    <a:ext cx="15" cy="16"/>
                  </a:xfrm>
                  <a:custGeom>
                    <a:avLst/>
                    <a:gdLst>
                      <a:gd name="T0" fmla="*/ 10 w 17"/>
                      <a:gd name="T1" fmla="*/ 15 h 17"/>
                      <a:gd name="T2" fmla="*/ 12 w 17"/>
                      <a:gd name="T3" fmla="*/ 12 h 17"/>
                      <a:gd name="T4" fmla="*/ 14 w 17"/>
                      <a:gd name="T5" fmla="*/ 12 h 17"/>
                      <a:gd name="T6" fmla="*/ 14 w 17"/>
                      <a:gd name="T7" fmla="*/ 11 h 17"/>
                      <a:gd name="T8" fmla="*/ 14 w 17"/>
                      <a:gd name="T9" fmla="*/ 9 h 17"/>
                      <a:gd name="T10" fmla="*/ 14 w 17"/>
                      <a:gd name="T11" fmla="*/ 8 h 17"/>
                      <a:gd name="T12" fmla="*/ 12 w 17"/>
                      <a:gd name="T13" fmla="*/ 4 h 17"/>
                      <a:gd name="T14" fmla="*/ 11 w 17"/>
                      <a:gd name="T15" fmla="*/ 2 h 17"/>
                      <a:gd name="T16" fmla="*/ 10 w 17"/>
                      <a:gd name="T17" fmla="*/ 0 h 17"/>
                      <a:gd name="T18" fmla="*/ 7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8 h 17"/>
                      <a:gd name="T34" fmla="*/ 2 w 17"/>
                      <a:gd name="T35" fmla="*/ 10 h 17"/>
                      <a:gd name="T36" fmla="*/ 4 w 17"/>
                      <a:gd name="T37" fmla="*/ 12 h 17"/>
                      <a:gd name="T38" fmla="*/ 6 w 17"/>
                      <a:gd name="T39" fmla="*/ 13 h 17"/>
                      <a:gd name="T40" fmla="*/ 7 w 17"/>
                      <a:gd name="T41" fmla="*/ 15 h 17"/>
                      <a:gd name="T42" fmla="*/ 8 w 17"/>
                      <a:gd name="T43" fmla="*/ 15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1" y="16"/>
                        </a:moveTo>
                        <a:lnTo>
                          <a:pt x="14" y="13"/>
                        </a:lnTo>
                        <a:lnTo>
                          <a:pt x="16" y="13"/>
                        </a:lnTo>
                        <a:lnTo>
                          <a:pt x="16" y="12"/>
                        </a:lnTo>
                        <a:lnTo>
                          <a:pt x="16" y="10"/>
                        </a:lnTo>
                        <a:lnTo>
                          <a:pt x="16" y="8"/>
                        </a:lnTo>
                        <a:lnTo>
                          <a:pt x="14" y="4"/>
                        </a:lnTo>
                        <a:lnTo>
                          <a:pt x="12" y="2"/>
                        </a:lnTo>
                        <a:lnTo>
                          <a:pt x="11" y="0"/>
                        </a:lnTo>
                        <a:lnTo>
                          <a:pt x="8" y="0"/>
                        </a:lnTo>
                        <a:lnTo>
                          <a:pt x="7" y="0"/>
                        </a:lnTo>
                        <a:lnTo>
                          <a:pt x="6" y="0"/>
                        </a:lnTo>
                        <a:lnTo>
                          <a:pt x="2" y="2"/>
                        </a:lnTo>
                        <a:lnTo>
                          <a:pt x="1" y="2"/>
                        </a:lnTo>
                        <a:lnTo>
                          <a:pt x="0" y="3"/>
                        </a:lnTo>
                        <a:lnTo>
                          <a:pt x="0" y="5"/>
                        </a:lnTo>
                        <a:lnTo>
                          <a:pt x="0" y="8"/>
                        </a:lnTo>
                        <a:lnTo>
                          <a:pt x="2" y="11"/>
                        </a:lnTo>
                        <a:lnTo>
                          <a:pt x="4" y="13"/>
                        </a:lnTo>
                        <a:lnTo>
                          <a:pt x="7" y="14"/>
                        </a:lnTo>
                        <a:lnTo>
                          <a:pt x="8" y="16"/>
                        </a:lnTo>
                        <a:lnTo>
                          <a:pt x="9"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9" name="Freeform 263">
                    <a:extLst>
                      <a:ext uri="{FF2B5EF4-FFF2-40B4-BE49-F238E27FC236}">
                        <a16:creationId xmlns:a16="http://schemas.microsoft.com/office/drawing/2014/main" id="{E91373D3-C7A2-B755-B434-A24D86380618}"/>
                      </a:ext>
                    </a:extLst>
                  </p:cNvPr>
                  <p:cNvSpPr>
                    <a:spLocks/>
                  </p:cNvSpPr>
                  <p:nvPr/>
                </p:nvSpPr>
                <p:spPr bwMode="auto">
                  <a:xfrm>
                    <a:off x="2664" y="2963"/>
                    <a:ext cx="15" cy="16"/>
                  </a:xfrm>
                  <a:custGeom>
                    <a:avLst/>
                    <a:gdLst>
                      <a:gd name="T0" fmla="*/ 3 w 17"/>
                      <a:gd name="T1" fmla="*/ 10 h 17"/>
                      <a:gd name="T2" fmla="*/ 0 w 17"/>
                      <a:gd name="T3" fmla="*/ 7 h 17"/>
                      <a:gd name="T4" fmla="*/ 0 w 17"/>
                      <a:gd name="T5" fmla="*/ 4 h 17"/>
                      <a:gd name="T6" fmla="*/ 0 w 17"/>
                      <a:gd name="T7" fmla="*/ 2 h 17"/>
                      <a:gd name="T8" fmla="*/ 1 w 17"/>
                      <a:gd name="T9" fmla="*/ 1 h 17"/>
                      <a:gd name="T10" fmla="*/ 3 w 17"/>
                      <a:gd name="T11" fmla="*/ 1 h 17"/>
                      <a:gd name="T12" fmla="*/ 5 w 17"/>
                      <a:gd name="T13" fmla="*/ 0 h 17"/>
                      <a:gd name="T14" fmla="*/ 8 w 17"/>
                      <a:gd name="T15" fmla="*/ 1 h 17"/>
                      <a:gd name="T16" fmla="*/ 10 w 17"/>
                      <a:gd name="T17" fmla="*/ 3 h 17"/>
                      <a:gd name="T18" fmla="*/ 12 w 17"/>
                      <a:gd name="T19" fmla="*/ 6 h 17"/>
                      <a:gd name="T20" fmla="*/ 14 w 17"/>
                      <a:gd name="T21" fmla="*/ 8 h 17"/>
                      <a:gd name="T22" fmla="*/ 14 w 17"/>
                      <a:gd name="T23" fmla="*/ 10 h 17"/>
                      <a:gd name="T24" fmla="*/ 14 w 17"/>
                      <a:gd name="T25" fmla="*/ 13 h 17"/>
                      <a:gd name="T26" fmla="*/ 12 w 17"/>
                      <a:gd name="T27" fmla="*/ 15 h 17"/>
                      <a:gd name="T28" fmla="*/ 10 w 17"/>
                      <a:gd name="T29" fmla="*/ 15 h 17"/>
                      <a:gd name="T30" fmla="*/ 8 w 17"/>
                      <a:gd name="T31" fmla="*/ 13 h 17"/>
                      <a:gd name="T32" fmla="*/ 5 w 17"/>
                      <a:gd name="T33" fmla="*/ 12 h 17"/>
                      <a:gd name="T34" fmla="*/ 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3" y="11"/>
                        </a:moveTo>
                        <a:lnTo>
                          <a:pt x="0" y="7"/>
                        </a:lnTo>
                        <a:lnTo>
                          <a:pt x="0" y="4"/>
                        </a:lnTo>
                        <a:lnTo>
                          <a:pt x="0" y="2"/>
                        </a:lnTo>
                        <a:lnTo>
                          <a:pt x="1" y="1"/>
                        </a:lnTo>
                        <a:lnTo>
                          <a:pt x="3" y="1"/>
                        </a:lnTo>
                        <a:lnTo>
                          <a:pt x="6" y="0"/>
                        </a:lnTo>
                        <a:lnTo>
                          <a:pt x="9" y="1"/>
                        </a:lnTo>
                        <a:lnTo>
                          <a:pt x="11" y="3"/>
                        </a:lnTo>
                        <a:lnTo>
                          <a:pt x="14" y="6"/>
                        </a:lnTo>
                        <a:lnTo>
                          <a:pt x="16" y="8"/>
                        </a:lnTo>
                        <a:lnTo>
                          <a:pt x="16" y="11"/>
                        </a:lnTo>
                        <a:lnTo>
                          <a:pt x="16" y="14"/>
                        </a:lnTo>
                        <a:lnTo>
                          <a:pt x="14" y="16"/>
                        </a:lnTo>
                        <a:lnTo>
                          <a:pt x="11" y="16"/>
                        </a:lnTo>
                        <a:lnTo>
                          <a:pt x="9" y="14"/>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0" name="Freeform 264">
                    <a:extLst>
                      <a:ext uri="{FF2B5EF4-FFF2-40B4-BE49-F238E27FC236}">
                        <a16:creationId xmlns:a16="http://schemas.microsoft.com/office/drawing/2014/main" id="{E05A8660-DB87-BA1C-B323-F49CC2A751C2}"/>
                      </a:ext>
                    </a:extLst>
                  </p:cNvPr>
                  <p:cNvSpPr>
                    <a:spLocks/>
                  </p:cNvSpPr>
                  <p:nvPr/>
                </p:nvSpPr>
                <p:spPr bwMode="auto">
                  <a:xfrm>
                    <a:off x="2673" y="2967"/>
                    <a:ext cx="15" cy="17"/>
                  </a:xfrm>
                  <a:custGeom>
                    <a:avLst/>
                    <a:gdLst>
                      <a:gd name="T0" fmla="*/ 9 w 17"/>
                      <a:gd name="T1" fmla="*/ 16 h 17"/>
                      <a:gd name="T2" fmla="*/ 11 w 17"/>
                      <a:gd name="T3" fmla="*/ 13 h 17"/>
                      <a:gd name="T4" fmla="*/ 12 w 17"/>
                      <a:gd name="T5" fmla="*/ 12 h 17"/>
                      <a:gd name="T6" fmla="*/ 14 w 17"/>
                      <a:gd name="T7" fmla="*/ 10 h 17"/>
                      <a:gd name="T8" fmla="*/ 12 w 17"/>
                      <a:gd name="T9" fmla="*/ 6 h 17"/>
                      <a:gd name="T10" fmla="*/ 11 w 17"/>
                      <a:gd name="T11" fmla="*/ 3 h 17"/>
                      <a:gd name="T12" fmla="*/ 11 w 17"/>
                      <a:gd name="T13" fmla="*/ 2 h 17"/>
                      <a:gd name="T14" fmla="*/ 8 w 17"/>
                      <a:gd name="T15" fmla="*/ 0 h 17"/>
                      <a:gd name="T16" fmla="*/ 7 w 17"/>
                      <a:gd name="T17" fmla="*/ 0 h 17"/>
                      <a:gd name="T18" fmla="*/ 5 w 17"/>
                      <a:gd name="T19" fmla="*/ 0 h 17"/>
                      <a:gd name="T20" fmla="*/ 4 w 17"/>
                      <a:gd name="T21" fmla="*/ 0 h 17"/>
                      <a:gd name="T22" fmla="*/ 1 w 17"/>
                      <a:gd name="T23" fmla="*/ 1 h 17"/>
                      <a:gd name="T24" fmla="*/ 1 w 17"/>
                      <a:gd name="T25" fmla="*/ 2 h 17"/>
                      <a:gd name="T26" fmla="*/ 1 w 17"/>
                      <a:gd name="T27" fmla="*/ 3 h 17"/>
                      <a:gd name="T28" fmla="*/ 0 w 17"/>
                      <a:gd name="T29" fmla="*/ 5 h 17"/>
                      <a:gd name="T30" fmla="*/ 1 w 17"/>
                      <a:gd name="T31" fmla="*/ 8 h 17"/>
                      <a:gd name="T32" fmla="*/ 1 w 17"/>
                      <a:gd name="T33" fmla="*/ 11 h 17"/>
                      <a:gd name="T34" fmla="*/ 4 w 17"/>
                      <a:gd name="T35" fmla="*/ 13 h 17"/>
                      <a:gd name="T36" fmla="*/ 4 w 17"/>
                      <a:gd name="T37" fmla="*/ 14 h 17"/>
                      <a:gd name="T38" fmla="*/ 7 w 17"/>
                      <a:gd name="T39" fmla="*/ 16 h 17"/>
                      <a:gd name="T40" fmla="*/ 8 w 17"/>
                      <a:gd name="T41" fmla="*/ 16 h 17"/>
                      <a:gd name="T42" fmla="*/ 9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6"/>
                        </a:moveTo>
                        <a:lnTo>
                          <a:pt x="13" y="13"/>
                        </a:lnTo>
                        <a:lnTo>
                          <a:pt x="14" y="12"/>
                        </a:lnTo>
                        <a:lnTo>
                          <a:pt x="16" y="10"/>
                        </a:lnTo>
                        <a:lnTo>
                          <a:pt x="14" y="6"/>
                        </a:lnTo>
                        <a:lnTo>
                          <a:pt x="13" y="3"/>
                        </a:lnTo>
                        <a:lnTo>
                          <a:pt x="12" y="2"/>
                        </a:lnTo>
                        <a:lnTo>
                          <a:pt x="9" y="0"/>
                        </a:lnTo>
                        <a:lnTo>
                          <a:pt x="8" y="0"/>
                        </a:lnTo>
                        <a:lnTo>
                          <a:pt x="6" y="0"/>
                        </a:lnTo>
                        <a:lnTo>
                          <a:pt x="5" y="0"/>
                        </a:lnTo>
                        <a:lnTo>
                          <a:pt x="1" y="1"/>
                        </a:lnTo>
                        <a:lnTo>
                          <a:pt x="1" y="2"/>
                        </a:lnTo>
                        <a:lnTo>
                          <a:pt x="1" y="3"/>
                        </a:lnTo>
                        <a:lnTo>
                          <a:pt x="0" y="5"/>
                        </a:lnTo>
                        <a:lnTo>
                          <a:pt x="1" y="8"/>
                        </a:lnTo>
                        <a:lnTo>
                          <a:pt x="1" y="11"/>
                        </a:lnTo>
                        <a:lnTo>
                          <a:pt x="4" y="13"/>
                        </a:lnTo>
                        <a:lnTo>
                          <a:pt x="5" y="14"/>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1" name="Freeform 265">
                    <a:extLst>
                      <a:ext uri="{FF2B5EF4-FFF2-40B4-BE49-F238E27FC236}">
                        <a16:creationId xmlns:a16="http://schemas.microsoft.com/office/drawing/2014/main" id="{AFFE4D70-59B8-F887-975A-ABE443C9DF36}"/>
                      </a:ext>
                    </a:extLst>
                  </p:cNvPr>
                  <p:cNvSpPr>
                    <a:spLocks/>
                  </p:cNvSpPr>
                  <p:nvPr/>
                </p:nvSpPr>
                <p:spPr bwMode="auto">
                  <a:xfrm>
                    <a:off x="2673" y="2967"/>
                    <a:ext cx="15" cy="17"/>
                  </a:xfrm>
                  <a:custGeom>
                    <a:avLst/>
                    <a:gdLst>
                      <a:gd name="T0" fmla="*/ 1 w 17"/>
                      <a:gd name="T1" fmla="*/ 11 h 17"/>
                      <a:gd name="T2" fmla="*/ 1 w 17"/>
                      <a:gd name="T3" fmla="*/ 7 h 17"/>
                      <a:gd name="T4" fmla="*/ 0 w 17"/>
                      <a:gd name="T5" fmla="*/ 4 h 17"/>
                      <a:gd name="T6" fmla="*/ 1 w 17"/>
                      <a:gd name="T7" fmla="*/ 2 h 17"/>
                      <a:gd name="T8" fmla="*/ 1 w 17"/>
                      <a:gd name="T9" fmla="*/ 1 h 17"/>
                      <a:gd name="T10" fmla="*/ 4 w 17"/>
                      <a:gd name="T11" fmla="*/ 0 h 17"/>
                      <a:gd name="T12" fmla="*/ 6 w 17"/>
                      <a:gd name="T13" fmla="*/ 1 h 17"/>
                      <a:gd name="T14" fmla="*/ 9 w 17"/>
                      <a:gd name="T15" fmla="*/ 2 h 17"/>
                      <a:gd name="T16" fmla="*/ 11 w 17"/>
                      <a:gd name="T17" fmla="*/ 6 h 17"/>
                      <a:gd name="T18" fmla="*/ 12 w 17"/>
                      <a:gd name="T19" fmla="*/ 8 h 17"/>
                      <a:gd name="T20" fmla="*/ 14 w 17"/>
                      <a:gd name="T21" fmla="*/ 11 h 17"/>
                      <a:gd name="T22" fmla="*/ 12 w 17"/>
                      <a:gd name="T23" fmla="*/ 14 h 17"/>
                      <a:gd name="T24" fmla="*/ 11 w 17"/>
                      <a:gd name="T25" fmla="*/ 14 h 17"/>
                      <a:gd name="T26" fmla="*/ 11 w 17"/>
                      <a:gd name="T27" fmla="*/ 16 h 17"/>
                      <a:gd name="T28" fmla="*/ 9 w 17"/>
                      <a:gd name="T29" fmla="*/ 16 h 17"/>
                      <a:gd name="T30" fmla="*/ 6 w 17"/>
                      <a:gd name="T31" fmla="*/ 14 h 17"/>
                      <a:gd name="T32" fmla="*/ 4 w 17"/>
                      <a:gd name="T33" fmla="*/ 13 h 17"/>
                      <a:gd name="T34" fmla="*/ 1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1" y="7"/>
                        </a:lnTo>
                        <a:lnTo>
                          <a:pt x="0" y="4"/>
                        </a:lnTo>
                        <a:lnTo>
                          <a:pt x="1" y="2"/>
                        </a:lnTo>
                        <a:lnTo>
                          <a:pt x="1" y="1"/>
                        </a:lnTo>
                        <a:lnTo>
                          <a:pt x="5" y="0"/>
                        </a:lnTo>
                        <a:lnTo>
                          <a:pt x="7" y="1"/>
                        </a:lnTo>
                        <a:lnTo>
                          <a:pt x="10" y="2"/>
                        </a:lnTo>
                        <a:lnTo>
                          <a:pt x="13" y="6"/>
                        </a:lnTo>
                        <a:lnTo>
                          <a:pt x="14" y="8"/>
                        </a:lnTo>
                        <a:lnTo>
                          <a:pt x="16" y="11"/>
                        </a:lnTo>
                        <a:lnTo>
                          <a:pt x="14" y="14"/>
                        </a:lnTo>
                        <a:lnTo>
                          <a:pt x="13" y="14"/>
                        </a:lnTo>
                        <a:lnTo>
                          <a:pt x="13" y="16"/>
                        </a:lnTo>
                        <a:lnTo>
                          <a:pt x="10" y="16"/>
                        </a:lnTo>
                        <a:lnTo>
                          <a:pt x="7" y="14"/>
                        </a:lnTo>
                        <a:lnTo>
                          <a:pt x="5"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2" name="Freeform 266">
                    <a:extLst>
                      <a:ext uri="{FF2B5EF4-FFF2-40B4-BE49-F238E27FC236}">
                        <a16:creationId xmlns:a16="http://schemas.microsoft.com/office/drawing/2014/main" id="{2C4D0737-5FD3-2C89-6674-415F4605EE3D}"/>
                      </a:ext>
                    </a:extLst>
                  </p:cNvPr>
                  <p:cNvSpPr>
                    <a:spLocks/>
                  </p:cNvSpPr>
                  <p:nvPr/>
                </p:nvSpPr>
                <p:spPr bwMode="auto">
                  <a:xfrm>
                    <a:off x="2707" y="2986"/>
                    <a:ext cx="15" cy="17"/>
                  </a:xfrm>
                  <a:custGeom>
                    <a:avLst/>
                    <a:gdLst>
                      <a:gd name="T0" fmla="*/ 1 w 17"/>
                      <a:gd name="T1" fmla="*/ 9 h 17"/>
                      <a:gd name="T2" fmla="*/ 1 w 17"/>
                      <a:gd name="T3" fmla="*/ 6 h 17"/>
                      <a:gd name="T4" fmla="*/ 0 w 17"/>
                      <a:gd name="T5" fmla="*/ 3 h 17"/>
                      <a:gd name="T6" fmla="*/ 1 w 17"/>
                      <a:gd name="T7" fmla="*/ 1 h 17"/>
                      <a:gd name="T8" fmla="*/ 1 w 17"/>
                      <a:gd name="T9" fmla="*/ 0 h 17"/>
                      <a:gd name="T10" fmla="*/ 4 w 17"/>
                      <a:gd name="T11" fmla="*/ 0 h 17"/>
                      <a:gd name="T12" fmla="*/ 7 w 17"/>
                      <a:gd name="T13" fmla="*/ 0 h 17"/>
                      <a:gd name="T14" fmla="*/ 10 w 17"/>
                      <a:gd name="T15" fmla="*/ 1 h 17"/>
                      <a:gd name="T16" fmla="*/ 11 w 17"/>
                      <a:gd name="T17" fmla="*/ 4 h 17"/>
                      <a:gd name="T18" fmla="*/ 14 w 17"/>
                      <a:gd name="T19" fmla="*/ 8 h 17"/>
                      <a:gd name="T20" fmla="*/ 14 w 17"/>
                      <a:gd name="T21" fmla="*/ 11 h 17"/>
                      <a:gd name="T22" fmla="*/ 14 w 17"/>
                      <a:gd name="T23" fmla="*/ 13 h 17"/>
                      <a:gd name="T24" fmla="*/ 12 w 17"/>
                      <a:gd name="T25" fmla="*/ 13 h 17"/>
                      <a:gd name="T26" fmla="*/ 11 w 17"/>
                      <a:gd name="T27" fmla="*/ 14 h 17"/>
                      <a:gd name="T28" fmla="*/ 10 w 17"/>
                      <a:gd name="T29" fmla="*/ 16 h 17"/>
                      <a:gd name="T30" fmla="*/ 7 w 17"/>
                      <a:gd name="T31" fmla="*/ 14 h 17"/>
                      <a:gd name="T32" fmla="*/ 4 w 17"/>
                      <a:gd name="T33" fmla="*/ 13 h 17"/>
                      <a:gd name="T34" fmla="*/ 1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9"/>
                        </a:moveTo>
                        <a:lnTo>
                          <a:pt x="1" y="6"/>
                        </a:lnTo>
                        <a:lnTo>
                          <a:pt x="0" y="3"/>
                        </a:lnTo>
                        <a:lnTo>
                          <a:pt x="1" y="1"/>
                        </a:lnTo>
                        <a:lnTo>
                          <a:pt x="1" y="0"/>
                        </a:lnTo>
                        <a:lnTo>
                          <a:pt x="4" y="0"/>
                        </a:lnTo>
                        <a:lnTo>
                          <a:pt x="8" y="0"/>
                        </a:lnTo>
                        <a:lnTo>
                          <a:pt x="11" y="1"/>
                        </a:lnTo>
                        <a:lnTo>
                          <a:pt x="12" y="4"/>
                        </a:lnTo>
                        <a:lnTo>
                          <a:pt x="16" y="8"/>
                        </a:lnTo>
                        <a:lnTo>
                          <a:pt x="16" y="11"/>
                        </a:lnTo>
                        <a:lnTo>
                          <a:pt x="16" y="13"/>
                        </a:lnTo>
                        <a:lnTo>
                          <a:pt x="14" y="13"/>
                        </a:lnTo>
                        <a:lnTo>
                          <a:pt x="12" y="14"/>
                        </a:lnTo>
                        <a:lnTo>
                          <a:pt x="11" y="16"/>
                        </a:lnTo>
                        <a:lnTo>
                          <a:pt x="8" y="14"/>
                        </a:lnTo>
                        <a:lnTo>
                          <a:pt x="4" y="13"/>
                        </a:lnTo>
                        <a:lnTo>
                          <a:pt x="1"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3" name="Freeform 267">
                    <a:extLst>
                      <a:ext uri="{FF2B5EF4-FFF2-40B4-BE49-F238E27FC236}">
                        <a16:creationId xmlns:a16="http://schemas.microsoft.com/office/drawing/2014/main" id="{E69BF60F-84CE-9EBC-86A5-0B41A56286EE}"/>
                      </a:ext>
                    </a:extLst>
                  </p:cNvPr>
                  <p:cNvSpPr>
                    <a:spLocks/>
                  </p:cNvSpPr>
                  <p:nvPr/>
                </p:nvSpPr>
                <p:spPr bwMode="auto">
                  <a:xfrm>
                    <a:off x="2675" y="2925"/>
                    <a:ext cx="24" cy="42"/>
                  </a:xfrm>
                  <a:custGeom>
                    <a:avLst/>
                    <a:gdLst>
                      <a:gd name="T0" fmla="*/ 0 w 27"/>
                      <a:gd name="T1" fmla="*/ 13 h 45"/>
                      <a:gd name="T2" fmla="*/ 23 w 27"/>
                      <a:gd name="T3" fmla="*/ 0 h 45"/>
                      <a:gd name="T4" fmla="*/ 23 w 27"/>
                      <a:gd name="T5" fmla="*/ 27 h 45"/>
                      <a:gd name="T6" fmla="*/ 0 w 27"/>
                      <a:gd name="T7" fmla="*/ 41 h 45"/>
                      <a:gd name="T8" fmla="*/ 0 w 27"/>
                      <a:gd name="T9" fmla="*/ 13 h 45"/>
                      <a:gd name="T10" fmla="*/ 0 60000 65536"/>
                      <a:gd name="T11" fmla="*/ 0 60000 65536"/>
                      <a:gd name="T12" fmla="*/ 0 60000 65536"/>
                      <a:gd name="T13" fmla="*/ 0 60000 65536"/>
                      <a:gd name="T14" fmla="*/ 0 60000 65536"/>
                      <a:gd name="T15" fmla="*/ 0 w 27"/>
                      <a:gd name="T16" fmla="*/ 0 h 45"/>
                      <a:gd name="T17" fmla="*/ 27 w 27"/>
                      <a:gd name="T18" fmla="*/ 45 h 45"/>
                    </a:gdLst>
                    <a:ahLst/>
                    <a:cxnLst>
                      <a:cxn ang="T10">
                        <a:pos x="T0" y="T1"/>
                      </a:cxn>
                      <a:cxn ang="T11">
                        <a:pos x="T2" y="T3"/>
                      </a:cxn>
                      <a:cxn ang="T12">
                        <a:pos x="T4" y="T5"/>
                      </a:cxn>
                      <a:cxn ang="T13">
                        <a:pos x="T6" y="T7"/>
                      </a:cxn>
                      <a:cxn ang="T14">
                        <a:pos x="T8" y="T9"/>
                      </a:cxn>
                    </a:cxnLst>
                    <a:rect l="T15" t="T16" r="T17" b="T18"/>
                    <a:pathLst>
                      <a:path w="27" h="45">
                        <a:moveTo>
                          <a:pt x="0" y="14"/>
                        </a:moveTo>
                        <a:lnTo>
                          <a:pt x="26" y="0"/>
                        </a:lnTo>
                        <a:lnTo>
                          <a:pt x="26" y="29"/>
                        </a:lnTo>
                        <a:lnTo>
                          <a:pt x="0" y="44"/>
                        </a:lnTo>
                        <a:lnTo>
                          <a:pt x="0" y="14"/>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4" name="Freeform 268">
                    <a:extLst>
                      <a:ext uri="{FF2B5EF4-FFF2-40B4-BE49-F238E27FC236}">
                        <a16:creationId xmlns:a16="http://schemas.microsoft.com/office/drawing/2014/main" id="{D983435A-157A-08E4-3003-86C45EE13CBD}"/>
                      </a:ext>
                    </a:extLst>
                  </p:cNvPr>
                  <p:cNvSpPr>
                    <a:spLocks/>
                  </p:cNvSpPr>
                  <p:nvPr/>
                </p:nvSpPr>
                <p:spPr bwMode="auto">
                  <a:xfrm>
                    <a:off x="2600" y="2917"/>
                    <a:ext cx="16" cy="16"/>
                  </a:xfrm>
                  <a:custGeom>
                    <a:avLst/>
                    <a:gdLst>
                      <a:gd name="T0" fmla="*/ 8 w 17"/>
                      <a:gd name="T1" fmla="*/ 15 h 17"/>
                      <a:gd name="T2" fmla="*/ 12 w 17"/>
                      <a:gd name="T3" fmla="*/ 12 h 17"/>
                      <a:gd name="T4" fmla="*/ 13 w 17"/>
                      <a:gd name="T5" fmla="*/ 11 h 17"/>
                      <a:gd name="T6" fmla="*/ 15 w 17"/>
                      <a:gd name="T7" fmla="*/ 11 h 17"/>
                      <a:gd name="T8" fmla="*/ 15 w 17"/>
                      <a:gd name="T9" fmla="*/ 8 h 17"/>
                      <a:gd name="T10" fmla="*/ 15 w 17"/>
                      <a:gd name="T11" fmla="*/ 7 h 17"/>
                      <a:gd name="T12" fmla="*/ 12 w 17"/>
                      <a:gd name="T13" fmla="*/ 5 h 17"/>
                      <a:gd name="T14" fmla="*/ 11 w 17"/>
                      <a:gd name="T15" fmla="*/ 2 h 17"/>
                      <a:gd name="T16" fmla="*/ 8 w 17"/>
                      <a:gd name="T17" fmla="*/ 1 h 17"/>
                      <a:gd name="T18" fmla="*/ 7 w 17"/>
                      <a:gd name="T19" fmla="*/ 0 h 17"/>
                      <a:gd name="T20" fmla="*/ 6 w 17"/>
                      <a:gd name="T21" fmla="*/ 0 h 17"/>
                      <a:gd name="T22" fmla="*/ 6 w 17"/>
                      <a:gd name="T23" fmla="*/ 1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0 h 17"/>
                      <a:gd name="T36" fmla="*/ 3 w 17"/>
                      <a:gd name="T37" fmla="*/ 12 h 17"/>
                      <a:gd name="T38" fmla="*/ 6 w 17"/>
                      <a:gd name="T39" fmla="*/ 15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9" y="1"/>
                        </a:lnTo>
                        <a:lnTo>
                          <a:pt x="7" y="0"/>
                        </a:lnTo>
                        <a:lnTo>
                          <a:pt x="6" y="0"/>
                        </a:lnTo>
                        <a:lnTo>
                          <a:pt x="6" y="1"/>
                        </a:lnTo>
                        <a:lnTo>
                          <a:pt x="2" y="2"/>
                        </a:lnTo>
                        <a:lnTo>
                          <a:pt x="1" y="3"/>
                        </a:lnTo>
                        <a:lnTo>
                          <a:pt x="0" y="4"/>
                        </a:lnTo>
                        <a:lnTo>
                          <a:pt x="0" y="5"/>
                        </a:lnTo>
                        <a:lnTo>
                          <a:pt x="0" y="8"/>
                        </a:lnTo>
                        <a:lnTo>
                          <a:pt x="2" y="11"/>
                        </a:lnTo>
                        <a:lnTo>
                          <a:pt x="3" y="13"/>
                        </a:lnTo>
                        <a:lnTo>
                          <a:pt x="6"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5" name="Freeform 269">
                    <a:extLst>
                      <a:ext uri="{FF2B5EF4-FFF2-40B4-BE49-F238E27FC236}">
                        <a16:creationId xmlns:a16="http://schemas.microsoft.com/office/drawing/2014/main" id="{8C644366-DDF3-0A32-34E9-6DF259637AD3}"/>
                      </a:ext>
                    </a:extLst>
                  </p:cNvPr>
                  <p:cNvSpPr>
                    <a:spLocks/>
                  </p:cNvSpPr>
                  <p:nvPr/>
                </p:nvSpPr>
                <p:spPr bwMode="auto">
                  <a:xfrm>
                    <a:off x="2600" y="2920"/>
                    <a:ext cx="16" cy="16"/>
                  </a:xfrm>
                  <a:custGeom>
                    <a:avLst/>
                    <a:gdLst>
                      <a:gd name="T0" fmla="*/ 3 w 17"/>
                      <a:gd name="T1" fmla="*/ 10 h 17"/>
                      <a:gd name="T2" fmla="*/ 0 w 17"/>
                      <a:gd name="T3" fmla="*/ 7 h 17"/>
                      <a:gd name="T4" fmla="*/ 0 w 17"/>
                      <a:gd name="T5" fmla="*/ 3 h 17"/>
                      <a:gd name="T6" fmla="*/ 0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1 w 17"/>
                      <a:gd name="T19" fmla="*/ 4 h 17"/>
                      <a:gd name="T20" fmla="*/ 13 w 17"/>
                      <a:gd name="T21" fmla="*/ 8 h 17"/>
                      <a:gd name="T22" fmla="*/ 15 w 17"/>
                      <a:gd name="T23" fmla="*/ 11 h 17"/>
                      <a:gd name="T24" fmla="*/ 13 w 17"/>
                      <a:gd name="T25" fmla="*/ 12 h 17"/>
                      <a:gd name="T26" fmla="*/ 13 w 17"/>
                      <a:gd name="T27" fmla="*/ 13 h 17"/>
                      <a:gd name="T28" fmla="*/ 11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0" y="7"/>
                        </a:lnTo>
                        <a:lnTo>
                          <a:pt x="0" y="3"/>
                        </a:lnTo>
                        <a:lnTo>
                          <a:pt x="0" y="2"/>
                        </a:lnTo>
                        <a:lnTo>
                          <a:pt x="1" y="1"/>
                        </a:lnTo>
                        <a:lnTo>
                          <a:pt x="3" y="0"/>
                        </a:lnTo>
                        <a:lnTo>
                          <a:pt x="4" y="0"/>
                        </a:lnTo>
                        <a:lnTo>
                          <a:pt x="8" y="0"/>
                        </a:lnTo>
                        <a:lnTo>
                          <a:pt x="11" y="2"/>
                        </a:lnTo>
                        <a:lnTo>
                          <a:pt x="12" y="4"/>
                        </a:lnTo>
                        <a:lnTo>
                          <a:pt x="14" y="8"/>
                        </a:lnTo>
                        <a:lnTo>
                          <a:pt x="16" y="12"/>
                        </a:lnTo>
                        <a:lnTo>
                          <a:pt x="14" y="13"/>
                        </a:lnTo>
                        <a:lnTo>
                          <a:pt x="14" y="14"/>
                        </a:lnTo>
                        <a:lnTo>
                          <a:pt x="12"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6" name="Freeform 270">
                    <a:extLst>
                      <a:ext uri="{FF2B5EF4-FFF2-40B4-BE49-F238E27FC236}">
                        <a16:creationId xmlns:a16="http://schemas.microsoft.com/office/drawing/2014/main" id="{F1B3453D-1105-4169-AB6E-C94765D6C594}"/>
                      </a:ext>
                    </a:extLst>
                  </p:cNvPr>
                  <p:cNvSpPr>
                    <a:spLocks/>
                  </p:cNvSpPr>
                  <p:nvPr/>
                </p:nvSpPr>
                <p:spPr bwMode="auto">
                  <a:xfrm>
                    <a:off x="2601" y="2922"/>
                    <a:ext cx="16" cy="16"/>
                  </a:xfrm>
                  <a:custGeom>
                    <a:avLst/>
                    <a:gdLst>
                      <a:gd name="T0" fmla="*/ 2 w 17"/>
                      <a:gd name="T1" fmla="*/ 10 h 17"/>
                      <a:gd name="T2" fmla="*/ 0 w 17"/>
                      <a:gd name="T3" fmla="*/ 8 h 17"/>
                      <a:gd name="T4" fmla="*/ 0 w 17"/>
                      <a:gd name="T5" fmla="*/ 4 h 17"/>
                      <a:gd name="T6" fmla="*/ 0 w 17"/>
                      <a:gd name="T7" fmla="*/ 2 h 17"/>
                      <a:gd name="T8" fmla="*/ 2 w 17"/>
                      <a:gd name="T9" fmla="*/ 0 h 17"/>
                      <a:gd name="T10" fmla="*/ 5 w 17"/>
                      <a:gd name="T11" fmla="*/ 0 h 17"/>
                      <a:gd name="T12" fmla="*/ 8 w 17"/>
                      <a:gd name="T13" fmla="*/ 0 h 17"/>
                      <a:gd name="T14" fmla="*/ 12 w 17"/>
                      <a:gd name="T15" fmla="*/ 6 h 17"/>
                      <a:gd name="T16" fmla="*/ 12 w 17"/>
                      <a:gd name="T17" fmla="*/ 8 h 17"/>
                      <a:gd name="T18" fmla="*/ 15 w 17"/>
                      <a:gd name="T19" fmla="*/ 10 h 17"/>
                      <a:gd name="T20" fmla="*/ 12 w 17"/>
                      <a:gd name="T21" fmla="*/ 12 h 17"/>
                      <a:gd name="T22" fmla="*/ 12 w 17"/>
                      <a:gd name="T23" fmla="*/ 15 h 17"/>
                      <a:gd name="T24" fmla="*/ 9 w 17"/>
                      <a:gd name="T25" fmla="*/ 15 h 17"/>
                      <a:gd name="T26" fmla="*/ 8 w 17"/>
                      <a:gd name="T27" fmla="*/ 15 h 17"/>
                      <a:gd name="T28" fmla="*/ 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2" y="11"/>
                        </a:moveTo>
                        <a:lnTo>
                          <a:pt x="0" y="9"/>
                        </a:lnTo>
                        <a:lnTo>
                          <a:pt x="0" y="4"/>
                        </a:lnTo>
                        <a:lnTo>
                          <a:pt x="0" y="2"/>
                        </a:lnTo>
                        <a:lnTo>
                          <a:pt x="2" y="0"/>
                        </a:lnTo>
                        <a:lnTo>
                          <a:pt x="5" y="0"/>
                        </a:lnTo>
                        <a:lnTo>
                          <a:pt x="8" y="0"/>
                        </a:lnTo>
                        <a:lnTo>
                          <a:pt x="13" y="6"/>
                        </a:lnTo>
                        <a:lnTo>
                          <a:pt x="13" y="9"/>
                        </a:lnTo>
                        <a:lnTo>
                          <a:pt x="16" y="11"/>
                        </a:lnTo>
                        <a:lnTo>
                          <a:pt x="13" y="13"/>
                        </a:lnTo>
                        <a:lnTo>
                          <a:pt x="13" y="16"/>
                        </a:lnTo>
                        <a:lnTo>
                          <a:pt x="10"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7" name="Freeform 271">
                    <a:extLst>
                      <a:ext uri="{FF2B5EF4-FFF2-40B4-BE49-F238E27FC236}">
                        <a16:creationId xmlns:a16="http://schemas.microsoft.com/office/drawing/2014/main" id="{67EA4C41-2B2F-F04A-56CC-DBD34E39559D}"/>
                      </a:ext>
                    </a:extLst>
                  </p:cNvPr>
                  <p:cNvSpPr>
                    <a:spLocks/>
                  </p:cNvSpPr>
                  <p:nvPr/>
                </p:nvSpPr>
                <p:spPr bwMode="auto">
                  <a:xfrm>
                    <a:off x="2608" y="2924"/>
                    <a:ext cx="15" cy="16"/>
                  </a:xfrm>
                  <a:custGeom>
                    <a:avLst/>
                    <a:gdLst>
                      <a:gd name="T0" fmla="*/ 9 w 17"/>
                      <a:gd name="T1" fmla="*/ 15 h 17"/>
                      <a:gd name="T2" fmla="*/ 12 w 17"/>
                      <a:gd name="T3" fmla="*/ 12 h 17"/>
                      <a:gd name="T4" fmla="*/ 12 w 17"/>
                      <a:gd name="T5" fmla="*/ 11 h 17"/>
                      <a:gd name="T6" fmla="*/ 12 w 17"/>
                      <a:gd name="T7" fmla="*/ 10 h 17"/>
                      <a:gd name="T8" fmla="*/ 14 w 17"/>
                      <a:gd name="T9" fmla="*/ 8 h 17"/>
                      <a:gd name="T10" fmla="*/ 12 w 17"/>
                      <a:gd name="T11" fmla="*/ 7 h 17"/>
                      <a:gd name="T12" fmla="*/ 12 w 17"/>
                      <a:gd name="T13" fmla="*/ 5 h 17"/>
                      <a:gd name="T14" fmla="*/ 10 w 17"/>
                      <a:gd name="T15" fmla="*/ 2 h 17"/>
                      <a:gd name="T16" fmla="*/ 9 w 17"/>
                      <a:gd name="T17" fmla="*/ 1 h 17"/>
                      <a:gd name="T18" fmla="*/ 7 w 17"/>
                      <a:gd name="T19" fmla="*/ 0 h 17"/>
                      <a:gd name="T20" fmla="*/ 5 w 17"/>
                      <a:gd name="T21" fmla="*/ 0 h 17"/>
                      <a:gd name="T22" fmla="*/ 4 w 17"/>
                      <a:gd name="T23" fmla="*/ 0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4 w 17"/>
                      <a:gd name="T37" fmla="*/ 12 h 17"/>
                      <a:gd name="T38" fmla="*/ 5 w 17"/>
                      <a:gd name="T39" fmla="*/ 15 h 17"/>
                      <a:gd name="T40" fmla="*/ 7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4" y="13"/>
                        </a:lnTo>
                        <a:lnTo>
                          <a:pt x="14" y="12"/>
                        </a:lnTo>
                        <a:lnTo>
                          <a:pt x="14" y="11"/>
                        </a:lnTo>
                        <a:lnTo>
                          <a:pt x="16" y="9"/>
                        </a:lnTo>
                        <a:lnTo>
                          <a:pt x="14" y="7"/>
                        </a:lnTo>
                        <a:lnTo>
                          <a:pt x="14" y="5"/>
                        </a:lnTo>
                        <a:lnTo>
                          <a:pt x="11" y="2"/>
                        </a:lnTo>
                        <a:lnTo>
                          <a:pt x="10" y="1"/>
                        </a:lnTo>
                        <a:lnTo>
                          <a:pt x="8" y="0"/>
                        </a:lnTo>
                        <a:lnTo>
                          <a:pt x="6" y="0"/>
                        </a:lnTo>
                        <a:lnTo>
                          <a:pt x="5" y="0"/>
                        </a:lnTo>
                        <a:lnTo>
                          <a:pt x="2" y="2"/>
                        </a:lnTo>
                        <a:lnTo>
                          <a:pt x="1" y="3"/>
                        </a:lnTo>
                        <a:lnTo>
                          <a:pt x="1" y="4"/>
                        </a:lnTo>
                        <a:lnTo>
                          <a:pt x="0" y="5"/>
                        </a:lnTo>
                        <a:lnTo>
                          <a:pt x="1" y="8"/>
                        </a:lnTo>
                        <a:lnTo>
                          <a:pt x="2" y="11"/>
                        </a:lnTo>
                        <a:lnTo>
                          <a:pt x="4" y="13"/>
                        </a:lnTo>
                        <a:lnTo>
                          <a:pt x="6"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8" name="Freeform 272">
                    <a:extLst>
                      <a:ext uri="{FF2B5EF4-FFF2-40B4-BE49-F238E27FC236}">
                        <a16:creationId xmlns:a16="http://schemas.microsoft.com/office/drawing/2014/main" id="{26B67CD0-5822-FC5A-7142-BE8328F0A851}"/>
                      </a:ext>
                    </a:extLst>
                  </p:cNvPr>
                  <p:cNvSpPr>
                    <a:spLocks/>
                  </p:cNvSpPr>
                  <p:nvPr/>
                </p:nvSpPr>
                <p:spPr bwMode="auto">
                  <a:xfrm>
                    <a:off x="2608" y="2925"/>
                    <a:ext cx="15"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5 w 17"/>
                      <a:gd name="T13" fmla="*/ 0 h 17"/>
                      <a:gd name="T14" fmla="*/ 8 w 17"/>
                      <a:gd name="T15" fmla="*/ 0 h 17"/>
                      <a:gd name="T16" fmla="*/ 10 w 17"/>
                      <a:gd name="T17" fmla="*/ 2 h 17"/>
                      <a:gd name="T18" fmla="*/ 12 w 17"/>
                      <a:gd name="T19" fmla="*/ 4 h 17"/>
                      <a:gd name="T20" fmla="*/ 14 w 17"/>
                      <a:gd name="T21" fmla="*/ 8 h 17"/>
                      <a:gd name="T22" fmla="*/ 14 w 17"/>
                      <a:gd name="T23" fmla="*/ 10 h 17"/>
                      <a:gd name="T24" fmla="*/ 14 w 17"/>
                      <a:gd name="T25" fmla="*/ 12 h 17"/>
                      <a:gd name="T26" fmla="*/ 14 w 17"/>
                      <a:gd name="T27" fmla="*/ 13 h 17"/>
                      <a:gd name="T28" fmla="*/ 12 w 17"/>
                      <a:gd name="T29" fmla="*/ 15 h 17"/>
                      <a:gd name="T30" fmla="*/ 10 w 17"/>
                      <a:gd name="T31" fmla="*/ 15 h 17"/>
                      <a:gd name="T32" fmla="*/ 8 w 17"/>
                      <a:gd name="T33" fmla="*/ 15 h 17"/>
                      <a:gd name="T34" fmla="*/ 5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6" y="0"/>
                        </a:lnTo>
                        <a:lnTo>
                          <a:pt x="9" y="0"/>
                        </a:lnTo>
                        <a:lnTo>
                          <a:pt x="11" y="2"/>
                        </a:lnTo>
                        <a:lnTo>
                          <a:pt x="14" y="4"/>
                        </a:lnTo>
                        <a:lnTo>
                          <a:pt x="16" y="8"/>
                        </a:lnTo>
                        <a:lnTo>
                          <a:pt x="16" y="11"/>
                        </a:lnTo>
                        <a:lnTo>
                          <a:pt x="16" y="13"/>
                        </a:lnTo>
                        <a:lnTo>
                          <a:pt x="16" y="14"/>
                        </a:lnTo>
                        <a:lnTo>
                          <a:pt x="14" y="16"/>
                        </a:lnTo>
                        <a:lnTo>
                          <a:pt x="11" y="16"/>
                        </a:lnTo>
                        <a:lnTo>
                          <a:pt x="9" y="16"/>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9" name="Freeform 273">
                    <a:extLst>
                      <a:ext uri="{FF2B5EF4-FFF2-40B4-BE49-F238E27FC236}">
                        <a16:creationId xmlns:a16="http://schemas.microsoft.com/office/drawing/2014/main" id="{ADB38DE4-ED91-06A8-DF04-2B8A3804EFB3}"/>
                      </a:ext>
                    </a:extLst>
                  </p:cNvPr>
                  <p:cNvSpPr>
                    <a:spLocks/>
                  </p:cNvSpPr>
                  <p:nvPr/>
                </p:nvSpPr>
                <p:spPr bwMode="auto">
                  <a:xfrm>
                    <a:off x="2610" y="2927"/>
                    <a:ext cx="16" cy="16"/>
                  </a:xfrm>
                  <a:custGeom>
                    <a:avLst/>
                    <a:gdLst>
                      <a:gd name="T0" fmla="*/ 3 w 17"/>
                      <a:gd name="T1" fmla="*/ 9 h 17"/>
                      <a:gd name="T2" fmla="*/ 3 w 17"/>
                      <a:gd name="T3" fmla="*/ 8 h 17"/>
                      <a:gd name="T4" fmla="*/ 0 w 17"/>
                      <a:gd name="T5" fmla="*/ 5 h 17"/>
                      <a:gd name="T6" fmla="*/ 3 w 17"/>
                      <a:gd name="T7" fmla="*/ 2 h 17"/>
                      <a:gd name="T8" fmla="*/ 3 w 17"/>
                      <a:gd name="T9" fmla="*/ 0 h 17"/>
                      <a:gd name="T10" fmla="*/ 8 w 17"/>
                      <a:gd name="T11" fmla="*/ 0 h 17"/>
                      <a:gd name="T12" fmla="*/ 11 w 17"/>
                      <a:gd name="T13" fmla="*/ 8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0"/>
                        </a:moveTo>
                        <a:lnTo>
                          <a:pt x="3" y="8"/>
                        </a:lnTo>
                        <a:lnTo>
                          <a:pt x="0" y="5"/>
                        </a:lnTo>
                        <a:lnTo>
                          <a:pt x="3" y="2"/>
                        </a:lnTo>
                        <a:lnTo>
                          <a:pt x="3" y="0"/>
                        </a:lnTo>
                        <a:lnTo>
                          <a:pt x="9" y="0"/>
                        </a:lnTo>
                        <a:lnTo>
                          <a:pt x="12" y="8"/>
                        </a:lnTo>
                        <a:lnTo>
                          <a:pt x="16" y="8"/>
                        </a:lnTo>
                        <a:lnTo>
                          <a:pt x="16" y="13"/>
                        </a:lnTo>
                        <a:lnTo>
                          <a:pt x="16" y="16"/>
                        </a:lnTo>
                        <a:lnTo>
                          <a:pt x="12" y="16"/>
                        </a:lnTo>
                        <a:lnTo>
                          <a:pt x="9" y="16"/>
                        </a:lnTo>
                        <a:lnTo>
                          <a:pt x="3"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0" name="Freeform 274">
                    <a:extLst>
                      <a:ext uri="{FF2B5EF4-FFF2-40B4-BE49-F238E27FC236}">
                        <a16:creationId xmlns:a16="http://schemas.microsoft.com/office/drawing/2014/main" id="{B5471A83-9AB8-F69B-DCCC-2D183B8A8EF9}"/>
                      </a:ext>
                    </a:extLst>
                  </p:cNvPr>
                  <p:cNvSpPr>
                    <a:spLocks/>
                  </p:cNvSpPr>
                  <p:nvPr/>
                </p:nvSpPr>
                <p:spPr bwMode="auto">
                  <a:xfrm>
                    <a:off x="2596" y="2920"/>
                    <a:ext cx="15" cy="16"/>
                  </a:xfrm>
                  <a:custGeom>
                    <a:avLst/>
                    <a:gdLst>
                      <a:gd name="T0" fmla="*/ 8 w 17"/>
                      <a:gd name="T1" fmla="*/ 15 h 17"/>
                      <a:gd name="T2" fmla="*/ 11 w 17"/>
                      <a:gd name="T3" fmla="*/ 12 h 17"/>
                      <a:gd name="T4" fmla="*/ 12 w 17"/>
                      <a:gd name="T5" fmla="*/ 11 h 17"/>
                      <a:gd name="T6" fmla="*/ 14 w 17"/>
                      <a:gd name="T7" fmla="*/ 11 h 17"/>
                      <a:gd name="T8" fmla="*/ 14 w 17"/>
                      <a:gd name="T9" fmla="*/ 8 h 17"/>
                      <a:gd name="T10" fmla="*/ 14 w 17"/>
                      <a:gd name="T11" fmla="*/ 7 h 17"/>
                      <a:gd name="T12" fmla="*/ 11 w 17"/>
                      <a:gd name="T13" fmla="*/ 5 h 17"/>
                      <a:gd name="T14" fmla="*/ 11 w 17"/>
                      <a:gd name="T15" fmla="*/ 2 h 17"/>
                      <a:gd name="T16" fmla="*/ 7 w 17"/>
                      <a:gd name="T17" fmla="*/ 1 h 17"/>
                      <a:gd name="T18" fmla="*/ 6 w 17"/>
                      <a:gd name="T19" fmla="*/ 0 h 17"/>
                      <a:gd name="T20" fmla="*/ 5 w 17"/>
                      <a:gd name="T21" fmla="*/ 0 h 17"/>
                      <a:gd name="T22" fmla="*/ 4 w 17"/>
                      <a:gd name="T23" fmla="*/ 1 h 17"/>
                      <a:gd name="T24" fmla="*/ 1 w 17"/>
                      <a:gd name="T25" fmla="*/ 2 h 17"/>
                      <a:gd name="T26" fmla="*/ 0 w 17"/>
                      <a:gd name="T27" fmla="*/ 3 h 17"/>
                      <a:gd name="T28" fmla="*/ 0 w 17"/>
                      <a:gd name="T29" fmla="*/ 4 h 17"/>
                      <a:gd name="T30" fmla="*/ 0 w 17"/>
                      <a:gd name="T31" fmla="*/ 6 h 17"/>
                      <a:gd name="T32" fmla="*/ 0 w 17"/>
                      <a:gd name="T33" fmla="*/ 8 h 17"/>
                      <a:gd name="T34" fmla="*/ 1 w 17"/>
                      <a:gd name="T35" fmla="*/ 10 h 17"/>
                      <a:gd name="T36" fmla="*/ 3 w 17"/>
                      <a:gd name="T37" fmla="*/ 12 h 17"/>
                      <a:gd name="T38" fmla="*/ 4 w 17"/>
                      <a:gd name="T39" fmla="*/ 15 h 17"/>
                      <a:gd name="T40" fmla="*/ 7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8" y="1"/>
                        </a:lnTo>
                        <a:lnTo>
                          <a:pt x="7" y="0"/>
                        </a:lnTo>
                        <a:lnTo>
                          <a:pt x="6" y="0"/>
                        </a:lnTo>
                        <a:lnTo>
                          <a:pt x="4" y="1"/>
                        </a:lnTo>
                        <a:lnTo>
                          <a:pt x="1" y="2"/>
                        </a:lnTo>
                        <a:lnTo>
                          <a:pt x="0" y="3"/>
                        </a:lnTo>
                        <a:lnTo>
                          <a:pt x="0" y="4"/>
                        </a:lnTo>
                        <a:lnTo>
                          <a:pt x="0" y="6"/>
                        </a:lnTo>
                        <a:lnTo>
                          <a:pt x="0" y="8"/>
                        </a:lnTo>
                        <a:lnTo>
                          <a:pt x="1" y="11"/>
                        </a:lnTo>
                        <a:lnTo>
                          <a:pt x="3" y="13"/>
                        </a:lnTo>
                        <a:lnTo>
                          <a:pt x="4"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1" name="Freeform 275">
                    <a:extLst>
                      <a:ext uri="{FF2B5EF4-FFF2-40B4-BE49-F238E27FC236}">
                        <a16:creationId xmlns:a16="http://schemas.microsoft.com/office/drawing/2014/main" id="{A9F65966-2239-F932-CA54-F9C329374728}"/>
                      </a:ext>
                    </a:extLst>
                  </p:cNvPr>
                  <p:cNvSpPr>
                    <a:spLocks/>
                  </p:cNvSpPr>
                  <p:nvPr/>
                </p:nvSpPr>
                <p:spPr bwMode="auto">
                  <a:xfrm>
                    <a:off x="2596" y="2922"/>
                    <a:ext cx="15" cy="16"/>
                  </a:xfrm>
                  <a:custGeom>
                    <a:avLst/>
                    <a:gdLst>
                      <a:gd name="T0" fmla="*/ 1 w 17"/>
                      <a:gd name="T1" fmla="*/ 10 h 17"/>
                      <a:gd name="T2" fmla="*/ 0 w 17"/>
                      <a:gd name="T3" fmla="*/ 7 h 17"/>
                      <a:gd name="T4" fmla="*/ 0 w 17"/>
                      <a:gd name="T5" fmla="*/ 4 h 17"/>
                      <a:gd name="T6" fmla="*/ 0 w 17"/>
                      <a:gd name="T7" fmla="*/ 2 h 17"/>
                      <a:gd name="T8" fmla="*/ 0 w 17"/>
                      <a:gd name="T9" fmla="*/ 1 h 17"/>
                      <a:gd name="T10" fmla="*/ 1 w 17"/>
                      <a:gd name="T11" fmla="*/ 0 h 17"/>
                      <a:gd name="T12" fmla="*/ 4 w 17"/>
                      <a:gd name="T13" fmla="*/ 0 h 17"/>
                      <a:gd name="T14" fmla="*/ 5 w 17"/>
                      <a:gd name="T15" fmla="*/ 1 h 17"/>
                      <a:gd name="T16" fmla="*/ 10 w 17"/>
                      <a:gd name="T17" fmla="*/ 3 h 17"/>
                      <a:gd name="T18" fmla="*/ 11 w 17"/>
                      <a:gd name="T19" fmla="*/ 4 h 17"/>
                      <a:gd name="T20" fmla="*/ 12 w 17"/>
                      <a:gd name="T21" fmla="*/ 8 h 17"/>
                      <a:gd name="T22" fmla="*/ 14 w 17"/>
                      <a:gd name="T23" fmla="*/ 11 h 17"/>
                      <a:gd name="T24" fmla="*/ 12 w 17"/>
                      <a:gd name="T25" fmla="*/ 12 h 17"/>
                      <a:gd name="T26" fmla="*/ 12 w 17"/>
                      <a:gd name="T27" fmla="*/ 13 h 17"/>
                      <a:gd name="T28" fmla="*/ 11 w 17"/>
                      <a:gd name="T29" fmla="*/ 15 h 17"/>
                      <a:gd name="T30" fmla="*/ 10 w 17"/>
                      <a:gd name="T31" fmla="*/ 15 h 17"/>
                      <a:gd name="T32" fmla="*/ 5 w 17"/>
                      <a:gd name="T33" fmla="*/ 15 h 17"/>
                      <a:gd name="T34" fmla="*/ 4 w 17"/>
                      <a:gd name="T35" fmla="*/ 12 h 17"/>
                      <a:gd name="T36" fmla="*/ 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 y="11"/>
                        </a:moveTo>
                        <a:lnTo>
                          <a:pt x="0" y="7"/>
                        </a:lnTo>
                        <a:lnTo>
                          <a:pt x="0" y="4"/>
                        </a:lnTo>
                        <a:lnTo>
                          <a:pt x="0" y="2"/>
                        </a:lnTo>
                        <a:lnTo>
                          <a:pt x="0" y="1"/>
                        </a:lnTo>
                        <a:lnTo>
                          <a:pt x="1" y="0"/>
                        </a:lnTo>
                        <a:lnTo>
                          <a:pt x="4" y="0"/>
                        </a:lnTo>
                        <a:lnTo>
                          <a:pt x="6" y="1"/>
                        </a:lnTo>
                        <a:lnTo>
                          <a:pt x="11" y="3"/>
                        </a:lnTo>
                        <a:lnTo>
                          <a:pt x="12" y="4"/>
                        </a:lnTo>
                        <a:lnTo>
                          <a:pt x="14" y="8"/>
                        </a:lnTo>
                        <a:lnTo>
                          <a:pt x="16" y="12"/>
                        </a:lnTo>
                        <a:lnTo>
                          <a:pt x="14" y="13"/>
                        </a:lnTo>
                        <a:lnTo>
                          <a:pt x="14" y="14"/>
                        </a:lnTo>
                        <a:lnTo>
                          <a:pt x="12" y="16"/>
                        </a:lnTo>
                        <a:lnTo>
                          <a:pt x="11" y="16"/>
                        </a:lnTo>
                        <a:lnTo>
                          <a:pt x="6" y="16"/>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2" name="Freeform 276">
                    <a:extLst>
                      <a:ext uri="{FF2B5EF4-FFF2-40B4-BE49-F238E27FC236}">
                        <a16:creationId xmlns:a16="http://schemas.microsoft.com/office/drawing/2014/main" id="{E894C913-2ACA-9287-F836-EE3A14515B37}"/>
                      </a:ext>
                    </a:extLst>
                  </p:cNvPr>
                  <p:cNvSpPr>
                    <a:spLocks/>
                  </p:cNvSpPr>
                  <p:nvPr/>
                </p:nvSpPr>
                <p:spPr bwMode="auto">
                  <a:xfrm>
                    <a:off x="2604" y="2926"/>
                    <a:ext cx="16" cy="16"/>
                  </a:xfrm>
                  <a:custGeom>
                    <a:avLst/>
                    <a:gdLst>
                      <a:gd name="T0" fmla="*/ 9 w 17"/>
                      <a:gd name="T1" fmla="*/ 15 h 17"/>
                      <a:gd name="T2" fmla="*/ 12 w 17"/>
                      <a:gd name="T3" fmla="*/ 12 h 17"/>
                      <a:gd name="T4" fmla="*/ 12 w 17"/>
                      <a:gd name="T5" fmla="*/ 11 h 17"/>
                      <a:gd name="T6" fmla="*/ 13 w 17"/>
                      <a:gd name="T7" fmla="*/ 11 h 17"/>
                      <a:gd name="T8" fmla="*/ 15 w 17"/>
                      <a:gd name="T9" fmla="*/ 8 h 17"/>
                      <a:gd name="T10" fmla="*/ 13 w 17"/>
                      <a:gd name="T11" fmla="*/ 7 h 17"/>
                      <a:gd name="T12" fmla="*/ 12 w 17"/>
                      <a:gd name="T13" fmla="*/ 5 h 17"/>
                      <a:gd name="T14" fmla="*/ 10 w 17"/>
                      <a:gd name="T15" fmla="*/ 2 h 17"/>
                      <a:gd name="T16" fmla="*/ 9 w 17"/>
                      <a:gd name="T17" fmla="*/ 1 h 17"/>
                      <a:gd name="T18" fmla="*/ 6 w 17"/>
                      <a:gd name="T19" fmla="*/ 0 h 17"/>
                      <a:gd name="T20" fmla="*/ 5 w 17"/>
                      <a:gd name="T21" fmla="*/ 0 h 17"/>
                      <a:gd name="T22" fmla="*/ 5 w 17"/>
                      <a:gd name="T23" fmla="*/ 1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3 w 17"/>
                      <a:gd name="T37" fmla="*/ 12 h 17"/>
                      <a:gd name="T38" fmla="*/ 5 w 17"/>
                      <a:gd name="T39" fmla="*/ 15 h 17"/>
                      <a:gd name="T40" fmla="*/ 8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3" y="13"/>
                        </a:lnTo>
                        <a:lnTo>
                          <a:pt x="13" y="12"/>
                        </a:lnTo>
                        <a:lnTo>
                          <a:pt x="14" y="12"/>
                        </a:lnTo>
                        <a:lnTo>
                          <a:pt x="16" y="9"/>
                        </a:lnTo>
                        <a:lnTo>
                          <a:pt x="14" y="7"/>
                        </a:lnTo>
                        <a:lnTo>
                          <a:pt x="13" y="5"/>
                        </a:lnTo>
                        <a:lnTo>
                          <a:pt x="11" y="2"/>
                        </a:lnTo>
                        <a:lnTo>
                          <a:pt x="10" y="1"/>
                        </a:lnTo>
                        <a:lnTo>
                          <a:pt x="6" y="0"/>
                        </a:lnTo>
                        <a:lnTo>
                          <a:pt x="5" y="0"/>
                        </a:lnTo>
                        <a:lnTo>
                          <a:pt x="5" y="1"/>
                        </a:lnTo>
                        <a:lnTo>
                          <a:pt x="2" y="2"/>
                        </a:lnTo>
                        <a:lnTo>
                          <a:pt x="1" y="3"/>
                        </a:lnTo>
                        <a:lnTo>
                          <a:pt x="1" y="4"/>
                        </a:lnTo>
                        <a:lnTo>
                          <a:pt x="0" y="5"/>
                        </a:lnTo>
                        <a:lnTo>
                          <a:pt x="1" y="8"/>
                        </a:lnTo>
                        <a:lnTo>
                          <a:pt x="2" y="11"/>
                        </a:lnTo>
                        <a:lnTo>
                          <a:pt x="3" y="13"/>
                        </a:lnTo>
                        <a:lnTo>
                          <a:pt x="5"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3" name="Freeform 277">
                    <a:extLst>
                      <a:ext uri="{FF2B5EF4-FFF2-40B4-BE49-F238E27FC236}">
                        <a16:creationId xmlns:a16="http://schemas.microsoft.com/office/drawing/2014/main" id="{08DA4438-0D63-4096-5E68-1A807C3F715E}"/>
                      </a:ext>
                    </a:extLst>
                  </p:cNvPr>
                  <p:cNvSpPr>
                    <a:spLocks/>
                  </p:cNvSpPr>
                  <p:nvPr/>
                </p:nvSpPr>
                <p:spPr bwMode="auto">
                  <a:xfrm>
                    <a:off x="2604" y="2927"/>
                    <a:ext cx="16"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3 w 17"/>
                      <a:gd name="T19" fmla="*/ 4 h 17"/>
                      <a:gd name="T20" fmla="*/ 15 w 17"/>
                      <a:gd name="T21" fmla="*/ 8 h 17"/>
                      <a:gd name="T22" fmla="*/ 15 w 17"/>
                      <a:gd name="T23" fmla="*/ 11 h 17"/>
                      <a:gd name="T24" fmla="*/ 15 w 17"/>
                      <a:gd name="T25" fmla="*/ 12 h 17"/>
                      <a:gd name="T26" fmla="*/ 13 w 17"/>
                      <a:gd name="T27" fmla="*/ 13 h 17"/>
                      <a:gd name="T28" fmla="*/ 13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4" y="0"/>
                        </a:lnTo>
                        <a:lnTo>
                          <a:pt x="8" y="0"/>
                        </a:lnTo>
                        <a:lnTo>
                          <a:pt x="11" y="2"/>
                        </a:lnTo>
                        <a:lnTo>
                          <a:pt x="14" y="4"/>
                        </a:lnTo>
                        <a:lnTo>
                          <a:pt x="16" y="8"/>
                        </a:lnTo>
                        <a:lnTo>
                          <a:pt x="16" y="12"/>
                        </a:lnTo>
                        <a:lnTo>
                          <a:pt x="16" y="13"/>
                        </a:lnTo>
                        <a:lnTo>
                          <a:pt x="14" y="14"/>
                        </a:lnTo>
                        <a:lnTo>
                          <a:pt x="14"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4" name="Freeform 278">
                    <a:extLst>
                      <a:ext uri="{FF2B5EF4-FFF2-40B4-BE49-F238E27FC236}">
                        <a16:creationId xmlns:a16="http://schemas.microsoft.com/office/drawing/2014/main" id="{729959BB-9F47-43DD-7C92-CBF63AE5BF7F}"/>
                      </a:ext>
                    </a:extLst>
                  </p:cNvPr>
                  <p:cNvSpPr>
                    <a:spLocks/>
                  </p:cNvSpPr>
                  <p:nvPr/>
                </p:nvSpPr>
                <p:spPr bwMode="auto">
                  <a:xfrm>
                    <a:off x="2587" y="2873"/>
                    <a:ext cx="112" cy="67"/>
                  </a:xfrm>
                  <a:custGeom>
                    <a:avLst/>
                    <a:gdLst>
                      <a:gd name="T0" fmla="*/ 0 w 123"/>
                      <a:gd name="T1" fmla="*/ 12 h 70"/>
                      <a:gd name="T2" fmla="*/ 22 w 123"/>
                      <a:gd name="T3" fmla="*/ 0 h 70"/>
                      <a:gd name="T4" fmla="*/ 111 w 123"/>
                      <a:gd name="T5" fmla="*/ 52 h 70"/>
                      <a:gd name="T6" fmla="*/ 87 w 123"/>
                      <a:gd name="T7" fmla="*/ 66 h 70"/>
                      <a:gd name="T8" fmla="*/ 0 w 123"/>
                      <a:gd name="T9" fmla="*/ 12 h 70"/>
                      <a:gd name="T10" fmla="*/ 0 60000 65536"/>
                      <a:gd name="T11" fmla="*/ 0 60000 65536"/>
                      <a:gd name="T12" fmla="*/ 0 60000 65536"/>
                      <a:gd name="T13" fmla="*/ 0 60000 65536"/>
                      <a:gd name="T14" fmla="*/ 0 60000 65536"/>
                      <a:gd name="T15" fmla="*/ 0 w 123"/>
                      <a:gd name="T16" fmla="*/ 0 h 70"/>
                      <a:gd name="T17" fmla="*/ 123 w 123"/>
                      <a:gd name="T18" fmla="*/ 70 h 70"/>
                    </a:gdLst>
                    <a:ahLst/>
                    <a:cxnLst>
                      <a:cxn ang="T10">
                        <a:pos x="T0" y="T1"/>
                      </a:cxn>
                      <a:cxn ang="T11">
                        <a:pos x="T2" y="T3"/>
                      </a:cxn>
                      <a:cxn ang="T12">
                        <a:pos x="T4" y="T5"/>
                      </a:cxn>
                      <a:cxn ang="T13">
                        <a:pos x="T6" y="T7"/>
                      </a:cxn>
                      <a:cxn ang="T14">
                        <a:pos x="T8" y="T9"/>
                      </a:cxn>
                    </a:cxnLst>
                    <a:rect l="T15" t="T16" r="T17" b="T18"/>
                    <a:pathLst>
                      <a:path w="123" h="70">
                        <a:moveTo>
                          <a:pt x="0" y="13"/>
                        </a:moveTo>
                        <a:lnTo>
                          <a:pt x="24" y="0"/>
                        </a:lnTo>
                        <a:lnTo>
                          <a:pt x="122" y="54"/>
                        </a:lnTo>
                        <a:lnTo>
                          <a:pt x="96" y="69"/>
                        </a:lnTo>
                        <a:lnTo>
                          <a:pt x="0"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5" name="Freeform 279">
                    <a:extLst>
                      <a:ext uri="{FF2B5EF4-FFF2-40B4-BE49-F238E27FC236}">
                        <a16:creationId xmlns:a16="http://schemas.microsoft.com/office/drawing/2014/main" id="{C72BBA17-06B8-1C4D-FD7C-4FCAD53E96A3}"/>
                      </a:ext>
                    </a:extLst>
                  </p:cNvPr>
                  <p:cNvSpPr>
                    <a:spLocks/>
                  </p:cNvSpPr>
                  <p:nvPr/>
                </p:nvSpPr>
                <p:spPr bwMode="auto">
                  <a:xfrm>
                    <a:off x="2587" y="2885"/>
                    <a:ext cx="89" cy="82"/>
                  </a:xfrm>
                  <a:custGeom>
                    <a:avLst/>
                    <a:gdLst>
                      <a:gd name="T0" fmla="*/ 0 w 97"/>
                      <a:gd name="T1" fmla="*/ 0 h 87"/>
                      <a:gd name="T2" fmla="*/ 88 w 97"/>
                      <a:gd name="T3" fmla="*/ 54 h 87"/>
                      <a:gd name="T4" fmla="*/ 88 w 97"/>
                      <a:gd name="T5" fmla="*/ 81 h 87"/>
                      <a:gd name="T6" fmla="*/ 0 w 97"/>
                      <a:gd name="T7" fmla="*/ 26 h 87"/>
                      <a:gd name="T8" fmla="*/ 0 w 97"/>
                      <a:gd name="T9" fmla="*/ 0 h 87"/>
                      <a:gd name="T10" fmla="*/ 0 60000 65536"/>
                      <a:gd name="T11" fmla="*/ 0 60000 65536"/>
                      <a:gd name="T12" fmla="*/ 0 60000 65536"/>
                      <a:gd name="T13" fmla="*/ 0 60000 65536"/>
                      <a:gd name="T14" fmla="*/ 0 60000 65536"/>
                      <a:gd name="T15" fmla="*/ 0 w 97"/>
                      <a:gd name="T16" fmla="*/ 0 h 87"/>
                      <a:gd name="T17" fmla="*/ 97 w 97"/>
                      <a:gd name="T18" fmla="*/ 87 h 87"/>
                    </a:gdLst>
                    <a:ahLst/>
                    <a:cxnLst>
                      <a:cxn ang="T10">
                        <a:pos x="T0" y="T1"/>
                      </a:cxn>
                      <a:cxn ang="T11">
                        <a:pos x="T2" y="T3"/>
                      </a:cxn>
                      <a:cxn ang="T12">
                        <a:pos x="T4" y="T5"/>
                      </a:cxn>
                      <a:cxn ang="T13">
                        <a:pos x="T6" y="T7"/>
                      </a:cxn>
                      <a:cxn ang="T14">
                        <a:pos x="T8" y="T9"/>
                      </a:cxn>
                    </a:cxnLst>
                    <a:rect l="T15" t="T16" r="T17" b="T18"/>
                    <a:pathLst>
                      <a:path w="97" h="87">
                        <a:moveTo>
                          <a:pt x="0" y="0"/>
                        </a:moveTo>
                        <a:lnTo>
                          <a:pt x="96" y="57"/>
                        </a:lnTo>
                        <a:lnTo>
                          <a:pt x="96" y="86"/>
                        </a:lnTo>
                        <a:lnTo>
                          <a:pt x="0" y="28"/>
                        </a:lnTo>
                        <a:lnTo>
                          <a:pt x="0"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6" name="Freeform 280">
                    <a:extLst>
                      <a:ext uri="{FF2B5EF4-FFF2-40B4-BE49-F238E27FC236}">
                        <a16:creationId xmlns:a16="http://schemas.microsoft.com/office/drawing/2014/main" id="{2545034C-252F-372F-A5EA-850A8DCB99D4}"/>
                      </a:ext>
                    </a:extLst>
                  </p:cNvPr>
                  <p:cNvSpPr>
                    <a:spLocks/>
                  </p:cNvSpPr>
                  <p:nvPr/>
                </p:nvSpPr>
                <p:spPr bwMode="auto">
                  <a:xfrm>
                    <a:off x="2720" y="2970"/>
                    <a:ext cx="16" cy="16"/>
                  </a:xfrm>
                  <a:custGeom>
                    <a:avLst/>
                    <a:gdLst>
                      <a:gd name="T0" fmla="*/ 4 w 17"/>
                      <a:gd name="T1" fmla="*/ 0 h 17"/>
                      <a:gd name="T2" fmla="*/ 15 w 17"/>
                      <a:gd name="T3" fmla="*/ 8 h 17"/>
                      <a:gd name="T4" fmla="*/ 11 w 17"/>
                      <a:gd name="T5" fmla="*/ 15 h 17"/>
                      <a:gd name="T6" fmla="*/ 0 w 17"/>
                      <a:gd name="T7" fmla="*/ 5 h 17"/>
                      <a:gd name="T8" fmla="*/ 4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4" y="0"/>
                        </a:moveTo>
                        <a:lnTo>
                          <a:pt x="16" y="9"/>
                        </a:lnTo>
                        <a:lnTo>
                          <a:pt x="12" y="16"/>
                        </a:lnTo>
                        <a:lnTo>
                          <a:pt x="0" y="5"/>
                        </a:lnTo>
                        <a:lnTo>
                          <a:pt x="4"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7" name="Freeform 281">
                    <a:extLst>
                      <a:ext uri="{FF2B5EF4-FFF2-40B4-BE49-F238E27FC236}">
                        <a16:creationId xmlns:a16="http://schemas.microsoft.com/office/drawing/2014/main" id="{49453679-8CD6-F53A-BBD7-08AD2EAC99EC}"/>
                      </a:ext>
                    </a:extLst>
                  </p:cNvPr>
                  <p:cNvSpPr>
                    <a:spLocks/>
                  </p:cNvSpPr>
                  <p:nvPr/>
                </p:nvSpPr>
                <p:spPr bwMode="auto">
                  <a:xfrm>
                    <a:off x="2682" y="2940"/>
                    <a:ext cx="33" cy="20"/>
                  </a:xfrm>
                  <a:custGeom>
                    <a:avLst/>
                    <a:gdLst>
                      <a:gd name="T0" fmla="*/ 21 w 36"/>
                      <a:gd name="T1" fmla="*/ 0 h 21"/>
                      <a:gd name="T2" fmla="*/ 32 w 36"/>
                      <a:gd name="T3" fmla="*/ 7 h 21"/>
                      <a:gd name="T4" fmla="*/ 11 w 36"/>
                      <a:gd name="T5" fmla="*/ 19 h 21"/>
                      <a:gd name="T6" fmla="*/ 0 w 36"/>
                      <a:gd name="T7" fmla="*/ 11 h 21"/>
                      <a:gd name="T8" fmla="*/ 21 w 36"/>
                      <a:gd name="T9" fmla="*/ 0 h 21"/>
                      <a:gd name="T10" fmla="*/ 0 60000 65536"/>
                      <a:gd name="T11" fmla="*/ 0 60000 65536"/>
                      <a:gd name="T12" fmla="*/ 0 60000 65536"/>
                      <a:gd name="T13" fmla="*/ 0 60000 65536"/>
                      <a:gd name="T14" fmla="*/ 0 60000 65536"/>
                      <a:gd name="T15" fmla="*/ 0 w 36"/>
                      <a:gd name="T16" fmla="*/ 0 h 21"/>
                      <a:gd name="T17" fmla="*/ 36 w 36"/>
                      <a:gd name="T18" fmla="*/ 21 h 21"/>
                    </a:gdLst>
                    <a:ahLst/>
                    <a:cxnLst>
                      <a:cxn ang="T10">
                        <a:pos x="T0" y="T1"/>
                      </a:cxn>
                      <a:cxn ang="T11">
                        <a:pos x="T2" y="T3"/>
                      </a:cxn>
                      <a:cxn ang="T12">
                        <a:pos x="T4" y="T5"/>
                      </a:cxn>
                      <a:cxn ang="T13">
                        <a:pos x="T6" y="T7"/>
                      </a:cxn>
                      <a:cxn ang="T14">
                        <a:pos x="T8" y="T9"/>
                      </a:cxn>
                    </a:cxnLst>
                    <a:rect l="T15" t="T16" r="T17" b="T18"/>
                    <a:pathLst>
                      <a:path w="36" h="21">
                        <a:moveTo>
                          <a:pt x="23" y="0"/>
                        </a:moveTo>
                        <a:lnTo>
                          <a:pt x="35" y="7"/>
                        </a:lnTo>
                        <a:lnTo>
                          <a:pt x="12" y="20"/>
                        </a:lnTo>
                        <a:lnTo>
                          <a:pt x="0" y="12"/>
                        </a:lnTo>
                        <a:lnTo>
                          <a:pt x="23"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8" name="Freeform 282">
                    <a:extLst>
                      <a:ext uri="{FF2B5EF4-FFF2-40B4-BE49-F238E27FC236}">
                        <a16:creationId xmlns:a16="http://schemas.microsoft.com/office/drawing/2014/main" id="{77C3649F-0332-FC4A-D818-220AC5BCDD96}"/>
                      </a:ext>
                    </a:extLst>
                  </p:cNvPr>
                  <p:cNvSpPr>
                    <a:spLocks/>
                  </p:cNvSpPr>
                  <p:nvPr/>
                </p:nvSpPr>
                <p:spPr bwMode="auto">
                  <a:xfrm>
                    <a:off x="2682" y="2952"/>
                    <a:ext cx="16" cy="32"/>
                  </a:xfrm>
                  <a:custGeom>
                    <a:avLst/>
                    <a:gdLst>
                      <a:gd name="T0" fmla="*/ 0 w 17"/>
                      <a:gd name="T1" fmla="*/ 25 h 33"/>
                      <a:gd name="T2" fmla="*/ 15 w 17"/>
                      <a:gd name="T3" fmla="*/ 31 h 33"/>
                      <a:gd name="T4" fmla="*/ 15 w 17"/>
                      <a:gd name="T5" fmla="*/ 7 h 33"/>
                      <a:gd name="T6" fmla="*/ 0 w 17"/>
                      <a:gd name="T7" fmla="*/ 0 h 33"/>
                      <a:gd name="T8" fmla="*/ 0 w 17"/>
                      <a:gd name="T9" fmla="*/ 25 h 33"/>
                      <a:gd name="T10" fmla="*/ 0 60000 65536"/>
                      <a:gd name="T11" fmla="*/ 0 60000 65536"/>
                      <a:gd name="T12" fmla="*/ 0 60000 65536"/>
                      <a:gd name="T13" fmla="*/ 0 60000 65536"/>
                      <a:gd name="T14" fmla="*/ 0 60000 65536"/>
                      <a:gd name="T15" fmla="*/ 0 w 17"/>
                      <a:gd name="T16" fmla="*/ 0 h 33"/>
                      <a:gd name="T17" fmla="*/ 17 w 17"/>
                      <a:gd name="T18" fmla="*/ 33 h 33"/>
                    </a:gdLst>
                    <a:ahLst/>
                    <a:cxnLst>
                      <a:cxn ang="T10">
                        <a:pos x="T0" y="T1"/>
                      </a:cxn>
                      <a:cxn ang="T11">
                        <a:pos x="T2" y="T3"/>
                      </a:cxn>
                      <a:cxn ang="T12">
                        <a:pos x="T4" y="T5"/>
                      </a:cxn>
                      <a:cxn ang="T13">
                        <a:pos x="T6" y="T7"/>
                      </a:cxn>
                      <a:cxn ang="T14">
                        <a:pos x="T8" y="T9"/>
                      </a:cxn>
                    </a:cxnLst>
                    <a:rect l="T15" t="T16" r="T17" b="T18"/>
                    <a:pathLst>
                      <a:path w="17" h="33">
                        <a:moveTo>
                          <a:pt x="0" y="26"/>
                        </a:moveTo>
                        <a:lnTo>
                          <a:pt x="16" y="32"/>
                        </a:lnTo>
                        <a:lnTo>
                          <a:pt x="16" y="7"/>
                        </a:lnTo>
                        <a:lnTo>
                          <a:pt x="0" y="0"/>
                        </a:lnTo>
                        <a:lnTo>
                          <a:pt x="0" y="26"/>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9" name="Freeform 283">
                    <a:extLst>
                      <a:ext uri="{FF2B5EF4-FFF2-40B4-BE49-F238E27FC236}">
                        <a16:creationId xmlns:a16="http://schemas.microsoft.com/office/drawing/2014/main" id="{33A06338-3526-7BE7-DC5D-4BF9E53FF5BA}"/>
                      </a:ext>
                    </a:extLst>
                  </p:cNvPr>
                  <p:cNvSpPr>
                    <a:spLocks/>
                  </p:cNvSpPr>
                  <p:nvPr/>
                </p:nvSpPr>
                <p:spPr bwMode="auto">
                  <a:xfrm>
                    <a:off x="2693" y="2946"/>
                    <a:ext cx="22" cy="38"/>
                  </a:xfrm>
                  <a:custGeom>
                    <a:avLst/>
                    <a:gdLst>
                      <a:gd name="T0" fmla="*/ 21 w 24"/>
                      <a:gd name="T1" fmla="*/ 25 h 39"/>
                      <a:gd name="T2" fmla="*/ 0 w 24"/>
                      <a:gd name="T3" fmla="*/ 37 h 39"/>
                      <a:gd name="T4" fmla="*/ 0 w 24"/>
                      <a:gd name="T5" fmla="*/ 13 h 39"/>
                      <a:gd name="T6" fmla="*/ 21 w 24"/>
                      <a:gd name="T7" fmla="*/ 0 h 39"/>
                      <a:gd name="T8" fmla="*/ 21 w 24"/>
                      <a:gd name="T9" fmla="*/ 25 h 39"/>
                      <a:gd name="T10" fmla="*/ 0 60000 65536"/>
                      <a:gd name="T11" fmla="*/ 0 60000 65536"/>
                      <a:gd name="T12" fmla="*/ 0 60000 65536"/>
                      <a:gd name="T13" fmla="*/ 0 60000 65536"/>
                      <a:gd name="T14" fmla="*/ 0 60000 65536"/>
                      <a:gd name="T15" fmla="*/ 0 w 24"/>
                      <a:gd name="T16" fmla="*/ 0 h 39"/>
                      <a:gd name="T17" fmla="*/ 24 w 24"/>
                      <a:gd name="T18" fmla="*/ 39 h 39"/>
                    </a:gdLst>
                    <a:ahLst/>
                    <a:cxnLst>
                      <a:cxn ang="T10">
                        <a:pos x="T0" y="T1"/>
                      </a:cxn>
                      <a:cxn ang="T11">
                        <a:pos x="T2" y="T3"/>
                      </a:cxn>
                      <a:cxn ang="T12">
                        <a:pos x="T4" y="T5"/>
                      </a:cxn>
                      <a:cxn ang="T13">
                        <a:pos x="T6" y="T7"/>
                      </a:cxn>
                      <a:cxn ang="T14">
                        <a:pos x="T8" y="T9"/>
                      </a:cxn>
                    </a:cxnLst>
                    <a:rect l="T15" t="T16" r="T17" b="T18"/>
                    <a:pathLst>
                      <a:path w="24" h="39">
                        <a:moveTo>
                          <a:pt x="23" y="26"/>
                        </a:moveTo>
                        <a:lnTo>
                          <a:pt x="0" y="38"/>
                        </a:lnTo>
                        <a:lnTo>
                          <a:pt x="0" y="13"/>
                        </a:lnTo>
                        <a:lnTo>
                          <a:pt x="23" y="0"/>
                        </a:lnTo>
                        <a:lnTo>
                          <a:pt x="23" y="26"/>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0" name="Freeform 284">
                    <a:extLst>
                      <a:ext uri="{FF2B5EF4-FFF2-40B4-BE49-F238E27FC236}">
                        <a16:creationId xmlns:a16="http://schemas.microsoft.com/office/drawing/2014/main" id="{1916FD40-EB04-17AF-6B74-F7A023DE3184}"/>
                      </a:ext>
                    </a:extLst>
                  </p:cNvPr>
                  <p:cNvSpPr>
                    <a:spLocks/>
                  </p:cNvSpPr>
                  <p:nvPr/>
                </p:nvSpPr>
                <p:spPr bwMode="auto">
                  <a:xfrm>
                    <a:off x="2695" y="2953"/>
                    <a:ext cx="25" cy="16"/>
                  </a:xfrm>
                  <a:custGeom>
                    <a:avLst/>
                    <a:gdLst>
                      <a:gd name="T0" fmla="*/ 17 w 27"/>
                      <a:gd name="T1" fmla="*/ 0 h 17"/>
                      <a:gd name="T2" fmla="*/ 24 w 27"/>
                      <a:gd name="T3" fmla="*/ 5 h 17"/>
                      <a:gd name="T4" fmla="*/ 19 w 27"/>
                      <a:gd name="T5" fmla="*/ 12 h 17"/>
                      <a:gd name="T6" fmla="*/ 8 w 27"/>
                      <a:gd name="T7" fmla="*/ 15 h 17"/>
                      <a:gd name="T8" fmla="*/ 0 w 27"/>
                      <a:gd name="T9" fmla="*/ 9 h 17"/>
                      <a:gd name="T10" fmla="*/ 17 w 27"/>
                      <a:gd name="T11" fmla="*/ 0 h 17"/>
                      <a:gd name="T12" fmla="*/ 0 60000 65536"/>
                      <a:gd name="T13" fmla="*/ 0 60000 65536"/>
                      <a:gd name="T14" fmla="*/ 0 60000 65536"/>
                      <a:gd name="T15" fmla="*/ 0 60000 65536"/>
                      <a:gd name="T16" fmla="*/ 0 60000 65536"/>
                      <a:gd name="T17" fmla="*/ 0 60000 65536"/>
                      <a:gd name="T18" fmla="*/ 0 w 27"/>
                      <a:gd name="T19" fmla="*/ 0 h 17"/>
                      <a:gd name="T20" fmla="*/ 27 w 2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7" h="17">
                        <a:moveTo>
                          <a:pt x="18" y="0"/>
                        </a:moveTo>
                        <a:lnTo>
                          <a:pt x="26" y="5"/>
                        </a:lnTo>
                        <a:lnTo>
                          <a:pt x="21" y="13"/>
                        </a:lnTo>
                        <a:lnTo>
                          <a:pt x="9" y="16"/>
                        </a:lnTo>
                        <a:lnTo>
                          <a:pt x="0" y="10"/>
                        </a:lnTo>
                        <a:lnTo>
                          <a:pt x="1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1" name="Freeform 285">
                    <a:extLst>
                      <a:ext uri="{FF2B5EF4-FFF2-40B4-BE49-F238E27FC236}">
                        <a16:creationId xmlns:a16="http://schemas.microsoft.com/office/drawing/2014/main" id="{35568702-BF4B-3F6E-991F-9E400CEE8FFF}"/>
                      </a:ext>
                    </a:extLst>
                  </p:cNvPr>
                  <p:cNvSpPr>
                    <a:spLocks/>
                  </p:cNvSpPr>
                  <p:nvPr/>
                </p:nvSpPr>
                <p:spPr bwMode="auto">
                  <a:xfrm>
                    <a:off x="2695" y="2963"/>
                    <a:ext cx="15" cy="28"/>
                  </a:xfrm>
                  <a:custGeom>
                    <a:avLst/>
                    <a:gdLst>
                      <a:gd name="T0" fmla="*/ 0 w 17"/>
                      <a:gd name="T1" fmla="*/ 19 h 30"/>
                      <a:gd name="T2" fmla="*/ 13 w 17"/>
                      <a:gd name="T3" fmla="*/ 27 h 30"/>
                      <a:gd name="T4" fmla="*/ 14 w 17"/>
                      <a:gd name="T5" fmla="*/ 12 h 30"/>
                      <a:gd name="T6" fmla="*/ 11 w 17"/>
                      <a:gd name="T7" fmla="*/ 4 h 30"/>
                      <a:gd name="T8" fmla="*/ 0 w 17"/>
                      <a:gd name="T9" fmla="*/ 0 h 30"/>
                      <a:gd name="T10" fmla="*/ 0 w 17"/>
                      <a:gd name="T11" fmla="*/ 19 h 30"/>
                      <a:gd name="T12" fmla="*/ 0 60000 65536"/>
                      <a:gd name="T13" fmla="*/ 0 60000 65536"/>
                      <a:gd name="T14" fmla="*/ 0 60000 65536"/>
                      <a:gd name="T15" fmla="*/ 0 60000 65536"/>
                      <a:gd name="T16" fmla="*/ 0 60000 65536"/>
                      <a:gd name="T17" fmla="*/ 0 60000 65536"/>
                      <a:gd name="T18" fmla="*/ 0 w 17"/>
                      <a:gd name="T19" fmla="*/ 0 h 30"/>
                      <a:gd name="T20" fmla="*/ 17 w 17"/>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7" h="30">
                        <a:moveTo>
                          <a:pt x="0" y="20"/>
                        </a:moveTo>
                        <a:lnTo>
                          <a:pt x="15" y="29"/>
                        </a:lnTo>
                        <a:lnTo>
                          <a:pt x="16" y="13"/>
                        </a:lnTo>
                        <a:lnTo>
                          <a:pt x="12" y="4"/>
                        </a:lnTo>
                        <a:lnTo>
                          <a:pt x="0" y="0"/>
                        </a:lnTo>
                        <a:lnTo>
                          <a:pt x="0" y="20"/>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2" name="Freeform 286">
                    <a:extLst>
                      <a:ext uri="{FF2B5EF4-FFF2-40B4-BE49-F238E27FC236}">
                        <a16:creationId xmlns:a16="http://schemas.microsoft.com/office/drawing/2014/main" id="{B93F3453-CCD4-3FF2-D3B1-90BBB33452FE}"/>
                      </a:ext>
                    </a:extLst>
                  </p:cNvPr>
                  <p:cNvSpPr>
                    <a:spLocks/>
                  </p:cNvSpPr>
                  <p:nvPr/>
                </p:nvSpPr>
                <p:spPr bwMode="auto">
                  <a:xfrm>
                    <a:off x="2707" y="2975"/>
                    <a:ext cx="15" cy="21"/>
                  </a:xfrm>
                  <a:custGeom>
                    <a:avLst/>
                    <a:gdLst>
                      <a:gd name="T0" fmla="*/ 0 w 17"/>
                      <a:gd name="T1" fmla="*/ 14 h 22"/>
                      <a:gd name="T2" fmla="*/ 2 w 17"/>
                      <a:gd name="T3" fmla="*/ 10 h 22"/>
                      <a:gd name="T4" fmla="*/ 8 w 17"/>
                      <a:gd name="T5" fmla="*/ 11 h 22"/>
                      <a:gd name="T6" fmla="*/ 11 w 17"/>
                      <a:gd name="T7" fmla="*/ 20 h 22"/>
                      <a:gd name="T8" fmla="*/ 14 w 17"/>
                      <a:gd name="T9" fmla="*/ 19 h 22"/>
                      <a:gd name="T10" fmla="*/ 11 w 17"/>
                      <a:gd name="T11" fmla="*/ 8 h 22"/>
                      <a:gd name="T12" fmla="*/ 0 w 17"/>
                      <a:gd name="T13" fmla="*/ 0 h 22"/>
                      <a:gd name="T14" fmla="*/ 0 w 17"/>
                      <a:gd name="T15" fmla="*/ 14 h 22"/>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2"/>
                      <a:gd name="T26" fmla="*/ 17 w 17"/>
                      <a:gd name="T27" fmla="*/ 22 h 2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2">
                        <a:moveTo>
                          <a:pt x="0" y="15"/>
                        </a:moveTo>
                        <a:lnTo>
                          <a:pt x="2" y="10"/>
                        </a:lnTo>
                        <a:lnTo>
                          <a:pt x="9" y="12"/>
                        </a:lnTo>
                        <a:lnTo>
                          <a:pt x="13" y="21"/>
                        </a:lnTo>
                        <a:lnTo>
                          <a:pt x="16" y="20"/>
                        </a:lnTo>
                        <a:lnTo>
                          <a:pt x="13" y="8"/>
                        </a:lnTo>
                        <a:lnTo>
                          <a:pt x="0" y="0"/>
                        </a:lnTo>
                        <a:lnTo>
                          <a:pt x="0" y="15"/>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3" name="Freeform 287">
                    <a:extLst>
                      <a:ext uri="{FF2B5EF4-FFF2-40B4-BE49-F238E27FC236}">
                        <a16:creationId xmlns:a16="http://schemas.microsoft.com/office/drawing/2014/main" id="{6CCBA424-ED37-50C1-53F8-E469EE8E4845}"/>
                      </a:ext>
                    </a:extLst>
                  </p:cNvPr>
                  <p:cNvSpPr>
                    <a:spLocks/>
                  </p:cNvSpPr>
                  <p:nvPr/>
                </p:nvSpPr>
                <p:spPr bwMode="auto">
                  <a:xfrm>
                    <a:off x="2720" y="2977"/>
                    <a:ext cx="16" cy="19"/>
                  </a:xfrm>
                  <a:custGeom>
                    <a:avLst/>
                    <a:gdLst>
                      <a:gd name="T0" fmla="*/ 15 w 17"/>
                      <a:gd name="T1" fmla="*/ 12 h 20"/>
                      <a:gd name="T2" fmla="*/ 2 w 17"/>
                      <a:gd name="T3" fmla="*/ 18 h 20"/>
                      <a:gd name="T4" fmla="*/ 0 w 17"/>
                      <a:gd name="T5" fmla="*/ 6 h 20"/>
                      <a:gd name="T6" fmla="*/ 8 w 17"/>
                      <a:gd name="T7" fmla="*/ 4 h 20"/>
                      <a:gd name="T8" fmla="*/ 13 w 17"/>
                      <a:gd name="T9" fmla="*/ 0 h 20"/>
                      <a:gd name="T10" fmla="*/ 15 w 17"/>
                      <a:gd name="T11" fmla="*/ 12 h 20"/>
                      <a:gd name="T12" fmla="*/ 0 60000 65536"/>
                      <a:gd name="T13" fmla="*/ 0 60000 65536"/>
                      <a:gd name="T14" fmla="*/ 0 60000 65536"/>
                      <a:gd name="T15" fmla="*/ 0 60000 65536"/>
                      <a:gd name="T16" fmla="*/ 0 60000 65536"/>
                      <a:gd name="T17" fmla="*/ 0 60000 65536"/>
                      <a:gd name="T18" fmla="*/ 0 w 17"/>
                      <a:gd name="T19" fmla="*/ 0 h 20"/>
                      <a:gd name="T20" fmla="*/ 17 w 17"/>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7" h="20">
                        <a:moveTo>
                          <a:pt x="16" y="13"/>
                        </a:moveTo>
                        <a:lnTo>
                          <a:pt x="2" y="19"/>
                        </a:lnTo>
                        <a:lnTo>
                          <a:pt x="0" y="6"/>
                        </a:lnTo>
                        <a:lnTo>
                          <a:pt x="9" y="4"/>
                        </a:lnTo>
                        <a:lnTo>
                          <a:pt x="14" y="0"/>
                        </a:lnTo>
                        <a:lnTo>
                          <a:pt x="16" y="13"/>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4" name="Freeform 288">
                    <a:extLst>
                      <a:ext uri="{FF2B5EF4-FFF2-40B4-BE49-F238E27FC236}">
                        <a16:creationId xmlns:a16="http://schemas.microsoft.com/office/drawing/2014/main" id="{20324E2D-588A-28D6-E056-F987DE9F960B}"/>
                      </a:ext>
                    </a:extLst>
                  </p:cNvPr>
                  <p:cNvSpPr>
                    <a:spLocks/>
                  </p:cNvSpPr>
                  <p:nvPr/>
                </p:nvSpPr>
                <p:spPr bwMode="auto">
                  <a:xfrm>
                    <a:off x="2696" y="2965"/>
                    <a:ext cx="15" cy="17"/>
                  </a:xfrm>
                  <a:custGeom>
                    <a:avLst/>
                    <a:gdLst>
                      <a:gd name="T0" fmla="*/ 0 w 17"/>
                      <a:gd name="T1" fmla="*/ 9 h 17"/>
                      <a:gd name="T2" fmla="*/ 14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1" y="4"/>
                        </a:lnTo>
                        <a:lnTo>
                          <a:pt x="0" y="0"/>
                        </a:lnTo>
                        <a:lnTo>
                          <a:pt x="0" y="9"/>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5" name="Freeform 289">
                    <a:extLst>
                      <a:ext uri="{FF2B5EF4-FFF2-40B4-BE49-F238E27FC236}">
                        <a16:creationId xmlns:a16="http://schemas.microsoft.com/office/drawing/2014/main" id="{42E36C2B-42A4-0FC8-ECF4-AC5639E8C9FE}"/>
                      </a:ext>
                    </a:extLst>
                  </p:cNvPr>
                  <p:cNvSpPr>
                    <a:spLocks/>
                  </p:cNvSpPr>
                  <p:nvPr/>
                </p:nvSpPr>
                <p:spPr bwMode="auto">
                  <a:xfrm>
                    <a:off x="2707" y="2973"/>
                    <a:ext cx="22" cy="16"/>
                  </a:xfrm>
                  <a:custGeom>
                    <a:avLst/>
                    <a:gdLst>
                      <a:gd name="T0" fmla="*/ 21 w 24"/>
                      <a:gd name="T1" fmla="*/ 11 h 17"/>
                      <a:gd name="T2" fmla="*/ 13 w 24"/>
                      <a:gd name="T3" fmla="*/ 15 h 17"/>
                      <a:gd name="T4" fmla="*/ 0 w 24"/>
                      <a:gd name="T5" fmla="*/ 3 h 17"/>
                      <a:gd name="T6" fmla="*/ 12 w 24"/>
                      <a:gd name="T7" fmla="*/ 0 h 17"/>
                      <a:gd name="T8" fmla="*/ 21 w 24"/>
                      <a:gd name="T9" fmla="*/ 11 h 17"/>
                      <a:gd name="T10" fmla="*/ 0 60000 65536"/>
                      <a:gd name="T11" fmla="*/ 0 60000 65536"/>
                      <a:gd name="T12" fmla="*/ 0 60000 65536"/>
                      <a:gd name="T13" fmla="*/ 0 60000 65536"/>
                      <a:gd name="T14" fmla="*/ 0 60000 65536"/>
                      <a:gd name="T15" fmla="*/ 0 w 24"/>
                      <a:gd name="T16" fmla="*/ 0 h 17"/>
                      <a:gd name="T17" fmla="*/ 24 w 24"/>
                      <a:gd name="T18" fmla="*/ 17 h 17"/>
                    </a:gdLst>
                    <a:ahLst/>
                    <a:cxnLst>
                      <a:cxn ang="T10">
                        <a:pos x="T0" y="T1"/>
                      </a:cxn>
                      <a:cxn ang="T11">
                        <a:pos x="T2" y="T3"/>
                      </a:cxn>
                      <a:cxn ang="T12">
                        <a:pos x="T4" y="T5"/>
                      </a:cxn>
                      <a:cxn ang="T13">
                        <a:pos x="T6" y="T7"/>
                      </a:cxn>
                      <a:cxn ang="T14">
                        <a:pos x="T8" y="T9"/>
                      </a:cxn>
                    </a:cxnLst>
                    <a:rect l="T15" t="T16" r="T17" b="T18"/>
                    <a:pathLst>
                      <a:path w="24" h="17">
                        <a:moveTo>
                          <a:pt x="23" y="12"/>
                        </a:moveTo>
                        <a:lnTo>
                          <a:pt x="14" y="16"/>
                        </a:lnTo>
                        <a:lnTo>
                          <a:pt x="0" y="3"/>
                        </a:lnTo>
                        <a:lnTo>
                          <a:pt x="13" y="0"/>
                        </a:lnTo>
                        <a:lnTo>
                          <a:pt x="23" y="12"/>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6" name="Freeform 290">
                    <a:extLst>
                      <a:ext uri="{FF2B5EF4-FFF2-40B4-BE49-F238E27FC236}">
                        <a16:creationId xmlns:a16="http://schemas.microsoft.com/office/drawing/2014/main" id="{0BD60FE5-742D-30D6-B407-5D3451DC4B3F}"/>
                      </a:ext>
                    </a:extLst>
                  </p:cNvPr>
                  <p:cNvSpPr>
                    <a:spLocks/>
                  </p:cNvSpPr>
                  <p:nvPr/>
                </p:nvSpPr>
                <p:spPr bwMode="auto">
                  <a:xfrm>
                    <a:off x="2719" y="2966"/>
                    <a:ext cx="15" cy="17"/>
                  </a:xfrm>
                  <a:custGeom>
                    <a:avLst/>
                    <a:gdLst>
                      <a:gd name="T0" fmla="*/ 0 w 17"/>
                      <a:gd name="T1" fmla="*/ 7 h 17"/>
                      <a:gd name="T2" fmla="*/ 3 w 17"/>
                      <a:gd name="T3" fmla="*/ 0 h 17"/>
                      <a:gd name="T4" fmla="*/ 14 w 17"/>
                      <a:gd name="T5" fmla="*/ 12 h 17"/>
                      <a:gd name="T6" fmla="*/ 10 w 17"/>
                      <a:gd name="T7" fmla="*/ 16 h 17"/>
                      <a:gd name="T8" fmla="*/ 0 w 17"/>
                      <a:gd name="T9" fmla="*/ 7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7"/>
                        </a:moveTo>
                        <a:lnTo>
                          <a:pt x="3" y="0"/>
                        </a:lnTo>
                        <a:lnTo>
                          <a:pt x="16" y="12"/>
                        </a:lnTo>
                        <a:lnTo>
                          <a:pt x="11" y="16"/>
                        </a:lnTo>
                        <a:lnTo>
                          <a:pt x="0" y="7"/>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7" name="Freeform 291">
                    <a:extLst>
                      <a:ext uri="{FF2B5EF4-FFF2-40B4-BE49-F238E27FC236}">
                        <a16:creationId xmlns:a16="http://schemas.microsoft.com/office/drawing/2014/main" id="{D0D2D05E-A06C-6247-0CA6-0E05D38E08DC}"/>
                      </a:ext>
                    </a:extLst>
                  </p:cNvPr>
                  <p:cNvSpPr>
                    <a:spLocks/>
                  </p:cNvSpPr>
                  <p:nvPr/>
                </p:nvSpPr>
                <p:spPr bwMode="auto">
                  <a:xfrm>
                    <a:off x="2704" y="2961"/>
                    <a:ext cx="21" cy="18"/>
                  </a:xfrm>
                  <a:custGeom>
                    <a:avLst/>
                    <a:gdLst>
                      <a:gd name="T0" fmla="*/ 20 w 23"/>
                      <a:gd name="T1" fmla="*/ 12 h 19"/>
                      <a:gd name="T2" fmla="*/ 4 w 23"/>
                      <a:gd name="T3" fmla="*/ 17 h 19"/>
                      <a:gd name="T4" fmla="*/ 0 w 23"/>
                      <a:gd name="T5" fmla="*/ 4 h 19"/>
                      <a:gd name="T6" fmla="*/ 15 w 23"/>
                      <a:gd name="T7" fmla="*/ 0 h 19"/>
                      <a:gd name="T8" fmla="*/ 20 w 23"/>
                      <a:gd name="T9" fmla="*/ 12 h 19"/>
                      <a:gd name="T10" fmla="*/ 0 60000 65536"/>
                      <a:gd name="T11" fmla="*/ 0 60000 65536"/>
                      <a:gd name="T12" fmla="*/ 0 60000 65536"/>
                      <a:gd name="T13" fmla="*/ 0 60000 65536"/>
                      <a:gd name="T14" fmla="*/ 0 60000 65536"/>
                      <a:gd name="T15" fmla="*/ 0 w 23"/>
                      <a:gd name="T16" fmla="*/ 0 h 19"/>
                      <a:gd name="T17" fmla="*/ 23 w 23"/>
                      <a:gd name="T18" fmla="*/ 19 h 19"/>
                    </a:gdLst>
                    <a:ahLst/>
                    <a:cxnLst>
                      <a:cxn ang="T10">
                        <a:pos x="T0" y="T1"/>
                      </a:cxn>
                      <a:cxn ang="T11">
                        <a:pos x="T2" y="T3"/>
                      </a:cxn>
                      <a:cxn ang="T12">
                        <a:pos x="T4" y="T5"/>
                      </a:cxn>
                      <a:cxn ang="T13">
                        <a:pos x="T6" y="T7"/>
                      </a:cxn>
                      <a:cxn ang="T14">
                        <a:pos x="T8" y="T9"/>
                      </a:cxn>
                    </a:cxnLst>
                    <a:rect l="T15" t="T16" r="T17" b="T18"/>
                    <a:pathLst>
                      <a:path w="23" h="19">
                        <a:moveTo>
                          <a:pt x="22" y="13"/>
                        </a:moveTo>
                        <a:lnTo>
                          <a:pt x="4" y="18"/>
                        </a:lnTo>
                        <a:lnTo>
                          <a:pt x="0" y="4"/>
                        </a:lnTo>
                        <a:lnTo>
                          <a:pt x="16" y="0"/>
                        </a:lnTo>
                        <a:lnTo>
                          <a:pt x="22" y="13"/>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sp>
              <p:nvSpPr>
                <p:cNvPr id="116" name="Freeform 292">
                  <a:extLst>
                    <a:ext uri="{FF2B5EF4-FFF2-40B4-BE49-F238E27FC236}">
                      <a16:creationId xmlns:a16="http://schemas.microsoft.com/office/drawing/2014/main" id="{0F0DC5C9-9E8A-590C-6CEA-85AEA34F428B}"/>
                    </a:ext>
                  </a:extLst>
                </p:cNvPr>
                <p:cNvSpPr>
                  <a:spLocks/>
                </p:cNvSpPr>
                <p:nvPr/>
              </p:nvSpPr>
              <p:spPr bwMode="auto">
                <a:xfrm>
                  <a:off x="2582" y="2997"/>
                  <a:ext cx="112" cy="67"/>
                </a:xfrm>
                <a:custGeom>
                  <a:avLst/>
                  <a:gdLst>
                    <a:gd name="T0" fmla="*/ 111 w 122"/>
                    <a:gd name="T1" fmla="*/ 13 h 71"/>
                    <a:gd name="T2" fmla="*/ 88 w 122"/>
                    <a:gd name="T3" fmla="*/ 0 h 71"/>
                    <a:gd name="T4" fmla="*/ 0 w 122"/>
                    <a:gd name="T5" fmla="*/ 53 h 71"/>
                    <a:gd name="T6" fmla="*/ 23 w 122"/>
                    <a:gd name="T7" fmla="*/ 66 h 71"/>
                    <a:gd name="T8" fmla="*/ 111 w 122"/>
                    <a:gd name="T9" fmla="*/ 13 h 71"/>
                    <a:gd name="T10" fmla="*/ 0 60000 65536"/>
                    <a:gd name="T11" fmla="*/ 0 60000 65536"/>
                    <a:gd name="T12" fmla="*/ 0 60000 65536"/>
                    <a:gd name="T13" fmla="*/ 0 60000 65536"/>
                    <a:gd name="T14" fmla="*/ 0 60000 65536"/>
                    <a:gd name="T15" fmla="*/ 0 w 122"/>
                    <a:gd name="T16" fmla="*/ 0 h 71"/>
                    <a:gd name="T17" fmla="*/ 122 w 122"/>
                    <a:gd name="T18" fmla="*/ 71 h 71"/>
                  </a:gdLst>
                  <a:ahLst/>
                  <a:cxnLst>
                    <a:cxn ang="T10">
                      <a:pos x="T0" y="T1"/>
                    </a:cxn>
                    <a:cxn ang="T11">
                      <a:pos x="T2" y="T3"/>
                    </a:cxn>
                    <a:cxn ang="T12">
                      <a:pos x="T4" y="T5"/>
                    </a:cxn>
                    <a:cxn ang="T13">
                      <a:pos x="T6" y="T7"/>
                    </a:cxn>
                    <a:cxn ang="T14">
                      <a:pos x="T8" y="T9"/>
                    </a:cxn>
                  </a:cxnLst>
                  <a:rect l="T15" t="T16" r="T17" b="T18"/>
                  <a:pathLst>
                    <a:path w="122" h="71">
                      <a:moveTo>
                        <a:pt x="121" y="14"/>
                      </a:moveTo>
                      <a:lnTo>
                        <a:pt x="96" y="0"/>
                      </a:lnTo>
                      <a:lnTo>
                        <a:pt x="0" y="56"/>
                      </a:lnTo>
                      <a:lnTo>
                        <a:pt x="25" y="70"/>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7" name="Freeform 293">
                  <a:extLst>
                    <a:ext uri="{FF2B5EF4-FFF2-40B4-BE49-F238E27FC236}">
                      <a16:creationId xmlns:a16="http://schemas.microsoft.com/office/drawing/2014/main" id="{098639D6-4F19-B36E-F85D-159395E304CF}"/>
                    </a:ext>
                  </a:extLst>
                </p:cNvPr>
                <p:cNvSpPr>
                  <a:spLocks/>
                </p:cNvSpPr>
                <p:nvPr/>
              </p:nvSpPr>
              <p:spPr bwMode="auto">
                <a:xfrm>
                  <a:off x="2504" y="2950"/>
                  <a:ext cx="111" cy="68"/>
                </a:xfrm>
                <a:custGeom>
                  <a:avLst/>
                  <a:gdLst>
                    <a:gd name="T0" fmla="*/ 110 w 121"/>
                    <a:gd name="T1" fmla="*/ 13 h 71"/>
                    <a:gd name="T2" fmla="*/ 87 w 121"/>
                    <a:gd name="T3" fmla="*/ 0 h 71"/>
                    <a:gd name="T4" fmla="*/ 0 w 121"/>
                    <a:gd name="T5" fmla="*/ 53 h 71"/>
                    <a:gd name="T6" fmla="*/ 22 w 121"/>
                    <a:gd name="T7" fmla="*/ 67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8" name="Freeform 294">
                  <a:extLst>
                    <a:ext uri="{FF2B5EF4-FFF2-40B4-BE49-F238E27FC236}">
                      <a16:creationId xmlns:a16="http://schemas.microsoft.com/office/drawing/2014/main" id="{42703D3C-2F00-B909-DE80-C7027321E731}"/>
                    </a:ext>
                  </a:extLst>
                </p:cNvPr>
                <p:cNvSpPr>
                  <a:spLocks/>
                </p:cNvSpPr>
                <p:nvPr/>
              </p:nvSpPr>
              <p:spPr bwMode="auto">
                <a:xfrm>
                  <a:off x="2235" y="2975"/>
                  <a:ext cx="84" cy="166"/>
                </a:xfrm>
                <a:custGeom>
                  <a:avLst/>
                  <a:gdLst>
                    <a:gd name="T0" fmla="*/ 83 w 92"/>
                    <a:gd name="T1" fmla="*/ 49 h 175"/>
                    <a:gd name="T2" fmla="*/ 0 w 92"/>
                    <a:gd name="T3" fmla="*/ 0 h 175"/>
                    <a:gd name="T4" fmla="*/ 0 w 92"/>
                    <a:gd name="T5" fmla="*/ 115 h 175"/>
                    <a:gd name="T6" fmla="*/ 83 w 92"/>
                    <a:gd name="T7" fmla="*/ 165 h 175"/>
                    <a:gd name="T8" fmla="*/ 83 w 92"/>
                    <a:gd name="T9" fmla="*/ 49 h 175"/>
                    <a:gd name="T10" fmla="*/ 0 60000 65536"/>
                    <a:gd name="T11" fmla="*/ 0 60000 65536"/>
                    <a:gd name="T12" fmla="*/ 0 60000 65536"/>
                    <a:gd name="T13" fmla="*/ 0 60000 65536"/>
                    <a:gd name="T14" fmla="*/ 0 60000 65536"/>
                    <a:gd name="T15" fmla="*/ 0 w 92"/>
                    <a:gd name="T16" fmla="*/ 0 h 175"/>
                    <a:gd name="T17" fmla="*/ 92 w 92"/>
                    <a:gd name="T18" fmla="*/ 175 h 175"/>
                  </a:gdLst>
                  <a:ahLst/>
                  <a:cxnLst>
                    <a:cxn ang="T10">
                      <a:pos x="T0" y="T1"/>
                    </a:cxn>
                    <a:cxn ang="T11">
                      <a:pos x="T2" y="T3"/>
                    </a:cxn>
                    <a:cxn ang="T12">
                      <a:pos x="T4" y="T5"/>
                    </a:cxn>
                    <a:cxn ang="T13">
                      <a:pos x="T6" y="T7"/>
                    </a:cxn>
                    <a:cxn ang="T14">
                      <a:pos x="T8" y="T9"/>
                    </a:cxn>
                  </a:cxnLst>
                  <a:rect l="T15" t="T16" r="T17" b="T18"/>
                  <a:pathLst>
                    <a:path w="92" h="175">
                      <a:moveTo>
                        <a:pt x="91" y="52"/>
                      </a:moveTo>
                      <a:lnTo>
                        <a:pt x="0" y="0"/>
                      </a:lnTo>
                      <a:lnTo>
                        <a:pt x="0" y="121"/>
                      </a:lnTo>
                      <a:lnTo>
                        <a:pt x="91" y="174"/>
                      </a:lnTo>
                      <a:lnTo>
                        <a:pt x="91" y="52"/>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9" name="Freeform 295">
                  <a:extLst>
                    <a:ext uri="{FF2B5EF4-FFF2-40B4-BE49-F238E27FC236}">
                      <a16:creationId xmlns:a16="http://schemas.microsoft.com/office/drawing/2014/main" id="{BF6A2BB2-735A-CD2E-26A0-CDBF2AA7229B}"/>
                    </a:ext>
                  </a:extLst>
                </p:cNvPr>
                <p:cNvSpPr>
                  <a:spLocks/>
                </p:cNvSpPr>
                <p:nvPr/>
              </p:nvSpPr>
              <p:spPr bwMode="auto">
                <a:xfrm>
                  <a:off x="2235" y="2859"/>
                  <a:ext cx="278" cy="167"/>
                </a:xfrm>
                <a:custGeom>
                  <a:avLst/>
                  <a:gdLst>
                    <a:gd name="T0" fmla="*/ 277 w 304"/>
                    <a:gd name="T1" fmla="*/ 50 h 176"/>
                    <a:gd name="T2" fmla="*/ 192 w 304"/>
                    <a:gd name="T3" fmla="*/ 0 h 176"/>
                    <a:gd name="T4" fmla="*/ 0 w 304"/>
                    <a:gd name="T5" fmla="*/ 115 h 176"/>
                    <a:gd name="T6" fmla="*/ 83 w 304"/>
                    <a:gd name="T7" fmla="*/ 166 h 176"/>
                    <a:gd name="T8" fmla="*/ 277 w 304"/>
                    <a:gd name="T9" fmla="*/ 50 h 176"/>
                    <a:gd name="T10" fmla="*/ 0 60000 65536"/>
                    <a:gd name="T11" fmla="*/ 0 60000 65536"/>
                    <a:gd name="T12" fmla="*/ 0 60000 65536"/>
                    <a:gd name="T13" fmla="*/ 0 60000 65536"/>
                    <a:gd name="T14" fmla="*/ 0 60000 65536"/>
                    <a:gd name="T15" fmla="*/ 0 w 304"/>
                    <a:gd name="T16" fmla="*/ 0 h 176"/>
                    <a:gd name="T17" fmla="*/ 304 w 304"/>
                    <a:gd name="T18" fmla="*/ 176 h 176"/>
                  </a:gdLst>
                  <a:ahLst/>
                  <a:cxnLst>
                    <a:cxn ang="T10">
                      <a:pos x="T0" y="T1"/>
                    </a:cxn>
                    <a:cxn ang="T11">
                      <a:pos x="T2" y="T3"/>
                    </a:cxn>
                    <a:cxn ang="T12">
                      <a:pos x="T4" y="T5"/>
                    </a:cxn>
                    <a:cxn ang="T13">
                      <a:pos x="T6" y="T7"/>
                    </a:cxn>
                    <a:cxn ang="T14">
                      <a:pos x="T8" y="T9"/>
                    </a:cxn>
                  </a:cxnLst>
                  <a:rect l="T15" t="T16" r="T17" b="T18"/>
                  <a:pathLst>
                    <a:path w="304" h="176">
                      <a:moveTo>
                        <a:pt x="303" y="53"/>
                      </a:moveTo>
                      <a:lnTo>
                        <a:pt x="210" y="0"/>
                      </a:lnTo>
                      <a:lnTo>
                        <a:pt x="0" y="121"/>
                      </a:lnTo>
                      <a:lnTo>
                        <a:pt x="91" y="175"/>
                      </a:lnTo>
                      <a:lnTo>
                        <a:pt x="303" y="53"/>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0" name="Freeform 296">
                  <a:extLst>
                    <a:ext uri="{FF2B5EF4-FFF2-40B4-BE49-F238E27FC236}">
                      <a16:creationId xmlns:a16="http://schemas.microsoft.com/office/drawing/2014/main" id="{2AEFA443-1151-6E7D-3121-2D23FAD2B26B}"/>
                    </a:ext>
                  </a:extLst>
                </p:cNvPr>
                <p:cNvSpPr>
                  <a:spLocks/>
                </p:cNvSpPr>
                <p:nvPr/>
              </p:nvSpPr>
              <p:spPr bwMode="auto">
                <a:xfrm>
                  <a:off x="2318" y="2909"/>
                  <a:ext cx="195" cy="232"/>
                </a:xfrm>
                <a:custGeom>
                  <a:avLst/>
                  <a:gdLst>
                    <a:gd name="T0" fmla="*/ 194 w 213"/>
                    <a:gd name="T1" fmla="*/ 0 h 244"/>
                    <a:gd name="T2" fmla="*/ 0 w 213"/>
                    <a:gd name="T3" fmla="*/ 115 h 244"/>
                    <a:gd name="T4" fmla="*/ 0 w 213"/>
                    <a:gd name="T5" fmla="*/ 231 h 244"/>
                    <a:gd name="T6" fmla="*/ 194 w 213"/>
                    <a:gd name="T7" fmla="*/ 115 h 244"/>
                    <a:gd name="T8" fmla="*/ 194 w 213"/>
                    <a:gd name="T9" fmla="*/ 0 h 244"/>
                    <a:gd name="T10" fmla="*/ 0 60000 65536"/>
                    <a:gd name="T11" fmla="*/ 0 60000 65536"/>
                    <a:gd name="T12" fmla="*/ 0 60000 65536"/>
                    <a:gd name="T13" fmla="*/ 0 60000 65536"/>
                    <a:gd name="T14" fmla="*/ 0 60000 65536"/>
                    <a:gd name="T15" fmla="*/ 0 w 213"/>
                    <a:gd name="T16" fmla="*/ 0 h 244"/>
                    <a:gd name="T17" fmla="*/ 213 w 213"/>
                    <a:gd name="T18" fmla="*/ 244 h 244"/>
                  </a:gdLst>
                  <a:ahLst/>
                  <a:cxnLst>
                    <a:cxn ang="T10">
                      <a:pos x="T0" y="T1"/>
                    </a:cxn>
                    <a:cxn ang="T11">
                      <a:pos x="T2" y="T3"/>
                    </a:cxn>
                    <a:cxn ang="T12">
                      <a:pos x="T4" y="T5"/>
                    </a:cxn>
                    <a:cxn ang="T13">
                      <a:pos x="T6" y="T7"/>
                    </a:cxn>
                    <a:cxn ang="T14">
                      <a:pos x="T8" y="T9"/>
                    </a:cxn>
                  </a:cxnLst>
                  <a:rect l="T15" t="T16" r="T17" b="T18"/>
                  <a:pathLst>
                    <a:path w="213" h="244">
                      <a:moveTo>
                        <a:pt x="212" y="0"/>
                      </a:moveTo>
                      <a:lnTo>
                        <a:pt x="0" y="121"/>
                      </a:lnTo>
                      <a:lnTo>
                        <a:pt x="0" y="243"/>
                      </a:lnTo>
                      <a:lnTo>
                        <a:pt x="212" y="121"/>
                      </a:lnTo>
                      <a:lnTo>
                        <a:pt x="212"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1" name="Freeform 297">
                  <a:extLst>
                    <a:ext uri="{FF2B5EF4-FFF2-40B4-BE49-F238E27FC236}">
                      <a16:creationId xmlns:a16="http://schemas.microsoft.com/office/drawing/2014/main" id="{1CA8CD49-EC06-2A62-C5D9-1663C7C872C6}"/>
                    </a:ext>
                  </a:extLst>
                </p:cNvPr>
                <p:cNvSpPr>
                  <a:spLocks/>
                </p:cNvSpPr>
                <p:nvPr/>
              </p:nvSpPr>
              <p:spPr bwMode="auto">
                <a:xfrm>
                  <a:off x="2339" y="3044"/>
                  <a:ext cx="170" cy="186"/>
                </a:xfrm>
                <a:custGeom>
                  <a:avLst/>
                  <a:gdLst>
                    <a:gd name="T0" fmla="*/ 169 w 185"/>
                    <a:gd name="T1" fmla="*/ 101 h 195"/>
                    <a:gd name="T2" fmla="*/ 0 w 185"/>
                    <a:gd name="T3" fmla="*/ 0 h 195"/>
                    <a:gd name="T4" fmla="*/ 0 w 185"/>
                    <a:gd name="T5" fmla="*/ 84 h 195"/>
                    <a:gd name="T6" fmla="*/ 169 w 185"/>
                    <a:gd name="T7" fmla="*/ 185 h 195"/>
                    <a:gd name="T8" fmla="*/ 169 w 185"/>
                    <a:gd name="T9" fmla="*/ 101 h 195"/>
                    <a:gd name="T10" fmla="*/ 0 60000 65536"/>
                    <a:gd name="T11" fmla="*/ 0 60000 65536"/>
                    <a:gd name="T12" fmla="*/ 0 60000 65536"/>
                    <a:gd name="T13" fmla="*/ 0 60000 65536"/>
                    <a:gd name="T14" fmla="*/ 0 60000 65536"/>
                    <a:gd name="T15" fmla="*/ 0 w 185"/>
                    <a:gd name="T16" fmla="*/ 0 h 195"/>
                    <a:gd name="T17" fmla="*/ 185 w 185"/>
                    <a:gd name="T18" fmla="*/ 195 h 195"/>
                  </a:gdLst>
                  <a:ahLst/>
                  <a:cxnLst>
                    <a:cxn ang="T10">
                      <a:pos x="T0" y="T1"/>
                    </a:cxn>
                    <a:cxn ang="T11">
                      <a:pos x="T2" y="T3"/>
                    </a:cxn>
                    <a:cxn ang="T12">
                      <a:pos x="T4" y="T5"/>
                    </a:cxn>
                    <a:cxn ang="T13">
                      <a:pos x="T6" y="T7"/>
                    </a:cxn>
                    <a:cxn ang="T14">
                      <a:pos x="T8" y="T9"/>
                    </a:cxn>
                  </a:cxnLst>
                  <a:rect l="T15" t="T16" r="T17" b="T18"/>
                  <a:pathLst>
                    <a:path w="185" h="195">
                      <a:moveTo>
                        <a:pt x="184" y="106"/>
                      </a:moveTo>
                      <a:lnTo>
                        <a:pt x="0" y="0"/>
                      </a:lnTo>
                      <a:lnTo>
                        <a:pt x="0" y="88"/>
                      </a:lnTo>
                      <a:lnTo>
                        <a:pt x="184" y="194"/>
                      </a:lnTo>
                      <a:lnTo>
                        <a:pt x="184" y="106"/>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2" name="Freeform 298">
                  <a:extLst>
                    <a:ext uri="{FF2B5EF4-FFF2-40B4-BE49-F238E27FC236}">
                      <a16:creationId xmlns:a16="http://schemas.microsoft.com/office/drawing/2014/main" id="{F6E44CBB-1B13-6E13-D8FF-91AE6B2C9A88}"/>
                    </a:ext>
                  </a:extLst>
                </p:cNvPr>
                <p:cNvSpPr>
                  <a:spLocks/>
                </p:cNvSpPr>
                <p:nvPr/>
              </p:nvSpPr>
              <p:spPr bwMode="auto">
                <a:xfrm>
                  <a:off x="2339" y="2948"/>
                  <a:ext cx="330" cy="199"/>
                </a:xfrm>
                <a:custGeom>
                  <a:avLst/>
                  <a:gdLst>
                    <a:gd name="T0" fmla="*/ 329 w 360"/>
                    <a:gd name="T1" fmla="*/ 102 h 209"/>
                    <a:gd name="T2" fmla="*/ 160 w 360"/>
                    <a:gd name="T3" fmla="*/ 0 h 209"/>
                    <a:gd name="T4" fmla="*/ 0 w 360"/>
                    <a:gd name="T5" fmla="*/ 95 h 209"/>
                    <a:gd name="T6" fmla="*/ 169 w 360"/>
                    <a:gd name="T7" fmla="*/ 198 h 209"/>
                    <a:gd name="T8" fmla="*/ 329 w 360"/>
                    <a:gd name="T9" fmla="*/ 102 h 209"/>
                    <a:gd name="T10" fmla="*/ 0 60000 65536"/>
                    <a:gd name="T11" fmla="*/ 0 60000 65536"/>
                    <a:gd name="T12" fmla="*/ 0 60000 65536"/>
                    <a:gd name="T13" fmla="*/ 0 60000 65536"/>
                    <a:gd name="T14" fmla="*/ 0 60000 65536"/>
                    <a:gd name="T15" fmla="*/ 0 w 360"/>
                    <a:gd name="T16" fmla="*/ 0 h 209"/>
                    <a:gd name="T17" fmla="*/ 360 w 360"/>
                    <a:gd name="T18" fmla="*/ 209 h 209"/>
                  </a:gdLst>
                  <a:ahLst/>
                  <a:cxnLst>
                    <a:cxn ang="T10">
                      <a:pos x="T0" y="T1"/>
                    </a:cxn>
                    <a:cxn ang="T11">
                      <a:pos x="T2" y="T3"/>
                    </a:cxn>
                    <a:cxn ang="T12">
                      <a:pos x="T4" y="T5"/>
                    </a:cxn>
                    <a:cxn ang="T13">
                      <a:pos x="T6" y="T7"/>
                    </a:cxn>
                    <a:cxn ang="T14">
                      <a:pos x="T8" y="T9"/>
                    </a:cxn>
                  </a:cxnLst>
                  <a:rect l="T15" t="T16" r="T17" b="T18"/>
                  <a:pathLst>
                    <a:path w="360" h="209">
                      <a:moveTo>
                        <a:pt x="359" y="107"/>
                      </a:moveTo>
                      <a:lnTo>
                        <a:pt x="174" y="0"/>
                      </a:lnTo>
                      <a:lnTo>
                        <a:pt x="0" y="100"/>
                      </a:lnTo>
                      <a:lnTo>
                        <a:pt x="184" y="208"/>
                      </a:lnTo>
                      <a:lnTo>
                        <a:pt x="359" y="107"/>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3" name="Freeform 299">
                  <a:extLst>
                    <a:ext uri="{FF2B5EF4-FFF2-40B4-BE49-F238E27FC236}">
                      <a16:creationId xmlns:a16="http://schemas.microsoft.com/office/drawing/2014/main" id="{EC16107A-A702-BA50-3423-DA52FE1D6A30}"/>
                    </a:ext>
                  </a:extLst>
                </p:cNvPr>
                <p:cNvSpPr>
                  <a:spLocks/>
                </p:cNvSpPr>
                <p:nvPr/>
              </p:nvSpPr>
              <p:spPr bwMode="auto">
                <a:xfrm>
                  <a:off x="2508" y="3050"/>
                  <a:ext cx="161" cy="180"/>
                </a:xfrm>
                <a:custGeom>
                  <a:avLst/>
                  <a:gdLst>
                    <a:gd name="T0" fmla="*/ 160 w 176"/>
                    <a:gd name="T1" fmla="*/ 0 h 189"/>
                    <a:gd name="T2" fmla="*/ 0 w 176"/>
                    <a:gd name="T3" fmla="*/ 95 h 189"/>
                    <a:gd name="T4" fmla="*/ 0 w 176"/>
                    <a:gd name="T5" fmla="*/ 179 h 189"/>
                    <a:gd name="T6" fmla="*/ 160 w 176"/>
                    <a:gd name="T7" fmla="*/ 83 h 189"/>
                    <a:gd name="T8" fmla="*/ 160 w 176"/>
                    <a:gd name="T9" fmla="*/ 0 h 189"/>
                    <a:gd name="T10" fmla="*/ 0 60000 65536"/>
                    <a:gd name="T11" fmla="*/ 0 60000 65536"/>
                    <a:gd name="T12" fmla="*/ 0 60000 65536"/>
                    <a:gd name="T13" fmla="*/ 0 60000 65536"/>
                    <a:gd name="T14" fmla="*/ 0 60000 65536"/>
                    <a:gd name="T15" fmla="*/ 0 w 176"/>
                    <a:gd name="T16" fmla="*/ 0 h 189"/>
                    <a:gd name="T17" fmla="*/ 176 w 176"/>
                    <a:gd name="T18" fmla="*/ 189 h 189"/>
                  </a:gdLst>
                  <a:ahLst/>
                  <a:cxnLst>
                    <a:cxn ang="T10">
                      <a:pos x="T0" y="T1"/>
                    </a:cxn>
                    <a:cxn ang="T11">
                      <a:pos x="T2" y="T3"/>
                    </a:cxn>
                    <a:cxn ang="T12">
                      <a:pos x="T4" y="T5"/>
                    </a:cxn>
                    <a:cxn ang="T13">
                      <a:pos x="T6" y="T7"/>
                    </a:cxn>
                    <a:cxn ang="T14">
                      <a:pos x="T8" y="T9"/>
                    </a:cxn>
                  </a:cxnLst>
                  <a:rect l="T15" t="T16" r="T17" b="T18"/>
                  <a:pathLst>
                    <a:path w="176" h="189">
                      <a:moveTo>
                        <a:pt x="175" y="0"/>
                      </a:moveTo>
                      <a:lnTo>
                        <a:pt x="0" y="100"/>
                      </a:lnTo>
                      <a:lnTo>
                        <a:pt x="0" y="188"/>
                      </a:lnTo>
                      <a:lnTo>
                        <a:pt x="175" y="87"/>
                      </a:lnTo>
                      <a:lnTo>
                        <a:pt x="175"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4" name="Freeform 300">
                  <a:extLst>
                    <a:ext uri="{FF2B5EF4-FFF2-40B4-BE49-F238E27FC236}">
                      <a16:creationId xmlns:a16="http://schemas.microsoft.com/office/drawing/2014/main" id="{8F513C2D-BA5B-0F22-D05C-00C26E9BD248}"/>
                    </a:ext>
                  </a:extLst>
                </p:cNvPr>
                <p:cNvSpPr>
                  <a:spLocks/>
                </p:cNvSpPr>
                <p:nvPr/>
              </p:nvSpPr>
              <p:spPr bwMode="auto">
                <a:xfrm>
                  <a:off x="2350" y="3088"/>
                  <a:ext cx="30" cy="59"/>
                </a:xfrm>
                <a:custGeom>
                  <a:avLst/>
                  <a:gdLst>
                    <a:gd name="T0" fmla="*/ 29 w 32"/>
                    <a:gd name="T1" fmla="*/ 58 h 62"/>
                    <a:gd name="T2" fmla="*/ 29 w 32"/>
                    <a:gd name="T3" fmla="*/ 17 h 62"/>
                    <a:gd name="T4" fmla="*/ 0 w 32"/>
                    <a:gd name="T5" fmla="*/ 0 h 62"/>
                    <a:gd name="T6" fmla="*/ 0 w 32"/>
                    <a:gd name="T7" fmla="*/ 40 h 62"/>
                    <a:gd name="T8" fmla="*/ 29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5" name="Freeform 301">
                  <a:extLst>
                    <a:ext uri="{FF2B5EF4-FFF2-40B4-BE49-F238E27FC236}">
                      <a16:creationId xmlns:a16="http://schemas.microsoft.com/office/drawing/2014/main" id="{2F217BBA-86B1-1D8E-F7D2-100B180165A8}"/>
                    </a:ext>
                  </a:extLst>
                </p:cNvPr>
                <p:cNvSpPr>
                  <a:spLocks/>
                </p:cNvSpPr>
                <p:nvPr/>
              </p:nvSpPr>
              <p:spPr bwMode="auto">
                <a:xfrm>
                  <a:off x="2350" y="3126"/>
                  <a:ext cx="30" cy="21"/>
                </a:xfrm>
                <a:custGeom>
                  <a:avLst/>
                  <a:gdLst>
                    <a:gd name="T0" fmla="*/ 29 w 32"/>
                    <a:gd name="T1" fmla="*/ 13 h 22"/>
                    <a:gd name="T2" fmla="*/ 5 w 32"/>
                    <a:gd name="T3" fmla="*/ 0 h 22"/>
                    <a:gd name="T4" fmla="*/ 0 w 32"/>
                    <a:gd name="T5" fmla="*/ 3 h 22"/>
                    <a:gd name="T6" fmla="*/ 29 w 32"/>
                    <a:gd name="T7" fmla="*/ 20 h 22"/>
                    <a:gd name="T8" fmla="*/ 29 w 32"/>
                    <a:gd name="T9" fmla="*/ 13 h 22"/>
                    <a:gd name="T10" fmla="*/ 0 60000 65536"/>
                    <a:gd name="T11" fmla="*/ 0 60000 65536"/>
                    <a:gd name="T12" fmla="*/ 0 60000 65536"/>
                    <a:gd name="T13" fmla="*/ 0 60000 65536"/>
                    <a:gd name="T14" fmla="*/ 0 60000 65536"/>
                    <a:gd name="T15" fmla="*/ 0 w 32"/>
                    <a:gd name="T16" fmla="*/ 0 h 22"/>
                    <a:gd name="T17" fmla="*/ 32 w 32"/>
                    <a:gd name="T18" fmla="*/ 22 h 22"/>
                  </a:gdLst>
                  <a:ahLst/>
                  <a:cxnLst>
                    <a:cxn ang="T10">
                      <a:pos x="T0" y="T1"/>
                    </a:cxn>
                    <a:cxn ang="T11">
                      <a:pos x="T2" y="T3"/>
                    </a:cxn>
                    <a:cxn ang="T12">
                      <a:pos x="T4" y="T5"/>
                    </a:cxn>
                    <a:cxn ang="T13">
                      <a:pos x="T6" y="T7"/>
                    </a:cxn>
                    <a:cxn ang="T14">
                      <a:pos x="T8" y="T9"/>
                    </a:cxn>
                  </a:cxnLst>
                  <a:rect l="T15" t="T16" r="T17" b="T18"/>
                  <a:pathLst>
                    <a:path w="32" h="22">
                      <a:moveTo>
                        <a:pt x="31" y="14"/>
                      </a:moveTo>
                      <a:lnTo>
                        <a:pt x="5" y="0"/>
                      </a:lnTo>
                      <a:lnTo>
                        <a:pt x="0" y="3"/>
                      </a:lnTo>
                      <a:lnTo>
                        <a:pt x="31" y="21"/>
                      </a:lnTo>
                      <a:lnTo>
                        <a:pt x="31" y="14"/>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6" name="Freeform 302">
                  <a:extLst>
                    <a:ext uri="{FF2B5EF4-FFF2-40B4-BE49-F238E27FC236}">
                      <a16:creationId xmlns:a16="http://schemas.microsoft.com/office/drawing/2014/main" id="{C8218B88-1200-81AF-E392-CE193E84B5A3}"/>
                    </a:ext>
                  </a:extLst>
                </p:cNvPr>
                <p:cNvSpPr>
                  <a:spLocks/>
                </p:cNvSpPr>
                <p:nvPr/>
              </p:nvSpPr>
              <p:spPr bwMode="auto">
                <a:xfrm>
                  <a:off x="2387" y="3111"/>
                  <a:ext cx="29" cy="58"/>
                </a:xfrm>
                <a:custGeom>
                  <a:avLst/>
                  <a:gdLst>
                    <a:gd name="T0" fmla="*/ 28 w 32"/>
                    <a:gd name="T1" fmla="*/ 57 h 61"/>
                    <a:gd name="T2" fmla="*/ 28 w 32"/>
                    <a:gd name="T3" fmla="*/ 16 h 61"/>
                    <a:gd name="T4" fmla="*/ 0 w 32"/>
                    <a:gd name="T5" fmla="*/ 0 h 61"/>
                    <a:gd name="T6" fmla="*/ 0 w 32"/>
                    <a:gd name="T7" fmla="*/ 40 h 61"/>
                    <a:gd name="T8" fmla="*/ 28 w 32"/>
                    <a:gd name="T9" fmla="*/ 57 h 61"/>
                    <a:gd name="T10" fmla="*/ 0 60000 65536"/>
                    <a:gd name="T11" fmla="*/ 0 60000 65536"/>
                    <a:gd name="T12" fmla="*/ 0 60000 65536"/>
                    <a:gd name="T13" fmla="*/ 0 60000 65536"/>
                    <a:gd name="T14" fmla="*/ 0 60000 65536"/>
                    <a:gd name="T15" fmla="*/ 0 w 32"/>
                    <a:gd name="T16" fmla="*/ 0 h 61"/>
                    <a:gd name="T17" fmla="*/ 32 w 32"/>
                    <a:gd name="T18" fmla="*/ 61 h 61"/>
                  </a:gdLst>
                  <a:ahLst/>
                  <a:cxnLst>
                    <a:cxn ang="T10">
                      <a:pos x="T0" y="T1"/>
                    </a:cxn>
                    <a:cxn ang="T11">
                      <a:pos x="T2" y="T3"/>
                    </a:cxn>
                    <a:cxn ang="T12">
                      <a:pos x="T4" y="T5"/>
                    </a:cxn>
                    <a:cxn ang="T13">
                      <a:pos x="T6" y="T7"/>
                    </a:cxn>
                    <a:cxn ang="T14">
                      <a:pos x="T8" y="T9"/>
                    </a:cxn>
                  </a:cxnLst>
                  <a:rect l="T15" t="T16" r="T17" b="T18"/>
                  <a:pathLst>
                    <a:path w="32" h="61">
                      <a:moveTo>
                        <a:pt x="31" y="60"/>
                      </a:moveTo>
                      <a:lnTo>
                        <a:pt x="31" y="17"/>
                      </a:lnTo>
                      <a:lnTo>
                        <a:pt x="0" y="0"/>
                      </a:lnTo>
                      <a:lnTo>
                        <a:pt x="0" y="42"/>
                      </a:lnTo>
                      <a:lnTo>
                        <a:pt x="31" y="6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7" name="Freeform 303">
                  <a:extLst>
                    <a:ext uri="{FF2B5EF4-FFF2-40B4-BE49-F238E27FC236}">
                      <a16:creationId xmlns:a16="http://schemas.microsoft.com/office/drawing/2014/main" id="{3F7B7829-3E94-D477-F61B-B66D3D1C39A6}"/>
                    </a:ext>
                  </a:extLst>
                </p:cNvPr>
                <p:cNvSpPr>
                  <a:spLocks/>
                </p:cNvSpPr>
                <p:nvPr/>
              </p:nvSpPr>
              <p:spPr bwMode="auto">
                <a:xfrm>
                  <a:off x="2423" y="3132"/>
                  <a:ext cx="29" cy="59"/>
                </a:xfrm>
                <a:custGeom>
                  <a:avLst/>
                  <a:gdLst>
                    <a:gd name="T0" fmla="*/ 28 w 32"/>
                    <a:gd name="T1" fmla="*/ 58 h 62"/>
                    <a:gd name="T2" fmla="*/ 28 w 32"/>
                    <a:gd name="T3" fmla="*/ 17 h 62"/>
                    <a:gd name="T4" fmla="*/ 0 w 32"/>
                    <a:gd name="T5" fmla="*/ 0 h 62"/>
                    <a:gd name="T6" fmla="*/ 0 w 32"/>
                    <a:gd name="T7" fmla="*/ 40 h 62"/>
                    <a:gd name="T8" fmla="*/ 28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8" name="Freeform 304">
                  <a:extLst>
                    <a:ext uri="{FF2B5EF4-FFF2-40B4-BE49-F238E27FC236}">
                      <a16:creationId xmlns:a16="http://schemas.microsoft.com/office/drawing/2014/main" id="{E8B99A0B-530A-1F96-5C00-7BCD6A4C2710}"/>
                    </a:ext>
                  </a:extLst>
                </p:cNvPr>
                <p:cNvSpPr>
                  <a:spLocks/>
                </p:cNvSpPr>
                <p:nvPr/>
              </p:nvSpPr>
              <p:spPr bwMode="auto">
                <a:xfrm>
                  <a:off x="2459" y="3155"/>
                  <a:ext cx="30" cy="59"/>
                </a:xfrm>
                <a:custGeom>
                  <a:avLst/>
                  <a:gdLst>
                    <a:gd name="T0" fmla="*/ 29 w 33"/>
                    <a:gd name="T1" fmla="*/ 58 h 62"/>
                    <a:gd name="T2" fmla="*/ 29 w 33"/>
                    <a:gd name="T3" fmla="*/ 17 h 62"/>
                    <a:gd name="T4" fmla="*/ 0 w 33"/>
                    <a:gd name="T5" fmla="*/ 0 h 62"/>
                    <a:gd name="T6" fmla="*/ 0 w 33"/>
                    <a:gd name="T7" fmla="*/ 40 h 62"/>
                    <a:gd name="T8" fmla="*/ 29 w 33"/>
                    <a:gd name="T9" fmla="*/ 58 h 62"/>
                    <a:gd name="T10" fmla="*/ 0 60000 65536"/>
                    <a:gd name="T11" fmla="*/ 0 60000 65536"/>
                    <a:gd name="T12" fmla="*/ 0 60000 65536"/>
                    <a:gd name="T13" fmla="*/ 0 60000 65536"/>
                    <a:gd name="T14" fmla="*/ 0 60000 65536"/>
                    <a:gd name="T15" fmla="*/ 0 w 33"/>
                    <a:gd name="T16" fmla="*/ 0 h 62"/>
                    <a:gd name="T17" fmla="*/ 33 w 33"/>
                    <a:gd name="T18" fmla="*/ 62 h 62"/>
                  </a:gdLst>
                  <a:ahLst/>
                  <a:cxnLst>
                    <a:cxn ang="T10">
                      <a:pos x="T0" y="T1"/>
                    </a:cxn>
                    <a:cxn ang="T11">
                      <a:pos x="T2" y="T3"/>
                    </a:cxn>
                    <a:cxn ang="T12">
                      <a:pos x="T4" y="T5"/>
                    </a:cxn>
                    <a:cxn ang="T13">
                      <a:pos x="T6" y="T7"/>
                    </a:cxn>
                    <a:cxn ang="T14">
                      <a:pos x="T8" y="T9"/>
                    </a:cxn>
                  </a:cxnLst>
                  <a:rect l="T15" t="T16" r="T17" b="T18"/>
                  <a:pathLst>
                    <a:path w="33" h="62">
                      <a:moveTo>
                        <a:pt x="32" y="61"/>
                      </a:moveTo>
                      <a:lnTo>
                        <a:pt x="32" y="18"/>
                      </a:lnTo>
                      <a:lnTo>
                        <a:pt x="0" y="0"/>
                      </a:lnTo>
                      <a:lnTo>
                        <a:pt x="0" y="42"/>
                      </a:lnTo>
                      <a:lnTo>
                        <a:pt x="32"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9" name="Line 305">
                  <a:extLst>
                    <a:ext uri="{FF2B5EF4-FFF2-40B4-BE49-F238E27FC236}">
                      <a16:creationId xmlns:a16="http://schemas.microsoft.com/office/drawing/2014/main" id="{5959914B-F2CC-ADC9-CB8C-AAA9B809DA75}"/>
                    </a:ext>
                  </a:extLst>
                </p:cNvPr>
                <p:cNvSpPr>
                  <a:spLocks noChangeShapeType="1"/>
                </p:cNvSpPr>
                <p:nvPr/>
              </p:nvSpPr>
              <p:spPr bwMode="auto">
                <a:xfrm>
                  <a:off x="2239" y="2998"/>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0" name="Line 306">
                  <a:extLst>
                    <a:ext uri="{FF2B5EF4-FFF2-40B4-BE49-F238E27FC236}">
                      <a16:creationId xmlns:a16="http://schemas.microsoft.com/office/drawing/2014/main" id="{1BF0C5E8-C634-5240-F4A7-4FCF413E51FE}"/>
                    </a:ext>
                  </a:extLst>
                </p:cNvPr>
                <p:cNvSpPr>
                  <a:spLocks noChangeShapeType="1"/>
                </p:cNvSpPr>
                <p:nvPr/>
              </p:nvSpPr>
              <p:spPr bwMode="auto">
                <a:xfrm>
                  <a:off x="2239" y="3002"/>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1" name="Line 307">
                  <a:extLst>
                    <a:ext uri="{FF2B5EF4-FFF2-40B4-BE49-F238E27FC236}">
                      <a16:creationId xmlns:a16="http://schemas.microsoft.com/office/drawing/2014/main" id="{3D8E13A3-FFEA-6B7A-ACCB-96FFF48081FA}"/>
                    </a:ext>
                  </a:extLst>
                </p:cNvPr>
                <p:cNvSpPr>
                  <a:spLocks noChangeShapeType="1"/>
                </p:cNvSpPr>
                <p:nvPr/>
              </p:nvSpPr>
              <p:spPr bwMode="auto">
                <a:xfrm>
                  <a:off x="2239" y="3006"/>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2" name="Line 308">
                  <a:extLst>
                    <a:ext uri="{FF2B5EF4-FFF2-40B4-BE49-F238E27FC236}">
                      <a16:creationId xmlns:a16="http://schemas.microsoft.com/office/drawing/2014/main" id="{5555FC9E-E1C1-735D-72D1-DFA30DFEDD55}"/>
                    </a:ext>
                  </a:extLst>
                </p:cNvPr>
                <p:cNvSpPr>
                  <a:spLocks noChangeShapeType="1"/>
                </p:cNvSpPr>
                <p:nvPr/>
              </p:nvSpPr>
              <p:spPr bwMode="auto">
                <a:xfrm>
                  <a:off x="2239" y="3010"/>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3" name="Line 309">
                  <a:extLst>
                    <a:ext uri="{FF2B5EF4-FFF2-40B4-BE49-F238E27FC236}">
                      <a16:creationId xmlns:a16="http://schemas.microsoft.com/office/drawing/2014/main" id="{2405118A-BBAF-A659-C91E-395364DDA374}"/>
                    </a:ext>
                  </a:extLst>
                </p:cNvPr>
                <p:cNvSpPr>
                  <a:spLocks noChangeShapeType="1"/>
                </p:cNvSpPr>
                <p:nvPr/>
              </p:nvSpPr>
              <p:spPr bwMode="auto">
                <a:xfrm>
                  <a:off x="2239" y="301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4" name="Line 310">
                  <a:extLst>
                    <a:ext uri="{FF2B5EF4-FFF2-40B4-BE49-F238E27FC236}">
                      <a16:creationId xmlns:a16="http://schemas.microsoft.com/office/drawing/2014/main" id="{1FB1AD50-72B0-FB1E-E3C9-9B9966A727A5}"/>
                    </a:ext>
                  </a:extLst>
                </p:cNvPr>
                <p:cNvSpPr>
                  <a:spLocks noChangeShapeType="1"/>
                </p:cNvSpPr>
                <p:nvPr/>
              </p:nvSpPr>
              <p:spPr bwMode="auto">
                <a:xfrm>
                  <a:off x="2239" y="3020"/>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5" name="Line 311">
                  <a:extLst>
                    <a:ext uri="{FF2B5EF4-FFF2-40B4-BE49-F238E27FC236}">
                      <a16:creationId xmlns:a16="http://schemas.microsoft.com/office/drawing/2014/main" id="{F2DD9F47-C09B-E022-0E6D-CF540F77C71C}"/>
                    </a:ext>
                  </a:extLst>
                </p:cNvPr>
                <p:cNvSpPr>
                  <a:spLocks noChangeShapeType="1"/>
                </p:cNvSpPr>
                <p:nvPr/>
              </p:nvSpPr>
              <p:spPr bwMode="auto">
                <a:xfrm>
                  <a:off x="2239" y="3024"/>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6" name="Line 312">
                  <a:extLst>
                    <a:ext uri="{FF2B5EF4-FFF2-40B4-BE49-F238E27FC236}">
                      <a16:creationId xmlns:a16="http://schemas.microsoft.com/office/drawing/2014/main" id="{6C8CC294-9E3E-CE26-E7F1-03479A99E9B8}"/>
                    </a:ext>
                  </a:extLst>
                </p:cNvPr>
                <p:cNvSpPr>
                  <a:spLocks noChangeShapeType="1"/>
                </p:cNvSpPr>
                <p:nvPr/>
              </p:nvSpPr>
              <p:spPr bwMode="auto">
                <a:xfrm>
                  <a:off x="2239" y="3029"/>
                  <a:ext cx="79" cy="47"/>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7" name="Line 313">
                  <a:extLst>
                    <a:ext uri="{FF2B5EF4-FFF2-40B4-BE49-F238E27FC236}">
                      <a16:creationId xmlns:a16="http://schemas.microsoft.com/office/drawing/2014/main" id="{7ECDDB8F-D4D6-50FF-72AE-480C41D023B0}"/>
                    </a:ext>
                  </a:extLst>
                </p:cNvPr>
                <p:cNvSpPr>
                  <a:spLocks noChangeShapeType="1"/>
                </p:cNvSpPr>
                <p:nvPr/>
              </p:nvSpPr>
              <p:spPr bwMode="auto">
                <a:xfrm>
                  <a:off x="2239" y="3034"/>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8" name="Line 314">
                  <a:extLst>
                    <a:ext uri="{FF2B5EF4-FFF2-40B4-BE49-F238E27FC236}">
                      <a16:creationId xmlns:a16="http://schemas.microsoft.com/office/drawing/2014/main" id="{ACD0E3C0-5116-B5DF-6E7F-76A9C037326C}"/>
                    </a:ext>
                  </a:extLst>
                </p:cNvPr>
                <p:cNvSpPr>
                  <a:spLocks noChangeShapeType="1"/>
                </p:cNvSpPr>
                <p:nvPr/>
              </p:nvSpPr>
              <p:spPr bwMode="auto">
                <a:xfrm>
                  <a:off x="2239" y="3038"/>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9" name="Line 315">
                  <a:extLst>
                    <a:ext uri="{FF2B5EF4-FFF2-40B4-BE49-F238E27FC236}">
                      <a16:creationId xmlns:a16="http://schemas.microsoft.com/office/drawing/2014/main" id="{F7AE60A5-7932-3E8B-9CDF-CEF3EE0C3407}"/>
                    </a:ext>
                  </a:extLst>
                </p:cNvPr>
                <p:cNvSpPr>
                  <a:spLocks noChangeShapeType="1"/>
                </p:cNvSpPr>
                <p:nvPr/>
              </p:nvSpPr>
              <p:spPr bwMode="auto">
                <a:xfrm>
                  <a:off x="2239" y="304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0" name="Line 316">
                  <a:extLst>
                    <a:ext uri="{FF2B5EF4-FFF2-40B4-BE49-F238E27FC236}">
                      <a16:creationId xmlns:a16="http://schemas.microsoft.com/office/drawing/2014/main" id="{354D1DB8-26FF-95A8-59EA-4BA96CC839A9}"/>
                    </a:ext>
                  </a:extLst>
                </p:cNvPr>
                <p:cNvSpPr>
                  <a:spLocks noChangeShapeType="1"/>
                </p:cNvSpPr>
                <p:nvPr/>
              </p:nvSpPr>
              <p:spPr bwMode="auto">
                <a:xfrm>
                  <a:off x="2239" y="3047"/>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1" name="Line 317">
                  <a:extLst>
                    <a:ext uri="{FF2B5EF4-FFF2-40B4-BE49-F238E27FC236}">
                      <a16:creationId xmlns:a16="http://schemas.microsoft.com/office/drawing/2014/main" id="{F122566D-EB30-FE5C-8D62-8C4111E23553}"/>
                    </a:ext>
                  </a:extLst>
                </p:cNvPr>
                <p:cNvSpPr>
                  <a:spLocks noChangeShapeType="1"/>
                </p:cNvSpPr>
                <p:nvPr/>
              </p:nvSpPr>
              <p:spPr bwMode="auto">
                <a:xfrm>
                  <a:off x="2239" y="3051"/>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2" name="Line 318">
                  <a:extLst>
                    <a:ext uri="{FF2B5EF4-FFF2-40B4-BE49-F238E27FC236}">
                      <a16:creationId xmlns:a16="http://schemas.microsoft.com/office/drawing/2014/main" id="{0D771D7A-1A1C-2439-91DF-49B222E71DC2}"/>
                    </a:ext>
                  </a:extLst>
                </p:cNvPr>
                <p:cNvSpPr>
                  <a:spLocks noChangeShapeType="1"/>
                </p:cNvSpPr>
                <p:nvPr/>
              </p:nvSpPr>
              <p:spPr bwMode="auto">
                <a:xfrm>
                  <a:off x="2239" y="3057"/>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3" name="Line 319">
                  <a:extLst>
                    <a:ext uri="{FF2B5EF4-FFF2-40B4-BE49-F238E27FC236}">
                      <a16:creationId xmlns:a16="http://schemas.microsoft.com/office/drawing/2014/main" id="{754E8721-7D0D-A35B-2B5A-9C131D94BAA7}"/>
                    </a:ext>
                  </a:extLst>
                </p:cNvPr>
                <p:cNvSpPr>
                  <a:spLocks noChangeShapeType="1"/>
                </p:cNvSpPr>
                <p:nvPr/>
              </p:nvSpPr>
              <p:spPr bwMode="auto">
                <a:xfrm>
                  <a:off x="2239" y="3061"/>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4" name="Line 320">
                  <a:extLst>
                    <a:ext uri="{FF2B5EF4-FFF2-40B4-BE49-F238E27FC236}">
                      <a16:creationId xmlns:a16="http://schemas.microsoft.com/office/drawing/2014/main" id="{37AB3536-DE67-A8FC-7AF2-3D6D474468AC}"/>
                    </a:ext>
                  </a:extLst>
                </p:cNvPr>
                <p:cNvSpPr>
                  <a:spLocks noChangeShapeType="1"/>
                </p:cNvSpPr>
                <p:nvPr/>
              </p:nvSpPr>
              <p:spPr bwMode="auto">
                <a:xfrm>
                  <a:off x="2239" y="306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5" name="Line 321">
                  <a:extLst>
                    <a:ext uri="{FF2B5EF4-FFF2-40B4-BE49-F238E27FC236}">
                      <a16:creationId xmlns:a16="http://schemas.microsoft.com/office/drawing/2014/main" id="{ACC34550-E1BA-57E4-D2D2-17BE8BB7B2D4}"/>
                    </a:ext>
                  </a:extLst>
                </p:cNvPr>
                <p:cNvSpPr>
                  <a:spLocks noChangeShapeType="1"/>
                </p:cNvSpPr>
                <p:nvPr/>
              </p:nvSpPr>
              <p:spPr bwMode="auto">
                <a:xfrm>
                  <a:off x="2239" y="3069"/>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6" name="Line 322">
                  <a:extLst>
                    <a:ext uri="{FF2B5EF4-FFF2-40B4-BE49-F238E27FC236}">
                      <a16:creationId xmlns:a16="http://schemas.microsoft.com/office/drawing/2014/main" id="{2E2F7865-E8A8-5574-2F9B-82CB53A7E91C}"/>
                    </a:ext>
                  </a:extLst>
                </p:cNvPr>
                <p:cNvSpPr>
                  <a:spLocks noChangeShapeType="1"/>
                </p:cNvSpPr>
                <p:nvPr/>
              </p:nvSpPr>
              <p:spPr bwMode="auto">
                <a:xfrm>
                  <a:off x="2239" y="3074"/>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7" name="Line 323">
                  <a:extLst>
                    <a:ext uri="{FF2B5EF4-FFF2-40B4-BE49-F238E27FC236}">
                      <a16:creationId xmlns:a16="http://schemas.microsoft.com/office/drawing/2014/main" id="{A7CA8B8B-6A30-3630-FA51-DAD65495920E}"/>
                    </a:ext>
                  </a:extLst>
                </p:cNvPr>
                <p:cNvSpPr>
                  <a:spLocks noChangeShapeType="1"/>
                </p:cNvSpPr>
                <p:nvPr/>
              </p:nvSpPr>
              <p:spPr bwMode="auto">
                <a:xfrm>
                  <a:off x="2239" y="3079"/>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8" name="Line 324">
                  <a:extLst>
                    <a:ext uri="{FF2B5EF4-FFF2-40B4-BE49-F238E27FC236}">
                      <a16:creationId xmlns:a16="http://schemas.microsoft.com/office/drawing/2014/main" id="{AFCC99C3-0DF1-07E7-D73C-922D7AFD71A8}"/>
                    </a:ext>
                  </a:extLst>
                </p:cNvPr>
                <p:cNvSpPr>
                  <a:spLocks noChangeShapeType="1"/>
                </p:cNvSpPr>
                <p:nvPr/>
              </p:nvSpPr>
              <p:spPr bwMode="auto">
                <a:xfrm>
                  <a:off x="2239" y="308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9" name="Line 325">
                  <a:extLst>
                    <a:ext uri="{FF2B5EF4-FFF2-40B4-BE49-F238E27FC236}">
                      <a16:creationId xmlns:a16="http://schemas.microsoft.com/office/drawing/2014/main" id="{164127AA-8EFE-DC05-50BB-7917DA7F1955}"/>
                    </a:ext>
                  </a:extLst>
                </p:cNvPr>
                <p:cNvSpPr>
                  <a:spLocks noChangeShapeType="1"/>
                </p:cNvSpPr>
                <p:nvPr/>
              </p:nvSpPr>
              <p:spPr bwMode="auto">
                <a:xfrm>
                  <a:off x="2239" y="3088"/>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0" name="Line 326">
                  <a:extLst>
                    <a:ext uri="{FF2B5EF4-FFF2-40B4-BE49-F238E27FC236}">
                      <a16:creationId xmlns:a16="http://schemas.microsoft.com/office/drawing/2014/main" id="{A7DBDD30-D778-44B6-BE49-F45539D703E0}"/>
                    </a:ext>
                  </a:extLst>
                </p:cNvPr>
                <p:cNvSpPr>
                  <a:spLocks noChangeShapeType="1"/>
                </p:cNvSpPr>
                <p:nvPr/>
              </p:nvSpPr>
              <p:spPr bwMode="auto">
                <a:xfrm>
                  <a:off x="2239" y="3092"/>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1" name="Freeform 327">
                  <a:extLst>
                    <a:ext uri="{FF2B5EF4-FFF2-40B4-BE49-F238E27FC236}">
                      <a16:creationId xmlns:a16="http://schemas.microsoft.com/office/drawing/2014/main" id="{E731D346-33CB-472F-2CF6-229EB8EB6DB8}"/>
                    </a:ext>
                  </a:extLst>
                </p:cNvPr>
                <p:cNvSpPr>
                  <a:spLocks/>
                </p:cNvSpPr>
                <p:nvPr/>
              </p:nvSpPr>
              <p:spPr bwMode="auto">
                <a:xfrm>
                  <a:off x="2232" y="2976"/>
                  <a:ext cx="16" cy="121"/>
                </a:xfrm>
                <a:custGeom>
                  <a:avLst/>
                  <a:gdLst>
                    <a:gd name="T0" fmla="*/ 0 w 17"/>
                    <a:gd name="T1" fmla="*/ 116 h 127"/>
                    <a:gd name="T2" fmla="*/ 0 w 17"/>
                    <a:gd name="T3" fmla="*/ 0 h 127"/>
                    <a:gd name="T4" fmla="*/ 15 w 17"/>
                    <a:gd name="T5" fmla="*/ 4 h 127"/>
                    <a:gd name="T6" fmla="*/ 15 w 17"/>
                    <a:gd name="T7" fmla="*/ 120 h 127"/>
                    <a:gd name="T8" fmla="*/ 0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2"/>
                      </a:moveTo>
                      <a:lnTo>
                        <a:pt x="0" y="0"/>
                      </a:lnTo>
                      <a:lnTo>
                        <a:pt x="16" y="4"/>
                      </a:lnTo>
                      <a:lnTo>
                        <a:pt x="16" y="126"/>
                      </a:lnTo>
                      <a:lnTo>
                        <a:pt x="0"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2" name="Freeform 328">
                  <a:extLst>
                    <a:ext uri="{FF2B5EF4-FFF2-40B4-BE49-F238E27FC236}">
                      <a16:creationId xmlns:a16="http://schemas.microsoft.com/office/drawing/2014/main" id="{D3A1ABAB-8BD1-9811-D081-F96C949BD980}"/>
                    </a:ext>
                  </a:extLst>
                </p:cNvPr>
                <p:cNvSpPr>
                  <a:spLocks/>
                </p:cNvSpPr>
                <p:nvPr/>
              </p:nvSpPr>
              <p:spPr bwMode="auto">
                <a:xfrm>
                  <a:off x="2251" y="2989"/>
                  <a:ext cx="16" cy="120"/>
                </a:xfrm>
                <a:custGeom>
                  <a:avLst/>
                  <a:gdLst>
                    <a:gd name="T0" fmla="*/ 0 w 17"/>
                    <a:gd name="T1" fmla="*/ 114 h 126"/>
                    <a:gd name="T2" fmla="*/ 0 w 17"/>
                    <a:gd name="T3" fmla="*/ 0 h 126"/>
                    <a:gd name="T4" fmla="*/ 15 w 17"/>
                    <a:gd name="T5" fmla="*/ 4 h 126"/>
                    <a:gd name="T6" fmla="*/ 15 w 17"/>
                    <a:gd name="T7" fmla="*/ 119 h 126"/>
                    <a:gd name="T8" fmla="*/ 0 w 17"/>
                    <a:gd name="T9" fmla="*/ 114 h 126"/>
                    <a:gd name="T10" fmla="*/ 0 60000 65536"/>
                    <a:gd name="T11" fmla="*/ 0 60000 65536"/>
                    <a:gd name="T12" fmla="*/ 0 60000 65536"/>
                    <a:gd name="T13" fmla="*/ 0 60000 65536"/>
                    <a:gd name="T14" fmla="*/ 0 60000 65536"/>
                    <a:gd name="T15" fmla="*/ 0 w 17"/>
                    <a:gd name="T16" fmla="*/ 0 h 126"/>
                    <a:gd name="T17" fmla="*/ 17 w 17"/>
                    <a:gd name="T18" fmla="*/ 126 h 126"/>
                  </a:gdLst>
                  <a:ahLst/>
                  <a:cxnLst>
                    <a:cxn ang="T10">
                      <a:pos x="T0" y="T1"/>
                    </a:cxn>
                    <a:cxn ang="T11">
                      <a:pos x="T2" y="T3"/>
                    </a:cxn>
                    <a:cxn ang="T12">
                      <a:pos x="T4" y="T5"/>
                    </a:cxn>
                    <a:cxn ang="T13">
                      <a:pos x="T6" y="T7"/>
                    </a:cxn>
                    <a:cxn ang="T14">
                      <a:pos x="T8" y="T9"/>
                    </a:cxn>
                  </a:cxnLst>
                  <a:rect l="T15" t="T16" r="T17" b="T18"/>
                  <a:pathLst>
                    <a:path w="17" h="126">
                      <a:moveTo>
                        <a:pt x="0" y="120"/>
                      </a:moveTo>
                      <a:lnTo>
                        <a:pt x="0" y="0"/>
                      </a:lnTo>
                      <a:lnTo>
                        <a:pt x="16" y="4"/>
                      </a:lnTo>
                      <a:lnTo>
                        <a:pt x="16" y="125"/>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3" name="Freeform 329">
                  <a:extLst>
                    <a:ext uri="{FF2B5EF4-FFF2-40B4-BE49-F238E27FC236}">
                      <a16:creationId xmlns:a16="http://schemas.microsoft.com/office/drawing/2014/main" id="{1B8395FA-785E-77BA-4216-10D55014E7ED}"/>
                    </a:ext>
                  </a:extLst>
                </p:cNvPr>
                <p:cNvSpPr>
                  <a:spLocks/>
                </p:cNvSpPr>
                <p:nvPr/>
              </p:nvSpPr>
              <p:spPr bwMode="auto">
                <a:xfrm>
                  <a:off x="2271" y="3000"/>
                  <a:ext cx="16" cy="119"/>
                </a:xfrm>
                <a:custGeom>
                  <a:avLst/>
                  <a:gdLst>
                    <a:gd name="T0" fmla="*/ 0 w 17"/>
                    <a:gd name="T1" fmla="*/ 114 h 125"/>
                    <a:gd name="T2" fmla="*/ 0 w 17"/>
                    <a:gd name="T3" fmla="*/ 0 h 125"/>
                    <a:gd name="T4" fmla="*/ 15 w 17"/>
                    <a:gd name="T5" fmla="*/ 2 h 125"/>
                    <a:gd name="T6" fmla="*/ 15 w 17"/>
                    <a:gd name="T7" fmla="*/ 118 h 125"/>
                    <a:gd name="T8" fmla="*/ 0 w 17"/>
                    <a:gd name="T9" fmla="*/ 114 h 125"/>
                    <a:gd name="T10" fmla="*/ 0 60000 65536"/>
                    <a:gd name="T11" fmla="*/ 0 60000 65536"/>
                    <a:gd name="T12" fmla="*/ 0 60000 65536"/>
                    <a:gd name="T13" fmla="*/ 0 60000 65536"/>
                    <a:gd name="T14" fmla="*/ 0 60000 65536"/>
                    <a:gd name="T15" fmla="*/ 0 w 17"/>
                    <a:gd name="T16" fmla="*/ 0 h 125"/>
                    <a:gd name="T17" fmla="*/ 17 w 17"/>
                    <a:gd name="T18" fmla="*/ 125 h 125"/>
                  </a:gdLst>
                  <a:ahLst/>
                  <a:cxnLst>
                    <a:cxn ang="T10">
                      <a:pos x="T0" y="T1"/>
                    </a:cxn>
                    <a:cxn ang="T11">
                      <a:pos x="T2" y="T3"/>
                    </a:cxn>
                    <a:cxn ang="T12">
                      <a:pos x="T4" y="T5"/>
                    </a:cxn>
                    <a:cxn ang="T13">
                      <a:pos x="T6" y="T7"/>
                    </a:cxn>
                    <a:cxn ang="T14">
                      <a:pos x="T8" y="T9"/>
                    </a:cxn>
                  </a:cxnLst>
                  <a:rect l="T15" t="T16" r="T17" b="T18"/>
                  <a:pathLst>
                    <a:path w="17" h="125">
                      <a:moveTo>
                        <a:pt x="0" y="120"/>
                      </a:moveTo>
                      <a:lnTo>
                        <a:pt x="0" y="0"/>
                      </a:lnTo>
                      <a:lnTo>
                        <a:pt x="16" y="2"/>
                      </a:lnTo>
                      <a:lnTo>
                        <a:pt x="16" y="124"/>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4" name="Freeform 330">
                  <a:extLst>
                    <a:ext uri="{FF2B5EF4-FFF2-40B4-BE49-F238E27FC236}">
                      <a16:creationId xmlns:a16="http://schemas.microsoft.com/office/drawing/2014/main" id="{DCC79508-C7CD-BA9B-FEE8-25A6F489FE8A}"/>
                    </a:ext>
                  </a:extLst>
                </p:cNvPr>
                <p:cNvSpPr>
                  <a:spLocks/>
                </p:cNvSpPr>
                <p:nvPr/>
              </p:nvSpPr>
              <p:spPr bwMode="auto">
                <a:xfrm>
                  <a:off x="2290" y="3011"/>
                  <a:ext cx="15" cy="121"/>
                </a:xfrm>
                <a:custGeom>
                  <a:avLst/>
                  <a:gdLst>
                    <a:gd name="T0" fmla="*/ 1 w 17"/>
                    <a:gd name="T1" fmla="*/ 116 h 127"/>
                    <a:gd name="T2" fmla="*/ 0 w 17"/>
                    <a:gd name="T3" fmla="*/ 0 h 127"/>
                    <a:gd name="T4" fmla="*/ 14 w 17"/>
                    <a:gd name="T5" fmla="*/ 4 h 127"/>
                    <a:gd name="T6" fmla="*/ 14 w 17"/>
                    <a:gd name="T7" fmla="*/ 120 h 127"/>
                    <a:gd name="T8" fmla="*/ 1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1" y="122"/>
                      </a:moveTo>
                      <a:lnTo>
                        <a:pt x="0" y="0"/>
                      </a:lnTo>
                      <a:lnTo>
                        <a:pt x="16" y="4"/>
                      </a:lnTo>
                      <a:lnTo>
                        <a:pt x="16" y="126"/>
                      </a:lnTo>
                      <a:lnTo>
                        <a:pt x="1"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5" name="Freeform 331">
                  <a:extLst>
                    <a:ext uri="{FF2B5EF4-FFF2-40B4-BE49-F238E27FC236}">
                      <a16:creationId xmlns:a16="http://schemas.microsoft.com/office/drawing/2014/main" id="{75BEBE8C-090B-B8B5-917E-7D99B2219FD7}"/>
                    </a:ext>
                  </a:extLst>
                </p:cNvPr>
                <p:cNvSpPr>
                  <a:spLocks/>
                </p:cNvSpPr>
                <p:nvPr/>
              </p:nvSpPr>
              <p:spPr bwMode="auto">
                <a:xfrm>
                  <a:off x="2311" y="3023"/>
                  <a:ext cx="15" cy="120"/>
                </a:xfrm>
                <a:custGeom>
                  <a:avLst/>
                  <a:gdLst>
                    <a:gd name="T0" fmla="*/ 0 w 17"/>
                    <a:gd name="T1" fmla="*/ 114 h 127"/>
                    <a:gd name="T2" fmla="*/ 0 w 17"/>
                    <a:gd name="T3" fmla="*/ 0 h 127"/>
                    <a:gd name="T4" fmla="*/ 14 w 17"/>
                    <a:gd name="T5" fmla="*/ 4 h 127"/>
                    <a:gd name="T6" fmla="*/ 14 w 17"/>
                    <a:gd name="T7" fmla="*/ 119 h 127"/>
                    <a:gd name="T8" fmla="*/ 0 w 17"/>
                    <a:gd name="T9" fmla="*/ 114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1"/>
                      </a:moveTo>
                      <a:lnTo>
                        <a:pt x="0" y="0"/>
                      </a:lnTo>
                      <a:lnTo>
                        <a:pt x="16" y="4"/>
                      </a:lnTo>
                      <a:lnTo>
                        <a:pt x="16" y="126"/>
                      </a:lnTo>
                      <a:lnTo>
                        <a:pt x="0" y="121"/>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6" name="Freeform 332">
                  <a:extLst>
                    <a:ext uri="{FF2B5EF4-FFF2-40B4-BE49-F238E27FC236}">
                      <a16:creationId xmlns:a16="http://schemas.microsoft.com/office/drawing/2014/main" id="{EF3FA701-F84F-25EA-3C3C-A1694B47E957}"/>
                    </a:ext>
                  </a:extLst>
                </p:cNvPr>
                <p:cNvSpPr>
                  <a:spLocks/>
                </p:cNvSpPr>
                <p:nvPr/>
              </p:nvSpPr>
              <p:spPr bwMode="auto">
                <a:xfrm>
                  <a:off x="2264" y="3103"/>
                  <a:ext cx="112" cy="69"/>
                </a:xfrm>
                <a:custGeom>
                  <a:avLst/>
                  <a:gdLst>
                    <a:gd name="T0" fmla="*/ 111 w 122"/>
                    <a:gd name="T1" fmla="*/ 13 h 72"/>
                    <a:gd name="T2" fmla="*/ 89 w 122"/>
                    <a:gd name="T3" fmla="*/ 0 h 72"/>
                    <a:gd name="T4" fmla="*/ 0 w 122"/>
                    <a:gd name="T5" fmla="*/ 54 h 72"/>
                    <a:gd name="T6" fmla="*/ 22 w 122"/>
                    <a:gd name="T7" fmla="*/ 68 h 72"/>
                    <a:gd name="T8" fmla="*/ 111 w 122"/>
                    <a:gd name="T9" fmla="*/ 13 h 72"/>
                    <a:gd name="T10" fmla="*/ 0 60000 65536"/>
                    <a:gd name="T11" fmla="*/ 0 60000 65536"/>
                    <a:gd name="T12" fmla="*/ 0 60000 65536"/>
                    <a:gd name="T13" fmla="*/ 0 60000 65536"/>
                    <a:gd name="T14" fmla="*/ 0 60000 65536"/>
                    <a:gd name="T15" fmla="*/ 0 w 122"/>
                    <a:gd name="T16" fmla="*/ 0 h 72"/>
                    <a:gd name="T17" fmla="*/ 122 w 122"/>
                    <a:gd name="T18" fmla="*/ 72 h 72"/>
                  </a:gdLst>
                  <a:ahLst/>
                  <a:cxnLst>
                    <a:cxn ang="T10">
                      <a:pos x="T0" y="T1"/>
                    </a:cxn>
                    <a:cxn ang="T11">
                      <a:pos x="T2" y="T3"/>
                    </a:cxn>
                    <a:cxn ang="T12">
                      <a:pos x="T4" y="T5"/>
                    </a:cxn>
                    <a:cxn ang="T13">
                      <a:pos x="T6" y="T7"/>
                    </a:cxn>
                    <a:cxn ang="T14">
                      <a:pos x="T8" y="T9"/>
                    </a:cxn>
                  </a:cxnLst>
                  <a:rect l="T15" t="T16" r="T17" b="T18"/>
                  <a:pathLst>
                    <a:path w="122" h="72">
                      <a:moveTo>
                        <a:pt x="121" y="14"/>
                      </a:moveTo>
                      <a:lnTo>
                        <a:pt x="97" y="0"/>
                      </a:lnTo>
                      <a:lnTo>
                        <a:pt x="0" y="56"/>
                      </a:lnTo>
                      <a:lnTo>
                        <a:pt x="24" y="71"/>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7" name="Freeform 333">
                  <a:extLst>
                    <a:ext uri="{FF2B5EF4-FFF2-40B4-BE49-F238E27FC236}">
                      <a16:creationId xmlns:a16="http://schemas.microsoft.com/office/drawing/2014/main" id="{BC84A831-0831-FFE1-DF5B-4A04DBEB967E}"/>
                    </a:ext>
                  </a:extLst>
                </p:cNvPr>
                <p:cNvSpPr>
                  <a:spLocks/>
                </p:cNvSpPr>
                <p:nvPr/>
              </p:nvSpPr>
              <p:spPr bwMode="auto">
                <a:xfrm>
                  <a:off x="2264" y="3157"/>
                  <a:ext cx="23" cy="41"/>
                </a:xfrm>
                <a:custGeom>
                  <a:avLst/>
                  <a:gdLst>
                    <a:gd name="T0" fmla="*/ 22 w 25"/>
                    <a:gd name="T1" fmla="*/ 13 h 44"/>
                    <a:gd name="T2" fmla="*/ 0 w 25"/>
                    <a:gd name="T3" fmla="*/ 0 h 44"/>
                    <a:gd name="T4" fmla="*/ 0 w 25"/>
                    <a:gd name="T5" fmla="*/ 26 h 44"/>
                    <a:gd name="T6" fmla="*/ 22 w 25"/>
                    <a:gd name="T7" fmla="*/ 40 h 44"/>
                    <a:gd name="T8" fmla="*/ 22 w 25"/>
                    <a:gd name="T9" fmla="*/ 13 h 44"/>
                    <a:gd name="T10" fmla="*/ 0 60000 65536"/>
                    <a:gd name="T11" fmla="*/ 0 60000 65536"/>
                    <a:gd name="T12" fmla="*/ 0 60000 65536"/>
                    <a:gd name="T13" fmla="*/ 0 60000 65536"/>
                    <a:gd name="T14" fmla="*/ 0 60000 65536"/>
                    <a:gd name="T15" fmla="*/ 0 w 25"/>
                    <a:gd name="T16" fmla="*/ 0 h 44"/>
                    <a:gd name="T17" fmla="*/ 25 w 25"/>
                    <a:gd name="T18" fmla="*/ 44 h 44"/>
                  </a:gdLst>
                  <a:ahLst/>
                  <a:cxnLst>
                    <a:cxn ang="T10">
                      <a:pos x="T0" y="T1"/>
                    </a:cxn>
                    <a:cxn ang="T11">
                      <a:pos x="T2" y="T3"/>
                    </a:cxn>
                    <a:cxn ang="T12">
                      <a:pos x="T4" y="T5"/>
                    </a:cxn>
                    <a:cxn ang="T13">
                      <a:pos x="T6" y="T7"/>
                    </a:cxn>
                    <a:cxn ang="T14">
                      <a:pos x="T8" y="T9"/>
                    </a:cxn>
                  </a:cxnLst>
                  <a:rect l="T15" t="T16" r="T17" b="T18"/>
                  <a:pathLst>
                    <a:path w="25" h="44">
                      <a:moveTo>
                        <a:pt x="24" y="14"/>
                      </a:moveTo>
                      <a:lnTo>
                        <a:pt x="0" y="0"/>
                      </a:lnTo>
                      <a:lnTo>
                        <a:pt x="0" y="28"/>
                      </a:lnTo>
                      <a:lnTo>
                        <a:pt x="24" y="43"/>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8" name="Freeform 334">
                  <a:extLst>
                    <a:ext uri="{FF2B5EF4-FFF2-40B4-BE49-F238E27FC236}">
                      <a16:creationId xmlns:a16="http://schemas.microsoft.com/office/drawing/2014/main" id="{18DF0388-9E90-121C-45E0-4B1BC2A2F93A}"/>
                    </a:ext>
                  </a:extLst>
                </p:cNvPr>
                <p:cNvSpPr>
                  <a:spLocks/>
                </p:cNvSpPr>
                <p:nvPr/>
              </p:nvSpPr>
              <p:spPr bwMode="auto">
                <a:xfrm>
                  <a:off x="2286" y="3117"/>
                  <a:ext cx="90" cy="81"/>
                </a:xfrm>
                <a:custGeom>
                  <a:avLst/>
                  <a:gdLst>
                    <a:gd name="T0" fmla="*/ 89 w 98"/>
                    <a:gd name="T1" fmla="*/ 0 h 86"/>
                    <a:gd name="T2" fmla="*/ 0 w 98"/>
                    <a:gd name="T3" fmla="*/ 53 h 86"/>
                    <a:gd name="T4" fmla="*/ 0 w 98"/>
                    <a:gd name="T5" fmla="*/ 80 h 86"/>
                    <a:gd name="T6" fmla="*/ 89 w 98"/>
                    <a:gd name="T7" fmla="*/ 26 h 86"/>
                    <a:gd name="T8" fmla="*/ 89 w 98"/>
                    <a:gd name="T9" fmla="*/ 0 h 86"/>
                    <a:gd name="T10" fmla="*/ 0 60000 65536"/>
                    <a:gd name="T11" fmla="*/ 0 60000 65536"/>
                    <a:gd name="T12" fmla="*/ 0 60000 65536"/>
                    <a:gd name="T13" fmla="*/ 0 60000 65536"/>
                    <a:gd name="T14" fmla="*/ 0 60000 65536"/>
                    <a:gd name="T15" fmla="*/ 0 w 98"/>
                    <a:gd name="T16" fmla="*/ 0 h 86"/>
                    <a:gd name="T17" fmla="*/ 98 w 98"/>
                    <a:gd name="T18" fmla="*/ 86 h 86"/>
                  </a:gdLst>
                  <a:ahLst/>
                  <a:cxnLst>
                    <a:cxn ang="T10">
                      <a:pos x="T0" y="T1"/>
                    </a:cxn>
                    <a:cxn ang="T11">
                      <a:pos x="T2" y="T3"/>
                    </a:cxn>
                    <a:cxn ang="T12">
                      <a:pos x="T4" y="T5"/>
                    </a:cxn>
                    <a:cxn ang="T13">
                      <a:pos x="T6" y="T7"/>
                    </a:cxn>
                    <a:cxn ang="T14">
                      <a:pos x="T8" y="T9"/>
                    </a:cxn>
                  </a:cxnLst>
                  <a:rect l="T15" t="T16" r="T17" b="T18"/>
                  <a:pathLst>
                    <a:path w="98" h="86">
                      <a:moveTo>
                        <a:pt x="97" y="0"/>
                      </a:moveTo>
                      <a:lnTo>
                        <a:pt x="0" y="56"/>
                      </a:lnTo>
                      <a:lnTo>
                        <a:pt x="0" y="85"/>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9" name="Freeform 335">
                  <a:extLst>
                    <a:ext uri="{FF2B5EF4-FFF2-40B4-BE49-F238E27FC236}">
                      <a16:creationId xmlns:a16="http://schemas.microsoft.com/office/drawing/2014/main" id="{77CD491D-8F56-81D2-E77C-29E4125F9846}"/>
                    </a:ext>
                  </a:extLst>
                </p:cNvPr>
                <p:cNvSpPr>
                  <a:spLocks/>
                </p:cNvSpPr>
                <p:nvPr/>
              </p:nvSpPr>
              <p:spPr bwMode="auto">
                <a:xfrm>
                  <a:off x="2353" y="3150"/>
                  <a:ext cx="16" cy="16"/>
                </a:xfrm>
                <a:custGeom>
                  <a:avLst/>
                  <a:gdLst>
                    <a:gd name="T0" fmla="*/ 4 w 17"/>
                    <a:gd name="T1" fmla="*/ 15 h 17"/>
                    <a:gd name="T2" fmla="*/ 1 w 17"/>
                    <a:gd name="T3" fmla="*/ 12 h 17"/>
                    <a:gd name="T4" fmla="*/ 1 w 17"/>
                    <a:gd name="T5" fmla="*/ 11 h 17"/>
                    <a:gd name="T6" fmla="*/ 1 w 17"/>
                    <a:gd name="T7" fmla="*/ 10 h 17"/>
                    <a:gd name="T8" fmla="*/ 0 w 17"/>
                    <a:gd name="T9" fmla="*/ 8 h 17"/>
                    <a:gd name="T10" fmla="*/ 1 w 17"/>
                    <a:gd name="T11" fmla="*/ 7 h 17"/>
                    <a:gd name="T12" fmla="*/ 1 w 17"/>
                    <a:gd name="T13" fmla="*/ 5 h 17"/>
                    <a:gd name="T14" fmla="*/ 3 w 17"/>
                    <a:gd name="T15" fmla="*/ 2 h 17"/>
                    <a:gd name="T16" fmla="*/ 5 w 17"/>
                    <a:gd name="T17" fmla="*/ 1 h 17"/>
                    <a:gd name="T18" fmla="*/ 8 w 17"/>
                    <a:gd name="T19" fmla="*/ 0 h 17"/>
                    <a:gd name="T20" fmla="*/ 8 w 17"/>
                    <a:gd name="T21" fmla="*/ 0 h 17"/>
                    <a:gd name="T22" fmla="*/ 12 w 17"/>
                    <a:gd name="T23" fmla="*/ 2 h 17"/>
                    <a:gd name="T24" fmla="*/ 12 w 17"/>
                    <a:gd name="T25" fmla="*/ 3 h 17"/>
                    <a:gd name="T26" fmla="*/ 13 w 17"/>
                    <a:gd name="T27" fmla="*/ 4 h 17"/>
                    <a:gd name="T28" fmla="*/ 15 w 17"/>
                    <a:gd name="T29" fmla="*/ 5 h 17"/>
                    <a:gd name="T30" fmla="*/ 13 w 17"/>
                    <a:gd name="T31" fmla="*/ 8 h 17"/>
                    <a:gd name="T32" fmla="*/ 12 w 17"/>
                    <a:gd name="T33" fmla="*/ 10 h 17"/>
                    <a:gd name="T34" fmla="*/ 10 w 17"/>
                    <a:gd name="T35" fmla="*/ 12 h 17"/>
                    <a:gd name="T36" fmla="*/ 8 w 17"/>
                    <a:gd name="T37" fmla="*/ 15 h 17"/>
                    <a:gd name="T38" fmla="*/ 6 w 17"/>
                    <a:gd name="T39" fmla="*/ 15 h 17"/>
                    <a:gd name="T40" fmla="*/ 5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3"/>
                      </a:lnTo>
                      <a:lnTo>
                        <a:pt x="1" y="12"/>
                      </a:lnTo>
                      <a:lnTo>
                        <a:pt x="1" y="11"/>
                      </a:lnTo>
                      <a:lnTo>
                        <a:pt x="0" y="9"/>
                      </a:lnTo>
                      <a:lnTo>
                        <a:pt x="1" y="7"/>
                      </a:lnTo>
                      <a:lnTo>
                        <a:pt x="1" y="5"/>
                      </a:lnTo>
                      <a:lnTo>
                        <a:pt x="3" y="2"/>
                      </a:lnTo>
                      <a:lnTo>
                        <a:pt x="5" y="1"/>
                      </a:lnTo>
                      <a:lnTo>
                        <a:pt x="8" y="0"/>
                      </a:lnTo>
                      <a:lnTo>
                        <a:pt x="9" y="0"/>
                      </a:lnTo>
                      <a:lnTo>
                        <a:pt x="13" y="2"/>
                      </a:lnTo>
                      <a:lnTo>
                        <a:pt x="13" y="3"/>
                      </a:lnTo>
                      <a:lnTo>
                        <a:pt x="14" y="4"/>
                      </a:lnTo>
                      <a:lnTo>
                        <a:pt x="16" y="5"/>
                      </a:lnTo>
                      <a:lnTo>
                        <a:pt x="14" y="8"/>
                      </a:lnTo>
                      <a:lnTo>
                        <a:pt x="13" y="11"/>
                      </a:lnTo>
                      <a:lnTo>
                        <a:pt x="11" y="13"/>
                      </a:lnTo>
                      <a:lnTo>
                        <a:pt x="9" y="16"/>
                      </a:lnTo>
                      <a:lnTo>
                        <a:pt x="6" y="16"/>
                      </a:lnTo>
                      <a:lnTo>
                        <a:pt x="5"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0" name="Freeform 336">
                  <a:extLst>
                    <a:ext uri="{FF2B5EF4-FFF2-40B4-BE49-F238E27FC236}">
                      <a16:creationId xmlns:a16="http://schemas.microsoft.com/office/drawing/2014/main" id="{5EB15557-6E23-A451-0105-B35CF943AD7B}"/>
                    </a:ext>
                  </a:extLst>
                </p:cNvPr>
                <p:cNvSpPr>
                  <a:spLocks/>
                </p:cNvSpPr>
                <p:nvPr/>
              </p:nvSpPr>
              <p:spPr bwMode="auto">
                <a:xfrm>
                  <a:off x="2355" y="3152"/>
                  <a:ext cx="15" cy="16"/>
                </a:xfrm>
                <a:custGeom>
                  <a:avLst/>
                  <a:gdLst>
                    <a:gd name="T0" fmla="*/ 11 w 17"/>
                    <a:gd name="T1" fmla="*/ 10 h 17"/>
                    <a:gd name="T2" fmla="*/ 12 w 17"/>
                    <a:gd name="T3" fmla="*/ 7 h 17"/>
                    <a:gd name="T4" fmla="*/ 14 w 17"/>
                    <a:gd name="T5" fmla="*/ 3 h 17"/>
                    <a:gd name="T6" fmla="*/ 12 w 17"/>
                    <a:gd name="T7" fmla="*/ 2 h 17"/>
                    <a:gd name="T8" fmla="*/ 11 w 17"/>
                    <a:gd name="T9" fmla="*/ 1 h 17"/>
                    <a:gd name="T10" fmla="*/ 11 w 17"/>
                    <a:gd name="T11" fmla="*/ 0 h 17"/>
                    <a:gd name="T12" fmla="*/ 9 w 17"/>
                    <a:gd name="T13" fmla="*/ 0 h 17"/>
                    <a:gd name="T14" fmla="*/ 6 w 17"/>
                    <a:gd name="T15" fmla="*/ 0 h 17"/>
                    <a:gd name="T16" fmla="*/ 4 w 17"/>
                    <a:gd name="T17" fmla="*/ 2 h 17"/>
                    <a:gd name="T18" fmla="*/ 1 w 17"/>
                    <a:gd name="T19" fmla="*/ 4 h 17"/>
                    <a:gd name="T20" fmla="*/ 1 w 17"/>
                    <a:gd name="T21" fmla="*/ 8 h 17"/>
                    <a:gd name="T22" fmla="*/ 0 w 17"/>
                    <a:gd name="T23" fmla="*/ 10 h 17"/>
                    <a:gd name="T24" fmla="*/ 1 w 17"/>
                    <a:gd name="T25" fmla="*/ 12 h 17"/>
                    <a:gd name="T26" fmla="*/ 1 w 17"/>
                    <a:gd name="T27" fmla="*/ 13 h 17"/>
                    <a:gd name="T28" fmla="*/ 1 w 17"/>
                    <a:gd name="T29" fmla="*/ 15 h 17"/>
                    <a:gd name="T30" fmla="*/ 4 w 17"/>
                    <a:gd name="T31" fmla="*/ 15 h 17"/>
                    <a:gd name="T32" fmla="*/ 6 w 17"/>
                    <a:gd name="T33" fmla="*/ 15 h 17"/>
                    <a:gd name="T34" fmla="*/ 9 w 17"/>
                    <a:gd name="T35" fmla="*/ 12 h 17"/>
                    <a:gd name="T36" fmla="*/ 1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7" y="0"/>
                      </a:lnTo>
                      <a:lnTo>
                        <a:pt x="4" y="2"/>
                      </a:lnTo>
                      <a:lnTo>
                        <a:pt x="1" y="4"/>
                      </a:lnTo>
                      <a:lnTo>
                        <a:pt x="1" y="8"/>
                      </a:lnTo>
                      <a:lnTo>
                        <a:pt x="0" y="11"/>
                      </a:lnTo>
                      <a:lnTo>
                        <a:pt x="1" y="13"/>
                      </a:lnTo>
                      <a:lnTo>
                        <a:pt x="1" y="14"/>
                      </a:lnTo>
                      <a:lnTo>
                        <a:pt x="1" y="16"/>
                      </a:lnTo>
                      <a:lnTo>
                        <a:pt x="4" y="16"/>
                      </a:lnTo>
                      <a:lnTo>
                        <a:pt x="7"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1" name="Freeform 337">
                  <a:extLst>
                    <a:ext uri="{FF2B5EF4-FFF2-40B4-BE49-F238E27FC236}">
                      <a16:creationId xmlns:a16="http://schemas.microsoft.com/office/drawing/2014/main" id="{BE46A926-5724-767B-5018-600D8CF2BF8C}"/>
                    </a:ext>
                  </a:extLst>
                </p:cNvPr>
                <p:cNvSpPr>
                  <a:spLocks/>
                </p:cNvSpPr>
                <p:nvPr/>
              </p:nvSpPr>
              <p:spPr bwMode="auto">
                <a:xfrm>
                  <a:off x="2357" y="3155"/>
                  <a:ext cx="15" cy="16"/>
                </a:xfrm>
                <a:custGeom>
                  <a:avLst/>
                  <a:gdLst>
                    <a:gd name="T0" fmla="*/ 14 w 17"/>
                    <a:gd name="T1" fmla="*/ 9 h 17"/>
                    <a:gd name="T2" fmla="*/ 14 w 17"/>
                    <a:gd name="T3" fmla="*/ 8 h 17"/>
                    <a:gd name="T4" fmla="*/ 14 w 17"/>
                    <a:gd name="T5" fmla="*/ 5 h 17"/>
                    <a:gd name="T6" fmla="*/ 14 w 17"/>
                    <a:gd name="T7" fmla="*/ 2 h 17"/>
                    <a:gd name="T8" fmla="*/ 14 w 17"/>
                    <a:gd name="T9" fmla="*/ 0 h 17"/>
                    <a:gd name="T10" fmla="*/ 11 w 17"/>
                    <a:gd name="T11" fmla="*/ 0 h 17"/>
                    <a:gd name="T12" fmla="*/ 7 w 17"/>
                    <a:gd name="T13" fmla="*/ 0 h 17"/>
                    <a:gd name="T14" fmla="*/ 4 w 17"/>
                    <a:gd name="T15" fmla="*/ 8 h 17"/>
                    <a:gd name="T16" fmla="*/ 0 w 17"/>
                    <a:gd name="T17" fmla="*/ 8 h 17"/>
                    <a:gd name="T18" fmla="*/ 0 w 17"/>
                    <a:gd name="T19" fmla="*/ 12 h 17"/>
                    <a:gd name="T20" fmla="*/ 0 w 17"/>
                    <a:gd name="T21" fmla="*/ 15 h 17"/>
                    <a:gd name="T22" fmla="*/ 4 w 17"/>
                    <a:gd name="T23" fmla="*/ 15 h 17"/>
                    <a:gd name="T24" fmla="*/ 7 w 17"/>
                    <a:gd name="T25" fmla="*/ 15 h 17"/>
                    <a:gd name="T26" fmla="*/ 14 w 17"/>
                    <a:gd name="T27" fmla="*/ 9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6" y="10"/>
                      </a:moveTo>
                      <a:lnTo>
                        <a:pt x="16" y="8"/>
                      </a:lnTo>
                      <a:lnTo>
                        <a:pt x="16" y="5"/>
                      </a:lnTo>
                      <a:lnTo>
                        <a:pt x="16" y="2"/>
                      </a:lnTo>
                      <a:lnTo>
                        <a:pt x="16" y="0"/>
                      </a:lnTo>
                      <a:lnTo>
                        <a:pt x="12" y="0"/>
                      </a:lnTo>
                      <a:lnTo>
                        <a:pt x="8" y="0"/>
                      </a:lnTo>
                      <a:lnTo>
                        <a:pt x="4" y="8"/>
                      </a:lnTo>
                      <a:lnTo>
                        <a:pt x="0" y="8"/>
                      </a:lnTo>
                      <a:lnTo>
                        <a:pt x="0" y="13"/>
                      </a:lnTo>
                      <a:lnTo>
                        <a:pt x="0" y="16"/>
                      </a:lnTo>
                      <a:lnTo>
                        <a:pt x="4" y="16"/>
                      </a:lnTo>
                      <a:lnTo>
                        <a:pt x="8"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2" name="Freeform 338">
                  <a:extLst>
                    <a:ext uri="{FF2B5EF4-FFF2-40B4-BE49-F238E27FC236}">
                      <a16:creationId xmlns:a16="http://schemas.microsoft.com/office/drawing/2014/main" id="{164F84FD-2720-BEFB-5B56-E061E1C50FDF}"/>
                    </a:ext>
                  </a:extLst>
                </p:cNvPr>
                <p:cNvSpPr>
                  <a:spLocks/>
                </p:cNvSpPr>
                <p:nvPr/>
              </p:nvSpPr>
              <p:spPr bwMode="auto">
                <a:xfrm>
                  <a:off x="2343" y="3156"/>
                  <a:ext cx="15" cy="16"/>
                </a:xfrm>
                <a:custGeom>
                  <a:avLst/>
                  <a:gdLst>
                    <a:gd name="T0" fmla="*/ 5 w 17"/>
                    <a:gd name="T1" fmla="*/ 15 h 17"/>
                    <a:gd name="T2" fmla="*/ 2 w 17"/>
                    <a:gd name="T3" fmla="*/ 12 h 17"/>
                    <a:gd name="T4" fmla="*/ 1 w 17"/>
                    <a:gd name="T5" fmla="*/ 12 h 17"/>
                    <a:gd name="T6" fmla="*/ 0 w 17"/>
                    <a:gd name="T7" fmla="*/ 11 h 17"/>
                    <a:gd name="T8" fmla="*/ 0 w 17"/>
                    <a:gd name="T9" fmla="*/ 9 h 17"/>
                    <a:gd name="T10" fmla="*/ 0 w 17"/>
                    <a:gd name="T11" fmla="*/ 8 h 17"/>
                    <a:gd name="T12" fmla="*/ 2 w 17"/>
                    <a:gd name="T13" fmla="*/ 4 h 17"/>
                    <a:gd name="T14" fmla="*/ 3 w 17"/>
                    <a:gd name="T15" fmla="*/ 2 h 17"/>
                    <a:gd name="T16" fmla="*/ 5 w 17"/>
                    <a:gd name="T17" fmla="*/ 1 h 17"/>
                    <a:gd name="T18" fmla="*/ 7 w 17"/>
                    <a:gd name="T19" fmla="*/ 0 h 17"/>
                    <a:gd name="T20" fmla="*/ 8 w 17"/>
                    <a:gd name="T21" fmla="*/ 0 h 17"/>
                    <a:gd name="T22" fmla="*/ 10 w 17"/>
                    <a:gd name="T23" fmla="*/ 0 h 17"/>
                    <a:gd name="T24" fmla="*/ 12 w 17"/>
                    <a:gd name="T25" fmla="*/ 2 h 17"/>
                    <a:gd name="T26" fmla="*/ 14 w 17"/>
                    <a:gd name="T27" fmla="*/ 3 h 17"/>
                    <a:gd name="T28" fmla="*/ 14 w 17"/>
                    <a:gd name="T29" fmla="*/ 5 h 17"/>
                    <a:gd name="T30" fmla="*/ 14 w 17"/>
                    <a:gd name="T31" fmla="*/ 8 h 17"/>
                    <a:gd name="T32" fmla="*/ 12 w 17"/>
                    <a:gd name="T33" fmla="*/ 11 h 17"/>
                    <a:gd name="T34" fmla="*/ 11 w 17"/>
                    <a:gd name="T35" fmla="*/ 12 h 17"/>
                    <a:gd name="T36" fmla="*/ 8 w 17"/>
                    <a:gd name="T37" fmla="*/ 15 h 17"/>
                    <a:gd name="T38" fmla="*/ 6 w 17"/>
                    <a:gd name="T39" fmla="*/ 15 h 17"/>
                    <a:gd name="T40" fmla="*/ 5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8"/>
                      </a:lnTo>
                      <a:lnTo>
                        <a:pt x="2" y="4"/>
                      </a:lnTo>
                      <a:lnTo>
                        <a:pt x="3" y="2"/>
                      </a:lnTo>
                      <a:lnTo>
                        <a:pt x="6" y="1"/>
                      </a:lnTo>
                      <a:lnTo>
                        <a:pt x="8" y="0"/>
                      </a:lnTo>
                      <a:lnTo>
                        <a:pt x="9" y="0"/>
                      </a:lnTo>
                      <a:lnTo>
                        <a:pt x="11" y="0"/>
                      </a:lnTo>
                      <a:lnTo>
                        <a:pt x="14" y="2"/>
                      </a:lnTo>
                      <a:lnTo>
                        <a:pt x="16" y="3"/>
                      </a:lnTo>
                      <a:lnTo>
                        <a:pt x="16" y="5"/>
                      </a:lnTo>
                      <a:lnTo>
                        <a:pt x="16" y="9"/>
                      </a:lnTo>
                      <a:lnTo>
                        <a:pt x="14" y="12"/>
                      </a:lnTo>
                      <a:lnTo>
                        <a:pt x="12" y="13"/>
                      </a:lnTo>
                      <a:lnTo>
                        <a:pt x="9" y="16"/>
                      </a:lnTo>
                      <a:lnTo>
                        <a:pt x="7" y="16"/>
                      </a:lnTo>
                      <a:lnTo>
                        <a:pt x="6"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3" name="Freeform 339">
                  <a:extLst>
                    <a:ext uri="{FF2B5EF4-FFF2-40B4-BE49-F238E27FC236}">
                      <a16:creationId xmlns:a16="http://schemas.microsoft.com/office/drawing/2014/main" id="{CAC1CFF1-AAAE-09B2-F5C8-9FA08F65FAFF}"/>
                    </a:ext>
                  </a:extLst>
                </p:cNvPr>
                <p:cNvSpPr>
                  <a:spLocks/>
                </p:cNvSpPr>
                <p:nvPr/>
              </p:nvSpPr>
              <p:spPr bwMode="auto">
                <a:xfrm>
                  <a:off x="2345" y="3156"/>
                  <a:ext cx="15" cy="16"/>
                </a:xfrm>
                <a:custGeom>
                  <a:avLst/>
                  <a:gdLst>
                    <a:gd name="T0" fmla="*/ 12 w 17"/>
                    <a:gd name="T1" fmla="*/ 11 h 17"/>
                    <a:gd name="T2" fmla="*/ 14 w 17"/>
                    <a:gd name="T3" fmla="*/ 8 h 17"/>
                    <a:gd name="T4" fmla="*/ 14 w 17"/>
                    <a:gd name="T5" fmla="*/ 4 h 17"/>
                    <a:gd name="T6" fmla="*/ 14 w 17"/>
                    <a:gd name="T7" fmla="*/ 2 h 17"/>
                    <a:gd name="T8" fmla="*/ 12 w 17"/>
                    <a:gd name="T9" fmla="*/ 1 h 17"/>
                    <a:gd name="T10" fmla="*/ 10 w 17"/>
                    <a:gd name="T11" fmla="*/ 0 h 17"/>
                    <a:gd name="T12" fmla="*/ 7 w 17"/>
                    <a:gd name="T13" fmla="*/ 1 h 17"/>
                    <a:gd name="T14" fmla="*/ 4 w 17"/>
                    <a:gd name="T15" fmla="*/ 3 h 17"/>
                    <a:gd name="T16" fmla="*/ 3 w 17"/>
                    <a:gd name="T17" fmla="*/ 6 h 17"/>
                    <a:gd name="T18" fmla="*/ 0 w 17"/>
                    <a:gd name="T19" fmla="*/ 8 h 17"/>
                    <a:gd name="T20" fmla="*/ 0 w 17"/>
                    <a:gd name="T21" fmla="*/ 11 h 17"/>
                    <a:gd name="T22" fmla="*/ 0 w 17"/>
                    <a:gd name="T23" fmla="*/ 13 h 17"/>
                    <a:gd name="T24" fmla="*/ 1 w 17"/>
                    <a:gd name="T25" fmla="*/ 15 h 17"/>
                    <a:gd name="T26" fmla="*/ 3 w 17"/>
                    <a:gd name="T27" fmla="*/ 15 h 17"/>
                    <a:gd name="T28" fmla="*/ 4 w 17"/>
                    <a:gd name="T29" fmla="*/ 15 h 17"/>
                    <a:gd name="T30" fmla="*/ 7 w 17"/>
                    <a:gd name="T31" fmla="*/ 15 h 17"/>
                    <a:gd name="T32" fmla="*/ 10 w 17"/>
                    <a:gd name="T33" fmla="*/ 12 h 17"/>
                    <a:gd name="T34" fmla="*/ 12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2"/>
                      </a:moveTo>
                      <a:lnTo>
                        <a:pt x="16" y="8"/>
                      </a:lnTo>
                      <a:lnTo>
                        <a:pt x="16" y="4"/>
                      </a:lnTo>
                      <a:lnTo>
                        <a:pt x="16" y="2"/>
                      </a:lnTo>
                      <a:lnTo>
                        <a:pt x="14" y="1"/>
                      </a:lnTo>
                      <a:lnTo>
                        <a:pt x="11" y="0"/>
                      </a:lnTo>
                      <a:lnTo>
                        <a:pt x="8" y="1"/>
                      </a:lnTo>
                      <a:lnTo>
                        <a:pt x="4" y="3"/>
                      </a:lnTo>
                      <a:lnTo>
                        <a:pt x="3" y="6"/>
                      </a:lnTo>
                      <a:lnTo>
                        <a:pt x="0" y="9"/>
                      </a:lnTo>
                      <a:lnTo>
                        <a:pt x="0" y="12"/>
                      </a:lnTo>
                      <a:lnTo>
                        <a:pt x="0" y="14"/>
                      </a:lnTo>
                      <a:lnTo>
                        <a:pt x="1" y="16"/>
                      </a:lnTo>
                      <a:lnTo>
                        <a:pt x="3" y="16"/>
                      </a:lnTo>
                      <a:lnTo>
                        <a:pt x="4" y="16"/>
                      </a:lnTo>
                      <a:lnTo>
                        <a:pt x="8" y="16"/>
                      </a:lnTo>
                      <a:lnTo>
                        <a:pt x="11" y="13"/>
                      </a:lnTo>
                      <a:lnTo>
                        <a:pt x="14"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4" name="Freeform 340">
                  <a:extLst>
                    <a:ext uri="{FF2B5EF4-FFF2-40B4-BE49-F238E27FC236}">
                      <a16:creationId xmlns:a16="http://schemas.microsoft.com/office/drawing/2014/main" id="{1524C35F-49A9-4854-662B-7E41C0FC19D6}"/>
                    </a:ext>
                  </a:extLst>
                </p:cNvPr>
                <p:cNvSpPr>
                  <a:spLocks/>
                </p:cNvSpPr>
                <p:nvPr/>
              </p:nvSpPr>
              <p:spPr bwMode="auto">
                <a:xfrm>
                  <a:off x="2347" y="3159"/>
                  <a:ext cx="16" cy="17"/>
                </a:xfrm>
                <a:custGeom>
                  <a:avLst/>
                  <a:gdLst>
                    <a:gd name="T0" fmla="*/ 11 w 17"/>
                    <a:gd name="T1" fmla="*/ 10 h 17"/>
                    <a:gd name="T2" fmla="*/ 15 w 17"/>
                    <a:gd name="T3" fmla="*/ 8 h 17"/>
                    <a:gd name="T4" fmla="*/ 15 w 17"/>
                    <a:gd name="T5" fmla="*/ 5 h 17"/>
                    <a:gd name="T6" fmla="*/ 15 w 17"/>
                    <a:gd name="T7" fmla="*/ 2 h 17"/>
                    <a:gd name="T8" fmla="*/ 11 w 17"/>
                    <a:gd name="T9" fmla="*/ 0 h 17"/>
                    <a:gd name="T10" fmla="*/ 8 w 17"/>
                    <a:gd name="T11" fmla="*/ 0 h 17"/>
                    <a:gd name="T12" fmla="*/ 0 w 17"/>
                    <a:gd name="T13" fmla="*/ 8 h 17"/>
                    <a:gd name="T14" fmla="*/ 0 w 17"/>
                    <a:gd name="T15" fmla="*/ 13 h 17"/>
                    <a:gd name="T16" fmla="*/ 0 w 17"/>
                    <a:gd name="T17" fmla="*/ 16 h 17"/>
                    <a:gd name="T18" fmla="*/ 3 w 17"/>
                    <a:gd name="T19" fmla="*/ 16 h 17"/>
                    <a:gd name="T20" fmla="*/ 8 w 17"/>
                    <a:gd name="T21" fmla="*/ 16 h 17"/>
                    <a:gd name="T22" fmla="*/ 11 w 17"/>
                    <a:gd name="T23" fmla="*/ 10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12" y="10"/>
                      </a:moveTo>
                      <a:lnTo>
                        <a:pt x="16" y="8"/>
                      </a:lnTo>
                      <a:lnTo>
                        <a:pt x="16" y="5"/>
                      </a:lnTo>
                      <a:lnTo>
                        <a:pt x="16" y="2"/>
                      </a:lnTo>
                      <a:lnTo>
                        <a:pt x="12" y="0"/>
                      </a:lnTo>
                      <a:lnTo>
                        <a:pt x="9" y="0"/>
                      </a:lnTo>
                      <a:lnTo>
                        <a:pt x="0" y="8"/>
                      </a:lnTo>
                      <a:lnTo>
                        <a:pt x="0" y="13"/>
                      </a:lnTo>
                      <a:lnTo>
                        <a:pt x="0" y="16"/>
                      </a:lnTo>
                      <a:lnTo>
                        <a:pt x="3" y="16"/>
                      </a:lnTo>
                      <a:lnTo>
                        <a:pt x="9" y="16"/>
                      </a:lnTo>
                      <a:lnTo>
                        <a:pt x="12"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5" name="Line 341">
                  <a:extLst>
                    <a:ext uri="{FF2B5EF4-FFF2-40B4-BE49-F238E27FC236}">
                      <a16:creationId xmlns:a16="http://schemas.microsoft.com/office/drawing/2014/main" id="{BB8F8636-A6C2-683C-356F-2CD50CED2402}"/>
                    </a:ext>
                  </a:extLst>
                </p:cNvPr>
                <p:cNvSpPr>
                  <a:spLocks noChangeShapeType="1"/>
                </p:cNvSpPr>
                <p:nvPr/>
              </p:nvSpPr>
              <p:spPr bwMode="auto">
                <a:xfrm flipV="1">
                  <a:off x="2301" y="318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66" name="Freeform 342">
                  <a:extLst>
                    <a:ext uri="{FF2B5EF4-FFF2-40B4-BE49-F238E27FC236}">
                      <a16:creationId xmlns:a16="http://schemas.microsoft.com/office/drawing/2014/main" id="{D75DA9E1-766A-6257-3D1A-E63EF48F2511}"/>
                    </a:ext>
                  </a:extLst>
                </p:cNvPr>
                <p:cNvSpPr>
                  <a:spLocks/>
                </p:cNvSpPr>
                <p:nvPr/>
              </p:nvSpPr>
              <p:spPr bwMode="auto">
                <a:xfrm>
                  <a:off x="2356" y="3152"/>
                  <a:ext cx="15" cy="16"/>
                </a:xfrm>
                <a:custGeom>
                  <a:avLst/>
                  <a:gdLst>
                    <a:gd name="T0" fmla="*/ 4 w 17"/>
                    <a:gd name="T1" fmla="*/ 15 h 17"/>
                    <a:gd name="T2" fmla="*/ 2 w 17"/>
                    <a:gd name="T3" fmla="*/ 12 h 17"/>
                    <a:gd name="T4" fmla="*/ 1 w 17"/>
                    <a:gd name="T5" fmla="*/ 11 h 17"/>
                    <a:gd name="T6" fmla="*/ 0 w 17"/>
                    <a:gd name="T7" fmla="*/ 8 h 17"/>
                    <a:gd name="T8" fmla="*/ 1 w 17"/>
                    <a:gd name="T9" fmla="*/ 7 h 17"/>
                    <a:gd name="T10" fmla="*/ 2 w 17"/>
                    <a:gd name="T11" fmla="*/ 5 h 17"/>
                    <a:gd name="T12" fmla="*/ 3 w 17"/>
                    <a:gd name="T13" fmla="*/ 2 h 17"/>
                    <a:gd name="T14" fmla="*/ 4 w 17"/>
                    <a:gd name="T15" fmla="*/ 1 h 17"/>
                    <a:gd name="T16" fmla="*/ 7 w 17"/>
                    <a:gd name="T17" fmla="*/ 0 h 17"/>
                    <a:gd name="T18" fmla="*/ 8 w 17"/>
                    <a:gd name="T19" fmla="*/ 0 h 17"/>
                    <a:gd name="T20" fmla="*/ 9 w 17"/>
                    <a:gd name="T21" fmla="*/ 1 h 17"/>
                    <a:gd name="T22" fmla="*/ 11 w 17"/>
                    <a:gd name="T23" fmla="*/ 2 h 17"/>
                    <a:gd name="T24" fmla="*/ 11 w 17"/>
                    <a:gd name="T25" fmla="*/ 3 h 17"/>
                    <a:gd name="T26" fmla="*/ 12 w 17"/>
                    <a:gd name="T27" fmla="*/ 4 h 17"/>
                    <a:gd name="T28" fmla="*/ 14 w 17"/>
                    <a:gd name="T29" fmla="*/ 5 h 17"/>
                    <a:gd name="T30" fmla="*/ 12 w 17"/>
                    <a:gd name="T31" fmla="*/ 8 h 17"/>
                    <a:gd name="T32" fmla="*/ 11 w 17"/>
                    <a:gd name="T33" fmla="*/ 10 h 17"/>
                    <a:gd name="T34" fmla="*/ 10 w 17"/>
                    <a:gd name="T35" fmla="*/ 12 h 17"/>
                    <a:gd name="T36" fmla="*/ 9 w 17"/>
                    <a:gd name="T37" fmla="*/ 15 h 17"/>
                    <a:gd name="T38" fmla="*/ 7 w 17"/>
                    <a:gd name="T39" fmla="*/ 15 h 17"/>
                    <a:gd name="T40" fmla="*/ 4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5" y="16"/>
                      </a:moveTo>
                      <a:lnTo>
                        <a:pt x="2" y="13"/>
                      </a:lnTo>
                      <a:lnTo>
                        <a:pt x="1" y="12"/>
                      </a:lnTo>
                      <a:lnTo>
                        <a:pt x="0" y="9"/>
                      </a:lnTo>
                      <a:lnTo>
                        <a:pt x="1" y="7"/>
                      </a:lnTo>
                      <a:lnTo>
                        <a:pt x="2" y="5"/>
                      </a:lnTo>
                      <a:lnTo>
                        <a:pt x="3" y="2"/>
                      </a:lnTo>
                      <a:lnTo>
                        <a:pt x="5" y="1"/>
                      </a:lnTo>
                      <a:lnTo>
                        <a:pt x="8" y="0"/>
                      </a:lnTo>
                      <a:lnTo>
                        <a:pt x="9" y="0"/>
                      </a:lnTo>
                      <a:lnTo>
                        <a:pt x="10" y="1"/>
                      </a:lnTo>
                      <a:lnTo>
                        <a:pt x="13" y="2"/>
                      </a:lnTo>
                      <a:lnTo>
                        <a:pt x="13" y="3"/>
                      </a:lnTo>
                      <a:lnTo>
                        <a:pt x="14" y="4"/>
                      </a:lnTo>
                      <a:lnTo>
                        <a:pt x="16" y="5"/>
                      </a:lnTo>
                      <a:lnTo>
                        <a:pt x="14" y="8"/>
                      </a:lnTo>
                      <a:lnTo>
                        <a:pt x="13" y="11"/>
                      </a:lnTo>
                      <a:lnTo>
                        <a:pt x="11" y="13"/>
                      </a:lnTo>
                      <a:lnTo>
                        <a:pt x="10" y="16"/>
                      </a:lnTo>
                      <a:lnTo>
                        <a:pt x="8" y="16"/>
                      </a:lnTo>
                      <a:lnTo>
                        <a:pt x="5"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7" name="Freeform 343">
                  <a:extLst>
                    <a:ext uri="{FF2B5EF4-FFF2-40B4-BE49-F238E27FC236}">
                      <a16:creationId xmlns:a16="http://schemas.microsoft.com/office/drawing/2014/main" id="{CC3EC4D9-C877-3D6C-9A56-FDE93D28E46C}"/>
                    </a:ext>
                  </a:extLst>
                </p:cNvPr>
                <p:cNvSpPr>
                  <a:spLocks/>
                </p:cNvSpPr>
                <p:nvPr/>
              </p:nvSpPr>
              <p:spPr bwMode="auto">
                <a:xfrm>
                  <a:off x="2358" y="3155"/>
                  <a:ext cx="16" cy="16"/>
                </a:xfrm>
                <a:custGeom>
                  <a:avLst/>
                  <a:gdLst>
                    <a:gd name="T0" fmla="*/ 12 w 17"/>
                    <a:gd name="T1" fmla="*/ 10 h 17"/>
                    <a:gd name="T2" fmla="*/ 13 w 17"/>
                    <a:gd name="T3" fmla="*/ 7 h 17"/>
                    <a:gd name="T4" fmla="*/ 15 w 17"/>
                    <a:gd name="T5" fmla="*/ 3 h 17"/>
                    <a:gd name="T6" fmla="*/ 13 w 17"/>
                    <a:gd name="T7" fmla="*/ 2 h 17"/>
                    <a:gd name="T8" fmla="*/ 12 w 17"/>
                    <a:gd name="T9" fmla="*/ 1 h 17"/>
                    <a:gd name="T10" fmla="*/ 12 w 17"/>
                    <a:gd name="T11" fmla="*/ 0 h 17"/>
                    <a:gd name="T12" fmla="*/ 9 w 17"/>
                    <a:gd name="T13" fmla="*/ 0 h 17"/>
                    <a:gd name="T14" fmla="*/ 8 w 17"/>
                    <a:gd name="T15" fmla="*/ 0 h 17"/>
                    <a:gd name="T16" fmla="*/ 5 w 17"/>
                    <a:gd name="T17" fmla="*/ 2 h 17"/>
                    <a:gd name="T18" fmla="*/ 2 w 17"/>
                    <a:gd name="T19" fmla="*/ 4 h 17"/>
                    <a:gd name="T20" fmla="*/ 1 w 17"/>
                    <a:gd name="T21" fmla="*/ 8 h 17"/>
                    <a:gd name="T22" fmla="*/ 0 w 17"/>
                    <a:gd name="T23" fmla="*/ 11 h 17"/>
                    <a:gd name="T24" fmla="*/ 1 w 17"/>
                    <a:gd name="T25" fmla="*/ 12 h 17"/>
                    <a:gd name="T26" fmla="*/ 2 w 17"/>
                    <a:gd name="T27" fmla="*/ 13 h 17"/>
                    <a:gd name="T28" fmla="*/ 2 w 17"/>
                    <a:gd name="T29" fmla="*/ 15 h 17"/>
                    <a:gd name="T30" fmla="*/ 5 w 17"/>
                    <a:gd name="T31" fmla="*/ 15 h 17"/>
                    <a:gd name="T32" fmla="*/ 8 w 17"/>
                    <a:gd name="T33" fmla="*/ 15 h 17"/>
                    <a:gd name="T34" fmla="*/ 9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8" y="0"/>
                      </a:lnTo>
                      <a:lnTo>
                        <a:pt x="5" y="2"/>
                      </a:lnTo>
                      <a:lnTo>
                        <a:pt x="2" y="4"/>
                      </a:lnTo>
                      <a:lnTo>
                        <a:pt x="1" y="8"/>
                      </a:lnTo>
                      <a:lnTo>
                        <a:pt x="0" y="12"/>
                      </a:lnTo>
                      <a:lnTo>
                        <a:pt x="1" y="13"/>
                      </a:lnTo>
                      <a:lnTo>
                        <a:pt x="2" y="14"/>
                      </a:lnTo>
                      <a:lnTo>
                        <a:pt x="2" y="16"/>
                      </a:lnTo>
                      <a:lnTo>
                        <a:pt x="5" y="16"/>
                      </a:lnTo>
                      <a:lnTo>
                        <a:pt x="8"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8" name="Freeform 344">
                  <a:extLst>
                    <a:ext uri="{FF2B5EF4-FFF2-40B4-BE49-F238E27FC236}">
                      <a16:creationId xmlns:a16="http://schemas.microsoft.com/office/drawing/2014/main" id="{454FC37F-12D8-21D5-6BF3-47C8FD856580}"/>
                    </a:ext>
                  </a:extLst>
                </p:cNvPr>
                <p:cNvSpPr>
                  <a:spLocks/>
                </p:cNvSpPr>
                <p:nvPr/>
              </p:nvSpPr>
              <p:spPr bwMode="auto">
                <a:xfrm>
                  <a:off x="2360" y="3156"/>
                  <a:ext cx="16" cy="16"/>
                </a:xfrm>
                <a:custGeom>
                  <a:avLst/>
                  <a:gdLst>
                    <a:gd name="T0" fmla="*/ 11 w 17"/>
                    <a:gd name="T1" fmla="*/ 10 h 17"/>
                    <a:gd name="T2" fmla="*/ 15 w 17"/>
                    <a:gd name="T3" fmla="*/ 6 h 17"/>
                    <a:gd name="T4" fmla="*/ 15 w 17"/>
                    <a:gd name="T5" fmla="*/ 4 h 17"/>
                    <a:gd name="T6" fmla="*/ 15 w 17"/>
                    <a:gd name="T7" fmla="*/ 2 h 17"/>
                    <a:gd name="T8" fmla="*/ 11 w 17"/>
                    <a:gd name="T9" fmla="*/ 0 h 17"/>
                    <a:gd name="T10" fmla="*/ 8 w 17"/>
                    <a:gd name="T11" fmla="*/ 0 h 17"/>
                    <a:gd name="T12" fmla="*/ 3 w 17"/>
                    <a:gd name="T13" fmla="*/ 6 h 17"/>
                    <a:gd name="T14" fmla="*/ 0 w 17"/>
                    <a:gd name="T15" fmla="*/ 6 h 17"/>
                    <a:gd name="T16" fmla="*/ 0 w 17"/>
                    <a:gd name="T17" fmla="*/ 10 h 17"/>
                    <a:gd name="T18" fmla="*/ 0 w 17"/>
                    <a:gd name="T19" fmla="*/ 12 h 17"/>
                    <a:gd name="T20" fmla="*/ 3 w 17"/>
                    <a:gd name="T21" fmla="*/ 15 h 17"/>
                    <a:gd name="T22" fmla="*/ 6 w 17"/>
                    <a:gd name="T23" fmla="*/ 15 h 17"/>
                    <a:gd name="T24" fmla="*/ 8 w 17"/>
                    <a:gd name="T25" fmla="*/ 15 h 17"/>
                    <a:gd name="T26" fmla="*/ 11 w 17"/>
                    <a:gd name="T27" fmla="*/ 10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2" y="11"/>
                      </a:moveTo>
                      <a:lnTo>
                        <a:pt x="16" y="6"/>
                      </a:lnTo>
                      <a:lnTo>
                        <a:pt x="16" y="4"/>
                      </a:lnTo>
                      <a:lnTo>
                        <a:pt x="16" y="2"/>
                      </a:lnTo>
                      <a:lnTo>
                        <a:pt x="12" y="0"/>
                      </a:lnTo>
                      <a:lnTo>
                        <a:pt x="9" y="0"/>
                      </a:lnTo>
                      <a:lnTo>
                        <a:pt x="3" y="6"/>
                      </a:lnTo>
                      <a:lnTo>
                        <a:pt x="0" y="6"/>
                      </a:lnTo>
                      <a:lnTo>
                        <a:pt x="0" y="11"/>
                      </a:lnTo>
                      <a:lnTo>
                        <a:pt x="0" y="13"/>
                      </a:lnTo>
                      <a:lnTo>
                        <a:pt x="3" y="16"/>
                      </a:lnTo>
                      <a:lnTo>
                        <a:pt x="6" y="16"/>
                      </a:lnTo>
                      <a:lnTo>
                        <a:pt x="9" y="16"/>
                      </a:lnTo>
                      <a:lnTo>
                        <a:pt x="1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9" name="Freeform 345">
                  <a:extLst>
                    <a:ext uri="{FF2B5EF4-FFF2-40B4-BE49-F238E27FC236}">
                      <a16:creationId xmlns:a16="http://schemas.microsoft.com/office/drawing/2014/main" id="{F89663EF-2DA9-445B-461A-F990F28F264E}"/>
                    </a:ext>
                  </a:extLst>
                </p:cNvPr>
                <p:cNvSpPr>
                  <a:spLocks/>
                </p:cNvSpPr>
                <p:nvPr/>
              </p:nvSpPr>
              <p:spPr bwMode="auto">
                <a:xfrm>
                  <a:off x="2347" y="3158"/>
                  <a:ext cx="16" cy="16"/>
                </a:xfrm>
                <a:custGeom>
                  <a:avLst/>
                  <a:gdLst>
                    <a:gd name="T0" fmla="*/ 4 w 17"/>
                    <a:gd name="T1" fmla="*/ 15 h 17"/>
                    <a:gd name="T2" fmla="*/ 1 w 17"/>
                    <a:gd name="T3" fmla="*/ 13 h 17"/>
                    <a:gd name="T4" fmla="*/ 0 w 17"/>
                    <a:gd name="T5" fmla="*/ 12 h 17"/>
                    <a:gd name="T6" fmla="*/ 0 w 17"/>
                    <a:gd name="T7" fmla="*/ 11 h 17"/>
                    <a:gd name="T8" fmla="*/ 0 w 17"/>
                    <a:gd name="T9" fmla="*/ 9 h 17"/>
                    <a:gd name="T10" fmla="*/ 0 w 17"/>
                    <a:gd name="T11" fmla="*/ 8 h 17"/>
                    <a:gd name="T12" fmla="*/ 1 w 17"/>
                    <a:gd name="T13" fmla="*/ 5 h 17"/>
                    <a:gd name="T14" fmla="*/ 3 w 17"/>
                    <a:gd name="T15" fmla="*/ 2 h 17"/>
                    <a:gd name="T16" fmla="*/ 4 w 17"/>
                    <a:gd name="T17" fmla="*/ 1 h 17"/>
                    <a:gd name="T18" fmla="*/ 8 w 17"/>
                    <a:gd name="T19" fmla="*/ 0 h 17"/>
                    <a:gd name="T20" fmla="*/ 8 w 17"/>
                    <a:gd name="T21" fmla="*/ 0 h 17"/>
                    <a:gd name="T22" fmla="*/ 12 w 17"/>
                    <a:gd name="T23" fmla="*/ 2 h 17"/>
                    <a:gd name="T24" fmla="*/ 13 w 17"/>
                    <a:gd name="T25" fmla="*/ 3 h 17"/>
                    <a:gd name="T26" fmla="*/ 15 w 17"/>
                    <a:gd name="T27" fmla="*/ 4 h 17"/>
                    <a:gd name="T28" fmla="*/ 15 w 17"/>
                    <a:gd name="T29" fmla="*/ 5 h 17"/>
                    <a:gd name="T30" fmla="*/ 15 w 17"/>
                    <a:gd name="T31" fmla="*/ 8 h 17"/>
                    <a:gd name="T32" fmla="*/ 12 w 17"/>
                    <a:gd name="T33" fmla="*/ 11 h 17"/>
                    <a:gd name="T34" fmla="*/ 11 w 17"/>
                    <a:gd name="T35" fmla="*/ 13 h 17"/>
                    <a:gd name="T36" fmla="*/ 8 w 17"/>
                    <a:gd name="T37" fmla="*/ 15 h 17"/>
                    <a:gd name="T38" fmla="*/ 7 w 17"/>
                    <a:gd name="T39" fmla="*/ 15 h 17"/>
                    <a:gd name="T40" fmla="*/ 6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4"/>
                      </a:lnTo>
                      <a:lnTo>
                        <a:pt x="0" y="13"/>
                      </a:lnTo>
                      <a:lnTo>
                        <a:pt x="0" y="12"/>
                      </a:lnTo>
                      <a:lnTo>
                        <a:pt x="0" y="10"/>
                      </a:lnTo>
                      <a:lnTo>
                        <a:pt x="0" y="8"/>
                      </a:lnTo>
                      <a:lnTo>
                        <a:pt x="1" y="5"/>
                      </a:lnTo>
                      <a:lnTo>
                        <a:pt x="3" y="2"/>
                      </a:lnTo>
                      <a:lnTo>
                        <a:pt x="4" y="1"/>
                      </a:lnTo>
                      <a:lnTo>
                        <a:pt x="8" y="0"/>
                      </a:lnTo>
                      <a:lnTo>
                        <a:pt x="9" y="0"/>
                      </a:lnTo>
                      <a:lnTo>
                        <a:pt x="13" y="2"/>
                      </a:lnTo>
                      <a:lnTo>
                        <a:pt x="14" y="3"/>
                      </a:lnTo>
                      <a:lnTo>
                        <a:pt x="16" y="4"/>
                      </a:lnTo>
                      <a:lnTo>
                        <a:pt x="16" y="5"/>
                      </a:lnTo>
                      <a:lnTo>
                        <a:pt x="16" y="9"/>
                      </a:lnTo>
                      <a:lnTo>
                        <a:pt x="13" y="12"/>
                      </a:lnTo>
                      <a:lnTo>
                        <a:pt x="12" y="14"/>
                      </a:lnTo>
                      <a:lnTo>
                        <a:pt x="9" y="16"/>
                      </a:lnTo>
                      <a:lnTo>
                        <a:pt x="7" y="16"/>
                      </a:lnTo>
                      <a:lnTo>
                        <a:pt x="6"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0" name="Freeform 346">
                  <a:extLst>
                    <a:ext uri="{FF2B5EF4-FFF2-40B4-BE49-F238E27FC236}">
                      <a16:creationId xmlns:a16="http://schemas.microsoft.com/office/drawing/2014/main" id="{6903B425-2B19-76E4-FFB5-BD3272133D51}"/>
                    </a:ext>
                  </a:extLst>
                </p:cNvPr>
                <p:cNvSpPr>
                  <a:spLocks/>
                </p:cNvSpPr>
                <p:nvPr/>
              </p:nvSpPr>
              <p:spPr bwMode="auto">
                <a:xfrm>
                  <a:off x="2350" y="3158"/>
                  <a:ext cx="16" cy="16"/>
                </a:xfrm>
                <a:custGeom>
                  <a:avLst/>
                  <a:gdLst>
                    <a:gd name="T0" fmla="*/ 11 w 17"/>
                    <a:gd name="T1" fmla="*/ 11 h 17"/>
                    <a:gd name="T2" fmla="*/ 15 w 17"/>
                    <a:gd name="T3" fmla="*/ 8 h 17"/>
                    <a:gd name="T4" fmla="*/ 15 w 17"/>
                    <a:gd name="T5" fmla="*/ 4 h 17"/>
                    <a:gd name="T6" fmla="*/ 15 w 17"/>
                    <a:gd name="T7" fmla="*/ 3 h 17"/>
                    <a:gd name="T8" fmla="*/ 13 w 17"/>
                    <a:gd name="T9" fmla="*/ 2 h 17"/>
                    <a:gd name="T10" fmla="*/ 11 w 17"/>
                    <a:gd name="T11" fmla="*/ 1 h 17"/>
                    <a:gd name="T12" fmla="*/ 10 w 17"/>
                    <a:gd name="T13" fmla="*/ 0 h 17"/>
                    <a:gd name="T14" fmla="*/ 8 w 17"/>
                    <a:gd name="T15" fmla="*/ 1 h 17"/>
                    <a:gd name="T16" fmla="*/ 4 w 17"/>
                    <a:gd name="T17" fmla="*/ 3 h 17"/>
                    <a:gd name="T18" fmla="*/ 1 w 17"/>
                    <a:gd name="T19" fmla="*/ 6 h 17"/>
                    <a:gd name="T20" fmla="*/ 0 w 17"/>
                    <a:gd name="T21" fmla="*/ 8 h 17"/>
                    <a:gd name="T22" fmla="*/ 0 w 17"/>
                    <a:gd name="T23" fmla="*/ 11 h 17"/>
                    <a:gd name="T24" fmla="*/ 0 w 17"/>
                    <a:gd name="T25" fmla="*/ 13 h 17"/>
                    <a:gd name="T26" fmla="*/ 0 w 17"/>
                    <a:gd name="T27" fmla="*/ 15 h 17"/>
                    <a:gd name="T28" fmla="*/ 1 w 17"/>
                    <a:gd name="T29" fmla="*/ 15 h 17"/>
                    <a:gd name="T30" fmla="*/ 4 w 17"/>
                    <a:gd name="T31" fmla="*/ 15 h 17"/>
                    <a:gd name="T32" fmla="*/ 8 w 17"/>
                    <a:gd name="T33" fmla="*/ 15 h 17"/>
                    <a:gd name="T34" fmla="*/ 10 w 17"/>
                    <a:gd name="T35" fmla="*/ 13 h 17"/>
                    <a:gd name="T36" fmla="*/ 11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2" y="12"/>
                      </a:moveTo>
                      <a:lnTo>
                        <a:pt x="16" y="8"/>
                      </a:lnTo>
                      <a:lnTo>
                        <a:pt x="16" y="4"/>
                      </a:lnTo>
                      <a:lnTo>
                        <a:pt x="16" y="3"/>
                      </a:lnTo>
                      <a:lnTo>
                        <a:pt x="14" y="2"/>
                      </a:lnTo>
                      <a:lnTo>
                        <a:pt x="12" y="1"/>
                      </a:lnTo>
                      <a:lnTo>
                        <a:pt x="11" y="0"/>
                      </a:lnTo>
                      <a:lnTo>
                        <a:pt x="8" y="1"/>
                      </a:lnTo>
                      <a:lnTo>
                        <a:pt x="4" y="3"/>
                      </a:lnTo>
                      <a:lnTo>
                        <a:pt x="1" y="6"/>
                      </a:lnTo>
                      <a:lnTo>
                        <a:pt x="0" y="9"/>
                      </a:lnTo>
                      <a:lnTo>
                        <a:pt x="0" y="12"/>
                      </a:lnTo>
                      <a:lnTo>
                        <a:pt x="0" y="14"/>
                      </a:lnTo>
                      <a:lnTo>
                        <a:pt x="0" y="16"/>
                      </a:lnTo>
                      <a:lnTo>
                        <a:pt x="1" y="16"/>
                      </a:lnTo>
                      <a:lnTo>
                        <a:pt x="4" y="16"/>
                      </a:lnTo>
                      <a:lnTo>
                        <a:pt x="8" y="16"/>
                      </a:lnTo>
                      <a:lnTo>
                        <a:pt x="11" y="14"/>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1" name="Freeform 347">
                  <a:extLst>
                    <a:ext uri="{FF2B5EF4-FFF2-40B4-BE49-F238E27FC236}">
                      <a16:creationId xmlns:a16="http://schemas.microsoft.com/office/drawing/2014/main" id="{E77A0F96-BA48-BD3D-1167-D4AE3FA0728D}"/>
                    </a:ext>
                  </a:extLst>
                </p:cNvPr>
                <p:cNvSpPr>
                  <a:spLocks/>
                </p:cNvSpPr>
                <p:nvPr/>
              </p:nvSpPr>
              <p:spPr bwMode="auto">
                <a:xfrm>
                  <a:off x="2351" y="3161"/>
                  <a:ext cx="16" cy="16"/>
                </a:xfrm>
                <a:custGeom>
                  <a:avLst/>
                  <a:gdLst>
                    <a:gd name="T0" fmla="*/ 15 w 17"/>
                    <a:gd name="T1" fmla="*/ 9 h 17"/>
                    <a:gd name="T2" fmla="*/ 15 w 17"/>
                    <a:gd name="T3" fmla="*/ 8 h 17"/>
                    <a:gd name="T4" fmla="*/ 15 w 17"/>
                    <a:gd name="T5" fmla="*/ 5 h 17"/>
                    <a:gd name="T6" fmla="*/ 15 w 17"/>
                    <a:gd name="T7" fmla="*/ 2 h 17"/>
                    <a:gd name="T8" fmla="*/ 15 w 17"/>
                    <a:gd name="T9" fmla="*/ 0 h 17"/>
                    <a:gd name="T10" fmla="*/ 11 w 17"/>
                    <a:gd name="T11" fmla="*/ 0 h 17"/>
                    <a:gd name="T12" fmla="*/ 8 w 17"/>
                    <a:gd name="T13" fmla="*/ 0 h 17"/>
                    <a:gd name="T14" fmla="*/ 3 w 17"/>
                    <a:gd name="T15" fmla="*/ 8 h 17"/>
                    <a:gd name="T16" fmla="*/ 0 w 17"/>
                    <a:gd name="T17" fmla="*/ 8 h 17"/>
                    <a:gd name="T18" fmla="*/ 0 w 17"/>
                    <a:gd name="T19" fmla="*/ 12 h 17"/>
                    <a:gd name="T20" fmla="*/ 0 w 17"/>
                    <a:gd name="T21" fmla="*/ 15 h 17"/>
                    <a:gd name="T22" fmla="*/ 3 w 17"/>
                    <a:gd name="T23" fmla="*/ 15 h 17"/>
                    <a:gd name="T24" fmla="*/ 6 w 17"/>
                    <a:gd name="T25" fmla="*/ 15 h 17"/>
                    <a:gd name="T26" fmla="*/ 8 w 17"/>
                    <a:gd name="T27" fmla="*/ 15 h 17"/>
                    <a:gd name="T28" fmla="*/ 15 w 17"/>
                    <a:gd name="T29" fmla="*/ 9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6" y="10"/>
                      </a:moveTo>
                      <a:lnTo>
                        <a:pt x="16" y="8"/>
                      </a:lnTo>
                      <a:lnTo>
                        <a:pt x="16" y="5"/>
                      </a:lnTo>
                      <a:lnTo>
                        <a:pt x="16" y="2"/>
                      </a:lnTo>
                      <a:lnTo>
                        <a:pt x="16" y="0"/>
                      </a:lnTo>
                      <a:lnTo>
                        <a:pt x="12" y="0"/>
                      </a:lnTo>
                      <a:lnTo>
                        <a:pt x="9" y="0"/>
                      </a:lnTo>
                      <a:lnTo>
                        <a:pt x="3" y="8"/>
                      </a:lnTo>
                      <a:lnTo>
                        <a:pt x="0" y="8"/>
                      </a:lnTo>
                      <a:lnTo>
                        <a:pt x="0" y="13"/>
                      </a:lnTo>
                      <a:lnTo>
                        <a:pt x="0" y="16"/>
                      </a:lnTo>
                      <a:lnTo>
                        <a:pt x="3" y="16"/>
                      </a:lnTo>
                      <a:lnTo>
                        <a:pt x="6" y="16"/>
                      </a:lnTo>
                      <a:lnTo>
                        <a:pt x="9"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2" name="Freeform 348">
                  <a:extLst>
                    <a:ext uri="{FF2B5EF4-FFF2-40B4-BE49-F238E27FC236}">
                      <a16:creationId xmlns:a16="http://schemas.microsoft.com/office/drawing/2014/main" id="{9DF4E5D7-93E0-B7F3-4EE5-26A9652AFF83}"/>
                    </a:ext>
                  </a:extLst>
                </p:cNvPr>
                <p:cNvSpPr>
                  <a:spLocks/>
                </p:cNvSpPr>
                <p:nvPr/>
              </p:nvSpPr>
              <p:spPr bwMode="auto">
                <a:xfrm>
                  <a:off x="2299" y="3192"/>
                  <a:ext cx="15" cy="16"/>
                </a:xfrm>
                <a:custGeom>
                  <a:avLst/>
                  <a:gdLst>
                    <a:gd name="T0" fmla="*/ 7 w 17"/>
                    <a:gd name="T1" fmla="*/ 15 h 17"/>
                    <a:gd name="T2" fmla="*/ 2 w 17"/>
                    <a:gd name="T3" fmla="*/ 12 h 17"/>
                    <a:gd name="T4" fmla="*/ 0 w 17"/>
                    <a:gd name="T5" fmla="*/ 9 h 17"/>
                    <a:gd name="T6" fmla="*/ 2 w 17"/>
                    <a:gd name="T7" fmla="*/ 5 h 17"/>
                    <a:gd name="T8" fmla="*/ 4 w 17"/>
                    <a:gd name="T9" fmla="*/ 2 h 17"/>
                    <a:gd name="T10" fmla="*/ 7 w 17"/>
                    <a:gd name="T11" fmla="*/ 0 h 17"/>
                    <a:gd name="T12" fmla="*/ 9 w 17"/>
                    <a:gd name="T13" fmla="*/ 0 h 17"/>
                    <a:gd name="T14" fmla="*/ 14 w 17"/>
                    <a:gd name="T15" fmla="*/ 2 h 17"/>
                    <a:gd name="T16" fmla="*/ 14 w 17"/>
                    <a:gd name="T17" fmla="*/ 5 h 17"/>
                    <a:gd name="T18" fmla="*/ 14 w 17"/>
                    <a:gd name="T19" fmla="*/ 9 h 17"/>
                    <a:gd name="T20" fmla="*/ 11 w 17"/>
                    <a:gd name="T21" fmla="*/ 12 h 17"/>
                    <a:gd name="T22" fmla="*/ 9 w 17"/>
                    <a:gd name="T23" fmla="*/ 15 h 17"/>
                    <a:gd name="T24" fmla="*/ 7 w 17"/>
                    <a:gd name="T25" fmla="*/ 15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8" y="16"/>
                      </a:moveTo>
                      <a:lnTo>
                        <a:pt x="2" y="13"/>
                      </a:lnTo>
                      <a:lnTo>
                        <a:pt x="0" y="10"/>
                      </a:lnTo>
                      <a:lnTo>
                        <a:pt x="2" y="5"/>
                      </a:lnTo>
                      <a:lnTo>
                        <a:pt x="5" y="2"/>
                      </a:lnTo>
                      <a:lnTo>
                        <a:pt x="8" y="0"/>
                      </a:lnTo>
                      <a:lnTo>
                        <a:pt x="10" y="0"/>
                      </a:lnTo>
                      <a:lnTo>
                        <a:pt x="16" y="2"/>
                      </a:lnTo>
                      <a:lnTo>
                        <a:pt x="16" y="5"/>
                      </a:lnTo>
                      <a:lnTo>
                        <a:pt x="16" y="10"/>
                      </a:lnTo>
                      <a:lnTo>
                        <a:pt x="13" y="13"/>
                      </a:lnTo>
                      <a:lnTo>
                        <a:pt x="10" y="16"/>
                      </a:lnTo>
                      <a:lnTo>
                        <a:pt x="8"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3" name="Freeform 349">
                  <a:extLst>
                    <a:ext uri="{FF2B5EF4-FFF2-40B4-BE49-F238E27FC236}">
                      <a16:creationId xmlns:a16="http://schemas.microsoft.com/office/drawing/2014/main" id="{AE27E41F-6CD8-7D84-7D24-1F05405A00A4}"/>
                    </a:ext>
                  </a:extLst>
                </p:cNvPr>
                <p:cNvSpPr>
                  <a:spLocks/>
                </p:cNvSpPr>
                <p:nvPr/>
              </p:nvSpPr>
              <p:spPr bwMode="auto">
                <a:xfrm>
                  <a:off x="2301" y="3192"/>
                  <a:ext cx="15" cy="16"/>
                </a:xfrm>
                <a:custGeom>
                  <a:avLst/>
                  <a:gdLst>
                    <a:gd name="T0" fmla="*/ 14 w 17"/>
                    <a:gd name="T1" fmla="*/ 9 h 17"/>
                    <a:gd name="T2" fmla="*/ 14 w 17"/>
                    <a:gd name="T3" fmla="*/ 5 h 17"/>
                    <a:gd name="T4" fmla="*/ 14 w 17"/>
                    <a:gd name="T5" fmla="*/ 2 h 17"/>
                    <a:gd name="T6" fmla="*/ 11 w 17"/>
                    <a:gd name="T7" fmla="*/ 0 h 17"/>
                    <a:gd name="T8" fmla="*/ 7 w 17"/>
                    <a:gd name="T9" fmla="*/ 2 h 17"/>
                    <a:gd name="T10" fmla="*/ 4 w 17"/>
                    <a:gd name="T11" fmla="*/ 8 h 17"/>
                    <a:gd name="T12" fmla="*/ 0 w 17"/>
                    <a:gd name="T13" fmla="*/ 12 h 17"/>
                    <a:gd name="T14" fmla="*/ 0 w 17"/>
                    <a:gd name="T15" fmla="*/ 15 h 17"/>
                    <a:gd name="T16" fmla="*/ 4 w 17"/>
                    <a:gd name="T17" fmla="*/ 15 h 17"/>
                    <a:gd name="T18" fmla="*/ 7 w 17"/>
                    <a:gd name="T19" fmla="*/ 15 h 17"/>
                    <a:gd name="T20" fmla="*/ 14 w 17"/>
                    <a:gd name="T21" fmla="*/ 9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17"/>
                    <a:gd name="T35" fmla="*/ 17 w 17"/>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17">
                      <a:moveTo>
                        <a:pt x="16" y="10"/>
                      </a:moveTo>
                      <a:lnTo>
                        <a:pt x="16" y="5"/>
                      </a:lnTo>
                      <a:lnTo>
                        <a:pt x="16" y="2"/>
                      </a:lnTo>
                      <a:lnTo>
                        <a:pt x="12" y="0"/>
                      </a:lnTo>
                      <a:lnTo>
                        <a:pt x="8" y="2"/>
                      </a:lnTo>
                      <a:lnTo>
                        <a:pt x="4" y="8"/>
                      </a:lnTo>
                      <a:lnTo>
                        <a:pt x="0" y="13"/>
                      </a:lnTo>
                      <a:lnTo>
                        <a:pt x="0" y="16"/>
                      </a:lnTo>
                      <a:lnTo>
                        <a:pt x="4" y="16"/>
                      </a:lnTo>
                      <a:lnTo>
                        <a:pt x="8" y="16"/>
                      </a:lnTo>
                      <a:lnTo>
                        <a:pt x="16"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4" name="Line 350">
                  <a:extLst>
                    <a:ext uri="{FF2B5EF4-FFF2-40B4-BE49-F238E27FC236}">
                      <a16:creationId xmlns:a16="http://schemas.microsoft.com/office/drawing/2014/main" id="{0F5C9728-B80A-296E-3B23-B32A09C8CD9D}"/>
                    </a:ext>
                  </a:extLst>
                </p:cNvPr>
                <p:cNvSpPr>
                  <a:spLocks noChangeShapeType="1"/>
                </p:cNvSpPr>
                <p:nvPr/>
              </p:nvSpPr>
              <p:spPr bwMode="auto">
                <a:xfrm flipV="1">
                  <a:off x="2336" y="3210"/>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75" name="Freeform 351">
                  <a:extLst>
                    <a:ext uri="{FF2B5EF4-FFF2-40B4-BE49-F238E27FC236}">
                      <a16:creationId xmlns:a16="http://schemas.microsoft.com/office/drawing/2014/main" id="{00E9C12D-85C2-38E1-753E-9794938F6A22}"/>
                    </a:ext>
                  </a:extLst>
                </p:cNvPr>
                <p:cNvSpPr>
                  <a:spLocks/>
                </p:cNvSpPr>
                <p:nvPr/>
              </p:nvSpPr>
              <p:spPr bwMode="auto">
                <a:xfrm>
                  <a:off x="2318" y="3213"/>
                  <a:ext cx="16" cy="16"/>
                </a:xfrm>
                <a:custGeom>
                  <a:avLst/>
                  <a:gdLst>
                    <a:gd name="T0" fmla="*/ 5 w 17"/>
                    <a:gd name="T1" fmla="*/ 15 h 17"/>
                    <a:gd name="T2" fmla="*/ 2 w 17"/>
                    <a:gd name="T3" fmla="*/ 12 h 17"/>
                    <a:gd name="T4" fmla="*/ 1 w 17"/>
                    <a:gd name="T5" fmla="*/ 11 h 17"/>
                    <a:gd name="T6" fmla="*/ 1 w 17"/>
                    <a:gd name="T7" fmla="*/ 10 h 17"/>
                    <a:gd name="T8" fmla="*/ 0 w 17"/>
                    <a:gd name="T9" fmla="*/ 9 h 17"/>
                    <a:gd name="T10" fmla="*/ 1 w 17"/>
                    <a:gd name="T11" fmla="*/ 8 h 17"/>
                    <a:gd name="T12" fmla="*/ 2 w 17"/>
                    <a:gd name="T13" fmla="*/ 5 h 17"/>
                    <a:gd name="T14" fmla="*/ 4 w 17"/>
                    <a:gd name="T15" fmla="*/ 2 h 17"/>
                    <a:gd name="T16" fmla="*/ 6 w 17"/>
                    <a:gd name="T17" fmla="*/ 1 h 17"/>
                    <a:gd name="T18" fmla="*/ 8 w 17"/>
                    <a:gd name="T19" fmla="*/ 0 h 17"/>
                    <a:gd name="T20" fmla="*/ 9 w 17"/>
                    <a:gd name="T21" fmla="*/ 0 h 17"/>
                    <a:gd name="T22" fmla="*/ 10 w 17"/>
                    <a:gd name="T23" fmla="*/ 1 h 17"/>
                    <a:gd name="T24" fmla="*/ 13 w 17"/>
                    <a:gd name="T25" fmla="*/ 2 h 17"/>
                    <a:gd name="T26" fmla="*/ 13 w 17"/>
                    <a:gd name="T27" fmla="*/ 3 h 17"/>
                    <a:gd name="T28" fmla="*/ 13 w 17"/>
                    <a:gd name="T29" fmla="*/ 4 h 17"/>
                    <a:gd name="T30" fmla="*/ 15 w 17"/>
                    <a:gd name="T31" fmla="*/ 6 h 17"/>
                    <a:gd name="T32" fmla="*/ 13 w 17"/>
                    <a:gd name="T33" fmla="*/ 8 h 17"/>
                    <a:gd name="T34" fmla="*/ 13 w 17"/>
                    <a:gd name="T35" fmla="*/ 10 h 17"/>
                    <a:gd name="T36" fmla="*/ 11 w 17"/>
                    <a:gd name="T37" fmla="*/ 12 h 17"/>
                    <a:gd name="T38" fmla="*/ 9 w 17"/>
                    <a:gd name="T39" fmla="*/ 15 h 17"/>
                    <a:gd name="T40" fmla="*/ 8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5" y="16"/>
                      </a:moveTo>
                      <a:lnTo>
                        <a:pt x="2" y="13"/>
                      </a:lnTo>
                      <a:lnTo>
                        <a:pt x="1" y="12"/>
                      </a:lnTo>
                      <a:lnTo>
                        <a:pt x="1" y="11"/>
                      </a:lnTo>
                      <a:lnTo>
                        <a:pt x="0" y="10"/>
                      </a:lnTo>
                      <a:lnTo>
                        <a:pt x="1" y="8"/>
                      </a:lnTo>
                      <a:lnTo>
                        <a:pt x="2" y="5"/>
                      </a:lnTo>
                      <a:lnTo>
                        <a:pt x="4" y="2"/>
                      </a:lnTo>
                      <a:lnTo>
                        <a:pt x="6" y="1"/>
                      </a:lnTo>
                      <a:lnTo>
                        <a:pt x="8" y="0"/>
                      </a:lnTo>
                      <a:lnTo>
                        <a:pt x="10" y="0"/>
                      </a:lnTo>
                      <a:lnTo>
                        <a:pt x="11" y="1"/>
                      </a:lnTo>
                      <a:lnTo>
                        <a:pt x="14" y="2"/>
                      </a:lnTo>
                      <a:lnTo>
                        <a:pt x="14" y="3"/>
                      </a:lnTo>
                      <a:lnTo>
                        <a:pt x="14" y="4"/>
                      </a:lnTo>
                      <a:lnTo>
                        <a:pt x="16" y="6"/>
                      </a:lnTo>
                      <a:lnTo>
                        <a:pt x="14" y="8"/>
                      </a:lnTo>
                      <a:lnTo>
                        <a:pt x="14" y="11"/>
                      </a:lnTo>
                      <a:lnTo>
                        <a:pt x="12" y="13"/>
                      </a:lnTo>
                      <a:lnTo>
                        <a:pt x="10" y="16"/>
                      </a:lnTo>
                      <a:lnTo>
                        <a:pt x="8" y="16"/>
                      </a:lnTo>
                      <a:lnTo>
                        <a:pt x="6" y="16"/>
                      </a:lnTo>
                      <a:lnTo>
                        <a:pt x="5"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6" name="Freeform 352">
                  <a:extLst>
                    <a:ext uri="{FF2B5EF4-FFF2-40B4-BE49-F238E27FC236}">
                      <a16:creationId xmlns:a16="http://schemas.microsoft.com/office/drawing/2014/main" id="{683A323C-FE41-38B0-D35E-2E904F4333AA}"/>
                    </a:ext>
                  </a:extLst>
                </p:cNvPr>
                <p:cNvSpPr>
                  <a:spLocks/>
                </p:cNvSpPr>
                <p:nvPr/>
              </p:nvSpPr>
              <p:spPr bwMode="auto">
                <a:xfrm>
                  <a:off x="2322" y="3215"/>
                  <a:ext cx="15" cy="16"/>
                </a:xfrm>
                <a:custGeom>
                  <a:avLst/>
                  <a:gdLst>
                    <a:gd name="T0" fmla="*/ 12 w 17"/>
                    <a:gd name="T1" fmla="*/ 10 h 17"/>
                    <a:gd name="T2" fmla="*/ 12 w 17"/>
                    <a:gd name="T3" fmla="*/ 7 h 17"/>
                    <a:gd name="T4" fmla="*/ 14 w 17"/>
                    <a:gd name="T5" fmla="*/ 4 h 17"/>
                    <a:gd name="T6" fmla="*/ 12 w 17"/>
                    <a:gd name="T7" fmla="*/ 2 h 17"/>
                    <a:gd name="T8" fmla="*/ 12 w 17"/>
                    <a:gd name="T9" fmla="*/ 1 h 17"/>
                    <a:gd name="T10" fmla="*/ 12 w 17"/>
                    <a:gd name="T11" fmla="*/ 0 h 17"/>
                    <a:gd name="T12" fmla="*/ 10 w 17"/>
                    <a:gd name="T13" fmla="*/ 0 h 17"/>
                    <a:gd name="T14" fmla="*/ 7 w 17"/>
                    <a:gd name="T15" fmla="*/ 1 h 17"/>
                    <a:gd name="T16" fmla="*/ 4 w 17"/>
                    <a:gd name="T17" fmla="*/ 3 h 17"/>
                    <a:gd name="T18" fmla="*/ 3 w 17"/>
                    <a:gd name="T19" fmla="*/ 6 h 17"/>
                    <a:gd name="T20" fmla="*/ 0 w 17"/>
                    <a:gd name="T21" fmla="*/ 8 h 17"/>
                    <a:gd name="T22" fmla="*/ 0 w 17"/>
                    <a:gd name="T23" fmla="*/ 10 h 17"/>
                    <a:gd name="T24" fmla="*/ 0 w 17"/>
                    <a:gd name="T25" fmla="*/ 13 h 17"/>
                    <a:gd name="T26" fmla="*/ 1 w 17"/>
                    <a:gd name="T27" fmla="*/ 15 h 17"/>
                    <a:gd name="T28" fmla="*/ 3 w 17"/>
                    <a:gd name="T29" fmla="*/ 15 h 17"/>
                    <a:gd name="T30" fmla="*/ 4 w 17"/>
                    <a:gd name="T31" fmla="*/ 15 h 17"/>
                    <a:gd name="T32" fmla="*/ 7 w 17"/>
                    <a:gd name="T33" fmla="*/ 15 h 17"/>
                    <a:gd name="T34" fmla="*/ 10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4" y="7"/>
                      </a:lnTo>
                      <a:lnTo>
                        <a:pt x="16" y="4"/>
                      </a:lnTo>
                      <a:lnTo>
                        <a:pt x="14" y="2"/>
                      </a:lnTo>
                      <a:lnTo>
                        <a:pt x="14" y="1"/>
                      </a:lnTo>
                      <a:lnTo>
                        <a:pt x="14" y="0"/>
                      </a:lnTo>
                      <a:lnTo>
                        <a:pt x="11" y="0"/>
                      </a:lnTo>
                      <a:lnTo>
                        <a:pt x="8" y="1"/>
                      </a:lnTo>
                      <a:lnTo>
                        <a:pt x="4" y="3"/>
                      </a:lnTo>
                      <a:lnTo>
                        <a:pt x="3" y="6"/>
                      </a:lnTo>
                      <a:lnTo>
                        <a:pt x="0" y="8"/>
                      </a:lnTo>
                      <a:lnTo>
                        <a:pt x="0" y="11"/>
                      </a:lnTo>
                      <a:lnTo>
                        <a:pt x="0" y="14"/>
                      </a:lnTo>
                      <a:lnTo>
                        <a:pt x="1" y="16"/>
                      </a:lnTo>
                      <a:lnTo>
                        <a:pt x="3" y="16"/>
                      </a:lnTo>
                      <a:lnTo>
                        <a:pt x="4" y="16"/>
                      </a:lnTo>
                      <a:lnTo>
                        <a:pt x="8" y="16"/>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7" name="Freeform 353">
                  <a:extLst>
                    <a:ext uri="{FF2B5EF4-FFF2-40B4-BE49-F238E27FC236}">
                      <a16:creationId xmlns:a16="http://schemas.microsoft.com/office/drawing/2014/main" id="{7EE98B8B-E0D1-7A36-37C1-54F10F15200C}"/>
                    </a:ext>
                  </a:extLst>
                </p:cNvPr>
                <p:cNvSpPr>
                  <a:spLocks/>
                </p:cNvSpPr>
                <p:nvPr/>
              </p:nvSpPr>
              <p:spPr bwMode="auto">
                <a:xfrm>
                  <a:off x="2323" y="3217"/>
                  <a:ext cx="15" cy="17"/>
                </a:xfrm>
                <a:custGeom>
                  <a:avLst/>
                  <a:gdLst>
                    <a:gd name="T0" fmla="*/ 11 w 17"/>
                    <a:gd name="T1" fmla="*/ 11 h 17"/>
                    <a:gd name="T2" fmla="*/ 11 w 17"/>
                    <a:gd name="T3" fmla="*/ 6 h 17"/>
                    <a:gd name="T4" fmla="*/ 14 w 17"/>
                    <a:gd name="T5" fmla="*/ 6 h 17"/>
                    <a:gd name="T6" fmla="*/ 11 w 17"/>
                    <a:gd name="T7" fmla="*/ 2 h 17"/>
                    <a:gd name="T8" fmla="*/ 11 w 17"/>
                    <a:gd name="T9" fmla="*/ 0 h 17"/>
                    <a:gd name="T10" fmla="*/ 9 w 17"/>
                    <a:gd name="T11" fmla="*/ 0 h 17"/>
                    <a:gd name="T12" fmla="*/ 7 w 17"/>
                    <a:gd name="T13" fmla="*/ 2 h 17"/>
                    <a:gd name="T14" fmla="*/ 2 w 17"/>
                    <a:gd name="T15" fmla="*/ 6 h 17"/>
                    <a:gd name="T16" fmla="*/ 0 w 17"/>
                    <a:gd name="T17" fmla="*/ 9 h 17"/>
                    <a:gd name="T18" fmla="*/ 0 w 17"/>
                    <a:gd name="T19" fmla="*/ 11 h 17"/>
                    <a:gd name="T20" fmla="*/ 0 w 17"/>
                    <a:gd name="T21" fmla="*/ 13 h 17"/>
                    <a:gd name="T22" fmla="*/ 2 w 17"/>
                    <a:gd name="T23" fmla="*/ 16 h 17"/>
                    <a:gd name="T24" fmla="*/ 4 w 17"/>
                    <a:gd name="T25" fmla="*/ 16 h 17"/>
                    <a:gd name="T26" fmla="*/ 7 w 17"/>
                    <a:gd name="T27" fmla="*/ 13 h 17"/>
                    <a:gd name="T28" fmla="*/ 11 w 17"/>
                    <a:gd name="T29" fmla="*/ 11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3" y="6"/>
                      </a:lnTo>
                      <a:lnTo>
                        <a:pt x="16" y="6"/>
                      </a:lnTo>
                      <a:lnTo>
                        <a:pt x="13" y="2"/>
                      </a:lnTo>
                      <a:lnTo>
                        <a:pt x="13" y="0"/>
                      </a:lnTo>
                      <a:lnTo>
                        <a:pt x="10" y="0"/>
                      </a:lnTo>
                      <a:lnTo>
                        <a:pt x="8" y="2"/>
                      </a:lnTo>
                      <a:lnTo>
                        <a:pt x="2" y="6"/>
                      </a:lnTo>
                      <a:lnTo>
                        <a:pt x="0" y="9"/>
                      </a:lnTo>
                      <a:lnTo>
                        <a:pt x="0" y="11"/>
                      </a:lnTo>
                      <a:lnTo>
                        <a:pt x="0"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8" name="Freeform 354">
                  <a:extLst>
                    <a:ext uri="{FF2B5EF4-FFF2-40B4-BE49-F238E27FC236}">
                      <a16:creationId xmlns:a16="http://schemas.microsoft.com/office/drawing/2014/main" id="{D464777F-9DE5-80A8-68DF-431285FC574E}"/>
                    </a:ext>
                  </a:extLst>
                </p:cNvPr>
                <p:cNvSpPr>
                  <a:spLocks/>
                </p:cNvSpPr>
                <p:nvPr/>
              </p:nvSpPr>
              <p:spPr bwMode="auto">
                <a:xfrm>
                  <a:off x="2311" y="3217"/>
                  <a:ext cx="15" cy="17"/>
                </a:xfrm>
                <a:custGeom>
                  <a:avLst/>
                  <a:gdLst>
                    <a:gd name="T0" fmla="*/ 4 w 17"/>
                    <a:gd name="T1" fmla="*/ 14 h 17"/>
                    <a:gd name="T2" fmla="*/ 1 w 17"/>
                    <a:gd name="T3" fmla="*/ 13 h 17"/>
                    <a:gd name="T4" fmla="*/ 1 w 17"/>
                    <a:gd name="T5" fmla="*/ 12 h 17"/>
                    <a:gd name="T6" fmla="*/ 0 w 17"/>
                    <a:gd name="T7" fmla="*/ 11 h 17"/>
                    <a:gd name="T8" fmla="*/ 0 w 17"/>
                    <a:gd name="T9" fmla="*/ 10 h 17"/>
                    <a:gd name="T10" fmla="*/ 0 w 17"/>
                    <a:gd name="T11" fmla="*/ 8 h 17"/>
                    <a:gd name="T12" fmla="*/ 1 w 17"/>
                    <a:gd name="T13" fmla="*/ 4 h 17"/>
                    <a:gd name="T14" fmla="*/ 3 w 17"/>
                    <a:gd name="T15" fmla="*/ 2 h 17"/>
                    <a:gd name="T16" fmla="*/ 5 w 17"/>
                    <a:gd name="T17" fmla="*/ 1 h 17"/>
                    <a:gd name="T18" fmla="*/ 7 w 17"/>
                    <a:gd name="T19" fmla="*/ 0 h 17"/>
                    <a:gd name="T20" fmla="*/ 8 w 17"/>
                    <a:gd name="T21" fmla="*/ 0 h 17"/>
                    <a:gd name="T22" fmla="*/ 8 w 17"/>
                    <a:gd name="T23" fmla="*/ 1 h 17"/>
                    <a:gd name="T24" fmla="*/ 11 w 17"/>
                    <a:gd name="T25" fmla="*/ 2 h 17"/>
                    <a:gd name="T26" fmla="*/ 12 w 17"/>
                    <a:gd name="T27" fmla="*/ 3 h 17"/>
                    <a:gd name="T28" fmla="*/ 14 w 17"/>
                    <a:gd name="T29" fmla="*/ 4 h 17"/>
                    <a:gd name="T30" fmla="*/ 14 w 17"/>
                    <a:gd name="T31" fmla="*/ 5 h 17"/>
                    <a:gd name="T32" fmla="*/ 14 w 17"/>
                    <a:gd name="T33" fmla="*/ 8 h 17"/>
                    <a:gd name="T34" fmla="*/ 11 w 17"/>
                    <a:gd name="T35" fmla="*/ 11 h 17"/>
                    <a:gd name="T36" fmla="*/ 11 w 17"/>
                    <a:gd name="T37" fmla="*/ 13 h 17"/>
                    <a:gd name="T38" fmla="*/ 8 w 17"/>
                    <a:gd name="T39" fmla="*/ 14 h 17"/>
                    <a:gd name="T40" fmla="*/ 6 w 17"/>
                    <a:gd name="T41" fmla="*/ 16 h 17"/>
                    <a:gd name="T42" fmla="*/ 5 w 17"/>
                    <a:gd name="T43" fmla="*/ 16 h 17"/>
                    <a:gd name="T44" fmla="*/ 4 w 17"/>
                    <a:gd name="T45" fmla="*/ 14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4" y="14"/>
                      </a:moveTo>
                      <a:lnTo>
                        <a:pt x="1" y="13"/>
                      </a:lnTo>
                      <a:lnTo>
                        <a:pt x="1" y="12"/>
                      </a:lnTo>
                      <a:lnTo>
                        <a:pt x="0" y="11"/>
                      </a:lnTo>
                      <a:lnTo>
                        <a:pt x="0" y="10"/>
                      </a:lnTo>
                      <a:lnTo>
                        <a:pt x="0" y="8"/>
                      </a:lnTo>
                      <a:lnTo>
                        <a:pt x="1" y="4"/>
                      </a:lnTo>
                      <a:lnTo>
                        <a:pt x="3" y="2"/>
                      </a:lnTo>
                      <a:lnTo>
                        <a:pt x="6" y="1"/>
                      </a:lnTo>
                      <a:lnTo>
                        <a:pt x="8" y="0"/>
                      </a:lnTo>
                      <a:lnTo>
                        <a:pt x="9" y="0"/>
                      </a:lnTo>
                      <a:lnTo>
                        <a:pt x="9" y="1"/>
                      </a:lnTo>
                      <a:lnTo>
                        <a:pt x="13" y="2"/>
                      </a:lnTo>
                      <a:lnTo>
                        <a:pt x="14" y="3"/>
                      </a:lnTo>
                      <a:lnTo>
                        <a:pt x="16" y="4"/>
                      </a:lnTo>
                      <a:lnTo>
                        <a:pt x="16" y="5"/>
                      </a:lnTo>
                      <a:lnTo>
                        <a:pt x="16" y="8"/>
                      </a:lnTo>
                      <a:lnTo>
                        <a:pt x="13" y="11"/>
                      </a:lnTo>
                      <a:lnTo>
                        <a:pt x="12" y="13"/>
                      </a:lnTo>
                      <a:lnTo>
                        <a:pt x="9" y="14"/>
                      </a:lnTo>
                      <a:lnTo>
                        <a:pt x="7" y="16"/>
                      </a:lnTo>
                      <a:lnTo>
                        <a:pt x="6" y="16"/>
                      </a:lnTo>
                      <a:lnTo>
                        <a:pt x="4"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9" name="Freeform 355">
                  <a:extLst>
                    <a:ext uri="{FF2B5EF4-FFF2-40B4-BE49-F238E27FC236}">
                      <a16:creationId xmlns:a16="http://schemas.microsoft.com/office/drawing/2014/main" id="{DA7B4796-9879-FCA8-A286-727C5309B50F}"/>
                    </a:ext>
                  </a:extLst>
                </p:cNvPr>
                <p:cNvSpPr>
                  <a:spLocks/>
                </p:cNvSpPr>
                <p:nvPr/>
              </p:nvSpPr>
              <p:spPr bwMode="auto">
                <a:xfrm>
                  <a:off x="2314" y="3219"/>
                  <a:ext cx="15" cy="16"/>
                </a:xfrm>
                <a:custGeom>
                  <a:avLst/>
                  <a:gdLst>
                    <a:gd name="T0" fmla="*/ 11 w 17"/>
                    <a:gd name="T1" fmla="*/ 10 h 17"/>
                    <a:gd name="T2" fmla="*/ 14 w 17"/>
                    <a:gd name="T3" fmla="*/ 7 h 17"/>
                    <a:gd name="T4" fmla="*/ 14 w 17"/>
                    <a:gd name="T5" fmla="*/ 3 h 17"/>
                    <a:gd name="T6" fmla="*/ 14 w 17"/>
                    <a:gd name="T7" fmla="*/ 2 h 17"/>
                    <a:gd name="T8" fmla="*/ 12 w 17"/>
                    <a:gd name="T9" fmla="*/ 1 h 17"/>
                    <a:gd name="T10" fmla="*/ 11 w 17"/>
                    <a:gd name="T11" fmla="*/ 0 h 17"/>
                    <a:gd name="T12" fmla="*/ 10 w 17"/>
                    <a:gd name="T13" fmla="*/ 0 h 17"/>
                    <a:gd name="T14" fmla="*/ 7 w 17"/>
                    <a:gd name="T15" fmla="*/ 1 h 17"/>
                    <a:gd name="T16" fmla="*/ 4 w 17"/>
                    <a:gd name="T17" fmla="*/ 2 h 17"/>
                    <a:gd name="T18" fmla="*/ 1 w 17"/>
                    <a:gd name="T19" fmla="*/ 6 h 17"/>
                    <a:gd name="T20" fmla="*/ 1 w 17"/>
                    <a:gd name="T21" fmla="*/ 8 h 17"/>
                    <a:gd name="T22" fmla="*/ 0 w 17"/>
                    <a:gd name="T23" fmla="*/ 10 h 17"/>
                    <a:gd name="T24" fmla="*/ 1 w 17"/>
                    <a:gd name="T25" fmla="*/ 13 h 17"/>
                    <a:gd name="T26" fmla="*/ 4 w 17"/>
                    <a:gd name="T27" fmla="*/ 15 h 17"/>
                    <a:gd name="T28" fmla="*/ 7 w 17"/>
                    <a:gd name="T29" fmla="*/ 13 h 17"/>
                    <a:gd name="T30" fmla="*/ 10 w 17"/>
                    <a:gd name="T31" fmla="*/ 12 h 17"/>
                    <a:gd name="T32" fmla="*/ 1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2" y="11"/>
                      </a:moveTo>
                      <a:lnTo>
                        <a:pt x="16" y="7"/>
                      </a:lnTo>
                      <a:lnTo>
                        <a:pt x="16" y="3"/>
                      </a:lnTo>
                      <a:lnTo>
                        <a:pt x="16" y="2"/>
                      </a:lnTo>
                      <a:lnTo>
                        <a:pt x="14" y="1"/>
                      </a:lnTo>
                      <a:lnTo>
                        <a:pt x="12" y="0"/>
                      </a:lnTo>
                      <a:lnTo>
                        <a:pt x="11" y="0"/>
                      </a:lnTo>
                      <a:lnTo>
                        <a:pt x="8" y="1"/>
                      </a:lnTo>
                      <a:lnTo>
                        <a:pt x="4" y="2"/>
                      </a:lnTo>
                      <a:lnTo>
                        <a:pt x="1" y="6"/>
                      </a:lnTo>
                      <a:lnTo>
                        <a:pt x="1" y="8"/>
                      </a:lnTo>
                      <a:lnTo>
                        <a:pt x="0" y="11"/>
                      </a:lnTo>
                      <a:lnTo>
                        <a:pt x="1" y="14"/>
                      </a:lnTo>
                      <a:lnTo>
                        <a:pt x="4" y="16"/>
                      </a:lnTo>
                      <a:lnTo>
                        <a:pt x="8" y="14"/>
                      </a:lnTo>
                      <a:lnTo>
                        <a:pt x="11" y="13"/>
                      </a:lnTo>
                      <a:lnTo>
                        <a:pt x="12"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0" name="Freeform 356">
                  <a:extLst>
                    <a:ext uri="{FF2B5EF4-FFF2-40B4-BE49-F238E27FC236}">
                      <a16:creationId xmlns:a16="http://schemas.microsoft.com/office/drawing/2014/main" id="{6A0982B1-2008-5000-A24A-E55128B4B31C}"/>
                    </a:ext>
                  </a:extLst>
                </p:cNvPr>
                <p:cNvSpPr>
                  <a:spLocks/>
                </p:cNvSpPr>
                <p:nvPr/>
              </p:nvSpPr>
              <p:spPr bwMode="auto">
                <a:xfrm>
                  <a:off x="2314" y="3222"/>
                  <a:ext cx="16" cy="16"/>
                </a:xfrm>
                <a:custGeom>
                  <a:avLst/>
                  <a:gdLst>
                    <a:gd name="T0" fmla="*/ 12 w 17"/>
                    <a:gd name="T1" fmla="*/ 10 h 17"/>
                    <a:gd name="T2" fmla="*/ 15 w 17"/>
                    <a:gd name="T3" fmla="*/ 6 h 17"/>
                    <a:gd name="T4" fmla="*/ 15 w 17"/>
                    <a:gd name="T5" fmla="*/ 4 h 17"/>
                    <a:gd name="T6" fmla="*/ 15 w 17"/>
                    <a:gd name="T7" fmla="*/ 2 h 17"/>
                    <a:gd name="T8" fmla="*/ 12 w 17"/>
                    <a:gd name="T9" fmla="*/ 0 h 17"/>
                    <a:gd name="T10" fmla="*/ 9 w 17"/>
                    <a:gd name="T11" fmla="*/ 0 h 17"/>
                    <a:gd name="T12" fmla="*/ 8 w 17"/>
                    <a:gd name="T13" fmla="*/ 2 h 17"/>
                    <a:gd name="T14" fmla="*/ 2 w 17"/>
                    <a:gd name="T15" fmla="*/ 6 h 17"/>
                    <a:gd name="T16" fmla="*/ 2 w 17"/>
                    <a:gd name="T17" fmla="*/ 8 h 17"/>
                    <a:gd name="T18" fmla="*/ 0 w 17"/>
                    <a:gd name="T19" fmla="*/ 10 h 17"/>
                    <a:gd name="T20" fmla="*/ 2 w 17"/>
                    <a:gd name="T21" fmla="*/ 12 h 17"/>
                    <a:gd name="T22" fmla="*/ 2 w 17"/>
                    <a:gd name="T23" fmla="*/ 15 h 17"/>
                    <a:gd name="T24" fmla="*/ 5 w 17"/>
                    <a:gd name="T25" fmla="*/ 15 h 17"/>
                    <a:gd name="T26" fmla="*/ 8 w 17"/>
                    <a:gd name="T27" fmla="*/ 12 h 17"/>
                    <a:gd name="T28" fmla="*/ 1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6" y="6"/>
                      </a:lnTo>
                      <a:lnTo>
                        <a:pt x="16" y="4"/>
                      </a:lnTo>
                      <a:lnTo>
                        <a:pt x="16" y="2"/>
                      </a:lnTo>
                      <a:lnTo>
                        <a:pt x="13" y="0"/>
                      </a:lnTo>
                      <a:lnTo>
                        <a:pt x="10" y="0"/>
                      </a:lnTo>
                      <a:lnTo>
                        <a:pt x="8" y="2"/>
                      </a:lnTo>
                      <a:lnTo>
                        <a:pt x="2" y="6"/>
                      </a:lnTo>
                      <a:lnTo>
                        <a:pt x="2" y="9"/>
                      </a:lnTo>
                      <a:lnTo>
                        <a:pt x="0" y="11"/>
                      </a:lnTo>
                      <a:lnTo>
                        <a:pt x="2"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1" name="Freeform 357">
                  <a:extLst>
                    <a:ext uri="{FF2B5EF4-FFF2-40B4-BE49-F238E27FC236}">
                      <a16:creationId xmlns:a16="http://schemas.microsoft.com/office/drawing/2014/main" id="{57339EE3-F5C3-51C4-03E1-8BD872009A1A}"/>
                    </a:ext>
                  </a:extLst>
                </p:cNvPr>
                <p:cNvSpPr>
                  <a:spLocks/>
                </p:cNvSpPr>
                <p:nvPr/>
              </p:nvSpPr>
              <p:spPr bwMode="auto">
                <a:xfrm>
                  <a:off x="2323" y="3216"/>
                  <a:ext cx="15" cy="16"/>
                </a:xfrm>
                <a:custGeom>
                  <a:avLst/>
                  <a:gdLst>
                    <a:gd name="T0" fmla="*/ 5 w 17"/>
                    <a:gd name="T1" fmla="*/ 15 h 17"/>
                    <a:gd name="T2" fmla="*/ 1 w 17"/>
                    <a:gd name="T3" fmla="*/ 12 h 17"/>
                    <a:gd name="T4" fmla="*/ 1 w 17"/>
                    <a:gd name="T5" fmla="*/ 11 h 17"/>
                    <a:gd name="T6" fmla="*/ 0 w 17"/>
                    <a:gd name="T7" fmla="*/ 11 h 17"/>
                    <a:gd name="T8" fmla="*/ 0 w 17"/>
                    <a:gd name="T9" fmla="*/ 9 h 17"/>
                    <a:gd name="T10" fmla="*/ 0 w 17"/>
                    <a:gd name="T11" fmla="*/ 8 h 17"/>
                    <a:gd name="T12" fmla="*/ 1 w 17"/>
                    <a:gd name="T13" fmla="*/ 4 h 17"/>
                    <a:gd name="T14" fmla="*/ 4 w 17"/>
                    <a:gd name="T15" fmla="*/ 1 h 17"/>
                    <a:gd name="T16" fmla="*/ 5 w 17"/>
                    <a:gd name="T17" fmla="*/ 0 h 17"/>
                    <a:gd name="T18" fmla="*/ 7 w 17"/>
                    <a:gd name="T19" fmla="*/ 0 h 17"/>
                    <a:gd name="T20" fmla="*/ 8 w 17"/>
                    <a:gd name="T21" fmla="*/ 0 h 17"/>
                    <a:gd name="T22" fmla="*/ 10 w 17"/>
                    <a:gd name="T23" fmla="*/ 0 h 17"/>
                    <a:gd name="T24" fmla="*/ 12 w 17"/>
                    <a:gd name="T25" fmla="*/ 1 h 17"/>
                    <a:gd name="T26" fmla="*/ 14 w 17"/>
                    <a:gd name="T27" fmla="*/ 2 h 17"/>
                    <a:gd name="T28" fmla="*/ 14 w 17"/>
                    <a:gd name="T29" fmla="*/ 3 h 17"/>
                    <a:gd name="T30" fmla="*/ 14 w 17"/>
                    <a:gd name="T31" fmla="*/ 5 h 17"/>
                    <a:gd name="T32" fmla="*/ 14 w 17"/>
                    <a:gd name="T33" fmla="*/ 8 h 17"/>
                    <a:gd name="T34" fmla="*/ 12 w 17"/>
                    <a:gd name="T35" fmla="*/ 10 h 17"/>
                    <a:gd name="T36" fmla="*/ 11 w 17"/>
                    <a:gd name="T37" fmla="*/ 12 h 17"/>
                    <a:gd name="T38" fmla="*/ 8 w 17"/>
                    <a:gd name="T39" fmla="*/ 15 h 17"/>
                    <a:gd name="T40" fmla="*/ 7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6" y="16"/>
                      </a:moveTo>
                      <a:lnTo>
                        <a:pt x="1" y="13"/>
                      </a:lnTo>
                      <a:lnTo>
                        <a:pt x="1" y="12"/>
                      </a:lnTo>
                      <a:lnTo>
                        <a:pt x="0" y="12"/>
                      </a:lnTo>
                      <a:lnTo>
                        <a:pt x="0" y="10"/>
                      </a:lnTo>
                      <a:lnTo>
                        <a:pt x="0" y="8"/>
                      </a:lnTo>
                      <a:lnTo>
                        <a:pt x="1" y="4"/>
                      </a:lnTo>
                      <a:lnTo>
                        <a:pt x="4" y="1"/>
                      </a:lnTo>
                      <a:lnTo>
                        <a:pt x="6" y="0"/>
                      </a:lnTo>
                      <a:lnTo>
                        <a:pt x="8" y="0"/>
                      </a:lnTo>
                      <a:lnTo>
                        <a:pt x="9" y="0"/>
                      </a:lnTo>
                      <a:lnTo>
                        <a:pt x="11" y="0"/>
                      </a:lnTo>
                      <a:lnTo>
                        <a:pt x="14" y="1"/>
                      </a:lnTo>
                      <a:lnTo>
                        <a:pt x="16" y="2"/>
                      </a:lnTo>
                      <a:lnTo>
                        <a:pt x="16" y="3"/>
                      </a:lnTo>
                      <a:lnTo>
                        <a:pt x="16" y="5"/>
                      </a:lnTo>
                      <a:lnTo>
                        <a:pt x="16" y="8"/>
                      </a:lnTo>
                      <a:lnTo>
                        <a:pt x="14" y="11"/>
                      </a:lnTo>
                      <a:lnTo>
                        <a:pt x="12" y="13"/>
                      </a:lnTo>
                      <a:lnTo>
                        <a:pt x="9" y="16"/>
                      </a:lnTo>
                      <a:lnTo>
                        <a:pt x="8" y="16"/>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2" name="Freeform 358">
                  <a:extLst>
                    <a:ext uri="{FF2B5EF4-FFF2-40B4-BE49-F238E27FC236}">
                      <a16:creationId xmlns:a16="http://schemas.microsoft.com/office/drawing/2014/main" id="{CFED32EA-7704-92DA-3539-3BB35DEC1D7D}"/>
                    </a:ext>
                  </a:extLst>
                </p:cNvPr>
                <p:cNvSpPr>
                  <a:spLocks/>
                </p:cNvSpPr>
                <p:nvPr/>
              </p:nvSpPr>
              <p:spPr bwMode="auto">
                <a:xfrm>
                  <a:off x="2325" y="3217"/>
                  <a:ext cx="16" cy="17"/>
                </a:xfrm>
                <a:custGeom>
                  <a:avLst/>
                  <a:gdLst>
                    <a:gd name="T0" fmla="*/ 13 w 17"/>
                    <a:gd name="T1" fmla="*/ 11 h 17"/>
                    <a:gd name="T2" fmla="*/ 15 w 17"/>
                    <a:gd name="T3" fmla="*/ 7 h 17"/>
                    <a:gd name="T4" fmla="*/ 15 w 17"/>
                    <a:gd name="T5" fmla="*/ 4 h 17"/>
                    <a:gd name="T6" fmla="*/ 15 w 17"/>
                    <a:gd name="T7" fmla="*/ 2 h 17"/>
                    <a:gd name="T8" fmla="*/ 15 w 17"/>
                    <a:gd name="T9" fmla="*/ 1 h 17"/>
                    <a:gd name="T10" fmla="*/ 13 w 17"/>
                    <a:gd name="T11" fmla="*/ 0 h 17"/>
                    <a:gd name="T12" fmla="*/ 9 w 17"/>
                    <a:gd name="T13" fmla="*/ 0 h 17"/>
                    <a:gd name="T14" fmla="*/ 7 w 17"/>
                    <a:gd name="T15" fmla="*/ 1 h 17"/>
                    <a:gd name="T16" fmla="*/ 5 w 17"/>
                    <a:gd name="T17" fmla="*/ 3 h 17"/>
                    <a:gd name="T18" fmla="*/ 1 w 17"/>
                    <a:gd name="T19" fmla="*/ 6 h 17"/>
                    <a:gd name="T20" fmla="*/ 0 w 17"/>
                    <a:gd name="T21" fmla="*/ 8 h 17"/>
                    <a:gd name="T22" fmla="*/ 0 w 17"/>
                    <a:gd name="T23" fmla="*/ 12 h 17"/>
                    <a:gd name="T24" fmla="*/ 0 w 17"/>
                    <a:gd name="T25" fmla="*/ 14 h 17"/>
                    <a:gd name="T26" fmla="*/ 0 w 17"/>
                    <a:gd name="T27" fmla="*/ 16 h 17"/>
                    <a:gd name="T28" fmla="*/ 1 w 17"/>
                    <a:gd name="T29" fmla="*/ 16 h 17"/>
                    <a:gd name="T30" fmla="*/ 5 w 17"/>
                    <a:gd name="T31" fmla="*/ 16 h 17"/>
                    <a:gd name="T32" fmla="*/ 7 w 17"/>
                    <a:gd name="T33" fmla="*/ 16 h 17"/>
                    <a:gd name="T34" fmla="*/ 9 w 17"/>
                    <a:gd name="T35" fmla="*/ 13 h 17"/>
                    <a:gd name="T36" fmla="*/ 13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6" y="7"/>
                      </a:lnTo>
                      <a:lnTo>
                        <a:pt x="16" y="4"/>
                      </a:lnTo>
                      <a:lnTo>
                        <a:pt x="16" y="2"/>
                      </a:lnTo>
                      <a:lnTo>
                        <a:pt x="16" y="1"/>
                      </a:lnTo>
                      <a:lnTo>
                        <a:pt x="14" y="0"/>
                      </a:lnTo>
                      <a:lnTo>
                        <a:pt x="10" y="0"/>
                      </a:lnTo>
                      <a:lnTo>
                        <a:pt x="7" y="1"/>
                      </a:lnTo>
                      <a:lnTo>
                        <a:pt x="5" y="3"/>
                      </a:lnTo>
                      <a:lnTo>
                        <a:pt x="1" y="6"/>
                      </a:lnTo>
                      <a:lnTo>
                        <a:pt x="0" y="8"/>
                      </a:lnTo>
                      <a:lnTo>
                        <a:pt x="0" y="12"/>
                      </a:lnTo>
                      <a:lnTo>
                        <a:pt x="0" y="14"/>
                      </a:lnTo>
                      <a:lnTo>
                        <a:pt x="0" y="16"/>
                      </a:lnTo>
                      <a:lnTo>
                        <a:pt x="1" y="16"/>
                      </a:lnTo>
                      <a:lnTo>
                        <a:pt x="5" y="16"/>
                      </a:lnTo>
                      <a:lnTo>
                        <a:pt x="7" y="16"/>
                      </a:lnTo>
                      <a:lnTo>
                        <a:pt x="10"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3" name="Freeform 359">
                  <a:extLst>
                    <a:ext uri="{FF2B5EF4-FFF2-40B4-BE49-F238E27FC236}">
                      <a16:creationId xmlns:a16="http://schemas.microsoft.com/office/drawing/2014/main" id="{8B091FE6-6D52-5923-8E87-C04575CE1FEB}"/>
                    </a:ext>
                  </a:extLst>
                </p:cNvPr>
                <p:cNvSpPr>
                  <a:spLocks/>
                </p:cNvSpPr>
                <p:nvPr/>
              </p:nvSpPr>
              <p:spPr bwMode="auto">
                <a:xfrm>
                  <a:off x="2314" y="3220"/>
                  <a:ext cx="16" cy="16"/>
                </a:xfrm>
                <a:custGeom>
                  <a:avLst/>
                  <a:gdLst>
                    <a:gd name="T0" fmla="*/ 6 w 17"/>
                    <a:gd name="T1" fmla="*/ 13 h 17"/>
                    <a:gd name="T2" fmla="*/ 2 w 17"/>
                    <a:gd name="T3" fmla="*/ 12 h 17"/>
                    <a:gd name="T4" fmla="*/ 1 w 17"/>
                    <a:gd name="T5" fmla="*/ 11 h 17"/>
                    <a:gd name="T6" fmla="*/ 0 w 17"/>
                    <a:gd name="T7" fmla="*/ 10 h 17"/>
                    <a:gd name="T8" fmla="*/ 0 w 17"/>
                    <a:gd name="T9" fmla="*/ 9 h 17"/>
                    <a:gd name="T10" fmla="*/ 0 w 17"/>
                    <a:gd name="T11" fmla="*/ 8 h 17"/>
                    <a:gd name="T12" fmla="*/ 2 w 17"/>
                    <a:gd name="T13" fmla="*/ 5 h 17"/>
                    <a:gd name="T14" fmla="*/ 3 w 17"/>
                    <a:gd name="T15" fmla="*/ 2 h 17"/>
                    <a:gd name="T16" fmla="*/ 7 w 17"/>
                    <a:gd name="T17" fmla="*/ 1 h 17"/>
                    <a:gd name="T18" fmla="*/ 8 w 17"/>
                    <a:gd name="T19" fmla="*/ 0 h 17"/>
                    <a:gd name="T20" fmla="*/ 8 w 17"/>
                    <a:gd name="T21" fmla="*/ 0 h 17"/>
                    <a:gd name="T22" fmla="*/ 10 w 17"/>
                    <a:gd name="T23" fmla="*/ 1 h 17"/>
                    <a:gd name="T24" fmla="*/ 13 w 17"/>
                    <a:gd name="T25" fmla="*/ 2 h 17"/>
                    <a:gd name="T26" fmla="*/ 13 w 17"/>
                    <a:gd name="T27" fmla="*/ 3 h 17"/>
                    <a:gd name="T28" fmla="*/ 15 w 17"/>
                    <a:gd name="T29" fmla="*/ 4 h 17"/>
                    <a:gd name="T30" fmla="*/ 15 w 17"/>
                    <a:gd name="T31" fmla="*/ 6 h 17"/>
                    <a:gd name="T32" fmla="*/ 15 w 17"/>
                    <a:gd name="T33" fmla="*/ 8 h 17"/>
                    <a:gd name="T34" fmla="*/ 13 w 17"/>
                    <a:gd name="T35" fmla="*/ 10 h 17"/>
                    <a:gd name="T36" fmla="*/ 11 w 17"/>
                    <a:gd name="T37" fmla="*/ 12 h 17"/>
                    <a:gd name="T38" fmla="*/ 10 w 17"/>
                    <a:gd name="T39" fmla="*/ 13 h 17"/>
                    <a:gd name="T40" fmla="*/ 7 w 17"/>
                    <a:gd name="T41" fmla="*/ 15 h 17"/>
                    <a:gd name="T42" fmla="*/ 6 w 17"/>
                    <a:gd name="T43" fmla="*/ 13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6" y="14"/>
                      </a:moveTo>
                      <a:lnTo>
                        <a:pt x="2" y="13"/>
                      </a:lnTo>
                      <a:lnTo>
                        <a:pt x="1" y="12"/>
                      </a:lnTo>
                      <a:lnTo>
                        <a:pt x="0" y="11"/>
                      </a:lnTo>
                      <a:lnTo>
                        <a:pt x="0" y="10"/>
                      </a:lnTo>
                      <a:lnTo>
                        <a:pt x="0" y="8"/>
                      </a:lnTo>
                      <a:lnTo>
                        <a:pt x="2" y="5"/>
                      </a:lnTo>
                      <a:lnTo>
                        <a:pt x="3" y="2"/>
                      </a:lnTo>
                      <a:lnTo>
                        <a:pt x="7" y="1"/>
                      </a:lnTo>
                      <a:lnTo>
                        <a:pt x="8" y="0"/>
                      </a:lnTo>
                      <a:lnTo>
                        <a:pt x="9" y="0"/>
                      </a:lnTo>
                      <a:lnTo>
                        <a:pt x="11" y="1"/>
                      </a:lnTo>
                      <a:lnTo>
                        <a:pt x="14" y="2"/>
                      </a:lnTo>
                      <a:lnTo>
                        <a:pt x="14" y="3"/>
                      </a:lnTo>
                      <a:lnTo>
                        <a:pt x="16" y="4"/>
                      </a:lnTo>
                      <a:lnTo>
                        <a:pt x="16" y="6"/>
                      </a:lnTo>
                      <a:lnTo>
                        <a:pt x="16" y="8"/>
                      </a:lnTo>
                      <a:lnTo>
                        <a:pt x="14" y="11"/>
                      </a:lnTo>
                      <a:lnTo>
                        <a:pt x="12" y="13"/>
                      </a:lnTo>
                      <a:lnTo>
                        <a:pt x="11" y="14"/>
                      </a:lnTo>
                      <a:lnTo>
                        <a:pt x="7" y="16"/>
                      </a:lnTo>
                      <a:lnTo>
                        <a:pt x="6"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4" name="Freeform 360">
                  <a:extLst>
                    <a:ext uri="{FF2B5EF4-FFF2-40B4-BE49-F238E27FC236}">
                      <a16:creationId xmlns:a16="http://schemas.microsoft.com/office/drawing/2014/main" id="{94342BF0-275D-9DB8-0454-7B10470CD6A5}"/>
                    </a:ext>
                  </a:extLst>
                </p:cNvPr>
                <p:cNvSpPr>
                  <a:spLocks/>
                </p:cNvSpPr>
                <p:nvPr/>
              </p:nvSpPr>
              <p:spPr bwMode="auto">
                <a:xfrm>
                  <a:off x="2316" y="3222"/>
                  <a:ext cx="16" cy="16"/>
                </a:xfrm>
                <a:custGeom>
                  <a:avLst/>
                  <a:gdLst>
                    <a:gd name="T0" fmla="*/ 13 w 17"/>
                    <a:gd name="T1" fmla="*/ 10 h 17"/>
                    <a:gd name="T2" fmla="*/ 15 w 17"/>
                    <a:gd name="T3" fmla="*/ 7 h 17"/>
                    <a:gd name="T4" fmla="*/ 15 w 17"/>
                    <a:gd name="T5" fmla="*/ 4 h 17"/>
                    <a:gd name="T6" fmla="*/ 15 w 17"/>
                    <a:gd name="T7" fmla="*/ 2 h 17"/>
                    <a:gd name="T8" fmla="*/ 13 w 17"/>
                    <a:gd name="T9" fmla="*/ 1 h 17"/>
                    <a:gd name="T10" fmla="*/ 13 w 17"/>
                    <a:gd name="T11" fmla="*/ 0 h 17"/>
                    <a:gd name="T12" fmla="*/ 10 w 17"/>
                    <a:gd name="T13" fmla="*/ 0 h 17"/>
                    <a:gd name="T14" fmla="*/ 8 w 17"/>
                    <a:gd name="T15" fmla="*/ 1 h 17"/>
                    <a:gd name="T16" fmla="*/ 4 w 17"/>
                    <a:gd name="T17" fmla="*/ 3 h 17"/>
                    <a:gd name="T18" fmla="*/ 3 w 17"/>
                    <a:gd name="T19" fmla="*/ 6 h 17"/>
                    <a:gd name="T20" fmla="*/ 1 w 17"/>
                    <a:gd name="T21" fmla="*/ 8 h 17"/>
                    <a:gd name="T22" fmla="*/ 0 w 17"/>
                    <a:gd name="T23" fmla="*/ 10 h 17"/>
                    <a:gd name="T24" fmla="*/ 1 w 17"/>
                    <a:gd name="T25" fmla="*/ 13 h 17"/>
                    <a:gd name="T26" fmla="*/ 3 w 17"/>
                    <a:gd name="T27" fmla="*/ 13 h 17"/>
                    <a:gd name="T28" fmla="*/ 4 w 17"/>
                    <a:gd name="T29" fmla="*/ 15 h 17"/>
                    <a:gd name="T30" fmla="*/ 8 w 17"/>
                    <a:gd name="T31" fmla="*/ 13 h 17"/>
                    <a:gd name="T32" fmla="*/ 10 w 17"/>
                    <a:gd name="T33" fmla="*/ 12 h 17"/>
                    <a:gd name="T34" fmla="*/ 1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1"/>
                      </a:moveTo>
                      <a:lnTo>
                        <a:pt x="16" y="7"/>
                      </a:lnTo>
                      <a:lnTo>
                        <a:pt x="16" y="4"/>
                      </a:lnTo>
                      <a:lnTo>
                        <a:pt x="16" y="2"/>
                      </a:lnTo>
                      <a:lnTo>
                        <a:pt x="14" y="1"/>
                      </a:lnTo>
                      <a:lnTo>
                        <a:pt x="14" y="0"/>
                      </a:lnTo>
                      <a:lnTo>
                        <a:pt x="11" y="0"/>
                      </a:lnTo>
                      <a:lnTo>
                        <a:pt x="9" y="1"/>
                      </a:lnTo>
                      <a:lnTo>
                        <a:pt x="4" y="3"/>
                      </a:lnTo>
                      <a:lnTo>
                        <a:pt x="3" y="6"/>
                      </a:lnTo>
                      <a:lnTo>
                        <a:pt x="1" y="8"/>
                      </a:lnTo>
                      <a:lnTo>
                        <a:pt x="0" y="11"/>
                      </a:lnTo>
                      <a:lnTo>
                        <a:pt x="1" y="14"/>
                      </a:lnTo>
                      <a:lnTo>
                        <a:pt x="3" y="14"/>
                      </a:lnTo>
                      <a:lnTo>
                        <a:pt x="4" y="16"/>
                      </a:lnTo>
                      <a:lnTo>
                        <a:pt x="9" y="14"/>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5" name="Freeform 361">
                  <a:extLst>
                    <a:ext uri="{FF2B5EF4-FFF2-40B4-BE49-F238E27FC236}">
                      <a16:creationId xmlns:a16="http://schemas.microsoft.com/office/drawing/2014/main" id="{966DA4E6-EA3D-729E-9973-FD9EED09E636}"/>
                    </a:ext>
                  </a:extLst>
                </p:cNvPr>
                <p:cNvSpPr>
                  <a:spLocks/>
                </p:cNvSpPr>
                <p:nvPr/>
              </p:nvSpPr>
              <p:spPr bwMode="auto">
                <a:xfrm>
                  <a:off x="2388" y="3172"/>
                  <a:ext cx="15" cy="16"/>
                </a:xfrm>
                <a:custGeom>
                  <a:avLst/>
                  <a:gdLst>
                    <a:gd name="T0" fmla="*/ 5 w 17"/>
                    <a:gd name="T1" fmla="*/ 15 h 17"/>
                    <a:gd name="T2" fmla="*/ 2 w 17"/>
                    <a:gd name="T3" fmla="*/ 12 h 17"/>
                    <a:gd name="T4" fmla="*/ 1 w 17"/>
                    <a:gd name="T5" fmla="*/ 12 h 17"/>
                    <a:gd name="T6" fmla="*/ 0 w 17"/>
                    <a:gd name="T7" fmla="*/ 11 h 17"/>
                    <a:gd name="T8" fmla="*/ 0 w 17"/>
                    <a:gd name="T9" fmla="*/ 8 h 17"/>
                    <a:gd name="T10" fmla="*/ 0 w 17"/>
                    <a:gd name="T11" fmla="*/ 7 h 17"/>
                    <a:gd name="T12" fmla="*/ 2 w 17"/>
                    <a:gd name="T13" fmla="*/ 5 h 17"/>
                    <a:gd name="T14" fmla="*/ 3 w 17"/>
                    <a:gd name="T15" fmla="*/ 3 h 17"/>
                    <a:gd name="T16" fmla="*/ 5 w 17"/>
                    <a:gd name="T17" fmla="*/ 1 h 17"/>
                    <a:gd name="T18" fmla="*/ 7 w 17"/>
                    <a:gd name="T19" fmla="*/ 0 h 17"/>
                    <a:gd name="T20" fmla="*/ 8 w 17"/>
                    <a:gd name="T21" fmla="*/ 0 h 17"/>
                    <a:gd name="T22" fmla="*/ 11 w 17"/>
                    <a:gd name="T23" fmla="*/ 3 h 17"/>
                    <a:gd name="T24" fmla="*/ 12 w 17"/>
                    <a:gd name="T25" fmla="*/ 3 h 17"/>
                    <a:gd name="T26" fmla="*/ 14 w 17"/>
                    <a:gd name="T27" fmla="*/ 6 h 17"/>
                    <a:gd name="T28" fmla="*/ 12 w 17"/>
                    <a:gd name="T29" fmla="*/ 8 h 17"/>
                    <a:gd name="T30" fmla="*/ 11 w 17"/>
                    <a:gd name="T31" fmla="*/ 9 h 17"/>
                    <a:gd name="T32" fmla="*/ 11 w 17"/>
                    <a:gd name="T33" fmla="*/ 12 h 17"/>
                    <a:gd name="T34" fmla="*/ 8 w 17"/>
                    <a:gd name="T35" fmla="*/ 13 h 17"/>
                    <a:gd name="T36" fmla="*/ 6 w 17"/>
                    <a:gd name="T37" fmla="*/ 15 h 17"/>
                    <a:gd name="T38" fmla="*/ 5 w 17"/>
                    <a:gd name="T39" fmla="*/ 15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6" y="16"/>
                      </a:moveTo>
                      <a:lnTo>
                        <a:pt x="2" y="13"/>
                      </a:lnTo>
                      <a:lnTo>
                        <a:pt x="1" y="13"/>
                      </a:lnTo>
                      <a:lnTo>
                        <a:pt x="0" y="12"/>
                      </a:lnTo>
                      <a:lnTo>
                        <a:pt x="0" y="9"/>
                      </a:lnTo>
                      <a:lnTo>
                        <a:pt x="0" y="7"/>
                      </a:lnTo>
                      <a:lnTo>
                        <a:pt x="2" y="5"/>
                      </a:lnTo>
                      <a:lnTo>
                        <a:pt x="3" y="3"/>
                      </a:lnTo>
                      <a:lnTo>
                        <a:pt x="6" y="1"/>
                      </a:lnTo>
                      <a:lnTo>
                        <a:pt x="8" y="0"/>
                      </a:lnTo>
                      <a:lnTo>
                        <a:pt x="9" y="0"/>
                      </a:lnTo>
                      <a:lnTo>
                        <a:pt x="13" y="3"/>
                      </a:lnTo>
                      <a:lnTo>
                        <a:pt x="14" y="3"/>
                      </a:lnTo>
                      <a:lnTo>
                        <a:pt x="16" y="6"/>
                      </a:lnTo>
                      <a:lnTo>
                        <a:pt x="14" y="8"/>
                      </a:lnTo>
                      <a:lnTo>
                        <a:pt x="13" y="10"/>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6" name="Freeform 362">
                  <a:extLst>
                    <a:ext uri="{FF2B5EF4-FFF2-40B4-BE49-F238E27FC236}">
                      <a16:creationId xmlns:a16="http://schemas.microsoft.com/office/drawing/2014/main" id="{6CD74BEB-67B6-59A9-5FAF-AD950B8ABF03}"/>
                    </a:ext>
                  </a:extLst>
                </p:cNvPr>
                <p:cNvSpPr>
                  <a:spLocks/>
                </p:cNvSpPr>
                <p:nvPr/>
              </p:nvSpPr>
              <p:spPr bwMode="auto">
                <a:xfrm>
                  <a:off x="2391" y="3174"/>
                  <a:ext cx="15" cy="16"/>
                </a:xfrm>
                <a:custGeom>
                  <a:avLst/>
                  <a:gdLst>
                    <a:gd name="T0" fmla="*/ 11 w 17"/>
                    <a:gd name="T1" fmla="*/ 8 h 17"/>
                    <a:gd name="T2" fmla="*/ 12 w 17"/>
                    <a:gd name="T3" fmla="*/ 7 h 17"/>
                    <a:gd name="T4" fmla="*/ 14 w 17"/>
                    <a:gd name="T5" fmla="*/ 4 h 17"/>
                    <a:gd name="T6" fmla="*/ 12 w 17"/>
                    <a:gd name="T7" fmla="*/ 1 h 17"/>
                    <a:gd name="T8" fmla="*/ 11 w 17"/>
                    <a:gd name="T9" fmla="*/ 1 h 17"/>
                    <a:gd name="T10" fmla="*/ 10 w 17"/>
                    <a:gd name="T11" fmla="*/ 0 h 17"/>
                    <a:gd name="T12" fmla="*/ 7 w 17"/>
                    <a:gd name="T13" fmla="*/ 1 h 17"/>
                    <a:gd name="T14" fmla="*/ 4 w 17"/>
                    <a:gd name="T15" fmla="*/ 2 h 17"/>
                    <a:gd name="T16" fmla="*/ 3 w 17"/>
                    <a:gd name="T17" fmla="*/ 4 h 17"/>
                    <a:gd name="T18" fmla="*/ 0 w 17"/>
                    <a:gd name="T19" fmla="*/ 8 h 17"/>
                    <a:gd name="T20" fmla="*/ 0 w 17"/>
                    <a:gd name="T21" fmla="*/ 11 h 17"/>
                    <a:gd name="T22" fmla="*/ 0 w 17"/>
                    <a:gd name="T23" fmla="*/ 12 h 17"/>
                    <a:gd name="T24" fmla="*/ 1 w 17"/>
                    <a:gd name="T25" fmla="*/ 13 h 17"/>
                    <a:gd name="T26" fmla="*/ 3 w 17"/>
                    <a:gd name="T27" fmla="*/ 15 h 17"/>
                    <a:gd name="T28" fmla="*/ 4 w 17"/>
                    <a:gd name="T29" fmla="*/ 15 h 17"/>
                    <a:gd name="T30" fmla="*/ 7 w 17"/>
                    <a:gd name="T31" fmla="*/ 13 h 17"/>
                    <a:gd name="T32" fmla="*/ 10 w 17"/>
                    <a:gd name="T33" fmla="*/ 12 h 17"/>
                    <a:gd name="T34" fmla="*/ 11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2" y="9"/>
                      </a:moveTo>
                      <a:lnTo>
                        <a:pt x="14" y="7"/>
                      </a:lnTo>
                      <a:lnTo>
                        <a:pt x="16" y="4"/>
                      </a:lnTo>
                      <a:lnTo>
                        <a:pt x="14" y="1"/>
                      </a:lnTo>
                      <a:lnTo>
                        <a:pt x="12" y="1"/>
                      </a:lnTo>
                      <a:lnTo>
                        <a:pt x="11" y="0"/>
                      </a:lnTo>
                      <a:lnTo>
                        <a:pt x="8" y="1"/>
                      </a:lnTo>
                      <a:lnTo>
                        <a:pt x="4" y="2"/>
                      </a:lnTo>
                      <a:lnTo>
                        <a:pt x="3" y="4"/>
                      </a:lnTo>
                      <a:lnTo>
                        <a:pt x="0" y="8"/>
                      </a:lnTo>
                      <a:lnTo>
                        <a:pt x="0" y="12"/>
                      </a:lnTo>
                      <a:lnTo>
                        <a:pt x="0" y="13"/>
                      </a:lnTo>
                      <a:lnTo>
                        <a:pt x="1" y="14"/>
                      </a:lnTo>
                      <a:lnTo>
                        <a:pt x="3" y="16"/>
                      </a:lnTo>
                      <a:lnTo>
                        <a:pt x="4" y="16"/>
                      </a:lnTo>
                      <a:lnTo>
                        <a:pt x="8" y="14"/>
                      </a:lnTo>
                      <a:lnTo>
                        <a:pt x="11" y="13"/>
                      </a:lnTo>
                      <a:lnTo>
                        <a:pt x="1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7" name="Freeform 363">
                  <a:extLst>
                    <a:ext uri="{FF2B5EF4-FFF2-40B4-BE49-F238E27FC236}">
                      <a16:creationId xmlns:a16="http://schemas.microsoft.com/office/drawing/2014/main" id="{26ECA72D-8D85-C003-196B-CA35BC4F3B7C}"/>
                    </a:ext>
                  </a:extLst>
                </p:cNvPr>
                <p:cNvSpPr>
                  <a:spLocks/>
                </p:cNvSpPr>
                <p:nvPr/>
              </p:nvSpPr>
              <p:spPr bwMode="auto">
                <a:xfrm>
                  <a:off x="2391" y="3177"/>
                  <a:ext cx="16" cy="16"/>
                </a:xfrm>
                <a:custGeom>
                  <a:avLst/>
                  <a:gdLst>
                    <a:gd name="T0" fmla="*/ 12 w 17"/>
                    <a:gd name="T1" fmla="*/ 8 h 17"/>
                    <a:gd name="T2" fmla="*/ 15 w 17"/>
                    <a:gd name="T3" fmla="*/ 8 h 17"/>
                    <a:gd name="T4" fmla="*/ 15 w 17"/>
                    <a:gd name="T5" fmla="*/ 2 h 17"/>
                    <a:gd name="T6" fmla="*/ 15 w 17"/>
                    <a:gd name="T7" fmla="*/ 0 h 17"/>
                    <a:gd name="T8" fmla="*/ 12 w 17"/>
                    <a:gd name="T9" fmla="*/ 0 h 17"/>
                    <a:gd name="T10" fmla="*/ 9 w 17"/>
                    <a:gd name="T11" fmla="*/ 0 h 17"/>
                    <a:gd name="T12" fmla="*/ 8 w 17"/>
                    <a:gd name="T13" fmla="*/ 0 h 17"/>
                    <a:gd name="T14" fmla="*/ 2 w 17"/>
                    <a:gd name="T15" fmla="*/ 5 h 17"/>
                    <a:gd name="T16" fmla="*/ 0 w 17"/>
                    <a:gd name="T17" fmla="*/ 8 h 17"/>
                    <a:gd name="T18" fmla="*/ 0 w 17"/>
                    <a:gd name="T19" fmla="*/ 9 h 17"/>
                    <a:gd name="T20" fmla="*/ 0 w 17"/>
                    <a:gd name="T21" fmla="*/ 12 h 17"/>
                    <a:gd name="T22" fmla="*/ 2 w 17"/>
                    <a:gd name="T23" fmla="*/ 15 h 17"/>
                    <a:gd name="T24" fmla="*/ 5 w 17"/>
                    <a:gd name="T25" fmla="*/ 15 h 17"/>
                    <a:gd name="T26" fmla="*/ 8 w 17"/>
                    <a:gd name="T27" fmla="*/ 15 h 17"/>
                    <a:gd name="T28" fmla="*/ 12 w 17"/>
                    <a:gd name="T29" fmla="*/ 8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8"/>
                      </a:moveTo>
                      <a:lnTo>
                        <a:pt x="16" y="8"/>
                      </a:lnTo>
                      <a:lnTo>
                        <a:pt x="16" y="2"/>
                      </a:lnTo>
                      <a:lnTo>
                        <a:pt x="16" y="0"/>
                      </a:lnTo>
                      <a:lnTo>
                        <a:pt x="13" y="0"/>
                      </a:lnTo>
                      <a:lnTo>
                        <a:pt x="10" y="0"/>
                      </a:lnTo>
                      <a:lnTo>
                        <a:pt x="8" y="0"/>
                      </a:lnTo>
                      <a:lnTo>
                        <a:pt x="2" y="5"/>
                      </a:lnTo>
                      <a:lnTo>
                        <a:pt x="0" y="8"/>
                      </a:lnTo>
                      <a:lnTo>
                        <a:pt x="0" y="10"/>
                      </a:lnTo>
                      <a:lnTo>
                        <a:pt x="0" y="13"/>
                      </a:lnTo>
                      <a:lnTo>
                        <a:pt x="2" y="16"/>
                      </a:lnTo>
                      <a:lnTo>
                        <a:pt x="5" y="16"/>
                      </a:lnTo>
                      <a:lnTo>
                        <a:pt x="8" y="16"/>
                      </a:lnTo>
                      <a:lnTo>
                        <a:pt x="13"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8" name="Freeform 364">
                  <a:extLst>
                    <a:ext uri="{FF2B5EF4-FFF2-40B4-BE49-F238E27FC236}">
                      <a16:creationId xmlns:a16="http://schemas.microsoft.com/office/drawing/2014/main" id="{0698E655-205B-2275-641E-66D649D0F95E}"/>
                    </a:ext>
                  </a:extLst>
                </p:cNvPr>
                <p:cNvSpPr>
                  <a:spLocks/>
                </p:cNvSpPr>
                <p:nvPr/>
              </p:nvSpPr>
              <p:spPr bwMode="auto">
                <a:xfrm>
                  <a:off x="2379" y="3177"/>
                  <a:ext cx="15" cy="17"/>
                </a:xfrm>
                <a:custGeom>
                  <a:avLst/>
                  <a:gdLst>
                    <a:gd name="T0" fmla="*/ 4 w 17"/>
                    <a:gd name="T1" fmla="*/ 16 h 17"/>
                    <a:gd name="T2" fmla="*/ 1 w 17"/>
                    <a:gd name="T3" fmla="*/ 12 h 17"/>
                    <a:gd name="T4" fmla="*/ 0 w 17"/>
                    <a:gd name="T5" fmla="*/ 12 h 17"/>
                    <a:gd name="T6" fmla="*/ 0 w 17"/>
                    <a:gd name="T7" fmla="*/ 9 h 17"/>
                    <a:gd name="T8" fmla="*/ 0 w 17"/>
                    <a:gd name="T9" fmla="*/ 7 h 17"/>
                    <a:gd name="T10" fmla="*/ 1 w 17"/>
                    <a:gd name="T11" fmla="*/ 5 h 17"/>
                    <a:gd name="T12" fmla="*/ 3 w 17"/>
                    <a:gd name="T13" fmla="*/ 2 h 17"/>
                    <a:gd name="T14" fmla="*/ 5 w 17"/>
                    <a:gd name="T15" fmla="*/ 1 h 17"/>
                    <a:gd name="T16" fmla="*/ 7 w 17"/>
                    <a:gd name="T17" fmla="*/ 0 h 17"/>
                    <a:gd name="T18" fmla="*/ 8 w 17"/>
                    <a:gd name="T19" fmla="*/ 0 h 17"/>
                    <a:gd name="T20" fmla="*/ 12 w 17"/>
                    <a:gd name="T21" fmla="*/ 2 h 17"/>
                    <a:gd name="T22" fmla="*/ 14 w 17"/>
                    <a:gd name="T23" fmla="*/ 3 h 17"/>
                    <a:gd name="T24" fmla="*/ 14 w 17"/>
                    <a:gd name="T25" fmla="*/ 6 h 17"/>
                    <a:gd name="T26" fmla="*/ 14 w 17"/>
                    <a:gd name="T27" fmla="*/ 8 h 17"/>
                    <a:gd name="T28" fmla="*/ 12 w 17"/>
                    <a:gd name="T29" fmla="*/ 10 h 17"/>
                    <a:gd name="T30" fmla="*/ 11 w 17"/>
                    <a:gd name="T31" fmla="*/ 12 h 17"/>
                    <a:gd name="T32" fmla="*/ 8 w 17"/>
                    <a:gd name="T33" fmla="*/ 14 h 17"/>
                    <a:gd name="T34" fmla="*/ 6 w 17"/>
                    <a:gd name="T35" fmla="*/ 16 h 17"/>
                    <a:gd name="T36" fmla="*/ 5 w 17"/>
                    <a:gd name="T37" fmla="*/ 16 h 17"/>
                    <a:gd name="T38" fmla="*/ 4 w 17"/>
                    <a:gd name="T39" fmla="*/ 16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4" y="16"/>
                      </a:moveTo>
                      <a:lnTo>
                        <a:pt x="1" y="12"/>
                      </a:lnTo>
                      <a:lnTo>
                        <a:pt x="0" y="12"/>
                      </a:lnTo>
                      <a:lnTo>
                        <a:pt x="0" y="9"/>
                      </a:lnTo>
                      <a:lnTo>
                        <a:pt x="0" y="7"/>
                      </a:lnTo>
                      <a:lnTo>
                        <a:pt x="1" y="5"/>
                      </a:lnTo>
                      <a:lnTo>
                        <a:pt x="3" y="2"/>
                      </a:lnTo>
                      <a:lnTo>
                        <a:pt x="6" y="1"/>
                      </a:lnTo>
                      <a:lnTo>
                        <a:pt x="8" y="0"/>
                      </a:lnTo>
                      <a:lnTo>
                        <a:pt x="9" y="0"/>
                      </a:lnTo>
                      <a:lnTo>
                        <a:pt x="14" y="2"/>
                      </a:lnTo>
                      <a:lnTo>
                        <a:pt x="16" y="3"/>
                      </a:lnTo>
                      <a:lnTo>
                        <a:pt x="16" y="6"/>
                      </a:lnTo>
                      <a:lnTo>
                        <a:pt x="16" y="8"/>
                      </a:lnTo>
                      <a:lnTo>
                        <a:pt x="14" y="10"/>
                      </a:lnTo>
                      <a:lnTo>
                        <a:pt x="12" y="12"/>
                      </a:lnTo>
                      <a:lnTo>
                        <a:pt x="9" y="14"/>
                      </a:lnTo>
                      <a:lnTo>
                        <a:pt x="7" y="16"/>
                      </a:lnTo>
                      <a:lnTo>
                        <a:pt x="6" y="16"/>
                      </a:lnTo>
                      <a:lnTo>
                        <a:pt x="4"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9" name="Freeform 365">
                  <a:extLst>
                    <a:ext uri="{FF2B5EF4-FFF2-40B4-BE49-F238E27FC236}">
                      <a16:creationId xmlns:a16="http://schemas.microsoft.com/office/drawing/2014/main" id="{A7887DA7-CB56-E858-DDA9-37D2E3483770}"/>
                    </a:ext>
                  </a:extLst>
                </p:cNvPr>
                <p:cNvSpPr>
                  <a:spLocks/>
                </p:cNvSpPr>
                <p:nvPr/>
              </p:nvSpPr>
              <p:spPr bwMode="auto">
                <a:xfrm>
                  <a:off x="2381" y="3178"/>
                  <a:ext cx="16" cy="17"/>
                </a:xfrm>
                <a:custGeom>
                  <a:avLst/>
                  <a:gdLst>
                    <a:gd name="T0" fmla="*/ 13 w 17"/>
                    <a:gd name="T1" fmla="*/ 9 h 17"/>
                    <a:gd name="T2" fmla="*/ 15 w 17"/>
                    <a:gd name="T3" fmla="*/ 7 h 17"/>
                    <a:gd name="T4" fmla="*/ 15 w 17"/>
                    <a:gd name="T5" fmla="*/ 4 h 17"/>
                    <a:gd name="T6" fmla="*/ 15 w 17"/>
                    <a:gd name="T7" fmla="*/ 1 h 17"/>
                    <a:gd name="T8" fmla="*/ 13 w 17"/>
                    <a:gd name="T9" fmla="*/ 0 h 17"/>
                    <a:gd name="T10" fmla="*/ 10 w 17"/>
                    <a:gd name="T11" fmla="*/ 0 h 17"/>
                    <a:gd name="T12" fmla="*/ 8 w 17"/>
                    <a:gd name="T13" fmla="*/ 0 h 17"/>
                    <a:gd name="T14" fmla="*/ 4 w 17"/>
                    <a:gd name="T15" fmla="*/ 2 h 17"/>
                    <a:gd name="T16" fmla="*/ 1 w 17"/>
                    <a:gd name="T17" fmla="*/ 4 h 17"/>
                    <a:gd name="T18" fmla="*/ 1 w 17"/>
                    <a:gd name="T19" fmla="*/ 8 h 17"/>
                    <a:gd name="T20" fmla="*/ 0 w 17"/>
                    <a:gd name="T21" fmla="*/ 12 h 17"/>
                    <a:gd name="T22" fmla="*/ 1 w 17"/>
                    <a:gd name="T23" fmla="*/ 13 h 17"/>
                    <a:gd name="T24" fmla="*/ 1 w 17"/>
                    <a:gd name="T25" fmla="*/ 14 h 17"/>
                    <a:gd name="T26" fmla="*/ 1 w 17"/>
                    <a:gd name="T27" fmla="*/ 16 h 17"/>
                    <a:gd name="T28" fmla="*/ 4 w 17"/>
                    <a:gd name="T29" fmla="*/ 16 h 17"/>
                    <a:gd name="T30" fmla="*/ 8 w 17"/>
                    <a:gd name="T31" fmla="*/ 14 h 17"/>
                    <a:gd name="T32" fmla="*/ 10 w 17"/>
                    <a:gd name="T33" fmla="*/ 12 h 17"/>
                    <a:gd name="T34" fmla="*/ 13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9"/>
                      </a:moveTo>
                      <a:lnTo>
                        <a:pt x="16" y="7"/>
                      </a:lnTo>
                      <a:lnTo>
                        <a:pt x="16" y="4"/>
                      </a:lnTo>
                      <a:lnTo>
                        <a:pt x="16" y="1"/>
                      </a:lnTo>
                      <a:lnTo>
                        <a:pt x="14" y="0"/>
                      </a:lnTo>
                      <a:lnTo>
                        <a:pt x="11" y="0"/>
                      </a:lnTo>
                      <a:lnTo>
                        <a:pt x="8" y="0"/>
                      </a:lnTo>
                      <a:lnTo>
                        <a:pt x="4" y="2"/>
                      </a:lnTo>
                      <a:lnTo>
                        <a:pt x="1" y="4"/>
                      </a:lnTo>
                      <a:lnTo>
                        <a:pt x="1" y="8"/>
                      </a:lnTo>
                      <a:lnTo>
                        <a:pt x="0" y="12"/>
                      </a:lnTo>
                      <a:lnTo>
                        <a:pt x="1" y="13"/>
                      </a:lnTo>
                      <a:lnTo>
                        <a:pt x="1" y="14"/>
                      </a:lnTo>
                      <a:lnTo>
                        <a:pt x="1" y="16"/>
                      </a:lnTo>
                      <a:lnTo>
                        <a:pt x="4" y="16"/>
                      </a:lnTo>
                      <a:lnTo>
                        <a:pt x="8" y="14"/>
                      </a:lnTo>
                      <a:lnTo>
                        <a:pt x="11" y="12"/>
                      </a:lnTo>
                      <a:lnTo>
                        <a:pt x="14"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0" name="Freeform 366">
                  <a:extLst>
                    <a:ext uri="{FF2B5EF4-FFF2-40B4-BE49-F238E27FC236}">
                      <a16:creationId xmlns:a16="http://schemas.microsoft.com/office/drawing/2014/main" id="{4D487D1C-A714-E21C-4D57-73664D7C9F54}"/>
                    </a:ext>
                  </a:extLst>
                </p:cNvPr>
                <p:cNvSpPr>
                  <a:spLocks/>
                </p:cNvSpPr>
                <p:nvPr/>
              </p:nvSpPr>
              <p:spPr bwMode="auto">
                <a:xfrm>
                  <a:off x="2383" y="3181"/>
                  <a:ext cx="16" cy="16"/>
                </a:xfrm>
                <a:custGeom>
                  <a:avLst/>
                  <a:gdLst>
                    <a:gd name="T0" fmla="*/ 15 w 17"/>
                    <a:gd name="T1" fmla="*/ 8 h 17"/>
                    <a:gd name="T2" fmla="*/ 15 w 17"/>
                    <a:gd name="T3" fmla="*/ 8 h 17"/>
                    <a:gd name="T4" fmla="*/ 15 w 17"/>
                    <a:gd name="T5" fmla="*/ 2 h 17"/>
                    <a:gd name="T6" fmla="*/ 15 w 17"/>
                    <a:gd name="T7" fmla="*/ 0 h 17"/>
                    <a:gd name="T8" fmla="*/ 11 w 17"/>
                    <a:gd name="T9" fmla="*/ 0 h 17"/>
                    <a:gd name="T10" fmla="*/ 8 w 17"/>
                    <a:gd name="T11" fmla="*/ 0 h 17"/>
                    <a:gd name="T12" fmla="*/ 4 w 17"/>
                    <a:gd name="T13" fmla="*/ 2 h 17"/>
                    <a:gd name="T14" fmla="*/ 0 w 17"/>
                    <a:gd name="T15" fmla="*/ 8 h 17"/>
                    <a:gd name="T16" fmla="*/ 0 w 17"/>
                    <a:gd name="T17" fmla="*/ 9 h 17"/>
                    <a:gd name="T18" fmla="*/ 0 w 17"/>
                    <a:gd name="T19" fmla="*/ 12 h 17"/>
                    <a:gd name="T20" fmla="*/ 4 w 17"/>
                    <a:gd name="T21" fmla="*/ 15 h 17"/>
                    <a:gd name="T22" fmla="*/ 8 w 17"/>
                    <a:gd name="T23" fmla="*/ 15 h 17"/>
                    <a:gd name="T24" fmla="*/ 15 w 17"/>
                    <a:gd name="T25" fmla="*/ 8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16" y="8"/>
                      </a:moveTo>
                      <a:lnTo>
                        <a:pt x="16" y="8"/>
                      </a:lnTo>
                      <a:lnTo>
                        <a:pt x="16" y="2"/>
                      </a:lnTo>
                      <a:lnTo>
                        <a:pt x="16" y="0"/>
                      </a:lnTo>
                      <a:lnTo>
                        <a:pt x="12" y="0"/>
                      </a:lnTo>
                      <a:lnTo>
                        <a:pt x="8" y="0"/>
                      </a:lnTo>
                      <a:lnTo>
                        <a:pt x="4" y="2"/>
                      </a:lnTo>
                      <a:lnTo>
                        <a:pt x="0" y="8"/>
                      </a:lnTo>
                      <a:lnTo>
                        <a:pt x="0" y="10"/>
                      </a:lnTo>
                      <a:lnTo>
                        <a:pt x="0" y="13"/>
                      </a:lnTo>
                      <a:lnTo>
                        <a:pt x="4" y="16"/>
                      </a:lnTo>
                      <a:lnTo>
                        <a:pt x="8" y="16"/>
                      </a:lnTo>
                      <a:lnTo>
                        <a:pt x="16"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1" name="Freeform 367">
                  <a:extLst>
                    <a:ext uri="{FF2B5EF4-FFF2-40B4-BE49-F238E27FC236}">
                      <a16:creationId xmlns:a16="http://schemas.microsoft.com/office/drawing/2014/main" id="{04B4BC76-A731-C41D-64BC-81DE0149E6F5}"/>
                    </a:ext>
                  </a:extLst>
                </p:cNvPr>
                <p:cNvSpPr>
                  <a:spLocks/>
                </p:cNvSpPr>
                <p:nvPr/>
              </p:nvSpPr>
              <p:spPr bwMode="auto">
                <a:xfrm>
                  <a:off x="2391" y="3175"/>
                  <a:ext cx="16" cy="16"/>
                </a:xfrm>
                <a:custGeom>
                  <a:avLst/>
                  <a:gdLst>
                    <a:gd name="T0" fmla="*/ 6 w 17"/>
                    <a:gd name="T1" fmla="*/ 15 h 17"/>
                    <a:gd name="T2" fmla="*/ 2 w 17"/>
                    <a:gd name="T3" fmla="*/ 12 h 17"/>
                    <a:gd name="T4" fmla="*/ 1 w 17"/>
                    <a:gd name="T5" fmla="*/ 12 h 17"/>
                    <a:gd name="T6" fmla="*/ 0 w 17"/>
                    <a:gd name="T7" fmla="*/ 11 h 17"/>
                    <a:gd name="T8" fmla="*/ 0 w 17"/>
                    <a:gd name="T9" fmla="*/ 9 h 17"/>
                    <a:gd name="T10" fmla="*/ 0 w 17"/>
                    <a:gd name="T11" fmla="*/ 7 h 17"/>
                    <a:gd name="T12" fmla="*/ 2 w 17"/>
                    <a:gd name="T13" fmla="*/ 5 h 17"/>
                    <a:gd name="T14" fmla="*/ 3 w 17"/>
                    <a:gd name="T15" fmla="*/ 3 h 17"/>
                    <a:gd name="T16" fmla="*/ 6 w 17"/>
                    <a:gd name="T17" fmla="*/ 1 h 17"/>
                    <a:gd name="T18" fmla="*/ 8 w 17"/>
                    <a:gd name="T19" fmla="*/ 0 h 17"/>
                    <a:gd name="T20" fmla="*/ 8 w 17"/>
                    <a:gd name="T21" fmla="*/ 0 h 17"/>
                    <a:gd name="T22" fmla="*/ 10 w 17"/>
                    <a:gd name="T23" fmla="*/ 0 h 17"/>
                    <a:gd name="T24" fmla="*/ 13 w 17"/>
                    <a:gd name="T25" fmla="*/ 3 h 17"/>
                    <a:gd name="T26" fmla="*/ 15 w 17"/>
                    <a:gd name="T27" fmla="*/ 3 h 17"/>
                    <a:gd name="T28" fmla="*/ 15 w 17"/>
                    <a:gd name="T29" fmla="*/ 6 h 17"/>
                    <a:gd name="T30" fmla="*/ 15 w 17"/>
                    <a:gd name="T31" fmla="*/ 8 h 17"/>
                    <a:gd name="T32" fmla="*/ 13 w 17"/>
                    <a:gd name="T33" fmla="*/ 10 h 17"/>
                    <a:gd name="T34" fmla="*/ 11 w 17"/>
                    <a:gd name="T35" fmla="*/ 12 h 17"/>
                    <a:gd name="T36" fmla="*/ 8 w 17"/>
                    <a:gd name="T37" fmla="*/ 13 h 17"/>
                    <a:gd name="T38" fmla="*/ 7 w 17"/>
                    <a:gd name="T39" fmla="*/ 15 h 17"/>
                    <a:gd name="T40" fmla="*/ 6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7"/>
                      </a:lnTo>
                      <a:lnTo>
                        <a:pt x="2" y="5"/>
                      </a:lnTo>
                      <a:lnTo>
                        <a:pt x="3" y="3"/>
                      </a:lnTo>
                      <a:lnTo>
                        <a:pt x="6" y="1"/>
                      </a:lnTo>
                      <a:lnTo>
                        <a:pt x="8" y="0"/>
                      </a:lnTo>
                      <a:lnTo>
                        <a:pt x="9" y="0"/>
                      </a:lnTo>
                      <a:lnTo>
                        <a:pt x="11" y="0"/>
                      </a:lnTo>
                      <a:lnTo>
                        <a:pt x="14" y="3"/>
                      </a:lnTo>
                      <a:lnTo>
                        <a:pt x="16" y="3"/>
                      </a:lnTo>
                      <a:lnTo>
                        <a:pt x="16" y="6"/>
                      </a:lnTo>
                      <a:lnTo>
                        <a:pt x="16" y="8"/>
                      </a:lnTo>
                      <a:lnTo>
                        <a:pt x="14" y="11"/>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2" name="Freeform 368">
                  <a:extLst>
                    <a:ext uri="{FF2B5EF4-FFF2-40B4-BE49-F238E27FC236}">
                      <a16:creationId xmlns:a16="http://schemas.microsoft.com/office/drawing/2014/main" id="{61C2FD9D-8852-52C5-6CD8-D9E5B84385EE}"/>
                    </a:ext>
                  </a:extLst>
                </p:cNvPr>
                <p:cNvSpPr>
                  <a:spLocks/>
                </p:cNvSpPr>
                <p:nvPr/>
              </p:nvSpPr>
              <p:spPr bwMode="auto">
                <a:xfrm>
                  <a:off x="2385" y="3181"/>
                  <a:ext cx="16" cy="16"/>
                </a:xfrm>
                <a:custGeom>
                  <a:avLst/>
                  <a:gdLst>
                    <a:gd name="T0" fmla="*/ 12 w 17"/>
                    <a:gd name="T1" fmla="*/ 8 h 17"/>
                    <a:gd name="T2" fmla="*/ 13 w 17"/>
                    <a:gd name="T3" fmla="*/ 7 h 17"/>
                    <a:gd name="T4" fmla="*/ 15 w 17"/>
                    <a:gd name="T5" fmla="*/ 4 h 17"/>
                    <a:gd name="T6" fmla="*/ 13 w 17"/>
                    <a:gd name="T7" fmla="*/ 1 h 17"/>
                    <a:gd name="T8" fmla="*/ 12 w 17"/>
                    <a:gd name="T9" fmla="*/ 1 h 17"/>
                    <a:gd name="T10" fmla="*/ 9 w 17"/>
                    <a:gd name="T11" fmla="*/ 0 h 17"/>
                    <a:gd name="T12" fmla="*/ 8 w 17"/>
                    <a:gd name="T13" fmla="*/ 1 h 17"/>
                    <a:gd name="T14" fmla="*/ 5 w 17"/>
                    <a:gd name="T15" fmla="*/ 2 h 17"/>
                    <a:gd name="T16" fmla="*/ 2 w 17"/>
                    <a:gd name="T17" fmla="*/ 4 h 17"/>
                    <a:gd name="T18" fmla="*/ 1 w 17"/>
                    <a:gd name="T19" fmla="*/ 8 h 17"/>
                    <a:gd name="T20" fmla="*/ 0 w 17"/>
                    <a:gd name="T21" fmla="*/ 11 h 17"/>
                    <a:gd name="T22" fmla="*/ 1 w 17"/>
                    <a:gd name="T23" fmla="*/ 12 h 17"/>
                    <a:gd name="T24" fmla="*/ 1 w 17"/>
                    <a:gd name="T25" fmla="*/ 13 h 17"/>
                    <a:gd name="T26" fmla="*/ 2 w 17"/>
                    <a:gd name="T27" fmla="*/ 15 h 17"/>
                    <a:gd name="T28" fmla="*/ 4 w 17"/>
                    <a:gd name="T29" fmla="*/ 15 h 17"/>
                    <a:gd name="T30" fmla="*/ 8 w 17"/>
                    <a:gd name="T31" fmla="*/ 13 h 17"/>
                    <a:gd name="T32" fmla="*/ 9 w 17"/>
                    <a:gd name="T33" fmla="*/ 11 h 17"/>
                    <a:gd name="T34" fmla="*/ 12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3" y="9"/>
                      </a:moveTo>
                      <a:lnTo>
                        <a:pt x="14" y="7"/>
                      </a:lnTo>
                      <a:lnTo>
                        <a:pt x="16" y="4"/>
                      </a:lnTo>
                      <a:lnTo>
                        <a:pt x="14" y="1"/>
                      </a:lnTo>
                      <a:lnTo>
                        <a:pt x="13" y="1"/>
                      </a:lnTo>
                      <a:lnTo>
                        <a:pt x="10" y="0"/>
                      </a:lnTo>
                      <a:lnTo>
                        <a:pt x="8" y="1"/>
                      </a:lnTo>
                      <a:lnTo>
                        <a:pt x="5" y="2"/>
                      </a:lnTo>
                      <a:lnTo>
                        <a:pt x="2" y="4"/>
                      </a:lnTo>
                      <a:lnTo>
                        <a:pt x="1" y="8"/>
                      </a:lnTo>
                      <a:lnTo>
                        <a:pt x="0" y="12"/>
                      </a:lnTo>
                      <a:lnTo>
                        <a:pt x="1" y="13"/>
                      </a:lnTo>
                      <a:lnTo>
                        <a:pt x="1" y="14"/>
                      </a:lnTo>
                      <a:lnTo>
                        <a:pt x="2" y="16"/>
                      </a:lnTo>
                      <a:lnTo>
                        <a:pt x="4" y="16"/>
                      </a:lnTo>
                      <a:lnTo>
                        <a:pt x="8" y="14"/>
                      </a:lnTo>
                      <a:lnTo>
                        <a:pt x="10" y="12"/>
                      </a:lnTo>
                      <a:lnTo>
                        <a:pt x="13"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3" name="Freeform 369">
                  <a:extLst>
                    <a:ext uri="{FF2B5EF4-FFF2-40B4-BE49-F238E27FC236}">
                      <a16:creationId xmlns:a16="http://schemas.microsoft.com/office/drawing/2014/main" id="{38837854-AA01-04BB-CBF9-BC6F62930CB8}"/>
                    </a:ext>
                  </a:extLst>
                </p:cNvPr>
                <p:cNvSpPr>
                  <a:spLocks/>
                </p:cNvSpPr>
                <p:nvPr/>
              </p:nvSpPr>
              <p:spPr bwMode="auto">
                <a:xfrm>
                  <a:off x="2283" y="3198"/>
                  <a:ext cx="21" cy="40"/>
                </a:xfrm>
                <a:custGeom>
                  <a:avLst/>
                  <a:gdLst>
                    <a:gd name="T0" fmla="*/ 0 w 23"/>
                    <a:gd name="T1" fmla="*/ 27 h 42"/>
                    <a:gd name="T2" fmla="*/ 20 w 23"/>
                    <a:gd name="T3" fmla="*/ 39 h 42"/>
                    <a:gd name="T4" fmla="*/ 20 w 23"/>
                    <a:gd name="T5" fmla="*/ 12 h 42"/>
                    <a:gd name="T6" fmla="*/ 0 w 23"/>
                    <a:gd name="T7" fmla="*/ 0 h 42"/>
                    <a:gd name="T8" fmla="*/ 0 w 23"/>
                    <a:gd name="T9" fmla="*/ 27 h 42"/>
                    <a:gd name="T10" fmla="*/ 0 60000 65536"/>
                    <a:gd name="T11" fmla="*/ 0 60000 65536"/>
                    <a:gd name="T12" fmla="*/ 0 60000 65536"/>
                    <a:gd name="T13" fmla="*/ 0 60000 65536"/>
                    <a:gd name="T14" fmla="*/ 0 60000 65536"/>
                    <a:gd name="T15" fmla="*/ 0 w 23"/>
                    <a:gd name="T16" fmla="*/ 0 h 42"/>
                    <a:gd name="T17" fmla="*/ 23 w 23"/>
                    <a:gd name="T18" fmla="*/ 42 h 42"/>
                  </a:gdLst>
                  <a:ahLst/>
                  <a:cxnLst>
                    <a:cxn ang="T10">
                      <a:pos x="T0" y="T1"/>
                    </a:cxn>
                    <a:cxn ang="T11">
                      <a:pos x="T2" y="T3"/>
                    </a:cxn>
                    <a:cxn ang="T12">
                      <a:pos x="T4" y="T5"/>
                    </a:cxn>
                    <a:cxn ang="T13">
                      <a:pos x="T6" y="T7"/>
                    </a:cxn>
                    <a:cxn ang="T14">
                      <a:pos x="T8" y="T9"/>
                    </a:cxn>
                  </a:cxnLst>
                  <a:rect l="T15" t="T16" r="T17" b="T18"/>
                  <a:pathLst>
                    <a:path w="23" h="42">
                      <a:moveTo>
                        <a:pt x="0" y="28"/>
                      </a:moveTo>
                      <a:lnTo>
                        <a:pt x="22" y="41"/>
                      </a:lnTo>
                      <a:lnTo>
                        <a:pt x="22" y="13"/>
                      </a:lnTo>
                      <a:lnTo>
                        <a:pt x="0" y="0"/>
                      </a:lnTo>
                      <a:lnTo>
                        <a:pt x="0" y="2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4" name="Freeform 370">
                  <a:extLst>
                    <a:ext uri="{FF2B5EF4-FFF2-40B4-BE49-F238E27FC236}">
                      <a16:creationId xmlns:a16="http://schemas.microsoft.com/office/drawing/2014/main" id="{2CAFE0D4-84F2-CE0A-5D31-7F9A1527AF3C}"/>
                    </a:ext>
                  </a:extLst>
                </p:cNvPr>
                <p:cNvSpPr>
                  <a:spLocks/>
                </p:cNvSpPr>
                <p:nvPr/>
              </p:nvSpPr>
              <p:spPr bwMode="auto">
                <a:xfrm>
                  <a:off x="2278" y="3207"/>
                  <a:ext cx="25" cy="16"/>
                </a:xfrm>
                <a:custGeom>
                  <a:avLst/>
                  <a:gdLst>
                    <a:gd name="T0" fmla="*/ 7 w 28"/>
                    <a:gd name="T1" fmla="*/ 0 h 17"/>
                    <a:gd name="T2" fmla="*/ 0 w 28"/>
                    <a:gd name="T3" fmla="*/ 5 h 17"/>
                    <a:gd name="T4" fmla="*/ 4 w 28"/>
                    <a:gd name="T5" fmla="*/ 12 h 17"/>
                    <a:gd name="T6" fmla="*/ 15 w 28"/>
                    <a:gd name="T7" fmla="*/ 15 h 17"/>
                    <a:gd name="T8" fmla="*/ 24 w 28"/>
                    <a:gd name="T9" fmla="*/ 9 h 17"/>
                    <a:gd name="T10" fmla="*/ 7 w 28"/>
                    <a:gd name="T11" fmla="*/ 0 h 17"/>
                    <a:gd name="T12" fmla="*/ 0 60000 65536"/>
                    <a:gd name="T13" fmla="*/ 0 60000 65536"/>
                    <a:gd name="T14" fmla="*/ 0 60000 65536"/>
                    <a:gd name="T15" fmla="*/ 0 60000 65536"/>
                    <a:gd name="T16" fmla="*/ 0 60000 65536"/>
                    <a:gd name="T17" fmla="*/ 0 60000 65536"/>
                    <a:gd name="T18" fmla="*/ 0 w 28"/>
                    <a:gd name="T19" fmla="*/ 0 h 17"/>
                    <a:gd name="T20" fmla="*/ 28 w 28"/>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8" h="17">
                      <a:moveTo>
                        <a:pt x="8" y="0"/>
                      </a:moveTo>
                      <a:lnTo>
                        <a:pt x="0" y="5"/>
                      </a:lnTo>
                      <a:lnTo>
                        <a:pt x="4" y="13"/>
                      </a:lnTo>
                      <a:lnTo>
                        <a:pt x="17" y="16"/>
                      </a:lnTo>
                      <a:lnTo>
                        <a:pt x="27" y="10"/>
                      </a:lnTo>
                      <a:lnTo>
                        <a:pt x="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5" name="Freeform 371">
                  <a:extLst>
                    <a:ext uri="{FF2B5EF4-FFF2-40B4-BE49-F238E27FC236}">
                      <a16:creationId xmlns:a16="http://schemas.microsoft.com/office/drawing/2014/main" id="{E4B2A881-6836-71B0-8268-32E603FA0188}"/>
                    </a:ext>
                  </a:extLst>
                </p:cNvPr>
                <p:cNvSpPr>
                  <a:spLocks/>
                </p:cNvSpPr>
                <p:nvPr/>
              </p:nvSpPr>
              <p:spPr bwMode="auto">
                <a:xfrm>
                  <a:off x="2291" y="3217"/>
                  <a:ext cx="15" cy="27"/>
                </a:xfrm>
                <a:custGeom>
                  <a:avLst/>
                  <a:gdLst>
                    <a:gd name="T0" fmla="*/ 14 w 17"/>
                    <a:gd name="T1" fmla="*/ 18 h 28"/>
                    <a:gd name="T2" fmla="*/ 0 w 17"/>
                    <a:gd name="T3" fmla="*/ 26 h 28"/>
                    <a:gd name="T4" fmla="*/ 0 w 17"/>
                    <a:gd name="T5" fmla="*/ 12 h 28"/>
                    <a:gd name="T6" fmla="*/ 4 w 17"/>
                    <a:gd name="T7" fmla="*/ 4 h 28"/>
                    <a:gd name="T8" fmla="*/ 14 w 17"/>
                    <a:gd name="T9" fmla="*/ 0 h 28"/>
                    <a:gd name="T10" fmla="*/ 14 w 17"/>
                    <a:gd name="T11" fmla="*/ 18 h 28"/>
                    <a:gd name="T12" fmla="*/ 0 60000 65536"/>
                    <a:gd name="T13" fmla="*/ 0 60000 65536"/>
                    <a:gd name="T14" fmla="*/ 0 60000 65536"/>
                    <a:gd name="T15" fmla="*/ 0 60000 65536"/>
                    <a:gd name="T16" fmla="*/ 0 60000 65536"/>
                    <a:gd name="T17" fmla="*/ 0 60000 65536"/>
                    <a:gd name="T18" fmla="*/ 0 w 17"/>
                    <a:gd name="T19" fmla="*/ 0 h 28"/>
                    <a:gd name="T20" fmla="*/ 17 w 1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17" h="28">
                      <a:moveTo>
                        <a:pt x="16" y="19"/>
                      </a:moveTo>
                      <a:lnTo>
                        <a:pt x="0" y="27"/>
                      </a:lnTo>
                      <a:lnTo>
                        <a:pt x="0" y="12"/>
                      </a:lnTo>
                      <a:lnTo>
                        <a:pt x="4" y="4"/>
                      </a:lnTo>
                      <a:lnTo>
                        <a:pt x="16" y="0"/>
                      </a:lnTo>
                      <a:lnTo>
                        <a:pt x="16" y="19"/>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6" name="Freeform 372">
                  <a:extLst>
                    <a:ext uri="{FF2B5EF4-FFF2-40B4-BE49-F238E27FC236}">
                      <a16:creationId xmlns:a16="http://schemas.microsoft.com/office/drawing/2014/main" id="{1BF40996-87CE-FD47-03B2-81A063A71290}"/>
                    </a:ext>
                  </a:extLst>
                </p:cNvPr>
                <p:cNvSpPr>
                  <a:spLocks/>
                </p:cNvSpPr>
                <p:nvPr/>
              </p:nvSpPr>
              <p:spPr bwMode="auto">
                <a:xfrm>
                  <a:off x="2271" y="3228"/>
                  <a:ext cx="21" cy="22"/>
                </a:xfrm>
                <a:custGeom>
                  <a:avLst/>
                  <a:gdLst>
                    <a:gd name="T0" fmla="*/ 20 w 22"/>
                    <a:gd name="T1" fmla="*/ 14 h 23"/>
                    <a:gd name="T2" fmla="*/ 18 w 22"/>
                    <a:gd name="T3" fmla="*/ 11 h 23"/>
                    <a:gd name="T4" fmla="*/ 9 w 22"/>
                    <a:gd name="T5" fmla="*/ 12 h 23"/>
                    <a:gd name="T6" fmla="*/ 2 w 22"/>
                    <a:gd name="T7" fmla="*/ 21 h 23"/>
                    <a:gd name="T8" fmla="*/ 0 w 22"/>
                    <a:gd name="T9" fmla="*/ 20 h 23"/>
                    <a:gd name="T10" fmla="*/ 3 w 22"/>
                    <a:gd name="T11" fmla="*/ 9 h 23"/>
                    <a:gd name="T12" fmla="*/ 20 w 22"/>
                    <a:gd name="T13" fmla="*/ 0 h 23"/>
                    <a:gd name="T14" fmla="*/ 20 w 22"/>
                    <a:gd name="T15" fmla="*/ 14 h 2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23"/>
                    <a:gd name="T26" fmla="*/ 22 w 22"/>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23">
                      <a:moveTo>
                        <a:pt x="21" y="15"/>
                      </a:moveTo>
                      <a:lnTo>
                        <a:pt x="19" y="11"/>
                      </a:lnTo>
                      <a:lnTo>
                        <a:pt x="9" y="13"/>
                      </a:lnTo>
                      <a:lnTo>
                        <a:pt x="2" y="22"/>
                      </a:lnTo>
                      <a:lnTo>
                        <a:pt x="0" y="21"/>
                      </a:lnTo>
                      <a:lnTo>
                        <a:pt x="3" y="9"/>
                      </a:lnTo>
                      <a:lnTo>
                        <a:pt x="21" y="0"/>
                      </a:lnTo>
                      <a:lnTo>
                        <a:pt x="21" y="1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7" name="Freeform 373">
                  <a:extLst>
                    <a:ext uri="{FF2B5EF4-FFF2-40B4-BE49-F238E27FC236}">
                      <a16:creationId xmlns:a16="http://schemas.microsoft.com/office/drawing/2014/main" id="{B7912F08-CDCB-6B5A-4B8C-0B5DDA142E7A}"/>
                    </a:ext>
                  </a:extLst>
                </p:cNvPr>
                <p:cNvSpPr>
                  <a:spLocks/>
                </p:cNvSpPr>
                <p:nvPr/>
              </p:nvSpPr>
              <p:spPr bwMode="auto">
                <a:xfrm>
                  <a:off x="2262" y="3232"/>
                  <a:ext cx="16" cy="18"/>
                </a:xfrm>
                <a:custGeom>
                  <a:avLst/>
                  <a:gdLst>
                    <a:gd name="T0" fmla="*/ 0 w 17"/>
                    <a:gd name="T1" fmla="*/ 11 h 19"/>
                    <a:gd name="T2" fmla="*/ 11 w 17"/>
                    <a:gd name="T3" fmla="*/ 17 h 19"/>
                    <a:gd name="T4" fmla="*/ 15 w 17"/>
                    <a:gd name="T5" fmla="*/ 6 h 19"/>
                    <a:gd name="T6" fmla="*/ 6 w 17"/>
                    <a:gd name="T7" fmla="*/ 3 h 19"/>
                    <a:gd name="T8" fmla="*/ 0 w 17"/>
                    <a:gd name="T9" fmla="*/ 0 h 19"/>
                    <a:gd name="T10" fmla="*/ 0 w 17"/>
                    <a:gd name="T11" fmla="*/ 11 h 19"/>
                    <a:gd name="T12" fmla="*/ 0 60000 65536"/>
                    <a:gd name="T13" fmla="*/ 0 60000 65536"/>
                    <a:gd name="T14" fmla="*/ 0 60000 65536"/>
                    <a:gd name="T15" fmla="*/ 0 60000 65536"/>
                    <a:gd name="T16" fmla="*/ 0 60000 65536"/>
                    <a:gd name="T17" fmla="*/ 0 60000 65536"/>
                    <a:gd name="T18" fmla="*/ 0 w 17"/>
                    <a:gd name="T19" fmla="*/ 0 h 19"/>
                    <a:gd name="T20" fmla="*/ 17 w 17"/>
                    <a:gd name="T21" fmla="*/ 19 h 19"/>
                  </a:gdLst>
                  <a:ahLst/>
                  <a:cxnLst>
                    <a:cxn ang="T12">
                      <a:pos x="T0" y="T1"/>
                    </a:cxn>
                    <a:cxn ang="T13">
                      <a:pos x="T2" y="T3"/>
                    </a:cxn>
                    <a:cxn ang="T14">
                      <a:pos x="T4" y="T5"/>
                    </a:cxn>
                    <a:cxn ang="T15">
                      <a:pos x="T6" y="T7"/>
                    </a:cxn>
                    <a:cxn ang="T16">
                      <a:pos x="T8" y="T9"/>
                    </a:cxn>
                    <a:cxn ang="T17">
                      <a:pos x="T10" y="T11"/>
                    </a:cxn>
                  </a:cxnLst>
                  <a:rect l="T18" t="T19" r="T20" b="T21"/>
                  <a:pathLst>
                    <a:path w="17" h="19">
                      <a:moveTo>
                        <a:pt x="0" y="12"/>
                      </a:moveTo>
                      <a:lnTo>
                        <a:pt x="12" y="18"/>
                      </a:lnTo>
                      <a:lnTo>
                        <a:pt x="16" y="6"/>
                      </a:lnTo>
                      <a:lnTo>
                        <a:pt x="6" y="3"/>
                      </a:lnTo>
                      <a:lnTo>
                        <a:pt x="0" y="0"/>
                      </a:lnTo>
                      <a:lnTo>
                        <a:pt x="0" y="12"/>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8" name="Freeform 374">
                  <a:extLst>
                    <a:ext uri="{FF2B5EF4-FFF2-40B4-BE49-F238E27FC236}">
                      <a16:creationId xmlns:a16="http://schemas.microsoft.com/office/drawing/2014/main" id="{416B9884-F862-7225-B87C-2FE3513E1292}"/>
                    </a:ext>
                  </a:extLst>
                </p:cNvPr>
                <p:cNvSpPr>
                  <a:spLocks/>
                </p:cNvSpPr>
                <p:nvPr/>
              </p:nvSpPr>
              <p:spPr bwMode="auto">
                <a:xfrm>
                  <a:off x="2292" y="3218"/>
                  <a:ext cx="16" cy="17"/>
                </a:xfrm>
                <a:custGeom>
                  <a:avLst/>
                  <a:gdLst>
                    <a:gd name="T0" fmla="*/ 15 w 17"/>
                    <a:gd name="T1" fmla="*/ 9 h 17"/>
                    <a:gd name="T2" fmla="*/ 0 w 17"/>
                    <a:gd name="T3" fmla="*/ 16 h 17"/>
                    <a:gd name="T4" fmla="*/ 4 w 17"/>
                    <a:gd name="T5" fmla="*/ 4 h 17"/>
                    <a:gd name="T6" fmla="*/ 15 w 17"/>
                    <a:gd name="T7" fmla="*/ 0 h 17"/>
                    <a:gd name="T8" fmla="*/ 15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16" y="9"/>
                      </a:moveTo>
                      <a:lnTo>
                        <a:pt x="0" y="16"/>
                      </a:lnTo>
                      <a:lnTo>
                        <a:pt x="4" y="4"/>
                      </a:lnTo>
                      <a:lnTo>
                        <a:pt x="16" y="0"/>
                      </a:lnTo>
                      <a:lnTo>
                        <a:pt x="16" y="9"/>
                      </a:lnTo>
                    </a:path>
                  </a:pathLst>
                </a:custGeom>
                <a:solidFill>
                  <a:srgbClr val="6E87C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9" name="Freeform 375">
                  <a:extLst>
                    <a:ext uri="{FF2B5EF4-FFF2-40B4-BE49-F238E27FC236}">
                      <a16:creationId xmlns:a16="http://schemas.microsoft.com/office/drawing/2014/main" id="{A278CD14-EA45-0430-775D-476D73C84681}"/>
                    </a:ext>
                  </a:extLst>
                </p:cNvPr>
                <p:cNvSpPr>
                  <a:spLocks/>
                </p:cNvSpPr>
                <p:nvPr/>
              </p:nvSpPr>
              <p:spPr bwMode="auto">
                <a:xfrm>
                  <a:off x="2260" y="3222"/>
                  <a:ext cx="32" cy="17"/>
                </a:xfrm>
                <a:custGeom>
                  <a:avLst/>
                  <a:gdLst>
                    <a:gd name="T0" fmla="*/ 0 w 34"/>
                    <a:gd name="T1" fmla="*/ 12 h 18"/>
                    <a:gd name="T2" fmla="*/ 10 w 34"/>
                    <a:gd name="T3" fmla="*/ 16 h 18"/>
                    <a:gd name="T4" fmla="*/ 31 w 34"/>
                    <a:gd name="T5" fmla="*/ 3 h 18"/>
                    <a:gd name="T6" fmla="*/ 13 w 34"/>
                    <a:gd name="T7" fmla="*/ 0 h 18"/>
                    <a:gd name="T8" fmla="*/ 0 w 34"/>
                    <a:gd name="T9" fmla="*/ 12 h 18"/>
                    <a:gd name="T10" fmla="*/ 0 60000 65536"/>
                    <a:gd name="T11" fmla="*/ 0 60000 65536"/>
                    <a:gd name="T12" fmla="*/ 0 60000 65536"/>
                    <a:gd name="T13" fmla="*/ 0 60000 65536"/>
                    <a:gd name="T14" fmla="*/ 0 60000 65536"/>
                    <a:gd name="T15" fmla="*/ 0 w 34"/>
                    <a:gd name="T16" fmla="*/ 0 h 18"/>
                    <a:gd name="T17" fmla="*/ 34 w 34"/>
                    <a:gd name="T18" fmla="*/ 18 h 18"/>
                  </a:gdLst>
                  <a:ahLst/>
                  <a:cxnLst>
                    <a:cxn ang="T10">
                      <a:pos x="T0" y="T1"/>
                    </a:cxn>
                    <a:cxn ang="T11">
                      <a:pos x="T2" y="T3"/>
                    </a:cxn>
                    <a:cxn ang="T12">
                      <a:pos x="T4" y="T5"/>
                    </a:cxn>
                    <a:cxn ang="T13">
                      <a:pos x="T6" y="T7"/>
                    </a:cxn>
                    <a:cxn ang="T14">
                      <a:pos x="T8" y="T9"/>
                    </a:cxn>
                  </a:cxnLst>
                  <a:rect l="T15" t="T16" r="T17" b="T18"/>
                  <a:pathLst>
                    <a:path w="34" h="18">
                      <a:moveTo>
                        <a:pt x="0" y="13"/>
                      </a:moveTo>
                      <a:lnTo>
                        <a:pt x="11" y="17"/>
                      </a:lnTo>
                      <a:lnTo>
                        <a:pt x="33" y="3"/>
                      </a:lnTo>
                      <a:lnTo>
                        <a:pt x="14" y="0"/>
                      </a:lnTo>
                      <a:lnTo>
                        <a:pt x="0" y="13"/>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0" name="Freeform 376">
                  <a:extLst>
                    <a:ext uri="{FF2B5EF4-FFF2-40B4-BE49-F238E27FC236}">
                      <a16:creationId xmlns:a16="http://schemas.microsoft.com/office/drawing/2014/main" id="{3C07743E-F28B-BF95-B4D2-C7C24E9269D5}"/>
                    </a:ext>
                  </a:extLst>
                </p:cNvPr>
                <p:cNvSpPr>
                  <a:spLocks/>
                </p:cNvSpPr>
                <p:nvPr/>
              </p:nvSpPr>
              <p:spPr bwMode="auto">
                <a:xfrm>
                  <a:off x="2276" y="3211"/>
                  <a:ext cx="20" cy="20"/>
                </a:xfrm>
                <a:custGeom>
                  <a:avLst/>
                  <a:gdLst>
                    <a:gd name="T0" fmla="*/ 19 w 22"/>
                    <a:gd name="T1" fmla="*/ 10 h 21"/>
                    <a:gd name="T2" fmla="*/ 6 w 22"/>
                    <a:gd name="T3" fmla="*/ 0 h 21"/>
                    <a:gd name="T4" fmla="*/ 0 w 22"/>
                    <a:gd name="T5" fmla="*/ 10 h 21"/>
                    <a:gd name="T6" fmla="*/ 9 w 22"/>
                    <a:gd name="T7" fmla="*/ 19 h 21"/>
                    <a:gd name="T8" fmla="*/ 19 w 22"/>
                    <a:gd name="T9" fmla="*/ 10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21" y="10"/>
                      </a:moveTo>
                      <a:lnTo>
                        <a:pt x="7" y="0"/>
                      </a:lnTo>
                      <a:lnTo>
                        <a:pt x="0" y="11"/>
                      </a:lnTo>
                      <a:lnTo>
                        <a:pt x="10" y="20"/>
                      </a:lnTo>
                      <a:lnTo>
                        <a:pt x="21" y="10"/>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1" name="Freeform 377">
                  <a:extLst>
                    <a:ext uri="{FF2B5EF4-FFF2-40B4-BE49-F238E27FC236}">
                      <a16:creationId xmlns:a16="http://schemas.microsoft.com/office/drawing/2014/main" id="{0CA10A79-0B07-1319-D420-C97B4E3644EB}"/>
                    </a:ext>
                  </a:extLst>
                </p:cNvPr>
                <p:cNvSpPr>
                  <a:spLocks/>
                </p:cNvSpPr>
                <p:nvPr/>
              </p:nvSpPr>
              <p:spPr bwMode="auto">
                <a:xfrm>
                  <a:off x="2300" y="3126"/>
                  <a:ext cx="112" cy="67"/>
                </a:xfrm>
                <a:custGeom>
                  <a:avLst/>
                  <a:gdLst>
                    <a:gd name="T0" fmla="*/ 111 w 122"/>
                    <a:gd name="T1" fmla="*/ 12 h 70"/>
                    <a:gd name="T2" fmla="*/ 87 w 122"/>
                    <a:gd name="T3" fmla="*/ 0 h 70"/>
                    <a:gd name="T4" fmla="*/ 0 w 122"/>
                    <a:gd name="T5" fmla="*/ 53 h 70"/>
                    <a:gd name="T6" fmla="*/ 23 w 122"/>
                    <a:gd name="T7" fmla="*/ 66 h 70"/>
                    <a:gd name="T8" fmla="*/ 111 w 122"/>
                    <a:gd name="T9" fmla="*/ 12 h 70"/>
                    <a:gd name="T10" fmla="*/ 0 60000 65536"/>
                    <a:gd name="T11" fmla="*/ 0 60000 65536"/>
                    <a:gd name="T12" fmla="*/ 0 60000 65536"/>
                    <a:gd name="T13" fmla="*/ 0 60000 65536"/>
                    <a:gd name="T14" fmla="*/ 0 60000 65536"/>
                    <a:gd name="T15" fmla="*/ 0 w 122"/>
                    <a:gd name="T16" fmla="*/ 0 h 70"/>
                    <a:gd name="T17" fmla="*/ 122 w 122"/>
                    <a:gd name="T18" fmla="*/ 70 h 70"/>
                  </a:gdLst>
                  <a:ahLst/>
                  <a:cxnLst>
                    <a:cxn ang="T10">
                      <a:pos x="T0" y="T1"/>
                    </a:cxn>
                    <a:cxn ang="T11">
                      <a:pos x="T2" y="T3"/>
                    </a:cxn>
                    <a:cxn ang="T12">
                      <a:pos x="T4" y="T5"/>
                    </a:cxn>
                    <a:cxn ang="T13">
                      <a:pos x="T6" y="T7"/>
                    </a:cxn>
                    <a:cxn ang="T14">
                      <a:pos x="T8" y="T9"/>
                    </a:cxn>
                  </a:cxnLst>
                  <a:rect l="T15" t="T16" r="T17" b="T18"/>
                  <a:pathLst>
                    <a:path w="122" h="70">
                      <a:moveTo>
                        <a:pt x="121" y="13"/>
                      </a:moveTo>
                      <a:lnTo>
                        <a:pt x="95" y="0"/>
                      </a:lnTo>
                      <a:lnTo>
                        <a:pt x="0" y="55"/>
                      </a:lnTo>
                      <a:lnTo>
                        <a:pt x="25" y="69"/>
                      </a:lnTo>
                      <a:lnTo>
                        <a:pt x="121"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2" name="Freeform 378">
                  <a:extLst>
                    <a:ext uri="{FF2B5EF4-FFF2-40B4-BE49-F238E27FC236}">
                      <a16:creationId xmlns:a16="http://schemas.microsoft.com/office/drawing/2014/main" id="{0F7D4AFC-E165-4102-B3D8-319033961EAD}"/>
                    </a:ext>
                  </a:extLst>
                </p:cNvPr>
                <p:cNvSpPr>
                  <a:spLocks/>
                </p:cNvSpPr>
                <p:nvPr/>
              </p:nvSpPr>
              <p:spPr bwMode="auto">
                <a:xfrm>
                  <a:off x="2323" y="3139"/>
                  <a:ext cx="89" cy="80"/>
                </a:xfrm>
                <a:custGeom>
                  <a:avLst/>
                  <a:gdLst>
                    <a:gd name="T0" fmla="*/ 88 w 97"/>
                    <a:gd name="T1" fmla="*/ 0 h 84"/>
                    <a:gd name="T2" fmla="*/ 0 w 97"/>
                    <a:gd name="T3" fmla="*/ 51 h 84"/>
                    <a:gd name="T4" fmla="*/ 0 w 97"/>
                    <a:gd name="T5" fmla="*/ 79 h 84"/>
                    <a:gd name="T6" fmla="*/ 88 w 97"/>
                    <a:gd name="T7" fmla="*/ 27 h 84"/>
                    <a:gd name="T8" fmla="*/ 88 w 97"/>
                    <a:gd name="T9" fmla="*/ 0 h 84"/>
                    <a:gd name="T10" fmla="*/ 0 60000 65536"/>
                    <a:gd name="T11" fmla="*/ 0 60000 65536"/>
                    <a:gd name="T12" fmla="*/ 0 60000 65536"/>
                    <a:gd name="T13" fmla="*/ 0 60000 65536"/>
                    <a:gd name="T14" fmla="*/ 0 60000 65536"/>
                    <a:gd name="T15" fmla="*/ 0 w 97"/>
                    <a:gd name="T16" fmla="*/ 0 h 84"/>
                    <a:gd name="T17" fmla="*/ 97 w 97"/>
                    <a:gd name="T18" fmla="*/ 84 h 84"/>
                  </a:gdLst>
                  <a:ahLst/>
                  <a:cxnLst>
                    <a:cxn ang="T10">
                      <a:pos x="T0" y="T1"/>
                    </a:cxn>
                    <a:cxn ang="T11">
                      <a:pos x="T2" y="T3"/>
                    </a:cxn>
                    <a:cxn ang="T12">
                      <a:pos x="T4" y="T5"/>
                    </a:cxn>
                    <a:cxn ang="T13">
                      <a:pos x="T6" y="T7"/>
                    </a:cxn>
                    <a:cxn ang="T14">
                      <a:pos x="T8" y="T9"/>
                    </a:cxn>
                  </a:cxnLst>
                  <a:rect l="T15" t="T16" r="T17" b="T18"/>
                  <a:pathLst>
                    <a:path w="97" h="84">
                      <a:moveTo>
                        <a:pt x="96" y="0"/>
                      </a:moveTo>
                      <a:lnTo>
                        <a:pt x="0" y="54"/>
                      </a:lnTo>
                      <a:lnTo>
                        <a:pt x="0" y="83"/>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3" name="Freeform 379">
                  <a:extLst>
                    <a:ext uri="{FF2B5EF4-FFF2-40B4-BE49-F238E27FC236}">
                      <a16:creationId xmlns:a16="http://schemas.microsoft.com/office/drawing/2014/main" id="{E52FB49E-DBCE-8237-6693-8311F1400A3E}"/>
                    </a:ext>
                  </a:extLst>
                </p:cNvPr>
                <p:cNvSpPr>
                  <a:spLocks/>
                </p:cNvSpPr>
                <p:nvPr/>
              </p:nvSpPr>
              <p:spPr bwMode="auto">
                <a:xfrm>
                  <a:off x="2300" y="3178"/>
                  <a:ext cx="24" cy="41"/>
                </a:xfrm>
                <a:custGeom>
                  <a:avLst/>
                  <a:gdLst>
                    <a:gd name="T0" fmla="*/ 23 w 26"/>
                    <a:gd name="T1" fmla="*/ 12 h 43"/>
                    <a:gd name="T2" fmla="*/ 0 w 26"/>
                    <a:gd name="T3" fmla="*/ 0 h 43"/>
                    <a:gd name="T4" fmla="*/ 0 w 26"/>
                    <a:gd name="T5" fmla="*/ 27 h 43"/>
                    <a:gd name="T6" fmla="*/ 23 w 26"/>
                    <a:gd name="T7" fmla="*/ 40 h 43"/>
                    <a:gd name="T8" fmla="*/ 23 w 26"/>
                    <a:gd name="T9" fmla="*/ 12 h 43"/>
                    <a:gd name="T10" fmla="*/ 0 60000 65536"/>
                    <a:gd name="T11" fmla="*/ 0 60000 65536"/>
                    <a:gd name="T12" fmla="*/ 0 60000 65536"/>
                    <a:gd name="T13" fmla="*/ 0 60000 65536"/>
                    <a:gd name="T14" fmla="*/ 0 60000 65536"/>
                    <a:gd name="T15" fmla="*/ 0 w 26"/>
                    <a:gd name="T16" fmla="*/ 0 h 43"/>
                    <a:gd name="T17" fmla="*/ 26 w 26"/>
                    <a:gd name="T18" fmla="*/ 43 h 43"/>
                  </a:gdLst>
                  <a:ahLst/>
                  <a:cxnLst>
                    <a:cxn ang="T10">
                      <a:pos x="T0" y="T1"/>
                    </a:cxn>
                    <a:cxn ang="T11">
                      <a:pos x="T2" y="T3"/>
                    </a:cxn>
                    <a:cxn ang="T12">
                      <a:pos x="T4" y="T5"/>
                    </a:cxn>
                    <a:cxn ang="T13">
                      <a:pos x="T6" y="T7"/>
                    </a:cxn>
                    <a:cxn ang="T14">
                      <a:pos x="T8" y="T9"/>
                    </a:cxn>
                  </a:cxnLst>
                  <a:rect l="T15" t="T16" r="T17" b="T18"/>
                  <a:pathLst>
                    <a:path w="26" h="43">
                      <a:moveTo>
                        <a:pt x="25" y="13"/>
                      </a:moveTo>
                      <a:lnTo>
                        <a:pt x="0" y="0"/>
                      </a:lnTo>
                      <a:lnTo>
                        <a:pt x="0" y="28"/>
                      </a:lnTo>
                      <a:lnTo>
                        <a:pt x="25" y="42"/>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4" name="Freeform 380">
                  <a:extLst>
                    <a:ext uri="{FF2B5EF4-FFF2-40B4-BE49-F238E27FC236}">
                      <a16:creationId xmlns:a16="http://schemas.microsoft.com/office/drawing/2014/main" id="{03A3DBF0-C8BD-FB1A-0ABE-9583D7687073}"/>
                    </a:ext>
                  </a:extLst>
                </p:cNvPr>
                <p:cNvSpPr>
                  <a:spLocks/>
                </p:cNvSpPr>
                <p:nvPr/>
              </p:nvSpPr>
              <p:spPr bwMode="auto">
                <a:xfrm>
                  <a:off x="2283" y="3194"/>
                  <a:ext cx="32" cy="20"/>
                </a:xfrm>
                <a:custGeom>
                  <a:avLst/>
                  <a:gdLst>
                    <a:gd name="T0" fmla="*/ 10 w 35"/>
                    <a:gd name="T1" fmla="*/ 0 h 21"/>
                    <a:gd name="T2" fmla="*/ 0 w 35"/>
                    <a:gd name="T3" fmla="*/ 6 h 21"/>
                    <a:gd name="T4" fmla="*/ 19 w 35"/>
                    <a:gd name="T5" fmla="*/ 19 h 21"/>
                    <a:gd name="T6" fmla="*/ 31 w 35"/>
                    <a:gd name="T7" fmla="*/ 12 h 21"/>
                    <a:gd name="T8" fmla="*/ 10 w 35"/>
                    <a:gd name="T9" fmla="*/ 0 h 21"/>
                    <a:gd name="T10" fmla="*/ 0 60000 65536"/>
                    <a:gd name="T11" fmla="*/ 0 60000 65536"/>
                    <a:gd name="T12" fmla="*/ 0 60000 65536"/>
                    <a:gd name="T13" fmla="*/ 0 60000 65536"/>
                    <a:gd name="T14" fmla="*/ 0 60000 65536"/>
                    <a:gd name="T15" fmla="*/ 0 w 35"/>
                    <a:gd name="T16" fmla="*/ 0 h 21"/>
                    <a:gd name="T17" fmla="*/ 35 w 35"/>
                    <a:gd name="T18" fmla="*/ 21 h 21"/>
                  </a:gdLst>
                  <a:ahLst/>
                  <a:cxnLst>
                    <a:cxn ang="T10">
                      <a:pos x="T0" y="T1"/>
                    </a:cxn>
                    <a:cxn ang="T11">
                      <a:pos x="T2" y="T3"/>
                    </a:cxn>
                    <a:cxn ang="T12">
                      <a:pos x="T4" y="T5"/>
                    </a:cxn>
                    <a:cxn ang="T13">
                      <a:pos x="T6" y="T7"/>
                    </a:cxn>
                    <a:cxn ang="T14">
                      <a:pos x="T8" y="T9"/>
                    </a:cxn>
                  </a:cxnLst>
                  <a:rect l="T15" t="T16" r="T17" b="T18"/>
                  <a:pathLst>
                    <a:path w="35" h="21">
                      <a:moveTo>
                        <a:pt x="11" y="0"/>
                      </a:moveTo>
                      <a:lnTo>
                        <a:pt x="0" y="6"/>
                      </a:lnTo>
                      <a:lnTo>
                        <a:pt x="21" y="20"/>
                      </a:lnTo>
                      <a:lnTo>
                        <a:pt x="34" y="13"/>
                      </a:lnTo>
                      <a:lnTo>
                        <a:pt x="11"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5" name="Freeform 381">
                  <a:extLst>
                    <a:ext uri="{FF2B5EF4-FFF2-40B4-BE49-F238E27FC236}">
                      <a16:creationId xmlns:a16="http://schemas.microsoft.com/office/drawing/2014/main" id="{88766019-35EB-421C-C0DF-38EFDCF6AB73}"/>
                    </a:ext>
                  </a:extLst>
                </p:cNvPr>
                <p:cNvSpPr>
                  <a:spLocks/>
                </p:cNvSpPr>
                <p:nvPr/>
              </p:nvSpPr>
              <p:spPr bwMode="auto">
                <a:xfrm>
                  <a:off x="2303" y="3206"/>
                  <a:ext cx="16" cy="32"/>
                </a:xfrm>
                <a:custGeom>
                  <a:avLst/>
                  <a:gdLst>
                    <a:gd name="T0" fmla="*/ 15 w 17"/>
                    <a:gd name="T1" fmla="*/ 24 h 34"/>
                    <a:gd name="T2" fmla="*/ 0 w 17"/>
                    <a:gd name="T3" fmla="*/ 31 h 34"/>
                    <a:gd name="T4" fmla="*/ 0 w 17"/>
                    <a:gd name="T5" fmla="*/ 6 h 34"/>
                    <a:gd name="T6" fmla="*/ 15 w 17"/>
                    <a:gd name="T7" fmla="*/ 0 h 34"/>
                    <a:gd name="T8" fmla="*/ 15 w 17"/>
                    <a:gd name="T9" fmla="*/ 24 h 34"/>
                    <a:gd name="T10" fmla="*/ 0 60000 65536"/>
                    <a:gd name="T11" fmla="*/ 0 60000 65536"/>
                    <a:gd name="T12" fmla="*/ 0 60000 65536"/>
                    <a:gd name="T13" fmla="*/ 0 60000 65536"/>
                    <a:gd name="T14" fmla="*/ 0 60000 65536"/>
                    <a:gd name="T15" fmla="*/ 0 w 17"/>
                    <a:gd name="T16" fmla="*/ 0 h 34"/>
                    <a:gd name="T17" fmla="*/ 17 w 17"/>
                    <a:gd name="T18" fmla="*/ 34 h 34"/>
                  </a:gdLst>
                  <a:ahLst/>
                  <a:cxnLst>
                    <a:cxn ang="T10">
                      <a:pos x="T0" y="T1"/>
                    </a:cxn>
                    <a:cxn ang="T11">
                      <a:pos x="T2" y="T3"/>
                    </a:cxn>
                    <a:cxn ang="T12">
                      <a:pos x="T4" y="T5"/>
                    </a:cxn>
                    <a:cxn ang="T13">
                      <a:pos x="T6" y="T7"/>
                    </a:cxn>
                    <a:cxn ang="T14">
                      <a:pos x="T8" y="T9"/>
                    </a:cxn>
                  </a:cxnLst>
                  <a:rect l="T15" t="T16" r="T17" b="T18"/>
                  <a:pathLst>
                    <a:path w="17" h="34">
                      <a:moveTo>
                        <a:pt x="16" y="25"/>
                      </a:moveTo>
                      <a:lnTo>
                        <a:pt x="0" y="33"/>
                      </a:lnTo>
                      <a:lnTo>
                        <a:pt x="0" y="6"/>
                      </a:lnTo>
                      <a:lnTo>
                        <a:pt x="16" y="0"/>
                      </a:lnTo>
                      <a:lnTo>
                        <a:pt x="16" y="2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6" name="Freeform 382">
                  <a:extLst>
                    <a:ext uri="{FF2B5EF4-FFF2-40B4-BE49-F238E27FC236}">
                      <a16:creationId xmlns:a16="http://schemas.microsoft.com/office/drawing/2014/main" id="{C2304E16-0BC6-DCEB-CBE6-23FDDF89A282}"/>
                    </a:ext>
                  </a:extLst>
                </p:cNvPr>
                <p:cNvSpPr>
                  <a:spLocks/>
                </p:cNvSpPr>
                <p:nvPr/>
              </p:nvSpPr>
              <p:spPr bwMode="auto">
                <a:xfrm>
                  <a:off x="2373" y="3169"/>
                  <a:ext cx="113" cy="68"/>
                </a:xfrm>
                <a:custGeom>
                  <a:avLst/>
                  <a:gdLst>
                    <a:gd name="T0" fmla="*/ 112 w 123"/>
                    <a:gd name="T1" fmla="*/ 13 h 72"/>
                    <a:gd name="T2" fmla="*/ 89 w 123"/>
                    <a:gd name="T3" fmla="*/ 0 h 72"/>
                    <a:gd name="T4" fmla="*/ 0 w 123"/>
                    <a:gd name="T5" fmla="*/ 53 h 72"/>
                    <a:gd name="T6" fmla="*/ 22 w 123"/>
                    <a:gd name="T7" fmla="*/ 67 h 72"/>
                    <a:gd name="T8" fmla="*/ 112 w 123"/>
                    <a:gd name="T9" fmla="*/ 13 h 72"/>
                    <a:gd name="T10" fmla="*/ 0 60000 65536"/>
                    <a:gd name="T11" fmla="*/ 0 60000 65536"/>
                    <a:gd name="T12" fmla="*/ 0 60000 65536"/>
                    <a:gd name="T13" fmla="*/ 0 60000 65536"/>
                    <a:gd name="T14" fmla="*/ 0 60000 65536"/>
                    <a:gd name="T15" fmla="*/ 0 w 123"/>
                    <a:gd name="T16" fmla="*/ 0 h 72"/>
                    <a:gd name="T17" fmla="*/ 123 w 123"/>
                    <a:gd name="T18" fmla="*/ 72 h 72"/>
                  </a:gdLst>
                  <a:ahLst/>
                  <a:cxnLst>
                    <a:cxn ang="T10">
                      <a:pos x="T0" y="T1"/>
                    </a:cxn>
                    <a:cxn ang="T11">
                      <a:pos x="T2" y="T3"/>
                    </a:cxn>
                    <a:cxn ang="T12">
                      <a:pos x="T4" y="T5"/>
                    </a:cxn>
                    <a:cxn ang="T13">
                      <a:pos x="T6" y="T7"/>
                    </a:cxn>
                    <a:cxn ang="T14">
                      <a:pos x="T8" y="T9"/>
                    </a:cxn>
                  </a:cxnLst>
                  <a:rect l="T15" t="T16" r="T17" b="T18"/>
                  <a:pathLst>
                    <a:path w="123" h="72">
                      <a:moveTo>
                        <a:pt x="122" y="14"/>
                      </a:moveTo>
                      <a:lnTo>
                        <a:pt x="97" y="0"/>
                      </a:lnTo>
                      <a:lnTo>
                        <a:pt x="0" y="56"/>
                      </a:lnTo>
                      <a:lnTo>
                        <a:pt x="24" y="71"/>
                      </a:lnTo>
                      <a:lnTo>
                        <a:pt x="122"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7" name="Freeform 383">
                  <a:extLst>
                    <a:ext uri="{FF2B5EF4-FFF2-40B4-BE49-F238E27FC236}">
                      <a16:creationId xmlns:a16="http://schemas.microsoft.com/office/drawing/2014/main" id="{14CE1952-42C6-B002-5942-5262257B7949}"/>
                    </a:ext>
                  </a:extLst>
                </p:cNvPr>
                <p:cNvSpPr>
                  <a:spLocks/>
                </p:cNvSpPr>
                <p:nvPr/>
              </p:nvSpPr>
              <p:spPr bwMode="auto">
                <a:xfrm>
                  <a:off x="2373" y="3222"/>
                  <a:ext cx="24" cy="42"/>
                </a:xfrm>
                <a:custGeom>
                  <a:avLst/>
                  <a:gdLst>
                    <a:gd name="T0" fmla="*/ 23 w 26"/>
                    <a:gd name="T1" fmla="*/ 13 h 44"/>
                    <a:gd name="T2" fmla="*/ 0 w 26"/>
                    <a:gd name="T3" fmla="*/ 0 h 44"/>
                    <a:gd name="T4" fmla="*/ 0 w 26"/>
                    <a:gd name="T5" fmla="*/ 27 h 44"/>
                    <a:gd name="T6" fmla="*/ 23 w 26"/>
                    <a:gd name="T7" fmla="*/ 41 h 44"/>
                    <a:gd name="T8" fmla="*/ 23 w 26"/>
                    <a:gd name="T9" fmla="*/ 13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4"/>
                      </a:moveTo>
                      <a:lnTo>
                        <a:pt x="0" y="0"/>
                      </a:lnTo>
                      <a:lnTo>
                        <a:pt x="0" y="28"/>
                      </a:lnTo>
                      <a:lnTo>
                        <a:pt x="25" y="43"/>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8" name="Freeform 384">
                  <a:extLst>
                    <a:ext uri="{FF2B5EF4-FFF2-40B4-BE49-F238E27FC236}">
                      <a16:creationId xmlns:a16="http://schemas.microsoft.com/office/drawing/2014/main" id="{93F0573D-E81B-65E6-B04D-8BFA99EF7F06}"/>
                    </a:ext>
                  </a:extLst>
                </p:cNvPr>
                <p:cNvSpPr>
                  <a:spLocks/>
                </p:cNvSpPr>
                <p:nvPr/>
              </p:nvSpPr>
              <p:spPr bwMode="auto">
                <a:xfrm>
                  <a:off x="2396" y="3183"/>
                  <a:ext cx="90" cy="81"/>
                </a:xfrm>
                <a:custGeom>
                  <a:avLst/>
                  <a:gdLst>
                    <a:gd name="T0" fmla="*/ 89 w 98"/>
                    <a:gd name="T1" fmla="*/ 0 h 85"/>
                    <a:gd name="T2" fmla="*/ 0 w 98"/>
                    <a:gd name="T3" fmla="*/ 52 h 85"/>
                    <a:gd name="T4" fmla="*/ 0 w 98"/>
                    <a:gd name="T5" fmla="*/ 80 h 85"/>
                    <a:gd name="T6" fmla="*/ 89 w 98"/>
                    <a:gd name="T7" fmla="*/ 27 h 85"/>
                    <a:gd name="T8" fmla="*/ 89 w 98"/>
                    <a:gd name="T9" fmla="*/ 0 h 85"/>
                    <a:gd name="T10" fmla="*/ 0 60000 65536"/>
                    <a:gd name="T11" fmla="*/ 0 60000 65536"/>
                    <a:gd name="T12" fmla="*/ 0 60000 65536"/>
                    <a:gd name="T13" fmla="*/ 0 60000 65536"/>
                    <a:gd name="T14" fmla="*/ 0 60000 65536"/>
                    <a:gd name="T15" fmla="*/ 0 w 98"/>
                    <a:gd name="T16" fmla="*/ 0 h 85"/>
                    <a:gd name="T17" fmla="*/ 98 w 98"/>
                    <a:gd name="T18" fmla="*/ 85 h 85"/>
                  </a:gdLst>
                  <a:ahLst/>
                  <a:cxnLst>
                    <a:cxn ang="T10">
                      <a:pos x="T0" y="T1"/>
                    </a:cxn>
                    <a:cxn ang="T11">
                      <a:pos x="T2" y="T3"/>
                    </a:cxn>
                    <a:cxn ang="T12">
                      <a:pos x="T4" y="T5"/>
                    </a:cxn>
                    <a:cxn ang="T13">
                      <a:pos x="T6" y="T7"/>
                    </a:cxn>
                    <a:cxn ang="T14">
                      <a:pos x="T8" y="T9"/>
                    </a:cxn>
                  </a:cxnLst>
                  <a:rect l="T15" t="T16" r="T17" b="T18"/>
                  <a:pathLst>
                    <a:path w="98" h="85">
                      <a:moveTo>
                        <a:pt x="97" y="0"/>
                      </a:moveTo>
                      <a:lnTo>
                        <a:pt x="0" y="55"/>
                      </a:lnTo>
                      <a:lnTo>
                        <a:pt x="0" y="84"/>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5" name="Picture 385">
                <a:extLst>
                  <a:ext uri="{FF2B5EF4-FFF2-40B4-BE49-F238E27FC236}">
                    <a16:creationId xmlns:a16="http://schemas.microsoft.com/office/drawing/2014/main" id="{6093BF24-278D-B22B-4C25-C5F98D38FE7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10" y="1439"/>
                <a:ext cx="368"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56" name="Picture 386">
                <a:extLst>
                  <a:ext uri="{FF2B5EF4-FFF2-40B4-BE49-F238E27FC236}">
                    <a16:creationId xmlns:a16="http://schemas.microsoft.com/office/drawing/2014/main" id="{CA8C76E9-89C4-21F3-8883-B6CD68DA443D}"/>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322" y="1467"/>
                <a:ext cx="521"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grpSp>
            <p:nvGrpSpPr>
              <p:cNvPr id="57" name="Group 387">
                <a:extLst>
                  <a:ext uri="{FF2B5EF4-FFF2-40B4-BE49-F238E27FC236}">
                    <a16:creationId xmlns:a16="http://schemas.microsoft.com/office/drawing/2014/main" id="{589F04A5-B876-EFD6-9126-F61F46AEF387}"/>
                  </a:ext>
                </a:extLst>
              </p:cNvPr>
              <p:cNvGrpSpPr>
                <a:grpSpLocks/>
              </p:cNvGrpSpPr>
              <p:nvPr/>
            </p:nvGrpSpPr>
            <p:grpSpPr bwMode="auto">
              <a:xfrm>
                <a:off x="1629" y="1411"/>
                <a:ext cx="332" cy="308"/>
                <a:chOff x="1166" y="1703"/>
                <a:chExt cx="401" cy="542"/>
              </a:xfrm>
            </p:grpSpPr>
            <p:sp>
              <p:nvSpPr>
                <p:cNvPr id="60" name="Freeform 388">
                  <a:extLst>
                    <a:ext uri="{FF2B5EF4-FFF2-40B4-BE49-F238E27FC236}">
                      <a16:creationId xmlns:a16="http://schemas.microsoft.com/office/drawing/2014/main" id="{3C56E662-E6FF-0721-9062-A3E41C0CECDB}"/>
                    </a:ext>
                  </a:extLst>
                </p:cNvPr>
                <p:cNvSpPr>
                  <a:spLocks/>
                </p:cNvSpPr>
                <p:nvPr/>
              </p:nvSpPr>
              <p:spPr bwMode="auto">
                <a:xfrm>
                  <a:off x="1385" y="1703"/>
                  <a:ext cx="63" cy="277"/>
                </a:xfrm>
                <a:custGeom>
                  <a:avLst/>
                  <a:gdLst>
                    <a:gd name="T0" fmla="*/ 0 w 63"/>
                    <a:gd name="T1" fmla="*/ 262 h 277"/>
                    <a:gd name="T2" fmla="*/ 15 w 63"/>
                    <a:gd name="T3" fmla="*/ 2 h 277"/>
                    <a:gd name="T4" fmla="*/ 28 w 63"/>
                    <a:gd name="T5" fmla="*/ 0 h 277"/>
                    <a:gd name="T6" fmla="*/ 41 w 63"/>
                    <a:gd name="T7" fmla="*/ 2 h 277"/>
                    <a:gd name="T8" fmla="*/ 62 w 63"/>
                    <a:gd name="T9" fmla="*/ 262 h 277"/>
                    <a:gd name="T10" fmla="*/ 59 w 63"/>
                    <a:gd name="T11" fmla="*/ 264 h 277"/>
                    <a:gd name="T12" fmla="*/ 56 w 63"/>
                    <a:gd name="T13" fmla="*/ 267 h 277"/>
                    <a:gd name="T14" fmla="*/ 52 w 63"/>
                    <a:gd name="T15" fmla="*/ 269 h 277"/>
                    <a:gd name="T16" fmla="*/ 48 w 63"/>
                    <a:gd name="T17" fmla="*/ 271 h 277"/>
                    <a:gd name="T18" fmla="*/ 42 w 63"/>
                    <a:gd name="T19" fmla="*/ 273 h 277"/>
                    <a:gd name="T20" fmla="*/ 36 w 63"/>
                    <a:gd name="T21" fmla="*/ 275 h 277"/>
                    <a:gd name="T22" fmla="*/ 32 w 63"/>
                    <a:gd name="T23" fmla="*/ 276 h 277"/>
                    <a:gd name="T24" fmla="*/ 29 w 63"/>
                    <a:gd name="T25" fmla="*/ 276 h 277"/>
                    <a:gd name="T26" fmla="*/ 25 w 63"/>
                    <a:gd name="T27" fmla="*/ 276 h 277"/>
                    <a:gd name="T28" fmla="*/ 20 w 63"/>
                    <a:gd name="T29" fmla="*/ 275 h 277"/>
                    <a:gd name="T30" fmla="*/ 17 w 63"/>
                    <a:gd name="T31" fmla="*/ 274 h 277"/>
                    <a:gd name="T32" fmla="*/ 14 w 63"/>
                    <a:gd name="T33" fmla="*/ 273 h 277"/>
                    <a:gd name="T34" fmla="*/ 11 w 63"/>
                    <a:gd name="T35" fmla="*/ 273 h 277"/>
                    <a:gd name="T36" fmla="*/ 9 w 63"/>
                    <a:gd name="T37" fmla="*/ 271 h 277"/>
                    <a:gd name="T38" fmla="*/ 5 w 63"/>
                    <a:gd name="T39" fmla="*/ 269 h 277"/>
                    <a:gd name="T40" fmla="*/ 2 w 63"/>
                    <a:gd name="T41" fmla="*/ 267 h 277"/>
                    <a:gd name="T42" fmla="*/ 1 w 63"/>
                    <a:gd name="T43" fmla="*/ 264 h 277"/>
                    <a:gd name="T44" fmla="*/ 0 w 63"/>
                    <a:gd name="T45" fmla="*/ 263 h 277"/>
                    <a:gd name="T46" fmla="*/ 0 w 63"/>
                    <a:gd name="T47" fmla="*/ 262 h 27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3"/>
                    <a:gd name="T73" fmla="*/ 0 h 277"/>
                    <a:gd name="T74" fmla="*/ 63 w 63"/>
                    <a:gd name="T75" fmla="*/ 277 h 27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3" h="277">
                      <a:moveTo>
                        <a:pt x="0" y="262"/>
                      </a:moveTo>
                      <a:lnTo>
                        <a:pt x="15" y="2"/>
                      </a:lnTo>
                      <a:lnTo>
                        <a:pt x="28" y="0"/>
                      </a:lnTo>
                      <a:lnTo>
                        <a:pt x="41" y="2"/>
                      </a:lnTo>
                      <a:lnTo>
                        <a:pt x="62" y="262"/>
                      </a:lnTo>
                      <a:lnTo>
                        <a:pt x="59" y="264"/>
                      </a:lnTo>
                      <a:lnTo>
                        <a:pt x="56" y="267"/>
                      </a:lnTo>
                      <a:lnTo>
                        <a:pt x="52" y="269"/>
                      </a:lnTo>
                      <a:lnTo>
                        <a:pt x="48" y="271"/>
                      </a:lnTo>
                      <a:lnTo>
                        <a:pt x="42" y="273"/>
                      </a:lnTo>
                      <a:lnTo>
                        <a:pt x="36" y="275"/>
                      </a:lnTo>
                      <a:lnTo>
                        <a:pt x="32" y="276"/>
                      </a:lnTo>
                      <a:lnTo>
                        <a:pt x="29" y="276"/>
                      </a:lnTo>
                      <a:lnTo>
                        <a:pt x="25" y="276"/>
                      </a:lnTo>
                      <a:lnTo>
                        <a:pt x="20" y="275"/>
                      </a:lnTo>
                      <a:lnTo>
                        <a:pt x="17" y="274"/>
                      </a:lnTo>
                      <a:lnTo>
                        <a:pt x="14" y="273"/>
                      </a:lnTo>
                      <a:lnTo>
                        <a:pt x="11" y="273"/>
                      </a:lnTo>
                      <a:lnTo>
                        <a:pt x="9" y="271"/>
                      </a:lnTo>
                      <a:lnTo>
                        <a:pt x="5" y="269"/>
                      </a:lnTo>
                      <a:lnTo>
                        <a:pt x="2" y="267"/>
                      </a:lnTo>
                      <a:lnTo>
                        <a:pt x="1" y="264"/>
                      </a:lnTo>
                      <a:lnTo>
                        <a:pt x="0" y="263"/>
                      </a:lnTo>
                      <a:lnTo>
                        <a:pt x="0" y="262"/>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1" name="Freeform 389">
                  <a:extLst>
                    <a:ext uri="{FF2B5EF4-FFF2-40B4-BE49-F238E27FC236}">
                      <a16:creationId xmlns:a16="http://schemas.microsoft.com/office/drawing/2014/main" id="{B5FD2785-FACE-D9C9-9467-4E167C7888B2}"/>
                    </a:ext>
                  </a:extLst>
                </p:cNvPr>
                <p:cNvSpPr>
                  <a:spLocks/>
                </p:cNvSpPr>
                <p:nvPr/>
              </p:nvSpPr>
              <p:spPr bwMode="auto">
                <a:xfrm>
                  <a:off x="1444" y="1737"/>
                  <a:ext cx="62" cy="276"/>
                </a:xfrm>
                <a:custGeom>
                  <a:avLst/>
                  <a:gdLst>
                    <a:gd name="T0" fmla="*/ 0 w 62"/>
                    <a:gd name="T1" fmla="*/ 261 h 276"/>
                    <a:gd name="T2" fmla="*/ 15 w 62"/>
                    <a:gd name="T3" fmla="*/ 2 h 276"/>
                    <a:gd name="T4" fmla="*/ 28 w 62"/>
                    <a:gd name="T5" fmla="*/ 0 h 276"/>
                    <a:gd name="T6" fmla="*/ 39 w 62"/>
                    <a:gd name="T7" fmla="*/ 2 h 276"/>
                    <a:gd name="T8" fmla="*/ 61 w 62"/>
                    <a:gd name="T9" fmla="*/ 261 h 276"/>
                    <a:gd name="T10" fmla="*/ 58 w 62"/>
                    <a:gd name="T11" fmla="*/ 264 h 276"/>
                    <a:gd name="T12" fmla="*/ 55 w 62"/>
                    <a:gd name="T13" fmla="*/ 266 h 276"/>
                    <a:gd name="T14" fmla="*/ 51 w 62"/>
                    <a:gd name="T15" fmla="*/ 268 h 276"/>
                    <a:gd name="T16" fmla="*/ 47 w 62"/>
                    <a:gd name="T17" fmla="*/ 270 h 276"/>
                    <a:gd name="T18" fmla="*/ 41 w 62"/>
                    <a:gd name="T19" fmla="*/ 272 h 276"/>
                    <a:gd name="T20" fmla="*/ 35 w 62"/>
                    <a:gd name="T21" fmla="*/ 275 h 276"/>
                    <a:gd name="T22" fmla="*/ 32 w 62"/>
                    <a:gd name="T23" fmla="*/ 275 h 276"/>
                    <a:gd name="T24" fmla="*/ 29 w 62"/>
                    <a:gd name="T25" fmla="*/ 275 h 276"/>
                    <a:gd name="T26" fmla="*/ 25 w 62"/>
                    <a:gd name="T27" fmla="*/ 275 h 276"/>
                    <a:gd name="T28" fmla="*/ 21 w 62"/>
                    <a:gd name="T29" fmla="*/ 275 h 276"/>
                    <a:gd name="T30" fmla="*/ 17 w 62"/>
                    <a:gd name="T31" fmla="*/ 274 h 276"/>
                    <a:gd name="T32" fmla="*/ 14 w 62"/>
                    <a:gd name="T33" fmla="*/ 272 h 276"/>
                    <a:gd name="T34" fmla="*/ 12 w 62"/>
                    <a:gd name="T35" fmla="*/ 271 h 276"/>
                    <a:gd name="T36" fmla="*/ 8 w 62"/>
                    <a:gd name="T37" fmla="*/ 270 h 276"/>
                    <a:gd name="T38" fmla="*/ 6 w 62"/>
                    <a:gd name="T39" fmla="*/ 268 h 276"/>
                    <a:gd name="T40" fmla="*/ 2 w 62"/>
                    <a:gd name="T41" fmla="*/ 266 h 276"/>
                    <a:gd name="T42" fmla="*/ 1 w 62"/>
                    <a:gd name="T43" fmla="*/ 264 h 276"/>
                    <a:gd name="T44" fmla="*/ 0 w 62"/>
                    <a:gd name="T45" fmla="*/ 262 h 276"/>
                    <a:gd name="T46" fmla="*/ 0 w 62"/>
                    <a:gd name="T47" fmla="*/ 261 h 2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2"/>
                    <a:gd name="T73" fmla="*/ 0 h 276"/>
                    <a:gd name="T74" fmla="*/ 62 w 62"/>
                    <a:gd name="T75" fmla="*/ 276 h 27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2" h="276">
                      <a:moveTo>
                        <a:pt x="0" y="261"/>
                      </a:moveTo>
                      <a:lnTo>
                        <a:pt x="15" y="2"/>
                      </a:lnTo>
                      <a:lnTo>
                        <a:pt x="28" y="0"/>
                      </a:lnTo>
                      <a:lnTo>
                        <a:pt x="39" y="2"/>
                      </a:lnTo>
                      <a:lnTo>
                        <a:pt x="61" y="261"/>
                      </a:lnTo>
                      <a:lnTo>
                        <a:pt x="58" y="264"/>
                      </a:lnTo>
                      <a:lnTo>
                        <a:pt x="55" y="266"/>
                      </a:lnTo>
                      <a:lnTo>
                        <a:pt x="51" y="268"/>
                      </a:lnTo>
                      <a:lnTo>
                        <a:pt x="47" y="270"/>
                      </a:lnTo>
                      <a:lnTo>
                        <a:pt x="41" y="272"/>
                      </a:lnTo>
                      <a:lnTo>
                        <a:pt x="35" y="275"/>
                      </a:lnTo>
                      <a:lnTo>
                        <a:pt x="32" y="275"/>
                      </a:lnTo>
                      <a:lnTo>
                        <a:pt x="29" y="275"/>
                      </a:lnTo>
                      <a:lnTo>
                        <a:pt x="25" y="275"/>
                      </a:lnTo>
                      <a:lnTo>
                        <a:pt x="21" y="275"/>
                      </a:lnTo>
                      <a:lnTo>
                        <a:pt x="17" y="274"/>
                      </a:lnTo>
                      <a:lnTo>
                        <a:pt x="14" y="272"/>
                      </a:lnTo>
                      <a:lnTo>
                        <a:pt x="12" y="271"/>
                      </a:lnTo>
                      <a:lnTo>
                        <a:pt x="8" y="270"/>
                      </a:lnTo>
                      <a:lnTo>
                        <a:pt x="6" y="268"/>
                      </a:lnTo>
                      <a:lnTo>
                        <a:pt x="2" y="266"/>
                      </a:lnTo>
                      <a:lnTo>
                        <a:pt x="1" y="264"/>
                      </a:lnTo>
                      <a:lnTo>
                        <a:pt x="0" y="262"/>
                      </a:lnTo>
                      <a:lnTo>
                        <a:pt x="0" y="261"/>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2" name="Freeform 390">
                  <a:extLst>
                    <a:ext uri="{FF2B5EF4-FFF2-40B4-BE49-F238E27FC236}">
                      <a16:creationId xmlns:a16="http://schemas.microsoft.com/office/drawing/2014/main" id="{98C2C15C-DBB7-2E90-DCB5-11ADBE4382FB}"/>
                    </a:ext>
                  </a:extLst>
                </p:cNvPr>
                <p:cNvSpPr>
                  <a:spLocks/>
                </p:cNvSpPr>
                <p:nvPr/>
              </p:nvSpPr>
              <p:spPr bwMode="auto">
                <a:xfrm>
                  <a:off x="1413" y="1703"/>
                  <a:ext cx="34" cy="277"/>
                </a:xfrm>
                <a:custGeom>
                  <a:avLst/>
                  <a:gdLst>
                    <a:gd name="T0" fmla="*/ 6 w 34"/>
                    <a:gd name="T1" fmla="*/ 276 h 277"/>
                    <a:gd name="T2" fmla="*/ 10 w 34"/>
                    <a:gd name="T3" fmla="*/ 276 h 277"/>
                    <a:gd name="T4" fmla="*/ 13 w 34"/>
                    <a:gd name="T5" fmla="*/ 275 h 277"/>
                    <a:gd name="T6" fmla="*/ 17 w 34"/>
                    <a:gd name="T7" fmla="*/ 274 h 277"/>
                    <a:gd name="T8" fmla="*/ 19 w 34"/>
                    <a:gd name="T9" fmla="*/ 273 h 277"/>
                    <a:gd name="T10" fmla="*/ 24 w 34"/>
                    <a:gd name="T11" fmla="*/ 271 h 277"/>
                    <a:gd name="T12" fmla="*/ 26 w 34"/>
                    <a:gd name="T13" fmla="*/ 270 h 277"/>
                    <a:gd name="T14" fmla="*/ 28 w 34"/>
                    <a:gd name="T15" fmla="*/ 269 h 277"/>
                    <a:gd name="T16" fmla="*/ 30 w 34"/>
                    <a:gd name="T17" fmla="*/ 267 h 277"/>
                    <a:gd name="T18" fmla="*/ 32 w 34"/>
                    <a:gd name="T19" fmla="*/ 264 h 277"/>
                    <a:gd name="T20" fmla="*/ 33 w 34"/>
                    <a:gd name="T21" fmla="*/ 262 h 277"/>
                    <a:gd name="T22" fmla="*/ 12 w 34"/>
                    <a:gd name="T23" fmla="*/ 2 h 277"/>
                    <a:gd name="T24" fmla="*/ 0 w 34"/>
                    <a:gd name="T25" fmla="*/ 0 h 277"/>
                    <a:gd name="T26" fmla="*/ 0 w 34"/>
                    <a:gd name="T27" fmla="*/ 276 h 277"/>
                    <a:gd name="T28" fmla="*/ 6 w 34"/>
                    <a:gd name="T29" fmla="*/ 276 h 27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277"/>
                    <a:gd name="T47" fmla="*/ 34 w 34"/>
                    <a:gd name="T48" fmla="*/ 277 h 27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277">
                      <a:moveTo>
                        <a:pt x="6" y="276"/>
                      </a:moveTo>
                      <a:lnTo>
                        <a:pt x="10" y="276"/>
                      </a:lnTo>
                      <a:lnTo>
                        <a:pt x="13" y="275"/>
                      </a:lnTo>
                      <a:lnTo>
                        <a:pt x="17" y="274"/>
                      </a:lnTo>
                      <a:lnTo>
                        <a:pt x="19" y="273"/>
                      </a:lnTo>
                      <a:lnTo>
                        <a:pt x="24" y="271"/>
                      </a:lnTo>
                      <a:lnTo>
                        <a:pt x="26" y="270"/>
                      </a:lnTo>
                      <a:lnTo>
                        <a:pt x="28" y="269"/>
                      </a:lnTo>
                      <a:lnTo>
                        <a:pt x="30" y="267"/>
                      </a:lnTo>
                      <a:lnTo>
                        <a:pt x="32" y="264"/>
                      </a:lnTo>
                      <a:lnTo>
                        <a:pt x="33" y="262"/>
                      </a:lnTo>
                      <a:lnTo>
                        <a:pt x="12" y="2"/>
                      </a:lnTo>
                      <a:lnTo>
                        <a:pt x="0" y="0"/>
                      </a:lnTo>
                      <a:lnTo>
                        <a:pt x="0" y="276"/>
                      </a:lnTo>
                      <a:lnTo>
                        <a:pt x="6" y="276"/>
                      </a:lnTo>
                    </a:path>
                  </a:pathLst>
                </a:custGeom>
                <a:solidFill>
                  <a:srgbClr val="9966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3" name="Freeform 391">
                  <a:extLst>
                    <a:ext uri="{FF2B5EF4-FFF2-40B4-BE49-F238E27FC236}">
                      <a16:creationId xmlns:a16="http://schemas.microsoft.com/office/drawing/2014/main" id="{EBF9D9F5-8E35-B3D2-EB4E-A33E1BEA3975}"/>
                    </a:ext>
                  </a:extLst>
                </p:cNvPr>
                <p:cNvSpPr>
                  <a:spLocks/>
                </p:cNvSpPr>
                <p:nvPr/>
              </p:nvSpPr>
              <p:spPr bwMode="auto">
                <a:xfrm>
                  <a:off x="1385" y="1998"/>
                  <a:ext cx="182" cy="195"/>
                </a:xfrm>
                <a:custGeom>
                  <a:avLst/>
                  <a:gdLst>
                    <a:gd name="T0" fmla="*/ 181 w 182"/>
                    <a:gd name="T1" fmla="*/ 0 h 195"/>
                    <a:gd name="T2" fmla="*/ 0 w 182"/>
                    <a:gd name="T3" fmla="*/ 103 h 195"/>
                    <a:gd name="T4" fmla="*/ 0 w 182"/>
                    <a:gd name="T5" fmla="*/ 194 h 195"/>
                    <a:gd name="T6" fmla="*/ 181 w 182"/>
                    <a:gd name="T7" fmla="*/ 89 h 195"/>
                    <a:gd name="T8" fmla="*/ 181 w 182"/>
                    <a:gd name="T9" fmla="*/ 0 h 195"/>
                    <a:gd name="T10" fmla="*/ 0 60000 65536"/>
                    <a:gd name="T11" fmla="*/ 0 60000 65536"/>
                    <a:gd name="T12" fmla="*/ 0 60000 65536"/>
                    <a:gd name="T13" fmla="*/ 0 60000 65536"/>
                    <a:gd name="T14" fmla="*/ 0 60000 65536"/>
                    <a:gd name="T15" fmla="*/ 0 w 182"/>
                    <a:gd name="T16" fmla="*/ 0 h 195"/>
                    <a:gd name="T17" fmla="*/ 182 w 182"/>
                    <a:gd name="T18" fmla="*/ 195 h 195"/>
                  </a:gdLst>
                  <a:ahLst/>
                  <a:cxnLst>
                    <a:cxn ang="T10">
                      <a:pos x="T0" y="T1"/>
                    </a:cxn>
                    <a:cxn ang="T11">
                      <a:pos x="T2" y="T3"/>
                    </a:cxn>
                    <a:cxn ang="T12">
                      <a:pos x="T4" y="T5"/>
                    </a:cxn>
                    <a:cxn ang="T13">
                      <a:pos x="T6" y="T7"/>
                    </a:cxn>
                    <a:cxn ang="T14">
                      <a:pos x="T8" y="T9"/>
                    </a:cxn>
                  </a:cxnLst>
                  <a:rect l="T15" t="T16" r="T17" b="T18"/>
                  <a:pathLst>
                    <a:path w="182" h="195">
                      <a:moveTo>
                        <a:pt x="181" y="0"/>
                      </a:moveTo>
                      <a:lnTo>
                        <a:pt x="0" y="103"/>
                      </a:lnTo>
                      <a:lnTo>
                        <a:pt x="0" y="194"/>
                      </a:lnTo>
                      <a:lnTo>
                        <a:pt x="181" y="89"/>
                      </a:lnTo>
                      <a:lnTo>
                        <a:pt x="181" y="0"/>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4" name="Freeform 392">
                  <a:extLst>
                    <a:ext uri="{FF2B5EF4-FFF2-40B4-BE49-F238E27FC236}">
                      <a16:creationId xmlns:a16="http://schemas.microsoft.com/office/drawing/2014/main" id="{A6C1B755-1251-4493-C95C-0040C05C6B19}"/>
                    </a:ext>
                  </a:extLst>
                </p:cNvPr>
                <p:cNvSpPr>
                  <a:spLocks/>
                </p:cNvSpPr>
                <p:nvPr/>
              </p:nvSpPr>
              <p:spPr bwMode="auto">
                <a:xfrm>
                  <a:off x="1166" y="1976"/>
                  <a:ext cx="220" cy="217"/>
                </a:xfrm>
                <a:custGeom>
                  <a:avLst/>
                  <a:gdLst>
                    <a:gd name="T0" fmla="*/ 0 w 220"/>
                    <a:gd name="T1" fmla="*/ 0 h 217"/>
                    <a:gd name="T2" fmla="*/ 219 w 220"/>
                    <a:gd name="T3" fmla="*/ 125 h 217"/>
                    <a:gd name="T4" fmla="*/ 219 w 220"/>
                    <a:gd name="T5" fmla="*/ 216 h 217"/>
                    <a:gd name="T6" fmla="*/ 0 w 220"/>
                    <a:gd name="T7" fmla="*/ 90 h 217"/>
                    <a:gd name="T8" fmla="*/ 0 w 220"/>
                    <a:gd name="T9" fmla="*/ 0 h 217"/>
                    <a:gd name="T10" fmla="*/ 0 60000 65536"/>
                    <a:gd name="T11" fmla="*/ 0 60000 65536"/>
                    <a:gd name="T12" fmla="*/ 0 60000 65536"/>
                    <a:gd name="T13" fmla="*/ 0 60000 65536"/>
                    <a:gd name="T14" fmla="*/ 0 60000 65536"/>
                    <a:gd name="T15" fmla="*/ 0 w 220"/>
                    <a:gd name="T16" fmla="*/ 0 h 217"/>
                    <a:gd name="T17" fmla="*/ 220 w 220"/>
                    <a:gd name="T18" fmla="*/ 217 h 217"/>
                  </a:gdLst>
                  <a:ahLst/>
                  <a:cxnLst>
                    <a:cxn ang="T10">
                      <a:pos x="T0" y="T1"/>
                    </a:cxn>
                    <a:cxn ang="T11">
                      <a:pos x="T2" y="T3"/>
                    </a:cxn>
                    <a:cxn ang="T12">
                      <a:pos x="T4" y="T5"/>
                    </a:cxn>
                    <a:cxn ang="T13">
                      <a:pos x="T6" y="T7"/>
                    </a:cxn>
                    <a:cxn ang="T14">
                      <a:pos x="T8" y="T9"/>
                    </a:cxn>
                  </a:cxnLst>
                  <a:rect l="T15" t="T16" r="T17" b="T18"/>
                  <a:pathLst>
                    <a:path w="220" h="217">
                      <a:moveTo>
                        <a:pt x="0" y="0"/>
                      </a:moveTo>
                      <a:lnTo>
                        <a:pt x="219" y="125"/>
                      </a:lnTo>
                      <a:lnTo>
                        <a:pt x="219" y="216"/>
                      </a:lnTo>
                      <a:lnTo>
                        <a:pt x="0" y="90"/>
                      </a:lnTo>
                      <a:lnTo>
                        <a:pt x="0" y="0"/>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5" name="Freeform 393">
                  <a:extLst>
                    <a:ext uri="{FF2B5EF4-FFF2-40B4-BE49-F238E27FC236}">
                      <a16:creationId xmlns:a16="http://schemas.microsoft.com/office/drawing/2014/main" id="{4AD2F1E3-F26B-9643-6D28-3DCBBC8B8A51}"/>
                    </a:ext>
                  </a:extLst>
                </p:cNvPr>
                <p:cNvSpPr>
                  <a:spLocks/>
                </p:cNvSpPr>
                <p:nvPr/>
              </p:nvSpPr>
              <p:spPr bwMode="auto">
                <a:xfrm>
                  <a:off x="1166" y="1871"/>
                  <a:ext cx="401" cy="231"/>
                </a:xfrm>
                <a:custGeom>
                  <a:avLst/>
                  <a:gdLst>
                    <a:gd name="T0" fmla="*/ 400 w 401"/>
                    <a:gd name="T1" fmla="*/ 126 h 231"/>
                    <a:gd name="T2" fmla="*/ 219 w 401"/>
                    <a:gd name="T3" fmla="*/ 230 h 231"/>
                    <a:gd name="T4" fmla="*/ 0 w 401"/>
                    <a:gd name="T5" fmla="*/ 103 h 231"/>
                    <a:gd name="T6" fmla="*/ 180 w 401"/>
                    <a:gd name="T7" fmla="*/ 0 h 231"/>
                    <a:gd name="T8" fmla="*/ 400 w 401"/>
                    <a:gd name="T9" fmla="*/ 126 h 231"/>
                    <a:gd name="T10" fmla="*/ 0 60000 65536"/>
                    <a:gd name="T11" fmla="*/ 0 60000 65536"/>
                    <a:gd name="T12" fmla="*/ 0 60000 65536"/>
                    <a:gd name="T13" fmla="*/ 0 60000 65536"/>
                    <a:gd name="T14" fmla="*/ 0 60000 65536"/>
                    <a:gd name="T15" fmla="*/ 0 w 401"/>
                    <a:gd name="T16" fmla="*/ 0 h 231"/>
                    <a:gd name="T17" fmla="*/ 401 w 401"/>
                    <a:gd name="T18" fmla="*/ 231 h 231"/>
                  </a:gdLst>
                  <a:ahLst/>
                  <a:cxnLst>
                    <a:cxn ang="T10">
                      <a:pos x="T0" y="T1"/>
                    </a:cxn>
                    <a:cxn ang="T11">
                      <a:pos x="T2" y="T3"/>
                    </a:cxn>
                    <a:cxn ang="T12">
                      <a:pos x="T4" y="T5"/>
                    </a:cxn>
                    <a:cxn ang="T13">
                      <a:pos x="T6" y="T7"/>
                    </a:cxn>
                    <a:cxn ang="T14">
                      <a:pos x="T8" y="T9"/>
                    </a:cxn>
                  </a:cxnLst>
                  <a:rect l="T15" t="T16" r="T17" b="T18"/>
                  <a:pathLst>
                    <a:path w="401" h="231">
                      <a:moveTo>
                        <a:pt x="400" y="126"/>
                      </a:moveTo>
                      <a:lnTo>
                        <a:pt x="219" y="230"/>
                      </a:lnTo>
                      <a:lnTo>
                        <a:pt x="0" y="103"/>
                      </a:lnTo>
                      <a:lnTo>
                        <a:pt x="180" y="0"/>
                      </a:lnTo>
                      <a:lnTo>
                        <a:pt x="400" y="126"/>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6" name="Freeform 394">
                  <a:extLst>
                    <a:ext uri="{FF2B5EF4-FFF2-40B4-BE49-F238E27FC236}">
                      <a16:creationId xmlns:a16="http://schemas.microsoft.com/office/drawing/2014/main" id="{69FE6BF3-3262-1FB0-E6E6-5D278CAB6869}"/>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7" name="Freeform 395">
                  <a:extLst>
                    <a:ext uri="{FF2B5EF4-FFF2-40B4-BE49-F238E27FC236}">
                      <a16:creationId xmlns:a16="http://schemas.microsoft.com/office/drawing/2014/main" id="{B8651257-BC71-AFB0-BE84-BE69F193807E}"/>
                    </a:ext>
                  </a:extLst>
                </p:cNvPr>
                <p:cNvSpPr>
                  <a:spLocks/>
                </p:cNvSpPr>
                <p:nvPr/>
              </p:nvSpPr>
              <p:spPr bwMode="auto">
                <a:xfrm>
                  <a:off x="1398" y="2103"/>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8" name="Freeform 396">
                  <a:extLst>
                    <a:ext uri="{FF2B5EF4-FFF2-40B4-BE49-F238E27FC236}">
                      <a16:creationId xmlns:a16="http://schemas.microsoft.com/office/drawing/2014/main" id="{1228E0B8-79CA-4BE7-F77E-72C72108EA2E}"/>
                    </a:ext>
                  </a:extLst>
                </p:cNvPr>
                <p:cNvSpPr>
                  <a:spLocks/>
                </p:cNvSpPr>
                <p:nvPr/>
              </p:nvSpPr>
              <p:spPr bwMode="auto">
                <a:xfrm>
                  <a:off x="1185" y="2080"/>
                  <a:ext cx="107" cy="104"/>
                </a:xfrm>
                <a:custGeom>
                  <a:avLst/>
                  <a:gdLst>
                    <a:gd name="T0" fmla="*/ 0 w 107"/>
                    <a:gd name="T1" fmla="*/ 0 h 104"/>
                    <a:gd name="T2" fmla="*/ 106 w 107"/>
                    <a:gd name="T3" fmla="*/ 61 h 104"/>
                    <a:gd name="T4" fmla="*/ 106 w 107"/>
                    <a:gd name="T5" fmla="*/ 103 h 104"/>
                    <a:gd name="T6" fmla="*/ 0 w 107"/>
                    <a:gd name="T7" fmla="*/ 42 h 104"/>
                    <a:gd name="T8" fmla="*/ 0 w 107"/>
                    <a:gd name="T9" fmla="*/ 0 h 104"/>
                    <a:gd name="T10" fmla="*/ 0 60000 65536"/>
                    <a:gd name="T11" fmla="*/ 0 60000 65536"/>
                    <a:gd name="T12" fmla="*/ 0 60000 65536"/>
                    <a:gd name="T13" fmla="*/ 0 60000 65536"/>
                    <a:gd name="T14" fmla="*/ 0 60000 65536"/>
                    <a:gd name="T15" fmla="*/ 0 w 107"/>
                    <a:gd name="T16" fmla="*/ 0 h 104"/>
                    <a:gd name="T17" fmla="*/ 107 w 107"/>
                    <a:gd name="T18" fmla="*/ 104 h 104"/>
                  </a:gdLst>
                  <a:ahLst/>
                  <a:cxnLst>
                    <a:cxn ang="T10">
                      <a:pos x="T0" y="T1"/>
                    </a:cxn>
                    <a:cxn ang="T11">
                      <a:pos x="T2" y="T3"/>
                    </a:cxn>
                    <a:cxn ang="T12">
                      <a:pos x="T4" y="T5"/>
                    </a:cxn>
                    <a:cxn ang="T13">
                      <a:pos x="T6" y="T7"/>
                    </a:cxn>
                    <a:cxn ang="T14">
                      <a:pos x="T8" y="T9"/>
                    </a:cxn>
                  </a:cxnLst>
                  <a:rect l="T15" t="T16" r="T17" b="T18"/>
                  <a:pathLst>
                    <a:path w="107" h="104">
                      <a:moveTo>
                        <a:pt x="0" y="0"/>
                      </a:moveTo>
                      <a:lnTo>
                        <a:pt x="106" y="61"/>
                      </a:lnTo>
                      <a:lnTo>
                        <a:pt x="106" y="103"/>
                      </a:lnTo>
                      <a:lnTo>
                        <a:pt x="0" y="42"/>
                      </a:lnTo>
                      <a:lnTo>
                        <a:pt x="0" y="0"/>
                      </a:lnTo>
                    </a:path>
                  </a:pathLst>
                </a:custGeom>
                <a:solidFill>
                  <a:srgbClr val="FF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9" name="Freeform 397">
                  <a:extLst>
                    <a:ext uri="{FF2B5EF4-FFF2-40B4-BE49-F238E27FC236}">
                      <a16:creationId xmlns:a16="http://schemas.microsoft.com/office/drawing/2014/main" id="{F0A6700B-3B62-70A7-D72B-178487E84710}"/>
                    </a:ext>
                  </a:extLst>
                </p:cNvPr>
                <p:cNvSpPr>
                  <a:spLocks/>
                </p:cNvSpPr>
                <p:nvPr/>
              </p:nvSpPr>
              <p:spPr bwMode="auto">
                <a:xfrm>
                  <a:off x="1290" y="2117"/>
                  <a:ext cx="41" cy="67"/>
                </a:xfrm>
                <a:custGeom>
                  <a:avLst/>
                  <a:gdLst>
                    <a:gd name="T0" fmla="*/ 40 w 41"/>
                    <a:gd name="T1" fmla="*/ 0 h 67"/>
                    <a:gd name="T2" fmla="*/ 0 w 41"/>
                    <a:gd name="T3" fmla="*/ 22 h 67"/>
                    <a:gd name="T4" fmla="*/ 0 w 41"/>
                    <a:gd name="T5" fmla="*/ 66 h 67"/>
                    <a:gd name="T6" fmla="*/ 40 w 41"/>
                    <a:gd name="T7" fmla="*/ 43 h 67"/>
                    <a:gd name="T8" fmla="*/ 40 w 41"/>
                    <a:gd name="T9" fmla="*/ 0 h 67"/>
                    <a:gd name="T10" fmla="*/ 0 60000 65536"/>
                    <a:gd name="T11" fmla="*/ 0 60000 65536"/>
                    <a:gd name="T12" fmla="*/ 0 60000 65536"/>
                    <a:gd name="T13" fmla="*/ 0 60000 65536"/>
                    <a:gd name="T14" fmla="*/ 0 60000 65536"/>
                    <a:gd name="T15" fmla="*/ 0 w 41"/>
                    <a:gd name="T16" fmla="*/ 0 h 67"/>
                    <a:gd name="T17" fmla="*/ 41 w 41"/>
                    <a:gd name="T18" fmla="*/ 67 h 67"/>
                  </a:gdLst>
                  <a:ahLst/>
                  <a:cxnLst>
                    <a:cxn ang="T10">
                      <a:pos x="T0" y="T1"/>
                    </a:cxn>
                    <a:cxn ang="T11">
                      <a:pos x="T2" y="T3"/>
                    </a:cxn>
                    <a:cxn ang="T12">
                      <a:pos x="T4" y="T5"/>
                    </a:cxn>
                    <a:cxn ang="T13">
                      <a:pos x="T6" y="T7"/>
                    </a:cxn>
                    <a:cxn ang="T14">
                      <a:pos x="T8" y="T9"/>
                    </a:cxn>
                  </a:cxnLst>
                  <a:rect l="T15" t="T16" r="T17" b="T18"/>
                  <a:pathLst>
                    <a:path w="41" h="67">
                      <a:moveTo>
                        <a:pt x="40" y="0"/>
                      </a:moveTo>
                      <a:lnTo>
                        <a:pt x="0" y="22"/>
                      </a:lnTo>
                      <a:lnTo>
                        <a:pt x="0" y="66"/>
                      </a:lnTo>
                      <a:lnTo>
                        <a:pt x="40" y="43"/>
                      </a:lnTo>
                      <a:lnTo>
                        <a:pt x="40" y="0"/>
                      </a:lnTo>
                    </a:path>
                  </a:pathLst>
                </a:custGeom>
                <a:solidFill>
                  <a:srgbClr val="FF33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0" name="Freeform 398">
                  <a:extLst>
                    <a:ext uri="{FF2B5EF4-FFF2-40B4-BE49-F238E27FC236}">
                      <a16:creationId xmlns:a16="http://schemas.microsoft.com/office/drawing/2014/main" id="{A0D99D81-1529-C2B0-5C77-24B0E661B465}"/>
                    </a:ext>
                  </a:extLst>
                </p:cNvPr>
                <p:cNvSpPr>
                  <a:spLocks/>
                </p:cNvSpPr>
                <p:nvPr/>
              </p:nvSpPr>
              <p:spPr bwMode="auto">
                <a:xfrm>
                  <a:off x="1184" y="2058"/>
                  <a:ext cx="146" cy="84"/>
                </a:xfrm>
                <a:custGeom>
                  <a:avLst/>
                  <a:gdLst>
                    <a:gd name="T0" fmla="*/ 145 w 146"/>
                    <a:gd name="T1" fmla="*/ 61 h 84"/>
                    <a:gd name="T2" fmla="*/ 105 w 146"/>
                    <a:gd name="T3" fmla="*/ 83 h 84"/>
                    <a:gd name="T4" fmla="*/ 0 w 146"/>
                    <a:gd name="T5" fmla="*/ 21 h 84"/>
                    <a:gd name="T6" fmla="*/ 37 w 146"/>
                    <a:gd name="T7" fmla="*/ 0 h 84"/>
                    <a:gd name="T8" fmla="*/ 145 w 146"/>
                    <a:gd name="T9" fmla="*/ 61 h 84"/>
                    <a:gd name="T10" fmla="*/ 0 60000 65536"/>
                    <a:gd name="T11" fmla="*/ 0 60000 65536"/>
                    <a:gd name="T12" fmla="*/ 0 60000 65536"/>
                    <a:gd name="T13" fmla="*/ 0 60000 65536"/>
                    <a:gd name="T14" fmla="*/ 0 60000 65536"/>
                    <a:gd name="T15" fmla="*/ 0 w 146"/>
                    <a:gd name="T16" fmla="*/ 0 h 84"/>
                    <a:gd name="T17" fmla="*/ 146 w 146"/>
                    <a:gd name="T18" fmla="*/ 84 h 84"/>
                  </a:gdLst>
                  <a:ahLst/>
                  <a:cxnLst>
                    <a:cxn ang="T10">
                      <a:pos x="T0" y="T1"/>
                    </a:cxn>
                    <a:cxn ang="T11">
                      <a:pos x="T2" y="T3"/>
                    </a:cxn>
                    <a:cxn ang="T12">
                      <a:pos x="T4" y="T5"/>
                    </a:cxn>
                    <a:cxn ang="T13">
                      <a:pos x="T6" y="T7"/>
                    </a:cxn>
                    <a:cxn ang="T14">
                      <a:pos x="T8" y="T9"/>
                    </a:cxn>
                  </a:cxnLst>
                  <a:rect l="T15" t="T16" r="T17" b="T18"/>
                  <a:pathLst>
                    <a:path w="146" h="84">
                      <a:moveTo>
                        <a:pt x="145" y="61"/>
                      </a:moveTo>
                      <a:lnTo>
                        <a:pt x="105" y="83"/>
                      </a:lnTo>
                      <a:lnTo>
                        <a:pt x="0" y="21"/>
                      </a:lnTo>
                      <a:lnTo>
                        <a:pt x="37" y="0"/>
                      </a:lnTo>
                      <a:lnTo>
                        <a:pt x="145" y="61"/>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1" name="Freeform 399">
                  <a:extLst>
                    <a:ext uri="{FF2B5EF4-FFF2-40B4-BE49-F238E27FC236}">
                      <a16:creationId xmlns:a16="http://schemas.microsoft.com/office/drawing/2014/main" id="{C476A43B-9B00-688B-B7F4-E8D8A7741B99}"/>
                    </a:ext>
                  </a:extLst>
                </p:cNvPr>
                <p:cNvSpPr>
                  <a:spLocks/>
                </p:cNvSpPr>
                <p:nvPr/>
              </p:nvSpPr>
              <p:spPr bwMode="auto">
                <a:xfrm>
                  <a:off x="1456" y="2070"/>
                  <a:ext cx="32" cy="64"/>
                </a:xfrm>
                <a:custGeom>
                  <a:avLst/>
                  <a:gdLst>
                    <a:gd name="T0" fmla="*/ 31 w 32"/>
                    <a:gd name="T1" fmla="*/ 0 h 64"/>
                    <a:gd name="T2" fmla="*/ 0 w 32"/>
                    <a:gd name="T3" fmla="*/ 18 h 64"/>
                    <a:gd name="T4" fmla="*/ 0 w 32"/>
                    <a:gd name="T5" fmla="*/ 63 h 64"/>
                    <a:gd name="T6" fmla="*/ 31 w 32"/>
                    <a:gd name="T7" fmla="*/ 45 h 64"/>
                    <a:gd name="T8" fmla="*/ 31 w 32"/>
                    <a:gd name="T9" fmla="*/ 0 h 64"/>
                    <a:gd name="T10" fmla="*/ 0 60000 65536"/>
                    <a:gd name="T11" fmla="*/ 0 60000 65536"/>
                    <a:gd name="T12" fmla="*/ 0 60000 65536"/>
                    <a:gd name="T13" fmla="*/ 0 60000 65536"/>
                    <a:gd name="T14" fmla="*/ 0 60000 65536"/>
                    <a:gd name="T15" fmla="*/ 0 w 32"/>
                    <a:gd name="T16" fmla="*/ 0 h 64"/>
                    <a:gd name="T17" fmla="*/ 32 w 32"/>
                    <a:gd name="T18" fmla="*/ 64 h 64"/>
                  </a:gdLst>
                  <a:ahLst/>
                  <a:cxnLst>
                    <a:cxn ang="T10">
                      <a:pos x="T0" y="T1"/>
                    </a:cxn>
                    <a:cxn ang="T11">
                      <a:pos x="T2" y="T3"/>
                    </a:cxn>
                    <a:cxn ang="T12">
                      <a:pos x="T4" y="T5"/>
                    </a:cxn>
                    <a:cxn ang="T13">
                      <a:pos x="T6" y="T7"/>
                    </a:cxn>
                    <a:cxn ang="T14">
                      <a:pos x="T8" y="T9"/>
                    </a:cxn>
                  </a:cxnLst>
                  <a:rect l="T15" t="T16" r="T17" b="T18"/>
                  <a:pathLst>
                    <a:path w="32" h="64">
                      <a:moveTo>
                        <a:pt x="31" y="0"/>
                      </a:moveTo>
                      <a:lnTo>
                        <a:pt x="0" y="18"/>
                      </a:lnTo>
                      <a:lnTo>
                        <a:pt x="0" y="63"/>
                      </a:lnTo>
                      <a:lnTo>
                        <a:pt x="31" y="45"/>
                      </a:lnTo>
                      <a:lnTo>
                        <a:pt x="31"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2" name="Freeform 400">
                  <a:extLst>
                    <a:ext uri="{FF2B5EF4-FFF2-40B4-BE49-F238E27FC236}">
                      <a16:creationId xmlns:a16="http://schemas.microsoft.com/office/drawing/2014/main" id="{0D7EF574-9E73-EDF1-DBE5-F2BB247E94E0}"/>
                    </a:ext>
                  </a:extLst>
                </p:cNvPr>
                <p:cNvSpPr>
                  <a:spLocks/>
                </p:cNvSpPr>
                <p:nvPr/>
              </p:nvSpPr>
              <p:spPr bwMode="auto">
                <a:xfrm>
                  <a:off x="1166" y="1939"/>
                  <a:ext cx="59" cy="71"/>
                </a:xfrm>
                <a:custGeom>
                  <a:avLst/>
                  <a:gdLst>
                    <a:gd name="T0" fmla="*/ 58 w 59"/>
                    <a:gd name="T1" fmla="*/ 0 h 71"/>
                    <a:gd name="T2" fmla="*/ 58 w 59"/>
                    <a:gd name="T3" fmla="*/ 70 h 71"/>
                    <a:gd name="T4" fmla="*/ 0 w 59"/>
                    <a:gd name="T5" fmla="*/ 36 h 71"/>
                    <a:gd name="T6" fmla="*/ 58 w 59"/>
                    <a:gd name="T7" fmla="*/ 0 h 71"/>
                    <a:gd name="T8" fmla="*/ 0 60000 65536"/>
                    <a:gd name="T9" fmla="*/ 0 60000 65536"/>
                    <a:gd name="T10" fmla="*/ 0 60000 65536"/>
                    <a:gd name="T11" fmla="*/ 0 60000 65536"/>
                    <a:gd name="T12" fmla="*/ 0 w 59"/>
                    <a:gd name="T13" fmla="*/ 0 h 71"/>
                    <a:gd name="T14" fmla="*/ 59 w 59"/>
                    <a:gd name="T15" fmla="*/ 71 h 71"/>
                  </a:gdLst>
                  <a:ahLst/>
                  <a:cxnLst>
                    <a:cxn ang="T8">
                      <a:pos x="T0" y="T1"/>
                    </a:cxn>
                    <a:cxn ang="T9">
                      <a:pos x="T2" y="T3"/>
                    </a:cxn>
                    <a:cxn ang="T10">
                      <a:pos x="T4" y="T5"/>
                    </a:cxn>
                    <a:cxn ang="T11">
                      <a:pos x="T6" y="T7"/>
                    </a:cxn>
                  </a:cxnLst>
                  <a:rect l="T12" t="T13" r="T14" b="T15"/>
                  <a:pathLst>
                    <a:path w="59" h="71">
                      <a:moveTo>
                        <a:pt x="58" y="0"/>
                      </a:moveTo>
                      <a:lnTo>
                        <a:pt x="58" y="70"/>
                      </a:lnTo>
                      <a:lnTo>
                        <a:pt x="0" y="36"/>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3" name="Freeform 401">
                  <a:extLst>
                    <a:ext uri="{FF2B5EF4-FFF2-40B4-BE49-F238E27FC236}">
                      <a16:creationId xmlns:a16="http://schemas.microsoft.com/office/drawing/2014/main" id="{B17C4FDA-7A58-A504-EB7E-280684A93FD2}"/>
                    </a:ext>
                  </a:extLst>
                </p:cNvPr>
                <p:cNvSpPr>
                  <a:spLocks/>
                </p:cNvSpPr>
                <p:nvPr/>
              </p:nvSpPr>
              <p:spPr bwMode="auto">
                <a:xfrm>
                  <a:off x="1224" y="1834"/>
                  <a:ext cx="181" cy="175"/>
                </a:xfrm>
                <a:custGeom>
                  <a:avLst/>
                  <a:gdLst>
                    <a:gd name="T0" fmla="*/ 180 w 181"/>
                    <a:gd name="T1" fmla="*/ 69 h 175"/>
                    <a:gd name="T2" fmla="*/ 0 w 181"/>
                    <a:gd name="T3" fmla="*/ 174 h 175"/>
                    <a:gd name="T4" fmla="*/ 0 w 181"/>
                    <a:gd name="T5" fmla="*/ 104 h 175"/>
                    <a:gd name="T6" fmla="*/ 180 w 181"/>
                    <a:gd name="T7" fmla="*/ 0 h 175"/>
                    <a:gd name="T8" fmla="*/ 180 w 181"/>
                    <a:gd name="T9" fmla="*/ 69 h 175"/>
                    <a:gd name="T10" fmla="*/ 0 60000 65536"/>
                    <a:gd name="T11" fmla="*/ 0 60000 65536"/>
                    <a:gd name="T12" fmla="*/ 0 60000 65536"/>
                    <a:gd name="T13" fmla="*/ 0 60000 65536"/>
                    <a:gd name="T14" fmla="*/ 0 60000 65536"/>
                    <a:gd name="T15" fmla="*/ 0 w 181"/>
                    <a:gd name="T16" fmla="*/ 0 h 175"/>
                    <a:gd name="T17" fmla="*/ 181 w 181"/>
                    <a:gd name="T18" fmla="*/ 175 h 175"/>
                  </a:gdLst>
                  <a:ahLst/>
                  <a:cxnLst>
                    <a:cxn ang="T10">
                      <a:pos x="T0" y="T1"/>
                    </a:cxn>
                    <a:cxn ang="T11">
                      <a:pos x="T2" y="T3"/>
                    </a:cxn>
                    <a:cxn ang="T12">
                      <a:pos x="T4" y="T5"/>
                    </a:cxn>
                    <a:cxn ang="T13">
                      <a:pos x="T6" y="T7"/>
                    </a:cxn>
                    <a:cxn ang="T14">
                      <a:pos x="T8" y="T9"/>
                    </a:cxn>
                  </a:cxnLst>
                  <a:rect l="T15" t="T16" r="T17" b="T18"/>
                  <a:pathLst>
                    <a:path w="181" h="175">
                      <a:moveTo>
                        <a:pt x="180" y="69"/>
                      </a:moveTo>
                      <a:lnTo>
                        <a:pt x="0" y="174"/>
                      </a:lnTo>
                      <a:lnTo>
                        <a:pt x="0" y="104"/>
                      </a:lnTo>
                      <a:lnTo>
                        <a:pt x="180" y="0"/>
                      </a:lnTo>
                      <a:lnTo>
                        <a:pt x="180" y="69"/>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4" name="Freeform 402">
                  <a:extLst>
                    <a:ext uri="{FF2B5EF4-FFF2-40B4-BE49-F238E27FC236}">
                      <a16:creationId xmlns:a16="http://schemas.microsoft.com/office/drawing/2014/main" id="{C7574E66-F40B-A79D-0384-7139A0C45F83}"/>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5" name="Freeform 403">
                  <a:extLst>
                    <a:ext uri="{FF2B5EF4-FFF2-40B4-BE49-F238E27FC236}">
                      <a16:creationId xmlns:a16="http://schemas.microsoft.com/office/drawing/2014/main" id="{C038C818-C160-EA70-E9D4-4AE1AE7E44D0}"/>
                    </a:ext>
                  </a:extLst>
                </p:cNvPr>
                <p:cNvSpPr>
                  <a:spLocks/>
                </p:cNvSpPr>
                <p:nvPr/>
              </p:nvSpPr>
              <p:spPr bwMode="auto">
                <a:xfrm>
                  <a:off x="1304" y="1880"/>
                  <a:ext cx="182" cy="176"/>
                </a:xfrm>
                <a:custGeom>
                  <a:avLst/>
                  <a:gdLst>
                    <a:gd name="T0" fmla="*/ 181 w 182"/>
                    <a:gd name="T1" fmla="*/ 70 h 176"/>
                    <a:gd name="T2" fmla="*/ 0 w 182"/>
                    <a:gd name="T3" fmla="*/ 175 h 176"/>
                    <a:gd name="T4" fmla="*/ 0 w 182"/>
                    <a:gd name="T5" fmla="*/ 105 h 176"/>
                    <a:gd name="T6" fmla="*/ 181 w 182"/>
                    <a:gd name="T7" fmla="*/ 0 h 176"/>
                    <a:gd name="T8" fmla="*/ 181 w 182"/>
                    <a:gd name="T9" fmla="*/ 70 h 176"/>
                    <a:gd name="T10" fmla="*/ 0 60000 65536"/>
                    <a:gd name="T11" fmla="*/ 0 60000 65536"/>
                    <a:gd name="T12" fmla="*/ 0 60000 65536"/>
                    <a:gd name="T13" fmla="*/ 0 60000 65536"/>
                    <a:gd name="T14" fmla="*/ 0 60000 65536"/>
                    <a:gd name="T15" fmla="*/ 0 w 182"/>
                    <a:gd name="T16" fmla="*/ 0 h 176"/>
                    <a:gd name="T17" fmla="*/ 182 w 182"/>
                    <a:gd name="T18" fmla="*/ 176 h 176"/>
                  </a:gdLst>
                  <a:ahLst/>
                  <a:cxnLst>
                    <a:cxn ang="T10">
                      <a:pos x="T0" y="T1"/>
                    </a:cxn>
                    <a:cxn ang="T11">
                      <a:pos x="T2" y="T3"/>
                    </a:cxn>
                    <a:cxn ang="T12">
                      <a:pos x="T4" y="T5"/>
                    </a:cxn>
                    <a:cxn ang="T13">
                      <a:pos x="T6" y="T7"/>
                    </a:cxn>
                    <a:cxn ang="T14">
                      <a:pos x="T8" y="T9"/>
                    </a:cxn>
                  </a:cxnLst>
                  <a:rect l="T15" t="T16" r="T17" b="T18"/>
                  <a:pathLst>
                    <a:path w="182" h="176">
                      <a:moveTo>
                        <a:pt x="181" y="70"/>
                      </a:moveTo>
                      <a:lnTo>
                        <a:pt x="0" y="175"/>
                      </a:lnTo>
                      <a:lnTo>
                        <a:pt x="0" y="105"/>
                      </a:lnTo>
                      <a:lnTo>
                        <a:pt x="181" y="0"/>
                      </a:lnTo>
                      <a:lnTo>
                        <a:pt x="181" y="70"/>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6" name="Freeform 404">
                  <a:extLst>
                    <a:ext uri="{FF2B5EF4-FFF2-40B4-BE49-F238E27FC236}">
                      <a16:creationId xmlns:a16="http://schemas.microsoft.com/office/drawing/2014/main" id="{84A8B777-8D9C-BCF2-B357-473D4F9062A9}"/>
                    </a:ext>
                  </a:extLst>
                </p:cNvPr>
                <p:cNvSpPr>
                  <a:spLocks/>
                </p:cNvSpPr>
                <p:nvPr/>
              </p:nvSpPr>
              <p:spPr bwMode="auto">
                <a:xfrm>
                  <a:off x="1327" y="2033"/>
                  <a:ext cx="58" cy="69"/>
                </a:xfrm>
                <a:custGeom>
                  <a:avLst/>
                  <a:gdLst>
                    <a:gd name="T0" fmla="*/ 57 w 58"/>
                    <a:gd name="T1" fmla="*/ 0 h 69"/>
                    <a:gd name="T2" fmla="*/ 57 w 58"/>
                    <a:gd name="T3" fmla="*/ 68 h 69"/>
                    <a:gd name="T4" fmla="*/ 0 w 58"/>
                    <a:gd name="T5" fmla="*/ 35 h 69"/>
                    <a:gd name="T6" fmla="*/ 57 w 58"/>
                    <a:gd name="T7" fmla="*/ 0 h 69"/>
                    <a:gd name="T8" fmla="*/ 0 60000 65536"/>
                    <a:gd name="T9" fmla="*/ 0 60000 65536"/>
                    <a:gd name="T10" fmla="*/ 0 60000 65536"/>
                    <a:gd name="T11" fmla="*/ 0 60000 65536"/>
                    <a:gd name="T12" fmla="*/ 0 w 58"/>
                    <a:gd name="T13" fmla="*/ 0 h 69"/>
                    <a:gd name="T14" fmla="*/ 58 w 58"/>
                    <a:gd name="T15" fmla="*/ 69 h 69"/>
                  </a:gdLst>
                  <a:ahLst/>
                  <a:cxnLst>
                    <a:cxn ang="T8">
                      <a:pos x="T0" y="T1"/>
                    </a:cxn>
                    <a:cxn ang="T9">
                      <a:pos x="T2" y="T3"/>
                    </a:cxn>
                    <a:cxn ang="T10">
                      <a:pos x="T4" y="T5"/>
                    </a:cxn>
                    <a:cxn ang="T11">
                      <a:pos x="T6" y="T7"/>
                    </a:cxn>
                  </a:cxnLst>
                  <a:rect l="T12" t="T13" r="T14" b="T15"/>
                  <a:pathLst>
                    <a:path w="58" h="69">
                      <a:moveTo>
                        <a:pt x="57" y="0"/>
                      </a:moveTo>
                      <a:lnTo>
                        <a:pt x="57" y="68"/>
                      </a:lnTo>
                      <a:lnTo>
                        <a:pt x="0" y="35"/>
                      </a:lnTo>
                      <a:lnTo>
                        <a:pt x="57"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7" name="Freeform 405">
                  <a:extLst>
                    <a:ext uri="{FF2B5EF4-FFF2-40B4-BE49-F238E27FC236}">
                      <a16:creationId xmlns:a16="http://schemas.microsoft.com/office/drawing/2014/main" id="{9EFEFAE5-EC31-D6F8-48DC-452E714FD83D}"/>
                    </a:ext>
                  </a:extLst>
                </p:cNvPr>
                <p:cNvSpPr>
                  <a:spLocks/>
                </p:cNvSpPr>
                <p:nvPr/>
              </p:nvSpPr>
              <p:spPr bwMode="auto">
                <a:xfrm>
                  <a:off x="1385" y="1929"/>
                  <a:ext cx="182" cy="173"/>
                </a:xfrm>
                <a:custGeom>
                  <a:avLst/>
                  <a:gdLst>
                    <a:gd name="T0" fmla="*/ 181 w 182"/>
                    <a:gd name="T1" fmla="*/ 68 h 173"/>
                    <a:gd name="T2" fmla="*/ 0 w 182"/>
                    <a:gd name="T3" fmla="*/ 172 h 173"/>
                    <a:gd name="T4" fmla="*/ 0 w 182"/>
                    <a:gd name="T5" fmla="*/ 103 h 173"/>
                    <a:gd name="T6" fmla="*/ 181 w 182"/>
                    <a:gd name="T7" fmla="*/ 0 h 173"/>
                    <a:gd name="T8" fmla="*/ 181 w 182"/>
                    <a:gd name="T9" fmla="*/ 68 h 173"/>
                    <a:gd name="T10" fmla="*/ 0 60000 65536"/>
                    <a:gd name="T11" fmla="*/ 0 60000 65536"/>
                    <a:gd name="T12" fmla="*/ 0 60000 65536"/>
                    <a:gd name="T13" fmla="*/ 0 60000 65536"/>
                    <a:gd name="T14" fmla="*/ 0 60000 65536"/>
                    <a:gd name="T15" fmla="*/ 0 w 182"/>
                    <a:gd name="T16" fmla="*/ 0 h 173"/>
                    <a:gd name="T17" fmla="*/ 182 w 182"/>
                    <a:gd name="T18" fmla="*/ 173 h 173"/>
                  </a:gdLst>
                  <a:ahLst/>
                  <a:cxnLst>
                    <a:cxn ang="T10">
                      <a:pos x="T0" y="T1"/>
                    </a:cxn>
                    <a:cxn ang="T11">
                      <a:pos x="T2" y="T3"/>
                    </a:cxn>
                    <a:cxn ang="T12">
                      <a:pos x="T4" y="T5"/>
                    </a:cxn>
                    <a:cxn ang="T13">
                      <a:pos x="T6" y="T7"/>
                    </a:cxn>
                    <a:cxn ang="T14">
                      <a:pos x="T8" y="T9"/>
                    </a:cxn>
                  </a:cxnLst>
                  <a:rect l="T15" t="T16" r="T17" b="T18"/>
                  <a:pathLst>
                    <a:path w="182" h="173">
                      <a:moveTo>
                        <a:pt x="181" y="68"/>
                      </a:moveTo>
                      <a:lnTo>
                        <a:pt x="0" y="172"/>
                      </a:lnTo>
                      <a:lnTo>
                        <a:pt x="0" y="103"/>
                      </a:lnTo>
                      <a:lnTo>
                        <a:pt x="181" y="0"/>
                      </a:lnTo>
                      <a:lnTo>
                        <a:pt x="181" y="68"/>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8" name="Freeform 406">
                  <a:extLst>
                    <a:ext uri="{FF2B5EF4-FFF2-40B4-BE49-F238E27FC236}">
                      <a16:creationId xmlns:a16="http://schemas.microsoft.com/office/drawing/2014/main" id="{C743577F-4D7C-9082-A8E9-CCD9E8EDD2A9}"/>
                    </a:ext>
                  </a:extLst>
                </p:cNvPr>
                <p:cNvSpPr>
                  <a:spLocks/>
                </p:cNvSpPr>
                <p:nvPr/>
              </p:nvSpPr>
              <p:spPr bwMode="auto">
                <a:xfrm>
                  <a:off x="1310" y="1893"/>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9" name="Line 407">
                  <a:extLst>
                    <a:ext uri="{FF2B5EF4-FFF2-40B4-BE49-F238E27FC236}">
                      <a16:creationId xmlns:a16="http://schemas.microsoft.com/office/drawing/2014/main" id="{FF006731-D33A-C640-26D6-D01656D24921}"/>
                    </a:ext>
                  </a:extLst>
                </p:cNvPr>
                <p:cNvSpPr>
                  <a:spLocks noChangeShapeType="1"/>
                </p:cNvSpPr>
                <p:nvPr/>
              </p:nvSpPr>
              <p:spPr bwMode="auto">
                <a:xfrm flipV="1">
                  <a:off x="1479" y="2206"/>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80" name="Freeform 408">
                  <a:extLst>
                    <a:ext uri="{FF2B5EF4-FFF2-40B4-BE49-F238E27FC236}">
                      <a16:creationId xmlns:a16="http://schemas.microsoft.com/office/drawing/2014/main" id="{D31E9DA5-4912-FD8E-6040-4418380650E8}"/>
                    </a:ext>
                  </a:extLst>
                </p:cNvPr>
                <p:cNvSpPr>
                  <a:spLocks/>
                </p:cNvSpPr>
                <p:nvPr/>
              </p:nvSpPr>
              <p:spPr bwMode="auto">
                <a:xfrm>
                  <a:off x="1486" y="2209"/>
                  <a:ext cx="17" cy="17"/>
                </a:xfrm>
                <a:custGeom>
                  <a:avLst/>
                  <a:gdLst>
                    <a:gd name="T0" fmla="*/ 10 w 17"/>
                    <a:gd name="T1" fmla="*/ 15 h 17"/>
                    <a:gd name="T2" fmla="*/ 13 w 17"/>
                    <a:gd name="T3" fmla="*/ 14 h 17"/>
                    <a:gd name="T4" fmla="*/ 14 w 17"/>
                    <a:gd name="T5" fmla="*/ 13 h 17"/>
                    <a:gd name="T6" fmla="*/ 14 w 17"/>
                    <a:gd name="T7" fmla="*/ 12 h 17"/>
                    <a:gd name="T8" fmla="*/ 16 w 17"/>
                    <a:gd name="T9" fmla="*/ 10 h 17"/>
                    <a:gd name="T10" fmla="*/ 14 w 17"/>
                    <a:gd name="T11" fmla="*/ 7 h 17"/>
                    <a:gd name="T12" fmla="*/ 13 w 17"/>
                    <a:gd name="T13" fmla="*/ 5 h 17"/>
                    <a:gd name="T14" fmla="*/ 11 w 17"/>
                    <a:gd name="T15" fmla="*/ 2 h 17"/>
                    <a:gd name="T16" fmla="*/ 9 w 17"/>
                    <a:gd name="T17" fmla="*/ 1 h 17"/>
                    <a:gd name="T18" fmla="*/ 7 w 17"/>
                    <a:gd name="T19" fmla="*/ 0 h 17"/>
                    <a:gd name="T20" fmla="*/ 6 w 17"/>
                    <a:gd name="T21" fmla="*/ 0 h 17"/>
                    <a:gd name="T22" fmla="*/ 5 w 17"/>
                    <a:gd name="T23" fmla="*/ 1 h 17"/>
                    <a:gd name="T24" fmla="*/ 1 w 17"/>
                    <a:gd name="T25" fmla="*/ 2 h 17"/>
                    <a:gd name="T26" fmla="*/ 1 w 17"/>
                    <a:gd name="T27" fmla="*/ 3 h 17"/>
                    <a:gd name="T28" fmla="*/ 1 w 17"/>
                    <a:gd name="T29" fmla="*/ 4 h 17"/>
                    <a:gd name="T30" fmla="*/ 0 w 17"/>
                    <a:gd name="T31" fmla="*/ 6 h 17"/>
                    <a:gd name="T32" fmla="*/ 1 w 17"/>
                    <a:gd name="T33" fmla="*/ 8 h 17"/>
                    <a:gd name="T34" fmla="*/ 1 w 17"/>
                    <a:gd name="T35" fmla="*/ 11 h 17"/>
                    <a:gd name="T36" fmla="*/ 4 w 17"/>
                    <a:gd name="T37" fmla="*/ 14 h 17"/>
                    <a:gd name="T38" fmla="*/ 5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4"/>
                      </a:lnTo>
                      <a:lnTo>
                        <a:pt x="14" y="13"/>
                      </a:lnTo>
                      <a:lnTo>
                        <a:pt x="14" y="12"/>
                      </a:lnTo>
                      <a:lnTo>
                        <a:pt x="16" y="10"/>
                      </a:lnTo>
                      <a:lnTo>
                        <a:pt x="14" y="7"/>
                      </a:lnTo>
                      <a:lnTo>
                        <a:pt x="13" y="5"/>
                      </a:lnTo>
                      <a:lnTo>
                        <a:pt x="11" y="2"/>
                      </a:lnTo>
                      <a:lnTo>
                        <a:pt x="9" y="1"/>
                      </a:lnTo>
                      <a:lnTo>
                        <a:pt x="7" y="0"/>
                      </a:lnTo>
                      <a:lnTo>
                        <a:pt x="6" y="0"/>
                      </a:lnTo>
                      <a:lnTo>
                        <a:pt x="5" y="1"/>
                      </a:lnTo>
                      <a:lnTo>
                        <a:pt x="1" y="2"/>
                      </a:lnTo>
                      <a:lnTo>
                        <a:pt x="1" y="3"/>
                      </a:lnTo>
                      <a:lnTo>
                        <a:pt x="1" y="4"/>
                      </a:lnTo>
                      <a:lnTo>
                        <a:pt x="0" y="6"/>
                      </a:lnTo>
                      <a:lnTo>
                        <a:pt x="1" y="8"/>
                      </a:lnTo>
                      <a:lnTo>
                        <a:pt x="1" y="11"/>
                      </a:lnTo>
                      <a:lnTo>
                        <a:pt x="4" y="14"/>
                      </a:lnTo>
                      <a:lnTo>
                        <a:pt x="5"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1" name="Freeform 409">
                  <a:extLst>
                    <a:ext uri="{FF2B5EF4-FFF2-40B4-BE49-F238E27FC236}">
                      <a16:creationId xmlns:a16="http://schemas.microsoft.com/office/drawing/2014/main" id="{30A232FC-6599-5815-2BE4-45C449BAA150}"/>
                    </a:ext>
                  </a:extLst>
                </p:cNvPr>
                <p:cNvSpPr>
                  <a:spLocks/>
                </p:cNvSpPr>
                <p:nvPr/>
              </p:nvSpPr>
              <p:spPr bwMode="auto">
                <a:xfrm>
                  <a:off x="1486" y="2211"/>
                  <a:ext cx="17" cy="17"/>
                </a:xfrm>
                <a:custGeom>
                  <a:avLst/>
                  <a:gdLst>
                    <a:gd name="T0" fmla="*/ 1 w 17"/>
                    <a:gd name="T1" fmla="*/ 10 h 17"/>
                    <a:gd name="T2" fmla="*/ 1 w 17"/>
                    <a:gd name="T3" fmla="*/ 6 h 17"/>
                    <a:gd name="T4" fmla="*/ 0 w 17"/>
                    <a:gd name="T5" fmla="*/ 4 h 17"/>
                    <a:gd name="T6" fmla="*/ 1 w 17"/>
                    <a:gd name="T7" fmla="*/ 2 h 17"/>
                    <a:gd name="T8" fmla="*/ 1 w 17"/>
                    <a:gd name="T9" fmla="*/ 1 h 17"/>
                    <a:gd name="T10" fmla="*/ 1 w 17"/>
                    <a:gd name="T11" fmla="*/ 0 h 17"/>
                    <a:gd name="T12" fmla="*/ 5 w 17"/>
                    <a:gd name="T13" fmla="*/ 0 h 17"/>
                    <a:gd name="T14" fmla="*/ 7 w 17"/>
                    <a:gd name="T15" fmla="*/ 1 h 17"/>
                    <a:gd name="T16" fmla="*/ 11 w 17"/>
                    <a:gd name="T17" fmla="*/ 3 h 17"/>
                    <a:gd name="T18" fmla="*/ 14 w 17"/>
                    <a:gd name="T19" fmla="*/ 4 h 17"/>
                    <a:gd name="T20" fmla="*/ 14 w 17"/>
                    <a:gd name="T21" fmla="*/ 9 h 17"/>
                    <a:gd name="T22" fmla="*/ 16 w 17"/>
                    <a:gd name="T23" fmla="*/ 11 h 17"/>
                    <a:gd name="T24" fmla="*/ 14 w 17"/>
                    <a:gd name="T25" fmla="*/ 14 h 17"/>
                    <a:gd name="T26" fmla="*/ 11 w 17"/>
                    <a:gd name="T27" fmla="*/ 16 h 17"/>
                    <a:gd name="T28" fmla="*/ 7 w 17"/>
                    <a:gd name="T29" fmla="*/ 14 h 17"/>
                    <a:gd name="T30" fmla="*/ 5 w 17"/>
                    <a:gd name="T31" fmla="*/ 13 h 17"/>
                    <a:gd name="T32" fmla="*/ 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 y="10"/>
                      </a:moveTo>
                      <a:lnTo>
                        <a:pt x="1" y="6"/>
                      </a:lnTo>
                      <a:lnTo>
                        <a:pt x="0" y="4"/>
                      </a:lnTo>
                      <a:lnTo>
                        <a:pt x="1" y="2"/>
                      </a:lnTo>
                      <a:lnTo>
                        <a:pt x="1" y="1"/>
                      </a:lnTo>
                      <a:lnTo>
                        <a:pt x="1" y="0"/>
                      </a:lnTo>
                      <a:lnTo>
                        <a:pt x="5" y="0"/>
                      </a:lnTo>
                      <a:lnTo>
                        <a:pt x="7" y="1"/>
                      </a:lnTo>
                      <a:lnTo>
                        <a:pt x="11" y="3"/>
                      </a:lnTo>
                      <a:lnTo>
                        <a:pt x="14" y="4"/>
                      </a:lnTo>
                      <a:lnTo>
                        <a:pt x="14" y="9"/>
                      </a:lnTo>
                      <a:lnTo>
                        <a:pt x="16" y="11"/>
                      </a:lnTo>
                      <a:lnTo>
                        <a:pt x="14" y="14"/>
                      </a:lnTo>
                      <a:lnTo>
                        <a:pt x="11" y="16"/>
                      </a:lnTo>
                      <a:lnTo>
                        <a:pt x="7" y="14"/>
                      </a:lnTo>
                      <a:lnTo>
                        <a:pt x="5" y="13"/>
                      </a:lnTo>
                      <a:lnTo>
                        <a:pt x="1"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2" name="Freeform 410">
                  <a:extLst>
                    <a:ext uri="{FF2B5EF4-FFF2-40B4-BE49-F238E27FC236}">
                      <a16:creationId xmlns:a16="http://schemas.microsoft.com/office/drawing/2014/main" id="{EE9ABB50-7407-3029-7BE6-14FE930F1D7E}"/>
                    </a:ext>
                  </a:extLst>
                </p:cNvPr>
                <p:cNvSpPr>
                  <a:spLocks/>
                </p:cNvSpPr>
                <p:nvPr/>
              </p:nvSpPr>
              <p:spPr bwMode="auto">
                <a:xfrm>
                  <a:off x="1486" y="2213"/>
                  <a:ext cx="17" cy="17"/>
                </a:xfrm>
                <a:custGeom>
                  <a:avLst/>
                  <a:gdLst>
                    <a:gd name="T0" fmla="*/ 3 w 17"/>
                    <a:gd name="T1" fmla="*/ 9 h 17"/>
                    <a:gd name="T2" fmla="*/ 0 w 17"/>
                    <a:gd name="T3" fmla="*/ 6 h 17"/>
                    <a:gd name="T4" fmla="*/ 0 w 17"/>
                    <a:gd name="T5" fmla="*/ 2 h 17"/>
                    <a:gd name="T6" fmla="*/ 0 w 17"/>
                    <a:gd name="T7" fmla="*/ 0 h 17"/>
                    <a:gd name="T8" fmla="*/ 3 w 17"/>
                    <a:gd name="T9" fmla="*/ 0 h 17"/>
                    <a:gd name="T10" fmla="*/ 6 w 17"/>
                    <a:gd name="T11" fmla="*/ 0 h 17"/>
                    <a:gd name="T12" fmla="*/ 12 w 17"/>
                    <a:gd name="T13" fmla="*/ 4 h 17"/>
                    <a:gd name="T14" fmla="*/ 16 w 17"/>
                    <a:gd name="T15" fmla="*/ 9 h 17"/>
                    <a:gd name="T16" fmla="*/ 16 w 17"/>
                    <a:gd name="T17" fmla="*/ 13 h 17"/>
                    <a:gd name="T18" fmla="*/ 12 w 17"/>
                    <a:gd name="T19" fmla="*/ 13 h 17"/>
                    <a:gd name="T20" fmla="*/ 9 w 17"/>
                    <a:gd name="T21" fmla="*/ 16 h 17"/>
                    <a:gd name="T22" fmla="*/ 6 w 17"/>
                    <a:gd name="T23" fmla="*/ 13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9"/>
                      </a:moveTo>
                      <a:lnTo>
                        <a:pt x="0" y="6"/>
                      </a:lnTo>
                      <a:lnTo>
                        <a:pt x="0" y="2"/>
                      </a:lnTo>
                      <a:lnTo>
                        <a:pt x="0" y="0"/>
                      </a:lnTo>
                      <a:lnTo>
                        <a:pt x="3" y="0"/>
                      </a:lnTo>
                      <a:lnTo>
                        <a:pt x="6" y="0"/>
                      </a:lnTo>
                      <a:lnTo>
                        <a:pt x="12" y="4"/>
                      </a:lnTo>
                      <a:lnTo>
                        <a:pt x="16" y="9"/>
                      </a:lnTo>
                      <a:lnTo>
                        <a:pt x="16" y="13"/>
                      </a:lnTo>
                      <a:lnTo>
                        <a:pt x="12" y="13"/>
                      </a:lnTo>
                      <a:lnTo>
                        <a:pt x="9" y="16"/>
                      </a:lnTo>
                      <a:lnTo>
                        <a:pt x="6" y="13"/>
                      </a:lnTo>
                      <a:lnTo>
                        <a:pt x="3" y="9"/>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3" name="Freeform 411">
                  <a:extLst>
                    <a:ext uri="{FF2B5EF4-FFF2-40B4-BE49-F238E27FC236}">
                      <a16:creationId xmlns:a16="http://schemas.microsoft.com/office/drawing/2014/main" id="{0B1F8C57-93DD-5B75-3A73-DA49744AF1FC}"/>
                    </a:ext>
                  </a:extLst>
                </p:cNvPr>
                <p:cNvSpPr>
                  <a:spLocks/>
                </p:cNvSpPr>
                <p:nvPr/>
              </p:nvSpPr>
              <p:spPr bwMode="auto">
                <a:xfrm>
                  <a:off x="1494" y="2213"/>
                  <a:ext cx="17" cy="17"/>
                </a:xfrm>
                <a:custGeom>
                  <a:avLst/>
                  <a:gdLst>
                    <a:gd name="T0" fmla="*/ 10 w 17"/>
                    <a:gd name="T1" fmla="*/ 15 h 17"/>
                    <a:gd name="T2" fmla="*/ 13 w 17"/>
                    <a:gd name="T3" fmla="*/ 13 h 17"/>
                    <a:gd name="T4" fmla="*/ 14 w 17"/>
                    <a:gd name="T5" fmla="*/ 12 h 17"/>
                    <a:gd name="T6" fmla="*/ 16 w 17"/>
                    <a:gd name="T7" fmla="*/ 12 h 17"/>
                    <a:gd name="T8" fmla="*/ 16 w 17"/>
                    <a:gd name="T9" fmla="*/ 9 h 17"/>
                    <a:gd name="T10" fmla="*/ 16 w 17"/>
                    <a:gd name="T11" fmla="*/ 7 h 17"/>
                    <a:gd name="T12" fmla="*/ 13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7 h 17"/>
                    <a:gd name="T34" fmla="*/ 2 w 17"/>
                    <a:gd name="T35" fmla="*/ 11 h 17"/>
                    <a:gd name="T36" fmla="*/ 3 w 17"/>
                    <a:gd name="T37" fmla="*/ 13 h 17"/>
                    <a:gd name="T38" fmla="*/ 6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3"/>
                      </a:lnTo>
                      <a:lnTo>
                        <a:pt x="14" y="12"/>
                      </a:lnTo>
                      <a:lnTo>
                        <a:pt x="16" y="12"/>
                      </a:lnTo>
                      <a:lnTo>
                        <a:pt x="16" y="9"/>
                      </a:lnTo>
                      <a:lnTo>
                        <a:pt x="16" y="7"/>
                      </a:lnTo>
                      <a:lnTo>
                        <a:pt x="13" y="4"/>
                      </a:lnTo>
                      <a:lnTo>
                        <a:pt x="12" y="2"/>
                      </a:lnTo>
                      <a:lnTo>
                        <a:pt x="10" y="0"/>
                      </a:lnTo>
                      <a:lnTo>
                        <a:pt x="8" y="0"/>
                      </a:lnTo>
                      <a:lnTo>
                        <a:pt x="6" y="0"/>
                      </a:lnTo>
                      <a:lnTo>
                        <a:pt x="5" y="0"/>
                      </a:lnTo>
                      <a:lnTo>
                        <a:pt x="2" y="2"/>
                      </a:lnTo>
                      <a:lnTo>
                        <a:pt x="1" y="2"/>
                      </a:lnTo>
                      <a:lnTo>
                        <a:pt x="0" y="3"/>
                      </a:lnTo>
                      <a:lnTo>
                        <a:pt x="0" y="5"/>
                      </a:lnTo>
                      <a:lnTo>
                        <a:pt x="0" y="7"/>
                      </a:lnTo>
                      <a:lnTo>
                        <a:pt x="2" y="11"/>
                      </a:lnTo>
                      <a:lnTo>
                        <a:pt x="3" y="13"/>
                      </a:lnTo>
                      <a:lnTo>
                        <a:pt x="6"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4" name="Freeform 412">
                  <a:extLst>
                    <a:ext uri="{FF2B5EF4-FFF2-40B4-BE49-F238E27FC236}">
                      <a16:creationId xmlns:a16="http://schemas.microsoft.com/office/drawing/2014/main" id="{63021B71-844D-3354-DAA0-77785147B90E}"/>
                    </a:ext>
                  </a:extLst>
                </p:cNvPr>
                <p:cNvSpPr>
                  <a:spLocks/>
                </p:cNvSpPr>
                <p:nvPr/>
              </p:nvSpPr>
              <p:spPr bwMode="auto">
                <a:xfrm>
                  <a:off x="1494" y="2216"/>
                  <a:ext cx="17" cy="17"/>
                </a:xfrm>
                <a:custGeom>
                  <a:avLst/>
                  <a:gdLst>
                    <a:gd name="T0" fmla="*/ 2 w 17"/>
                    <a:gd name="T1" fmla="*/ 10 h 17"/>
                    <a:gd name="T2" fmla="*/ 0 w 17"/>
                    <a:gd name="T3" fmla="*/ 5 h 17"/>
                    <a:gd name="T4" fmla="*/ 0 w 17"/>
                    <a:gd name="T5" fmla="*/ 3 h 17"/>
                    <a:gd name="T6" fmla="*/ 0 w 17"/>
                    <a:gd name="T7" fmla="*/ 1 h 17"/>
                    <a:gd name="T8" fmla="*/ 1 w 17"/>
                    <a:gd name="T9" fmla="*/ 0 h 17"/>
                    <a:gd name="T10" fmla="*/ 2 w 17"/>
                    <a:gd name="T11" fmla="*/ 0 h 17"/>
                    <a:gd name="T12" fmla="*/ 4 w 17"/>
                    <a:gd name="T13" fmla="*/ 0 h 17"/>
                    <a:gd name="T14" fmla="*/ 7 w 17"/>
                    <a:gd name="T15" fmla="*/ 0 h 17"/>
                    <a:gd name="T16" fmla="*/ 10 w 17"/>
                    <a:gd name="T17" fmla="*/ 1 h 17"/>
                    <a:gd name="T18" fmla="*/ 13 w 17"/>
                    <a:gd name="T19" fmla="*/ 4 h 17"/>
                    <a:gd name="T20" fmla="*/ 16 w 17"/>
                    <a:gd name="T21" fmla="*/ 8 h 17"/>
                    <a:gd name="T22" fmla="*/ 16 w 17"/>
                    <a:gd name="T23" fmla="*/ 11 h 17"/>
                    <a:gd name="T24" fmla="*/ 16 w 17"/>
                    <a:gd name="T25" fmla="*/ 12 h 17"/>
                    <a:gd name="T26" fmla="*/ 14 w 17"/>
                    <a:gd name="T27" fmla="*/ 13 h 17"/>
                    <a:gd name="T28" fmla="*/ 13 w 17"/>
                    <a:gd name="T29" fmla="*/ 14 h 17"/>
                    <a:gd name="T30" fmla="*/ 10 w 17"/>
                    <a:gd name="T31" fmla="*/ 16 h 17"/>
                    <a:gd name="T32" fmla="*/ 8 w 17"/>
                    <a:gd name="T33" fmla="*/ 14 h 17"/>
                    <a:gd name="T34" fmla="*/ 4 w 17"/>
                    <a:gd name="T35" fmla="*/ 12 h 17"/>
                    <a:gd name="T36" fmla="*/ 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2" y="10"/>
                      </a:moveTo>
                      <a:lnTo>
                        <a:pt x="0" y="5"/>
                      </a:lnTo>
                      <a:lnTo>
                        <a:pt x="0" y="3"/>
                      </a:lnTo>
                      <a:lnTo>
                        <a:pt x="0" y="1"/>
                      </a:lnTo>
                      <a:lnTo>
                        <a:pt x="1" y="0"/>
                      </a:lnTo>
                      <a:lnTo>
                        <a:pt x="2" y="0"/>
                      </a:lnTo>
                      <a:lnTo>
                        <a:pt x="4" y="0"/>
                      </a:lnTo>
                      <a:lnTo>
                        <a:pt x="7" y="0"/>
                      </a:lnTo>
                      <a:lnTo>
                        <a:pt x="10" y="1"/>
                      </a:lnTo>
                      <a:lnTo>
                        <a:pt x="13" y="4"/>
                      </a:lnTo>
                      <a:lnTo>
                        <a:pt x="16" y="8"/>
                      </a:lnTo>
                      <a:lnTo>
                        <a:pt x="16" y="11"/>
                      </a:lnTo>
                      <a:lnTo>
                        <a:pt x="16" y="12"/>
                      </a:lnTo>
                      <a:lnTo>
                        <a:pt x="14" y="13"/>
                      </a:lnTo>
                      <a:lnTo>
                        <a:pt x="13" y="14"/>
                      </a:lnTo>
                      <a:lnTo>
                        <a:pt x="10" y="16"/>
                      </a:lnTo>
                      <a:lnTo>
                        <a:pt x="8" y="14"/>
                      </a:lnTo>
                      <a:lnTo>
                        <a:pt x="4" y="12"/>
                      </a:lnTo>
                      <a:lnTo>
                        <a:pt x="2"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5" name="Freeform 413">
                  <a:extLst>
                    <a:ext uri="{FF2B5EF4-FFF2-40B4-BE49-F238E27FC236}">
                      <a16:creationId xmlns:a16="http://schemas.microsoft.com/office/drawing/2014/main" id="{9DA9727C-F3D9-D120-A244-069DADDB6959}"/>
                    </a:ext>
                  </a:extLst>
                </p:cNvPr>
                <p:cNvSpPr>
                  <a:spLocks/>
                </p:cNvSpPr>
                <p:nvPr/>
              </p:nvSpPr>
              <p:spPr bwMode="auto">
                <a:xfrm>
                  <a:off x="1495" y="2218"/>
                  <a:ext cx="17" cy="17"/>
                </a:xfrm>
                <a:custGeom>
                  <a:avLst/>
                  <a:gdLst>
                    <a:gd name="T0" fmla="*/ 2 w 17"/>
                    <a:gd name="T1" fmla="*/ 11 h 17"/>
                    <a:gd name="T2" fmla="*/ 0 w 17"/>
                    <a:gd name="T3" fmla="*/ 6 h 17"/>
                    <a:gd name="T4" fmla="*/ 0 w 17"/>
                    <a:gd name="T5" fmla="*/ 4 h 17"/>
                    <a:gd name="T6" fmla="*/ 0 w 17"/>
                    <a:gd name="T7" fmla="*/ 2 h 17"/>
                    <a:gd name="T8" fmla="*/ 2 w 17"/>
                    <a:gd name="T9" fmla="*/ 0 h 17"/>
                    <a:gd name="T10" fmla="*/ 5 w 17"/>
                    <a:gd name="T11" fmla="*/ 0 h 17"/>
                    <a:gd name="T12" fmla="*/ 8 w 17"/>
                    <a:gd name="T13" fmla="*/ 0 h 17"/>
                    <a:gd name="T14" fmla="*/ 13 w 17"/>
                    <a:gd name="T15" fmla="*/ 4 h 17"/>
                    <a:gd name="T16" fmla="*/ 16 w 17"/>
                    <a:gd name="T17" fmla="*/ 9 h 17"/>
                    <a:gd name="T18" fmla="*/ 16 w 17"/>
                    <a:gd name="T19" fmla="*/ 11 h 17"/>
                    <a:gd name="T20" fmla="*/ 16 w 17"/>
                    <a:gd name="T21" fmla="*/ 13 h 17"/>
                    <a:gd name="T22" fmla="*/ 13 w 17"/>
                    <a:gd name="T23" fmla="*/ 16 h 17"/>
                    <a:gd name="T24" fmla="*/ 8 w 17"/>
                    <a:gd name="T25" fmla="*/ 16 h 17"/>
                    <a:gd name="T26" fmla="*/ 2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2" y="11"/>
                      </a:moveTo>
                      <a:lnTo>
                        <a:pt x="0" y="6"/>
                      </a:lnTo>
                      <a:lnTo>
                        <a:pt x="0" y="4"/>
                      </a:lnTo>
                      <a:lnTo>
                        <a:pt x="0" y="2"/>
                      </a:lnTo>
                      <a:lnTo>
                        <a:pt x="2" y="0"/>
                      </a:lnTo>
                      <a:lnTo>
                        <a:pt x="5" y="0"/>
                      </a:lnTo>
                      <a:lnTo>
                        <a:pt x="8" y="0"/>
                      </a:lnTo>
                      <a:lnTo>
                        <a:pt x="13" y="4"/>
                      </a:lnTo>
                      <a:lnTo>
                        <a:pt x="16" y="9"/>
                      </a:lnTo>
                      <a:lnTo>
                        <a:pt x="16" y="11"/>
                      </a:lnTo>
                      <a:lnTo>
                        <a:pt x="16" y="13"/>
                      </a:lnTo>
                      <a:lnTo>
                        <a:pt x="13"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6" name="Freeform 414">
                  <a:extLst>
                    <a:ext uri="{FF2B5EF4-FFF2-40B4-BE49-F238E27FC236}">
                      <a16:creationId xmlns:a16="http://schemas.microsoft.com/office/drawing/2014/main" id="{12B317D8-C004-07EE-93A5-74F9FEDF006D}"/>
                    </a:ext>
                  </a:extLst>
                </p:cNvPr>
                <p:cNvSpPr>
                  <a:spLocks/>
                </p:cNvSpPr>
                <p:nvPr/>
              </p:nvSpPr>
              <p:spPr bwMode="auto">
                <a:xfrm>
                  <a:off x="1481" y="2212"/>
                  <a:ext cx="17" cy="17"/>
                </a:xfrm>
                <a:custGeom>
                  <a:avLst/>
                  <a:gdLst>
                    <a:gd name="T0" fmla="*/ 10 w 17"/>
                    <a:gd name="T1" fmla="*/ 15 h 17"/>
                    <a:gd name="T2" fmla="*/ 13 w 17"/>
                    <a:gd name="T3" fmla="*/ 13 h 17"/>
                    <a:gd name="T4" fmla="*/ 14 w 17"/>
                    <a:gd name="T5" fmla="*/ 12 h 17"/>
                    <a:gd name="T6" fmla="*/ 14 w 17"/>
                    <a:gd name="T7" fmla="*/ 11 h 17"/>
                    <a:gd name="T8" fmla="*/ 16 w 17"/>
                    <a:gd name="T9" fmla="*/ 10 h 17"/>
                    <a:gd name="T10" fmla="*/ 14 w 17"/>
                    <a:gd name="T11" fmla="*/ 6 h 17"/>
                    <a:gd name="T12" fmla="*/ 13 w 17"/>
                    <a:gd name="T13" fmla="*/ 4 h 17"/>
                    <a:gd name="T14" fmla="*/ 11 w 17"/>
                    <a:gd name="T15" fmla="*/ 2 h 17"/>
                    <a:gd name="T16" fmla="*/ 9 w 17"/>
                    <a:gd name="T17" fmla="*/ 0 h 17"/>
                    <a:gd name="T18" fmla="*/ 7 w 17"/>
                    <a:gd name="T19" fmla="*/ 0 h 17"/>
                    <a:gd name="T20" fmla="*/ 6 w 17"/>
                    <a:gd name="T21" fmla="*/ 0 h 17"/>
                    <a:gd name="T22" fmla="*/ 2 w 17"/>
                    <a:gd name="T23" fmla="*/ 2 h 17"/>
                    <a:gd name="T24" fmla="*/ 1 w 17"/>
                    <a:gd name="T25" fmla="*/ 3 h 17"/>
                    <a:gd name="T26" fmla="*/ 0 w 17"/>
                    <a:gd name="T27" fmla="*/ 5 h 17"/>
                    <a:gd name="T28" fmla="*/ 1 w 17"/>
                    <a:gd name="T29" fmla="*/ 8 h 17"/>
                    <a:gd name="T30" fmla="*/ 2 w 17"/>
                    <a:gd name="T31" fmla="*/ 11 h 17"/>
                    <a:gd name="T32" fmla="*/ 4 w 17"/>
                    <a:gd name="T33" fmla="*/ 13 h 17"/>
                    <a:gd name="T34" fmla="*/ 6 w 17"/>
                    <a:gd name="T35" fmla="*/ 15 h 17"/>
                    <a:gd name="T36" fmla="*/ 7 w 17"/>
                    <a:gd name="T37" fmla="*/ 16 h 17"/>
                    <a:gd name="T38" fmla="*/ 9 w 17"/>
                    <a:gd name="T39" fmla="*/ 16 h 17"/>
                    <a:gd name="T40" fmla="*/ 10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10" y="15"/>
                      </a:moveTo>
                      <a:lnTo>
                        <a:pt x="13" y="13"/>
                      </a:lnTo>
                      <a:lnTo>
                        <a:pt x="14" y="12"/>
                      </a:lnTo>
                      <a:lnTo>
                        <a:pt x="14" y="11"/>
                      </a:lnTo>
                      <a:lnTo>
                        <a:pt x="16" y="10"/>
                      </a:lnTo>
                      <a:lnTo>
                        <a:pt x="14" y="6"/>
                      </a:lnTo>
                      <a:lnTo>
                        <a:pt x="13" y="4"/>
                      </a:lnTo>
                      <a:lnTo>
                        <a:pt x="11" y="2"/>
                      </a:lnTo>
                      <a:lnTo>
                        <a:pt x="9" y="0"/>
                      </a:lnTo>
                      <a:lnTo>
                        <a:pt x="7" y="0"/>
                      </a:lnTo>
                      <a:lnTo>
                        <a:pt x="6" y="0"/>
                      </a:lnTo>
                      <a:lnTo>
                        <a:pt x="2" y="2"/>
                      </a:lnTo>
                      <a:lnTo>
                        <a:pt x="1" y="3"/>
                      </a:lnTo>
                      <a:lnTo>
                        <a:pt x="0" y="5"/>
                      </a:lnTo>
                      <a:lnTo>
                        <a:pt x="1" y="8"/>
                      </a:lnTo>
                      <a:lnTo>
                        <a:pt x="2" y="11"/>
                      </a:lnTo>
                      <a:lnTo>
                        <a:pt x="4" y="13"/>
                      </a:lnTo>
                      <a:lnTo>
                        <a:pt x="6" y="15"/>
                      </a:lnTo>
                      <a:lnTo>
                        <a:pt x="7"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7" name="Freeform 415">
                  <a:extLst>
                    <a:ext uri="{FF2B5EF4-FFF2-40B4-BE49-F238E27FC236}">
                      <a16:creationId xmlns:a16="http://schemas.microsoft.com/office/drawing/2014/main" id="{8EBDB10D-5FD9-1289-EE43-5DFB8AAB6252}"/>
                    </a:ext>
                  </a:extLst>
                </p:cNvPr>
                <p:cNvSpPr>
                  <a:spLocks/>
                </p:cNvSpPr>
                <p:nvPr/>
              </p:nvSpPr>
              <p:spPr bwMode="auto">
                <a:xfrm>
                  <a:off x="1491" y="2216"/>
                  <a:ext cx="17" cy="17"/>
                </a:xfrm>
                <a:custGeom>
                  <a:avLst/>
                  <a:gdLst>
                    <a:gd name="T0" fmla="*/ 10 w 17"/>
                    <a:gd name="T1" fmla="*/ 15 h 17"/>
                    <a:gd name="T2" fmla="*/ 14 w 17"/>
                    <a:gd name="T3" fmla="*/ 14 h 17"/>
                    <a:gd name="T4" fmla="*/ 14 w 17"/>
                    <a:gd name="T5" fmla="*/ 13 h 17"/>
                    <a:gd name="T6" fmla="*/ 16 w 17"/>
                    <a:gd name="T7" fmla="*/ 12 h 17"/>
                    <a:gd name="T8" fmla="*/ 16 w 17"/>
                    <a:gd name="T9" fmla="*/ 10 h 17"/>
                    <a:gd name="T10" fmla="*/ 16 w 17"/>
                    <a:gd name="T11" fmla="*/ 7 h 17"/>
                    <a:gd name="T12" fmla="*/ 14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1 h 17"/>
                    <a:gd name="T36" fmla="*/ 3 w 17"/>
                    <a:gd name="T37" fmla="*/ 14 h 17"/>
                    <a:gd name="T38" fmla="*/ 5 w 17"/>
                    <a:gd name="T39" fmla="*/ 15 h 17"/>
                    <a:gd name="T40" fmla="*/ 9 w 17"/>
                    <a:gd name="T41" fmla="*/ 16 h 17"/>
                    <a:gd name="T42" fmla="*/ 10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5"/>
                      </a:moveTo>
                      <a:lnTo>
                        <a:pt x="14" y="14"/>
                      </a:lnTo>
                      <a:lnTo>
                        <a:pt x="14" y="13"/>
                      </a:lnTo>
                      <a:lnTo>
                        <a:pt x="16" y="12"/>
                      </a:lnTo>
                      <a:lnTo>
                        <a:pt x="16" y="10"/>
                      </a:lnTo>
                      <a:lnTo>
                        <a:pt x="16" y="7"/>
                      </a:lnTo>
                      <a:lnTo>
                        <a:pt x="14" y="4"/>
                      </a:lnTo>
                      <a:lnTo>
                        <a:pt x="12" y="2"/>
                      </a:lnTo>
                      <a:lnTo>
                        <a:pt x="10" y="0"/>
                      </a:lnTo>
                      <a:lnTo>
                        <a:pt x="8" y="0"/>
                      </a:lnTo>
                      <a:lnTo>
                        <a:pt x="6" y="0"/>
                      </a:lnTo>
                      <a:lnTo>
                        <a:pt x="5" y="0"/>
                      </a:lnTo>
                      <a:lnTo>
                        <a:pt x="2" y="2"/>
                      </a:lnTo>
                      <a:lnTo>
                        <a:pt x="1" y="3"/>
                      </a:lnTo>
                      <a:lnTo>
                        <a:pt x="0" y="4"/>
                      </a:lnTo>
                      <a:lnTo>
                        <a:pt x="0" y="5"/>
                      </a:lnTo>
                      <a:lnTo>
                        <a:pt x="0" y="8"/>
                      </a:lnTo>
                      <a:lnTo>
                        <a:pt x="2" y="11"/>
                      </a:lnTo>
                      <a:lnTo>
                        <a:pt x="3" y="14"/>
                      </a:lnTo>
                      <a:lnTo>
                        <a:pt x="5" y="15"/>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8" name="Freeform 416">
                  <a:extLst>
                    <a:ext uri="{FF2B5EF4-FFF2-40B4-BE49-F238E27FC236}">
                      <a16:creationId xmlns:a16="http://schemas.microsoft.com/office/drawing/2014/main" id="{1CFAD484-5016-2CCC-2A56-D92C844CCE9E}"/>
                    </a:ext>
                  </a:extLst>
                </p:cNvPr>
                <p:cNvSpPr>
                  <a:spLocks/>
                </p:cNvSpPr>
                <p:nvPr/>
              </p:nvSpPr>
              <p:spPr bwMode="auto">
                <a:xfrm>
                  <a:off x="1492" y="2177"/>
                  <a:ext cx="23" cy="39"/>
                </a:xfrm>
                <a:custGeom>
                  <a:avLst/>
                  <a:gdLst>
                    <a:gd name="T0" fmla="*/ 0 w 23"/>
                    <a:gd name="T1" fmla="*/ 12 h 39"/>
                    <a:gd name="T2" fmla="*/ 22 w 23"/>
                    <a:gd name="T3" fmla="*/ 0 h 39"/>
                    <a:gd name="T4" fmla="*/ 22 w 23"/>
                    <a:gd name="T5" fmla="*/ 25 h 39"/>
                    <a:gd name="T6" fmla="*/ 0 w 23"/>
                    <a:gd name="T7" fmla="*/ 38 h 39"/>
                    <a:gd name="T8" fmla="*/ 0 w 23"/>
                    <a:gd name="T9" fmla="*/ 12 h 39"/>
                    <a:gd name="T10" fmla="*/ 0 60000 65536"/>
                    <a:gd name="T11" fmla="*/ 0 60000 65536"/>
                    <a:gd name="T12" fmla="*/ 0 60000 65536"/>
                    <a:gd name="T13" fmla="*/ 0 60000 65536"/>
                    <a:gd name="T14" fmla="*/ 0 60000 65536"/>
                    <a:gd name="T15" fmla="*/ 0 w 23"/>
                    <a:gd name="T16" fmla="*/ 0 h 39"/>
                    <a:gd name="T17" fmla="*/ 23 w 23"/>
                    <a:gd name="T18" fmla="*/ 39 h 39"/>
                  </a:gdLst>
                  <a:ahLst/>
                  <a:cxnLst>
                    <a:cxn ang="T10">
                      <a:pos x="T0" y="T1"/>
                    </a:cxn>
                    <a:cxn ang="T11">
                      <a:pos x="T2" y="T3"/>
                    </a:cxn>
                    <a:cxn ang="T12">
                      <a:pos x="T4" y="T5"/>
                    </a:cxn>
                    <a:cxn ang="T13">
                      <a:pos x="T6" y="T7"/>
                    </a:cxn>
                    <a:cxn ang="T14">
                      <a:pos x="T8" y="T9"/>
                    </a:cxn>
                  </a:cxnLst>
                  <a:rect l="T15" t="T16" r="T17" b="T18"/>
                  <a:pathLst>
                    <a:path w="23" h="39">
                      <a:moveTo>
                        <a:pt x="0" y="12"/>
                      </a:moveTo>
                      <a:lnTo>
                        <a:pt x="22" y="0"/>
                      </a:lnTo>
                      <a:lnTo>
                        <a:pt x="22" y="25"/>
                      </a:lnTo>
                      <a:lnTo>
                        <a:pt x="0" y="38"/>
                      </a:lnTo>
                      <a:lnTo>
                        <a:pt x="0" y="12"/>
                      </a:lnTo>
                    </a:path>
                  </a:pathLst>
                </a:custGeom>
                <a:solidFill>
                  <a:srgbClr val="7F7F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9" name="Freeform 417">
                  <a:extLst>
                    <a:ext uri="{FF2B5EF4-FFF2-40B4-BE49-F238E27FC236}">
                      <a16:creationId xmlns:a16="http://schemas.microsoft.com/office/drawing/2014/main" id="{441C044F-9709-648A-C9A5-800A2894F002}"/>
                    </a:ext>
                  </a:extLst>
                </p:cNvPr>
                <p:cNvSpPr>
                  <a:spLocks/>
                </p:cNvSpPr>
                <p:nvPr/>
              </p:nvSpPr>
              <p:spPr bwMode="auto">
                <a:xfrm>
                  <a:off x="1404" y="2126"/>
                  <a:ext cx="111" cy="64"/>
                </a:xfrm>
                <a:custGeom>
                  <a:avLst/>
                  <a:gdLst>
                    <a:gd name="T0" fmla="*/ 0 w 111"/>
                    <a:gd name="T1" fmla="*/ 13 h 64"/>
                    <a:gd name="T2" fmla="*/ 22 w 111"/>
                    <a:gd name="T3" fmla="*/ 0 h 64"/>
                    <a:gd name="T4" fmla="*/ 110 w 111"/>
                    <a:gd name="T5" fmla="*/ 49 h 64"/>
                    <a:gd name="T6" fmla="*/ 87 w 111"/>
                    <a:gd name="T7" fmla="*/ 63 h 64"/>
                    <a:gd name="T8" fmla="*/ 0 w 111"/>
                    <a:gd name="T9" fmla="*/ 13 h 64"/>
                    <a:gd name="T10" fmla="*/ 0 60000 65536"/>
                    <a:gd name="T11" fmla="*/ 0 60000 65536"/>
                    <a:gd name="T12" fmla="*/ 0 60000 65536"/>
                    <a:gd name="T13" fmla="*/ 0 60000 65536"/>
                    <a:gd name="T14" fmla="*/ 0 60000 65536"/>
                    <a:gd name="T15" fmla="*/ 0 w 111"/>
                    <a:gd name="T16" fmla="*/ 0 h 64"/>
                    <a:gd name="T17" fmla="*/ 111 w 111"/>
                    <a:gd name="T18" fmla="*/ 64 h 64"/>
                  </a:gdLst>
                  <a:ahLst/>
                  <a:cxnLst>
                    <a:cxn ang="T10">
                      <a:pos x="T0" y="T1"/>
                    </a:cxn>
                    <a:cxn ang="T11">
                      <a:pos x="T2" y="T3"/>
                    </a:cxn>
                    <a:cxn ang="T12">
                      <a:pos x="T4" y="T5"/>
                    </a:cxn>
                    <a:cxn ang="T13">
                      <a:pos x="T6" y="T7"/>
                    </a:cxn>
                    <a:cxn ang="T14">
                      <a:pos x="T8" y="T9"/>
                    </a:cxn>
                  </a:cxnLst>
                  <a:rect l="T15" t="T16" r="T17" b="T18"/>
                  <a:pathLst>
                    <a:path w="111" h="64">
                      <a:moveTo>
                        <a:pt x="0" y="13"/>
                      </a:moveTo>
                      <a:lnTo>
                        <a:pt x="22" y="0"/>
                      </a:lnTo>
                      <a:lnTo>
                        <a:pt x="110" y="49"/>
                      </a:lnTo>
                      <a:lnTo>
                        <a:pt x="87" y="63"/>
                      </a:lnTo>
                      <a:lnTo>
                        <a:pt x="0" y="13"/>
                      </a:lnTo>
                    </a:path>
                  </a:pathLst>
                </a:custGeom>
                <a:solidFill>
                  <a:srgbClr val="E6E6E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0" name="Freeform 418">
                  <a:extLst>
                    <a:ext uri="{FF2B5EF4-FFF2-40B4-BE49-F238E27FC236}">
                      <a16:creationId xmlns:a16="http://schemas.microsoft.com/office/drawing/2014/main" id="{C422F037-D232-7BED-10C9-285E7BDFCE3B}"/>
                    </a:ext>
                  </a:extLst>
                </p:cNvPr>
                <p:cNvSpPr>
                  <a:spLocks/>
                </p:cNvSpPr>
                <p:nvPr/>
              </p:nvSpPr>
              <p:spPr bwMode="auto">
                <a:xfrm>
                  <a:off x="1404" y="2139"/>
                  <a:ext cx="89" cy="77"/>
                </a:xfrm>
                <a:custGeom>
                  <a:avLst/>
                  <a:gdLst>
                    <a:gd name="T0" fmla="*/ 0 w 89"/>
                    <a:gd name="T1" fmla="*/ 0 h 77"/>
                    <a:gd name="T2" fmla="*/ 88 w 89"/>
                    <a:gd name="T3" fmla="*/ 49 h 77"/>
                    <a:gd name="T4" fmla="*/ 88 w 89"/>
                    <a:gd name="T5" fmla="*/ 76 h 77"/>
                    <a:gd name="T6" fmla="*/ 0 w 89"/>
                    <a:gd name="T7" fmla="*/ 25 h 77"/>
                    <a:gd name="T8" fmla="*/ 0 w 89"/>
                    <a:gd name="T9" fmla="*/ 0 h 77"/>
                    <a:gd name="T10" fmla="*/ 0 60000 65536"/>
                    <a:gd name="T11" fmla="*/ 0 60000 65536"/>
                    <a:gd name="T12" fmla="*/ 0 60000 65536"/>
                    <a:gd name="T13" fmla="*/ 0 60000 65536"/>
                    <a:gd name="T14" fmla="*/ 0 60000 65536"/>
                    <a:gd name="T15" fmla="*/ 0 w 89"/>
                    <a:gd name="T16" fmla="*/ 0 h 77"/>
                    <a:gd name="T17" fmla="*/ 89 w 89"/>
                    <a:gd name="T18" fmla="*/ 77 h 77"/>
                  </a:gdLst>
                  <a:ahLst/>
                  <a:cxnLst>
                    <a:cxn ang="T10">
                      <a:pos x="T0" y="T1"/>
                    </a:cxn>
                    <a:cxn ang="T11">
                      <a:pos x="T2" y="T3"/>
                    </a:cxn>
                    <a:cxn ang="T12">
                      <a:pos x="T4" y="T5"/>
                    </a:cxn>
                    <a:cxn ang="T13">
                      <a:pos x="T6" y="T7"/>
                    </a:cxn>
                    <a:cxn ang="T14">
                      <a:pos x="T8" y="T9"/>
                    </a:cxn>
                  </a:cxnLst>
                  <a:rect l="T15" t="T16" r="T17" b="T18"/>
                  <a:pathLst>
                    <a:path w="89" h="77">
                      <a:moveTo>
                        <a:pt x="0" y="0"/>
                      </a:moveTo>
                      <a:lnTo>
                        <a:pt x="88" y="49"/>
                      </a:lnTo>
                      <a:lnTo>
                        <a:pt x="88" y="76"/>
                      </a:lnTo>
                      <a:lnTo>
                        <a:pt x="0" y="25"/>
                      </a:lnTo>
                      <a:lnTo>
                        <a:pt x="0"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1" name="Freeform 419">
                  <a:extLst>
                    <a:ext uri="{FF2B5EF4-FFF2-40B4-BE49-F238E27FC236}">
                      <a16:creationId xmlns:a16="http://schemas.microsoft.com/office/drawing/2014/main" id="{810E9320-902F-4902-5CF9-01BD547A648C}"/>
                    </a:ext>
                  </a:extLst>
                </p:cNvPr>
                <p:cNvSpPr>
                  <a:spLocks/>
                </p:cNvSpPr>
                <p:nvPr/>
              </p:nvSpPr>
              <p:spPr bwMode="auto">
                <a:xfrm>
                  <a:off x="1499" y="2190"/>
                  <a:ext cx="32" cy="20"/>
                </a:xfrm>
                <a:custGeom>
                  <a:avLst/>
                  <a:gdLst>
                    <a:gd name="T0" fmla="*/ 20 w 32"/>
                    <a:gd name="T1" fmla="*/ 0 h 20"/>
                    <a:gd name="T2" fmla="*/ 31 w 32"/>
                    <a:gd name="T3" fmla="*/ 6 h 20"/>
                    <a:gd name="T4" fmla="*/ 10 w 32"/>
                    <a:gd name="T5" fmla="*/ 19 h 20"/>
                    <a:gd name="T6" fmla="*/ 0 w 32"/>
                    <a:gd name="T7" fmla="*/ 12 h 20"/>
                    <a:gd name="T8" fmla="*/ 20 w 32"/>
                    <a:gd name="T9" fmla="*/ 0 h 20"/>
                    <a:gd name="T10" fmla="*/ 0 60000 65536"/>
                    <a:gd name="T11" fmla="*/ 0 60000 65536"/>
                    <a:gd name="T12" fmla="*/ 0 60000 65536"/>
                    <a:gd name="T13" fmla="*/ 0 60000 65536"/>
                    <a:gd name="T14" fmla="*/ 0 60000 65536"/>
                    <a:gd name="T15" fmla="*/ 0 w 32"/>
                    <a:gd name="T16" fmla="*/ 0 h 20"/>
                    <a:gd name="T17" fmla="*/ 32 w 32"/>
                    <a:gd name="T18" fmla="*/ 20 h 20"/>
                  </a:gdLst>
                  <a:ahLst/>
                  <a:cxnLst>
                    <a:cxn ang="T10">
                      <a:pos x="T0" y="T1"/>
                    </a:cxn>
                    <a:cxn ang="T11">
                      <a:pos x="T2" y="T3"/>
                    </a:cxn>
                    <a:cxn ang="T12">
                      <a:pos x="T4" y="T5"/>
                    </a:cxn>
                    <a:cxn ang="T13">
                      <a:pos x="T6" y="T7"/>
                    </a:cxn>
                    <a:cxn ang="T14">
                      <a:pos x="T8" y="T9"/>
                    </a:cxn>
                  </a:cxnLst>
                  <a:rect l="T15" t="T16" r="T17" b="T18"/>
                  <a:pathLst>
                    <a:path w="32" h="20">
                      <a:moveTo>
                        <a:pt x="20" y="0"/>
                      </a:moveTo>
                      <a:lnTo>
                        <a:pt x="31" y="6"/>
                      </a:lnTo>
                      <a:lnTo>
                        <a:pt x="10" y="19"/>
                      </a:lnTo>
                      <a:lnTo>
                        <a:pt x="0" y="12"/>
                      </a:lnTo>
                      <a:lnTo>
                        <a:pt x="20"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2" name="Freeform 420">
                  <a:extLst>
                    <a:ext uri="{FF2B5EF4-FFF2-40B4-BE49-F238E27FC236}">
                      <a16:creationId xmlns:a16="http://schemas.microsoft.com/office/drawing/2014/main" id="{AE201AD0-AD78-94A4-A7B8-B2BD7083D1E1}"/>
                    </a:ext>
                  </a:extLst>
                </p:cNvPr>
                <p:cNvSpPr>
                  <a:spLocks/>
                </p:cNvSpPr>
                <p:nvPr/>
              </p:nvSpPr>
              <p:spPr bwMode="auto">
                <a:xfrm>
                  <a:off x="1500" y="2202"/>
                  <a:ext cx="17" cy="31"/>
                </a:xfrm>
                <a:custGeom>
                  <a:avLst/>
                  <a:gdLst>
                    <a:gd name="T0" fmla="*/ 0 w 17"/>
                    <a:gd name="T1" fmla="*/ 23 h 31"/>
                    <a:gd name="T2" fmla="*/ 16 w 17"/>
                    <a:gd name="T3" fmla="*/ 30 h 31"/>
                    <a:gd name="T4" fmla="*/ 16 w 17"/>
                    <a:gd name="T5" fmla="*/ 6 h 31"/>
                    <a:gd name="T6" fmla="*/ 0 w 17"/>
                    <a:gd name="T7" fmla="*/ 0 h 31"/>
                    <a:gd name="T8" fmla="*/ 0 w 17"/>
                    <a:gd name="T9" fmla="*/ 23 h 31"/>
                    <a:gd name="T10" fmla="*/ 0 60000 65536"/>
                    <a:gd name="T11" fmla="*/ 0 60000 65536"/>
                    <a:gd name="T12" fmla="*/ 0 60000 65536"/>
                    <a:gd name="T13" fmla="*/ 0 60000 65536"/>
                    <a:gd name="T14" fmla="*/ 0 60000 65536"/>
                    <a:gd name="T15" fmla="*/ 0 w 17"/>
                    <a:gd name="T16" fmla="*/ 0 h 31"/>
                    <a:gd name="T17" fmla="*/ 17 w 17"/>
                    <a:gd name="T18" fmla="*/ 31 h 31"/>
                  </a:gdLst>
                  <a:ahLst/>
                  <a:cxnLst>
                    <a:cxn ang="T10">
                      <a:pos x="T0" y="T1"/>
                    </a:cxn>
                    <a:cxn ang="T11">
                      <a:pos x="T2" y="T3"/>
                    </a:cxn>
                    <a:cxn ang="T12">
                      <a:pos x="T4" y="T5"/>
                    </a:cxn>
                    <a:cxn ang="T13">
                      <a:pos x="T6" y="T7"/>
                    </a:cxn>
                    <a:cxn ang="T14">
                      <a:pos x="T8" y="T9"/>
                    </a:cxn>
                  </a:cxnLst>
                  <a:rect l="T15" t="T16" r="T17" b="T18"/>
                  <a:pathLst>
                    <a:path w="17" h="31">
                      <a:moveTo>
                        <a:pt x="0" y="23"/>
                      </a:moveTo>
                      <a:lnTo>
                        <a:pt x="16" y="30"/>
                      </a:lnTo>
                      <a:lnTo>
                        <a:pt x="16" y="6"/>
                      </a:lnTo>
                      <a:lnTo>
                        <a:pt x="0" y="0"/>
                      </a:lnTo>
                      <a:lnTo>
                        <a:pt x="0" y="23"/>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3" name="Freeform 421">
                  <a:extLst>
                    <a:ext uri="{FF2B5EF4-FFF2-40B4-BE49-F238E27FC236}">
                      <a16:creationId xmlns:a16="http://schemas.microsoft.com/office/drawing/2014/main" id="{B33C1C29-A072-5623-738E-D741DE4C7B85}"/>
                    </a:ext>
                  </a:extLst>
                </p:cNvPr>
                <p:cNvSpPr>
                  <a:spLocks/>
                </p:cNvSpPr>
                <p:nvPr/>
              </p:nvSpPr>
              <p:spPr bwMode="auto">
                <a:xfrm>
                  <a:off x="1510" y="2197"/>
                  <a:ext cx="22" cy="36"/>
                </a:xfrm>
                <a:custGeom>
                  <a:avLst/>
                  <a:gdLst>
                    <a:gd name="T0" fmla="*/ 21 w 22"/>
                    <a:gd name="T1" fmla="*/ 24 h 36"/>
                    <a:gd name="T2" fmla="*/ 0 w 22"/>
                    <a:gd name="T3" fmla="*/ 35 h 36"/>
                    <a:gd name="T4" fmla="*/ 0 w 22"/>
                    <a:gd name="T5" fmla="*/ 11 h 36"/>
                    <a:gd name="T6" fmla="*/ 20 w 22"/>
                    <a:gd name="T7" fmla="*/ 0 h 36"/>
                    <a:gd name="T8" fmla="*/ 21 w 22"/>
                    <a:gd name="T9" fmla="*/ 24 h 36"/>
                    <a:gd name="T10" fmla="*/ 0 60000 65536"/>
                    <a:gd name="T11" fmla="*/ 0 60000 65536"/>
                    <a:gd name="T12" fmla="*/ 0 60000 65536"/>
                    <a:gd name="T13" fmla="*/ 0 60000 65536"/>
                    <a:gd name="T14" fmla="*/ 0 60000 65536"/>
                    <a:gd name="T15" fmla="*/ 0 w 22"/>
                    <a:gd name="T16" fmla="*/ 0 h 36"/>
                    <a:gd name="T17" fmla="*/ 22 w 22"/>
                    <a:gd name="T18" fmla="*/ 36 h 36"/>
                  </a:gdLst>
                  <a:ahLst/>
                  <a:cxnLst>
                    <a:cxn ang="T10">
                      <a:pos x="T0" y="T1"/>
                    </a:cxn>
                    <a:cxn ang="T11">
                      <a:pos x="T2" y="T3"/>
                    </a:cxn>
                    <a:cxn ang="T12">
                      <a:pos x="T4" y="T5"/>
                    </a:cxn>
                    <a:cxn ang="T13">
                      <a:pos x="T6" y="T7"/>
                    </a:cxn>
                    <a:cxn ang="T14">
                      <a:pos x="T8" y="T9"/>
                    </a:cxn>
                  </a:cxnLst>
                  <a:rect l="T15" t="T16" r="T17" b="T18"/>
                  <a:pathLst>
                    <a:path w="22" h="36">
                      <a:moveTo>
                        <a:pt x="21" y="24"/>
                      </a:moveTo>
                      <a:lnTo>
                        <a:pt x="0" y="35"/>
                      </a:lnTo>
                      <a:lnTo>
                        <a:pt x="0" y="11"/>
                      </a:lnTo>
                      <a:lnTo>
                        <a:pt x="20" y="0"/>
                      </a:lnTo>
                      <a:lnTo>
                        <a:pt x="21" y="24"/>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4" name="Freeform 422">
                  <a:extLst>
                    <a:ext uri="{FF2B5EF4-FFF2-40B4-BE49-F238E27FC236}">
                      <a16:creationId xmlns:a16="http://schemas.microsoft.com/office/drawing/2014/main" id="{1231A554-612B-8208-0452-859392EBBCDA}"/>
                    </a:ext>
                  </a:extLst>
                </p:cNvPr>
                <p:cNvSpPr>
                  <a:spLocks/>
                </p:cNvSpPr>
                <p:nvPr/>
              </p:nvSpPr>
              <p:spPr bwMode="auto">
                <a:xfrm>
                  <a:off x="1512" y="2203"/>
                  <a:ext cx="25" cy="17"/>
                </a:xfrm>
                <a:custGeom>
                  <a:avLst/>
                  <a:gdLst>
                    <a:gd name="T0" fmla="*/ 16 w 25"/>
                    <a:gd name="T1" fmla="*/ 0 h 17"/>
                    <a:gd name="T2" fmla="*/ 24 w 25"/>
                    <a:gd name="T3" fmla="*/ 4 h 17"/>
                    <a:gd name="T4" fmla="*/ 19 w 25"/>
                    <a:gd name="T5" fmla="*/ 12 h 17"/>
                    <a:gd name="T6" fmla="*/ 8 w 25"/>
                    <a:gd name="T7" fmla="*/ 16 h 17"/>
                    <a:gd name="T8" fmla="*/ 0 w 25"/>
                    <a:gd name="T9" fmla="*/ 11 h 17"/>
                    <a:gd name="T10" fmla="*/ 16 w 25"/>
                    <a:gd name="T11" fmla="*/ 0 h 17"/>
                    <a:gd name="T12" fmla="*/ 0 60000 65536"/>
                    <a:gd name="T13" fmla="*/ 0 60000 65536"/>
                    <a:gd name="T14" fmla="*/ 0 60000 65536"/>
                    <a:gd name="T15" fmla="*/ 0 60000 65536"/>
                    <a:gd name="T16" fmla="*/ 0 60000 65536"/>
                    <a:gd name="T17" fmla="*/ 0 60000 65536"/>
                    <a:gd name="T18" fmla="*/ 0 w 25"/>
                    <a:gd name="T19" fmla="*/ 0 h 17"/>
                    <a:gd name="T20" fmla="*/ 25 w 25"/>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5" h="17">
                      <a:moveTo>
                        <a:pt x="16" y="0"/>
                      </a:moveTo>
                      <a:lnTo>
                        <a:pt x="24" y="4"/>
                      </a:lnTo>
                      <a:lnTo>
                        <a:pt x="19" y="12"/>
                      </a:lnTo>
                      <a:lnTo>
                        <a:pt x="8" y="16"/>
                      </a:lnTo>
                      <a:lnTo>
                        <a:pt x="0" y="11"/>
                      </a:lnTo>
                      <a:lnTo>
                        <a:pt x="16"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5" name="Freeform 423">
                  <a:extLst>
                    <a:ext uri="{FF2B5EF4-FFF2-40B4-BE49-F238E27FC236}">
                      <a16:creationId xmlns:a16="http://schemas.microsoft.com/office/drawing/2014/main" id="{067D683B-1B0A-2B1A-8E1E-1A85C8EBF01B}"/>
                    </a:ext>
                  </a:extLst>
                </p:cNvPr>
                <p:cNvSpPr>
                  <a:spLocks/>
                </p:cNvSpPr>
                <p:nvPr/>
              </p:nvSpPr>
              <p:spPr bwMode="auto">
                <a:xfrm>
                  <a:off x="1512" y="2213"/>
                  <a:ext cx="17" cy="26"/>
                </a:xfrm>
                <a:custGeom>
                  <a:avLst/>
                  <a:gdLst>
                    <a:gd name="T0" fmla="*/ 0 w 17"/>
                    <a:gd name="T1" fmla="*/ 18 h 26"/>
                    <a:gd name="T2" fmla="*/ 16 w 17"/>
                    <a:gd name="T3" fmla="*/ 25 h 26"/>
                    <a:gd name="T4" fmla="*/ 16 w 17"/>
                    <a:gd name="T5" fmla="*/ 11 h 26"/>
                    <a:gd name="T6" fmla="*/ 12 w 17"/>
                    <a:gd name="T7" fmla="*/ 4 h 26"/>
                    <a:gd name="T8" fmla="*/ 0 w 17"/>
                    <a:gd name="T9" fmla="*/ 0 h 26"/>
                    <a:gd name="T10" fmla="*/ 0 w 17"/>
                    <a:gd name="T11" fmla="*/ 18 h 26"/>
                    <a:gd name="T12" fmla="*/ 0 60000 65536"/>
                    <a:gd name="T13" fmla="*/ 0 60000 65536"/>
                    <a:gd name="T14" fmla="*/ 0 60000 65536"/>
                    <a:gd name="T15" fmla="*/ 0 60000 65536"/>
                    <a:gd name="T16" fmla="*/ 0 60000 65536"/>
                    <a:gd name="T17" fmla="*/ 0 60000 65536"/>
                    <a:gd name="T18" fmla="*/ 0 w 17"/>
                    <a:gd name="T19" fmla="*/ 0 h 26"/>
                    <a:gd name="T20" fmla="*/ 17 w 17"/>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17" h="26">
                      <a:moveTo>
                        <a:pt x="0" y="18"/>
                      </a:moveTo>
                      <a:lnTo>
                        <a:pt x="16" y="25"/>
                      </a:lnTo>
                      <a:lnTo>
                        <a:pt x="16" y="11"/>
                      </a:lnTo>
                      <a:lnTo>
                        <a:pt x="12" y="4"/>
                      </a:lnTo>
                      <a:lnTo>
                        <a:pt x="0" y="0"/>
                      </a:lnTo>
                      <a:lnTo>
                        <a:pt x="0" y="1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6" name="Freeform 424">
                  <a:extLst>
                    <a:ext uri="{FF2B5EF4-FFF2-40B4-BE49-F238E27FC236}">
                      <a16:creationId xmlns:a16="http://schemas.microsoft.com/office/drawing/2014/main" id="{86F2CBB9-5253-9F8F-67AE-95095780B70A}"/>
                    </a:ext>
                  </a:extLst>
                </p:cNvPr>
                <p:cNvSpPr>
                  <a:spLocks/>
                </p:cNvSpPr>
                <p:nvPr/>
              </p:nvSpPr>
              <p:spPr bwMode="auto">
                <a:xfrm>
                  <a:off x="1523" y="2224"/>
                  <a:ext cx="17" cy="21"/>
                </a:xfrm>
                <a:custGeom>
                  <a:avLst/>
                  <a:gdLst>
                    <a:gd name="T0" fmla="*/ 0 w 17"/>
                    <a:gd name="T1" fmla="*/ 14 h 21"/>
                    <a:gd name="T2" fmla="*/ 1 w 17"/>
                    <a:gd name="T3" fmla="*/ 10 h 21"/>
                    <a:gd name="T4" fmla="*/ 9 w 17"/>
                    <a:gd name="T5" fmla="*/ 12 h 21"/>
                    <a:gd name="T6" fmla="*/ 14 w 17"/>
                    <a:gd name="T7" fmla="*/ 20 h 21"/>
                    <a:gd name="T8" fmla="*/ 16 w 17"/>
                    <a:gd name="T9" fmla="*/ 18 h 21"/>
                    <a:gd name="T10" fmla="*/ 13 w 17"/>
                    <a:gd name="T11" fmla="*/ 8 h 21"/>
                    <a:gd name="T12" fmla="*/ 0 w 17"/>
                    <a:gd name="T13" fmla="*/ 0 h 21"/>
                    <a:gd name="T14" fmla="*/ 0 w 17"/>
                    <a:gd name="T15" fmla="*/ 14 h 2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1"/>
                    <a:gd name="T26" fmla="*/ 17 w 17"/>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1">
                      <a:moveTo>
                        <a:pt x="0" y="14"/>
                      </a:moveTo>
                      <a:lnTo>
                        <a:pt x="1" y="10"/>
                      </a:lnTo>
                      <a:lnTo>
                        <a:pt x="9" y="12"/>
                      </a:lnTo>
                      <a:lnTo>
                        <a:pt x="14" y="20"/>
                      </a:lnTo>
                      <a:lnTo>
                        <a:pt x="16" y="18"/>
                      </a:lnTo>
                      <a:lnTo>
                        <a:pt x="13" y="8"/>
                      </a:lnTo>
                      <a:lnTo>
                        <a:pt x="0" y="0"/>
                      </a:lnTo>
                      <a:lnTo>
                        <a:pt x="0" y="14"/>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7" name="Freeform 425">
                  <a:extLst>
                    <a:ext uri="{FF2B5EF4-FFF2-40B4-BE49-F238E27FC236}">
                      <a16:creationId xmlns:a16="http://schemas.microsoft.com/office/drawing/2014/main" id="{16B4DC4A-FEEA-3CA7-6CB7-FAABDC160A03}"/>
                    </a:ext>
                  </a:extLst>
                </p:cNvPr>
                <p:cNvSpPr>
                  <a:spLocks/>
                </p:cNvSpPr>
                <p:nvPr/>
              </p:nvSpPr>
              <p:spPr bwMode="auto">
                <a:xfrm>
                  <a:off x="1536" y="2226"/>
                  <a:ext cx="17" cy="18"/>
                </a:xfrm>
                <a:custGeom>
                  <a:avLst/>
                  <a:gdLst>
                    <a:gd name="T0" fmla="*/ 16 w 17"/>
                    <a:gd name="T1" fmla="*/ 12 h 18"/>
                    <a:gd name="T2" fmla="*/ 3 w 17"/>
                    <a:gd name="T3" fmla="*/ 17 h 18"/>
                    <a:gd name="T4" fmla="*/ 0 w 17"/>
                    <a:gd name="T5" fmla="*/ 6 h 18"/>
                    <a:gd name="T6" fmla="*/ 10 w 17"/>
                    <a:gd name="T7" fmla="*/ 3 h 18"/>
                    <a:gd name="T8" fmla="*/ 14 w 17"/>
                    <a:gd name="T9" fmla="*/ 0 h 18"/>
                    <a:gd name="T10" fmla="*/ 16 w 17"/>
                    <a:gd name="T11" fmla="*/ 12 h 18"/>
                    <a:gd name="T12" fmla="*/ 0 60000 65536"/>
                    <a:gd name="T13" fmla="*/ 0 60000 65536"/>
                    <a:gd name="T14" fmla="*/ 0 60000 65536"/>
                    <a:gd name="T15" fmla="*/ 0 60000 65536"/>
                    <a:gd name="T16" fmla="*/ 0 60000 65536"/>
                    <a:gd name="T17" fmla="*/ 0 60000 65536"/>
                    <a:gd name="T18" fmla="*/ 0 w 17"/>
                    <a:gd name="T19" fmla="*/ 0 h 18"/>
                    <a:gd name="T20" fmla="*/ 17 w 17"/>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7" h="18">
                      <a:moveTo>
                        <a:pt x="16" y="12"/>
                      </a:moveTo>
                      <a:lnTo>
                        <a:pt x="3" y="17"/>
                      </a:lnTo>
                      <a:lnTo>
                        <a:pt x="0" y="6"/>
                      </a:lnTo>
                      <a:lnTo>
                        <a:pt x="10" y="3"/>
                      </a:lnTo>
                      <a:lnTo>
                        <a:pt x="14" y="0"/>
                      </a:lnTo>
                      <a:lnTo>
                        <a:pt x="16" y="12"/>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8" name="Freeform 426">
                  <a:extLst>
                    <a:ext uri="{FF2B5EF4-FFF2-40B4-BE49-F238E27FC236}">
                      <a16:creationId xmlns:a16="http://schemas.microsoft.com/office/drawing/2014/main" id="{D40BD7B9-E660-41D3-49B2-5D7B5BC81476}"/>
                    </a:ext>
                  </a:extLst>
                </p:cNvPr>
                <p:cNvSpPr>
                  <a:spLocks/>
                </p:cNvSpPr>
                <p:nvPr/>
              </p:nvSpPr>
              <p:spPr bwMode="auto">
                <a:xfrm>
                  <a:off x="1514" y="2215"/>
                  <a:ext cx="17" cy="17"/>
                </a:xfrm>
                <a:custGeom>
                  <a:avLst/>
                  <a:gdLst>
                    <a:gd name="T0" fmla="*/ 0 w 17"/>
                    <a:gd name="T1" fmla="*/ 9 h 17"/>
                    <a:gd name="T2" fmla="*/ 16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0" y="4"/>
                      </a:lnTo>
                      <a:lnTo>
                        <a:pt x="0" y="0"/>
                      </a:lnTo>
                      <a:lnTo>
                        <a:pt x="0" y="9"/>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9" name="Freeform 427">
                  <a:extLst>
                    <a:ext uri="{FF2B5EF4-FFF2-40B4-BE49-F238E27FC236}">
                      <a16:creationId xmlns:a16="http://schemas.microsoft.com/office/drawing/2014/main" id="{19E7E465-5EB7-43D8-725B-EF5183FBE7A1}"/>
                    </a:ext>
                  </a:extLst>
                </p:cNvPr>
                <p:cNvSpPr>
                  <a:spLocks/>
                </p:cNvSpPr>
                <p:nvPr/>
              </p:nvSpPr>
              <p:spPr bwMode="auto">
                <a:xfrm>
                  <a:off x="1518" y="2213"/>
                  <a:ext cx="31" cy="23"/>
                </a:xfrm>
                <a:custGeom>
                  <a:avLst/>
                  <a:gdLst>
                    <a:gd name="T0" fmla="*/ 30 w 31"/>
                    <a:gd name="T1" fmla="*/ 16 h 23"/>
                    <a:gd name="T2" fmla="*/ 18 w 31"/>
                    <a:gd name="T3" fmla="*/ 22 h 23"/>
                    <a:gd name="T4" fmla="*/ 0 w 31"/>
                    <a:gd name="T5" fmla="*/ 4 h 23"/>
                    <a:gd name="T6" fmla="*/ 16 w 31"/>
                    <a:gd name="T7" fmla="*/ 0 h 23"/>
                    <a:gd name="T8" fmla="*/ 30 w 31"/>
                    <a:gd name="T9" fmla="*/ 16 h 23"/>
                    <a:gd name="T10" fmla="*/ 0 60000 65536"/>
                    <a:gd name="T11" fmla="*/ 0 60000 65536"/>
                    <a:gd name="T12" fmla="*/ 0 60000 65536"/>
                    <a:gd name="T13" fmla="*/ 0 60000 65536"/>
                    <a:gd name="T14" fmla="*/ 0 60000 65536"/>
                    <a:gd name="T15" fmla="*/ 0 w 31"/>
                    <a:gd name="T16" fmla="*/ 0 h 23"/>
                    <a:gd name="T17" fmla="*/ 31 w 31"/>
                    <a:gd name="T18" fmla="*/ 23 h 23"/>
                  </a:gdLst>
                  <a:ahLst/>
                  <a:cxnLst>
                    <a:cxn ang="T10">
                      <a:pos x="T0" y="T1"/>
                    </a:cxn>
                    <a:cxn ang="T11">
                      <a:pos x="T2" y="T3"/>
                    </a:cxn>
                    <a:cxn ang="T12">
                      <a:pos x="T4" y="T5"/>
                    </a:cxn>
                    <a:cxn ang="T13">
                      <a:pos x="T6" y="T7"/>
                    </a:cxn>
                    <a:cxn ang="T14">
                      <a:pos x="T8" y="T9"/>
                    </a:cxn>
                  </a:cxnLst>
                  <a:rect l="T15" t="T16" r="T17" b="T18"/>
                  <a:pathLst>
                    <a:path w="31" h="23">
                      <a:moveTo>
                        <a:pt x="30" y="16"/>
                      </a:moveTo>
                      <a:lnTo>
                        <a:pt x="18" y="22"/>
                      </a:lnTo>
                      <a:lnTo>
                        <a:pt x="0" y="4"/>
                      </a:lnTo>
                      <a:lnTo>
                        <a:pt x="16" y="0"/>
                      </a:lnTo>
                      <a:lnTo>
                        <a:pt x="30" y="16"/>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0" name="Freeform 428">
                  <a:extLst>
                    <a:ext uri="{FF2B5EF4-FFF2-40B4-BE49-F238E27FC236}">
                      <a16:creationId xmlns:a16="http://schemas.microsoft.com/office/drawing/2014/main" id="{A20E52BC-4C65-C643-4389-FEF8B70D1A03}"/>
                    </a:ext>
                  </a:extLst>
                </p:cNvPr>
                <p:cNvSpPr>
                  <a:spLocks/>
                </p:cNvSpPr>
                <p:nvPr/>
              </p:nvSpPr>
              <p:spPr bwMode="auto">
                <a:xfrm>
                  <a:off x="1521" y="2208"/>
                  <a:ext cx="19" cy="19"/>
                </a:xfrm>
                <a:custGeom>
                  <a:avLst/>
                  <a:gdLst>
                    <a:gd name="T0" fmla="*/ 18 w 19"/>
                    <a:gd name="T1" fmla="*/ 14 h 19"/>
                    <a:gd name="T2" fmla="*/ 3 w 19"/>
                    <a:gd name="T3" fmla="*/ 18 h 19"/>
                    <a:gd name="T4" fmla="*/ 0 w 19"/>
                    <a:gd name="T5" fmla="*/ 5 h 19"/>
                    <a:gd name="T6" fmla="*/ 13 w 19"/>
                    <a:gd name="T7" fmla="*/ 0 h 19"/>
                    <a:gd name="T8" fmla="*/ 18 w 19"/>
                    <a:gd name="T9" fmla="*/ 14 h 19"/>
                    <a:gd name="T10" fmla="*/ 0 60000 65536"/>
                    <a:gd name="T11" fmla="*/ 0 60000 65536"/>
                    <a:gd name="T12" fmla="*/ 0 60000 65536"/>
                    <a:gd name="T13" fmla="*/ 0 60000 65536"/>
                    <a:gd name="T14" fmla="*/ 0 60000 65536"/>
                    <a:gd name="T15" fmla="*/ 0 w 19"/>
                    <a:gd name="T16" fmla="*/ 0 h 19"/>
                    <a:gd name="T17" fmla="*/ 19 w 19"/>
                    <a:gd name="T18" fmla="*/ 19 h 19"/>
                  </a:gdLst>
                  <a:ahLst/>
                  <a:cxnLst>
                    <a:cxn ang="T10">
                      <a:pos x="T0" y="T1"/>
                    </a:cxn>
                    <a:cxn ang="T11">
                      <a:pos x="T2" y="T3"/>
                    </a:cxn>
                    <a:cxn ang="T12">
                      <a:pos x="T4" y="T5"/>
                    </a:cxn>
                    <a:cxn ang="T13">
                      <a:pos x="T6" y="T7"/>
                    </a:cxn>
                    <a:cxn ang="T14">
                      <a:pos x="T8" y="T9"/>
                    </a:cxn>
                  </a:cxnLst>
                  <a:rect l="T15" t="T16" r="T17" b="T18"/>
                  <a:pathLst>
                    <a:path w="19" h="19">
                      <a:moveTo>
                        <a:pt x="18" y="14"/>
                      </a:moveTo>
                      <a:lnTo>
                        <a:pt x="3" y="18"/>
                      </a:lnTo>
                      <a:lnTo>
                        <a:pt x="0" y="5"/>
                      </a:lnTo>
                      <a:lnTo>
                        <a:pt x="13" y="0"/>
                      </a:lnTo>
                      <a:lnTo>
                        <a:pt x="18" y="14"/>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1" name="Freeform 429">
                  <a:extLst>
                    <a:ext uri="{FF2B5EF4-FFF2-40B4-BE49-F238E27FC236}">
                      <a16:creationId xmlns:a16="http://schemas.microsoft.com/office/drawing/2014/main" id="{61D0E540-F6FD-67A6-D267-0DB114D6E175}"/>
                    </a:ext>
                  </a:extLst>
                </p:cNvPr>
                <p:cNvSpPr>
                  <a:spLocks/>
                </p:cNvSpPr>
                <p:nvPr/>
              </p:nvSpPr>
              <p:spPr bwMode="auto">
                <a:xfrm>
                  <a:off x="1515" y="2035"/>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2" name="Freeform 430">
                  <a:extLst>
                    <a:ext uri="{FF2B5EF4-FFF2-40B4-BE49-F238E27FC236}">
                      <a16:creationId xmlns:a16="http://schemas.microsoft.com/office/drawing/2014/main" id="{4869E2AA-8E13-333E-AC6B-E0CBE0AE3BA0}"/>
                    </a:ext>
                  </a:extLst>
                </p:cNvPr>
                <p:cNvSpPr>
                  <a:spLocks/>
                </p:cNvSpPr>
                <p:nvPr/>
              </p:nvSpPr>
              <p:spPr bwMode="auto">
                <a:xfrm>
                  <a:off x="1390" y="1941"/>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3" name="Freeform 431">
                  <a:extLst>
                    <a:ext uri="{FF2B5EF4-FFF2-40B4-BE49-F238E27FC236}">
                      <a16:creationId xmlns:a16="http://schemas.microsoft.com/office/drawing/2014/main" id="{9A1D2956-67E3-15C7-D3EA-7B965EDCF70B}"/>
                    </a:ext>
                  </a:extLst>
                </p:cNvPr>
                <p:cNvSpPr>
                  <a:spLocks/>
                </p:cNvSpPr>
                <p:nvPr/>
              </p:nvSpPr>
              <p:spPr bwMode="auto">
                <a:xfrm>
                  <a:off x="1226" y="1847"/>
                  <a:ext cx="166" cy="153"/>
                </a:xfrm>
                <a:custGeom>
                  <a:avLst/>
                  <a:gdLst>
                    <a:gd name="T0" fmla="*/ 165 w 166"/>
                    <a:gd name="T1" fmla="*/ 55 h 153"/>
                    <a:gd name="T2" fmla="*/ 165 w 166"/>
                    <a:gd name="T3" fmla="*/ 0 h 153"/>
                    <a:gd name="T4" fmla="*/ 0 w 166"/>
                    <a:gd name="T5" fmla="*/ 93 h 153"/>
                    <a:gd name="T6" fmla="*/ 0 w 166"/>
                    <a:gd name="T7" fmla="*/ 152 h 153"/>
                    <a:gd name="T8" fmla="*/ 165 w 166"/>
                    <a:gd name="T9" fmla="*/ 55 h 153"/>
                    <a:gd name="T10" fmla="*/ 0 60000 65536"/>
                    <a:gd name="T11" fmla="*/ 0 60000 65536"/>
                    <a:gd name="T12" fmla="*/ 0 60000 65536"/>
                    <a:gd name="T13" fmla="*/ 0 60000 65536"/>
                    <a:gd name="T14" fmla="*/ 0 60000 65536"/>
                    <a:gd name="T15" fmla="*/ 0 w 166"/>
                    <a:gd name="T16" fmla="*/ 0 h 153"/>
                    <a:gd name="T17" fmla="*/ 166 w 166"/>
                    <a:gd name="T18" fmla="*/ 153 h 153"/>
                  </a:gdLst>
                  <a:ahLst/>
                  <a:cxnLst>
                    <a:cxn ang="T10">
                      <a:pos x="T0" y="T1"/>
                    </a:cxn>
                    <a:cxn ang="T11">
                      <a:pos x="T2" y="T3"/>
                    </a:cxn>
                    <a:cxn ang="T12">
                      <a:pos x="T4" y="T5"/>
                    </a:cxn>
                    <a:cxn ang="T13">
                      <a:pos x="T6" y="T7"/>
                    </a:cxn>
                    <a:cxn ang="T14">
                      <a:pos x="T8" y="T9"/>
                    </a:cxn>
                  </a:cxnLst>
                  <a:rect l="T15" t="T16" r="T17" b="T18"/>
                  <a:pathLst>
                    <a:path w="166" h="153">
                      <a:moveTo>
                        <a:pt x="165" y="55"/>
                      </a:moveTo>
                      <a:lnTo>
                        <a:pt x="165" y="0"/>
                      </a:lnTo>
                      <a:lnTo>
                        <a:pt x="0" y="93"/>
                      </a:lnTo>
                      <a:lnTo>
                        <a:pt x="0" y="152"/>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8" name="Picture 432" descr="pe01302_">
                <a:extLst>
                  <a:ext uri="{FF2B5EF4-FFF2-40B4-BE49-F238E27FC236}">
                    <a16:creationId xmlns:a16="http://schemas.microsoft.com/office/drawing/2014/main" id="{4C2A8430-1FEC-E6FC-7828-212938493547}"/>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274" y="1487"/>
                <a:ext cx="544"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433">
                <a:extLst>
                  <a:ext uri="{FF2B5EF4-FFF2-40B4-BE49-F238E27FC236}">
                    <a16:creationId xmlns:a16="http://schemas.microsoft.com/office/drawing/2014/main" id="{68867383-1CB7-877A-F8CD-E21EAFA64F43}"/>
                  </a:ext>
                </a:extLst>
              </p:cNvPr>
              <p:cNvSpPr txBox="1">
                <a:spLocks noChangeArrowheads="1"/>
              </p:cNvSpPr>
              <p:nvPr/>
            </p:nvSpPr>
            <p:spPr bwMode="auto">
              <a:xfrm>
                <a:off x="4245" y="1296"/>
                <a:ext cx="600"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Customer</a:t>
                </a:r>
              </a:p>
            </p:txBody>
          </p:sp>
        </p:grpSp>
        <p:sp>
          <p:nvSpPr>
            <p:cNvPr id="46" name="Text Box 458">
              <a:extLst>
                <a:ext uri="{FF2B5EF4-FFF2-40B4-BE49-F238E27FC236}">
                  <a16:creationId xmlns:a16="http://schemas.microsoft.com/office/drawing/2014/main" id="{89BEC8A6-B0A3-5FAD-CBCE-329925A40152}"/>
                </a:ext>
              </a:extLst>
            </p:cNvPr>
            <p:cNvSpPr txBox="1">
              <a:spLocks noChangeArrowheads="1"/>
            </p:cNvSpPr>
            <p:nvPr/>
          </p:nvSpPr>
          <p:spPr bwMode="auto">
            <a:xfrm>
              <a:off x="1632" y="1872"/>
              <a:ext cx="619"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Upstream</a:t>
              </a:r>
            </a:p>
          </p:txBody>
        </p:sp>
        <p:sp>
          <p:nvSpPr>
            <p:cNvPr id="47" name="Text Box 459">
              <a:extLst>
                <a:ext uri="{FF2B5EF4-FFF2-40B4-BE49-F238E27FC236}">
                  <a16:creationId xmlns:a16="http://schemas.microsoft.com/office/drawing/2014/main" id="{7182E9D8-D674-1375-BE2F-7A386F19F64A}"/>
                </a:ext>
              </a:extLst>
            </p:cNvPr>
            <p:cNvSpPr txBox="1">
              <a:spLocks noChangeArrowheads="1"/>
            </p:cNvSpPr>
            <p:nvPr/>
          </p:nvSpPr>
          <p:spPr bwMode="auto">
            <a:xfrm>
              <a:off x="3216" y="1965"/>
              <a:ext cx="768"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Downstream</a:t>
              </a:r>
            </a:p>
          </p:txBody>
        </p:sp>
        <p:sp>
          <p:nvSpPr>
            <p:cNvPr id="48" name="Line 460">
              <a:extLst>
                <a:ext uri="{FF2B5EF4-FFF2-40B4-BE49-F238E27FC236}">
                  <a16:creationId xmlns:a16="http://schemas.microsoft.com/office/drawing/2014/main" id="{D48FD2FB-19F1-9910-8B25-E91247D52368}"/>
                </a:ext>
              </a:extLst>
            </p:cNvPr>
            <p:cNvSpPr>
              <a:spLocks noChangeShapeType="1"/>
            </p:cNvSpPr>
            <p:nvPr/>
          </p:nvSpPr>
          <p:spPr bwMode="auto">
            <a:xfrm>
              <a:off x="2304" y="1968"/>
              <a:ext cx="912" cy="96"/>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ar-EG"/>
            </a:p>
          </p:txBody>
        </p:sp>
      </p:grpSp>
    </p:spTree>
    <p:custDataLst>
      <p:tags r:id="rId1"/>
    </p:custDataLst>
    <p:extLst>
      <p:ext uri="{BB962C8B-B14F-4D97-AF65-F5344CB8AC3E}">
        <p14:creationId xmlns:p14="http://schemas.microsoft.com/office/powerpoint/2010/main" val="1935529263"/>
      </p:ext>
    </p:extLst>
  </p:cSld>
  <p:clrMapOvr>
    <a:masterClrMapping/>
  </p:clrMapOvr>
  <mc:AlternateContent xmlns:mc="http://schemas.openxmlformats.org/markup-compatibility/2006" xmlns:p14="http://schemas.microsoft.com/office/powerpoint/2010/main">
    <mc:Choice Requires="p14">
      <p:transition spd="slow" p14:dur="2000" advTm="125927"/>
    </mc:Choice>
    <mc:Fallback xmlns="">
      <p:transition spd="slow" advTm="1259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blinds(horizontal)">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2" name="Picture 4" descr="Managing Supply Chain Flows - dummies">
            <a:extLst>
              <a:ext uri="{FF2B5EF4-FFF2-40B4-BE49-F238E27FC236}">
                <a16:creationId xmlns:a16="http://schemas.microsoft.com/office/drawing/2014/main" id="{9F1E2E72-4E6C-77E4-3A5B-62703B8920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4209" y="1857986"/>
            <a:ext cx="7470919" cy="3095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6580627"/>
      </p:ext>
    </p:extLst>
  </p:cSld>
  <p:clrMapOvr>
    <a:masterClrMapping/>
  </p:clrMapOvr>
  <mc:AlternateContent xmlns:mc="http://schemas.openxmlformats.org/markup-compatibility/2006" xmlns:p14="http://schemas.microsoft.com/office/powerpoint/2010/main">
    <mc:Choice Requires="p14">
      <p:transition spd="slow" p14:dur="2000" advTm="49853"/>
    </mc:Choice>
    <mc:Fallback xmlns="">
      <p:transition spd="slow" advTm="4985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90096" y="443944"/>
            <a:ext cx="5791970" cy="707886"/>
          </a:xfrm>
          <a:prstGeom prst="rect">
            <a:avLst/>
          </a:prstGeom>
          <a:noFill/>
        </p:spPr>
        <p:txBody>
          <a:bodyPr wrap="none" rtlCol="0">
            <a:spAutoFit/>
          </a:bodyPr>
          <a:lstStyle/>
          <a:p>
            <a:r>
              <a:rPr lang="en-US" sz="4000" dirty="0">
                <a:solidFill>
                  <a:schemeClr val="accent2"/>
                </a:solidFill>
                <a:cs typeface="Tajawal Medium" panose="00000600000000000000" pitchFamily="2" charset="-78"/>
              </a:rPr>
              <a:t>Supply chain </a:t>
            </a:r>
            <a:r>
              <a:rPr lang="en-IN" sz="4000" dirty="0">
                <a:solidFill>
                  <a:schemeClr val="accent2"/>
                </a:solidFill>
                <a:latin typeface="Times New Roman" panose="02020603050405020304" pitchFamily="18" charset="0"/>
                <a:cs typeface="Times New Roman" panose="02020603050405020304" pitchFamily="18" charset="0"/>
              </a:rPr>
              <a:t>flow diagram</a:t>
            </a:r>
            <a:r>
              <a:rPr lang="en-US" sz="4000" dirty="0">
                <a:solidFill>
                  <a:schemeClr val="accent2"/>
                </a:solidFill>
                <a:cs typeface="Tajawal Medium" panose="00000600000000000000" pitchFamily="2" charset="-78"/>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descr="C:\Users\Dipak7477\Desktop\basic-supply_chain.jpg">
            <a:extLst>
              <a:ext uri="{FF2B5EF4-FFF2-40B4-BE49-F238E27FC236}">
                <a16:creationId xmlns:a16="http://schemas.microsoft.com/office/drawing/2014/main" id="{900CF585-1AAD-2B10-2E64-72908038D6AA}"/>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3039950" y="1315331"/>
            <a:ext cx="7467600" cy="4633913"/>
          </a:xfrm>
          <a:prstGeom prst="rect">
            <a:avLst/>
          </a:prstGeom>
          <a:noFill/>
          <a:ln>
            <a:noFill/>
          </a:ln>
        </p:spPr>
      </p:pic>
    </p:spTree>
    <p:extLst>
      <p:ext uri="{BB962C8B-B14F-4D97-AF65-F5344CB8AC3E}">
        <p14:creationId xmlns:p14="http://schemas.microsoft.com/office/powerpoint/2010/main" val="3231639474"/>
      </p:ext>
    </p:extLst>
  </p:cSld>
  <p:clrMapOvr>
    <a:masterClrMapping/>
  </p:clrMapOvr>
  <mc:AlternateContent xmlns:mc="http://schemas.openxmlformats.org/markup-compatibility/2006" xmlns:p14="http://schemas.microsoft.com/office/powerpoint/2010/main">
    <mc:Choice Requires="p14">
      <p:transition spd="slow" p14:dur="2000" advTm="62936"/>
    </mc:Choice>
    <mc:Fallback xmlns="">
      <p:transition spd="slow" advTm="6293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356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6601"/>
            <a:ext cx="9533101" cy="1610200"/>
          </a:xfrm>
          <a:prstGeom prst="rect">
            <a:avLst/>
          </a:prstGeom>
        </p:spPr>
      </p:pic>
      <p:sp>
        <p:nvSpPr>
          <p:cNvPr id="7" name="TextBox 6"/>
          <p:cNvSpPr txBox="1"/>
          <p:nvPr/>
        </p:nvSpPr>
        <p:spPr>
          <a:xfrm>
            <a:off x="2690096" y="443944"/>
            <a:ext cx="5791970" cy="707886"/>
          </a:xfrm>
          <a:prstGeom prst="rect">
            <a:avLst/>
          </a:prstGeom>
          <a:noFill/>
        </p:spPr>
        <p:txBody>
          <a:bodyPr wrap="none" rtlCol="0">
            <a:spAutoFit/>
          </a:bodyPr>
          <a:lstStyle/>
          <a:p>
            <a:r>
              <a:rPr lang="en-US" sz="4000" dirty="0">
                <a:solidFill>
                  <a:schemeClr val="accent2"/>
                </a:solidFill>
                <a:cs typeface="Tajawal Medium" panose="00000600000000000000" pitchFamily="2" charset="-78"/>
              </a:rPr>
              <a:t>Supply chain </a:t>
            </a:r>
            <a:r>
              <a:rPr lang="en-IN" sz="4000" dirty="0">
                <a:solidFill>
                  <a:schemeClr val="accent2"/>
                </a:solidFill>
                <a:latin typeface="Times New Roman" panose="02020603050405020304" pitchFamily="18" charset="0"/>
                <a:cs typeface="Times New Roman" panose="02020603050405020304" pitchFamily="18" charset="0"/>
              </a:rPr>
              <a:t>flow diagram</a:t>
            </a:r>
            <a:r>
              <a:rPr lang="en-US" sz="4000" dirty="0">
                <a:solidFill>
                  <a:schemeClr val="accent2"/>
                </a:solidFill>
                <a:cs typeface="Tajawal Medium" panose="00000600000000000000" pitchFamily="2" charset="-78"/>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A1E568E3-77AE-693C-E31B-89CEEDC74A86}"/>
              </a:ext>
            </a:extLst>
          </p:cNvPr>
          <p:cNvSpPr txBox="1">
            <a:spLocks/>
          </p:cNvSpPr>
          <p:nvPr/>
        </p:nvSpPr>
        <p:spPr>
          <a:xfrm>
            <a:off x="1487055" y="1401099"/>
            <a:ext cx="10141527"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latin typeface="Times New Roman" panose="02020603050405020304" pitchFamily="18" charset="0"/>
                <a:cs typeface="Times New Roman" panose="02020603050405020304" pitchFamily="18" charset="0"/>
              </a:rPr>
              <a:t>Supply chain management is control of supply chain as process from supplier to manufacture to wholesaler to retailer to consumer.</a:t>
            </a:r>
          </a:p>
          <a:p>
            <a:pPr algn="just"/>
            <a:r>
              <a:rPr lang="en-US" dirty="0">
                <a:latin typeface="Times New Roman" panose="02020603050405020304" pitchFamily="18" charset="0"/>
                <a:cs typeface="Times New Roman" panose="02020603050405020304" pitchFamily="18" charset="0"/>
              </a:rPr>
              <a:t>Supply chain management flow can be divided into three main flow</a:t>
            </a:r>
          </a:p>
          <a:p>
            <a:pPr lvl="8" algn="just">
              <a:buFont typeface="Wingdings" panose="05000000000000000000" pitchFamily="2" charset="2"/>
              <a:buChar char="Ø"/>
            </a:pPr>
            <a:r>
              <a:rPr lang="en-US" sz="3600" dirty="0">
                <a:solidFill>
                  <a:srgbClr val="002060"/>
                </a:solidFill>
                <a:latin typeface="Times New Roman" panose="02020603050405020304" pitchFamily="18" charset="0"/>
                <a:cs typeface="Times New Roman" panose="02020603050405020304" pitchFamily="18" charset="0"/>
              </a:rPr>
              <a:t>The product flow</a:t>
            </a:r>
          </a:p>
          <a:p>
            <a:pPr lvl="8" algn="just">
              <a:buFont typeface="Wingdings" panose="05000000000000000000" pitchFamily="2" charset="2"/>
              <a:buChar char="Ø"/>
            </a:pPr>
            <a:r>
              <a:rPr lang="en-US" sz="3600" dirty="0">
                <a:solidFill>
                  <a:srgbClr val="002060"/>
                </a:solidFill>
                <a:latin typeface="Times New Roman" panose="02020603050405020304" pitchFamily="18" charset="0"/>
                <a:cs typeface="Times New Roman" panose="02020603050405020304" pitchFamily="18" charset="0"/>
              </a:rPr>
              <a:t>The information flow </a:t>
            </a:r>
          </a:p>
          <a:p>
            <a:pPr lvl="8" algn="just">
              <a:buFont typeface="Wingdings" panose="05000000000000000000" pitchFamily="2" charset="2"/>
              <a:buChar char="Ø"/>
            </a:pPr>
            <a:r>
              <a:rPr lang="en-US" sz="3600" dirty="0">
                <a:solidFill>
                  <a:srgbClr val="002060"/>
                </a:solidFill>
                <a:latin typeface="Times New Roman" panose="02020603050405020304" pitchFamily="18" charset="0"/>
                <a:cs typeface="Times New Roman" panose="02020603050405020304" pitchFamily="18" charset="0"/>
              </a:rPr>
              <a:t>The finance flow</a:t>
            </a:r>
          </a:p>
        </p:txBody>
      </p:sp>
    </p:spTree>
    <p:custDataLst>
      <p:tags r:id="rId1"/>
    </p:custDataLst>
    <p:extLst>
      <p:ext uri="{BB962C8B-B14F-4D97-AF65-F5344CB8AC3E}">
        <p14:creationId xmlns:p14="http://schemas.microsoft.com/office/powerpoint/2010/main" val="2380701677"/>
      </p:ext>
    </p:extLst>
  </p:cSld>
  <p:clrMapOvr>
    <a:masterClrMapping/>
  </p:clrMapOvr>
  <mc:AlternateContent xmlns:mc="http://schemas.openxmlformats.org/markup-compatibility/2006" xmlns:p14="http://schemas.microsoft.com/office/powerpoint/2010/main">
    <mc:Choice Requires="p14">
      <p:transition spd="slow" p14:dur="2000" advTm="104430"/>
    </mc:Choice>
    <mc:Fallback xmlns="">
      <p:transition spd="slow" advTm="1044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anim calcmode="lin" valueType="num">
                                      <p:cBhvr additive="base">
                                        <p:cTn id="7"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
                                            <p:txEl>
                                              <p:pRg st="3" end="3"/>
                                            </p:txEl>
                                          </p:spTgt>
                                        </p:tgtEl>
                                        <p:attrNameLst>
                                          <p:attrName>style.visibility</p:attrName>
                                        </p:attrNameLst>
                                      </p:cBhvr>
                                      <p:to>
                                        <p:strVal val="visible"/>
                                      </p:to>
                                    </p:set>
                                    <p:anim calcmode="lin" valueType="num">
                                      <p:cBhvr additive="base">
                                        <p:cTn id="11"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anim calcmode="lin" valueType="num">
                                      <p:cBhvr additive="base">
                                        <p:cTn id="15"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590800" y="2514600"/>
            <a:ext cx="15240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supplier</a:t>
            </a:r>
          </a:p>
        </p:txBody>
      </p:sp>
      <p:sp>
        <p:nvSpPr>
          <p:cNvPr id="5" name="Rounded Rectangle 4"/>
          <p:cNvSpPr/>
          <p:nvPr/>
        </p:nvSpPr>
        <p:spPr>
          <a:xfrm>
            <a:off x="7890164" y="2514600"/>
            <a:ext cx="15240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customer</a:t>
            </a:r>
          </a:p>
        </p:txBody>
      </p:sp>
      <p:sp>
        <p:nvSpPr>
          <p:cNvPr id="6" name="Rounded Rectangle 5"/>
          <p:cNvSpPr/>
          <p:nvPr/>
        </p:nvSpPr>
        <p:spPr>
          <a:xfrm>
            <a:off x="5334000" y="2545382"/>
            <a:ext cx="15240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producer</a:t>
            </a:r>
          </a:p>
        </p:txBody>
      </p:sp>
      <p:sp>
        <p:nvSpPr>
          <p:cNvPr id="7" name="Curved Up Arrow 6"/>
          <p:cNvSpPr/>
          <p:nvPr/>
        </p:nvSpPr>
        <p:spPr>
          <a:xfrm>
            <a:off x="3352800" y="3657600"/>
            <a:ext cx="2590800" cy="9144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Curved Up Arrow 7"/>
          <p:cNvSpPr/>
          <p:nvPr/>
        </p:nvSpPr>
        <p:spPr>
          <a:xfrm>
            <a:off x="6096000" y="3657600"/>
            <a:ext cx="2514600" cy="7620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0" name="Straight Arrow Connector 9"/>
          <p:cNvCxnSpPr/>
          <p:nvPr/>
        </p:nvCxnSpPr>
        <p:spPr>
          <a:xfrm>
            <a:off x="3276600" y="1752600"/>
            <a:ext cx="5257800" cy="0"/>
          </a:xfrm>
          <a:prstGeom prst="straightConnector1">
            <a:avLst/>
          </a:prstGeom>
          <a:ln>
            <a:headEnd type="triangle"/>
            <a:tailEnd type="triangle"/>
          </a:ln>
        </p:spPr>
        <p:style>
          <a:lnRef idx="3">
            <a:schemeClr val="accent5"/>
          </a:lnRef>
          <a:fillRef idx="0">
            <a:schemeClr val="accent5"/>
          </a:fillRef>
          <a:effectRef idx="2">
            <a:schemeClr val="accent5"/>
          </a:effectRef>
          <a:fontRef idx="minor">
            <a:schemeClr val="tx1"/>
          </a:fontRef>
        </p:style>
      </p:cxnSp>
      <p:sp>
        <p:nvSpPr>
          <p:cNvPr id="11" name="TextBox 10"/>
          <p:cNvSpPr txBox="1"/>
          <p:nvPr/>
        </p:nvSpPr>
        <p:spPr>
          <a:xfrm>
            <a:off x="5004955" y="1396484"/>
            <a:ext cx="1752600" cy="381000"/>
          </a:xfrm>
          <a:prstGeom prst="rect">
            <a:avLst/>
          </a:prstGeom>
          <a:noFill/>
        </p:spPr>
        <p:txBody>
          <a:bodyPr wrap="square" rtlCol="0">
            <a:spAutoFit/>
          </a:bodyPr>
          <a:lstStyle/>
          <a:p>
            <a:r>
              <a:rPr lang="en-US" dirty="0"/>
              <a:t>Information flow</a:t>
            </a:r>
          </a:p>
        </p:txBody>
      </p:sp>
      <p:sp>
        <p:nvSpPr>
          <p:cNvPr id="12" name="TextBox 11"/>
          <p:cNvSpPr txBox="1"/>
          <p:nvPr/>
        </p:nvSpPr>
        <p:spPr>
          <a:xfrm>
            <a:off x="3867729" y="4558606"/>
            <a:ext cx="1347355" cy="923330"/>
          </a:xfrm>
          <a:prstGeom prst="rect">
            <a:avLst/>
          </a:prstGeom>
          <a:noFill/>
        </p:spPr>
        <p:txBody>
          <a:bodyPr wrap="square" rtlCol="0">
            <a:spAutoFit/>
          </a:bodyPr>
          <a:lstStyle/>
          <a:p>
            <a:r>
              <a:rPr lang="en-US" dirty="0"/>
              <a:t>Primary product flow</a:t>
            </a:r>
          </a:p>
        </p:txBody>
      </p:sp>
      <p:sp>
        <p:nvSpPr>
          <p:cNvPr id="14" name="TextBox 13"/>
          <p:cNvSpPr txBox="1"/>
          <p:nvPr/>
        </p:nvSpPr>
        <p:spPr>
          <a:xfrm>
            <a:off x="6792192" y="4535269"/>
            <a:ext cx="1347355" cy="923330"/>
          </a:xfrm>
          <a:prstGeom prst="rect">
            <a:avLst/>
          </a:prstGeom>
          <a:noFill/>
        </p:spPr>
        <p:txBody>
          <a:bodyPr wrap="square" rtlCol="0">
            <a:spAutoFit/>
          </a:bodyPr>
          <a:lstStyle/>
          <a:p>
            <a:r>
              <a:rPr lang="en-US" dirty="0"/>
              <a:t>Primary product flow</a:t>
            </a:r>
          </a:p>
        </p:txBody>
      </p:sp>
      <p:cxnSp>
        <p:nvCxnSpPr>
          <p:cNvPr id="19" name="Elbow Connector 18"/>
          <p:cNvCxnSpPr>
            <a:stCxn id="5" idx="3"/>
          </p:cNvCxnSpPr>
          <p:nvPr/>
        </p:nvCxnSpPr>
        <p:spPr>
          <a:xfrm flipH="1" flipV="1">
            <a:off x="3352800" y="2057400"/>
            <a:ext cx="6061364" cy="1028700"/>
          </a:xfrm>
          <a:prstGeom prst="bentConnector3">
            <a:avLst>
              <a:gd name="adj1" fmla="val -3771"/>
            </a:avLst>
          </a:prstGeom>
          <a:ln>
            <a:tailEnd type="triangle"/>
          </a:ln>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4953001" y="1981200"/>
            <a:ext cx="2310245" cy="369332"/>
          </a:xfrm>
          <a:prstGeom prst="rect">
            <a:avLst/>
          </a:prstGeom>
          <a:noFill/>
        </p:spPr>
        <p:txBody>
          <a:bodyPr wrap="square" rtlCol="0">
            <a:spAutoFit/>
          </a:bodyPr>
          <a:lstStyle/>
          <a:p>
            <a:r>
              <a:rPr lang="en-US" dirty="0"/>
              <a:t>Reverse product flow</a:t>
            </a:r>
          </a:p>
        </p:txBody>
      </p:sp>
      <p:cxnSp>
        <p:nvCxnSpPr>
          <p:cNvPr id="22" name="Straight Arrow Connector 21"/>
          <p:cNvCxnSpPr/>
          <p:nvPr/>
        </p:nvCxnSpPr>
        <p:spPr>
          <a:xfrm flipH="1">
            <a:off x="3200400" y="5791200"/>
            <a:ext cx="5562600" cy="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23" name="TextBox 22"/>
          <p:cNvSpPr txBox="1"/>
          <p:nvPr/>
        </p:nvSpPr>
        <p:spPr>
          <a:xfrm>
            <a:off x="4648200" y="5943600"/>
            <a:ext cx="3048000" cy="381000"/>
          </a:xfrm>
          <a:prstGeom prst="rect">
            <a:avLst/>
          </a:prstGeom>
          <a:noFill/>
        </p:spPr>
        <p:txBody>
          <a:bodyPr wrap="square" rtlCol="0">
            <a:spAutoFit/>
          </a:bodyPr>
          <a:lstStyle/>
          <a:p>
            <a:r>
              <a:rPr lang="en-US" dirty="0"/>
              <a:t>Primary cash flow</a:t>
            </a:r>
          </a:p>
        </p:txBody>
      </p:sp>
      <p:pic>
        <p:nvPicPr>
          <p:cNvPr id="17" name="Picture 16">
            <a:extLst>
              <a:ext uri="{FF2B5EF4-FFF2-40B4-BE49-F238E27FC236}">
                <a16:creationId xmlns:a16="http://schemas.microsoft.com/office/drawing/2014/main" id="{0E16B4E3-0228-1F81-F3E0-508D3A67801B}"/>
              </a:ext>
            </a:extLst>
          </p:cNvPr>
          <p:cNvPicPr>
            <a:picLocks noChangeAspect="1"/>
          </p:cNvPicPr>
          <p:nvPr/>
        </p:nvPicPr>
        <p:blipFill>
          <a:blip r:embed="rId2"/>
          <a:stretch>
            <a:fillRect/>
          </a:stretch>
        </p:blipFill>
        <p:spPr>
          <a:xfrm>
            <a:off x="-108036" y="-55418"/>
            <a:ext cx="9533101" cy="1610200"/>
          </a:xfrm>
          <a:prstGeom prst="rect">
            <a:avLst/>
          </a:prstGeom>
        </p:spPr>
      </p:pic>
      <p:sp>
        <p:nvSpPr>
          <p:cNvPr id="21" name="TextBox 20">
            <a:extLst>
              <a:ext uri="{FF2B5EF4-FFF2-40B4-BE49-F238E27FC236}">
                <a16:creationId xmlns:a16="http://schemas.microsoft.com/office/drawing/2014/main" id="{7983D439-3A7D-9DFC-D0B8-F66ABE3C06E1}"/>
              </a:ext>
            </a:extLst>
          </p:cNvPr>
          <p:cNvSpPr txBox="1"/>
          <p:nvPr/>
        </p:nvSpPr>
        <p:spPr>
          <a:xfrm>
            <a:off x="2695864" y="503175"/>
            <a:ext cx="6571672" cy="646331"/>
          </a:xfrm>
          <a:prstGeom prst="rect">
            <a:avLst/>
          </a:prstGeom>
          <a:noFill/>
        </p:spPr>
        <p:txBody>
          <a:bodyPr wrap="square">
            <a:spAutoFit/>
          </a:bodyPr>
          <a:lstStyle/>
          <a:p>
            <a:r>
              <a:rPr lang="en-US" sz="3600" dirty="0">
                <a:solidFill>
                  <a:schemeClr val="accent2"/>
                </a:solidFill>
                <a:latin typeface="Times New Roman" panose="02020603050405020304" pitchFamily="18" charset="0"/>
                <a:cs typeface="Times New Roman" panose="02020603050405020304" pitchFamily="18" charset="0"/>
              </a:rPr>
              <a:t>Supply chain management flow</a:t>
            </a:r>
            <a:endParaRPr lang="ar-EG" sz="3600" dirty="0">
              <a:solidFill>
                <a:schemeClr val="accent2"/>
              </a:solidFill>
            </a:endParaRPr>
          </a:p>
        </p:txBody>
      </p:sp>
      <p:pic>
        <p:nvPicPr>
          <p:cNvPr id="24" name="Picture 23">
            <a:extLst>
              <a:ext uri="{FF2B5EF4-FFF2-40B4-BE49-F238E27FC236}">
                <a16:creationId xmlns:a16="http://schemas.microsoft.com/office/drawing/2014/main" id="{F8F3F8BC-752B-41BA-4CC4-5A1635D2FC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5279" y="5664665"/>
            <a:ext cx="1222425" cy="1096206"/>
          </a:xfrm>
          <a:prstGeom prst="rect">
            <a:avLst/>
          </a:prstGeom>
        </p:spPr>
      </p:pic>
      <p:pic>
        <p:nvPicPr>
          <p:cNvPr id="25" name="Picture 24">
            <a:extLst>
              <a:ext uri="{FF2B5EF4-FFF2-40B4-BE49-F238E27FC236}">
                <a16:creationId xmlns:a16="http://schemas.microsoft.com/office/drawing/2014/main" id="{DB1DBAAE-4280-3D53-573F-59472CBF033B}"/>
              </a:ext>
            </a:extLst>
          </p:cNvPr>
          <p:cNvPicPr>
            <a:picLocks noChangeAspect="1"/>
          </p:cNvPicPr>
          <p:nvPr/>
        </p:nvPicPr>
        <p:blipFill>
          <a:blip r:embed="rId4"/>
          <a:stretch>
            <a:fillRect/>
          </a:stretch>
        </p:blipFill>
        <p:spPr>
          <a:xfrm>
            <a:off x="2590800" y="6409730"/>
            <a:ext cx="9902229" cy="204838"/>
          </a:xfrm>
          <a:prstGeom prst="rect">
            <a:avLst/>
          </a:prstGeom>
        </p:spPr>
      </p:pic>
    </p:spTree>
    <p:extLst>
      <p:ext uri="{BB962C8B-B14F-4D97-AF65-F5344CB8AC3E}">
        <p14:creationId xmlns:p14="http://schemas.microsoft.com/office/powerpoint/2010/main" val="2957104255"/>
      </p:ext>
    </p:extLst>
  </p:cSld>
  <p:clrMapOvr>
    <a:masterClrMapping/>
  </p:clrMapOvr>
  <mc:AlternateContent xmlns:mc="http://schemas.openxmlformats.org/markup-compatibility/2006" xmlns:p14="http://schemas.microsoft.com/office/powerpoint/2010/main">
    <mc:Choice Requires="p14">
      <p:transition spd="slow" p14:dur="2000" advTm="99368"/>
    </mc:Choice>
    <mc:Fallback xmlns="">
      <p:transition spd="slow" advTm="9936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90096" y="443944"/>
            <a:ext cx="6580648" cy="707886"/>
          </a:xfrm>
          <a:prstGeom prst="rect">
            <a:avLst/>
          </a:prstGeom>
          <a:noFill/>
        </p:spPr>
        <p:txBody>
          <a:bodyPr wrap="none" rtlCol="0">
            <a:spAutoFit/>
          </a:bodyPr>
          <a:lstStyle/>
          <a:p>
            <a:r>
              <a:rPr lang="en-IN" sz="4000" dirty="0">
                <a:solidFill>
                  <a:schemeClr val="accent2"/>
                </a:solidFill>
                <a:latin typeface="Times New Roman" panose="02020603050405020304" pitchFamily="18" charset="0"/>
                <a:cs typeface="Times New Roman" panose="02020603050405020304" pitchFamily="18" charset="0"/>
              </a:rPr>
              <a:t>Knowledge management in SC</a:t>
            </a:r>
            <a:endParaRPr lang="en-US" sz="16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a:extLst>
              <a:ext uri="{FF2B5EF4-FFF2-40B4-BE49-F238E27FC236}">
                <a16:creationId xmlns:a16="http://schemas.microsoft.com/office/drawing/2014/main" id="{0A75733B-210F-7462-98A4-AEC60959EFD7}"/>
              </a:ext>
            </a:extLst>
          </p:cNvPr>
          <p:cNvSpPr txBox="1">
            <a:spLocks/>
          </p:cNvSpPr>
          <p:nvPr/>
        </p:nvSpPr>
        <p:spPr>
          <a:xfrm>
            <a:off x="1574801" y="1554783"/>
            <a:ext cx="9979890" cy="335957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Knowledge management is the process of capturing, developing, sharing and effectively using organizational knowledge </a:t>
            </a:r>
          </a:p>
          <a:p>
            <a:pPr algn="just">
              <a:lnSpc>
                <a:spcPct val="150000"/>
              </a:lnSpc>
            </a:pPr>
            <a:r>
              <a:rPr lang="en-US" dirty="0">
                <a:latin typeface="Times New Roman" panose="02020603050405020304" pitchFamily="18" charset="0"/>
                <a:cs typeface="Times New Roman" panose="02020603050405020304" pitchFamily="18" charset="0"/>
              </a:rPr>
              <a:t>Knowledge management system refer to any kind of IT system that stores and retrieves knowledge, improves collaboration locates knowledge source </a:t>
            </a:r>
          </a:p>
          <a:p>
            <a:endParaRPr lang="en-IN" sz="20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912546531"/>
      </p:ext>
    </p:extLst>
  </p:cSld>
  <p:clrMapOvr>
    <a:masterClrMapping/>
  </p:clrMapOvr>
  <mc:AlternateContent xmlns:mc="http://schemas.openxmlformats.org/markup-compatibility/2006" xmlns:p14="http://schemas.microsoft.com/office/powerpoint/2010/main">
    <mc:Choice Requires="p14">
      <p:transition spd="slow" p14:dur="2000" advTm="155086"/>
    </mc:Choice>
    <mc:Fallback xmlns="">
      <p:transition spd="slow" advTm="15508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11263716" cy="1610200"/>
          </a:xfrm>
          <a:prstGeom prst="rect">
            <a:avLst/>
          </a:prstGeom>
        </p:spPr>
      </p:pic>
      <p:sp>
        <p:nvSpPr>
          <p:cNvPr id="7" name="TextBox 6"/>
          <p:cNvSpPr txBox="1"/>
          <p:nvPr/>
        </p:nvSpPr>
        <p:spPr>
          <a:xfrm>
            <a:off x="2690096" y="443944"/>
            <a:ext cx="8005718" cy="707886"/>
          </a:xfrm>
          <a:prstGeom prst="rect">
            <a:avLst/>
          </a:prstGeom>
          <a:noFill/>
        </p:spPr>
        <p:txBody>
          <a:bodyPr wrap="none" rtlCol="0">
            <a:spAutoFit/>
          </a:bodyPr>
          <a:lstStyle/>
          <a:p>
            <a:r>
              <a:rPr lang="en-US" sz="4000" dirty="0">
                <a:solidFill>
                  <a:schemeClr val="accent2"/>
                </a:solidFill>
                <a:latin typeface="Times New Roman" panose="02020603050405020304" pitchFamily="18" charset="0"/>
                <a:cs typeface="Times New Roman" panose="02020603050405020304" pitchFamily="18" charset="0"/>
              </a:rPr>
              <a:t>Supply chain knowledge management</a:t>
            </a:r>
            <a:endParaRPr lang="en-US" sz="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Content Placeholder 2">
            <a:extLst>
              <a:ext uri="{FF2B5EF4-FFF2-40B4-BE49-F238E27FC236}">
                <a16:creationId xmlns:a16="http://schemas.microsoft.com/office/drawing/2014/main" id="{C421C4C5-B8A8-5C2A-ADFA-E2C83C3A740D}"/>
              </a:ext>
            </a:extLst>
          </p:cNvPr>
          <p:cNvSpPr txBox="1">
            <a:spLocks/>
          </p:cNvSpPr>
          <p:nvPr/>
        </p:nvSpPr>
        <p:spPr>
          <a:xfrm>
            <a:off x="1439372" y="1453444"/>
            <a:ext cx="10349992"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600" dirty="0">
                <a:latin typeface="Times New Roman" panose="02020603050405020304" pitchFamily="18" charset="0"/>
                <a:cs typeface="Times New Roman" panose="02020603050405020304" pitchFamily="18" charset="0"/>
              </a:rPr>
              <a:t>The KM adoption in supply chain makes the environment collaborative that enables the chain to be more adaptive and response.</a:t>
            </a:r>
          </a:p>
          <a:p>
            <a:pPr algn="just"/>
            <a:r>
              <a:rPr lang="en-US" sz="3600" dirty="0">
                <a:latin typeface="Times New Roman" panose="02020603050405020304" pitchFamily="18" charset="0"/>
                <a:cs typeface="Times New Roman" panose="02020603050405020304" pitchFamily="18" charset="0"/>
              </a:rPr>
              <a:t>This helps to organization to achieves an improvement strategic competitive position in the market.</a:t>
            </a:r>
          </a:p>
          <a:p>
            <a:pPr algn="just"/>
            <a:r>
              <a:rPr lang="en-US" sz="3600" dirty="0">
                <a:latin typeface="Times New Roman" panose="02020603050405020304" pitchFamily="18" charset="0"/>
                <a:cs typeface="Times New Roman" panose="02020603050405020304" pitchFamily="18" charset="0"/>
              </a:rPr>
              <a:t>More cost effective, efficient and competitively response and adaptive supply chain.</a:t>
            </a:r>
          </a:p>
        </p:txBody>
      </p:sp>
    </p:spTree>
    <p:custDataLst>
      <p:tags r:id="rId1"/>
    </p:custDataLst>
    <p:extLst>
      <p:ext uri="{BB962C8B-B14F-4D97-AF65-F5344CB8AC3E}">
        <p14:creationId xmlns:p14="http://schemas.microsoft.com/office/powerpoint/2010/main" val="3364434684"/>
      </p:ext>
    </p:extLst>
  </p:cSld>
  <p:clrMapOvr>
    <a:masterClrMapping/>
  </p:clrMapOvr>
  <mc:AlternateContent xmlns:mc="http://schemas.openxmlformats.org/markup-compatibility/2006" xmlns:p14="http://schemas.microsoft.com/office/powerpoint/2010/main">
    <mc:Choice Requires="p14">
      <p:transition spd="slow" p14:dur="2000" advTm="158292"/>
    </mc:Choice>
    <mc:Fallback xmlns="">
      <p:transition spd="slow" advTm="1582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172720"/>
            <a:ext cx="11386707" cy="1610200"/>
          </a:xfrm>
          <a:prstGeom prst="rect">
            <a:avLst/>
          </a:prstGeom>
        </p:spPr>
      </p:pic>
      <p:sp>
        <p:nvSpPr>
          <p:cNvPr id="7" name="TextBox 6"/>
          <p:cNvSpPr txBox="1"/>
          <p:nvPr/>
        </p:nvSpPr>
        <p:spPr>
          <a:xfrm>
            <a:off x="2690095" y="339992"/>
            <a:ext cx="8696611" cy="584775"/>
          </a:xfrm>
          <a:prstGeom prst="rect">
            <a:avLst/>
          </a:prstGeom>
          <a:noFill/>
        </p:spPr>
        <p:txBody>
          <a:bodyPr wrap="none" rtlCol="0">
            <a:spAutoFit/>
          </a:bodyPr>
          <a:lstStyle/>
          <a:p>
            <a:r>
              <a:rPr lang="en-US" sz="3200" b="1" dirty="0">
                <a:solidFill>
                  <a:schemeClr val="accent2"/>
                </a:solidFill>
                <a:latin typeface="Times New Roman" panose="02020603050405020304" pitchFamily="18" charset="0"/>
                <a:cs typeface="Times New Roman" panose="02020603050405020304" pitchFamily="18" charset="0"/>
              </a:rPr>
              <a:t>Benefits of supply chain knowledge management</a:t>
            </a:r>
            <a:endParaRPr lang="en-US" sz="6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ounded Rectangle 3">
            <a:extLst>
              <a:ext uri="{FF2B5EF4-FFF2-40B4-BE49-F238E27FC236}">
                <a16:creationId xmlns:a16="http://schemas.microsoft.com/office/drawing/2014/main" id="{BE279F13-90F2-B030-37F8-214320981013}"/>
              </a:ext>
            </a:extLst>
          </p:cNvPr>
          <p:cNvSpPr/>
          <p:nvPr/>
        </p:nvSpPr>
        <p:spPr>
          <a:xfrm>
            <a:off x="2540000" y="1485247"/>
            <a:ext cx="2647244" cy="1295400"/>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Improve project management</a:t>
            </a:r>
          </a:p>
        </p:txBody>
      </p:sp>
      <p:sp>
        <p:nvSpPr>
          <p:cNvPr id="12" name="Rounded Rectangle 4">
            <a:extLst>
              <a:ext uri="{FF2B5EF4-FFF2-40B4-BE49-F238E27FC236}">
                <a16:creationId xmlns:a16="http://schemas.microsoft.com/office/drawing/2014/main" id="{B2EC58A2-C777-026D-24F3-ED104094B8C8}"/>
              </a:ext>
            </a:extLst>
          </p:cNvPr>
          <p:cNvSpPr/>
          <p:nvPr/>
        </p:nvSpPr>
        <p:spPr>
          <a:xfrm>
            <a:off x="7016044" y="4093365"/>
            <a:ext cx="2057400" cy="129540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Supply chain</a:t>
            </a:r>
          </a:p>
        </p:txBody>
      </p:sp>
      <p:sp>
        <p:nvSpPr>
          <p:cNvPr id="13" name="Rounded Rectangle 5">
            <a:extLst>
              <a:ext uri="{FF2B5EF4-FFF2-40B4-BE49-F238E27FC236}">
                <a16:creationId xmlns:a16="http://schemas.microsoft.com/office/drawing/2014/main" id="{AB940C93-3286-44E1-2216-6C61FE19702D}"/>
              </a:ext>
            </a:extLst>
          </p:cNvPr>
          <p:cNvSpPr/>
          <p:nvPr/>
        </p:nvSpPr>
        <p:spPr>
          <a:xfrm>
            <a:off x="2856089" y="4093365"/>
            <a:ext cx="2331155" cy="1295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b="1" dirty="0">
                <a:latin typeface="Times New Roman" panose="02020603050405020304" pitchFamily="18" charset="0"/>
                <a:cs typeface="Times New Roman" panose="02020603050405020304" pitchFamily="18" charset="0"/>
              </a:rPr>
              <a:t>Reduced process cycle time</a:t>
            </a:r>
          </a:p>
        </p:txBody>
      </p:sp>
      <p:sp>
        <p:nvSpPr>
          <p:cNvPr id="14" name="Rounded Rectangle 6">
            <a:extLst>
              <a:ext uri="{FF2B5EF4-FFF2-40B4-BE49-F238E27FC236}">
                <a16:creationId xmlns:a16="http://schemas.microsoft.com/office/drawing/2014/main" id="{08BFE164-0F95-D369-44F7-A8B356314712}"/>
              </a:ext>
            </a:extLst>
          </p:cNvPr>
          <p:cNvSpPr/>
          <p:nvPr/>
        </p:nvSpPr>
        <p:spPr>
          <a:xfrm>
            <a:off x="7016044" y="1485247"/>
            <a:ext cx="2331156" cy="129540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Customer participation </a:t>
            </a:r>
          </a:p>
        </p:txBody>
      </p:sp>
      <p:sp>
        <p:nvSpPr>
          <p:cNvPr id="15" name="Right Arrow 7">
            <a:extLst>
              <a:ext uri="{FF2B5EF4-FFF2-40B4-BE49-F238E27FC236}">
                <a16:creationId xmlns:a16="http://schemas.microsoft.com/office/drawing/2014/main" id="{04E5E4C4-54E3-B02B-3D78-30D9E456B1B5}"/>
              </a:ext>
            </a:extLst>
          </p:cNvPr>
          <p:cNvSpPr/>
          <p:nvPr/>
        </p:nvSpPr>
        <p:spPr>
          <a:xfrm>
            <a:off x="5187244" y="1828147"/>
            <a:ext cx="1828800" cy="6477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6" name="Down Arrow 8">
            <a:extLst>
              <a:ext uri="{FF2B5EF4-FFF2-40B4-BE49-F238E27FC236}">
                <a16:creationId xmlns:a16="http://schemas.microsoft.com/office/drawing/2014/main" id="{6648BDB5-91D3-4926-A8D1-6A62082090AD}"/>
              </a:ext>
            </a:extLst>
          </p:cNvPr>
          <p:cNvSpPr/>
          <p:nvPr/>
        </p:nvSpPr>
        <p:spPr>
          <a:xfrm>
            <a:off x="7701844" y="2780647"/>
            <a:ext cx="685800" cy="131271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7" name="Left Arrow 9">
            <a:extLst>
              <a:ext uri="{FF2B5EF4-FFF2-40B4-BE49-F238E27FC236}">
                <a16:creationId xmlns:a16="http://schemas.microsoft.com/office/drawing/2014/main" id="{FAD8D938-ED94-B402-74DD-B3C0442F91A3}"/>
              </a:ext>
            </a:extLst>
          </p:cNvPr>
          <p:cNvSpPr/>
          <p:nvPr/>
        </p:nvSpPr>
        <p:spPr>
          <a:xfrm>
            <a:off x="5187244" y="4474365"/>
            <a:ext cx="1828800" cy="6477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1995795"/>
      </p:ext>
    </p:extLst>
  </p:cSld>
  <p:clrMapOvr>
    <a:masterClrMapping/>
  </p:clrMapOvr>
  <mc:AlternateContent xmlns:mc="http://schemas.openxmlformats.org/markup-compatibility/2006" xmlns:p14="http://schemas.microsoft.com/office/powerpoint/2010/main">
    <mc:Choice Requires="p14">
      <p:transition spd="slow" p14:dur="2000" advTm="76318"/>
    </mc:Choice>
    <mc:Fallback xmlns="">
      <p:transition spd="slow" advTm="7631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57411"/>
            <a:ext cx="11662726" cy="1610200"/>
          </a:xfrm>
          <a:prstGeom prst="rect">
            <a:avLst/>
          </a:prstGeom>
        </p:spPr>
      </p:pic>
      <p:sp>
        <p:nvSpPr>
          <p:cNvPr id="7" name="TextBox 6"/>
          <p:cNvSpPr txBox="1"/>
          <p:nvPr/>
        </p:nvSpPr>
        <p:spPr>
          <a:xfrm>
            <a:off x="2720576" y="206335"/>
            <a:ext cx="8738354" cy="707886"/>
          </a:xfrm>
          <a:prstGeom prst="rect">
            <a:avLst/>
          </a:prstGeom>
          <a:noFill/>
        </p:spPr>
        <p:txBody>
          <a:bodyPr wrap="none" rtlCol="0">
            <a:spAutoFit/>
          </a:bodyPr>
          <a:lstStyle/>
          <a:p>
            <a:r>
              <a:rPr lang="en-US" sz="4000" b="1" dirty="0">
                <a:solidFill>
                  <a:schemeClr val="accent2"/>
                </a:solidFill>
                <a:latin typeface="Times New Roman" panose="02020603050405020304" pitchFamily="18" charset="0"/>
                <a:cs typeface="Times New Roman" panose="02020603050405020304" pitchFamily="18" charset="0"/>
              </a:rPr>
              <a:t>Key Issue in supply chain manage</a:t>
            </a:r>
            <a:r>
              <a:rPr lang="en-US" sz="4000" b="1" dirty="0">
                <a:solidFill>
                  <a:schemeClr val="accent2"/>
                </a:solidFill>
              </a:rPr>
              <a:t>ment</a:t>
            </a:r>
            <a:endParaRPr lang="en-US" sz="8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143B1C57-24BB-0F66-E214-1FE8F50F59B7}"/>
              </a:ext>
            </a:extLst>
          </p:cNvPr>
          <p:cNvSpPr txBox="1">
            <a:spLocks/>
          </p:cNvSpPr>
          <p:nvPr/>
        </p:nvSpPr>
        <p:spPr>
          <a:xfrm>
            <a:off x="1384180" y="1088656"/>
            <a:ext cx="10688495" cy="3148091"/>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3400" b="1" dirty="0">
                <a:latin typeface="Times New Roman" panose="02020603050405020304" pitchFamily="18" charset="0"/>
                <a:cs typeface="Times New Roman" panose="02020603050405020304" pitchFamily="18" charset="0"/>
              </a:rPr>
              <a:t>Bullwhips effect-</a:t>
            </a:r>
            <a:r>
              <a:rPr lang="en-US" sz="3400" dirty="0">
                <a:latin typeface="Times New Roman" panose="02020603050405020304" pitchFamily="18" charset="0"/>
                <a:cs typeface="Times New Roman" panose="02020603050405020304" pitchFamily="18" charset="0"/>
              </a:rPr>
              <a:t> In supply chain increasing demand and supply variation from retailer, customer to manufacturing. Away from customer the always fluctuated demand like increase and suddenly decrease in supply chain such case is effected on production management and supply chain management, price of product. The effect is known as Bullwhip effect</a:t>
            </a:r>
            <a:endParaRPr lang="en-US" sz="3400" b="1" dirty="0">
              <a:latin typeface="Times New Roman" panose="02020603050405020304" pitchFamily="18" charset="0"/>
              <a:cs typeface="Times New Roman" panose="02020603050405020304" pitchFamily="18" charset="0"/>
            </a:endParaRPr>
          </a:p>
          <a:p>
            <a:pPr algn="just">
              <a:lnSpc>
                <a:spcPct val="200000"/>
              </a:lnSpc>
            </a:pPr>
            <a:endParaRPr lang="en-US" sz="1600" b="1" dirty="0">
              <a:latin typeface="Times New Roman" panose="02020603050405020304" pitchFamily="18" charset="0"/>
              <a:cs typeface="Times New Roman" panose="02020603050405020304" pitchFamily="18" charset="0"/>
            </a:endParaRPr>
          </a:p>
          <a:p>
            <a:pPr algn="just">
              <a:lnSpc>
                <a:spcPct val="200000"/>
              </a:lnSpc>
            </a:pPr>
            <a:endParaRPr lang="en-US" sz="1600" b="1" dirty="0">
              <a:latin typeface="Times New Roman" panose="02020603050405020304" pitchFamily="18" charset="0"/>
              <a:cs typeface="Times New Roman" panose="02020603050405020304" pitchFamily="18" charset="0"/>
            </a:endParaRPr>
          </a:p>
          <a:p>
            <a:pPr marL="0" indent="0" algn="just">
              <a:lnSpc>
                <a:spcPct val="200000"/>
              </a:lnSpc>
              <a:buFont typeface="Arial" panose="020B0604020202020204" pitchFamily="34" charset="0"/>
              <a:buNone/>
            </a:pPr>
            <a:endParaRPr lang="en-US" b="1" dirty="0">
              <a:latin typeface="Times New Roman" panose="02020603050405020304" pitchFamily="18" charset="0"/>
              <a:cs typeface="Times New Roman" panose="02020603050405020304" pitchFamily="18" charset="0"/>
            </a:endParaRPr>
          </a:p>
          <a:p>
            <a:pPr marL="0" indent="0" algn="just">
              <a:buNone/>
            </a:pPr>
            <a:endParaRPr lang="en-US" b="1"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14F567C6-CA72-9C79-C2B7-5B33E5AE6C64}"/>
              </a:ext>
            </a:extLst>
          </p:cNvPr>
          <p:cNvSpPr txBox="1"/>
          <p:nvPr/>
        </p:nvSpPr>
        <p:spPr>
          <a:xfrm>
            <a:off x="2911776" y="3550867"/>
            <a:ext cx="6228080" cy="2223942"/>
          </a:xfrm>
          <a:prstGeom prst="rect">
            <a:avLst/>
          </a:prstGeom>
          <a:noFill/>
        </p:spPr>
        <p:txBody>
          <a:bodyPr wrap="square">
            <a:spAutoFit/>
          </a:bodyPr>
          <a:lstStyle/>
          <a:p>
            <a:pPr marL="457200" lvl="1" indent="0" algn="ctr">
              <a:lnSpc>
                <a:spcPct val="200000"/>
              </a:lnSpc>
              <a:buNone/>
            </a:pPr>
            <a:r>
              <a:rPr lang="en-US" sz="1800" b="1" dirty="0">
                <a:latin typeface="Times New Roman" panose="02020603050405020304" pitchFamily="18" charset="0"/>
                <a:cs typeface="Times New Roman" panose="02020603050405020304" pitchFamily="18" charset="0"/>
              </a:rPr>
              <a:t>Cost/pricing issues</a:t>
            </a:r>
          </a:p>
          <a:p>
            <a:pPr marL="457200" lvl="1" indent="0" algn="ctr">
              <a:lnSpc>
                <a:spcPct val="200000"/>
              </a:lnSpc>
              <a:buNone/>
            </a:pPr>
            <a:r>
              <a:rPr lang="en-US" sz="1800" b="1" dirty="0">
                <a:latin typeface="Times New Roman" panose="02020603050405020304" pitchFamily="18" charset="0"/>
                <a:cs typeface="Times New Roman" panose="02020603050405020304" pitchFamily="18" charset="0"/>
              </a:rPr>
              <a:t>Managing inventory and supplier </a:t>
            </a:r>
          </a:p>
          <a:p>
            <a:pPr marL="457200" lvl="1" indent="0" algn="ctr">
              <a:lnSpc>
                <a:spcPct val="200000"/>
              </a:lnSpc>
              <a:buNone/>
            </a:pPr>
            <a:r>
              <a:rPr lang="en-US" sz="1800" b="1" dirty="0">
                <a:latin typeface="Times New Roman" panose="02020603050405020304" pitchFamily="18" charset="0"/>
                <a:cs typeface="Times New Roman" panose="02020603050405020304" pitchFamily="18" charset="0"/>
              </a:rPr>
              <a:t>Primary manufacturing process PUSH </a:t>
            </a:r>
          </a:p>
          <a:p>
            <a:pPr marL="457200" lvl="1" indent="0" algn="ctr">
              <a:lnSpc>
                <a:spcPct val="200000"/>
              </a:lnSpc>
              <a:buNone/>
            </a:pPr>
            <a:r>
              <a:rPr lang="en-US" sz="1800" b="1" dirty="0">
                <a:latin typeface="Times New Roman" panose="02020603050405020304" pitchFamily="18" charset="0"/>
                <a:cs typeface="Times New Roman" panose="02020603050405020304" pitchFamily="18" charset="0"/>
              </a:rPr>
              <a:t>Maintaining safety and quality</a:t>
            </a:r>
          </a:p>
        </p:txBody>
      </p:sp>
    </p:spTree>
    <p:extLst>
      <p:ext uri="{BB962C8B-B14F-4D97-AF65-F5344CB8AC3E}">
        <p14:creationId xmlns:p14="http://schemas.microsoft.com/office/powerpoint/2010/main" val="1696702134"/>
      </p:ext>
    </p:extLst>
  </p:cSld>
  <p:clrMapOvr>
    <a:masterClrMapping/>
  </p:clrMapOvr>
  <mc:AlternateContent xmlns:mc="http://schemas.openxmlformats.org/markup-compatibility/2006" xmlns:p14="http://schemas.microsoft.com/office/powerpoint/2010/main">
    <mc:Choice Requires="p14">
      <p:transition spd="slow" p14:dur="2000" advTm="185630"/>
    </mc:Choice>
    <mc:Fallback xmlns="">
      <p:transition spd="slow" advTm="1856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57411"/>
            <a:ext cx="11662726" cy="1610200"/>
          </a:xfrm>
          <a:prstGeom prst="rect">
            <a:avLst/>
          </a:prstGeom>
        </p:spPr>
      </p:pic>
      <p:sp>
        <p:nvSpPr>
          <p:cNvPr id="7" name="TextBox 6"/>
          <p:cNvSpPr txBox="1"/>
          <p:nvPr/>
        </p:nvSpPr>
        <p:spPr>
          <a:xfrm>
            <a:off x="2911776" y="267890"/>
            <a:ext cx="8892178" cy="646331"/>
          </a:xfrm>
          <a:prstGeom prst="rect">
            <a:avLst/>
          </a:prstGeom>
          <a:noFill/>
        </p:spPr>
        <p:txBody>
          <a:bodyPr wrap="none" rtlCol="0">
            <a:spAutoFit/>
          </a:bodyPr>
          <a:lstStyle/>
          <a:p>
            <a:r>
              <a:rPr lang="en-US" sz="3600" b="1" dirty="0">
                <a:solidFill>
                  <a:schemeClr val="accent2"/>
                </a:solidFill>
                <a:latin typeface="Times New Roman" panose="02020603050405020304" pitchFamily="18" charset="0"/>
                <a:cs typeface="Times New Roman" panose="02020603050405020304" pitchFamily="18" charset="0"/>
              </a:rPr>
              <a:t>Key challenges in supply chain management</a:t>
            </a:r>
            <a:endParaRPr lang="en-US" sz="1400" b="1"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A8CB19B-1C28-D137-F6DF-72C3AAF7D7FC}"/>
              </a:ext>
            </a:extLst>
          </p:cNvPr>
          <p:cNvSpPr txBox="1"/>
          <p:nvPr/>
        </p:nvSpPr>
        <p:spPr>
          <a:xfrm>
            <a:off x="792480" y="1413851"/>
            <a:ext cx="10962640" cy="4031873"/>
          </a:xfrm>
          <a:prstGeom prst="rect">
            <a:avLst/>
          </a:prstGeom>
          <a:noFill/>
        </p:spPr>
        <p:txBody>
          <a:bodyPr wrap="square">
            <a:spAutoFit/>
          </a:bodyPr>
          <a:lstStyle/>
          <a:p>
            <a:pPr marL="342900" lvl="0" indent="-342900" algn="just">
              <a:buFont typeface="Wingdings" panose="05000000000000000000" pitchFamily="2" charset="2"/>
              <a:buChar char="q"/>
            </a:pPr>
            <a:r>
              <a:rPr lang="en-US" sz="3200" b="1" dirty="0">
                <a:latin typeface="Times New Roman" panose="02020603050405020304" pitchFamily="18" charset="0"/>
                <a:cs typeface="Times New Roman" panose="02020603050405020304" pitchFamily="18" charset="0"/>
              </a:rPr>
              <a:t>Customer service</a:t>
            </a:r>
            <a:r>
              <a:rPr lang="en-US" sz="3200" dirty="0">
                <a:latin typeface="Times New Roman" panose="02020603050405020304" pitchFamily="18" charset="0"/>
                <a:cs typeface="Times New Roman" panose="02020603050405020304" pitchFamily="18" charset="0"/>
              </a:rPr>
              <a:t> - Supply chain management is all about providing the right product in the right quantity to the right place and the right time. Seems simple, but can get complicated...quickly.</a:t>
            </a:r>
          </a:p>
          <a:p>
            <a:pPr marL="342900" lvl="0" indent="-342900" algn="just">
              <a:buFont typeface="Wingdings" panose="05000000000000000000" pitchFamily="2" charset="2"/>
              <a:buChar char="q"/>
            </a:pPr>
            <a:r>
              <a:rPr lang="en-US" sz="3200" b="1" dirty="0">
                <a:latin typeface="Times New Roman" panose="02020603050405020304" pitchFamily="18" charset="0"/>
                <a:cs typeface="Times New Roman" panose="02020603050405020304" pitchFamily="18" charset="0"/>
              </a:rPr>
              <a:t>Cost control</a:t>
            </a:r>
            <a:r>
              <a:rPr lang="en-US" sz="3200" dirty="0">
                <a:latin typeface="Times New Roman" panose="02020603050405020304" pitchFamily="18" charset="0"/>
                <a:cs typeface="Times New Roman" panose="02020603050405020304" pitchFamily="18" charset="0"/>
              </a:rPr>
              <a:t> - Operating costs are under extreme pressure by rising energy/fuel and freight costs, greater number of global customers, technology, increasing labor rates and new regulations and rising commodity prices.</a:t>
            </a:r>
          </a:p>
        </p:txBody>
      </p:sp>
    </p:spTree>
    <p:extLst>
      <p:ext uri="{BB962C8B-B14F-4D97-AF65-F5344CB8AC3E}">
        <p14:creationId xmlns:p14="http://schemas.microsoft.com/office/powerpoint/2010/main" val="3018610371"/>
      </p:ext>
    </p:extLst>
  </p:cSld>
  <p:clrMapOvr>
    <a:masterClrMapping/>
  </p:clrMapOvr>
  <mc:AlternateContent xmlns:mc="http://schemas.openxmlformats.org/markup-compatibility/2006" xmlns:p14="http://schemas.microsoft.com/office/powerpoint/2010/main">
    <mc:Choice Requires="p14">
      <p:transition spd="slow" p14:dur="2000" advTm="148478"/>
    </mc:Choice>
    <mc:Fallback xmlns="">
      <p:transition spd="slow" advTm="14847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598765"/>
            <a:ext cx="12072675" cy="1610200"/>
          </a:xfrm>
          <a:prstGeom prst="rect">
            <a:avLst/>
          </a:prstGeom>
        </p:spPr>
      </p:pic>
      <p:sp>
        <p:nvSpPr>
          <p:cNvPr id="7" name="TextBox 6"/>
          <p:cNvSpPr txBox="1"/>
          <p:nvPr/>
        </p:nvSpPr>
        <p:spPr>
          <a:xfrm>
            <a:off x="2710416" y="-147608"/>
            <a:ext cx="9865201" cy="707886"/>
          </a:xfrm>
          <a:prstGeom prst="rect">
            <a:avLst/>
          </a:prstGeom>
          <a:noFill/>
        </p:spPr>
        <p:txBody>
          <a:bodyPr wrap="none" rtlCol="0">
            <a:spAutoFit/>
          </a:bodyPr>
          <a:lstStyle/>
          <a:p>
            <a:r>
              <a:rPr lang="en-US" sz="4000" b="1" dirty="0">
                <a:solidFill>
                  <a:schemeClr val="accent2"/>
                </a:solidFill>
                <a:latin typeface="Times New Roman" panose="02020603050405020304" pitchFamily="18" charset="0"/>
                <a:cs typeface="Times New Roman" panose="02020603050405020304" pitchFamily="18" charset="0"/>
              </a:rPr>
              <a:t>Key challenges in supply chain management</a:t>
            </a:r>
            <a:endParaRPr lang="en-US" sz="1600" b="1" dirty="0">
              <a:solidFill>
                <a:schemeClr val="accent2"/>
              </a:solidFill>
              <a:cs typeface="Tajawal Medium" panose="00000600000000000000" pitchFamily="2" charset="-78"/>
            </a:endParaRPr>
          </a:p>
        </p:txBody>
      </p:sp>
      <p:sp>
        <p:nvSpPr>
          <p:cNvPr id="8" name="TextBox 7"/>
          <p:cNvSpPr txBox="1"/>
          <p:nvPr/>
        </p:nvSpPr>
        <p:spPr>
          <a:xfrm>
            <a:off x="530219" y="-393829"/>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D1BDC844-E6B5-7577-C658-CC66DFCF42CC}"/>
              </a:ext>
            </a:extLst>
          </p:cNvPr>
          <p:cNvSpPr txBox="1"/>
          <p:nvPr/>
        </p:nvSpPr>
        <p:spPr>
          <a:xfrm>
            <a:off x="1148080" y="1011435"/>
            <a:ext cx="10751874" cy="4154984"/>
          </a:xfrm>
          <a:prstGeom prst="rect">
            <a:avLst/>
          </a:prstGeom>
          <a:noFill/>
        </p:spPr>
        <p:txBody>
          <a:bodyPr wrap="square">
            <a:spAutoFit/>
          </a:bodyPr>
          <a:lstStyle/>
          <a:p>
            <a:pPr marL="342900" lvl="0" indent="-342900" algn="just">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Planning &amp; risk management</a:t>
            </a:r>
            <a:r>
              <a:rPr lang="en-US" sz="2400" dirty="0">
                <a:latin typeface="Times New Roman" panose="02020603050405020304" pitchFamily="18" charset="0"/>
                <a:cs typeface="Times New Roman" panose="02020603050405020304" pitchFamily="18" charset="0"/>
              </a:rPr>
              <a:t> - In order to stay as efficient and effective as possible, periodic assessments and redesigns are needed. These adjustments are in response to changes in the market - changes such as new product launches, global sourcing, credit availability and the need to protect intellectual property. These risks must be identified and quantified in order to control and mitigate.</a:t>
            </a:r>
          </a:p>
          <a:p>
            <a:pPr marL="342900" lvl="0" indent="-342900" algn="just">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Supplier/partner relationship management</a:t>
            </a:r>
            <a:r>
              <a:rPr lang="en-US" sz="2400" dirty="0">
                <a:latin typeface="Times New Roman" panose="02020603050405020304" pitchFamily="18" charset="0"/>
                <a:cs typeface="Times New Roman" panose="02020603050405020304" pitchFamily="18" charset="0"/>
              </a:rPr>
              <a:t> - It is important to create, understand and follow mutually agreed upon standards to better understand current performance and opportunities for improvement. Having two different methods for measuring and communicating performance and results wastes time and effort. Trust the system that was put in place for consistent results and better supplier/partner relationships.</a:t>
            </a:r>
          </a:p>
        </p:txBody>
      </p:sp>
    </p:spTree>
    <p:extLst>
      <p:ext uri="{BB962C8B-B14F-4D97-AF65-F5344CB8AC3E}">
        <p14:creationId xmlns:p14="http://schemas.microsoft.com/office/powerpoint/2010/main" val="1191189872"/>
      </p:ext>
    </p:extLst>
  </p:cSld>
  <p:clrMapOvr>
    <a:masterClrMapping/>
  </p:clrMapOvr>
  <mc:AlternateContent xmlns:mc="http://schemas.openxmlformats.org/markup-compatibility/2006" xmlns:p14="http://schemas.microsoft.com/office/powerpoint/2010/main">
    <mc:Choice Requires="p14">
      <p:transition spd="slow" p14:dur="2000" advTm="212936"/>
    </mc:Choice>
    <mc:Fallback xmlns="">
      <p:transition spd="slow" advTm="21293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6595460" cy="646331"/>
          </a:xfrm>
          <a:prstGeom prst="rect">
            <a:avLst/>
          </a:prstGeom>
          <a:noFill/>
        </p:spPr>
        <p:txBody>
          <a:bodyPr wrap="none" rtlCol="0">
            <a:spAutoFit/>
          </a:bodyPr>
          <a:lstStyle/>
          <a:p>
            <a:r>
              <a:rPr lang="en-US" sz="3600" b="1" dirty="0">
                <a:solidFill>
                  <a:schemeClr val="accent2"/>
                </a:solidFill>
              </a:rPr>
              <a:t>Supply Chain Management (SCM)</a:t>
            </a:r>
            <a:endParaRPr lang="en-US" sz="4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74F81D9-A0BA-A77C-B952-05620E2F3FE6}"/>
              </a:ext>
            </a:extLst>
          </p:cNvPr>
          <p:cNvSpPr txBox="1"/>
          <p:nvPr/>
        </p:nvSpPr>
        <p:spPr>
          <a:xfrm>
            <a:off x="1154545" y="1666340"/>
            <a:ext cx="10825019" cy="1384995"/>
          </a:xfrm>
          <a:prstGeom prst="rect">
            <a:avLst/>
          </a:prstGeom>
          <a:noFill/>
        </p:spPr>
        <p:txBody>
          <a:bodyPr wrap="square">
            <a:spAutoFit/>
          </a:bodyPr>
          <a:lstStyle/>
          <a:p>
            <a:r>
              <a:rPr lang="en-US" sz="2800" b="0" i="0" dirty="0">
                <a:solidFill>
                  <a:srgbClr val="444444"/>
                </a:solidFill>
                <a:effectLst/>
                <a:latin typeface="Open Sans" panose="020B0606030504020204" pitchFamily="34" charset="0"/>
              </a:rPr>
              <a:t>Managing flow of information through supply chain in order to attain the level of synchronization that will make it more responsive to customer needs while lowering costs</a:t>
            </a:r>
            <a:endParaRPr lang="ar-EG" sz="2800" dirty="0"/>
          </a:p>
        </p:txBody>
      </p:sp>
      <p:sp>
        <p:nvSpPr>
          <p:cNvPr id="13" name="TextBox 12">
            <a:extLst>
              <a:ext uri="{FF2B5EF4-FFF2-40B4-BE49-F238E27FC236}">
                <a16:creationId xmlns:a16="http://schemas.microsoft.com/office/drawing/2014/main" id="{C81F6C1E-CA65-9A97-D322-4DBB9581E4DD}"/>
              </a:ext>
            </a:extLst>
          </p:cNvPr>
          <p:cNvSpPr txBox="1"/>
          <p:nvPr/>
        </p:nvSpPr>
        <p:spPr>
          <a:xfrm>
            <a:off x="1154545" y="3051335"/>
            <a:ext cx="6225308" cy="461665"/>
          </a:xfrm>
          <a:prstGeom prst="rect">
            <a:avLst/>
          </a:prstGeom>
          <a:noFill/>
        </p:spPr>
        <p:txBody>
          <a:bodyPr wrap="square">
            <a:spAutoFit/>
          </a:bodyPr>
          <a:lstStyle/>
          <a:p>
            <a:r>
              <a:rPr lang="en-US" sz="2400" b="1" i="0" dirty="0">
                <a:solidFill>
                  <a:srgbClr val="FF0000"/>
                </a:solidFill>
                <a:effectLst/>
                <a:latin typeface="Open Sans" panose="020B0606030504020204" pitchFamily="34" charset="0"/>
              </a:rPr>
              <a:t>Keys to effective SCM</a:t>
            </a:r>
            <a:endParaRPr lang="ar-EG" sz="2400" b="1" dirty="0">
              <a:solidFill>
                <a:srgbClr val="FF0000"/>
              </a:solidFill>
            </a:endParaRPr>
          </a:p>
        </p:txBody>
      </p:sp>
      <p:sp>
        <p:nvSpPr>
          <p:cNvPr id="15" name="TextBox 14">
            <a:extLst>
              <a:ext uri="{FF2B5EF4-FFF2-40B4-BE49-F238E27FC236}">
                <a16:creationId xmlns:a16="http://schemas.microsoft.com/office/drawing/2014/main" id="{6979CDEC-299B-7A01-8A4E-1984FB499544}"/>
              </a:ext>
            </a:extLst>
          </p:cNvPr>
          <p:cNvSpPr txBox="1"/>
          <p:nvPr/>
        </p:nvSpPr>
        <p:spPr>
          <a:xfrm>
            <a:off x="3722492" y="3544750"/>
            <a:ext cx="6225308" cy="1815882"/>
          </a:xfrm>
          <a:prstGeom prst="rect">
            <a:avLst/>
          </a:prstGeom>
          <a:noFill/>
        </p:spPr>
        <p:txBody>
          <a:bodyPr wrap="square">
            <a:spAutoFit/>
          </a:bodyPr>
          <a:lstStyle/>
          <a:p>
            <a:pPr marL="457200" indent="-457200">
              <a:buFont typeface="Wingdings" panose="05000000000000000000" pitchFamily="2" charset="2"/>
              <a:buChar char="q"/>
            </a:pPr>
            <a:r>
              <a:rPr lang="en-US" sz="2800" b="1" i="0" dirty="0">
                <a:solidFill>
                  <a:srgbClr val="444444"/>
                </a:solidFill>
                <a:effectLst/>
                <a:latin typeface="Open Sans" panose="020B0606030504020204" pitchFamily="34" charset="0"/>
              </a:rPr>
              <a:t>Information</a:t>
            </a:r>
          </a:p>
          <a:p>
            <a:pPr marL="457200" indent="-457200">
              <a:buFont typeface="Wingdings" panose="05000000000000000000" pitchFamily="2" charset="2"/>
              <a:buChar char="q"/>
            </a:pPr>
            <a:r>
              <a:rPr lang="en-US" sz="2800" b="1" i="0" dirty="0">
                <a:solidFill>
                  <a:srgbClr val="444444"/>
                </a:solidFill>
                <a:effectLst/>
                <a:latin typeface="Open Sans" panose="020B0606030504020204" pitchFamily="34" charset="0"/>
              </a:rPr>
              <a:t>Communication</a:t>
            </a:r>
          </a:p>
          <a:p>
            <a:pPr marL="457200" indent="-457200">
              <a:buFont typeface="Wingdings" panose="05000000000000000000" pitchFamily="2" charset="2"/>
              <a:buChar char="q"/>
            </a:pPr>
            <a:r>
              <a:rPr lang="en-US" sz="2800" b="1" i="0" dirty="0">
                <a:solidFill>
                  <a:srgbClr val="444444"/>
                </a:solidFill>
                <a:effectLst/>
                <a:latin typeface="Open Sans" panose="020B0606030504020204" pitchFamily="34" charset="0"/>
              </a:rPr>
              <a:t>Cooperation</a:t>
            </a:r>
          </a:p>
          <a:p>
            <a:pPr marL="457200" indent="-457200">
              <a:buFont typeface="Wingdings" panose="05000000000000000000" pitchFamily="2" charset="2"/>
              <a:buChar char="q"/>
            </a:pPr>
            <a:r>
              <a:rPr lang="en-US" sz="2800" b="1" i="0" dirty="0">
                <a:solidFill>
                  <a:srgbClr val="444444"/>
                </a:solidFill>
                <a:effectLst/>
                <a:latin typeface="Open Sans" panose="020B0606030504020204" pitchFamily="34" charset="0"/>
              </a:rPr>
              <a:t>trust</a:t>
            </a:r>
            <a:endParaRPr lang="ar-EG" b="1" dirty="0"/>
          </a:p>
        </p:txBody>
      </p:sp>
    </p:spTree>
    <p:custDataLst>
      <p:tags r:id="rId1"/>
    </p:custDataLst>
    <p:extLst>
      <p:ext uri="{BB962C8B-B14F-4D97-AF65-F5344CB8AC3E}">
        <p14:creationId xmlns:p14="http://schemas.microsoft.com/office/powerpoint/2010/main" val="2850640246"/>
      </p:ext>
    </p:extLst>
  </p:cSld>
  <p:clrMapOvr>
    <a:masterClrMapping/>
  </p:clrMapOvr>
  <mc:AlternateContent xmlns:mc="http://schemas.openxmlformats.org/markup-compatibility/2006" xmlns:p14="http://schemas.microsoft.com/office/powerpoint/2010/main">
    <mc:Choice Requires="p14">
      <p:transition spd="slow" p14:dur="2000" advTm="84429"/>
    </mc:Choice>
    <mc:Fallback xmlns="">
      <p:transition spd="slow" advTm="8442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10683672" cy="1610200"/>
          </a:xfrm>
          <a:prstGeom prst="rect">
            <a:avLst/>
          </a:prstGeom>
        </p:spPr>
      </p:pic>
      <p:sp>
        <p:nvSpPr>
          <p:cNvPr id="7" name="TextBox 6"/>
          <p:cNvSpPr txBox="1"/>
          <p:nvPr/>
        </p:nvSpPr>
        <p:spPr>
          <a:xfrm>
            <a:off x="2650377" y="543490"/>
            <a:ext cx="7778091" cy="523220"/>
          </a:xfrm>
          <a:prstGeom prst="rect">
            <a:avLst/>
          </a:prstGeom>
          <a:noFill/>
        </p:spPr>
        <p:txBody>
          <a:bodyPr wrap="none" rtlCol="0">
            <a:spAutoFit/>
          </a:bodyPr>
          <a:lstStyle/>
          <a:p>
            <a:r>
              <a:rPr lang="en-US" sz="2800" b="0" i="0" dirty="0">
                <a:solidFill>
                  <a:schemeClr val="accent2"/>
                </a:solidFill>
                <a:effectLst/>
                <a:latin typeface="Open Sans" panose="020B0606030504020204" pitchFamily="34" charset="0"/>
              </a:rPr>
              <a:t> </a:t>
            </a:r>
            <a:r>
              <a:rPr lang="en-US" sz="2800" b="1" i="0" dirty="0">
                <a:solidFill>
                  <a:schemeClr val="accent2"/>
                </a:solidFill>
                <a:effectLst/>
                <a:latin typeface="Open Sans" panose="020B0606030504020204" pitchFamily="34" charset="0"/>
              </a:rPr>
              <a:t>What Is Supply Chain Management (SCM)?</a:t>
            </a:r>
            <a:endParaRPr lang="en-US" sz="2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9B4F0E6-B2AF-E1C8-0929-71A87F53D834}"/>
              </a:ext>
            </a:extLst>
          </p:cNvPr>
          <p:cNvSpPr txBox="1"/>
          <p:nvPr/>
        </p:nvSpPr>
        <p:spPr>
          <a:xfrm>
            <a:off x="2440789" y="1480952"/>
            <a:ext cx="7894702" cy="461665"/>
          </a:xfrm>
          <a:prstGeom prst="rect">
            <a:avLst/>
          </a:prstGeom>
          <a:noFill/>
        </p:spPr>
        <p:txBody>
          <a:bodyPr wrap="square">
            <a:spAutoFit/>
          </a:bodyPr>
          <a:lstStyle/>
          <a:p>
            <a:r>
              <a:rPr lang="en-US" sz="2400" b="1" i="0" dirty="0">
                <a:solidFill>
                  <a:srgbClr val="444444"/>
                </a:solidFill>
                <a:effectLst/>
                <a:latin typeface="Open Sans" panose="020B0606030504020204" pitchFamily="34" charset="0"/>
              </a:rPr>
              <a:t>A set of approaches used to efficiently integrate</a:t>
            </a:r>
            <a:endParaRPr lang="ar-EG" sz="2400" b="1" dirty="0"/>
          </a:p>
        </p:txBody>
      </p:sp>
      <p:sp>
        <p:nvSpPr>
          <p:cNvPr id="13" name="TextBox 12">
            <a:extLst>
              <a:ext uri="{FF2B5EF4-FFF2-40B4-BE49-F238E27FC236}">
                <a16:creationId xmlns:a16="http://schemas.microsoft.com/office/drawing/2014/main" id="{29A10551-683E-08DC-4AB7-B29286CB1B7E}"/>
              </a:ext>
            </a:extLst>
          </p:cNvPr>
          <p:cNvSpPr txBox="1"/>
          <p:nvPr/>
        </p:nvSpPr>
        <p:spPr>
          <a:xfrm>
            <a:off x="4279248" y="2623939"/>
            <a:ext cx="6225308" cy="1815882"/>
          </a:xfrm>
          <a:prstGeom prst="rect">
            <a:avLst/>
          </a:prstGeom>
          <a:noFill/>
        </p:spPr>
        <p:txBody>
          <a:bodyPr wrap="square">
            <a:spAutoFit/>
          </a:bodyPr>
          <a:lstStyle/>
          <a:p>
            <a:pPr marL="457200" indent="-457200">
              <a:buFont typeface="Wingdings" panose="05000000000000000000" pitchFamily="2" charset="2"/>
              <a:buChar char="v"/>
            </a:pPr>
            <a:r>
              <a:rPr lang="en-US" sz="2800" b="0" i="0" dirty="0">
                <a:effectLst/>
                <a:latin typeface="Open Sans" panose="020B0606030504020204" pitchFamily="34" charset="0"/>
              </a:rPr>
              <a:t>Suppliers</a:t>
            </a:r>
          </a:p>
          <a:p>
            <a:pPr marL="457200" indent="-457200">
              <a:buFont typeface="Wingdings" panose="05000000000000000000" pitchFamily="2" charset="2"/>
              <a:buChar char="v"/>
            </a:pPr>
            <a:r>
              <a:rPr lang="en-US" sz="2800" b="0" i="0" dirty="0">
                <a:effectLst/>
                <a:latin typeface="Open Sans" panose="020B0606030504020204" pitchFamily="34" charset="0"/>
              </a:rPr>
              <a:t>Manufacturers</a:t>
            </a:r>
          </a:p>
          <a:p>
            <a:pPr marL="457200" indent="-457200">
              <a:buFont typeface="Wingdings" panose="05000000000000000000" pitchFamily="2" charset="2"/>
              <a:buChar char="v"/>
            </a:pPr>
            <a:r>
              <a:rPr lang="en-US" sz="2800" b="0" i="0" dirty="0">
                <a:effectLst/>
                <a:latin typeface="Open Sans" panose="020B0606030504020204" pitchFamily="34" charset="0"/>
              </a:rPr>
              <a:t>Warehouses</a:t>
            </a:r>
          </a:p>
          <a:p>
            <a:pPr marL="457200" indent="-457200">
              <a:buFont typeface="Wingdings" panose="05000000000000000000" pitchFamily="2" charset="2"/>
              <a:buChar char="v"/>
            </a:pPr>
            <a:r>
              <a:rPr lang="en-US" sz="2800" b="0" i="0" dirty="0">
                <a:effectLst/>
                <a:latin typeface="Open Sans" panose="020B0606030504020204" pitchFamily="34" charset="0"/>
              </a:rPr>
              <a:t>Distribution centers</a:t>
            </a:r>
            <a:endParaRPr lang="ar-EG" sz="2800" dirty="0"/>
          </a:p>
        </p:txBody>
      </p:sp>
    </p:spTree>
    <p:custDataLst>
      <p:tags r:id="rId1"/>
    </p:custDataLst>
    <p:extLst>
      <p:ext uri="{BB962C8B-B14F-4D97-AF65-F5344CB8AC3E}">
        <p14:creationId xmlns:p14="http://schemas.microsoft.com/office/powerpoint/2010/main" val="1769325940"/>
      </p:ext>
    </p:extLst>
  </p:cSld>
  <p:clrMapOvr>
    <a:masterClrMapping/>
  </p:clrMapOvr>
  <mc:AlternateContent xmlns:mc="http://schemas.openxmlformats.org/markup-compatibility/2006" xmlns:p14="http://schemas.microsoft.com/office/powerpoint/2010/main">
    <mc:Choice Requires="p14">
      <p:transition spd="slow" p14:dur="2000" advTm="55134"/>
    </mc:Choice>
    <mc:Fallback xmlns="">
      <p:transition spd="slow" advTm="551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10812981" cy="1610200"/>
          </a:xfrm>
          <a:prstGeom prst="rect">
            <a:avLst/>
          </a:prstGeom>
        </p:spPr>
      </p:pic>
      <p:sp>
        <p:nvSpPr>
          <p:cNvPr id="7" name="TextBox 6"/>
          <p:cNvSpPr txBox="1"/>
          <p:nvPr/>
        </p:nvSpPr>
        <p:spPr>
          <a:xfrm>
            <a:off x="2650377" y="543490"/>
            <a:ext cx="7778091" cy="523220"/>
          </a:xfrm>
          <a:prstGeom prst="rect">
            <a:avLst/>
          </a:prstGeom>
          <a:noFill/>
        </p:spPr>
        <p:txBody>
          <a:bodyPr wrap="none" rtlCol="0">
            <a:spAutoFit/>
          </a:bodyPr>
          <a:lstStyle/>
          <a:p>
            <a:r>
              <a:rPr lang="en-US" sz="2800" dirty="0">
                <a:solidFill>
                  <a:schemeClr val="accent2"/>
                </a:solidFill>
                <a:latin typeface="Open Sans" panose="020B0606030504020204" pitchFamily="34" charset="0"/>
              </a:rPr>
              <a:t> </a:t>
            </a:r>
            <a:r>
              <a:rPr lang="en-US" sz="2800" b="1" dirty="0">
                <a:solidFill>
                  <a:schemeClr val="accent2"/>
                </a:solidFill>
                <a:latin typeface="Open Sans" panose="020B0606030504020204" pitchFamily="34" charset="0"/>
              </a:rPr>
              <a:t>What Is Supply Chain Management (SCM)?</a:t>
            </a:r>
            <a:endParaRPr lang="en-US" sz="2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70760B3-7883-8B27-E5EB-953893F3B9C5}"/>
              </a:ext>
            </a:extLst>
          </p:cNvPr>
          <p:cNvSpPr txBox="1"/>
          <p:nvPr/>
        </p:nvSpPr>
        <p:spPr>
          <a:xfrm>
            <a:off x="1487055" y="1552159"/>
            <a:ext cx="10096093" cy="584775"/>
          </a:xfrm>
          <a:prstGeom prst="rect">
            <a:avLst/>
          </a:prstGeom>
          <a:noFill/>
        </p:spPr>
        <p:txBody>
          <a:bodyPr wrap="square">
            <a:spAutoFit/>
          </a:bodyPr>
          <a:lstStyle/>
          <a:p>
            <a:r>
              <a:rPr lang="en-US" sz="3200" b="1" i="0" dirty="0">
                <a:solidFill>
                  <a:srgbClr val="444444"/>
                </a:solidFill>
                <a:effectLst/>
                <a:latin typeface="Open Sans" panose="020B0606030504020204" pitchFamily="34" charset="0"/>
              </a:rPr>
              <a:t>So that the product is produced and distributed</a:t>
            </a:r>
            <a:endParaRPr lang="ar-EG" sz="3200" b="1" dirty="0"/>
          </a:p>
        </p:txBody>
      </p:sp>
      <p:sp>
        <p:nvSpPr>
          <p:cNvPr id="13" name="TextBox 12">
            <a:extLst>
              <a:ext uri="{FF2B5EF4-FFF2-40B4-BE49-F238E27FC236}">
                <a16:creationId xmlns:a16="http://schemas.microsoft.com/office/drawing/2014/main" id="{2F2DA303-F761-0AEE-40B4-E49FDAF72674}"/>
              </a:ext>
            </a:extLst>
          </p:cNvPr>
          <p:cNvSpPr txBox="1"/>
          <p:nvPr/>
        </p:nvSpPr>
        <p:spPr>
          <a:xfrm>
            <a:off x="3422447" y="2498262"/>
            <a:ext cx="6225308" cy="1569660"/>
          </a:xfrm>
          <a:prstGeom prst="rect">
            <a:avLst/>
          </a:prstGeom>
          <a:noFill/>
        </p:spPr>
        <p:txBody>
          <a:bodyPr wrap="square">
            <a:spAutoFit/>
          </a:bodyPr>
          <a:lstStyle/>
          <a:p>
            <a:r>
              <a:rPr lang="en-US" sz="3200" i="0" dirty="0">
                <a:solidFill>
                  <a:srgbClr val="444444"/>
                </a:solidFill>
                <a:effectLst/>
                <a:latin typeface="Open Sans" panose="020B0606030504020204" pitchFamily="34" charset="0"/>
                <a:cs typeface="+mj-cs"/>
              </a:rPr>
              <a:t>In the right quantities</a:t>
            </a:r>
          </a:p>
          <a:p>
            <a:r>
              <a:rPr lang="en-US" sz="3200" i="0" dirty="0">
                <a:solidFill>
                  <a:srgbClr val="444444"/>
                </a:solidFill>
                <a:effectLst/>
                <a:latin typeface="Open Sans" panose="020B0606030504020204" pitchFamily="34" charset="0"/>
                <a:cs typeface="+mj-cs"/>
              </a:rPr>
              <a:t>To the right locations</a:t>
            </a:r>
          </a:p>
          <a:p>
            <a:r>
              <a:rPr lang="en-US" sz="3200" i="0" dirty="0">
                <a:solidFill>
                  <a:srgbClr val="444444"/>
                </a:solidFill>
                <a:effectLst/>
                <a:latin typeface="Open Sans" panose="020B0606030504020204" pitchFamily="34" charset="0"/>
                <a:cs typeface="+mj-cs"/>
              </a:rPr>
              <a:t>And at the right time</a:t>
            </a:r>
            <a:endParaRPr lang="ar-EG" sz="3200" dirty="0">
              <a:cs typeface="+mj-cs"/>
            </a:endParaRPr>
          </a:p>
        </p:txBody>
      </p:sp>
      <p:sp>
        <p:nvSpPr>
          <p:cNvPr id="15" name="TextBox 14">
            <a:extLst>
              <a:ext uri="{FF2B5EF4-FFF2-40B4-BE49-F238E27FC236}">
                <a16:creationId xmlns:a16="http://schemas.microsoft.com/office/drawing/2014/main" id="{6B4984AC-04AD-A986-B90C-BB338F8E72EF}"/>
              </a:ext>
            </a:extLst>
          </p:cNvPr>
          <p:cNvSpPr txBox="1"/>
          <p:nvPr/>
        </p:nvSpPr>
        <p:spPr>
          <a:xfrm>
            <a:off x="1166594" y="4259445"/>
            <a:ext cx="6225308" cy="461665"/>
          </a:xfrm>
          <a:prstGeom prst="rect">
            <a:avLst/>
          </a:prstGeom>
          <a:noFill/>
        </p:spPr>
        <p:txBody>
          <a:bodyPr wrap="square">
            <a:spAutoFit/>
          </a:bodyPr>
          <a:lstStyle/>
          <a:p>
            <a:r>
              <a:rPr lang="en-US" sz="2400" b="0" i="0" dirty="0">
                <a:solidFill>
                  <a:srgbClr val="444444"/>
                </a:solidFill>
                <a:effectLst/>
                <a:latin typeface="Open Sans" panose="020B0606030504020204" pitchFamily="34" charset="0"/>
              </a:rPr>
              <a:t>System-wide costs are minimized and</a:t>
            </a:r>
            <a:endParaRPr lang="ar-EG" sz="2400" dirty="0"/>
          </a:p>
        </p:txBody>
      </p:sp>
      <p:sp>
        <p:nvSpPr>
          <p:cNvPr id="17" name="TextBox 16">
            <a:extLst>
              <a:ext uri="{FF2B5EF4-FFF2-40B4-BE49-F238E27FC236}">
                <a16:creationId xmlns:a16="http://schemas.microsoft.com/office/drawing/2014/main" id="{8E54FBA7-E28C-9BAC-DFB7-13478E83E145}"/>
              </a:ext>
            </a:extLst>
          </p:cNvPr>
          <p:cNvSpPr txBox="1"/>
          <p:nvPr/>
        </p:nvSpPr>
        <p:spPr>
          <a:xfrm>
            <a:off x="1014365" y="4923593"/>
            <a:ext cx="6225308" cy="461665"/>
          </a:xfrm>
          <a:prstGeom prst="rect">
            <a:avLst/>
          </a:prstGeom>
          <a:noFill/>
        </p:spPr>
        <p:txBody>
          <a:bodyPr wrap="square">
            <a:spAutoFit/>
          </a:bodyPr>
          <a:lstStyle/>
          <a:p>
            <a:r>
              <a:rPr lang="en-US" sz="2400" b="0" i="0" dirty="0">
                <a:solidFill>
                  <a:srgbClr val="444444"/>
                </a:solidFill>
                <a:effectLst/>
                <a:latin typeface="Open Sans" panose="020B0606030504020204" pitchFamily="34" charset="0"/>
              </a:rPr>
              <a:t>Service level requirements are satisfied</a:t>
            </a:r>
            <a:endParaRPr lang="ar-EG" sz="2400" dirty="0"/>
          </a:p>
        </p:txBody>
      </p:sp>
    </p:spTree>
    <p:custDataLst>
      <p:tags r:id="rId1"/>
    </p:custDataLst>
    <p:extLst>
      <p:ext uri="{BB962C8B-B14F-4D97-AF65-F5344CB8AC3E}">
        <p14:creationId xmlns:p14="http://schemas.microsoft.com/office/powerpoint/2010/main" val="3730726253"/>
      </p:ext>
    </p:extLst>
  </p:cSld>
  <p:clrMapOvr>
    <a:masterClrMapping/>
  </p:clrMapOvr>
  <mc:AlternateContent xmlns:mc="http://schemas.openxmlformats.org/markup-compatibility/2006" xmlns:p14="http://schemas.microsoft.com/office/powerpoint/2010/main">
    <mc:Choice Requires="p14">
      <p:transition spd="slow" p14:dur="2000" advTm="156212"/>
    </mc:Choice>
    <mc:Fallback xmlns="">
      <p:transition spd="slow" advTm="15621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990945" cy="1610200"/>
          </a:xfrm>
          <a:prstGeom prst="rect">
            <a:avLst/>
          </a:prstGeom>
        </p:spPr>
      </p:pic>
      <p:sp>
        <p:nvSpPr>
          <p:cNvPr id="7" name="TextBox 6"/>
          <p:cNvSpPr txBox="1"/>
          <p:nvPr/>
        </p:nvSpPr>
        <p:spPr>
          <a:xfrm>
            <a:off x="2650377" y="543490"/>
            <a:ext cx="7044236" cy="523220"/>
          </a:xfrm>
          <a:prstGeom prst="rect">
            <a:avLst/>
          </a:prstGeom>
          <a:noFill/>
        </p:spPr>
        <p:txBody>
          <a:bodyPr wrap="none" rtlCol="0">
            <a:spAutoFit/>
          </a:bodyPr>
          <a:lstStyle/>
          <a:p>
            <a:r>
              <a:rPr lang="en-US" sz="2800" b="1" i="0" dirty="0">
                <a:solidFill>
                  <a:schemeClr val="accent2"/>
                </a:solidFill>
                <a:effectLst/>
                <a:latin typeface="Open Sans" panose="020B0606030504020204" pitchFamily="34" charset="0"/>
              </a:rPr>
              <a:t>WHAT IS SUPPLY CHAIN MANAGEMENT</a:t>
            </a:r>
            <a:endParaRPr lang="en-US" sz="28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Rounded Corners 11">
            <a:extLst>
              <a:ext uri="{FF2B5EF4-FFF2-40B4-BE49-F238E27FC236}">
                <a16:creationId xmlns:a16="http://schemas.microsoft.com/office/drawing/2014/main" id="{BA378B6A-B813-8A16-AAAD-2F34A6DC28E2}"/>
              </a:ext>
            </a:extLst>
          </p:cNvPr>
          <p:cNvSpPr/>
          <p:nvPr/>
        </p:nvSpPr>
        <p:spPr>
          <a:xfrm>
            <a:off x="8894618" y="1930400"/>
            <a:ext cx="2410691" cy="140392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1" anchor="ctr"/>
          <a:lstStyle/>
          <a:p>
            <a:pPr algn="ctr"/>
            <a:r>
              <a:rPr lang="en-US" dirty="0"/>
              <a:t>Customer Management </a:t>
            </a:r>
            <a:endParaRPr lang="ar-EG" dirty="0"/>
          </a:p>
        </p:txBody>
      </p:sp>
      <p:sp>
        <p:nvSpPr>
          <p:cNvPr id="13" name="Arrow: Left-Right 12">
            <a:extLst>
              <a:ext uri="{FF2B5EF4-FFF2-40B4-BE49-F238E27FC236}">
                <a16:creationId xmlns:a16="http://schemas.microsoft.com/office/drawing/2014/main" id="{DA9186E3-6BBF-E397-CBF3-6C7AA4D615A6}"/>
              </a:ext>
            </a:extLst>
          </p:cNvPr>
          <p:cNvSpPr/>
          <p:nvPr/>
        </p:nvSpPr>
        <p:spPr>
          <a:xfrm>
            <a:off x="7009096" y="2153690"/>
            <a:ext cx="1838036" cy="968201"/>
          </a:xfrm>
          <a:prstGeom prst="leftRightArrow">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1" anchor="ctr"/>
          <a:lstStyle/>
          <a:p>
            <a:pPr algn="ctr"/>
            <a:endParaRPr lang="ar-EG"/>
          </a:p>
        </p:txBody>
      </p:sp>
      <p:sp>
        <p:nvSpPr>
          <p:cNvPr id="14" name="Rectangle: Rounded Corners 13">
            <a:extLst>
              <a:ext uri="{FF2B5EF4-FFF2-40B4-BE49-F238E27FC236}">
                <a16:creationId xmlns:a16="http://schemas.microsoft.com/office/drawing/2014/main" id="{B08B8CBD-699F-AFB3-4AE2-84B1B7C037F9}"/>
              </a:ext>
            </a:extLst>
          </p:cNvPr>
          <p:cNvSpPr/>
          <p:nvPr/>
        </p:nvSpPr>
        <p:spPr>
          <a:xfrm>
            <a:off x="750559" y="1969653"/>
            <a:ext cx="2410691" cy="1403927"/>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dirty="0"/>
              <a:t>Supplier Management </a:t>
            </a:r>
            <a:endParaRPr lang="ar-EG" dirty="0"/>
          </a:p>
        </p:txBody>
      </p:sp>
      <p:sp>
        <p:nvSpPr>
          <p:cNvPr id="15" name="TextBox 14">
            <a:extLst>
              <a:ext uri="{FF2B5EF4-FFF2-40B4-BE49-F238E27FC236}">
                <a16:creationId xmlns:a16="http://schemas.microsoft.com/office/drawing/2014/main" id="{E275A9B3-3665-6AE6-F7CD-3EB94B0A9AD8}"/>
              </a:ext>
            </a:extLst>
          </p:cNvPr>
          <p:cNvSpPr txBox="1"/>
          <p:nvPr/>
        </p:nvSpPr>
        <p:spPr>
          <a:xfrm>
            <a:off x="4111486" y="2204822"/>
            <a:ext cx="3537528" cy="1077218"/>
          </a:xfrm>
          <a:prstGeom prst="rect">
            <a:avLst/>
          </a:prstGeom>
          <a:noFill/>
        </p:spPr>
        <p:txBody>
          <a:bodyPr wrap="square" rtlCol="1">
            <a:spAutoFit/>
          </a:bodyPr>
          <a:lstStyle/>
          <a:p>
            <a:r>
              <a:rPr lang="en-US" sz="3200" dirty="0"/>
              <a:t>Material Flow </a:t>
            </a:r>
          </a:p>
          <a:p>
            <a:r>
              <a:rPr lang="en-US" sz="3200" dirty="0"/>
              <a:t>Information Flow </a:t>
            </a:r>
            <a:endParaRPr lang="ar-EG" sz="3200" dirty="0"/>
          </a:p>
        </p:txBody>
      </p:sp>
      <p:sp>
        <p:nvSpPr>
          <p:cNvPr id="16" name="Arrow: Left-Right 15">
            <a:extLst>
              <a:ext uri="{FF2B5EF4-FFF2-40B4-BE49-F238E27FC236}">
                <a16:creationId xmlns:a16="http://schemas.microsoft.com/office/drawing/2014/main" id="{2AB28562-A1DE-DEE6-68DA-ED96C8DFBF69}"/>
              </a:ext>
            </a:extLst>
          </p:cNvPr>
          <p:cNvSpPr/>
          <p:nvPr/>
        </p:nvSpPr>
        <p:spPr>
          <a:xfrm>
            <a:off x="3087809" y="2187517"/>
            <a:ext cx="1097118" cy="968201"/>
          </a:xfrm>
          <a:prstGeom prst="leftRightArrow">
            <a:avLst/>
          </a:prstGeom>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7" name="Oval 16">
            <a:extLst>
              <a:ext uri="{FF2B5EF4-FFF2-40B4-BE49-F238E27FC236}">
                <a16:creationId xmlns:a16="http://schemas.microsoft.com/office/drawing/2014/main" id="{D3ADB267-0BD4-8F25-658A-11AECB766A67}"/>
              </a:ext>
            </a:extLst>
          </p:cNvPr>
          <p:cNvSpPr/>
          <p:nvPr/>
        </p:nvSpPr>
        <p:spPr>
          <a:xfrm>
            <a:off x="9433757" y="4278015"/>
            <a:ext cx="1948873" cy="951346"/>
          </a:xfrm>
          <a:prstGeom prst="ellipse">
            <a:avLst/>
          </a:prstGeom>
        </p:spPr>
        <p:style>
          <a:lnRef idx="3">
            <a:schemeClr val="lt1"/>
          </a:lnRef>
          <a:fillRef idx="1">
            <a:schemeClr val="accent6"/>
          </a:fillRef>
          <a:effectRef idx="1">
            <a:schemeClr val="accent6"/>
          </a:effectRef>
          <a:fontRef idx="minor">
            <a:schemeClr val="lt1"/>
          </a:fontRef>
        </p:style>
        <p:txBody>
          <a:bodyPr rtlCol="1" anchor="ctr"/>
          <a:lstStyle/>
          <a:p>
            <a:pPr algn="ctr"/>
            <a:r>
              <a:rPr lang="en-US" dirty="0"/>
              <a:t>Delivery </a:t>
            </a:r>
            <a:endParaRPr lang="ar-EG" dirty="0"/>
          </a:p>
        </p:txBody>
      </p:sp>
      <p:sp>
        <p:nvSpPr>
          <p:cNvPr id="19" name="Arrow: Up 18">
            <a:extLst>
              <a:ext uri="{FF2B5EF4-FFF2-40B4-BE49-F238E27FC236}">
                <a16:creationId xmlns:a16="http://schemas.microsoft.com/office/drawing/2014/main" id="{490A8BF2-1A4A-41B2-6378-9DF181B035D1}"/>
              </a:ext>
            </a:extLst>
          </p:cNvPr>
          <p:cNvSpPr/>
          <p:nvPr/>
        </p:nvSpPr>
        <p:spPr>
          <a:xfrm>
            <a:off x="10101458" y="3639127"/>
            <a:ext cx="591127" cy="62807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0" name="Oval 19">
            <a:extLst>
              <a:ext uri="{FF2B5EF4-FFF2-40B4-BE49-F238E27FC236}">
                <a16:creationId xmlns:a16="http://schemas.microsoft.com/office/drawing/2014/main" id="{CACFB047-F230-2403-EE9A-A262DC590EB3}"/>
              </a:ext>
            </a:extLst>
          </p:cNvPr>
          <p:cNvSpPr/>
          <p:nvPr/>
        </p:nvSpPr>
        <p:spPr>
          <a:xfrm>
            <a:off x="685378" y="4245051"/>
            <a:ext cx="2163223" cy="1046946"/>
          </a:xfrm>
          <a:prstGeom prst="ellipse">
            <a:avLst/>
          </a:prstGeom>
        </p:spPr>
        <p:style>
          <a:lnRef idx="3">
            <a:schemeClr val="lt1"/>
          </a:lnRef>
          <a:fillRef idx="1">
            <a:schemeClr val="accent6"/>
          </a:fillRef>
          <a:effectRef idx="1">
            <a:schemeClr val="accent6"/>
          </a:effectRef>
          <a:fontRef idx="minor">
            <a:schemeClr val="lt1"/>
          </a:fontRef>
        </p:style>
        <p:txBody>
          <a:bodyPr rtlCol="1" anchor="ctr"/>
          <a:lstStyle/>
          <a:p>
            <a:pPr algn="ctr"/>
            <a:r>
              <a:rPr lang="en-US" dirty="0"/>
              <a:t>Schedule /Resources</a:t>
            </a:r>
            <a:endParaRPr lang="ar-EG" dirty="0"/>
          </a:p>
        </p:txBody>
      </p:sp>
      <p:sp>
        <p:nvSpPr>
          <p:cNvPr id="21" name="Arrow: Up 20">
            <a:extLst>
              <a:ext uri="{FF2B5EF4-FFF2-40B4-BE49-F238E27FC236}">
                <a16:creationId xmlns:a16="http://schemas.microsoft.com/office/drawing/2014/main" id="{3BBD06FD-AAEE-27CC-708F-31D1211DEA59}"/>
              </a:ext>
            </a:extLst>
          </p:cNvPr>
          <p:cNvSpPr/>
          <p:nvPr/>
        </p:nvSpPr>
        <p:spPr>
          <a:xfrm rot="10800000">
            <a:off x="1510703" y="3531032"/>
            <a:ext cx="591127" cy="714019"/>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2" name="Oval 21">
            <a:extLst>
              <a:ext uri="{FF2B5EF4-FFF2-40B4-BE49-F238E27FC236}">
                <a16:creationId xmlns:a16="http://schemas.microsoft.com/office/drawing/2014/main" id="{AAE63CE0-965F-75DB-4D18-4F874FF81A50}"/>
              </a:ext>
            </a:extLst>
          </p:cNvPr>
          <p:cNvSpPr/>
          <p:nvPr/>
        </p:nvSpPr>
        <p:spPr>
          <a:xfrm>
            <a:off x="3473899" y="4190606"/>
            <a:ext cx="2305292" cy="1005792"/>
          </a:xfrm>
          <a:prstGeom prst="ellipse">
            <a:avLst/>
          </a:prstGeom>
        </p:spPr>
        <p:style>
          <a:lnRef idx="3">
            <a:schemeClr val="lt1"/>
          </a:lnRef>
          <a:fillRef idx="1">
            <a:schemeClr val="accent6"/>
          </a:fillRef>
          <a:effectRef idx="1">
            <a:schemeClr val="accent6"/>
          </a:effectRef>
          <a:fontRef idx="minor">
            <a:schemeClr val="lt1"/>
          </a:fontRef>
        </p:style>
        <p:txBody>
          <a:bodyPr rtlCol="1" anchor="ctr"/>
          <a:lstStyle/>
          <a:p>
            <a:pPr algn="ctr"/>
            <a:r>
              <a:rPr lang="en-US" dirty="0"/>
              <a:t>Conversion</a:t>
            </a:r>
            <a:endParaRPr lang="ar-EG" dirty="0"/>
          </a:p>
        </p:txBody>
      </p:sp>
      <p:sp>
        <p:nvSpPr>
          <p:cNvPr id="23" name="Oval 22">
            <a:extLst>
              <a:ext uri="{FF2B5EF4-FFF2-40B4-BE49-F238E27FC236}">
                <a16:creationId xmlns:a16="http://schemas.microsoft.com/office/drawing/2014/main" id="{C25213DE-72F5-5898-116F-AB17C49962FE}"/>
              </a:ext>
            </a:extLst>
          </p:cNvPr>
          <p:cNvSpPr/>
          <p:nvPr/>
        </p:nvSpPr>
        <p:spPr>
          <a:xfrm>
            <a:off x="6715770" y="4267200"/>
            <a:ext cx="2092689" cy="929198"/>
          </a:xfrm>
          <a:prstGeom prst="ellipse">
            <a:avLst/>
          </a:prstGeom>
        </p:spPr>
        <p:style>
          <a:lnRef idx="3">
            <a:schemeClr val="lt1"/>
          </a:lnRef>
          <a:fillRef idx="1">
            <a:schemeClr val="accent6"/>
          </a:fillRef>
          <a:effectRef idx="1">
            <a:schemeClr val="accent6"/>
          </a:effectRef>
          <a:fontRef idx="minor">
            <a:schemeClr val="lt1"/>
          </a:fontRef>
        </p:style>
        <p:txBody>
          <a:bodyPr rtlCol="1" anchor="ctr"/>
          <a:lstStyle/>
          <a:p>
            <a:pPr algn="ctr"/>
            <a:r>
              <a:rPr lang="en-US" dirty="0"/>
              <a:t>Stock Deployment</a:t>
            </a:r>
            <a:endParaRPr lang="ar-EG" dirty="0"/>
          </a:p>
        </p:txBody>
      </p:sp>
      <p:sp>
        <p:nvSpPr>
          <p:cNvPr id="25" name="TextBox 24">
            <a:extLst>
              <a:ext uri="{FF2B5EF4-FFF2-40B4-BE49-F238E27FC236}">
                <a16:creationId xmlns:a16="http://schemas.microsoft.com/office/drawing/2014/main" id="{33AF2DE2-3710-6224-3AED-96194C871F0A}"/>
              </a:ext>
            </a:extLst>
          </p:cNvPr>
          <p:cNvSpPr txBox="1"/>
          <p:nvPr/>
        </p:nvSpPr>
        <p:spPr>
          <a:xfrm>
            <a:off x="4536360" y="5359728"/>
            <a:ext cx="6225308" cy="369332"/>
          </a:xfrm>
          <a:prstGeom prst="rect">
            <a:avLst/>
          </a:prstGeom>
          <a:noFill/>
        </p:spPr>
        <p:txBody>
          <a:bodyPr wrap="square">
            <a:spAutoFit/>
          </a:bodyPr>
          <a:lstStyle/>
          <a:p>
            <a:pPr algn="ctr"/>
            <a:r>
              <a:rPr lang="en-US" b="1" i="0" dirty="0">
                <a:solidFill>
                  <a:srgbClr val="444444"/>
                </a:solidFill>
                <a:effectLst/>
                <a:latin typeface="Open Sans" panose="020B0606030504020204" pitchFamily="34" charset="0"/>
              </a:rPr>
              <a:t>Leads to Business Process Integration</a:t>
            </a:r>
            <a:endParaRPr lang="ar-EG" b="1" dirty="0"/>
          </a:p>
        </p:txBody>
      </p:sp>
      <p:sp>
        <p:nvSpPr>
          <p:cNvPr id="26" name="Arrow: Right 25">
            <a:extLst>
              <a:ext uri="{FF2B5EF4-FFF2-40B4-BE49-F238E27FC236}">
                <a16:creationId xmlns:a16="http://schemas.microsoft.com/office/drawing/2014/main" id="{3C87C9FC-833A-067D-053E-5DEF03218AC0}"/>
              </a:ext>
            </a:extLst>
          </p:cNvPr>
          <p:cNvSpPr/>
          <p:nvPr/>
        </p:nvSpPr>
        <p:spPr>
          <a:xfrm>
            <a:off x="2848601" y="4470400"/>
            <a:ext cx="625298" cy="4439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7" name="Arrow: Right 26">
            <a:extLst>
              <a:ext uri="{FF2B5EF4-FFF2-40B4-BE49-F238E27FC236}">
                <a16:creationId xmlns:a16="http://schemas.microsoft.com/office/drawing/2014/main" id="{630CAAB7-ADA4-A908-E355-205EBE0D1C51}"/>
              </a:ext>
            </a:extLst>
          </p:cNvPr>
          <p:cNvSpPr/>
          <p:nvPr/>
        </p:nvSpPr>
        <p:spPr>
          <a:xfrm>
            <a:off x="5811564" y="4470399"/>
            <a:ext cx="825054" cy="48337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8" name="Arrow: Right 27">
            <a:extLst>
              <a:ext uri="{FF2B5EF4-FFF2-40B4-BE49-F238E27FC236}">
                <a16:creationId xmlns:a16="http://schemas.microsoft.com/office/drawing/2014/main" id="{2CAB987F-75F9-6E82-E481-D8A68964E7BD}"/>
              </a:ext>
            </a:extLst>
          </p:cNvPr>
          <p:cNvSpPr/>
          <p:nvPr/>
        </p:nvSpPr>
        <p:spPr>
          <a:xfrm>
            <a:off x="8840832" y="4509821"/>
            <a:ext cx="625298" cy="4439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30" name="TextBox 29">
            <a:extLst>
              <a:ext uri="{FF2B5EF4-FFF2-40B4-BE49-F238E27FC236}">
                <a16:creationId xmlns:a16="http://schemas.microsoft.com/office/drawing/2014/main" id="{3897C823-F268-E986-40C6-407B5985961B}"/>
              </a:ext>
            </a:extLst>
          </p:cNvPr>
          <p:cNvSpPr txBox="1"/>
          <p:nvPr/>
        </p:nvSpPr>
        <p:spPr>
          <a:xfrm>
            <a:off x="1976582" y="1258138"/>
            <a:ext cx="8597678" cy="646331"/>
          </a:xfrm>
          <a:prstGeom prst="rect">
            <a:avLst/>
          </a:prstGeom>
          <a:noFill/>
        </p:spPr>
        <p:txBody>
          <a:bodyPr wrap="square">
            <a:spAutoFit/>
          </a:bodyPr>
          <a:lstStyle/>
          <a:p>
            <a:r>
              <a:rPr lang="en-US" b="1" i="0" dirty="0">
                <a:solidFill>
                  <a:srgbClr val="444444"/>
                </a:solidFill>
                <a:effectLst/>
                <a:latin typeface="Open Sans" panose="020B0606030504020204" pitchFamily="34" charset="0"/>
              </a:rPr>
              <a:t>Is the strategic management of activities involved in the acquisition and conversion of materials to finished products delivered to the customer"</a:t>
            </a:r>
            <a:endParaRPr lang="ar-EG" b="1" dirty="0"/>
          </a:p>
        </p:txBody>
      </p:sp>
    </p:spTree>
    <p:custDataLst>
      <p:tags r:id="rId1"/>
    </p:custDataLst>
    <p:extLst>
      <p:ext uri="{BB962C8B-B14F-4D97-AF65-F5344CB8AC3E}">
        <p14:creationId xmlns:p14="http://schemas.microsoft.com/office/powerpoint/2010/main" val="2750815534"/>
      </p:ext>
    </p:extLst>
  </p:cSld>
  <p:clrMapOvr>
    <a:masterClrMapping/>
  </p:clrMapOvr>
  <mc:AlternateContent xmlns:mc="http://schemas.openxmlformats.org/markup-compatibility/2006" xmlns:p14="http://schemas.microsoft.com/office/powerpoint/2010/main">
    <mc:Choice Requires="p14">
      <p:transition spd="slow" p14:dur="2000" advTm="141303"/>
    </mc:Choice>
    <mc:Fallback xmlns="">
      <p:transition spd="slow" advTm="14130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488747" cy="523220"/>
          </a:xfrm>
          <a:prstGeom prst="rect">
            <a:avLst/>
          </a:prstGeom>
          <a:noFill/>
        </p:spPr>
        <p:txBody>
          <a:bodyPr wrap="none" rtlCol="0">
            <a:spAutoFit/>
          </a:bodyPr>
          <a:lstStyle/>
          <a:p>
            <a:r>
              <a:rPr lang="en-US" sz="2800" b="1" i="0" dirty="0">
                <a:solidFill>
                  <a:schemeClr val="accent2"/>
                </a:solidFill>
                <a:effectLst/>
                <a:latin typeface="Open Sans" panose="020B0606030504020204" pitchFamily="34" charset="0"/>
              </a:rPr>
              <a:t>SUPPLY CHAIN MANAGEMENT</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721269C-5982-D4DD-6975-B4CB807C338E}"/>
              </a:ext>
            </a:extLst>
          </p:cNvPr>
          <p:cNvSpPr txBox="1"/>
          <p:nvPr/>
        </p:nvSpPr>
        <p:spPr>
          <a:xfrm>
            <a:off x="735615" y="1665618"/>
            <a:ext cx="11337060" cy="1569660"/>
          </a:xfrm>
          <a:prstGeom prst="rect">
            <a:avLst/>
          </a:prstGeom>
          <a:noFill/>
        </p:spPr>
        <p:txBody>
          <a:bodyPr wrap="square">
            <a:spAutoFit/>
          </a:bodyPr>
          <a:lstStyle/>
          <a:p>
            <a:r>
              <a:rPr lang="en-US" sz="3200" b="0" i="0" dirty="0">
                <a:solidFill>
                  <a:srgbClr val="444444"/>
                </a:solidFill>
                <a:effectLst/>
                <a:latin typeface="Open Sans" panose="020B0606030504020204" pitchFamily="34" charset="0"/>
              </a:rPr>
              <a:t>Supply chain is the system by which organizations source, make and deliver their products or services according to market demand.</a:t>
            </a:r>
            <a:endParaRPr lang="ar-EG" sz="3200" dirty="0"/>
          </a:p>
        </p:txBody>
      </p:sp>
      <p:sp>
        <p:nvSpPr>
          <p:cNvPr id="13" name="TextBox 12">
            <a:extLst>
              <a:ext uri="{FF2B5EF4-FFF2-40B4-BE49-F238E27FC236}">
                <a16:creationId xmlns:a16="http://schemas.microsoft.com/office/drawing/2014/main" id="{92D0F906-0BD1-D347-A306-6C0FF4FF7C91}"/>
              </a:ext>
            </a:extLst>
          </p:cNvPr>
          <p:cNvSpPr txBox="1"/>
          <p:nvPr/>
        </p:nvSpPr>
        <p:spPr>
          <a:xfrm>
            <a:off x="1014365" y="3429000"/>
            <a:ext cx="10937490" cy="1569660"/>
          </a:xfrm>
          <a:prstGeom prst="rect">
            <a:avLst/>
          </a:prstGeom>
          <a:noFill/>
        </p:spPr>
        <p:txBody>
          <a:bodyPr wrap="square">
            <a:spAutoFit/>
          </a:bodyPr>
          <a:lstStyle/>
          <a:p>
            <a:r>
              <a:rPr lang="en-US" sz="3200" b="0" i="0" dirty="0">
                <a:solidFill>
                  <a:srgbClr val="444444"/>
                </a:solidFill>
                <a:effectLst/>
                <a:latin typeface="Open Sans" panose="020B0606030504020204" pitchFamily="34" charset="0"/>
              </a:rPr>
              <a:t>Supply chain management operations and decisions are ultimately triggered by demand signals at the ultimate consumer level.</a:t>
            </a:r>
            <a:endParaRPr lang="ar-EG" sz="3200" dirty="0"/>
          </a:p>
        </p:txBody>
      </p:sp>
      <p:sp>
        <p:nvSpPr>
          <p:cNvPr id="15" name="TextBox 14">
            <a:extLst>
              <a:ext uri="{FF2B5EF4-FFF2-40B4-BE49-F238E27FC236}">
                <a16:creationId xmlns:a16="http://schemas.microsoft.com/office/drawing/2014/main" id="{50F10088-CFCD-81EF-4F07-C9D18CE3B033}"/>
              </a:ext>
            </a:extLst>
          </p:cNvPr>
          <p:cNvSpPr txBox="1"/>
          <p:nvPr/>
        </p:nvSpPr>
        <p:spPr>
          <a:xfrm>
            <a:off x="3346908" y="5131834"/>
            <a:ext cx="8503345" cy="646331"/>
          </a:xfrm>
          <a:prstGeom prst="rect">
            <a:avLst/>
          </a:prstGeom>
          <a:noFill/>
        </p:spPr>
        <p:txBody>
          <a:bodyPr wrap="square">
            <a:spAutoFit/>
          </a:bodyPr>
          <a:lstStyle/>
          <a:p>
            <a:pPr algn="ctr"/>
            <a:r>
              <a:rPr lang="en-US" b="1" i="0" dirty="0">
                <a:solidFill>
                  <a:schemeClr val="accent2">
                    <a:lumMod val="75000"/>
                  </a:schemeClr>
                </a:solidFill>
                <a:effectLst/>
                <a:latin typeface="Open Sans" panose="020B0606030504020204" pitchFamily="34" charset="0"/>
              </a:rPr>
              <a:t>Supply chain as defined by experienced practitioners extends from suppliers’ suppliers to customers’ customers.</a:t>
            </a:r>
            <a:endParaRPr lang="ar-EG" b="1" dirty="0">
              <a:solidFill>
                <a:schemeClr val="accent2">
                  <a:lumMod val="75000"/>
                </a:schemeClr>
              </a:solidFill>
            </a:endParaRPr>
          </a:p>
        </p:txBody>
      </p:sp>
    </p:spTree>
    <p:custDataLst>
      <p:tags r:id="rId1"/>
    </p:custDataLst>
    <p:extLst>
      <p:ext uri="{BB962C8B-B14F-4D97-AF65-F5344CB8AC3E}">
        <p14:creationId xmlns:p14="http://schemas.microsoft.com/office/powerpoint/2010/main" val="2420021943"/>
      </p:ext>
    </p:extLst>
  </p:cSld>
  <p:clrMapOvr>
    <a:masterClrMapping/>
  </p:clrMapOvr>
  <mc:AlternateContent xmlns:mc="http://schemas.openxmlformats.org/markup-compatibility/2006" xmlns:p14="http://schemas.microsoft.com/office/powerpoint/2010/main">
    <mc:Choice Requires="p14">
      <p:transition spd="slow" p14:dur="2000" advTm="84322"/>
    </mc:Choice>
    <mc:Fallback xmlns="">
      <p:transition spd="slow" advTm="8432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169411" cy="646331"/>
          </a:xfrm>
          <a:prstGeom prst="rect">
            <a:avLst/>
          </a:prstGeom>
          <a:noFill/>
        </p:spPr>
        <p:txBody>
          <a:bodyPr wrap="none" rtlCol="0">
            <a:spAutoFit/>
          </a:bodyPr>
          <a:lstStyle/>
          <a:p>
            <a:r>
              <a:rPr lang="en-US" sz="3600" b="1" dirty="0">
                <a:solidFill>
                  <a:srgbClr val="FF9518"/>
                </a:solidFill>
                <a:cs typeface="Tajawal Medium" panose="00000600000000000000" pitchFamily="2" charset="-78"/>
              </a:rPr>
              <a:t>Why is SCM Difficult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B810233-01A8-77C5-ADB5-15587AAE3991}"/>
              </a:ext>
            </a:extLst>
          </p:cNvPr>
          <p:cNvSpPr txBox="1"/>
          <p:nvPr/>
        </p:nvSpPr>
        <p:spPr>
          <a:xfrm>
            <a:off x="2650376" y="1330422"/>
            <a:ext cx="7352605" cy="461665"/>
          </a:xfrm>
          <a:prstGeom prst="rect">
            <a:avLst/>
          </a:prstGeom>
          <a:noFill/>
        </p:spPr>
        <p:txBody>
          <a:bodyPr wrap="square">
            <a:spAutoFit/>
          </a:bodyPr>
          <a:lstStyle/>
          <a:p>
            <a:r>
              <a:rPr lang="en-US" sz="2400" b="1" i="0" dirty="0">
                <a:solidFill>
                  <a:srgbClr val="444444"/>
                </a:solidFill>
                <a:effectLst/>
                <a:latin typeface="Open Sans" panose="020B0606030504020204" pitchFamily="34" charset="0"/>
              </a:rPr>
              <a:t>Uncertainty is inherent to every supply chain</a:t>
            </a:r>
            <a:endParaRPr lang="ar-EG" sz="2400" b="1" dirty="0"/>
          </a:p>
        </p:txBody>
      </p:sp>
      <p:sp>
        <p:nvSpPr>
          <p:cNvPr id="13" name="TextBox 12">
            <a:extLst>
              <a:ext uri="{FF2B5EF4-FFF2-40B4-BE49-F238E27FC236}">
                <a16:creationId xmlns:a16="http://schemas.microsoft.com/office/drawing/2014/main" id="{A138D6EF-68CA-E90A-3278-15D640DF2978}"/>
              </a:ext>
            </a:extLst>
          </p:cNvPr>
          <p:cNvSpPr txBox="1"/>
          <p:nvPr/>
        </p:nvSpPr>
        <p:spPr>
          <a:xfrm>
            <a:off x="2718842" y="1932688"/>
            <a:ext cx="7967630" cy="1815882"/>
          </a:xfrm>
          <a:prstGeom prst="rect">
            <a:avLst/>
          </a:prstGeom>
          <a:noFill/>
        </p:spPr>
        <p:txBody>
          <a:bodyPr wrap="square">
            <a:spAutoFit/>
          </a:bodyPr>
          <a:lstStyle/>
          <a:p>
            <a:pPr marL="285750" indent="-285750">
              <a:buFont typeface="Wingdings" panose="05000000000000000000" pitchFamily="2" charset="2"/>
              <a:buChar char="v"/>
            </a:pPr>
            <a:r>
              <a:rPr lang="en-US" sz="2800" b="0" i="0" dirty="0">
                <a:solidFill>
                  <a:srgbClr val="444444"/>
                </a:solidFill>
                <a:effectLst/>
                <a:latin typeface="Open Sans" panose="020B0606030504020204" pitchFamily="34" charset="0"/>
              </a:rPr>
              <a:t>Travel times</a:t>
            </a:r>
          </a:p>
          <a:p>
            <a:pPr marL="285750" indent="-285750">
              <a:buFont typeface="Wingdings" panose="05000000000000000000" pitchFamily="2" charset="2"/>
              <a:buChar char="v"/>
            </a:pPr>
            <a:r>
              <a:rPr lang="en-US" sz="2800" b="0" i="0" dirty="0">
                <a:solidFill>
                  <a:srgbClr val="444444"/>
                </a:solidFill>
                <a:effectLst/>
                <a:latin typeface="Open Sans" panose="020B0606030504020204" pitchFamily="34" charset="0"/>
              </a:rPr>
              <a:t>Breakdowns of machines and vehicles</a:t>
            </a:r>
            <a:endParaRPr lang="en-US" sz="2800" dirty="0">
              <a:solidFill>
                <a:srgbClr val="444444"/>
              </a:solidFill>
              <a:latin typeface="Open Sans" panose="020B0606030504020204" pitchFamily="34" charset="0"/>
            </a:endParaRPr>
          </a:p>
          <a:p>
            <a:pPr marL="285750" indent="-285750">
              <a:buFont typeface="Wingdings" panose="05000000000000000000" pitchFamily="2" charset="2"/>
              <a:buChar char="v"/>
            </a:pPr>
            <a:r>
              <a:rPr lang="en-US" sz="2800" b="0" i="0" dirty="0">
                <a:solidFill>
                  <a:srgbClr val="444444"/>
                </a:solidFill>
                <a:effectLst/>
                <a:latin typeface="Open Sans" panose="020B0606030504020204" pitchFamily="34" charset="0"/>
              </a:rPr>
              <a:t>Weather, natural catastrophe, war</a:t>
            </a:r>
          </a:p>
          <a:p>
            <a:pPr marL="285750" indent="-285750">
              <a:buFont typeface="Wingdings" panose="05000000000000000000" pitchFamily="2" charset="2"/>
              <a:buChar char="v"/>
            </a:pPr>
            <a:r>
              <a:rPr lang="en-US" sz="2800" b="0" i="0" dirty="0">
                <a:solidFill>
                  <a:srgbClr val="444444"/>
                </a:solidFill>
                <a:effectLst/>
                <a:latin typeface="Open Sans" panose="020B0606030504020204" pitchFamily="34" charset="0"/>
              </a:rPr>
              <a:t>Local politics, labor conditions, border issues</a:t>
            </a:r>
            <a:endParaRPr lang="ar-EG" sz="2800" dirty="0"/>
          </a:p>
        </p:txBody>
      </p:sp>
      <p:sp>
        <p:nvSpPr>
          <p:cNvPr id="15" name="TextBox 14">
            <a:extLst>
              <a:ext uri="{FF2B5EF4-FFF2-40B4-BE49-F238E27FC236}">
                <a16:creationId xmlns:a16="http://schemas.microsoft.com/office/drawing/2014/main" id="{C0A30EF9-7DAC-699E-E15B-70324EBC1D89}"/>
              </a:ext>
            </a:extLst>
          </p:cNvPr>
          <p:cNvSpPr txBox="1"/>
          <p:nvPr/>
        </p:nvSpPr>
        <p:spPr>
          <a:xfrm>
            <a:off x="1613300" y="3922922"/>
            <a:ext cx="10412975" cy="400110"/>
          </a:xfrm>
          <a:prstGeom prst="rect">
            <a:avLst/>
          </a:prstGeom>
          <a:noFill/>
        </p:spPr>
        <p:txBody>
          <a:bodyPr wrap="square">
            <a:spAutoFit/>
          </a:bodyPr>
          <a:lstStyle/>
          <a:p>
            <a:r>
              <a:rPr lang="en-US" sz="2000" b="1" i="0" dirty="0">
                <a:solidFill>
                  <a:srgbClr val="444444"/>
                </a:solidFill>
                <a:effectLst/>
                <a:latin typeface="Open Sans" panose="020B0606030504020204" pitchFamily="34" charset="0"/>
              </a:rPr>
              <a:t>The complexity of the problem to globally optimize a supply chain is significant</a:t>
            </a:r>
            <a:endParaRPr lang="ar-EG" sz="2000" b="1" dirty="0"/>
          </a:p>
        </p:txBody>
      </p:sp>
      <p:sp>
        <p:nvSpPr>
          <p:cNvPr id="17" name="TextBox 16">
            <a:extLst>
              <a:ext uri="{FF2B5EF4-FFF2-40B4-BE49-F238E27FC236}">
                <a16:creationId xmlns:a16="http://schemas.microsoft.com/office/drawing/2014/main" id="{1D98D158-24D3-DDB7-8CF3-4DE9768A6B55}"/>
              </a:ext>
            </a:extLst>
          </p:cNvPr>
          <p:cNvSpPr txBox="1"/>
          <p:nvPr/>
        </p:nvSpPr>
        <p:spPr>
          <a:xfrm>
            <a:off x="2711513" y="4422414"/>
            <a:ext cx="6225308" cy="1200329"/>
          </a:xfrm>
          <a:prstGeom prst="rect">
            <a:avLst/>
          </a:prstGeom>
          <a:noFill/>
        </p:spPr>
        <p:txBody>
          <a:bodyPr wrap="square">
            <a:spAutoFit/>
          </a:bodyPr>
          <a:lstStyle/>
          <a:p>
            <a:pPr marL="285750" indent="-285750">
              <a:buFont typeface="Wingdings" panose="05000000000000000000" pitchFamily="2" charset="2"/>
              <a:buChar char="v"/>
            </a:pPr>
            <a:r>
              <a:rPr lang="en-US" sz="2400" b="0" i="0" dirty="0">
                <a:solidFill>
                  <a:srgbClr val="444444"/>
                </a:solidFill>
                <a:effectLst/>
                <a:latin typeface="Open Sans" panose="020B0606030504020204" pitchFamily="34" charset="0"/>
              </a:rPr>
              <a:t>Minimize internal costs</a:t>
            </a:r>
          </a:p>
          <a:p>
            <a:pPr marL="285750" indent="-285750">
              <a:buFont typeface="Wingdings" panose="05000000000000000000" pitchFamily="2" charset="2"/>
              <a:buChar char="v"/>
            </a:pPr>
            <a:r>
              <a:rPr lang="en-US" sz="2400" b="0" i="0" dirty="0">
                <a:solidFill>
                  <a:srgbClr val="444444"/>
                </a:solidFill>
                <a:effectLst/>
                <a:latin typeface="Open Sans" panose="020B0606030504020204" pitchFamily="34" charset="0"/>
              </a:rPr>
              <a:t>Minimize uncertainty</a:t>
            </a:r>
          </a:p>
          <a:p>
            <a:pPr marL="285750" indent="-285750">
              <a:buFont typeface="Wingdings" panose="05000000000000000000" pitchFamily="2" charset="2"/>
              <a:buChar char="v"/>
            </a:pPr>
            <a:r>
              <a:rPr lang="en-US" sz="2400" b="0" i="0" dirty="0">
                <a:solidFill>
                  <a:srgbClr val="444444"/>
                </a:solidFill>
                <a:effectLst/>
                <a:latin typeface="Open Sans" panose="020B0606030504020204" pitchFamily="34" charset="0"/>
              </a:rPr>
              <a:t>Deal with remaining uncertainty</a:t>
            </a:r>
            <a:endParaRPr lang="ar-EG" sz="2400" dirty="0"/>
          </a:p>
        </p:txBody>
      </p:sp>
    </p:spTree>
    <p:custDataLst>
      <p:tags r:id="rId1"/>
    </p:custDataLst>
    <p:extLst>
      <p:ext uri="{BB962C8B-B14F-4D97-AF65-F5344CB8AC3E}">
        <p14:creationId xmlns:p14="http://schemas.microsoft.com/office/powerpoint/2010/main" val="3001152374"/>
      </p:ext>
    </p:extLst>
  </p:cSld>
  <p:clrMapOvr>
    <a:masterClrMapping/>
  </p:clrMapOvr>
  <mc:AlternateContent xmlns:mc="http://schemas.openxmlformats.org/markup-compatibility/2006" xmlns:p14="http://schemas.microsoft.com/office/powerpoint/2010/main">
    <mc:Choice Requires="p14">
      <p:transition spd="slow" p14:dur="2000" advTm="246427"/>
    </mc:Choice>
    <mc:Fallback xmlns="">
      <p:transition spd="slow" advTm="2464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4.3"/>
</p:tagLst>
</file>

<file path=ppt/tags/tag2.xml><?xml version="1.0" encoding="utf-8"?>
<p:tagLst xmlns:a="http://schemas.openxmlformats.org/drawingml/2006/main" xmlns:r="http://schemas.openxmlformats.org/officeDocument/2006/relationships" xmlns:p="http://schemas.openxmlformats.org/presentationml/2006/main">
  <p:tag name="TIMING" val="|4.2"/>
</p:tagLst>
</file>

<file path=ppt/tags/tag3.xml><?xml version="1.0" encoding="utf-8"?>
<p:tagLst xmlns:a="http://schemas.openxmlformats.org/drawingml/2006/main" xmlns:r="http://schemas.openxmlformats.org/officeDocument/2006/relationships" xmlns:p="http://schemas.openxmlformats.org/presentationml/2006/main">
  <p:tag name="TIMING" val="|4.2"/>
</p:tagLst>
</file>

<file path=ppt/tags/tag4.xml><?xml version="1.0" encoding="utf-8"?>
<p:tagLst xmlns:a="http://schemas.openxmlformats.org/drawingml/2006/main" xmlns:r="http://schemas.openxmlformats.org/officeDocument/2006/relationships" xmlns:p="http://schemas.openxmlformats.org/presentationml/2006/main">
  <p:tag name="TIMING" val="|4.2"/>
</p:tagLst>
</file>

<file path=ppt/tags/tag5.xml><?xml version="1.0" encoding="utf-8"?>
<p:tagLst xmlns:a="http://schemas.openxmlformats.org/drawingml/2006/main" xmlns:r="http://schemas.openxmlformats.org/officeDocument/2006/relationships" xmlns:p="http://schemas.openxmlformats.org/presentationml/2006/main">
  <p:tag name="TIMING" val="|4.2"/>
</p:tagLst>
</file>

<file path=ppt/tags/tag6.xml><?xml version="1.0" encoding="utf-8"?>
<p:tagLst xmlns:a="http://schemas.openxmlformats.org/drawingml/2006/main" xmlns:r="http://schemas.openxmlformats.org/officeDocument/2006/relationships" xmlns:p="http://schemas.openxmlformats.org/presentationml/2006/main">
  <p:tag name="TIMING" val="|16.6|19.7"/>
</p:tagLst>
</file>

<file path=ppt/tags/tag7.xml><?xml version="1.0" encoding="utf-8"?>
<p:tagLst xmlns:a="http://schemas.openxmlformats.org/drawingml/2006/main" xmlns:r="http://schemas.openxmlformats.org/officeDocument/2006/relationships" xmlns:p="http://schemas.openxmlformats.org/presentationml/2006/main">
  <p:tag name="TIMING" val="|4.2"/>
</p:tagLst>
</file>

<file path=ppt/tags/tag8.xml><?xml version="1.0" encoding="utf-8"?>
<p:tagLst xmlns:a="http://schemas.openxmlformats.org/drawingml/2006/main" xmlns:r="http://schemas.openxmlformats.org/officeDocument/2006/relationships" xmlns:p="http://schemas.openxmlformats.org/presentationml/2006/main">
  <p:tag name="TIMING" val="|10.6|80.8|91.2"/>
</p:tagLst>
</file>

<file path=ppt/tags/tag9.xml><?xml version="1.0" encoding="utf-8"?>
<p:tagLst xmlns:a="http://schemas.openxmlformats.org/drawingml/2006/main" xmlns:r="http://schemas.openxmlformats.org/officeDocument/2006/relationships" xmlns:p="http://schemas.openxmlformats.org/presentationml/2006/main">
  <p:tag name="TIMING" val="|4.2"/>
</p:tagLst>
</file>

<file path=ppt/tags/tag10.xml><?xml version="1.0" encoding="utf-8"?>
<p:tagLst xmlns:a="http://schemas.openxmlformats.org/drawingml/2006/main" xmlns:r="http://schemas.openxmlformats.org/officeDocument/2006/relationships" xmlns:p="http://schemas.openxmlformats.org/presentationml/2006/main">
  <p:tag name="TIMING" val="|4.2"/>
</p:tagLst>
</file>

<file path=ppt/tags/tag11.xml><?xml version="1.0" encoding="utf-8"?>
<p:tagLst xmlns:a="http://schemas.openxmlformats.org/drawingml/2006/main" xmlns:r="http://schemas.openxmlformats.org/officeDocument/2006/relationships" xmlns:p="http://schemas.openxmlformats.org/presentationml/2006/main">
  <p:tag name="TIMING" val="|4.2"/>
</p:tagLst>
</file>

<file path=ppt/tags/tag12.xml><?xml version="1.0" encoding="utf-8"?>
<p:tagLst xmlns:a="http://schemas.openxmlformats.org/drawingml/2006/main" xmlns:r="http://schemas.openxmlformats.org/officeDocument/2006/relationships" xmlns:p="http://schemas.openxmlformats.org/presentationml/2006/main">
  <p:tag name="TIMING" val="|3.1|16.8|14.7|16.5"/>
</p:tagLst>
</file>

<file path=ppt/tags/tag13.xml><?xml version="1.0" encoding="utf-8"?>
<p:tagLst xmlns:a="http://schemas.openxmlformats.org/drawingml/2006/main" xmlns:r="http://schemas.openxmlformats.org/officeDocument/2006/relationships" xmlns:p="http://schemas.openxmlformats.org/presentationml/2006/main">
  <p:tag name="TIMING" val="|8.2|77.2"/>
</p:tagLst>
</file>

<file path=ppt/tags/tag14.xml><?xml version="1.0" encoding="utf-8"?>
<p:tagLst xmlns:a="http://schemas.openxmlformats.org/drawingml/2006/main" xmlns:r="http://schemas.openxmlformats.org/officeDocument/2006/relationships" xmlns:p="http://schemas.openxmlformats.org/presentationml/2006/main">
  <p:tag name="TIMING" val="|4.2"/>
</p:tagLst>
</file>

<file path=ppt/tags/tag15.xml><?xml version="1.0" encoding="utf-8"?>
<p:tagLst xmlns:a="http://schemas.openxmlformats.org/drawingml/2006/main" xmlns:r="http://schemas.openxmlformats.org/officeDocument/2006/relationships" xmlns:p="http://schemas.openxmlformats.org/presentationml/2006/main">
  <p:tag name="TIMING" val="|4.2"/>
</p:tagLst>
</file>

<file path=ppt/tags/tag16.xml><?xml version="1.0" encoding="utf-8"?>
<p:tagLst xmlns:a="http://schemas.openxmlformats.org/drawingml/2006/main" xmlns:r="http://schemas.openxmlformats.org/officeDocument/2006/relationships" xmlns:p="http://schemas.openxmlformats.org/presentationml/2006/main">
  <p:tag name="TIMING" val="|4.2"/>
</p:tagLst>
</file>

<file path=ppt/tags/tag17.xml><?xml version="1.0" encoding="utf-8"?>
<p:tagLst xmlns:a="http://schemas.openxmlformats.org/drawingml/2006/main" xmlns:r="http://schemas.openxmlformats.org/officeDocument/2006/relationships" xmlns:p="http://schemas.openxmlformats.org/presentationml/2006/main">
  <p:tag name="TIMING" val="|13.6|22.1|30.3|15.3"/>
</p:tagLst>
</file>

<file path=ppt/tags/tag18.xml><?xml version="1.0" encoding="utf-8"?>
<p:tagLst xmlns:a="http://schemas.openxmlformats.org/drawingml/2006/main" xmlns:r="http://schemas.openxmlformats.org/officeDocument/2006/relationships" xmlns:p="http://schemas.openxmlformats.org/presentationml/2006/main">
  <p:tag name="TIMING" val="|34.4|11.8|14.6|3.7"/>
</p:tagLst>
</file>

<file path=ppt/tags/tag19.xml><?xml version="1.0" encoding="utf-8"?>
<p:tagLst xmlns:a="http://schemas.openxmlformats.org/drawingml/2006/main" xmlns:r="http://schemas.openxmlformats.org/officeDocument/2006/relationships" xmlns:p="http://schemas.openxmlformats.org/presentationml/2006/main">
  <p:tag name="TIMING" val="|69.7"/>
</p:tagLst>
</file>

<file path=ppt/tags/tag20.xml><?xml version="1.0" encoding="utf-8"?>
<p:tagLst xmlns:a="http://schemas.openxmlformats.org/drawingml/2006/main" xmlns:r="http://schemas.openxmlformats.org/officeDocument/2006/relationships" xmlns:p="http://schemas.openxmlformats.org/presentationml/2006/main">
  <p:tag name="TIMING" val="|13.1|22.1"/>
</p:tagLst>
</file>

<file path=ppt/tags/tag21.xml><?xml version="1.0" encoding="utf-8"?>
<p:tagLst xmlns:a="http://schemas.openxmlformats.org/drawingml/2006/main" xmlns:r="http://schemas.openxmlformats.org/officeDocument/2006/relationships" xmlns:p="http://schemas.openxmlformats.org/presentationml/2006/main">
  <p:tag name="TIMING" val="|9.4|57.7|28"/>
</p:tagLst>
</file>

<file path=ppt/tags/tag22.xml><?xml version="1.0" encoding="utf-8"?>
<p:tagLst xmlns:a="http://schemas.openxmlformats.org/drawingml/2006/main" xmlns:r="http://schemas.openxmlformats.org/officeDocument/2006/relationships" xmlns:p="http://schemas.openxmlformats.org/presentationml/2006/main">
  <p:tag name="TIMING" val="|4.2"/>
</p:tagLst>
</file>

<file path=ppt/tags/tag23.xml><?xml version="1.0" encoding="utf-8"?>
<p:tagLst xmlns:a="http://schemas.openxmlformats.org/drawingml/2006/main" xmlns:r="http://schemas.openxmlformats.org/officeDocument/2006/relationships" xmlns:p="http://schemas.openxmlformats.org/presentationml/2006/main">
  <p:tag name="TIMING" val="|16.8"/>
</p:tagLst>
</file>

<file path=ppt/tags/tag24.xml><?xml version="1.0" encoding="utf-8"?>
<p:tagLst xmlns:a="http://schemas.openxmlformats.org/drawingml/2006/main" xmlns:r="http://schemas.openxmlformats.org/officeDocument/2006/relationships" xmlns:p="http://schemas.openxmlformats.org/presentationml/2006/main">
  <p:tag name="TIMING" val="|4.2"/>
</p:tagLst>
</file>

<file path=ppt/tags/tag25.xml><?xml version="1.0" encoding="utf-8"?>
<p:tagLst xmlns:a="http://schemas.openxmlformats.org/drawingml/2006/main" xmlns:r="http://schemas.openxmlformats.org/officeDocument/2006/relationships" xmlns:p="http://schemas.openxmlformats.org/presentationml/2006/main">
  <p:tag name="TIMING" val="|4.2"/>
</p:tagLst>
</file>

<file path=ppt/tags/tag26.xml><?xml version="1.0" encoding="utf-8"?>
<p:tagLst xmlns:a="http://schemas.openxmlformats.org/drawingml/2006/main" xmlns:r="http://schemas.openxmlformats.org/officeDocument/2006/relationships" xmlns:p="http://schemas.openxmlformats.org/presentationml/2006/main">
  <p:tag name="TIMING" val="|2.4|21.2"/>
</p:tagLst>
</file>

<file path=ppt/tags/tag27.xml><?xml version="1.0" encoding="utf-8"?>
<p:tagLst xmlns:a="http://schemas.openxmlformats.org/drawingml/2006/main" xmlns:r="http://schemas.openxmlformats.org/officeDocument/2006/relationships" xmlns:p="http://schemas.openxmlformats.org/presentationml/2006/main">
  <p:tag name="TIMING" val="|16.6|37|98.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1241</TotalTime>
  <Words>1616</Words>
  <Application>Microsoft Office PowerPoint</Application>
  <PresentationFormat>Widescreen</PresentationFormat>
  <Paragraphs>262</Paragraphs>
  <Slides>35</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35</vt:i4>
      </vt:variant>
    </vt:vector>
  </HeadingPairs>
  <TitlesOfParts>
    <vt:vector size="49" baseType="lpstr">
      <vt:lpstr>Arial</vt:lpstr>
      <vt:lpstr>Calibri</vt:lpstr>
      <vt:lpstr>Calibri Light</vt:lpstr>
      <vt:lpstr>Calibri,Bold</vt:lpstr>
      <vt:lpstr>Calibri,Italic</vt:lpstr>
      <vt:lpstr>Cambria,Bold</vt:lpstr>
      <vt:lpstr>GillSansMT</vt:lpstr>
      <vt:lpstr>GillSansMT,Bold</vt:lpstr>
      <vt:lpstr>Monotype Sorts</vt:lpstr>
      <vt:lpstr>Open 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dode hosne</dc:creator>
  <cp:lastModifiedBy>dode hosne</cp:lastModifiedBy>
  <cp:revision>89</cp:revision>
  <dcterms:created xsi:type="dcterms:W3CDTF">2022-06-03T23:18:02Z</dcterms:created>
  <dcterms:modified xsi:type="dcterms:W3CDTF">2022-06-15T10:33:19Z</dcterms:modified>
</cp:coreProperties>
</file>