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75" r:id="rId2"/>
    <p:sldId id="569" r:id="rId3"/>
    <p:sldId id="468" r:id="rId4"/>
    <p:sldId id="541" r:id="rId5"/>
    <p:sldId id="456" r:id="rId6"/>
    <p:sldId id="542" r:id="rId7"/>
    <p:sldId id="381" r:id="rId8"/>
    <p:sldId id="397" r:id="rId9"/>
    <p:sldId id="457" r:id="rId10"/>
    <p:sldId id="458" r:id="rId11"/>
    <p:sldId id="459" r:id="rId12"/>
    <p:sldId id="460" r:id="rId13"/>
    <p:sldId id="545" r:id="rId14"/>
    <p:sldId id="546" r:id="rId15"/>
    <p:sldId id="556" r:id="rId16"/>
    <p:sldId id="558" r:id="rId17"/>
    <p:sldId id="547" r:id="rId18"/>
    <p:sldId id="461" r:id="rId19"/>
    <p:sldId id="557" r:id="rId20"/>
    <p:sldId id="548" r:id="rId21"/>
    <p:sldId id="549" r:id="rId22"/>
    <p:sldId id="551" r:id="rId23"/>
    <p:sldId id="552" r:id="rId24"/>
    <p:sldId id="553" r:id="rId25"/>
    <p:sldId id="554" r:id="rId26"/>
    <p:sldId id="559" r:id="rId27"/>
    <p:sldId id="463" r:id="rId28"/>
    <p:sldId id="555" r:id="rId29"/>
    <p:sldId id="462" r:id="rId30"/>
    <p:sldId id="561" r:id="rId31"/>
    <p:sldId id="560" r:id="rId32"/>
    <p:sldId id="562" r:id="rId33"/>
    <p:sldId id="478" r:id="rId34"/>
    <p:sldId id="564" r:id="rId35"/>
    <p:sldId id="565" r:id="rId36"/>
    <p:sldId id="536" r:id="rId37"/>
    <p:sldId id="567" r:id="rId38"/>
    <p:sldId id="537" r:id="rId39"/>
    <p:sldId id="566" r:id="rId40"/>
    <p:sldId id="538" r:id="rId41"/>
    <p:sldId id="539" r:id="rId42"/>
    <p:sldId id="398" r:id="rId43"/>
    <p:sldId id="568" r:id="rId44"/>
    <p:sldId id="465" r:id="rId45"/>
    <p:sldId id="399" r:id="rId46"/>
    <p:sldId id="466" r:id="rId47"/>
    <p:sldId id="400" r:id="rId48"/>
    <p:sldId id="467" r:id="rId49"/>
    <p:sldId id="364" r:id="rId50"/>
    <p:sldId id="540" r:id="rId51"/>
    <p:sldId id="290"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CAD724-FEE0-41CB-A26E-0F71311FA3FA}" v="33" dt="2022-09-17T18:36:05.5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95" autoAdjust="0"/>
    <p:restoredTop sz="95839" autoAdjust="0"/>
  </p:normalViewPr>
  <p:slideViewPr>
    <p:cSldViewPr snapToGrid="0">
      <p:cViewPr varScale="1">
        <p:scale>
          <a:sx n="68" d="100"/>
          <a:sy n="68" d="100"/>
        </p:scale>
        <p:origin x="876"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dgm:t>
        <a:bodyPr/>
        <a:lstStyle/>
        <a:p>
          <a:r>
            <a:rPr lang="en-US" sz="2800" dirty="0"/>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solidFill>
          <a:schemeClr val="accent6"/>
        </a:solidFill>
      </dgm:spPr>
      <dgm:t>
        <a:bodyPr/>
        <a:lstStyle/>
        <a:p>
          <a:r>
            <a:rPr lang="en-US" sz="1800" dirty="0"/>
            <a:t>Project life cycle </a:t>
          </a:r>
        </a:p>
      </dgm:t>
    </dgm:pt>
    <dgm:pt modelId="{1FEAA28F-90AD-4D5A-B25F-9B97A85664E1}" type="parTrans" cxnId="{53BC1FF1-17B9-407D-9D5B-26D39BDAD4EC}">
      <dgm:prSe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solidFill>
          <a:schemeClr val="accent6"/>
        </a:solidFill>
      </dgm:spPr>
      <dgm:t>
        <a:bodyPr/>
        <a:lstStyle/>
        <a:p>
          <a:r>
            <a:rPr lang="en-US" sz="1400" dirty="0"/>
            <a:t>Methodology</a:t>
          </a:r>
        </a:p>
      </dgm:t>
    </dgm:pt>
    <dgm:pt modelId="{E81CF609-C234-42FC-BB1A-711487D41BB0}" type="parTrans" cxnId="{7638957F-4406-4FD0-87D8-22D0E0D0B378}">
      <dgm:prSe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solidFill>
          <a:schemeClr val="accent4">
            <a:lumMod val="75000"/>
          </a:schemeClr>
        </a:solidFill>
      </dgm:spPr>
      <dgm:t>
        <a:bodyPr/>
        <a:lstStyle/>
        <a:p>
          <a:r>
            <a:rPr lang="en-US" sz="1400" dirty="0"/>
            <a:t>Project requirements definition</a:t>
          </a:r>
        </a:p>
      </dgm:t>
    </dgm:pt>
    <dgm:pt modelId="{7FCE84ED-F7FE-48A1-8F4E-1091E378D620}" type="parTrans" cxnId="{9CADF5BB-D5F3-45C4-AEC7-06154EFD0367}">
      <dgm:prSe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a:solidFill>
          <a:schemeClr val="accent4">
            <a:lumMod val="75000"/>
          </a:schemeClr>
        </a:solidFill>
      </dgm:spPr>
      <dgm:t>
        <a:bodyPr/>
        <a:lstStyle/>
        <a:p>
          <a:r>
            <a:rPr lang="en-US" sz="1400" dirty="0"/>
            <a:t>Understanding the project business case</a:t>
          </a:r>
        </a:p>
      </dgm:t>
    </dgm:pt>
    <dgm:pt modelId="{47674C61-970E-4171-B691-25E72BEABEF2}" type="parTrans" cxnId="{D675D4DE-3124-4DCD-ADF0-CD7BB4FC7B55}">
      <dgm:prSe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a:solidFill>
          <a:schemeClr val="accent2"/>
        </a:solidFill>
      </dgm:spPr>
      <dgm:t>
        <a:bodyPr/>
        <a:lstStyle/>
        <a:p>
          <a:r>
            <a:rPr lang="en-US" sz="1400" dirty="0"/>
            <a:t>Project ranking matrix</a:t>
          </a:r>
        </a:p>
      </dgm:t>
    </dgm:pt>
    <dgm:pt modelId="{FAA37451-FCA9-4A6B-9A37-C0F1FEB10D95}" type="parTrans" cxnId="{606CD43E-D13E-4922-8E6C-BC92AE052877}">
      <dgm:prSe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a:solidFill>
          <a:schemeClr val="accent2"/>
        </a:solidFill>
      </dgm:spPr>
      <dgm:t>
        <a:bodyPr/>
        <a:lstStyle/>
        <a:p>
          <a:r>
            <a:rPr lang="en-US" sz="1400" dirty="0"/>
            <a:t>How to evaluate and prioritize IT project proposals</a:t>
          </a:r>
        </a:p>
      </dgm:t>
    </dgm:pt>
    <dgm:pt modelId="{01268A80-D1F7-409D-87F7-0AB378D7AD5D}" type="parTrans" cxnId="{2D5E8C89-4698-4E93-A820-8CB143C61AB1}">
      <dgm:prSe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a:solidFill>
          <a:schemeClr val="accent2"/>
        </a:solidFill>
      </dgm:spPr>
      <dgm:t>
        <a:bodyPr/>
        <a:lstStyle/>
        <a:p>
          <a:r>
            <a:rPr lang="en-US" sz="1400" dirty="0"/>
            <a:t>Quality management</a:t>
          </a:r>
        </a:p>
      </dgm:t>
    </dgm:pt>
    <dgm:pt modelId="{D261A7A2-6AED-43CA-A906-FEAC16DD747E}" type="parTrans" cxnId="{CF9E8543-6CBD-49DE-BB63-14E98736EABD}">
      <dgm:prSe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a:solidFill>
          <a:schemeClr val="accent2"/>
        </a:solidFill>
      </dgm:spPr>
      <dgm:t>
        <a:bodyPr/>
        <a:lstStyle/>
        <a:p>
          <a:r>
            <a:rPr lang="en-US" sz="1400" dirty="0"/>
            <a:t>Sponsor and supplier agreements</a:t>
          </a:r>
        </a:p>
      </dgm:t>
    </dgm:pt>
    <dgm:pt modelId="{6F37E189-3160-4D21-B491-817B200FEEFE}" type="parTrans" cxnId="{CA23DBC6-1463-4292-AFCD-84C0552574BA}">
      <dgm:prSe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a:solidFill>
          <a:schemeClr val="accent2"/>
        </a:solidFill>
      </dgm:spPr>
      <dgm:t>
        <a:bodyPr/>
        <a:lstStyle/>
        <a:p>
          <a:r>
            <a:rPr lang="en-US" sz="1400" dirty="0"/>
            <a:t>Microsoft Project 2010</a:t>
          </a:r>
        </a:p>
      </dgm:t>
    </dgm:pt>
    <dgm:pt modelId="{7377E956-5B5C-409B-AD78-7393261D82E9}" type="parTrans" cxnId="{9BE40861-51D4-4352-A282-45BCB0FEF3C6}">
      <dgm:prSe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a:solidFill>
          <a:schemeClr val="accent2"/>
        </a:solidFill>
      </dgm:spPr>
      <dgm:t>
        <a:bodyPr/>
        <a:lstStyle/>
        <a:p>
          <a:r>
            <a:rPr lang="en-US" sz="1400" dirty="0"/>
            <a:t>Challenging</a:t>
          </a:r>
        </a:p>
      </dgm:t>
    </dgm:pt>
    <dgm:pt modelId="{CD0228CC-1F5F-4398-9DEF-38642AB03146}" type="parTrans" cxnId="{E7F146EC-89DF-4FA3-9DA8-15A7BDA48C2A}">
      <dgm:prSe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74840" custLinFactNeighborX="16465" custLinFactNeighborY="-200000">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dgm:t>
        <a:bodyPr/>
        <a:lstStyle/>
        <a:p>
          <a:r>
            <a:rPr lang="en-US" sz="2800" dirty="0"/>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dgm:t>
        <a:bodyPr/>
        <a:lstStyle/>
        <a:p>
          <a:r>
            <a:rPr lang="en-US" sz="1800" dirty="0"/>
            <a:t>Project life cycle </a:t>
          </a:r>
        </a:p>
      </dgm:t>
    </dgm:pt>
    <dgm:pt modelId="{1FEAA28F-90AD-4D5A-B25F-9B97A85664E1}" type="parTrans" cxnId="{53BC1FF1-17B9-407D-9D5B-26D39BDAD4EC}">
      <dgm:prSe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dgm:t>
        <a:bodyPr/>
        <a:lstStyle/>
        <a:p>
          <a:r>
            <a:rPr lang="en-US" sz="1400" dirty="0"/>
            <a:t>Methodology</a:t>
          </a:r>
        </a:p>
      </dgm:t>
    </dgm:pt>
    <dgm:pt modelId="{E81CF609-C234-42FC-BB1A-711487D41BB0}" type="parTrans" cxnId="{7638957F-4406-4FD0-87D8-22D0E0D0B378}">
      <dgm:prSe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dgm:t>
        <a:bodyPr/>
        <a:lstStyle/>
        <a:p>
          <a:r>
            <a:rPr lang="en-US" sz="1400" dirty="0"/>
            <a:t>Project requirements definition</a:t>
          </a:r>
        </a:p>
      </dgm:t>
    </dgm:pt>
    <dgm:pt modelId="{7FCE84ED-F7FE-48A1-8F4E-1091E378D620}" type="parTrans" cxnId="{9CADF5BB-D5F3-45C4-AEC7-06154EFD0367}">
      <dgm:prSe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dgm:t>
        <a:bodyPr/>
        <a:lstStyle/>
        <a:p>
          <a:r>
            <a:rPr lang="en-US" sz="1400" dirty="0"/>
            <a:t>Understanding the project business case</a:t>
          </a:r>
        </a:p>
      </dgm:t>
    </dgm:pt>
    <dgm:pt modelId="{47674C61-970E-4171-B691-25E72BEABEF2}" type="parTrans" cxnId="{D675D4DE-3124-4DCD-ADF0-CD7BB4FC7B55}">
      <dgm:prSe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dgm:t>
        <a:bodyPr/>
        <a:lstStyle/>
        <a:p>
          <a:r>
            <a:rPr lang="en-US" sz="1400" dirty="0"/>
            <a:t>Project ranking matrix</a:t>
          </a:r>
        </a:p>
      </dgm:t>
    </dgm:pt>
    <dgm:pt modelId="{FAA37451-FCA9-4A6B-9A37-C0F1FEB10D95}" type="parTrans" cxnId="{606CD43E-D13E-4922-8E6C-BC92AE052877}">
      <dgm:prSe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dgm:t>
        <a:bodyPr/>
        <a:lstStyle/>
        <a:p>
          <a:r>
            <a:rPr lang="en-US" sz="1400" dirty="0"/>
            <a:t>How to evaluate and prioritize IT project proposals</a:t>
          </a:r>
        </a:p>
      </dgm:t>
    </dgm:pt>
    <dgm:pt modelId="{01268A80-D1F7-409D-87F7-0AB378D7AD5D}" type="parTrans" cxnId="{2D5E8C89-4698-4E93-A820-8CB143C61AB1}">
      <dgm:prSe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dgm:t>
        <a:bodyPr/>
        <a:lstStyle/>
        <a:p>
          <a:r>
            <a:rPr lang="en-US" sz="1400" dirty="0"/>
            <a:t>Quality management</a:t>
          </a:r>
        </a:p>
      </dgm:t>
    </dgm:pt>
    <dgm:pt modelId="{D261A7A2-6AED-43CA-A906-FEAC16DD747E}" type="parTrans" cxnId="{CF9E8543-6CBD-49DE-BB63-14E98736EABD}">
      <dgm:prSe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dgm:t>
        <a:bodyPr/>
        <a:lstStyle/>
        <a:p>
          <a:r>
            <a:rPr lang="en-US" sz="1400" dirty="0"/>
            <a:t>Sponsor and supplier agreements</a:t>
          </a:r>
        </a:p>
      </dgm:t>
    </dgm:pt>
    <dgm:pt modelId="{6F37E189-3160-4D21-B491-817B200FEEFE}" type="parTrans" cxnId="{CA23DBC6-1463-4292-AFCD-84C0552574BA}">
      <dgm:prSe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dgm:t>
        <a:bodyPr/>
        <a:lstStyle/>
        <a:p>
          <a:r>
            <a:rPr lang="en-US" sz="1400" dirty="0"/>
            <a:t>Microsoft Project 2010</a:t>
          </a:r>
        </a:p>
      </dgm:t>
    </dgm:pt>
    <dgm:pt modelId="{7377E956-5B5C-409B-AD78-7393261D82E9}" type="parTrans" cxnId="{9BE40861-51D4-4352-A282-45BCB0FEF3C6}">
      <dgm:prSe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dgm:t>
        <a:bodyPr/>
        <a:lstStyle/>
        <a:p>
          <a:r>
            <a:rPr lang="en-US" sz="1400" dirty="0"/>
            <a:t>Challenging</a:t>
          </a:r>
        </a:p>
      </dgm:t>
    </dgm:pt>
    <dgm:pt modelId="{CD0228CC-1F5F-4398-9DEF-38642AB03146}" type="parTrans" cxnId="{E7F146EC-89DF-4FA3-9DA8-15A7BDA48C2A}">
      <dgm:prSe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74840" custLinFactNeighborX="16465" custLinFactNeighborY="-200000">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150727" y="988388"/>
          <a:ext cx="91440" cy="468769"/>
        </a:xfrm>
        <a:custGeom>
          <a:avLst/>
          <a:gdLst/>
          <a:ahLst/>
          <a:cxnLst/>
          <a:rect l="0" t="0" r="0" b="0"/>
          <a:pathLst>
            <a:path>
              <a:moveTo>
                <a:pt x="45720" y="0"/>
              </a:moveTo>
              <a:lnTo>
                <a:pt x="68602" y="4687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96447" y="988388"/>
          <a:ext cx="5352901" cy="1979985"/>
        </a:xfrm>
        <a:custGeom>
          <a:avLst/>
          <a:gdLst/>
          <a:ahLst/>
          <a:cxnLst/>
          <a:rect l="0" t="0" r="0" b="0"/>
          <a:pathLst>
            <a:path>
              <a:moveTo>
                <a:pt x="0" y="0"/>
              </a:moveTo>
              <a:lnTo>
                <a:pt x="0" y="1874280"/>
              </a:lnTo>
              <a:lnTo>
                <a:pt x="5352901" y="1874280"/>
              </a:lnTo>
              <a:lnTo>
                <a:pt x="5352901"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96447" y="988388"/>
          <a:ext cx="4134781" cy="1979985"/>
        </a:xfrm>
        <a:custGeom>
          <a:avLst/>
          <a:gdLst/>
          <a:ahLst/>
          <a:cxnLst/>
          <a:rect l="0" t="0" r="0" b="0"/>
          <a:pathLst>
            <a:path>
              <a:moveTo>
                <a:pt x="0" y="0"/>
              </a:moveTo>
              <a:lnTo>
                <a:pt x="0" y="1874280"/>
              </a:lnTo>
              <a:lnTo>
                <a:pt x="4134781" y="1874280"/>
              </a:lnTo>
              <a:lnTo>
                <a:pt x="4134781"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96447" y="988388"/>
          <a:ext cx="2916661" cy="1979985"/>
        </a:xfrm>
        <a:custGeom>
          <a:avLst/>
          <a:gdLst/>
          <a:ahLst/>
          <a:cxnLst/>
          <a:rect l="0" t="0" r="0" b="0"/>
          <a:pathLst>
            <a:path>
              <a:moveTo>
                <a:pt x="0" y="0"/>
              </a:moveTo>
              <a:lnTo>
                <a:pt x="0" y="1874280"/>
              </a:lnTo>
              <a:lnTo>
                <a:pt x="2916661" y="1874280"/>
              </a:lnTo>
              <a:lnTo>
                <a:pt x="2916661"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96447" y="988388"/>
          <a:ext cx="1698542" cy="1979985"/>
        </a:xfrm>
        <a:custGeom>
          <a:avLst/>
          <a:gdLst/>
          <a:ahLst/>
          <a:cxnLst/>
          <a:rect l="0" t="0" r="0" b="0"/>
          <a:pathLst>
            <a:path>
              <a:moveTo>
                <a:pt x="0" y="0"/>
              </a:moveTo>
              <a:lnTo>
                <a:pt x="0" y="1874280"/>
              </a:lnTo>
              <a:lnTo>
                <a:pt x="1698542" y="1874280"/>
              </a:lnTo>
              <a:lnTo>
                <a:pt x="1698542"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96447" y="988388"/>
          <a:ext cx="509113" cy="2004806"/>
        </a:xfrm>
        <a:custGeom>
          <a:avLst/>
          <a:gdLst/>
          <a:ahLst/>
          <a:cxnLst/>
          <a:rect l="0" t="0" r="0" b="0"/>
          <a:pathLst>
            <a:path>
              <a:moveTo>
                <a:pt x="0" y="0"/>
              </a:moveTo>
              <a:lnTo>
                <a:pt x="0" y="1899101"/>
              </a:lnTo>
              <a:lnTo>
                <a:pt x="509113" y="1899101"/>
              </a:lnTo>
              <a:lnTo>
                <a:pt x="509113" y="20048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737697" cy="1979985"/>
        </a:xfrm>
        <a:custGeom>
          <a:avLst/>
          <a:gdLst/>
          <a:ahLst/>
          <a:cxnLst/>
          <a:rect l="0" t="0" r="0" b="0"/>
          <a:pathLst>
            <a:path>
              <a:moveTo>
                <a:pt x="737697" y="0"/>
              </a:moveTo>
              <a:lnTo>
                <a:pt x="737697"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233050" cy="1979985"/>
        </a:xfrm>
        <a:custGeom>
          <a:avLst/>
          <a:gdLst/>
          <a:ahLst/>
          <a:cxnLst/>
          <a:rect l="0" t="0" r="0" b="0"/>
          <a:pathLst>
            <a:path>
              <a:moveTo>
                <a:pt x="2233050" y="0"/>
              </a:moveTo>
              <a:lnTo>
                <a:pt x="2233050"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933892" cy="1979985"/>
        </a:xfrm>
        <a:custGeom>
          <a:avLst/>
          <a:gdLst/>
          <a:ahLst/>
          <a:cxnLst/>
          <a:rect l="0" t="0" r="0" b="0"/>
          <a:pathLst>
            <a:path>
              <a:moveTo>
                <a:pt x="3933892" y="0"/>
              </a:moveTo>
              <a:lnTo>
                <a:pt x="3933892"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520956" cy="1979985"/>
        </a:xfrm>
        <a:custGeom>
          <a:avLst/>
          <a:gdLst/>
          <a:ahLst/>
          <a:cxnLst/>
          <a:rect l="0" t="0" r="0" b="0"/>
          <a:pathLst>
            <a:path>
              <a:moveTo>
                <a:pt x="5520956" y="0"/>
              </a:moveTo>
              <a:lnTo>
                <a:pt x="5520956"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220238" y="0"/>
          <a:ext cx="7952419" cy="9883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Project management in a nutshell</a:t>
          </a:r>
        </a:p>
      </dsp:txBody>
      <dsp:txXfrm>
        <a:off x="2220238" y="0"/>
        <a:ext cx="7952419" cy="988388"/>
      </dsp:txXfrm>
    </dsp:sp>
    <dsp:sp modelId="{FD30AE26-6486-41CD-BC2E-A5EA6A921F8C}">
      <dsp:nvSpPr>
        <dsp:cNvPr id="0" name=""/>
        <dsp:cNvSpPr/>
      </dsp:nvSpPr>
      <dsp:spPr>
        <a:xfrm>
          <a:off x="8681" y="2968373"/>
          <a:ext cx="1333619" cy="52916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Methodology</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Project life cycle </a:t>
          </a:r>
        </a:p>
      </dsp:txBody>
      <dsp:txXfrm rot="-10800000">
        <a:off x="4168570" y="1107419"/>
        <a:ext cx="2050759" cy="6994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150727" y="988388"/>
          <a:ext cx="91440" cy="468769"/>
        </a:xfrm>
        <a:custGeom>
          <a:avLst/>
          <a:gdLst/>
          <a:ahLst/>
          <a:cxnLst/>
          <a:rect l="0" t="0" r="0" b="0"/>
          <a:pathLst>
            <a:path>
              <a:moveTo>
                <a:pt x="45720" y="0"/>
              </a:moveTo>
              <a:lnTo>
                <a:pt x="68602" y="4687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96447" y="988388"/>
          <a:ext cx="5352901" cy="1979985"/>
        </a:xfrm>
        <a:custGeom>
          <a:avLst/>
          <a:gdLst/>
          <a:ahLst/>
          <a:cxnLst/>
          <a:rect l="0" t="0" r="0" b="0"/>
          <a:pathLst>
            <a:path>
              <a:moveTo>
                <a:pt x="0" y="0"/>
              </a:moveTo>
              <a:lnTo>
                <a:pt x="0" y="1874280"/>
              </a:lnTo>
              <a:lnTo>
                <a:pt x="5352901" y="1874280"/>
              </a:lnTo>
              <a:lnTo>
                <a:pt x="5352901"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96447" y="988388"/>
          <a:ext cx="4134781" cy="1979985"/>
        </a:xfrm>
        <a:custGeom>
          <a:avLst/>
          <a:gdLst/>
          <a:ahLst/>
          <a:cxnLst/>
          <a:rect l="0" t="0" r="0" b="0"/>
          <a:pathLst>
            <a:path>
              <a:moveTo>
                <a:pt x="0" y="0"/>
              </a:moveTo>
              <a:lnTo>
                <a:pt x="0" y="1874280"/>
              </a:lnTo>
              <a:lnTo>
                <a:pt x="4134781" y="1874280"/>
              </a:lnTo>
              <a:lnTo>
                <a:pt x="4134781"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96447" y="988388"/>
          <a:ext cx="2916661" cy="1979985"/>
        </a:xfrm>
        <a:custGeom>
          <a:avLst/>
          <a:gdLst/>
          <a:ahLst/>
          <a:cxnLst/>
          <a:rect l="0" t="0" r="0" b="0"/>
          <a:pathLst>
            <a:path>
              <a:moveTo>
                <a:pt x="0" y="0"/>
              </a:moveTo>
              <a:lnTo>
                <a:pt x="0" y="1874280"/>
              </a:lnTo>
              <a:lnTo>
                <a:pt x="2916661" y="1874280"/>
              </a:lnTo>
              <a:lnTo>
                <a:pt x="2916661"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96447" y="988388"/>
          <a:ext cx="1698542" cy="1979985"/>
        </a:xfrm>
        <a:custGeom>
          <a:avLst/>
          <a:gdLst/>
          <a:ahLst/>
          <a:cxnLst/>
          <a:rect l="0" t="0" r="0" b="0"/>
          <a:pathLst>
            <a:path>
              <a:moveTo>
                <a:pt x="0" y="0"/>
              </a:moveTo>
              <a:lnTo>
                <a:pt x="0" y="1874280"/>
              </a:lnTo>
              <a:lnTo>
                <a:pt x="1698542" y="1874280"/>
              </a:lnTo>
              <a:lnTo>
                <a:pt x="1698542"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96447" y="988388"/>
          <a:ext cx="509113" cy="2004806"/>
        </a:xfrm>
        <a:custGeom>
          <a:avLst/>
          <a:gdLst/>
          <a:ahLst/>
          <a:cxnLst/>
          <a:rect l="0" t="0" r="0" b="0"/>
          <a:pathLst>
            <a:path>
              <a:moveTo>
                <a:pt x="0" y="0"/>
              </a:moveTo>
              <a:lnTo>
                <a:pt x="0" y="1899101"/>
              </a:lnTo>
              <a:lnTo>
                <a:pt x="509113" y="1899101"/>
              </a:lnTo>
              <a:lnTo>
                <a:pt x="509113" y="20048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737697" cy="1979985"/>
        </a:xfrm>
        <a:custGeom>
          <a:avLst/>
          <a:gdLst/>
          <a:ahLst/>
          <a:cxnLst/>
          <a:rect l="0" t="0" r="0" b="0"/>
          <a:pathLst>
            <a:path>
              <a:moveTo>
                <a:pt x="737697" y="0"/>
              </a:moveTo>
              <a:lnTo>
                <a:pt x="737697"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233050" cy="1979985"/>
        </a:xfrm>
        <a:custGeom>
          <a:avLst/>
          <a:gdLst/>
          <a:ahLst/>
          <a:cxnLst/>
          <a:rect l="0" t="0" r="0" b="0"/>
          <a:pathLst>
            <a:path>
              <a:moveTo>
                <a:pt x="2233050" y="0"/>
              </a:moveTo>
              <a:lnTo>
                <a:pt x="2233050"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933892" cy="1979985"/>
        </a:xfrm>
        <a:custGeom>
          <a:avLst/>
          <a:gdLst/>
          <a:ahLst/>
          <a:cxnLst/>
          <a:rect l="0" t="0" r="0" b="0"/>
          <a:pathLst>
            <a:path>
              <a:moveTo>
                <a:pt x="3933892" y="0"/>
              </a:moveTo>
              <a:lnTo>
                <a:pt x="3933892"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520956" cy="1979985"/>
        </a:xfrm>
        <a:custGeom>
          <a:avLst/>
          <a:gdLst/>
          <a:ahLst/>
          <a:cxnLst/>
          <a:rect l="0" t="0" r="0" b="0"/>
          <a:pathLst>
            <a:path>
              <a:moveTo>
                <a:pt x="5520956" y="0"/>
              </a:moveTo>
              <a:lnTo>
                <a:pt x="5520956" y="1874280"/>
              </a:lnTo>
              <a:lnTo>
                <a:pt x="0" y="1874280"/>
              </a:lnTo>
              <a:lnTo>
                <a:pt x="0" y="19799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220238" y="0"/>
          <a:ext cx="7952419" cy="9883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Project management in a nutshell</a:t>
          </a:r>
        </a:p>
      </dsp:txBody>
      <dsp:txXfrm>
        <a:off x="2220238" y="0"/>
        <a:ext cx="7952419" cy="988388"/>
      </dsp:txXfrm>
    </dsp:sp>
    <dsp:sp modelId="{FD30AE26-6486-41CD-BC2E-A5EA6A921F8C}">
      <dsp:nvSpPr>
        <dsp:cNvPr id="0" name=""/>
        <dsp:cNvSpPr/>
      </dsp:nvSpPr>
      <dsp:spPr>
        <a:xfrm>
          <a:off x="8681" y="2968373"/>
          <a:ext cx="1333619" cy="5291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Methodology</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Project life cycle </a:t>
          </a:r>
        </a:p>
      </dsp:txBody>
      <dsp:txXfrm rot="-10800000">
        <a:off x="4168570" y="1107419"/>
        <a:ext cx="2050759" cy="69947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2/14/2023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www.free-management-ebooks.com/dldebk/dlpm-quality.htm" TargetMode="Externa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hyperlink" Target="http://www.free-management-ebooks.com/dldebk/dlpm-quality.htm"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hyperlink" Target="http://www.free-management-ebooks.com/dldebk/dlpm-quality.ht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www.free-management-ebooks.com/faqpm/quality-04.htm" TargetMode="Externa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hyperlink" Target="https://shop.techno-pm.com/products/monthly-status-update-template" TargetMode="External"/><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hyperlink" Target="https://www.projectmanagement.ie/blog/statement-of-work/" TargetMode="External"/><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www.free-management-ebooks.com/faqpm/budget-08.htm"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7.emf"/><Relationship Id="rId7"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1.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2.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58265" y="5430129"/>
            <a:ext cx="6750143"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4740813" y="5613108"/>
            <a:ext cx="83923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Ch2- (Cont.)</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panose="00000600000000000000"/>
            </a:endParaRPr>
          </a:p>
        </p:txBody>
      </p:sp>
    </p:spTree>
    <p:extLst>
      <p:ext uri="{BB962C8B-B14F-4D97-AF65-F5344CB8AC3E}">
        <p14:creationId xmlns:p14="http://schemas.microsoft.com/office/powerpoint/2010/main" val="3814103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829963" y="567967"/>
            <a:ext cx="90441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CH2</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8" name="Diagram 7">
            <a:extLst>
              <a:ext uri="{FF2B5EF4-FFF2-40B4-BE49-F238E27FC236}">
                <a16:creationId xmlns:a16="http://schemas.microsoft.com/office/drawing/2014/main" id="{A4579125-F255-BA96-34D3-351C563EED45}"/>
              </a:ext>
            </a:extLst>
          </p:cNvPr>
          <p:cNvGraphicFramePr/>
          <p:nvPr>
            <p:extLst>
              <p:ext uri="{D42A27DB-BD31-4B8C-83A1-F6EECF244321}">
                <p14:modId xmlns:p14="http://schemas.microsoft.com/office/powerpoint/2010/main" val="2596132114"/>
              </p:ext>
            </p:extLst>
          </p:nvPr>
        </p:nvGraphicFramePr>
        <p:xfrm>
          <a:off x="130614" y="1424199"/>
          <a:ext cx="12061386" cy="528327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390367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0870"/>
            <a:ext cx="9533101" cy="1066710"/>
          </a:xfrm>
          <a:prstGeom prst="rect">
            <a:avLst/>
          </a:prstGeom>
        </p:spPr>
      </p:pic>
      <p:sp>
        <p:nvSpPr>
          <p:cNvPr id="7" name="TextBox 6"/>
          <p:cNvSpPr txBox="1"/>
          <p:nvPr/>
        </p:nvSpPr>
        <p:spPr>
          <a:xfrm>
            <a:off x="3346296" y="120312"/>
            <a:ext cx="26244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a:t>
            </a:r>
            <a:r>
              <a:rPr lang="en-US" sz="2800" dirty="0">
                <a:solidFill>
                  <a:prstClr val="white"/>
                </a:solidFill>
                <a:latin typeface="Tajawal Medium" panose="00000600000000000000" pitchFamily="2" charset="-78"/>
                <a:cs typeface="Tajawal Medium" panose="00000600000000000000" pitchFamily="2" charset="-78"/>
              </a:rPr>
              <a:t>Outline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2881954755"/>
              </p:ext>
            </p:extLst>
          </p:nvPr>
        </p:nvGraphicFramePr>
        <p:xfrm>
          <a:off x="703060" y="984714"/>
          <a:ext cx="10535344" cy="3443768"/>
        </p:xfrm>
        <a:graphic>
          <a:graphicData uri="http://schemas.openxmlformats.org/drawingml/2006/table">
            <a:tbl>
              <a:tblPr>
                <a:tableStyleId>{5C22544A-7EE6-4342-B048-85BDC9FD1C3A}</a:tableStyleId>
              </a:tblPr>
              <a:tblGrid>
                <a:gridCol w="10535344">
                  <a:extLst>
                    <a:ext uri="{9D8B030D-6E8A-4147-A177-3AD203B41FA5}">
                      <a16:colId xmlns:a16="http://schemas.microsoft.com/office/drawing/2014/main" val="2544279437"/>
                    </a:ext>
                  </a:extLst>
                </a:gridCol>
              </a:tblGrid>
              <a:tr h="278417">
                <a:tc>
                  <a:txBody>
                    <a:bodyPr/>
                    <a:lstStyle/>
                    <a:p>
                      <a:pPr algn="ctr" fontAlgn="b"/>
                      <a:r>
                        <a:rPr lang="en-US" sz="2800" b="1" u="none" strike="noStrike" dirty="0">
                          <a:solidFill>
                            <a:srgbClr val="0A1F61"/>
                          </a:solidFill>
                          <a:effectLst/>
                        </a:rPr>
                        <a:t>Chapter 2 (Cont.)</a:t>
                      </a:r>
                      <a:endParaRPr lang="en-US" sz="24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467138784"/>
                  </a:ext>
                </a:extLst>
              </a:tr>
              <a:tr h="278417">
                <a:tc>
                  <a:txBody>
                    <a:bodyPr/>
                    <a:lstStyle/>
                    <a:p>
                      <a:pPr marL="285750" indent="-285750" algn="l" fontAlgn="b">
                        <a:buFont typeface="Arial" panose="020B0604020202020204" pitchFamily="34" charset="0"/>
                        <a:buChar char="•"/>
                      </a:pPr>
                      <a:r>
                        <a:rPr lang="en-US" sz="2800" b="0" i="0" u="none" strike="noStrike" dirty="0">
                          <a:solidFill>
                            <a:srgbClr val="0A1F61"/>
                          </a:solidFill>
                          <a:effectLst/>
                          <a:latin typeface="Calibri" panose="020F0502020204030204" pitchFamily="34" charset="0"/>
                        </a:rPr>
                        <a:t>Project ranking matrix</a:t>
                      </a:r>
                    </a:p>
                    <a:p>
                      <a:pPr marL="285750" indent="-285750" algn="l" fontAlgn="b">
                        <a:buFont typeface="Arial" panose="020B0604020202020204" pitchFamily="34" charset="0"/>
                        <a:buChar char="•"/>
                      </a:pPr>
                      <a:r>
                        <a:rPr lang="en-US" sz="2800" b="0" i="0" u="none" strike="noStrike" dirty="0">
                          <a:solidFill>
                            <a:srgbClr val="0A1F61"/>
                          </a:solidFill>
                          <a:effectLst/>
                          <a:latin typeface="Calibri" panose="020F0502020204030204" pitchFamily="34" charset="0"/>
                        </a:rPr>
                        <a:t>The weighted project ranking matrix</a:t>
                      </a:r>
                    </a:p>
                    <a:p>
                      <a:pPr marL="285750" indent="-285750" algn="l" fontAlgn="b">
                        <a:buFont typeface="Arial" panose="020B0604020202020204" pitchFamily="34" charset="0"/>
                        <a:buChar char="•"/>
                      </a:pPr>
                      <a:r>
                        <a:rPr lang="en-US" sz="2800" b="0" i="0" u="none" strike="noStrike" dirty="0">
                          <a:solidFill>
                            <a:srgbClr val="0A1F61"/>
                          </a:solidFill>
                          <a:effectLst/>
                          <a:latin typeface="Calibri" panose="020F0502020204030204" pitchFamily="34" charset="0"/>
                        </a:rPr>
                        <a:t>Quality management</a:t>
                      </a:r>
                    </a:p>
                    <a:p>
                      <a:pPr marL="285750" indent="-285750" algn="l" fontAlgn="b">
                        <a:buFont typeface="Arial" panose="020B0604020202020204" pitchFamily="34" charset="0"/>
                        <a:buChar char="•"/>
                      </a:pPr>
                      <a:r>
                        <a:rPr lang="en-US" sz="2800" b="0" i="0" u="none" strike="noStrike" dirty="0">
                          <a:solidFill>
                            <a:srgbClr val="0A1F61"/>
                          </a:solidFill>
                          <a:effectLst/>
                          <a:latin typeface="Calibri" panose="020F0502020204030204" pitchFamily="34" charset="0"/>
                        </a:rPr>
                        <a:t>Sponsor and supplier agreements</a:t>
                      </a:r>
                    </a:p>
                    <a:p>
                      <a:pPr marL="285750" indent="-285750" algn="l" fontAlgn="b">
                        <a:buFont typeface="Arial" panose="020B0604020202020204" pitchFamily="34" charset="0"/>
                        <a:buChar char="•"/>
                      </a:pPr>
                      <a:r>
                        <a:rPr lang="en-US" sz="2800" b="0" i="0" u="none" strike="noStrike" dirty="0">
                          <a:solidFill>
                            <a:srgbClr val="0A1F61"/>
                          </a:solidFill>
                          <a:effectLst/>
                          <a:latin typeface="Calibri" panose="020F0502020204030204" pitchFamily="34" charset="0"/>
                        </a:rPr>
                        <a:t>Microsoft Project 2010</a:t>
                      </a:r>
                    </a:p>
                  </a:txBody>
                  <a:tcPr marL="7502" marR="7502" marT="7502" marB="0" anchor="b">
                    <a:solidFill>
                      <a:schemeClr val="bg1"/>
                    </a:solidFill>
                  </a:tcPr>
                </a:tc>
                <a:extLst>
                  <a:ext uri="{0D108BD9-81ED-4DB2-BD59-A6C34878D82A}">
                    <a16:rowId xmlns:a16="http://schemas.microsoft.com/office/drawing/2014/main" val="2201065300"/>
                  </a:ext>
                </a:extLst>
              </a:tr>
              <a:tr h="278417">
                <a:tc>
                  <a:txBody>
                    <a:bodyPr/>
                    <a:lstStyle/>
                    <a:p>
                      <a:pPr marL="342900" indent="-342900" algn="l" fontAlgn="b">
                        <a:buFont typeface="Arial" panose="020B0604020202020204" pitchFamily="34" charset="0"/>
                        <a:buChar char="•"/>
                      </a:pPr>
                      <a:r>
                        <a:rPr lang="en-US" sz="2800" b="0" u="none" strike="noStrike" dirty="0">
                          <a:solidFill>
                            <a:srgbClr val="0A1F61"/>
                          </a:solidFill>
                          <a:effectLst/>
                        </a:rPr>
                        <a:t>Summary</a:t>
                      </a:r>
                      <a:endParaRPr lang="en-US" sz="2800" b="0"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2110925173"/>
                  </a:ext>
                </a:extLst>
              </a:tr>
              <a:tr h="278417">
                <a:tc>
                  <a:txBody>
                    <a:bodyPr/>
                    <a:lstStyle/>
                    <a:p>
                      <a:pPr algn="l" fontAlgn="b"/>
                      <a:endParaRPr lang="en-US" sz="2800" b="1" i="0" u="none" strike="noStrike" dirty="0">
                        <a:solidFill>
                          <a:srgbClr val="0A1F61"/>
                        </a:solidFill>
                        <a:effectLst/>
                        <a:latin typeface="Calibri" panose="020F0502020204030204" pitchFamily="34" charset="0"/>
                      </a:endParaRPr>
                    </a:p>
                  </a:txBody>
                  <a:tcPr marL="7502" marR="7502" marT="7502" marB="0" anchor="b">
                    <a:solidFill>
                      <a:schemeClr val="bg1"/>
                    </a:solidFill>
                  </a:tcPr>
                </a:tc>
                <a:extLst>
                  <a:ext uri="{0D108BD9-81ED-4DB2-BD59-A6C34878D82A}">
                    <a16:rowId xmlns:a16="http://schemas.microsoft.com/office/drawing/2014/main" val="1074050026"/>
                  </a:ext>
                </a:extLst>
              </a:tr>
            </a:tbl>
          </a:graphicData>
        </a:graphic>
      </p:graphicFrame>
    </p:spTree>
    <p:extLst>
      <p:ext uri="{BB962C8B-B14F-4D97-AF65-F5344CB8AC3E}">
        <p14:creationId xmlns:p14="http://schemas.microsoft.com/office/powerpoint/2010/main" val="17465317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245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631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2204822"/>
            <a:ext cx="8073991"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occurs when an organization has a number of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requested new projects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but you have </a:t>
            </a:r>
            <a:r>
              <a:rPr kumimoji="0" lang="en-US" sz="2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limited time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resources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and/or money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develop the new systems? </a:t>
            </a:r>
          </a:p>
        </p:txBody>
      </p:sp>
      <p:pic>
        <p:nvPicPr>
          <p:cNvPr id="8" name="Picture 7">
            <a:extLst>
              <a:ext uri="{FF2B5EF4-FFF2-40B4-BE49-F238E27FC236}">
                <a16:creationId xmlns:a16="http://schemas.microsoft.com/office/drawing/2014/main" id="{CCDC40D9-DB8E-D56C-68B5-B85DBA5BE628}"/>
              </a:ext>
            </a:extLst>
          </p:cNvPr>
          <p:cNvPicPr>
            <a:picLocks noChangeAspect="1"/>
          </p:cNvPicPr>
          <p:nvPr/>
        </p:nvPicPr>
        <p:blipFill>
          <a:blip r:embed="rId6"/>
          <a:stretch>
            <a:fillRect/>
          </a:stretch>
        </p:blipFill>
        <p:spPr>
          <a:xfrm>
            <a:off x="8625352" y="2157185"/>
            <a:ext cx="3026575" cy="2757171"/>
          </a:xfrm>
          <a:prstGeom prst="rect">
            <a:avLst/>
          </a:prstGeom>
        </p:spPr>
      </p:pic>
    </p:spTree>
    <p:extLst>
      <p:ext uri="{BB962C8B-B14F-4D97-AF65-F5344CB8AC3E}">
        <p14:creationId xmlns:p14="http://schemas.microsoft.com/office/powerpoint/2010/main" val="2918512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245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631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54083" y="1724086"/>
            <a:ext cx="6976711"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best thing to do is to </a:t>
            </a:r>
            <a:r>
              <a:rPr kumimoji="0" lang="en-US" sz="24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rank the different requested projects against each other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area of </a:t>
            </a:r>
            <a:r>
              <a:rPr kumimoji="0" lang="en-US" sz="24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importance or adding extra value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the overall organization and </a:t>
            </a:r>
            <a:r>
              <a:rPr kumimoji="0" lang="en-US" sz="24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only work on the high-ranking projects.</a:t>
            </a:r>
          </a:p>
        </p:txBody>
      </p:sp>
      <p:pic>
        <p:nvPicPr>
          <p:cNvPr id="8" name="Picture 7">
            <a:extLst>
              <a:ext uri="{FF2B5EF4-FFF2-40B4-BE49-F238E27FC236}">
                <a16:creationId xmlns:a16="http://schemas.microsoft.com/office/drawing/2014/main" id="{C8A9EF8A-D2FA-9825-20C5-DAF488D0E270}"/>
              </a:ext>
            </a:extLst>
          </p:cNvPr>
          <p:cNvPicPr>
            <a:picLocks noChangeAspect="1"/>
          </p:cNvPicPr>
          <p:nvPr/>
        </p:nvPicPr>
        <p:blipFill>
          <a:blip r:embed="rId6"/>
          <a:stretch>
            <a:fillRect/>
          </a:stretch>
        </p:blipFill>
        <p:spPr>
          <a:xfrm>
            <a:off x="8102992" y="2164353"/>
            <a:ext cx="3577516" cy="2864863"/>
          </a:xfrm>
          <a:prstGeom prst="rect">
            <a:avLst/>
          </a:prstGeom>
        </p:spPr>
      </p:pic>
    </p:spTree>
    <p:extLst>
      <p:ext uri="{BB962C8B-B14F-4D97-AF65-F5344CB8AC3E}">
        <p14:creationId xmlns:p14="http://schemas.microsoft.com/office/powerpoint/2010/main" val="2943074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245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631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1763223"/>
            <a:ext cx="6751628"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Keep in mind that about 40% of large-scale projects that IT organizations are working on are no longer relevant to the overall business of the organization.</a:t>
            </a:r>
          </a:p>
        </p:txBody>
      </p:sp>
      <p:pic>
        <p:nvPicPr>
          <p:cNvPr id="8" name="Picture 7">
            <a:extLst>
              <a:ext uri="{FF2B5EF4-FFF2-40B4-BE49-F238E27FC236}">
                <a16:creationId xmlns:a16="http://schemas.microsoft.com/office/drawing/2014/main" id="{4507877B-2516-B101-B3A0-872F721B9002}"/>
              </a:ext>
            </a:extLst>
          </p:cNvPr>
          <p:cNvPicPr>
            <a:picLocks noChangeAspect="1"/>
          </p:cNvPicPr>
          <p:nvPr/>
        </p:nvPicPr>
        <p:blipFill>
          <a:blip r:embed="rId6"/>
          <a:stretch>
            <a:fillRect/>
          </a:stretch>
        </p:blipFill>
        <p:spPr>
          <a:xfrm>
            <a:off x="6991642" y="1701088"/>
            <a:ext cx="5069743" cy="3841583"/>
          </a:xfrm>
          <a:prstGeom prst="rect">
            <a:avLst/>
          </a:prstGeom>
        </p:spPr>
      </p:pic>
    </p:spTree>
    <p:extLst>
      <p:ext uri="{BB962C8B-B14F-4D97-AF65-F5344CB8AC3E}">
        <p14:creationId xmlns:p14="http://schemas.microsoft.com/office/powerpoint/2010/main" val="3548869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54082"/>
            <a:ext cx="1222425" cy="703918"/>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631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61228" y="1510849"/>
            <a:ext cx="8510517" cy="443839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characteristics of a project ranking matrix:</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key column is the first column, which lists all the requested projects.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first column of projects is ranked in importance against the other projects starting in the second column.</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If a project in column 1 is more important than another project in a sequential column, then enter a 1. Otherwise, enter a 0.</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When done, sum up the rows, and then rank the projects by importance with the highest row sum getting the number 1 ranking and so on.</a:t>
            </a:r>
          </a:p>
        </p:txBody>
      </p:sp>
      <p:pic>
        <p:nvPicPr>
          <p:cNvPr id="11" name="Picture 10">
            <a:extLst>
              <a:ext uri="{FF2B5EF4-FFF2-40B4-BE49-F238E27FC236}">
                <a16:creationId xmlns:a16="http://schemas.microsoft.com/office/drawing/2014/main" id="{C7D6724D-3DB6-B969-1168-D351E76B4986}"/>
              </a:ext>
            </a:extLst>
          </p:cNvPr>
          <p:cNvPicPr>
            <a:picLocks noChangeAspect="1"/>
          </p:cNvPicPr>
          <p:nvPr/>
        </p:nvPicPr>
        <p:blipFill>
          <a:blip r:embed="rId6"/>
          <a:stretch>
            <a:fillRect/>
          </a:stretch>
        </p:blipFill>
        <p:spPr>
          <a:xfrm>
            <a:off x="8771745" y="1438736"/>
            <a:ext cx="3170316" cy="3475620"/>
          </a:xfrm>
          <a:prstGeom prst="rect">
            <a:avLst/>
          </a:prstGeom>
        </p:spPr>
      </p:pic>
    </p:spTree>
    <p:extLst>
      <p:ext uri="{BB962C8B-B14F-4D97-AF65-F5344CB8AC3E}">
        <p14:creationId xmlns:p14="http://schemas.microsoft.com/office/powerpoint/2010/main" val="2892786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533101" cy="1610200"/>
          </a:xfrm>
          <a:prstGeom prst="rect">
            <a:avLst/>
          </a:prstGeom>
        </p:spPr>
      </p:pic>
      <p:sp>
        <p:nvSpPr>
          <p:cNvPr id="7" name="TextBox 6"/>
          <p:cNvSpPr txBox="1"/>
          <p:nvPr/>
        </p:nvSpPr>
        <p:spPr>
          <a:xfrm>
            <a:off x="2650377" y="275807"/>
            <a:ext cx="36631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9933" y="1241530"/>
            <a:ext cx="6135933" cy="499239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shown in Table : an organization might only work on Project D and Project A.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 C and Project B could be permanently dropped or be reviewed again at some other time in the future.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Companies need to set up a process (e.g., using portfolio management software) to help them prioritize their projects, optimize resource allocation and staffing, and track project progress and to make sure they were successful in meeting their  strategic business goals.</a:t>
            </a:r>
          </a:p>
        </p:txBody>
      </p:sp>
      <p:pic>
        <p:nvPicPr>
          <p:cNvPr id="10" name="Picture 9">
            <a:extLst>
              <a:ext uri="{FF2B5EF4-FFF2-40B4-BE49-F238E27FC236}">
                <a16:creationId xmlns:a16="http://schemas.microsoft.com/office/drawing/2014/main" id="{A3B1076B-7E87-2689-5BAD-F7606FF45689}"/>
              </a:ext>
            </a:extLst>
          </p:cNvPr>
          <p:cNvPicPr>
            <a:picLocks noChangeAspect="1"/>
          </p:cNvPicPr>
          <p:nvPr/>
        </p:nvPicPr>
        <p:blipFill>
          <a:blip r:embed="rId6"/>
          <a:stretch>
            <a:fillRect/>
          </a:stretch>
        </p:blipFill>
        <p:spPr>
          <a:xfrm>
            <a:off x="6096000" y="1334155"/>
            <a:ext cx="5806128" cy="5147853"/>
          </a:xfrm>
          <a:prstGeom prst="rect">
            <a:avLst/>
          </a:prstGeom>
        </p:spPr>
      </p:pic>
    </p:spTree>
    <p:extLst>
      <p:ext uri="{BB962C8B-B14F-4D97-AF65-F5344CB8AC3E}">
        <p14:creationId xmlns:p14="http://schemas.microsoft.com/office/powerpoint/2010/main" val="38957289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1803753" y="225314"/>
            <a:ext cx="784412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weighted 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57810" y="1113066"/>
            <a:ext cx="11603576"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When seeking executive approval for a new project, most departments and business managers build a case around objectives, benefits, and return on investment.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Rarely, though, do they evaluate the project requirements and goals against recently approved or current projects.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 project requests should, in fact, have a strong relationship with projects in the queue or in progress, as well as with the organization’s strategic plan</a:t>
            </a:r>
          </a:p>
        </p:txBody>
      </p:sp>
    </p:spTree>
    <p:extLst>
      <p:ext uri="{BB962C8B-B14F-4D97-AF65-F5344CB8AC3E}">
        <p14:creationId xmlns:p14="http://schemas.microsoft.com/office/powerpoint/2010/main" val="1821187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18074"/>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1803753" y="225314"/>
            <a:ext cx="784412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weighted 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94211" y="1724032"/>
            <a:ext cx="11603576"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When comparing the new request with funded projects in progress, you may discover that because of resource constraints, work cannot begin until another project wraps up.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Likewise, you may discover you do not have the staff for a new project, which could delay its start and/or completion.</a:t>
            </a:r>
          </a:p>
        </p:txBody>
      </p:sp>
    </p:spTree>
    <p:extLst>
      <p:ext uri="{BB962C8B-B14F-4D97-AF65-F5344CB8AC3E}">
        <p14:creationId xmlns:p14="http://schemas.microsoft.com/office/powerpoint/2010/main" val="2697202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1803753" y="225314"/>
            <a:ext cx="784412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weighted 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457810" y="1113066"/>
            <a:ext cx="11603576"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B0F0"/>
                </a:solidFill>
                <a:effectLst/>
                <a:uLnTx/>
                <a:uFillTx/>
                <a:latin typeface="Tajawal ExtraBold" panose="00000800000000000000" pitchFamily="2" charset="-78"/>
                <a:ea typeface="+mn-ea"/>
                <a:cs typeface="Tajawal ExtraBold" panose="00000800000000000000" pitchFamily="2" charset="-78"/>
              </a:rPr>
              <a:t>Instructions: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You can use Table 2.7 for ranking your currently requested projects.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Add on the funded projects currently under way in your organization and complete the criteria scoring exercise.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You may decide to modify the criteria and their weights to best fit your goals.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criteria scores and weighted total scores you come up with should be reusable for future projects, but expect some of the project rankings to change</a:t>
            </a:r>
          </a:p>
        </p:txBody>
      </p:sp>
    </p:spTree>
    <p:extLst>
      <p:ext uri="{BB962C8B-B14F-4D97-AF65-F5344CB8AC3E}">
        <p14:creationId xmlns:p14="http://schemas.microsoft.com/office/powerpoint/2010/main" val="2123089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1803753" y="225314"/>
            <a:ext cx="784412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weighted project ranking matrix</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2235E686-A0F6-12D6-A728-A53DFA8E253F}"/>
              </a:ext>
            </a:extLst>
          </p:cNvPr>
          <p:cNvPicPr>
            <a:picLocks noChangeAspect="1"/>
          </p:cNvPicPr>
          <p:nvPr/>
        </p:nvPicPr>
        <p:blipFill>
          <a:blip r:embed="rId6"/>
          <a:stretch>
            <a:fillRect/>
          </a:stretch>
        </p:blipFill>
        <p:spPr>
          <a:xfrm>
            <a:off x="1144885" y="886266"/>
            <a:ext cx="9339352" cy="5765819"/>
          </a:xfrm>
          <a:prstGeom prst="rect">
            <a:avLst/>
          </a:prstGeom>
        </p:spPr>
      </p:pic>
    </p:spTree>
    <p:extLst>
      <p:ext uri="{BB962C8B-B14F-4D97-AF65-F5344CB8AC3E}">
        <p14:creationId xmlns:p14="http://schemas.microsoft.com/office/powerpoint/2010/main" val="805170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D52FBB1-302F-F072-3712-904B5EAF70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8087"/>
            <a:ext cx="12192000" cy="6721825"/>
          </a:xfrm>
          <a:prstGeom prst="rect">
            <a:avLst/>
          </a:prstGeom>
        </p:spPr>
      </p:pic>
    </p:spTree>
    <p:extLst>
      <p:ext uri="{BB962C8B-B14F-4D97-AF65-F5344CB8AC3E}">
        <p14:creationId xmlns:p14="http://schemas.microsoft.com/office/powerpoint/2010/main" val="2880384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management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81176CB4-DEBA-B6F8-170F-1B9244EEDEC4}"/>
              </a:ext>
            </a:extLst>
          </p:cNvPr>
          <p:cNvSpPr txBox="1"/>
          <p:nvPr/>
        </p:nvSpPr>
        <p:spPr>
          <a:xfrm>
            <a:off x="0" y="1731729"/>
            <a:ext cx="7413674" cy="440120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importance of quality management in project management cannot be overstated.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Effective project quality management ensures that your team consistently delivers quality products and services.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Your customers will take notice and continue to rely on you for transparent, efficient, and quality work.</a:t>
            </a:r>
          </a:p>
        </p:txBody>
      </p:sp>
      <p:pic>
        <p:nvPicPr>
          <p:cNvPr id="8" name="Picture 7">
            <a:extLst>
              <a:ext uri="{FF2B5EF4-FFF2-40B4-BE49-F238E27FC236}">
                <a16:creationId xmlns:a16="http://schemas.microsoft.com/office/drawing/2014/main" id="{9AB9B487-C0A9-316A-6765-902D156AAD7D}"/>
              </a:ext>
            </a:extLst>
          </p:cNvPr>
          <p:cNvPicPr>
            <a:picLocks noChangeAspect="1"/>
          </p:cNvPicPr>
          <p:nvPr/>
        </p:nvPicPr>
        <p:blipFill>
          <a:blip r:embed="rId6"/>
          <a:stretch>
            <a:fillRect/>
          </a:stretch>
        </p:blipFill>
        <p:spPr>
          <a:xfrm>
            <a:off x="7783427" y="2039997"/>
            <a:ext cx="4289248" cy="3628885"/>
          </a:xfrm>
          <a:prstGeom prst="rect">
            <a:avLst/>
          </a:prstGeom>
        </p:spPr>
      </p:pic>
    </p:spTree>
    <p:extLst>
      <p:ext uri="{BB962C8B-B14F-4D97-AF65-F5344CB8AC3E}">
        <p14:creationId xmlns:p14="http://schemas.microsoft.com/office/powerpoint/2010/main" val="4151705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management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F578CFE3-12C8-4AAB-0F8C-E76BACC2BA85}"/>
              </a:ext>
            </a:extLst>
          </p:cNvPr>
          <p:cNvPicPr>
            <a:picLocks noChangeAspect="1"/>
          </p:cNvPicPr>
          <p:nvPr/>
        </p:nvPicPr>
        <p:blipFill>
          <a:blip r:embed="rId6"/>
          <a:stretch>
            <a:fillRect/>
          </a:stretch>
        </p:blipFill>
        <p:spPr>
          <a:xfrm>
            <a:off x="1415118" y="1593645"/>
            <a:ext cx="9202506" cy="4374472"/>
          </a:xfrm>
          <a:prstGeom prst="rect">
            <a:avLst/>
          </a:prstGeom>
        </p:spPr>
      </p:pic>
      <p:sp>
        <p:nvSpPr>
          <p:cNvPr id="11" name="TextBox 10">
            <a:extLst>
              <a:ext uri="{FF2B5EF4-FFF2-40B4-BE49-F238E27FC236}">
                <a16:creationId xmlns:a16="http://schemas.microsoft.com/office/drawing/2014/main" id="{92413F35-9425-079B-C59E-60FDDACB3FE6}"/>
              </a:ext>
            </a:extLst>
          </p:cNvPr>
          <p:cNvSpPr txBox="1"/>
          <p:nvPr/>
        </p:nvSpPr>
        <p:spPr>
          <a:xfrm>
            <a:off x="3021036" y="6174266"/>
            <a:ext cx="7051432" cy="369332"/>
          </a:xfrm>
          <a:prstGeom prst="rect">
            <a:avLst/>
          </a:prstGeom>
          <a:noFill/>
        </p:spPr>
        <p:txBody>
          <a:bodyPr wrap="square">
            <a:spAutoFit/>
          </a:bodyPr>
          <a:lstStyle/>
          <a:p>
            <a:r>
              <a:rPr lang="en-US" dirty="0">
                <a:hlinkClick r:id="rId7"/>
              </a:rPr>
              <a:t>http://www.free-management-ebooks.com/dldebk/dlpm-quality.htm</a:t>
            </a:r>
            <a:r>
              <a:rPr lang="en-US" dirty="0"/>
              <a:t> </a:t>
            </a:r>
          </a:p>
        </p:txBody>
      </p:sp>
    </p:spTree>
    <p:extLst>
      <p:ext uri="{BB962C8B-B14F-4D97-AF65-F5344CB8AC3E}">
        <p14:creationId xmlns:p14="http://schemas.microsoft.com/office/powerpoint/2010/main" val="2265714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management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92413F35-9425-079B-C59E-60FDDACB3FE6}"/>
              </a:ext>
            </a:extLst>
          </p:cNvPr>
          <p:cNvSpPr txBox="1"/>
          <p:nvPr/>
        </p:nvSpPr>
        <p:spPr>
          <a:xfrm>
            <a:off x="1432209" y="5655115"/>
            <a:ext cx="8927583" cy="477819"/>
          </a:xfrm>
          <a:prstGeom prst="rect">
            <a:avLst/>
          </a:prstGeom>
          <a:noFill/>
        </p:spPr>
        <p:txBody>
          <a:bodyPr wrap="square">
            <a:spAutoFit/>
          </a:bodyPr>
          <a:lstStyle/>
          <a:p>
            <a:r>
              <a:rPr lang="en-US" sz="2400" dirty="0">
                <a:hlinkClick r:id="rId6"/>
              </a:rPr>
              <a:t>http://www.free-management-ebooks.com/dldebk/dlpm-quality.htm</a:t>
            </a:r>
            <a:r>
              <a:rPr lang="en-US" sz="2400" dirty="0"/>
              <a:t> </a:t>
            </a:r>
          </a:p>
        </p:txBody>
      </p:sp>
      <p:pic>
        <p:nvPicPr>
          <p:cNvPr id="9" name="Picture 8">
            <a:extLst>
              <a:ext uri="{FF2B5EF4-FFF2-40B4-BE49-F238E27FC236}">
                <a16:creationId xmlns:a16="http://schemas.microsoft.com/office/drawing/2014/main" id="{A830E7CC-7F8F-B9C7-3BBF-690B3A7C98BC}"/>
              </a:ext>
            </a:extLst>
          </p:cNvPr>
          <p:cNvPicPr>
            <a:picLocks noChangeAspect="1"/>
          </p:cNvPicPr>
          <p:nvPr/>
        </p:nvPicPr>
        <p:blipFill>
          <a:blip r:embed="rId7"/>
          <a:stretch>
            <a:fillRect/>
          </a:stretch>
        </p:blipFill>
        <p:spPr>
          <a:xfrm>
            <a:off x="1279053" y="1786488"/>
            <a:ext cx="9080739" cy="3285023"/>
          </a:xfrm>
          <a:prstGeom prst="rect">
            <a:avLst/>
          </a:prstGeom>
        </p:spPr>
      </p:pic>
    </p:spTree>
    <p:extLst>
      <p:ext uri="{BB962C8B-B14F-4D97-AF65-F5344CB8AC3E}">
        <p14:creationId xmlns:p14="http://schemas.microsoft.com/office/powerpoint/2010/main" val="31460050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675249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What is project quality management?</a:t>
            </a:r>
          </a:p>
        </p:txBody>
      </p:sp>
      <p:sp>
        <p:nvSpPr>
          <p:cNvPr id="9" name="TextBox 8">
            <a:extLst>
              <a:ext uri="{FF2B5EF4-FFF2-40B4-BE49-F238E27FC236}">
                <a16:creationId xmlns:a16="http://schemas.microsoft.com/office/drawing/2014/main" id="{81176CB4-DEBA-B6F8-170F-1B9244EEDEC4}"/>
              </a:ext>
            </a:extLst>
          </p:cNvPr>
          <p:cNvSpPr txBox="1"/>
          <p:nvPr/>
        </p:nvSpPr>
        <p:spPr>
          <a:xfrm>
            <a:off x="584967" y="1509723"/>
            <a:ext cx="10058400" cy="483209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Project quality management is the process of continually measuring the quality of all activities and taking corrective action until the team achieves the desired quality.</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Calibri" panose="020F0502020204030204"/>
                <a:ea typeface="+mn-ea"/>
                <a:cs typeface="+mn-cs"/>
              </a:rPr>
              <a:t>Quality management processes help to:</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Control the cost of a project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Establish standards to aim for</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Determine steps to achieve standards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Effective quality management of a project also lowers the risk of product failure or unsatisfied clients.</a:t>
            </a:r>
          </a:p>
        </p:txBody>
      </p:sp>
      <p:pic>
        <p:nvPicPr>
          <p:cNvPr id="8" name="Picture 7">
            <a:extLst>
              <a:ext uri="{FF2B5EF4-FFF2-40B4-BE49-F238E27FC236}">
                <a16:creationId xmlns:a16="http://schemas.microsoft.com/office/drawing/2014/main" id="{AF438BC0-66DC-3092-4279-D50A27137E69}"/>
              </a:ext>
            </a:extLst>
          </p:cNvPr>
          <p:cNvPicPr>
            <a:picLocks noChangeAspect="1"/>
          </p:cNvPicPr>
          <p:nvPr/>
        </p:nvPicPr>
        <p:blipFill rotWithShape="1">
          <a:blip r:embed="rId6"/>
          <a:srcRect l="22846" t="2831" r="22775" b="7446"/>
          <a:stretch/>
        </p:blipFill>
        <p:spPr>
          <a:xfrm>
            <a:off x="8538588" y="2864775"/>
            <a:ext cx="2489981" cy="2354340"/>
          </a:xfrm>
          <a:prstGeom prst="rect">
            <a:avLst/>
          </a:prstGeom>
        </p:spPr>
      </p:pic>
    </p:spTree>
    <p:extLst>
      <p:ext uri="{BB962C8B-B14F-4D97-AF65-F5344CB8AC3E}">
        <p14:creationId xmlns:p14="http://schemas.microsoft.com/office/powerpoint/2010/main" val="38238241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633046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quality management plan.</a:t>
            </a:r>
          </a:p>
        </p:txBody>
      </p:sp>
      <p:sp>
        <p:nvSpPr>
          <p:cNvPr id="9" name="TextBox 8">
            <a:extLst>
              <a:ext uri="{FF2B5EF4-FFF2-40B4-BE49-F238E27FC236}">
                <a16:creationId xmlns:a16="http://schemas.microsoft.com/office/drawing/2014/main" id="{81176CB4-DEBA-B6F8-170F-1B9244EEDEC4}"/>
              </a:ext>
            </a:extLst>
          </p:cNvPr>
          <p:cNvSpPr txBox="1"/>
          <p:nvPr/>
        </p:nvSpPr>
        <p:spPr>
          <a:xfrm>
            <a:off x="119325" y="1666763"/>
            <a:ext cx="6731068"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Measuring quality may seem like something you can’t do until after the project is complete.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However, project quality management should be planned from the beginning and monitored throughout with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these three quality management processes: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Quality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Quality assurance</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Quality control</a:t>
            </a:r>
          </a:p>
        </p:txBody>
      </p:sp>
      <p:pic>
        <p:nvPicPr>
          <p:cNvPr id="8" name="Picture 7">
            <a:extLst>
              <a:ext uri="{FF2B5EF4-FFF2-40B4-BE49-F238E27FC236}">
                <a16:creationId xmlns:a16="http://schemas.microsoft.com/office/drawing/2014/main" id="{9E9A2621-CD64-E34F-51DA-526867B60F86}"/>
              </a:ext>
            </a:extLst>
          </p:cNvPr>
          <p:cNvPicPr>
            <a:picLocks noChangeAspect="1"/>
          </p:cNvPicPr>
          <p:nvPr/>
        </p:nvPicPr>
        <p:blipFill>
          <a:blip r:embed="rId6"/>
          <a:stretch>
            <a:fillRect/>
          </a:stretch>
        </p:blipFill>
        <p:spPr>
          <a:xfrm>
            <a:off x="6850394" y="1509724"/>
            <a:ext cx="5222282" cy="4328368"/>
          </a:xfrm>
          <a:prstGeom prst="rect">
            <a:avLst/>
          </a:prstGeom>
        </p:spPr>
      </p:pic>
    </p:spTree>
    <p:extLst>
      <p:ext uri="{BB962C8B-B14F-4D97-AF65-F5344CB8AC3E}">
        <p14:creationId xmlns:p14="http://schemas.microsoft.com/office/powerpoint/2010/main" val="3046397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D4D4300-50F4-8E99-0E39-39B0C2473CF6}"/>
              </a:ext>
            </a:extLst>
          </p:cNvPr>
          <p:cNvPicPr>
            <a:picLocks noChangeAspect="1"/>
          </p:cNvPicPr>
          <p:nvPr/>
        </p:nvPicPr>
        <p:blipFill>
          <a:blip r:embed="rId2"/>
          <a:stretch>
            <a:fillRect/>
          </a:stretch>
        </p:blipFill>
        <p:spPr>
          <a:xfrm>
            <a:off x="2075424" y="1723658"/>
            <a:ext cx="8041152" cy="4808609"/>
          </a:xfrm>
          <a:prstGeom prst="rect">
            <a:avLst/>
          </a:prstGeom>
        </p:spPr>
      </p:pic>
      <p:pic>
        <p:nvPicPr>
          <p:cNvPr id="3" name="Picture 2">
            <a:extLst>
              <a:ext uri="{FF2B5EF4-FFF2-40B4-BE49-F238E27FC236}">
                <a16:creationId xmlns:a16="http://schemas.microsoft.com/office/drawing/2014/main" id="{EABB216A-53A7-CB2D-7460-2B3DC569C3E2}"/>
              </a:ext>
            </a:extLst>
          </p:cNvPr>
          <p:cNvPicPr>
            <a:picLocks noChangeAspect="1"/>
          </p:cNvPicPr>
          <p:nvPr/>
        </p:nvPicPr>
        <p:blipFill>
          <a:blip r:embed="rId3"/>
          <a:stretch>
            <a:fillRect/>
          </a:stretch>
        </p:blipFill>
        <p:spPr>
          <a:xfrm>
            <a:off x="2379" y="11633"/>
            <a:ext cx="9952859" cy="1509213"/>
          </a:xfrm>
          <a:prstGeom prst="rect">
            <a:avLst/>
          </a:prstGeom>
        </p:spPr>
      </p:pic>
      <p:sp>
        <p:nvSpPr>
          <p:cNvPr id="4" name="TextBox 3">
            <a:extLst>
              <a:ext uri="{FF2B5EF4-FFF2-40B4-BE49-F238E27FC236}">
                <a16:creationId xmlns:a16="http://schemas.microsoft.com/office/drawing/2014/main" id="{623B9DE6-782E-2ABD-0DE3-6AAFC85EDC1B}"/>
              </a:ext>
            </a:extLst>
          </p:cNvPr>
          <p:cNvSpPr txBox="1"/>
          <p:nvPr/>
        </p:nvSpPr>
        <p:spPr>
          <a:xfrm>
            <a:off x="2335236" y="499068"/>
            <a:ext cx="633046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quality management plan.</a:t>
            </a:r>
          </a:p>
        </p:txBody>
      </p:sp>
      <p:sp>
        <p:nvSpPr>
          <p:cNvPr id="5" name="TextBox 4">
            <a:extLst>
              <a:ext uri="{FF2B5EF4-FFF2-40B4-BE49-F238E27FC236}">
                <a16:creationId xmlns:a16="http://schemas.microsoft.com/office/drawing/2014/main" id="{CD3F5AED-6DED-2CE9-1E3B-51EA448556CC}"/>
              </a:ext>
            </a:extLst>
          </p:cNvPr>
          <p:cNvSpPr txBox="1"/>
          <p:nvPr/>
        </p:nvSpPr>
        <p:spPr>
          <a:xfrm>
            <a:off x="1460344" y="6358932"/>
            <a:ext cx="8927583" cy="477819"/>
          </a:xfrm>
          <a:prstGeom prst="rect">
            <a:avLst/>
          </a:prstGeom>
          <a:noFill/>
        </p:spPr>
        <p:txBody>
          <a:bodyPr wrap="square">
            <a:spAutoFit/>
          </a:bodyPr>
          <a:lstStyle/>
          <a:p>
            <a:r>
              <a:rPr lang="en-US" sz="2400" dirty="0">
                <a:hlinkClick r:id="rId4"/>
              </a:rPr>
              <a:t>http://www.free-management-ebooks.com/dldebk/dlpm-quality.htm</a:t>
            </a:r>
            <a:r>
              <a:rPr lang="en-US" sz="2400" dirty="0"/>
              <a:t> </a:t>
            </a:r>
          </a:p>
        </p:txBody>
      </p:sp>
    </p:spTree>
    <p:extLst>
      <p:ext uri="{BB962C8B-B14F-4D97-AF65-F5344CB8AC3E}">
        <p14:creationId xmlns:p14="http://schemas.microsoft.com/office/powerpoint/2010/main" val="36653540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planning.</a:t>
            </a:r>
          </a:p>
        </p:txBody>
      </p:sp>
      <p:sp>
        <p:nvSpPr>
          <p:cNvPr id="9" name="TextBox 8">
            <a:extLst>
              <a:ext uri="{FF2B5EF4-FFF2-40B4-BE49-F238E27FC236}">
                <a16:creationId xmlns:a16="http://schemas.microsoft.com/office/drawing/2014/main" id="{81176CB4-DEBA-B6F8-170F-1B9244EEDEC4}"/>
              </a:ext>
            </a:extLst>
          </p:cNvPr>
          <p:cNvSpPr txBox="1"/>
          <p:nvPr/>
        </p:nvSpPr>
        <p:spPr>
          <a:xfrm>
            <a:off x="-1" y="1731729"/>
            <a:ext cx="11326727" cy="440120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A good quality management plan starts with a clear definition of the goal of the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First, be clear on what the product or deliverable is supposed to accomplish. Then, ask yourself:</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What does it look like?</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What is it supposed to do?</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How do you measure customer satisfaction?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How do you determine whether the project was successful?</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33CB1F9A-1E3F-7AD0-34D8-77083AB0B16D}"/>
              </a:ext>
            </a:extLst>
          </p:cNvPr>
          <p:cNvPicPr>
            <a:picLocks noChangeAspect="1"/>
          </p:cNvPicPr>
          <p:nvPr/>
        </p:nvPicPr>
        <p:blipFill>
          <a:blip r:embed="rId6"/>
          <a:stretch>
            <a:fillRect/>
          </a:stretch>
        </p:blipFill>
        <p:spPr>
          <a:xfrm>
            <a:off x="9289875" y="3429000"/>
            <a:ext cx="2409825" cy="1895475"/>
          </a:xfrm>
          <a:prstGeom prst="rect">
            <a:avLst/>
          </a:prstGeom>
        </p:spPr>
      </p:pic>
    </p:spTree>
    <p:extLst>
      <p:ext uri="{BB962C8B-B14F-4D97-AF65-F5344CB8AC3E}">
        <p14:creationId xmlns:p14="http://schemas.microsoft.com/office/powerpoint/2010/main" val="37972682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planning.</a:t>
            </a:r>
          </a:p>
        </p:txBody>
      </p:sp>
      <p:sp>
        <p:nvSpPr>
          <p:cNvPr id="9" name="TextBox 8">
            <a:extLst>
              <a:ext uri="{FF2B5EF4-FFF2-40B4-BE49-F238E27FC236}">
                <a16:creationId xmlns:a16="http://schemas.microsoft.com/office/drawing/2014/main" id="{81176CB4-DEBA-B6F8-170F-1B9244EEDEC4}"/>
              </a:ext>
            </a:extLst>
          </p:cNvPr>
          <p:cNvSpPr txBox="1"/>
          <p:nvPr/>
        </p:nvSpPr>
        <p:spPr>
          <a:xfrm>
            <a:off x="539232" y="1731729"/>
            <a:ext cx="10787494" cy="353943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Answering these questions and others will help you identify and define quality requirements, allowing you to discuss the approach and plans needed to achieve those goals.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This includes: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Assessing the risks to success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Setting high standards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Documenting everything</a:t>
            </a:r>
          </a:p>
        </p:txBody>
      </p:sp>
      <p:pic>
        <p:nvPicPr>
          <p:cNvPr id="8" name="Picture 7">
            <a:extLst>
              <a:ext uri="{FF2B5EF4-FFF2-40B4-BE49-F238E27FC236}">
                <a16:creationId xmlns:a16="http://schemas.microsoft.com/office/drawing/2014/main" id="{7D4F7F52-67DF-C0A0-9917-77F50579CE49}"/>
              </a:ext>
            </a:extLst>
          </p:cNvPr>
          <p:cNvPicPr>
            <a:picLocks noChangeAspect="1"/>
          </p:cNvPicPr>
          <p:nvPr/>
        </p:nvPicPr>
        <p:blipFill>
          <a:blip r:embed="rId6"/>
          <a:stretch>
            <a:fillRect/>
          </a:stretch>
        </p:blipFill>
        <p:spPr>
          <a:xfrm>
            <a:off x="8267333" y="3118410"/>
            <a:ext cx="2409825" cy="1895475"/>
          </a:xfrm>
          <a:prstGeom prst="rect">
            <a:avLst/>
          </a:prstGeom>
        </p:spPr>
      </p:pic>
    </p:spTree>
    <p:extLst>
      <p:ext uri="{BB962C8B-B14F-4D97-AF65-F5344CB8AC3E}">
        <p14:creationId xmlns:p14="http://schemas.microsoft.com/office/powerpoint/2010/main" val="1749126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assurance.</a:t>
            </a:r>
          </a:p>
        </p:txBody>
      </p:sp>
      <p:sp>
        <p:nvSpPr>
          <p:cNvPr id="9" name="TextBox 8">
            <a:extLst>
              <a:ext uri="{FF2B5EF4-FFF2-40B4-BE49-F238E27FC236}">
                <a16:creationId xmlns:a16="http://schemas.microsoft.com/office/drawing/2014/main" id="{81176CB4-DEBA-B6F8-170F-1B9244EEDEC4}"/>
              </a:ext>
            </a:extLst>
          </p:cNvPr>
          <p:cNvSpPr txBox="1"/>
          <p:nvPr/>
        </p:nvSpPr>
        <p:spPr>
          <a:xfrm>
            <a:off x="243156" y="1749398"/>
            <a:ext cx="11326727"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Quality assurance provides evidence to stakeholders that all quality-related activities are being done as defined and promised.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It ensures safeguards are in place to guarantee all expectations regarding quality outputs will be met.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Quality assurance is done to the products and services delivered by a project, as well as the processes and procedures used to manage the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team can do this through systems such as a process checklist or a project audit.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6165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assurance.</a:t>
            </a:r>
          </a:p>
        </p:txBody>
      </p:sp>
      <p:sp>
        <p:nvSpPr>
          <p:cNvPr id="9" name="TextBox 8">
            <a:extLst>
              <a:ext uri="{FF2B5EF4-FFF2-40B4-BE49-F238E27FC236}">
                <a16:creationId xmlns:a16="http://schemas.microsoft.com/office/drawing/2014/main" id="{81176CB4-DEBA-B6F8-170F-1B9244EEDEC4}"/>
              </a:ext>
            </a:extLst>
          </p:cNvPr>
          <p:cNvSpPr txBox="1"/>
          <p:nvPr/>
        </p:nvSpPr>
        <p:spPr>
          <a:xfrm>
            <a:off x="334923" y="1731729"/>
            <a:ext cx="10991803"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Quality assurance tests use a system of metrics to determine whether the quality management plan is proceeding acceptably.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By using both qualitative and quantitative metrics, you can effectively measure project quality with customer satisfaction.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These tests or quality audits will help you predict and verify the achievement of goals and identify the need for corrective actions.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Quality assurance tests will help you map quality metrics to quality goals, allowing you to report on the status of quality at periodic project review meetings.</a:t>
            </a:r>
          </a:p>
        </p:txBody>
      </p:sp>
    </p:spTree>
    <p:extLst>
      <p:ext uri="{BB962C8B-B14F-4D97-AF65-F5344CB8AC3E}">
        <p14:creationId xmlns:p14="http://schemas.microsoft.com/office/powerpoint/2010/main" val="973020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69213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control in project management.</a:t>
            </a:r>
          </a:p>
        </p:txBody>
      </p:sp>
      <p:sp>
        <p:nvSpPr>
          <p:cNvPr id="9" name="TextBox 8">
            <a:extLst>
              <a:ext uri="{FF2B5EF4-FFF2-40B4-BE49-F238E27FC236}">
                <a16:creationId xmlns:a16="http://schemas.microsoft.com/office/drawing/2014/main" id="{81176CB4-DEBA-B6F8-170F-1B9244EEDEC4}"/>
              </a:ext>
            </a:extLst>
          </p:cNvPr>
          <p:cNvSpPr txBox="1"/>
          <p:nvPr/>
        </p:nvSpPr>
        <p:spPr>
          <a:xfrm>
            <a:off x="519881" y="1491525"/>
            <a:ext cx="1092370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Quality control involves operational techniques meant to ensure quality standards. This includes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identifying, analyzing, and correcting problems</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While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quality assurance occurs before a problem is identified, quality control is reactionary.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It occurs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after a problem has been identified and suggests methods of improvement</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It measures specific project outputs and determines compliance with applicable standards.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It also identifies project risk factors, their mitigation, and ways to prevent and eliminate unsatisfactory performance.</a:t>
            </a:r>
          </a:p>
        </p:txBody>
      </p:sp>
    </p:spTree>
    <p:extLst>
      <p:ext uri="{BB962C8B-B14F-4D97-AF65-F5344CB8AC3E}">
        <p14:creationId xmlns:p14="http://schemas.microsoft.com/office/powerpoint/2010/main" val="4594521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335236" y="499068"/>
            <a:ext cx="69213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control in project management.</a:t>
            </a:r>
          </a:p>
        </p:txBody>
      </p:sp>
      <p:sp>
        <p:nvSpPr>
          <p:cNvPr id="9" name="TextBox 8">
            <a:extLst>
              <a:ext uri="{FF2B5EF4-FFF2-40B4-BE49-F238E27FC236}">
                <a16:creationId xmlns:a16="http://schemas.microsoft.com/office/drawing/2014/main" id="{81176CB4-DEBA-B6F8-170F-1B9244EEDEC4}"/>
              </a:ext>
            </a:extLst>
          </p:cNvPr>
          <p:cNvSpPr txBox="1"/>
          <p:nvPr/>
        </p:nvSpPr>
        <p:spPr>
          <a:xfrm>
            <a:off x="675250" y="1759865"/>
            <a:ext cx="9766024"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Quality control can also ensure the project is on budget and on schedule. You can monitor project outputs through peer reviews and testing.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By catching any deliverables failing to meet the agreed standards throughout, you can simply adjust direction rather than having to entirely redo certain aspects.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65087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79" y="11633"/>
            <a:ext cx="9952859" cy="1509213"/>
          </a:xfrm>
          <a:prstGeom prst="rect">
            <a:avLst/>
          </a:prstGeom>
        </p:spPr>
      </p:pic>
      <p:sp>
        <p:nvSpPr>
          <p:cNvPr id="7" name="TextBox 6"/>
          <p:cNvSpPr txBox="1"/>
          <p:nvPr/>
        </p:nvSpPr>
        <p:spPr>
          <a:xfrm>
            <a:off x="2968282" y="575610"/>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assurance &amp; Control.</a:t>
            </a:r>
          </a:p>
        </p:txBody>
      </p:sp>
      <p:pic>
        <p:nvPicPr>
          <p:cNvPr id="11" name="Picture 10">
            <a:extLst>
              <a:ext uri="{FF2B5EF4-FFF2-40B4-BE49-F238E27FC236}">
                <a16:creationId xmlns:a16="http://schemas.microsoft.com/office/drawing/2014/main" id="{858E1B57-3972-C112-6B86-A410263A60B4}"/>
              </a:ext>
            </a:extLst>
          </p:cNvPr>
          <p:cNvPicPr>
            <a:picLocks noChangeAspect="1"/>
          </p:cNvPicPr>
          <p:nvPr/>
        </p:nvPicPr>
        <p:blipFill>
          <a:blip r:embed="rId6"/>
          <a:stretch>
            <a:fillRect/>
          </a:stretch>
        </p:blipFill>
        <p:spPr>
          <a:xfrm>
            <a:off x="1837615" y="1712639"/>
            <a:ext cx="7568102" cy="4268410"/>
          </a:xfrm>
          <a:prstGeom prst="rect">
            <a:avLst/>
          </a:prstGeom>
        </p:spPr>
      </p:pic>
      <p:sp>
        <p:nvSpPr>
          <p:cNvPr id="13" name="TextBox 12">
            <a:extLst>
              <a:ext uri="{FF2B5EF4-FFF2-40B4-BE49-F238E27FC236}">
                <a16:creationId xmlns:a16="http://schemas.microsoft.com/office/drawing/2014/main" id="{3E8E9C40-DC07-398D-1FC7-12DA2DD6C5AB}"/>
              </a:ext>
            </a:extLst>
          </p:cNvPr>
          <p:cNvSpPr txBox="1"/>
          <p:nvPr/>
        </p:nvSpPr>
        <p:spPr>
          <a:xfrm>
            <a:off x="2447778" y="6112676"/>
            <a:ext cx="6774474" cy="369332"/>
          </a:xfrm>
          <a:prstGeom prst="rect">
            <a:avLst/>
          </a:prstGeom>
          <a:noFill/>
        </p:spPr>
        <p:txBody>
          <a:bodyPr wrap="square">
            <a:spAutoFit/>
          </a:bodyPr>
          <a:lstStyle/>
          <a:p>
            <a:r>
              <a:rPr lang="en-US" dirty="0">
                <a:hlinkClick r:id="rId7"/>
              </a:rPr>
              <a:t>http://www.free-management-ebooks.com/faqpm/quality-04.htm</a:t>
            </a:r>
            <a:r>
              <a:rPr lang="en-US" dirty="0"/>
              <a:t> </a:t>
            </a:r>
          </a:p>
        </p:txBody>
      </p:sp>
    </p:spTree>
    <p:extLst>
      <p:ext uri="{BB962C8B-B14F-4D97-AF65-F5344CB8AC3E}">
        <p14:creationId xmlns:p14="http://schemas.microsoft.com/office/powerpoint/2010/main" val="17816705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2236762" y="239381"/>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management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7037A8AD-7E54-C3F3-45F8-BD0CA9763814}"/>
              </a:ext>
            </a:extLst>
          </p:cNvPr>
          <p:cNvSpPr txBox="1"/>
          <p:nvPr/>
        </p:nvSpPr>
        <p:spPr>
          <a:xfrm>
            <a:off x="812223" y="1366253"/>
            <a:ext cx="10036860"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It is recommended to have independent reviews of a project to ensure the project is on the right course or what actions need to be implemented to get the project back on track.</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Besides performing an “outside check-and-balance,” QM people will ensure that the project and related documentation are being developed according to an acceptable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02060"/>
              </a:solidFill>
              <a:latin typeface="Calibri" panose="020F0502020204030204"/>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Projects should have periodic mini reviews that rate its progress against certain defined metrics.</a:t>
            </a:r>
          </a:p>
        </p:txBody>
      </p:sp>
    </p:spTree>
    <p:extLst>
      <p:ext uri="{BB962C8B-B14F-4D97-AF65-F5344CB8AC3E}">
        <p14:creationId xmlns:p14="http://schemas.microsoft.com/office/powerpoint/2010/main" val="28262967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2236762" y="239381"/>
            <a:ext cx="606317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management- Mini reviews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7037A8AD-7E54-C3F3-45F8-BD0CA9763814}"/>
              </a:ext>
            </a:extLst>
          </p:cNvPr>
          <p:cNvSpPr txBox="1"/>
          <p:nvPr/>
        </p:nvSpPr>
        <p:spPr>
          <a:xfrm>
            <a:off x="731120" y="1850829"/>
            <a:ext cx="4908926"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types of reviews:—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Calibri" panose="020F0502020204030204"/>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lang="en-US" sz="2800" b="1" u="sng" dirty="0">
                <a:solidFill>
                  <a:srgbClr val="00B0F0"/>
                </a:solidFill>
                <a:latin typeface="Calibri" panose="020F0502020204030204"/>
              </a:rPr>
              <a:t>H</a:t>
            </a:r>
            <a:r>
              <a:rPr kumimoji="0" lang="en-US" sz="2800" b="1" i="0" u="sng" strike="noStrike" kern="1200" cap="none" spc="0" normalizeH="0" baseline="0" noProof="0" dirty="0" err="1">
                <a:ln>
                  <a:noFill/>
                </a:ln>
                <a:solidFill>
                  <a:srgbClr val="00B0F0"/>
                </a:solidFill>
                <a:effectLst/>
                <a:uLnTx/>
                <a:uFillTx/>
                <a:latin typeface="Calibri" panose="020F0502020204030204"/>
                <a:ea typeface="+mn-ea"/>
                <a:cs typeface="+mn-cs"/>
              </a:rPr>
              <a:t>ealth</a:t>
            </a:r>
            <a:endParaRPr lang="en-US" sz="2800" b="1" u="sng" dirty="0">
              <a:solidFill>
                <a:srgbClr val="00B0F0"/>
              </a:solidFill>
              <a:latin typeface="Calibri" panose="020F0502020204030204"/>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sng" strike="noStrike" kern="1200" cap="none" spc="0" normalizeH="0" baseline="0" noProof="0" dirty="0">
                <a:ln>
                  <a:noFill/>
                </a:ln>
                <a:solidFill>
                  <a:srgbClr val="00B0F0"/>
                </a:solidFill>
                <a:effectLst/>
                <a:uLnTx/>
                <a:uFillTx/>
                <a:latin typeface="Calibri" panose="020F0502020204030204"/>
                <a:ea typeface="+mn-ea"/>
                <a:cs typeface="+mn-cs"/>
              </a:rPr>
              <a:t>Compliance</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lang="en-US" sz="2800" b="1" u="sng" dirty="0">
                <a:solidFill>
                  <a:srgbClr val="00B0F0"/>
                </a:solidFill>
                <a:latin typeface="Calibri" panose="020F0502020204030204"/>
              </a:rPr>
              <a:t>D</a:t>
            </a:r>
            <a:r>
              <a:rPr kumimoji="0" lang="en-US" sz="2800" b="1" i="0" u="sng" strike="noStrike" kern="1200" cap="none" spc="0" normalizeH="0" baseline="0" noProof="0" dirty="0" err="1">
                <a:ln>
                  <a:noFill/>
                </a:ln>
                <a:solidFill>
                  <a:srgbClr val="00B0F0"/>
                </a:solidFill>
                <a:effectLst/>
                <a:uLnTx/>
                <a:uFillTx/>
                <a:latin typeface="Calibri" panose="020F0502020204030204"/>
                <a:ea typeface="+mn-ea"/>
                <a:cs typeface="+mn-cs"/>
              </a:rPr>
              <a:t>eliverable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Picture 7">
            <a:extLst>
              <a:ext uri="{FF2B5EF4-FFF2-40B4-BE49-F238E27FC236}">
                <a16:creationId xmlns:a16="http://schemas.microsoft.com/office/drawing/2014/main" id="{7207E405-B5F7-FB32-B77B-43D1F08C0E61}"/>
              </a:ext>
            </a:extLst>
          </p:cNvPr>
          <p:cNvPicPr>
            <a:picLocks noChangeAspect="1"/>
          </p:cNvPicPr>
          <p:nvPr/>
        </p:nvPicPr>
        <p:blipFill rotWithShape="1">
          <a:blip r:embed="rId6"/>
          <a:srcRect t="26488"/>
          <a:stretch/>
        </p:blipFill>
        <p:spPr>
          <a:xfrm>
            <a:off x="8072622" y="2475913"/>
            <a:ext cx="3388258" cy="2228045"/>
          </a:xfrm>
          <a:prstGeom prst="rect">
            <a:avLst/>
          </a:prstGeom>
        </p:spPr>
      </p:pic>
    </p:spTree>
    <p:extLst>
      <p:ext uri="{BB962C8B-B14F-4D97-AF65-F5344CB8AC3E}">
        <p14:creationId xmlns:p14="http://schemas.microsoft.com/office/powerpoint/2010/main" val="1282136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2934"/>
            <a:ext cx="778534" cy="698148"/>
          </a:xfrm>
          <a:prstGeom prst="rect">
            <a:avLst/>
          </a:prstGeom>
        </p:spPr>
      </p:pic>
      <p:pic>
        <p:nvPicPr>
          <p:cNvPr id="3" name="Picture 2"/>
          <p:cNvPicPr>
            <a:picLocks noChangeAspect="1"/>
          </p:cNvPicPr>
          <p:nvPr/>
        </p:nvPicPr>
        <p:blipFill>
          <a:blip r:embed="rId3"/>
          <a:stretch>
            <a:fillRect/>
          </a:stretch>
        </p:blipFill>
        <p:spPr>
          <a:xfrm>
            <a:off x="1144885" y="66520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68103"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7683"/>
            <a:ext cx="9952859" cy="1509213"/>
          </a:xfrm>
          <a:prstGeom prst="rect">
            <a:avLst/>
          </a:prstGeom>
        </p:spPr>
      </p:pic>
      <p:sp>
        <p:nvSpPr>
          <p:cNvPr id="7" name="TextBox 6"/>
          <p:cNvSpPr txBox="1"/>
          <p:nvPr/>
        </p:nvSpPr>
        <p:spPr>
          <a:xfrm>
            <a:off x="2236762" y="239381"/>
            <a:ext cx="4977401" cy="5343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Quality management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C67F4057-E73D-DD0B-0259-043679D02820}"/>
              </a:ext>
            </a:extLst>
          </p:cNvPr>
          <p:cNvSpPr txBox="1"/>
          <p:nvPr/>
        </p:nvSpPr>
        <p:spPr>
          <a:xfrm>
            <a:off x="791796" y="1397604"/>
            <a:ext cx="9902228"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table combines the three types of QM reviews (health–compliance– deliverable) into one mini review.</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project’s mini review received a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very good healthy rating (green) </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and the PM has a </a:t>
            </a: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mn-cs"/>
              </a:rPr>
              <a:t>few corrective actions to work </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corrective actions include reviewing critical path tasks and determine what can be done to bring them back on track, and closing out the two late milestones.</a:t>
            </a:r>
          </a:p>
        </p:txBody>
      </p:sp>
    </p:spTree>
    <p:extLst>
      <p:ext uri="{BB962C8B-B14F-4D97-AF65-F5344CB8AC3E}">
        <p14:creationId xmlns:p14="http://schemas.microsoft.com/office/powerpoint/2010/main" val="965999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7E1DD42-B484-685F-1C52-A1F398369165}"/>
              </a:ext>
            </a:extLst>
          </p:cNvPr>
          <p:cNvPicPr>
            <a:picLocks noChangeAspect="1"/>
          </p:cNvPicPr>
          <p:nvPr/>
        </p:nvPicPr>
        <p:blipFill>
          <a:blip r:embed="rId2"/>
          <a:stretch>
            <a:fillRect/>
          </a:stretch>
        </p:blipFill>
        <p:spPr>
          <a:xfrm>
            <a:off x="843385" y="148077"/>
            <a:ext cx="10277932" cy="5767388"/>
          </a:xfrm>
          <a:prstGeom prst="rect">
            <a:avLst/>
          </a:prstGeom>
        </p:spPr>
      </p:pic>
      <p:sp>
        <p:nvSpPr>
          <p:cNvPr id="4" name="TextBox 3">
            <a:extLst>
              <a:ext uri="{FF2B5EF4-FFF2-40B4-BE49-F238E27FC236}">
                <a16:creationId xmlns:a16="http://schemas.microsoft.com/office/drawing/2014/main" id="{00D61D79-A8ED-A52B-CE2E-AA773088AEDC}"/>
              </a:ext>
            </a:extLst>
          </p:cNvPr>
          <p:cNvSpPr txBox="1"/>
          <p:nvPr/>
        </p:nvSpPr>
        <p:spPr>
          <a:xfrm>
            <a:off x="2795954" y="5915465"/>
            <a:ext cx="7487530" cy="369332"/>
          </a:xfrm>
          <a:prstGeom prst="rect">
            <a:avLst/>
          </a:prstGeom>
          <a:noFill/>
        </p:spPr>
        <p:txBody>
          <a:bodyPr wrap="square">
            <a:spAutoFit/>
          </a:bodyPr>
          <a:lstStyle/>
          <a:p>
            <a:r>
              <a:rPr lang="en-US" dirty="0">
                <a:hlinkClick r:id="rId3"/>
              </a:rPr>
              <a:t>https://shop.techno-pm.com/products/monthly-status-update-template</a:t>
            </a:r>
            <a:r>
              <a:rPr lang="en-US" dirty="0"/>
              <a:t> </a:t>
            </a:r>
          </a:p>
        </p:txBody>
      </p:sp>
    </p:spTree>
    <p:extLst>
      <p:ext uri="{BB962C8B-B14F-4D97-AF65-F5344CB8AC3E}">
        <p14:creationId xmlns:p14="http://schemas.microsoft.com/office/powerpoint/2010/main" val="2019247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FE100E-7D00-B893-F137-9B37CFC0B8E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98942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75C26A19-C6DF-C123-17C5-B29BFF73CD4B}"/>
              </a:ext>
            </a:extLst>
          </p:cNvPr>
          <p:cNvSpPr txBox="1"/>
          <p:nvPr/>
        </p:nvSpPr>
        <p:spPr>
          <a:xfrm>
            <a:off x="306460" y="1757049"/>
            <a:ext cx="6903232"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This section contains sponsor and supplier agreements, which specify the mutual commitments of the involved parties during the life of this project.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agreements provide project team members with access to the baseline of each agreement and its amendments.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statement of work (SOW) that was generated from the request for proposal (RFP) document should also be included. </a:t>
            </a:r>
          </a:p>
        </p:txBody>
      </p:sp>
      <p:pic>
        <p:nvPicPr>
          <p:cNvPr id="8" name="Picture 7">
            <a:extLst>
              <a:ext uri="{FF2B5EF4-FFF2-40B4-BE49-F238E27FC236}">
                <a16:creationId xmlns:a16="http://schemas.microsoft.com/office/drawing/2014/main" id="{535D42F3-4D0A-428A-53CF-0836A671D7FC}"/>
              </a:ext>
            </a:extLst>
          </p:cNvPr>
          <p:cNvPicPr>
            <a:picLocks noChangeAspect="1"/>
          </p:cNvPicPr>
          <p:nvPr/>
        </p:nvPicPr>
        <p:blipFill>
          <a:blip r:embed="rId6"/>
          <a:stretch>
            <a:fillRect/>
          </a:stretch>
        </p:blipFill>
        <p:spPr>
          <a:xfrm>
            <a:off x="7385538" y="1757049"/>
            <a:ext cx="3845379" cy="3157307"/>
          </a:xfrm>
          <a:prstGeom prst="rect">
            <a:avLst/>
          </a:prstGeom>
        </p:spPr>
      </p:pic>
    </p:spTree>
    <p:extLst>
      <p:ext uri="{BB962C8B-B14F-4D97-AF65-F5344CB8AC3E}">
        <p14:creationId xmlns:p14="http://schemas.microsoft.com/office/powerpoint/2010/main" val="41540939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443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738AF1A9-D070-7A31-B30A-CFD77CA86909}"/>
              </a:ext>
            </a:extLst>
          </p:cNvPr>
          <p:cNvSpPr txBox="1"/>
          <p:nvPr/>
        </p:nvSpPr>
        <p:spPr>
          <a:xfrm>
            <a:off x="130615" y="1635661"/>
            <a:ext cx="8014580" cy="4832092"/>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Calibri" panose="020F0502020204030204"/>
                <a:ea typeface="+mn-ea"/>
                <a:cs typeface="+mn-cs"/>
              </a:rPr>
              <a:t>The </a:t>
            </a:r>
            <a:r>
              <a:rPr lang="en-US" sz="2800" b="1" dirty="0">
                <a:solidFill>
                  <a:srgbClr val="0070C0"/>
                </a:solidFill>
                <a:latin typeface="Calibri" panose="020F0502020204030204"/>
              </a:rPr>
              <a:t>Statement</a:t>
            </a:r>
            <a:r>
              <a:rPr kumimoji="0" lang="en-US" sz="2800" b="1" i="0" u="none" strike="noStrike" kern="1200" cap="none" spc="0" normalizeH="0" baseline="0" noProof="0" dirty="0">
                <a:ln>
                  <a:noFill/>
                </a:ln>
                <a:solidFill>
                  <a:srgbClr val="0070C0"/>
                </a:solidFill>
                <a:effectLst/>
                <a:uLnTx/>
                <a:uFillTx/>
                <a:latin typeface="Calibri" panose="020F0502020204030204"/>
                <a:ea typeface="+mn-ea"/>
                <a:cs typeface="+mn-cs"/>
              </a:rPr>
              <a:t> Of Work (SOW) includes: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lang="en-US" sz="2800" dirty="0">
                <a:solidFill>
                  <a:srgbClr val="002060"/>
                </a:solidFill>
                <a:latin typeface="Calibri" panose="020F0502020204030204"/>
              </a:rPr>
              <a:t>Information</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such as the work to be performed by the vendor</a:t>
            </a:r>
            <a:endParaRPr lang="en-US" sz="2800" dirty="0">
              <a:solidFill>
                <a:srgbClr val="002060"/>
              </a:solidFill>
              <a:latin typeface="Calibri" panose="020F0502020204030204"/>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When work is due, how the work will be measured for acceptance</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lang="en-US" sz="2800" dirty="0">
                <a:solidFill>
                  <a:srgbClr val="002060"/>
                </a:solidFill>
                <a:latin typeface="Calibri" panose="020F0502020204030204"/>
              </a:rPr>
              <a:t>T</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he working relationship between the vendor and your organization.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Finally, the SOW becomes a major part of the eventual contract between your organization and the vendor</a:t>
            </a:r>
          </a:p>
        </p:txBody>
      </p:sp>
      <p:pic>
        <p:nvPicPr>
          <p:cNvPr id="8" name="Picture 7">
            <a:extLst>
              <a:ext uri="{FF2B5EF4-FFF2-40B4-BE49-F238E27FC236}">
                <a16:creationId xmlns:a16="http://schemas.microsoft.com/office/drawing/2014/main" id="{C601887B-B24E-71BE-5690-47830E576AA9}"/>
              </a:ext>
            </a:extLst>
          </p:cNvPr>
          <p:cNvPicPr>
            <a:picLocks noChangeAspect="1"/>
          </p:cNvPicPr>
          <p:nvPr/>
        </p:nvPicPr>
        <p:blipFill rotWithShape="1">
          <a:blip r:embed="rId6"/>
          <a:srcRect l="7344" t="5192" r="5052" b="6026"/>
          <a:stretch/>
        </p:blipFill>
        <p:spPr>
          <a:xfrm>
            <a:off x="8392885" y="2087149"/>
            <a:ext cx="3432100" cy="2944879"/>
          </a:xfrm>
          <a:prstGeom prst="rect">
            <a:avLst/>
          </a:prstGeom>
        </p:spPr>
      </p:pic>
    </p:spTree>
    <p:extLst>
      <p:ext uri="{BB962C8B-B14F-4D97-AF65-F5344CB8AC3E}">
        <p14:creationId xmlns:p14="http://schemas.microsoft.com/office/powerpoint/2010/main" val="25605497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24BD19-A65F-592B-87FD-12BAA313435D}"/>
              </a:ext>
            </a:extLst>
          </p:cNvPr>
          <p:cNvPicPr>
            <a:picLocks noChangeAspect="1"/>
          </p:cNvPicPr>
          <p:nvPr/>
        </p:nvPicPr>
        <p:blipFill rotWithShape="1">
          <a:blip r:embed="rId2"/>
          <a:srcRect l="10934" t="19768" r="11020"/>
          <a:stretch/>
        </p:blipFill>
        <p:spPr>
          <a:xfrm>
            <a:off x="6095999" y="406177"/>
            <a:ext cx="4697143" cy="5625037"/>
          </a:xfrm>
          <a:prstGeom prst="rect">
            <a:avLst/>
          </a:prstGeom>
        </p:spPr>
      </p:pic>
      <p:sp>
        <p:nvSpPr>
          <p:cNvPr id="4" name="TextBox 3">
            <a:extLst>
              <a:ext uri="{FF2B5EF4-FFF2-40B4-BE49-F238E27FC236}">
                <a16:creationId xmlns:a16="http://schemas.microsoft.com/office/drawing/2014/main" id="{7B40C315-E1FB-1D39-B9ED-636EBEA3FA26}"/>
              </a:ext>
            </a:extLst>
          </p:cNvPr>
          <p:cNvSpPr txBox="1"/>
          <p:nvPr/>
        </p:nvSpPr>
        <p:spPr>
          <a:xfrm>
            <a:off x="2890617" y="6082491"/>
            <a:ext cx="6098344" cy="369332"/>
          </a:xfrm>
          <a:prstGeom prst="rect">
            <a:avLst/>
          </a:prstGeom>
          <a:noFill/>
        </p:spPr>
        <p:txBody>
          <a:bodyPr wrap="square">
            <a:spAutoFit/>
          </a:bodyPr>
          <a:lstStyle/>
          <a:p>
            <a:r>
              <a:rPr lang="en-US" dirty="0">
                <a:hlinkClick r:id="rId3"/>
              </a:rPr>
              <a:t>https://www.projectmanagement.ie/blog/statement-of-work/</a:t>
            </a:r>
            <a:r>
              <a:rPr lang="en-US" dirty="0"/>
              <a:t> </a:t>
            </a:r>
          </a:p>
        </p:txBody>
      </p:sp>
      <p:pic>
        <p:nvPicPr>
          <p:cNvPr id="5" name="Picture 4">
            <a:extLst>
              <a:ext uri="{FF2B5EF4-FFF2-40B4-BE49-F238E27FC236}">
                <a16:creationId xmlns:a16="http://schemas.microsoft.com/office/drawing/2014/main" id="{355AB6F7-B945-DE57-C9B1-C055A6417F56}"/>
              </a:ext>
            </a:extLst>
          </p:cNvPr>
          <p:cNvPicPr>
            <a:picLocks noChangeAspect="1"/>
          </p:cNvPicPr>
          <p:nvPr/>
        </p:nvPicPr>
        <p:blipFill>
          <a:blip r:embed="rId4"/>
          <a:stretch>
            <a:fillRect/>
          </a:stretch>
        </p:blipFill>
        <p:spPr>
          <a:xfrm>
            <a:off x="952500" y="180975"/>
            <a:ext cx="10287000" cy="6496050"/>
          </a:xfrm>
          <a:prstGeom prst="rect">
            <a:avLst/>
          </a:prstGeom>
        </p:spPr>
      </p:pic>
      <p:sp>
        <p:nvSpPr>
          <p:cNvPr id="3" name="TextBox 2">
            <a:extLst>
              <a:ext uri="{FF2B5EF4-FFF2-40B4-BE49-F238E27FC236}">
                <a16:creationId xmlns:a16="http://schemas.microsoft.com/office/drawing/2014/main" id="{7966C077-2EB8-89F7-B488-CB917837A047}"/>
              </a:ext>
            </a:extLst>
          </p:cNvPr>
          <p:cNvSpPr txBox="1"/>
          <p:nvPr/>
        </p:nvSpPr>
        <p:spPr>
          <a:xfrm>
            <a:off x="3043017" y="6234891"/>
            <a:ext cx="6098344" cy="369332"/>
          </a:xfrm>
          <a:prstGeom prst="rect">
            <a:avLst/>
          </a:prstGeom>
          <a:noFill/>
        </p:spPr>
        <p:txBody>
          <a:bodyPr wrap="square">
            <a:spAutoFit/>
          </a:bodyPr>
          <a:lstStyle/>
          <a:p>
            <a:r>
              <a:rPr lang="en-US" dirty="0">
                <a:hlinkClick r:id="rId3"/>
              </a:rPr>
              <a:t>https://www.projectmanagement.ie/blog/statement-of-work/</a:t>
            </a:r>
            <a:r>
              <a:rPr lang="en-US" dirty="0"/>
              <a:t> </a:t>
            </a:r>
          </a:p>
        </p:txBody>
      </p:sp>
    </p:spTree>
    <p:extLst>
      <p:ext uri="{BB962C8B-B14F-4D97-AF65-F5344CB8AC3E}">
        <p14:creationId xmlns:p14="http://schemas.microsoft.com/office/powerpoint/2010/main" val="29903499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DAA66849-346E-84F9-C7A9-404EC0F364DC}"/>
              </a:ext>
            </a:extLst>
          </p:cNvPr>
          <p:cNvSpPr txBox="1"/>
          <p:nvPr/>
        </p:nvSpPr>
        <p:spPr>
          <a:xfrm>
            <a:off x="243156" y="2204822"/>
            <a:ext cx="6171712" cy="2246769"/>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rPr>
              <a:t>There are three basic contract types</a:t>
            </a:r>
            <a:endParaRPr lang="en-US" sz="2800" b="1" dirty="0">
              <a:solidFill>
                <a:srgbClr val="C00000"/>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Fixed price</a:t>
            </a:r>
            <a:endParaRPr lang="en-US" sz="2800" dirty="0">
              <a:solidFill>
                <a:srgbClr val="002060"/>
              </a:solidFill>
              <a:latin typeface="Calibri" panose="020F0502020204030204"/>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Best estimate</a:t>
            </a:r>
            <a:endParaRPr lang="en-US" sz="2800" dirty="0">
              <a:solidFill>
                <a:srgbClr val="002060"/>
              </a:solidFill>
              <a:latin typeface="Calibri" panose="020F0502020204030204"/>
            </a:endParaRP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Hourly services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a:t>
            </a:r>
          </a:p>
        </p:txBody>
      </p:sp>
      <p:pic>
        <p:nvPicPr>
          <p:cNvPr id="8" name="Picture 7">
            <a:extLst>
              <a:ext uri="{FF2B5EF4-FFF2-40B4-BE49-F238E27FC236}">
                <a16:creationId xmlns:a16="http://schemas.microsoft.com/office/drawing/2014/main" id="{1BC78324-344B-F20B-D0DB-0DEB2A554C94}"/>
              </a:ext>
            </a:extLst>
          </p:cNvPr>
          <p:cNvPicPr>
            <a:picLocks noChangeAspect="1"/>
          </p:cNvPicPr>
          <p:nvPr/>
        </p:nvPicPr>
        <p:blipFill>
          <a:blip r:embed="rId6"/>
          <a:stretch>
            <a:fillRect/>
          </a:stretch>
        </p:blipFill>
        <p:spPr>
          <a:xfrm>
            <a:off x="8183953" y="2704423"/>
            <a:ext cx="2886075" cy="1581150"/>
          </a:xfrm>
          <a:prstGeom prst="rect">
            <a:avLst/>
          </a:prstGeom>
        </p:spPr>
      </p:pic>
    </p:spTree>
    <p:extLst>
      <p:ext uri="{BB962C8B-B14F-4D97-AF65-F5344CB8AC3E}">
        <p14:creationId xmlns:p14="http://schemas.microsoft.com/office/powerpoint/2010/main" val="20310444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DAA66849-346E-84F9-C7A9-404EC0F364DC}"/>
              </a:ext>
            </a:extLst>
          </p:cNvPr>
          <p:cNvSpPr txBox="1"/>
          <p:nvPr/>
        </p:nvSpPr>
        <p:spPr>
          <a:xfrm>
            <a:off x="130613" y="1744394"/>
            <a:ext cx="6213916" cy="4524315"/>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A fixed price contract</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has a system solution, defined requirements, fixed schedule, and a high-risk factor because of the possibility of cost/schedule overruns.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A best estimate contract </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has specific amount of hours, defined skills, and minimum risk.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An hourly services contract or “body shop”</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has an undefined amount of hours, rate based on skill type, and no risk.</a:t>
            </a:r>
          </a:p>
        </p:txBody>
      </p:sp>
      <p:pic>
        <p:nvPicPr>
          <p:cNvPr id="11" name="Picture 10">
            <a:extLst>
              <a:ext uri="{FF2B5EF4-FFF2-40B4-BE49-F238E27FC236}">
                <a16:creationId xmlns:a16="http://schemas.microsoft.com/office/drawing/2014/main" id="{FD5B45B7-B21F-F909-A34A-19209DAED0AC}"/>
              </a:ext>
            </a:extLst>
          </p:cNvPr>
          <p:cNvPicPr>
            <a:picLocks noChangeAspect="1"/>
          </p:cNvPicPr>
          <p:nvPr/>
        </p:nvPicPr>
        <p:blipFill>
          <a:blip r:embed="rId6"/>
          <a:stretch>
            <a:fillRect/>
          </a:stretch>
        </p:blipFill>
        <p:spPr>
          <a:xfrm>
            <a:off x="6625883" y="1744393"/>
            <a:ext cx="5435504" cy="2838689"/>
          </a:xfrm>
          <a:prstGeom prst="rect">
            <a:avLst/>
          </a:prstGeom>
        </p:spPr>
      </p:pic>
      <p:sp>
        <p:nvSpPr>
          <p:cNvPr id="13" name="TextBox 12">
            <a:extLst>
              <a:ext uri="{FF2B5EF4-FFF2-40B4-BE49-F238E27FC236}">
                <a16:creationId xmlns:a16="http://schemas.microsoft.com/office/drawing/2014/main" id="{9565E596-8830-5077-A754-21BC4DD67740}"/>
              </a:ext>
            </a:extLst>
          </p:cNvPr>
          <p:cNvSpPr txBox="1"/>
          <p:nvPr/>
        </p:nvSpPr>
        <p:spPr>
          <a:xfrm>
            <a:off x="6495756" y="4333001"/>
            <a:ext cx="6210886" cy="338554"/>
          </a:xfrm>
          <a:prstGeom prst="rect">
            <a:avLst/>
          </a:prstGeom>
          <a:noFill/>
        </p:spPr>
        <p:txBody>
          <a:bodyPr wrap="square">
            <a:spAutoFit/>
          </a:bodyPr>
          <a:lstStyle/>
          <a:p>
            <a:r>
              <a:rPr lang="en-US" sz="1600" dirty="0">
                <a:hlinkClick r:id="rId7"/>
              </a:rPr>
              <a:t>http://www.free-management-ebooks.com/faqpm/budget-08.htm</a:t>
            </a:r>
            <a:r>
              <a:rPr lang="en-US" sz="1600" dirty="0"/>
              <a:t> </a:t>
            </a:r>
          </a:p>
        </p:txBody>
      </p:sp>
    </p:spTree>
    <p:extLst>
      <p:ext uri="{BB962C8B-B14F-4D97-AF65-F5344CB8AC3E}">
        <p14:creationId xmlns:p14="http://schemas.microsoft.com/office/powerpoint/2010/main" val="34113918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4A5CB8A3-2438-FB6C-165A-C105E05A16BD}"/>
              </a:ext>
            </a:extLst>
          </p:cNvPr>
          <p:cNvSpPr txBox="1"/>
          <p:nvPr/>
        </p:nvSpPr>
        <p:spPr>
          <a:xfrm>
            <a:off x="243157" y="2219422"/>
            <a:ext cx="7930174" cy="270953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structure and content of agreements can vary markedly from project to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In particular, agreements with external sponsors and sub-contractors are usually very different from those with internal organizations.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8D194429-BB13-4111-FDC7-AB19C59B3942}"/>
              </a:ext>
            </a:extLst>
          </p:cNvPr>
          <p:cNvPicPr>
            <a:picLocks noChangeAspect="1"/>
          </p:cNvPicPr>
          <p:nvPr/>
        </p:nvPicPr>
        <p:blipFill>
          <a:blip r:embed="rId6"/>
          <a:stretch>
            <a:fillRect/>
          </a:stretch>
        </p:blipFill>
        <p:spPr>
          <a:xfrm>
            <a:off x="8834511" y="2476500"/>
            <a:ext cx="2495554" cy="1905000"/>
          </a:xfrm>
          <a:prstGeom prst="rect">
            <a:avLst/>
          </a:prstGeom>
        </p:spPr>
      </p:pic>
    </p:spTree>
    <p:extLst>
      <p:ext uri="{BB962C8B-B14F-4D97-AF65-F5344CB8AC3E}">
        <p14:creationId xmlns:p14="http://schemas.microsoft.com/office/powerpoint/2010/main" val="7009704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4A5CB8A3-2438-FB6C-165A-C105E05A16BD}"/>
              </a:ext>
            </a:extLst>
          </p:cNvPr>
          <p:cNvSpPr txBox="1"/>
          <p:nvPr/>
        </p:nvSpPr>
        <p:spPr>
          <a:xfrm>
            <a:off x="130614" y="2204822"/>
            <a:ext cx="8276039" cy="2308324"/>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When the parties are from the same enterprise, the agreement is less formal but should exist to eliminate future misunderstandings. </a:t>
            </a:r>
            <a:endParaRPr lang="en-US" sz="2400" dirty="0">
              <a:solidFill>
                <a:srgbClr val="002060"/>
              </a:solidFill>
              <a:latin typeface="Calibri" panose="020F0502020204030204"/>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Outsourcing a project can be a long and winding road, studded with sweet points and painful pitfalls.</a:t>
            </a:r>
          </a:p>
        </p:txBody>
      </p:sp>
      <p:pic>
        <p:nvPicPr>
          <p:cNvPr id="10" name="Picture 9">
            <a:extLst>
              <a:ext uri="{FF2B5EF4-FFF2-40B4-BE49-F238E27FC236}">
                <a16:creationId xmlns:a16="http://schemas.microsoft.com/office/drawing/2014/main" id="{A6D8274A-0005-6871-49D1-FC8ED65EF21D}"/>
              </a:ext>
            </a:extLst>
          </p:cNvPr>
          <p:cNvPicPr>
            <a:picLocks noChangeAspect="1"/>
          </p:cNvPicPr>
          <p:nvPr/>
        </p:nvPicPr>
        <p:blipFill>
          <a:blip r:embed="rId6"/>
          <a:stretch>
            <a:fillRect/>
          </a:stretch>
        </p:blipFill>
        <p:spPr>
          <a:xfrm>
            <a:off x="8292777" y="3993732"/>
            <a:ext cx="2143125" cy="2143125"/>
          </a:xfrm>
          <a:prstGeom prst="rect">
            <a:avLst/>
          </a:prstGeom>
        </p:spPr>
      </p:pic>
      <p:pic>
        <p:nvPicPr>
          <p:cNvPr id="11" name="Picture 10">
            <a:extLst>
              <a:ext uri="{FF2B5EF4-FFF2-40B4-BE49-F238E27FC236}">
                <a16:creationId xmlns:a16="http://schemas.microsoft.com/office/drawing/2014/main" id="{F49AD7CF-9FA3-4411-119B-87031AC0A13D}"/>
              </a:ext>
            </a:extLst>
          </p:cNvPr>
          <p:cNvPicPr>
            <a:picLocks noChangeAspect="1"/>
          </p:cNvPicPr>
          <p:nvPr/>
        </p:nvPicPr>
        <p:blipFill>
          <a:blip r:embed="rId7"/>
          <a:stretch>
            <a:fillRect/>
          </a:stretch>
        </p:blipFill>
        <p:spPr>
          <a:xfrm>
            <a:off x="3377564" y="4625013"/>
            <a:ext cx="1599508" cy="1599508"/>
          </a:xfrm>
          <a:prstGeom prst="rect">
            <a:avLst/>
          </a:prstGeom>
        </p:spPr>
      </p:pic>
      <p:pic>
        <p:nvPicPr>
          <p:cNvPr id="12" name="Picture 11">
            <a:extLst>
              <a:ext uri="{FF2B5EF4-FFF2-40B4-BE49-F238E27FC236}">
                <a16:creationId xmlns:a16="http://schemas.microsoft.com/office/drawing/2014/main" id="{80D3E864-ACFE-54A0-D741-B87EDAF183A9}"/>
              </a:ext>
            </a:extLst>
          </p:cNvPr>
          <p:cNvPicPr>
            <a:picLocks noChangeAspect="1"/>
          </p:cNvPicPr>
          <p:nvPr/>
        </p:nvPicPr>
        <p:blipFill rotWithShape="1">
          <a:blip r:embed="rId8"/>
          <a:srcRect l="27191" t="10683" r="28143" b="22045"/>
          <a:stretch/>
        </p:blipFill>
        <p:spPr>
          <a:xfrm>
            <a:off x="9459319" y="1734294"/>
            <a:ext cx="1953166" cy="2128310"/>
          </a:xfrm>
          <a:prstGeom prst="rect">
            <a:avLst/>
          </a:prstGeom>
        </p:spPr>
      </p:pic>
    </p:spTree>
    <p:extLst>
      <p:ext uri="{BB962C8B-B14F-4D97-AF65-F5344CB8AC3E}">
        <p14:creationId xmlns:p14="http://schemas.microsoft.com/office/powerpoint/2010/main" val="4373797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4C8FE07A-4621-642D-9EA6-12EBB5265A40}"/>
              </a:ext>
            </a:extLst>
          </p:cNvPr>
          <p:cNvSpPr txBox="1"/>
          <p:nvPr/>
        </p:nvSpPr>
        <p:spPr>
          <a:xfrm>
            <a:off x="349870" y="1901988"/>
            <a:ext cx="7612443"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At any point, organizations can make irreparable errors, including inadequate due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diligence up front</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cost cutting at the expense of quality</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and </a:t>
            </a:r>
            <a:r>
              <a:rPr kumimoji="0" lang="en-US" sz="2400" b="0" i="0" u="sng" strike="noStrike" kern="1200" cap="none" spc="0" normalizeH="0" baseline="0" noProof="0" dirty="0">
                <a:ln>
                  <a:noFill/>
                </a:ln>
                <a:solidFill>
                  <a:srgbClr val="002060"/>
                </a:solidFill>
                <a:effectLst/>
                <a:uLnTx/>
                <a:uFillTx/>
                <a:latin typeface="Calibri" panose="020F0502020204030204"/>
                <a:ea typeface="+mn-ea"/>
                <a:cs typeface="+mn-cs"/>
              </a:rPr>
              <a:t>insufficient focus on knowledge transfer and training</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t>
            </a:r>
          </a:p>
          <a:p>
            <a:pPr marL="285750" marR="0" lvl="0" indent="-28575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SA" sz="2400" b="0" i="0" u="none" strike="noStrike" kern="1200" cap="none" spc="0" normalizeH="0" baseline="0" noProof="0" dirty="0">
                <a:ln>
                  <a:noFill/>
                </a:ln>
                <a:solidFill>
                  <a:srgbClr val="002060"/>
                </a:solidFill>
                <a:effectLst/>
                <a:uLnTx/>
                <a:uFillTx/>
                <a:latin typeface="Calibri" panose="020F0502020204030204"/>
                <a:ea typeface="+mn-ea"/>
                <a:cs typeface="+mn-cs"/>
              </a:rPr>
              <a:t>في أي وقت ، يمكن للمنظمات ارتكاب أخطاء لا يمكن إصلاحها ، بما في ذلك عدم كفاية العناية الواجبة مقدمًا ، وخفض التكاليف على حساب الجودة ، والتركيز غير الكافي على نقل المعرفة والتدريب.</a:t>
            </a: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R="0" lvl="0" algn="just"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The Table shows 10 key questions to ask to improve an organization’s chances for outsourcing success.</a:t>
            </a:r>
          </a:p>
        </p:txBody>
      </p:sp>
      <p:pic>
        <p:nvPicPr>
          <p:cNvPr id="11" name="Picture 10">
            <a:extLst>
              <a:ext uri="{FF2B5EF4-FFF2-40B4-BE49-F238E27FC236}">
                <a16:creationId xmlns:a16="http://schemas.microsoft.com/office/drawing/2014/main" id="{331CF049-0CC4-AFB3-9EB3-55AD55E8948D}"/>
              </a:ext>
            </a:extLst>
          </p:cNvPr>
          <p:cNvPicPr>
            <a:picLocks noChangeAspect="1"/>
          </p:cNvPicPr>
          <p:nvPr/>
        </p:nvPicPr>
        <p:blipFill>
          <a:blip r:embed="rId6"/>
          <a:stretch>
            <a:fillRect/>
          </a:stretch>
        </p:blipFill>
        <p:spPr>
          <a:xfrm>
            <a:off x="8823740" y="2688051"/>
            <a:ext cx="2619375" cy="1743075"/>
          </a:xfrm>
          <a:prstGeom prst="rect">
            <a:avLst/>
          </a:prstGeom>
        </p:spPr>
      </p:pic>
    </p:spTree>
    <p:extLst>
      <p:ext uri="{BB962C8B-B14F-4D97-AF65-F5344CB8AC3E}">
        <p14:creationId xmlns:p14="http://schemas.microsoft.com/office/powerpoint/2010/main" val="10754923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3" name="Picture 12">
            <a:extLst>
              <a:ext uri="{FF2B5EF4-FFF2-40B4-BE49-F238E27FC236}">
                <a16:creationId xmlns:a16="http://schemas.microsoft.com/office/drawing/2014/main" id="{D8F71833-7ED3-235A-5823-A66007827027}"/>
              </a:ext>
            </a:extLst>
          </p:cNvPr>
          <p:cNvPicPr>
            <a:picLocks noChangeAspect="1"/>
          </p:cNvPicPr>
          <p:nvPr/>
        </p:nvPicPr>
        <p:blipFill>
          <a:blip r:embed="rId5"/>
          <a:stretch>
            <a:fillRect/>
          </a:stretch>
        </p:blipFill>
        <p:spPr>
          <a:xfrm>
            <a:off x="1323139" y="177730"/>
            <a:ext cx="9296566" cy="6136780"/>
          </a:xfrm>
          <a:prstGeom prst="rect">
            <a:avLst/>
          </a:prstGeom>
        </p:spPr>
      </p:pic>
    </p:spTree>
    <p:extLst>
      <p:ext uri="{BB962C8B-B14F-4D97-AF65-F5344CB8AC3E}">
        <p14:creationId xmlns:p14="http://schemas.microsoft.com/office/powerpoint/2010/main" val="32061817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59971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Sponsor and supplier agreements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D1674978-195C-D9C7-660B-41C3721E6971}"/>
              </a:ext>
            </a:extLst>
          </p:cNvPr>
          <p:cNvPicPr>
            <a:picLocks noChangeAspect="1"/>
          </p:cNvPicPr>
          <p:nvPr/>
        </p:nvPicPr>
        <p:blipFill>
          <a:blip r:embed="rId5"/>
          <a:stretch>
            <a:fillRect/>
          </a:stretch>
        </p:blipFill>
        <p:spPr>
          <a:xfrm>
            <a:off x="607214" y="117259"/>
            <a:ext cx="10623703" cy="6314510"/>
          </a:xfrm>
          <a:prstGeom prst="rect">
            <a:avLst/>
          </a:prstGeom>
        </p:spPr>
      </p:pic>
    </p:spTree>
    <p:extLst>
      <p:ext uri="{BB962C8B-B14F-4D97-AF65-F5344CB8AC3E}">
        <p14:creationId xmlns:p14="http://schemas.microsoft.com/office/powerpoint/2010/main" val="9621674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Microsoft Project 2010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61159" y="2262566"/>
            <a:ext cx="9069657" cy="307462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is a range of widely used project planning and requirements management packages such as Microsoft Project 2010, Primavera, and IBM’s </a:t>
            </a:r>
            <a:r>
              <a:rPr kumimoji="0" lang="en-US" sz="20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Telelogic</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DOORS.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text will focus on MS Project to illustrate many of the techniques, but other competitors also offer similar capabilities. </a:t>
            </a:r>
          </a:p>
        </p:txBody>
      </p:sp>
      <p:pic>
        <p:nvPicPr>
          <p:cNvPr id="8" name="Picture 7">
            <a:extLst>
              <a:ext uri="{FF2B5EF4-FFF2-40B4-BE49-F238E27FC236}">
                <a16:creationId xmlns:a16="http://schemas.microsoft.com/office/drawing/2014/main" id="{EAAD407B-F079-9C92-A5FE-C49E1FC626CE}"/>
              </a:ext>
            </a:extLst>
          </p:cNvPr>
          <p:cNvPicPr>
            <a:picLocks noChangeAspect="1"/>
          </p:cNvPicPr>
          <p:nvPr/>
        </p:nvPicPr>
        <p:blipFill>
          <a:blip r:embed="rId6"/>
          <a:stretch>
            <a:fillRect/>
          </a:stretch>
        </p:blipFill>
        <p:spPr>
          <a:xfrm>
            <a:off x="9165605" y="2942628"/>
            <a:ext cx="2676525" cy="1714500"/>
          </a:xfrm>
          <a:prstGeom prst="rect">
            <a:avLst/>
          </a:prstGeom>
        </p:spPr>
      </p:pic>
    </p:spTree>
    <p:extLst>
      <p:ext uri="{BB962C8B-B14F-4D97-AF65-F5344CB8AC3E}">
        <p14:creationId xmlns:p14="http://schemas.microsoft.com/office/powerpoint/2010/main" val="13531797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9705" y="5605979"/>
            <a:ext cx="1222425" cy="1096206"/>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Microsoft Project 2010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61159" y="2262566"/>
            <a:ext cx="9069657" cy="245907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there are many different types of add-ins for Microsoft Project 2010 and Microsoft has a large growing library of project plan templates (e.g., for engineering, construction, new business, new product, and start-up business) that could be used for developing new project plans.</a:t>
            </a:r>
          </a:p>
        </p:txBody>
      </p:sp>
      <p:pic>
        <p:nvPicPr>
          <p:cNvPr id="8" name="Picture 7">
            <a:extLst>
              <a:ext uri="{FF2B5EF4-FFF2-40B4-BE49-F238E27FC236}">
                <a16:creationId xmlns:a16="http://schemas.microsoft.com/office/drawing/2014/main" id="{EAAD407B-F079-9C92-A5FE-C49E1FC626CE}"/>
              </a:ext>
            </a:extLst>
          </p:cNvPr>
          <p:cNvPicPr>
            <a:picLocks noChangeAspect="1"/>
          </p:cNvPicPr>
          <p:nvPr/>
        </p:nvPicPr>
        <p:blipFill>
          <a:blip r:embed="rId6"/>
          <a:stretch>
            <a:fillRect/>
          </a:stretch>
        </p:blipFill>
        <p:spPr>
          <a:xfrm>
            <a:off x="9165605" y="2942628"/>
            <a:ext cx="2676525" cy="1714500"/>
          </a:xfrm>
          <a:prstGeom prst="rect">
            <a:avLst/>
          </a:prstGeom>
        </p:spPr>
      </p:pic>
    </p:spTree>
    <p:extLst>
      <p:ext uri="{BB962C8B-B14F-4D97-AF65-F5344CB8AC3E}">
        <p14:creationId xmlns:p14="http://schemas.microsoft.com/office/powerpoint/2010/main" val="15588065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8394" y="5846925"/>
            <a:ext cx="953736" cy="855260"/>
          </a:xfrm>
          <a:prstGeom prst="rect">
            <a:avLst/>
          </a:prstGeom>
        </p:spPr>
      </p:pic>
      <p:pic>
        <p:nvPicPr>
          <p:cNvPr id="3" name="Picture 2"/>
          <p:cNvPicPr>
            <a:picLocks noChangeAspect="1"/>
          </p:cNvPicPr>
          <p:nvPr/>
        </p:nvPicPr>
        <p:blipFill>
          <a:blip r:embed="rId3"/>
          <a:stretch>
            <a:fillRect/>
          </a:stretch>
        </p:blipFill>
        <p:spPr>
          <a:xfrm>
            <a:off x="349870" y="63363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Microsoft Project 2010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1411838"/>
            <a:ext cx="11711516" cy="49212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Most companies that have a project management process or program using Microsoft Project 2010 as a planning and scheduling tool (MS has about a 90% market share), which is a key instrument that is referenced many times in this book.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first time you access Microsoft Project 2010, the menu ribbon will be confusing because the user interface is not very intuitive!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short, the user interface has many choices, many screens, and much functionality, which can be confusing at times (</a:t>
            </a:r>
            <a:r>
              <a:rPr kumimoji="0" lang="en-US" sz="20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Biafore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2010). For example, there are multiple ways of adding a new task and resource.</a:t>
            </a:r>
          </a:p>
        </p:txBody>
      </p:sp>
    </p:spTree>
    <p:extLst>
      <p:ext uri="{BB962C8B-B14F-4D97-AF65-F5344CB8AC3E}">
        <p14:creationId xmlns:p14="http://schemas.microsoft.com/office/powerpoint/2010/main" val="7497830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94831" y="6213919"/>
            <a:ext cx="727567" cy="652444"/>
          </a:xfrm>
          <a:prstGeom prst="rect">
            <a:avLst/>
          </a:prstGeom>
        </p:spPr>
      </p:pic>
      <p:pic>
        <p:nvPicPr>
          <p:cNvPr id="3" name="Picture 2"/>
          <p:cNvPicPr>
            <a:picLocks noChangeAspect="1"/>
          </p:cNvPicPr>
          <p:nvPr/>
        </p:nvPicPr>
        <p:blipFill>
          <a:blip r:embed="rId3"/>
          <a:stretch>
            <a:fillRect/>
          </a:stretch>
        </p:blipFill>
        <p:spPr>
          <a:xfrm>
            <a:off x="130614"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Microsoft Project 2010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69602" y="1287393"/>
            <a:ext cx="11942061" cy="553683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But overall, the new features and utilities added to Microsoft Project 2010 far outweigh its nonintuitive user interface.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of the new features  include faster filtering, grouping and sorting, automatic word-wrapping of long task names, easier formatting, leveling overallocations, playing what-if games, and viewing scheduling issues to be fixed. The following are some time-saving features that you should consider setting up or using within the first tab—File:</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least 90% of the time you open Microsoft Project 2010, you want to open the last file worked on. You can automate the opening of your last file by choosing Options—Advanced and in the General section, check the box for “Open last file on startup.” </a:t>
            </a:r>
          </a:p>
        </p:txBody>
      </p:sp>
    </p:spTree>
    <p:extLst>
      <p:ext uri="{BB962C8B-B14F-4D97-AF65-F5344CB8AC3E}">
        <p14:creationId xmlns:p14="http://schemas.microsoft.com/office/powerpoint/2010/main" val="25877610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99973" y="5770157"/>
            <a:ext cx="1222425" cy="1096206"/>
          </a:xfrm>
          <a:prstGeom prst="rect">
            <a:avLst/>
          </a:prstGeom>
        </p:spPr>
      </p:pic>
      <p:pic>
        <p:nvPicPr>
          <p:cNvPr id="3" name="Picture 2"/>
          <p:cNvPicPr>
            <a:picLocks noChangeAspect="1"/>
          </p:cNvPicPr>
          <p:nvPr/>
        </p:nvPicPr>
        <p:blipFill>
          <a:blip r:embed="rId3"/>
          <a:stretch>
            <a:fillRect/>
          </a:stretch>
        </p:blipFill>
        <p:spPr>
          <a:xfrm>
            <a:off x="130614"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Microsoft Project 2010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79850" y="1472944"/>
            <a:ext cx="11843588"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default for tasks is “Manually Scheduled” when most of the time you want it to be “Auto Scheduled.” You can change this default by  choosing Options—Schedule and select “Auto Scheduled” from the pull-down menu under Scheduling Options.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Most of the time you probably save your project updates every 10 or 15 min but sometimes you get interrupted and forget to do this. You can protect yourself by choosing Option—Save and check the box for “Auto Save Every” by any time you want. 45 minutes would be a safe choice.</a:t>
            </a:r>
          </a:p>
        </p:txBody>
      </p:sp>
    </p:spTree>
    <p:extLst>
      <p:ext uri="{BB962C8B-B14F-4D97-AF65-F5344CB8AC3E}">
        <p14:creationId xmlns:p14="http://schemas.microsoft.com/office/powerpoint/2010/main" val="10109593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99973" y="5770157"/>
            <a:ext cx="1222425" cy="1096206"/>
          </a:xfrm>
          <a:prstGeom prst="rect">
            <a:avLst/>
          </a:prstGeom>
        </p:spPr>
      </p:pic>
      <p:pic>
        <p:nvPicPr>
          <p:cNvPr id="3" name="Picture 2"/>
          <p:cNvPicPr>
            <a:picLocks noChangeAspect="1"/>
          </p:cNvPicPr>
          <p:nvPr/>
        </p:nvPicPr>
        <p:blipFill>
          <a:blip r:embed="rId3"/>
          <a:stretch>
            <a:fillRect/>
          </a:stretch>
        </p:blipFill>
        <p:spPr>
          <a:xfrm>
            <a:off x="130614"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Microsoft Project 2010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1616683"/>
            <a:ext cx="11711989" cy="49212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Why start a project from scratch when Microsoft on-line has a large library of useful project plan templates you can use as a starting point?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is truly one of the great treasures found within Microsoft Project 2010 and currently has more than 70 different types of project templates.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of these online plans include Project Management Institute Process, Engineering Project Plan, New Product Plan, and Proposal Development Plan. To select your online project template, choose New and under Office.com Templates choose Plans and proposals and then Business plans to see the growing library of useful templates.</a:t>
            </a:r>
          </a:p>
        </p:txBody>
      </p:sp>
    </p:spTree>
    <p:extLst>
      <p:ext uri="{BB962C8B-B14F-4D97-AF65-F5344CB8AC3E}">
        <p14:creationId xmlns:p14="http://schemas.microsoft.com/office/powerpoint/2010/main" val="11455627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99973" y="5770157"/>
            <a:ext cx="1222425" cy="1096206"/>
          </a:xfrm>
          <a:prstGeom prst="rect">
            <a:avLst/>
          </a:prstGeom>
        </p:spPr>
      </p:pic>
      <p:pic>
        <p:nvPicPr>
          <p:cNvPr id="3" name="Picture 2"/>
          <p:cNvPicPr>
            <a:picLocks noChangeAspect="1"/>
          </p:cNvPicPr>
          <p:nvPr/>
        </p:nvPicPr>
        <p:blipFill>
          <a:blip r:embed="rId3"/>
          <a:stretch>
            <a:fillRect/>
          </a:stretch>
        </p:blipFill>
        <p:spPr>
          <a:xfrm>
            <a:off x="130614"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Microsoft Project 2010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30614" y="1616683"/>
            <a:ext cx="11711989" cy="49212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To save valuable printing time and paper, which is important, you should get very familiar with Print—Page Setup tabs and the various options you can choose.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in the Page tab you might want adjust the scaling to less than 100%, get familiar with the Margins, Header, Footer, and View tab options.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Finally, you might want to select None under the Legend tab to not print page legends at the bottom.</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For very useful add-ins (Options—Add-Ins), besides Microsoft Visio and Excel see Table 2.10, which shows products with descriptions that you can use with Microsoft Project 2010 that can save you time and add value to your overall project</a:t>
            </a: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1130071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22028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Challenges </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EC4FD435-D48D-0978-8B67-B11160AC131B}"/>
              </a:ext>
            </a:extLst>
          </p:cNvPr>
          <p:cNvSpPr txBox="1"/>
          <p:nvPr/>
        </p:nvSpPr>
        <p:spPr>
          <a:xfrm>
            <a:off x="182841" y="1610200"/>
            <a:ext cx="8951346" cy="4893647"/>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The PM position can be very challenging because every project has its unique personality.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rPr>
              <a:t>For example</a:t>
            </a: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if companies Path X and Path Y were developing an identical system using the same tools and had similar organizations, there would be differences in how they developed, implemented, and used the new system.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Also, it is possible that company Path X completed the project on time and within budget, whereas company Path Y went over schedule and eventually canceled the project.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In summary, good project management can make a difference</a:t>
            </a:r>
          </a:p>
        </p:txBody>
      </p:sp>
      <p:pic>
        <p:nvPicPr>
          <p:cNvPr id="8" name="Picture 7">
            <a:extLst>
              <a:ext uri="{FF2B5EF4-FFF2-40B4-BE49-F238E27FC236}">
                <a16:creationId xmlns:a16="http://schemas.microsoft.com/office/drawing/2014/main" id="{89A5605E-1661-C751-DFE7-38F7FC1AC633}"/>
              </a:ext>
            </a:extLst>
          </p:cNvPr>
          <p:cNvPicPr>
            <a:picLocks noChangeAspect="1"/>
          </p:cNvPicPr>
          <p:nvPr/>
        </p:nvPicPr>
        <p:blipFill>
          <a:blip r:embed="rId6"/>
          <a:stretch>
            <a:fillRect/>
          </a:stretch>
        </p:blipFill>
        <p:spPr>
          <a:xfrm>
            <a:off x="9117581" y="1927274"/>
            <a:ext cx="2971700" cy="2987082"/>
          </a:xfrm>
          <a:prstGeom prst="rect">
            <a:avLst/>
          </a:prstGeom>
        </p:spPr>
      </p:pic>
    </p:spTree>
    <p:extLst>
      <p:ext uri="{BB962C8B-B14F-4D97-AF65-F5344CB8AC3E}">
        <p14:creationId xmlns:p14="http://schemas.microsoft.com/office/powerpoint/2010/main" val="17843638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214193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Conclusion</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8" name="Diagram 7">
            <a:extLst>
              <a:ext uri="{FF2B5EF4-FFF2-40B4-BE49-F238E27FC236}">
                <a16:creationId xmlns:a16="http://schemas.microsoft.com/office/drawing/2014/main" id="{A4579125-F255-BA96-34D3-351C563EED45}"/>
              </a:ext>
            </a:extLst>
          </p:cNvPr>
          <p:cNvGraphicFramePr/>
          <p:nvPr/>
        </p:nvGraphicFramePr>
        <p:xfrm>
          <a:off x="130614" y="1424199"/>
          <a:ext cx="12061386" cy="528327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5089165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9108</TotalTime>
  <Words>2741</Words>
  <Application>Microsoft Office PowerPoint</Application>
  <PresentationFormat>Widescreen</PresentationFormat>
  <Paragraphs>239</Paragraphs>
  <Slides>51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93</cp:revision>
  <dcterms:created xsi:type="dcterms:W3CDTF">2021-08-03T13:03:26Z</dcterms:created>
  <dcterms:modified xsi:type="dcterms:W3CDTF">2023-02-14T20:19:39Z</dcterms:modified>
</cp:coreProperties>
</file>