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26" r:id="rId2"/>
    <p:sldId id="330" r:id="rId3"/>
    <p:sldId id="346" r:id="rId4"/>
    <p:sldId id="263" r:id="rId5"/>
    <p:sldId id="264" r:id="rId6"/>
    <p:sldId id="265" r:id="rId7"/>
    <p:sldId id="266" r:id="rId8"/>
    <p:sldId id="268" r:id="rId9"/>
    <p:sldId id="269" r:id="rId10"/>
    <p:sldId id="364" r:id="rId11"/>
    <p:sldId id="365" r:id="rId12"/>
    <p:sldId id="366" r:id="rId13"/>
    <p:sldId id="367" r:id="rId14"/>
    <p:sldId id="360" r:id="rId15"/>
    <p:sldId id="361" r:id="rId16"/>
    <p:sldId id="362" r:id="rId17"/>
    <p:sldId id="370" r:id="rId18"/>
    <p:sldId id="368" r:id="rId19"/>
    <p:sldId id="371" r:id="rId20"/>
    <p:sldId id="377" r:id="rId21"/>
    <p:sldId id="369" r:id="rId22"/>
    <p:sldId id="372" r:id="rId23"/>
    <p:sldId id="378" r:id="rId24"/>
    <p:sldId id="379" r:id="rId25"/>
    <p:sldId id="380" r:id="rId26"/>
    <p:sldId id="381" r:id="rId27"/>
    <p:sldId id="309" r:id="rId28"/>
    <p:sldId id="359" r:id="rId29"/>
    <p:sldId id="310" r:id="rId30"/>
    <p:sldId id="373" r:id="rId31"/>
    <p:sldId id="375" r:id="rId32"/>
    <p:sldId id="374" r:id="rId33"/>
    <p:sldId id="382" r:id="rId34"/>
    <p:sldId id="376" r:id="rId35"/>
    <p:sldId id="32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076" autoAdjust="0"/>
    <p:restoredTop sz="94598" autoAdjust="0"/>
  </p:normalViewPr>
  <p:slideViewPr>
    <p:cSldViewPr snapToGrid="0">
      <p:cViewPr varScale="1">
        <p:scale>
          <a:sx n="81" d="100"/>
          <a:sy n="81" d="100"/>
        </p:scale>
        <p:origin x="931"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6/4/2023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a:t>
            </a:fld>
            <a:endParaRPr lang="en-US"/>
          </a:p>
        </p:txBody>
      </p:sp>
    </p:spTree>
    <p:extLst>
      <p:ext uri="{BB962C8B-B14F-4D97-AF65-F5344CB8AC3E}">
        <p14:creationId xmlns:p14="http://schemas.microsoft.com/office/powerpoint/2010/main" val="7668497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710719F-2C8D-455B-B6A3-AA2646540AFC}" type="slidenum">
              <a:rPr lang="en-US" smtClean="0"/>
              <a:t>6</a:t>
            </a:fld>
            <a:endParaRPr lang="en-US"/>
          </a:p>
        </p:txBody>
      </p:sp>
    </p:spTree>
    <p:extLst>
      <p:ext uri="{BB962C8B-B14F-4D97-AF65-F5344CB8AC3E}">
        <p14:creationId xmlns:p14="http://schemas.microsoft.com/office/powerpoint/2010/main" val="27816141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710719F-2C8D-455B-B6A3-AA2646540AFC}" type="slidenum">
              <a:rPr lang="en-US" smtClean="0"/>
              <a:t>7</a:t>
            </a:fld>
            <a:endParaRPr lang="en-US"/>
          </a:p>
        </p:txBody>
      </p:sp>
    </p:spTree>
    <p:extLst>
      <p:ext uri="{BB962C8B-B14F-4D97-AF65-F5344CB8AC3E}">
        <p14:creationId xmlns:p14="http://schemas.microsoft.com/office/powerpoint/2010/main" val="21626502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710719F-2C8D-455B-B6A3-AA2646540AFC}" type="slidenum">
              <a:rPr lang="en-US" smtClean="0"/>
              <a:t>30</a:t>
            </a:fld>
            <a:endParaRPr lang="en-US"/>
          </a:p>
        </p:txBody>
      </p:sp>
    </p:spTree>
    <p:extLst>
      <p:ext uri="{BB962C8B-B14F-4D97-AF65-F5344CB8AC3E}">
        <p14:creationId xmlns:p14="http://schemas.microsoft.com/office/powerpoint/2010/main" val="3160648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6/4/2023</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6/4/2023</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6/4/2023</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6/4/2023</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6/4/2023</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6/4/2023</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6/4/2023</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6/4/2023</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6/4/2023</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6/4/2023</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6/4/2023</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6/4/2023</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3.wmf"/></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4.wmf"/></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6.wmf"/></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7.wmf"/></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8.wmf"/></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9.wmf"/></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0.wmf"/></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2.wmf"/><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4.wmf"/></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6.wmf"/></Relationships>
</file>

<file path=ppt/slides/_rels/slide3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1487192" y="2682898"/>
            <a:ext cx="11170918" cy="1446550"/>
          </a:xfrm>
          <a:prstGeom prst="rect">
            <a:avLst/>
          </a:prstGeom>
          <a:noFill/>
        </p:spPr>
        <p:txBody>
          <a:bodyPr wrap="square" rtlCol="0">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IT111 - Introduction to Information Technology</a:t>
            </a:r>
          </a:p>
          <a:p>
            <a:pPr algn="ctr"/>
            <a:r>
              <a:rPr lang="en-US" sz="2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Bachelor of Science in Information Technology</a:t>
            </a:r>
            <a:endParaRPr lang="en-US" sz="28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3200" dirty="0">
              <a:solidFill>
                <a:schemeClr val="bg1"/>
              </a:solidFill>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322" y="4689762"/>
            <a:ext cx="4105765"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3 -  Data Storage</a:t>
            </a:r>
          </a:p>
        </p:txBody>
      </p:sp>
      <p:sp>
        <p:nvSpPr>
          <p:cNvPr id="12" name="TextBox 11">
            <a:extLst>
              <a:ext uri="{FF2B5EF4-FFF2-40B4-BE49-F238E27FC236}">
                <a16:creationId xmlns:a16="http://schemas.microsoft.com/office/drawing/2014/main" id="{8C520B7F-7764-8B81-C7C7-A7440DA2CCAF}"/>
              </a:ext>
            </a:extLst>
          </p:cNvPr>
          <p:cNvSpPr txBox="1"/>
          <p:nvPr/>
        </p:nvSpPr>
        <p:spPr>
          <a:xfrm>
            <a:off x="3722686" y="3702581"/>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Eng. Eman Hamdy</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18194"/>
            <a:ext cx="3798791" cy="2725912"/>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431054" y="1613587"/>
            <a:ext cx="11611046" cy="4070202"/>
          </a:xfrm>
        </p:spPr>
        <p:txBody>
          <a:bodyPr>
            <a:normAutofit/>
          </a:bodyPr>
          <a:lstStyle/>
          <a:p>
            <a:pPr marL="0" marR="0" indent="0">
              <a:lnSpc>
                <a:spcPct val="150000"/>
              </a:lnSpc>
              <a:spcBef>
                <a:spcPts val="0"/>
              </a:spcBef>
              <a:spcAft>
                <a:spcPts val="0"/>
              </a:spcAft>
              <a:buNone/>
            </a:pPr>
            <a:r>
              <a:rPr lang="en-US" sz="24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Upon successful completion of this course, students should be able to:</a:t>
            </a:r>
            <a:endParaRPr lang="en-US" sz="2400" b="1" dirty="0">
              <a:effectLst/>
              <a:latin typeface="Calibri" panose="020F0502020204030204" pitchFamily="34" charset="0"/>
              <a:ea typeface="Calibri" panose="020F0502020204030204" pitchFamily="34" charset="0"/>
            </a:endParaRPr>
          </a:p>
          <a:p>
            <a:pPr>
              <a:spcAft>
                <a:spcPct val="25000"/>
              </a:spcAft>
              <a:buFont typeface="Wingdings" panose="05000000000000000000" pitchFamily="2" charset="2"/>
              <a:buChar char="q"/>
            </a:pPr>
            <a:r>
              <a:rPr lang="en-US" altLang="en-US" sz="2400" i="0" dirty="0"/>
              <a:t>List five different data types used in a computer.</a:t>
            </a:r>
          </a:p>
          <a:p>
            <a:pPr>
              <a:spcAft>
                <a:spcPct val="25000"/>
              </a:spcAft>
              <a:buFont typeface="Wingdings" panose="05000000000000000000" pitchFamily="2" charset="2"/>
              <a:buChar char="q"/>
            </a:pPr>
            <a:r>
              <a:rPr lang="en-US" altLang="en-US" sz="2400" i="0" dirty="0"/>
              <a:t>Describe different methods to store integers inside a computer.</a:t>
            </a:r>
          </a:p>
          <a:p>
            <a:pPr>
              <a:spcAft>
                <a:spcPct val="25000"/>
              </a:spcAft>
              <a:buFont typeface="Wingdings" panose="05000000000000000000" pitchFamily="2" charset="2"/>
              <a:buChar char="q"/>
            </a:pPr>
            <a:r>
              <a:rPr lang="en-US" altLang="en-US" sz="2400" i="0" dirty="0"/>
              <a:t>Describe how reals are stored in a computer.</a:t>
            </a:r>
            <a:endPar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arabicPeriod"/>
            </a:pPr>
            <a:endParaRPr lang="en-US" sz="2400" dirty="0">
              <a:solidFill>
                <a:schemeClr val="tx1"/>
              </a:solidFill>
              <a:effectLst/>
              <a:latin typeface="Times New Roman" panose="02020603050405020304" pitchFamily="18" charset="0"/>
              <a:ea typeface="Times New Roman" panose="02020603050405020304" pitchFamily="18" charset="0"/>
            </a:endParaRPr>
          </a:p>
        </p:txBody>
      </p:sp>
      <p:sp>
        <p:nvSpPr>
          <p:cNvPr id="4" name="TextBox 3">
            <a:extLst>
              <a:ext uri="{FF2B5EF4-FFF2-40B4-BE49-F238E27FC236}">
                <a16:creationId xmlns:a16="http://schemas.microsoft.com/office/drawing/2014/main" id="{8E2D941B-169A-E083-33B8-6FC641850116}"/>
              </a:ext>
            </a:extLst>
          </p:cNvPr>
          <p:cNvSpPr txBox="1"/>
          <p:nvPr/>
        </p:nvSpPr>
        <p:spPr>
          <a:xfrm>
            <a:off x="1622397" y="318557"/>
            <a:ext cx="2494594"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Objectives</a:t>
            </a:r>
            <a:endParaRPr lang="en-US" sz="1600" b="1" dirty="0">
              <a:solidFill>
                <a:srgbClr val="784658"/>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03– Learning Outcome</a:t>
            </a:r>
          </a:p>
        </p:txBody>
      </p:sp>
      <p:sp>
        <p:nvSpPr>
          <p:cNvPr id="10" name="TextBox 9">
            <a:extLst>
              <a:ext uri="{FF2B5EF4-FFF2-40B4-BE49-F238E27FC236}">
                <a16:creationId xmlns:a16="http://schemas.microsoft.com/office/drawing/2014/main" id="{E152FDB4-783F-7C16-7C6B-266FC9AD4FFA}"/>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Tree>
    <p:extLst>
      <p:ext uri="{BB962C8B-B14F-4D97-AF65-F5344CB8AC3E}">
        <p14:creationId xmlns:p14="http://schemas.microsoft.com/office/powerpoint/2010/main" val="3230807159"/>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 name="Title 1"/>
          <p:cNvSpPr>
            <a:spLocks noGrp="1"/>
          </p:cNvSpPr>
          <p:nvPr>
            <p:ph type="title"/>
          </p:nvPr>
        </p:nvSpPr>
        <p:spPr>
          <a:xfrm>
            <a:off x="1347638" y="76012"/>
            <a:ext cx="7285020" cy="1325563"/>
          </a:xfrm>
        </p:spPr>
        <p:txBody>
          <a:bodyPr/>
          <a:lstStyle/>
          <a:p>
            <a:r>
              <a:rPr lang="en-US" altLang="en-US" dirty="0"/>
              <a:t>Introduction</a:t>
            </a:r>
            <a:endParaRPr lang="en-US" altLang="en-US" sz="4400" i="0" dirty="0"/>
          </a:p>
        </p:txBody>
      </p:sp>
      <p:sp>
        <p:nvSpPr>
          <p:cNvPr id="3" name="Content Placeholder 2"/>
          <p:cNvSpPr>
            <a:spLocks noGrp="1"/>
          </p:cNvSpPr>
          <p:nvPr>
            <p:ph idx="1"/>
          </p:nvPr>
        </p:nvSpPr>
        <p:spPr>
          <a:xfrm>
            <a:off x="445160" y="1598789"/>
            <a:ext cx="11550237" cy="4351338"/>
          </a:xfrm>
        </p:spPr>
        <p:txBody>
          <a:bodyPr>
            <a:normAutofit/>
          </a:bodyPr>
          <a:lstStyle/>
          <a:p>
            <a:pPr algn="just" eaLnBrk="1" hangingPunct="1">
              <a:defRPr/>
            </a:pPr>
            <a:r>
              <a:rPr lang="en-US" altLang="en-US" b="0" i="0" baseline="0" dirty="0"/>
              <a:t>Data today come in different forms including numbers, text, audio, image, and video.</a:t>
            </a:r>
          </a:p>
          <a:p>
            <a:pPr algn="just" eaLnBrk="1" hangingPunct="1">
              <a:defRPr/>
            </a:pPr>
            <a:endParaRPr lang="en-US" altLang="en-US" b="0" i="0" baseline="0" dirty="0"/>
          </a:p>
          <a:p>
            <a:pPr marL="0" indent="0">
              <a:buNone/>
            </a:pPr>
            <a:endParaRPr lang="en-US" dirty="0"/>
          </a:p>
        </p:txBody>
      </p:sp>
      <p:sp>
        <p:nvSpPr>
          <p:cNvPr id="15" name="Rectangle 14">
            <a:extLst>
              <a:ext uri="{FF2B5EF4-FFF2-40B4-BE49-F238E27FC236}">
                <a16:creationId xmlns:a16="http://schemas.microsoft.com/office/drawing/2014/main" id="{F6398CCD-5649-2763-F7CA-42EB6EE8B00F}"/>
              </a:ext>
            </a:extLst>
          </p:cNvPr>
          <p:cNvSpPr/>
          <p:nvPr/>
        </p:nvSpPr>
        <p:spPr>
          <a:xfrm>
            <a:off x="4398731" y="695307"/>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70776"/>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B7C0DB0-9C5C-94B4-5170-B61F27F3D8B3}"/>
              </a:ext>
            </a:extLst>
          </p:cNvPr>
          <p:cNvSpPr txBox="1"/>
          <p:nvPr/>
        </p:nvSpPr>
        <p:spPr>
          <a:xfrm>
            <a:off x="4116991" y="6262798"/>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6" name="Text Box 8">
            <a:extLst>
              <a:ext uri="{FF2B5EF4-FFF2-40B4-BE49-F238E27FC236}">
                <a16:creationId xmlns:a16="http://schemas.microsoft.com/office/drawing/2014/main" id="{BB77F54A-111B-2D52-4F9C-A3FF522A2BC3}"/>
              </a:ext>
            </a:extLst>
          </p:cNvPr>
          <p:cNvSpPr txBox="1">
            <a:spLocks noChangeArrowheads="1"/>
          </p:cNvSpPr>
          <p:nvPr/>
        </p:nvSpPr>
        <p:spPr bwMode="auto">
          <a:xfrm>
            <a:off x="4116991" y="4939961"/>
            <a:ext cx="362144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dirty="0"/>
              <a:t>Different types of data</a:t>
            </a:r>
          </a:p>
        </p:txBody>
      </p:sp>
      <p:pic>
        <p:nvPicPr>
          <p:cNvPr id="7" name="Picture 10">
            <a:extLst>
              <a:ext uri="{FF2B5EF4-FFF2-40B4-BE49-F238E27FC236}">
                <a16:creationId xmlns:a16="http://schemas.microsoft.com/office/drawing/2014/main" id="{DE840EF1-86BA-3836-DBBE-FE8E30CAF3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3843" y="2511689"/>
            <a:ext cx="9778613" cy="1943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5882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3B0D84C-E5CE-D553-A4BD-C3746770C466}"/>
              </a:ext>
            </a:extLst>
          </p:cNvPr>
          <p:cNvSpPr/>
          <p:nvPr/>
        </p:nvSpPr>
        <p:spPr>
          <a:xfrm>
            <a:off x="4364182" y="688816"/>
            <a:ext cx="5437913" cy="5240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3659999-06B7-BE01-EDEA-1E4CDC8230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97280"/>
            <a:ext cx="2036258" cy="1800993"/>
          </a:xfrm>
          <a:prstGeom prst="rect">
            <a:avLst/>
          </a:prstGeom>
        </p:spPr>
      </p:pic>
      <p:sp>
        <p:nvSpPr>
          <p:cNvPr id="5" name="Rectangle 4">
            <a:extLst>
              <a:ext uri="{FF2B5EF4-FFF2-40B4-BE49-F238E27FC236}">
                <a16:creationId xmlns:a16="http://schemas.microsoft.com/office/drawing/2014/main" id="{8633DD60-9F72-52F8-D1BC-D03ED19440C8}"/>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TextBox 5">
            <a:extLst>
              <a:ext uri="{FF2B5EF4-FFF2-40B4-BE49-F238E27FC236}">
                <a16:creationId xmlns:a16="http://schemas.microsoft.com/office/drawing/2014/main" id="{8F38E3D9-9CD5-1E82-F9D6-17EF398AA6E8}"/>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TextBox 6">
            <a:extLst>
              <a:ext uri="{FF2B5EF4-FFF2-40B4-BE49-F238E27FC236}">
                <a16:creationId xmlns:a16="http://schemas.microsoft.com/office/drawing/2014/main" id="{0E46E79A-21A3-7E6E-C9E4-F567E0E1225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CA3A454F-EC19-6D39-4466-BD37238B098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792D4D2-F027-E391-7E29-1F059709A486}"/>
              </a:ext>
            </a:extLst>
          </p:cNvPr>
          <p:cNvSpPr txBox="1"/>
          <p:nvPr/>
        </p:nvSpPr>
        <p:spPr>
          <a:xfrm>
            <a:off x="4006117" y="625252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2" name="Rectangle 11">
            <a:extLst>
              <a:ext uri="{FF2B5EF4-FFF2-40B4-BE49-F238E27FC236}">
                <a16:creationId xmlns:a16="http://schemas.microsoft.com/office/drawing/2014/main" id="{8E5F6BC2-FA4E-80F9-6921-7F3A662CC699}"/>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F620113D-BEDC-70A7-216D-39AC4ED5EC1E}"/>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4" name="Picture 13">
            <a:extLst>
              <a:ext uri="{FF2B5EF4-FFF2-40B4-BE49-F238E27FC236}">
                <a16:creationId xmlns:a16="http://schemas.microsoft.com/office/drawing/2014/main" id="{C764EE4C-F681-D182-6A43-03D8FE713875}"/>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9" name="Title 1">
            <a:extLst>
              <a:ext uri="{FF2B5EF4-FFF2-40B4-BE49-F238E27FC236}">
                <a16:creationId xmlns:a16="http://schemas.microsoft.com/office/drawing/2014/main" id="{8E63B696-E5D5-5A0E-9592-9FFE99882544}"/>
              </a:ext>
            </a:extLst>
          </p:cNvPr>
          <p:cNvSpPr txBox="1">
            <a:spLocks/>
          </p:cNvSpPr>
          <p:nvPr/>
        </p:nvSpPr>
        <p:spPr>
          <a:xfrm>
            <a:off x="1386395" y="51663"/>
            <a:ext cx="593752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eaLnBrk="1" hangingPunct="1"/>
            <a:r>
              <a:rPr lang="en-US" altLang="en-US" dirty="0"/>
              <a:t>Data Types</a:t>
            </a:r>
            <a:endParaRPr lang="ar-SA" altLang="en-US" dirty="0"/>
          </a:p>
        </p:txBody>
      </p:sp>
      <p:sp>
        <p:nvSpPr>
          <p:cNvPr id="8" name="Rectangle: Rounded Corners 7">
            <a:extLst>
              <a:ext uri="{FF2B5EF4-FFF2-40B4-BE49-F238E27FC236}">
                <a16:creationId xmlns:a16="http://schemas.microsoft.com/office/drawing/2014/main" id="{809B6F6E-3E91-FF06-6FAD-6ACAF6B8EC5F}"/>
              </a:ext>
            </a:extLst>
          </p:cNvPr>
          <p:cNvSpPr/>
          <p:nvPr/>
        </p:nvSpPr>
        <p:spPr>
          <a:xfrm>
            <a:off x="253752" y="1631342"/>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nvGrpSpPr>
          <p:cNvPr id="28" name="Group 27">
            <a:extLst>
              <a:ext uri="{FF2B5EF4-FFF2-40B4-BE49-F238E27FC236}">
                <a16:creationId xmlns:a16="http://schemas.microsoft.com/office/drawing/2014/main" id="{7D24E269-8E5A-503F-5F13-69063A96AAE8}"/>
              </a:ext>
            </a:extLst>
          </p:cNvPr>
          <p:cNvGrpSpPr/>
          <p:nvPr/>
        </p:nvGrpSpPr>
        <p:grpSpPr>
          <a:xfrm>
            <a:off x="2448576" y="2301914"/>
            <a:ext cx="8372475" cy="3316288"/>
            <a:chOff x="1726623" y="2050891"/>
            <a:chExt cx="8372475" cy="3316288"/>
          </a:xfrm>
        </p:grpSpPr>
        <p:pic>
          <p:nvPicPr>
            <p:cNvPr id="2" name="Picture 10">
              <a:extLst>
                <a:ext uri="{FF2B5EF4-FFF2-40B4-BE49-F238E27FC236}">
                  <a16:creationId xmlns:a16="http://schemas.microsoft.com/office/drawing/2014/main" id="{0FA42ADA-A975-71D8-38C5-2B2AF902F5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69498" y="2149316"/>
              <a:ext cx="8229600" cy="197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4">
              <a:extLst>
                <a:ext uri="{FF2B5EF4-FFF2-40B4-BE49-F238E27FC236}">
                  <a16:creationId xmlns:a16="http://schemas.microsoft.com/office/drawing/2014/main" id="{AC309947-852A-DB02-59D2-29A55F0A4C76}"/>
                </a:ext>
              </a:extLst>
            </p:cNvPr>
            <p:cNvSpPr txBox="1">
              <a:spLocks noChangeArrowheads="1"/>
            </p:cNvSpPr>
            <p:nvPr/>
          </p:nvSpPr>
          <p:spPr bwMode="auto">
            <a:xfrm>
              <a:off x="1726623" y="4413091"/>
              <a:ext cx="1428750" cy="954088"/>
            </a:xfrm>
            <a:prstGeom prst="rect">
              <a:avLst/>
            </a:prstGeom>
            <a:noFill/>
            <a:ln w="9525">
              <a:solidFill>
                <a:schemeClr val="tx1"/>
              </a:solidFill>
              <a:prstDash val="lg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eaLnBrk="1" hangingPunct="1"/>
              <a:r>
                <a:rPr lang="en-US" altLang="en-US">
                  <a:latin typeface="Calibri" panose="020F0502020204030204" pitchFamily="34" charset="0"/>
                  <a:cs typeface="Arial" panose="020B0604020202020204" pitchFamily="34" charset="0"/>
                </a:rPr>
                <a:t>Word processing programs</a:t>
              </a:r>
              <a:endParaRPr lang="ar-SA" altLang="en-US">
                <a:latin typeface="Calibri" panose="020F0502020204030204" pitchFamily="34" charset="0"/>
                <a:cs typeface="Arial" panose="020B0604020202020204" pitchFamily="34" charset="0"/>
              </a:endParaRPr>
            </a:p>
          </p:txBody>
        </p:sp>
        <p:sp>
          <p:nvSpPr>
            <p:cNvPr id="17" name="TextBox 5">
              <a:extLst>
                <a:ext uri="{FF2B5EF4-FFF2-40B4-BE49-F238E27FC236}">
                  <a16:creationId xmlns:a16="http://schemas.microsoft.com/office/drawing/2014/main" id="{79A9C690-9B02-89CC-7545-BBDCEC32C12F}"/>
                </a:ext>
              </a:extLst>
            </p:cNvPr>
            <p:cNvSpPr txBox="1">
              <a:spLocks noChangeArrowheads="1"/>
            </p:cNvSpPr>
            <p:nvPr/>
          </p:nvSpPr>
          <p:spPr bwMode="auto">
            <a:xfrm>
              <a:off x="3369686" y="4408329"/>
              <a:ext cx="1571625" cy="666750"/>
            </a:xfrm>
            <a:prstGeom prst="rect">
              <a:avLst/>
            </a:prstGeom>
            <a:noFill/>
            <a:ln w="9525">
              <a:solidFill>
                <a:schemeClr val="tx1"/>
              </a:solidFill>
              <a:prstDash val="lg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eaLnBrk="1" hangingPunct="1"/>
              <a:r>
                <a:rPr lang="en-US" altLang="en-US" dirty="0">
                  <a:latin typeface="Calibri" panose="020F0502020204030204" pitchFamily="34" charset="0"/>
                  <a:cs typeface="Arial" panose="020B0604020202020204" pitchFamily="34" charset="0"/>
                </a:rPr>
                <a:t>Engineering programs</a:t>
              </a:r>
              <a:endParaRPr lang="ar-SA" altLang="en-US" dirty="0">
                <a:latin typeface="Calibri" panose="020F0502020204030204" pitchFamily="34" charset="0"/>
                <a:cs typeface="Arial" panose="020B0604020202020204" pitchFamily="34" charset="0"/>
              </a:endParaRPr>
            </a:p>
          </p:txBody>
        </p:sp>
        <p:sp>
          <p:nvSpPr>
            <p:cNvPr id="18" name="TextBox 6">
              <a:extLst>
                <a:ext uri="{FF2B5EF4-FFF2-40B4-BE49-F238E27FC236}">
                  <a16:creationId xmlns:a16="http://schemas.microsoft.com/office/drawing/2014/main" id="{C189FE34-321E-D954-C7A3-4A48A82D4EBA}"/>
                </a:ext>
              </a:extLst>
            </p:cNvPr>
            <p:cNvSpPr txBox="1">
              <a:spLocks noChangeArrowheads="1"/>
            </p:cNvSpPr>
            <p:nvPr/>
          </p:nvSpPr>
          <p:spPr bwMode="auto">
            <a:xfrm>
              <a:off x="5227061" y="4413091"/>
              <a:ext cx="1571625" cy="954088"/>
            </a:xfrm>
            <a:prstGeom prst="rect">
              <a:avLst/>
            </a:prstGeom>
            <a:noFill/>
            <a:ln w="9525">
              <a:solidFill>
                <a:schemeClr val="tx1"/>
              </a:solidFill>
              <a:prstDash val="lg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eaLnBrk="1" hangingPunct="1"/>
              <a:r>
                <a:rPr lang="en-US" altLang="en-US">
                  <a:latin typeface="Calibri" panose="020F0502020204030204" pitchFamily="34" charset="0"/>
                  <a:cs typeface="Arial" panose="020B0604020202020204" pitchFamily="34" charset="0"/>
                </a:rPr>
                <a:t>Image processing programs</a:t>
              </a:r>
              <a:endParaRPr lang="ar-SA" altLang="en-US">
                <a:latin typeface="Calibri" panose="020F0502020204030204" pitchFamily="34" charset="0"/>
                <a:cs typeface="Arial" panose="020B0604020202020204" pitchFamily="34" charset="0"/>
              </a:endParaRPr>
            </a:p>
          </p:txBody>
        </p:sp>
        <p:sp>
          <p:nvSpPr>
            <p:cNvPr id="20" name="TextBox 7">
              <a:extLst>
                <a:ext uri="{FF2B5EF4-FFF2-40B4-BE49-F238E27FC236}">
                  <a16:creationId xmlns:a16="http://schemas.microsoft.com/office/drawing/2014/main" id="{E3E02AB6-3E7D-3E07-05AF-BD473ADB8741}"/>
                </a:ext>
              </a:extLst>
            </p:cNvPr>
            <p:cNvSpPr txBox="1">
              <a:spLocks noChangeArrowheads="1"/>
            </p:cNvSpPr>
            <p:nvPr/>
          </p:nvSpPr>
          <p:spPr bwMode="auto">
            <a:xfrm>
              <a:off x="7084436" y="4413091"/>
              <a:ext cx="1214437" cy="647700"/>
            </a:xfrm>
            <a:prstGeom prst="rect">
              <a:avLst/>
            </a:prstGeom>
            <a:noFill/>
            <a:ln w="9525">
              <a:solidFill>
                <a:schemeClr val="tx1"/>
              </a:solidFill>
              <a:prstDash val="lg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eaLnBrk="1" hangingPunct="1"/>
              <a:r>
                <a:rPr lang="en-US" altLang="en-US">
                  <a:latin typeface="Calibri" panose="020F0502020204030204" pitchFamily="34" charset="0"/>
                  <a:cs typeface="Arial" panose="020B0604020202020204" pitchFamily="34" charset="0"/>
                </a:rPr>
                <a:t>Audio play program</a:t>
              </a:r>
              <a:endParaRPr lang="ar-SA" altLang="en-US">
                <a:latin typeface="Calibri" panose="020F0502020204030204" pitchFamily="34" charset="0"/>
                <a:cs typeface="Arial" panose="020B0604020202020204" pitchFamily="34" charset="0"/>
              </a:endParaRPr>
            </a:p>
          </p:txBody>
        </p:sp>
        <p:sp>
          <p:nvSpPr>
            <p:cNvPr id="21" name="TextBox 8">
              <a:extLst>
                <a:ext uri="{FF2B5EF4-FFF2-40B4-BE49-F238E27FC236}">
                  <a16:creationId xmlns:a16="http://schemas.microsoft.com/office/drawing/2014/main" id="{DB4FDD2B-2F01-D404-20C5-02A834B4C53C}"/>
                </a:ext>
              </a:extLst>
            </p:cNvPr>
            <p:cNvSpPr txBox="1">
              <a:spLocks noChangeArrowheads="1"/>
            </p:cNvSpPr>
            <p:nvPr/>
          </p:nvSpPr>
          <p:spPr bwMode="auto">
            <a:xfrm>
              <a:off x="8727498" y="4408329"/>
              <a:ext cx="1214438" cy="923925"/>
            </a:xfrm>
            <a:prstGeom prst="rect">
              <a:avLst/>
            </a:prstGeom>
            <a:noFill/>
            <a:ln w="9525">
              <a:solidFill>
                <a:schemeClr val="tx1"/>
              </a:solidFill>
              <a:prstDash val="lg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eaLnBrk="1" hangingPunct="1"/>
              <a:r>
                <a:rPr lang="en-US" altLang="en-US">
                  <a:latin typeface="Calibri" panose="020F0502020204030204" pitchFamily="34" charset="0"/>
                  <a:cs typeface="Arial" panose="020B0604020202020204" pitchFamily="34" charset="0"/>
                </a:rPr>
                <a:t>Video display programs</a:t>
              </a:r>
              <a:endParaRPr lang="ar-SA" altLang="en-US">
                <a:latin typeface="Calibri" panose="020F0502020204030204" pitchFamily="34" charset="0"/>
                <a:cs typeface="Arial" panose="020B0604020202020204" pitchFamily="34" charset="0"/>
              </a:endParaRPr>
            </a:p>
          </p:txBody>
        </p:sp>
        <p:cxnSp>
          <p:nvCxnSpPr>
            <p:cNvPr id="22" name="Elbow Connector 10">
              <a:extLst>
                <a:ext uri="{FF2B5EF4-FFF2-40B4-BE49-F238E27FC236}">
                  <a16:creationId xmlns:a16="http://schemas.microsoft.com/office/drawing/2014/main" id="{3926A4D6-CF4E-BEC3-A3C3-97A67661857B}"/>
                </a:ext>
              </a:extLst>
            </p:cNvPr>
            <p:cNvCxnSpPr/>
            <p:nvPr/>
          </p:nvCxnSpPr>
          <p:spPr>
            <a:xfrm flipV="1">
              <a:off x="1726623" y="2265204"/>
              <a:ext cx="6643688" cy="785812"/>
            </a:xfrm>
            <a:prstGeom prst="bentConnector3">
              <a:avLst>
                <a:gd name="adj1" fmla="val 81516"/>
              </a:avLst>
            </a:prstGeom>
            <a:ln w="12700">
              <a:prstDash val="lgDash"/>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7CD030EE-92E0-2BDA-BB36-7A4E63C22D28}"/>
                </a:ext>
              </a:extLst>
            </p:cNvPr>
            <p:cNvSpPr txBox="1"/>
            <p:nvPr/>
          </p:nvSpPr>
          <p:spPr>
            <a:xfrm>
              <a:off x="8370311" y="2050891"/>
              <a:ext cx="1571625" cy="379413"/>
            </a:xfrm>
            <a:prstGeom prst="rect">
              <a:avLst/>
            </a:prstGeom>
            <a:noFill/>
            <a:ln>
              <a:solidFill>
                <a:schemeClr val="tx2">
                  <a:lumMod val="75000"/>
                </a:schemeClr>
              </a:solidFill>
              <a:prstDash val="solid"/>
            </a:ln>
          </p:spPr>
          <p:txBody>
            <a:bodyPr rtlCol="1">
              <a:spAutoFit/>
            </a:bodyPr>
            <a:lstStyle/>
            <a:p>
              <a:pPr fontAlgn="auto">
                <a:spcBef>
                  <a:spcPts val="0"/>
                </a:spcBef>
                <a:spcAft>
                  <a:spcPts val="0"/>
                </a:spcAft>
                <a:defRPr/>
              </a:pPr>
              <a:r>
                <a:rPr lang="en-US" dirty="0">
                  <a:solidFill>
                    <a:srgbClr val="FF0000"/>
                  </a:solidFill>
                  <a:latin typeface="+mn-lt"/>
                </a:rPr>
                <a:t>Multimedia</a:t>
              </a:r>
              <a:endParaRPr lang="ar-SA" dirty="0">
                <a:solidFill>
                  <a:srgbClr val="FF0000"/>
                </a:solidFill>
                <a:latin typeface="+mn-lt"/>
              </a:endParaRPr>
            </a:p>
          </p:txBody>
        </p:sp>
      </p:grpSp>
      <p:sp>
        <p:nvSpPr>
          <p:cNvPr id="25" name="TextBox 24">
            <a:extLst>
              <a:ext uri="{FF2B5EF4-FFF2-40B4-BE49-F238E27FC236}">
                <a16:creationId xmlns:a16="http://schemas.microsoft.com/office/drawing/2014/main" id="{46943A1D-762F-C2C3-EF76-6961C4637297}"/>
              </a:ext>
            </a:extLst>
          </p:cNvPr>
          <p:cNvSpPr txBox="1"/>
          <p:nvPr/>
        </p:nvSpPr>
        <p:spPr>
          <a:xfrm>
            <a:off x="415828" y="1731974"/>
            <a:ext cx="11042073" cy="830997"/>
          </a:xfrm>
          <a:prstGeom prst="rect">
            <a:avLst/>
          </a:prstGeom>
          <a:noFill/>
        </p:spPr>
        <p:txBody>
          <a:bodyPr wrap="square">
            <a:spAutoFit/>
          </a:bodyPr>
          <a:lstStyle/>
          <a:p>
            <a:r>
              <a:rPr lang="en-US" altLang="en-US" sz="2400" i="0" baseline="0" dirty="0"/>
              <a:t>The computer industry uses the term “multimedia” to  define information that contains numbers, text, images, audio, and video.</a:t>
            </a:r>
          </a:p>
        </p:txBody>
      </p:sp>
    </p:spTree>
    <p:extLst>
      <p:ext uri="{BB962C8B-B14F-4D97-AF65-F5344CB8AC3E}">
        <p14:creationId xmlns:p14="http://schemas.microsoft.com/office/powerpoint/2010/main" val="32340694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1B08C15-272A-678C-B3F5-1B3603A9A319}"/>
              </a:ext>
            </a:extLst>
          </p:cNvPr>
          <p:cNvSpPr/>
          <p:nvPr/>
        </p:nvSpPr>
        <p:spPr>
          <a:xfrm>
            <a:off x="432438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DBA9CFE-1409-A656-1800-5B4BBBE66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91E6A991-4BE5-4DEE-9900-67E3370D6B5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8" name="TextBox 7">
            <a:extLst>
              <a:ext uri="{FF2B5EF4-FFF2-40B4-BE49-F238E27FC236}">
                <a16:creationId xmlns:a16="http://schemas.microsoft.com/office/drawing/2014/main" id="{1B27D44D-03F7-B0CD-1B56-E08EC0FDD695}"/>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AEE22AD6-D480-7F9D-17D8-CC90482AA794}"/>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1EE77902-A942-44D9-A804-9D56D8EB5092}"/>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1" name="Rectangle 10">
            <a:extLst>
              <a:ext uri="{FF2B5EF4-FFF2-40B4-BE49-F238E27FC236}">
                <a16:creationId xmlns:a16="http://schemas.microsoft.com/office/drawing/2014/main" id="{33824FA9-B24C-9016-E88C-E63C2EE4C174}"/>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534935AE-A9D6-4EB1-F0CA-75B7F3C6DFCC}"/>
              </a:ext>
            </a:extLst>
          </p:cNvPr>
          <p:cNvSpPr txBox="1"/>
          <p:nvPr/>
        </p:nvSpPr>
        <p:spPr>
          <a:xfrm>
            <a:off x="4062485" y="628173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4" name="Rectangle 13">
            <a:extLst>
              <a:ext uri="{FF2B5EF4-FFF2-40B4-BE49-F238E27FC236}">
                <a16:creationId xmlns:a16="http://schemas.microsoft.com/office/drawing/2014/main" id="{9062E220-D1CC-5B4E-0890-F3F30C95A3A6}"/>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5" name="TextBox 14">
            <a:extLst>
              <a:ext uri="{FF2B5EF4-FFF2-40B4-BE49-F238E27FC236}">
                <a16:creationId xmlns:a16="http://schemas.microsoft.com/office/drawing/2014/main" id="{62E06D61-AB85-22C4-94C5-F392B014C624}"/>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7" name="AutoShape 6" descr="File:Microsoft Office 2013-2019 logo and wordmark.svg - Wikimedia Common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6" name="Picture 15">
            <a:extLst>
              <a:ext uri="{FF2B5EF4-FFF2-40B4-BE49-F238E27FC236}">
                <a16:creationId xmlns:a16="http://schemas.microsoft.com/office/drawing/2014/main" id="{609CBE82-CFD1-7913-1DC1-821065835318}"/>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1" name="Title 1">
            <a:extLst>
              <a:ext uri="{FF2B5EF4-FFF2-40B4-BE49-F238E27FC236}">
                <a16:creationId xmlns:a16="http://schemas.microsoft.com/office/drawing/2014/main" id="{F487CECF-B5E1-B51D-8A1D-51199B8A7FBD}"/>
              </a:ext>
            </a:extLst>
          </p:cNvPr>
          <p:cNvSpPr txBox="1">
            <a:spLocks/>
          </p:cNvSpPr>
          <p:nvPr/>
        </p:nvSpPr>
        <p:spPr>
          <a:xfrm>
            <a:off x="1521000" y="7937"/>
            <a:ext cx="593752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Bit Pattern</a:t>
            </a:r>
          </a:p>
        </p:txBody>
      </p:sp>
      <p:sp>
        <p:nvSpPr>
          <p:cNvPr id="2" name="Content Placeholder 2">
            <a:extLst>
              <a:ext uri="{FF2B5EF4-FFF2-40B4-BE49-F238E27FC236}">
                <a16:creationId xmlns:a16="http://schemas.microsoft.com/office/drawing/2014/main" id="{575C2843-9EAB-1EFF-FBA6-4831DACD3A60}"/>
              </a:ext>
            </a:extLst>
          </p:cNvPr>
          <p:cNvSpPr txBox="1">
            <a:spLocks noChangeArrowheads="1"/>
          </p:cNvSpPr>
          <p:nvPr/>
        </p:nvSpPr>
        <p:spPr bwMode="auto">
          <a:xfrm>
            <a:off x="431054" y="1660283"/>
            <a:ext cx="11491892" cy="3594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eaLnBrk="1" hangingPunct="1">
              <a:buClr>
                <a:schemeClr val="folHlink"/>
              </a:buClr>
              <a:buSzPct val="60000"/>
              <a:buFont typeface="Wingdings" panose="05000000000000000000" pitchFamily="2" charset="2"/>
              <a:buChar char="n"/>
            </a:pPr>
            <a:r>
              <a:rPr lang="en-US" altLang="en-US" sz="2400" b="0" i="0" baseline="0" dirty="0">
                <a:latin typeface="Tahoma" panose="020B0604030504040204" pitchFamily="34" charset="0"/>
                <a:cs typeface="Arial" panose="020B0604020202020204" pitchFamily="34" charset="0"/>
              </a:rPr>
              <a:t>A bit is the smallest unit of data that the computer deals with.</a:t>
            </a:r>
          </a:p>
          <a:p>
            <a:pPr algn="just" eaLnBrk="1" hangingPunct="1">
              <a:buClr>
                <a:schemeClr val="folHlink"/>
              </a:buClr>
              <a:buSzPct val="60000"/>
              <a:buFont typeface="Wingdings" panose="05000000000000000000" pitchFamily="2" charset="2"/>
              <a:buChar char="n"/>
            </a:pPr>
            <a:r>
              <a:rPr lang="en-US" altLang="en-US" sz="2400" b="0" i="0" baseline="0" dirty="0">
                <a:latin typeface="Tahoma" panose="020B0604030504040204" pitchFamily="34" charset="0"/>
                <a:cs typeface="Arial" panose="020B0604020202020204" pitchFamily="34" charset="0"/>
              </a:rPr>
              <a:t> a bit can take two values (0 or 1).</a:t>
            </a:r>
          </a:p>
          <a:p>
            <a:pPr algn="just" eaLnBrk="1" hangingPunct="1">
              <a:buClr>
                <a:schemeClr val="folHlink"/>
              </a:buClr>
              <a:buSzPct val="60000"/>
              <a:buFont typeface="Wingdings" panose="05000000000000000000" pitchFamily="2" charset="2"/>
              <a:buChar char="n"/>
            </a:pPr>
            <a:r>
              <a:rPr lang="en-US" altLang="en-US" sz="2400" b="0" i="0" baseline="0" dirty="0">
                <a:latin typeface="Tahoma" panose="020B0604030504040204" pitchFamily="34" charset="0"/>
                <a:cs typeface="Arial" panose="020B0604020202020204" pitchFamily="34" charset="0"/>
              </a:rPr>
              <a:t>A two-state electrical switch (transistor) is used to represent a bit </a:t>
            </a:r>
          </a:p>
          <a:p>
            <a:pPr marL="0" indent="0" algn="just" eaLnBrk="1" hangingPunct="1">
              <a:buClr>
                <a:schemeClr val="folHlink"/>
              </a:buClr>
              <a:buSzPct val="60000"/>
            </a:pPr>
            <a:r>
              <a:rPr lang="en-US" altLang="en-US" sz="2400" b="0" i="0" baseline="0" dirty="0">
                <a:latin typeface="Tahoma" panose="020B0604030504040204" pitchFamily="34" charset="0"/>
                <a:cs typeface="Arial" panose="020B0604020202020204" pitchFamily="34" charset="0"/>
              </a:rPr>
              <a:t>   (on state →1, off state →0).</a:t>
            </a:r>
          </a:p>
          <a:p>
            <a:pPr algn="just" eaLnBrk="1" hangingPunct="1">
              <a:buClr>
                <a:schemeClr val="folHlink"/>
              </a:buClr>
              <a:buSzPct val="60000"/>
              <a:buFont typeface="Wingdings" panose="05000000000000000000" pitchFamily="2" charset="2"/>
              <a:buChar char="n"/>
            </a:pPr>
            <a:r>
              <a:rPr lang="en-US" altLang="en-US" sz="2400" b="0" i="0" baseline="0" dirty="0">
                <a:latin typeface="Tahoma" panose="020B0604030504040204" pitchFamily="34" charset="0"/>
                <a:cs typeface="Arial" panose="020B0604020202020204" pitchFamily="34" charset="0"/>
              </a:rPr>
              <a:t>To store 16 bits you need 16 switches, to store million bits you need million switches.</a:t>
            </a:r>
          </a:p>
          <a:p>
            <a:pPr algn="just" eaLnBrk="1" hangingPunct="1">
              <a:buClr>
                <a:schemeClr val="folHlink"/>
              </a:buClr>
              <a:buSzPct val="60000"/>
              <a:buFont typeface="Wingdings" panose="05000000000000000000" pitchFamily="2" charset="2"/>
              <a:buChar char="n"/>
            </a:pPr>
            <a:r>
              <a:rPr lang="en-US" altLang="en-US" sz="2400" b="0" i="0" baseline="0" dirty="0">
                <a:latin typeface="Tahoma" panose="020B0604030504040204" pitchFamily="34" charset="0"/>
                <a:cs typeface="Arial" panose="020B0604020202020204" pitchFamily="34" charset="0"/>
              </a:rPr>
              <a:t>In computer memory data are stored as blocks of bits (bit-patterns), the length of bit-patterns is the number of bits in the bit-patterns.</a:t>
            </a:r>
          </a:p>
          <a:p>
            <a:pPr algn="just" eaLnBrk="1" hangingPunct="1">
              <a:buClr>
                <a:schemeClr val="folHlink"/>
              </a:buClr>
              <a:buSzPct val="60000"/>
              <a:buFont typeface="Wingdings" panose="05000000000000000000" pitchFamily="2" charset="2"/>
              <a:buChar char="n"/>
            </a:pPr>
            <a:r>
              <a:rPr lang="en-US" altLang="en-US" sz="2400" b="0" i="0" baseline="0" dirty="0">
                <a:latin typeface="Tahoma" panose="020B0604030504040204" pitchFamily="34" charset="0"/>
                <a:cs typeface="Arial" panose="020B0604020202020204" pitchFamily="34" charset="0"/>
              </a:rPr>
              <a:t>A bit-pattern of 8 bits length is called a byte</a:t>
            </a:r>
            <a:endParaRPr lang="ar-SA" altLang="en-US" sz="2400" b="0" i="0" baseline="0" dirty="0">
              <a:latin typeface="Tahoma" panose="020B0604030504040204" pitchFamily="34" charset="0"/>
            </a:endParaRPr>
          </a:p>
        </p:txBody>
      </p:sp>
    </p:spTree>
    <p:extLst>
      <p:ext uri="{BB962C8B-B14F-4D97-AF65-F5344CB8AC3E}">
        <p14:creationId xmlns:p14="http://schemas.microsoft.com/office/powerpoint/2010/main" val="162334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linds(horizontal)">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blinds(horizontal)">
                                      <p:cBhvr>
                                        <p:cTn id="27" dur="500"/>
                                        <p:tgtEl>
                                          <p:spTgt spid="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2">
                                            <p:txEl>
                                              <p:pRg st="5" end="5"/>
                                            </p:txEl>
                                          </p:spTgt>
                                        </p:tgtEl>
                                        <p:attrNameLst>
                                          <p:attrName>style.visibility</p:attrName>
                                        </p:attrNameLst>
                                      </p:cBhvr>
                                      <p:to>
                                        <p:strVal val="visible"/>
                                      </p:to>
                                    </p:set>
                                    <p:animEffect transition="in" filter="blinds(horizontal)">
                                      <p:cBhvr>
                                        <p:cTn id="32" dur="500"/>
                                        <p:tgtEl>
                                          <p:spTgt spid="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Effect transition="in" filter="blinds(horizontal)">
                                      <p:cBhvr>
                                        <p:cTn id="37"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FF01E2D-2233-47B7-F641-F1C4F1FC6552}"/>
              </a:ext>
            </a:extLst>
          </p:cNvPr>
          <p:cNvSpPr/>
          <p:nvPr/>
        </p:nvSpPr>
        <p:spPr>
          <a:xfrm flipV="1">
            <a:off x="7167120" y="740948"/>
            <a:ext cx="251028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4A01EDC-F8FA-F9E7-FCB8-265950FEDB9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2B6CF69F-D7AE-2312-A7CE-8355C61D7D9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75ECC2FD-CEE5-D50D-91AC-A47B342D5C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3343935C-63ED-540A-3BC3-56FE9E213A7D}"/>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C6CB7C93-FF8D-2EF2-FEDC-ED29FB80067C}"/>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9FAED52B-1E41-550E-1B2A-98A454CD6D7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7A182DC-4FA7-2DD6-DB85-A238D797EC2E}"/>
              </a:ext>
            </a:extLst>
          </p:cNvPr>
          <p:cNvSpPr txBox="1"/>
          <p:nvPr/>
        </p:nvSpPr>
        <p:spPr>
          <a:xfrm>
            <a:off x="4276042" y="6295000"/>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3" name="Rectangle 12">
            <a:extLst>
              <a:ext uri="{FF2B5EF4-FFF2-40B4-BE49-F238E27FC236}">
                <a16:creationId xmlns:a16="http://schemas.microsoft.com/office/drawing/2014/main" id="{8D7229BF-7619-2266-7DE8-7D409DB6DFE0}"/>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3CC62E71-6755-CD8C-E2E0-55887DD4199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04348520-960A-4461-209F-6C9B3B54F9CE}"/>
              </a:ext>
            </a:extLst>
          </p:cNvPr>
          <p:cNvPicPr>
            <a:picLocks noChangeAspect="1"/>
          </p:cNvPicPr>
          <p:nvPr/>
        </p:nvPicPr>
        <p:blipFill>
          <a:blip r:embed="rId4"/>
          <a:stretch>
            <a:fillRect/>
          </a:stretch>
        </p:blipFill>
        <p:spPr>
          <a:xfrm>
            <a:off x="195770" y="5857608"/>
            <a:ext cx="2381250" cy="933450"/>
          </a:xfrm>
          <a:prstGeom prst="rect">
            <a:avLst/>
          </a:prstGeom>
        </p:spPr>
      </p:pic>
      <p:sp>
        <p:nvSpPr>
          <p:cNvPr id="22" name="Title 1">
            <a:extLst>
              <a:ext uri="{FF2B5EF4-FFF2-40B4-BE49-F238E27FC236}">
                <a16:creationId xmlns:a16="http://schemas.microsoft.com/office/drawing/2014/main" id="{6896F2E5-2D09-271E-9A31-BE7A29568357}"/>
              </a:ext>
            </a:extLst>
          </p:cNvPr>
          <p:cNvSpPr txBox="1">
            <a:spLocks/>
          </p:cNvSpPr>
          <p:nvPr/>
        </p:nvSpPr>
        <p:spPr>
          <a:xfrm>
            <a:off x="1348202" y="78166"/>
            <a:ext cx="593752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Data inside the computer</a:t>
            </a:r>
          </a:p>
        </p:txBody>
      </p:sp>
      <p:sp>
        <p:nvSpPr>
          <p:cNvPr id="2" name="Rectangle 3">
            <a:extLst>
              <a:ext uri="{FF2B5EF4-FFF2-40B4-BE49-F238E27FC236}">
                <a16:creationId xmlns:a16="http://schemas.microsoft.com/office/drawing/2014/main" id="{49EEDB77-B386-0FDE-0E46-21873990D8AA}"/>
              </a:ext>
            </a:extLst>
          </p:cNvPr>
          <p:cNvSpPr>
            <a:spLocks noChangeArrowheads="1"/>
          </p:cNvSpPr>
          <p:nvPr/>
        </p:nvSpPr>
        <p:spPr bwMode="auto">
          <a:xfrm>
            <a:off x="581891" y="1663700"/>
            <a:ext cx="10986653" cy="2600199"/>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lnSpc>
                <a:spcPct val="150000"/>
              </a:lnSpc>
            </a:pPr>
            <a:r>
              <a:rPr lang="en-US" altLang="en-US" b="0" i="0" baseline="0" dirty="0"/>
              <a:t>All data types are transformed into a uniform representation when they are stored in a computer and transformed back to their original form when retrieved. This universal representation is called a </a:t>
            </a:r>
            <a:r>
              <a:rPr lang="en-US" altLang="en-US" i="0" baseline="0" dirty="0">
                <a:solidFill>
                  <a:schemeClr val="folHlink"/>
                </a:solidFill>
              </a:rPr>
              <a:t>bit pattern (string of bits)</a:t>
            </a:r>
            <a:r>
              <a:rPr lang="en-US" altLang="en-US" b="0" i="0" baseline="0" dirty="0"/>
              <a:t>.</a:t>
            </a:r>
          </a:p>
        </p:txBody>
      </p:sp>
      <p:sp>
        <p:nvSpPr>
          <p:cNvPr id="3" name="Text Box 8">
            <a:extLst>
              <a:ext uri="{FF2B5EF4-FFF2-40B4-BE49-F238E27FC236}">
                <a16:creationId xmlns:a16="http://schemas.microsoft.com/office/drawing/2014/main" id="{ADA93D7A-74EB-1095-CF6E-5FF4AEB6EE77}"/>
              </a:ext>
            </a:extLst>
          </p:cNvPr>
          <p:cNvSpPr txBox="1">
            <a:spLocks noChangeArrowheads="1"/>
          </p:cNvSpPr>
          <p:nvPr/>
        </p:nvSpPr>
        <p:spPr bwMode="auto">
          <a:xfrm>
            <a:off x="5068529" y="4939961"/>
            <a:ext cx="244291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dirty="0"/>
              <a:t>A bit pattern</a:t>
            </a:r>
          </a:p>
        </p:txBody>
      </p:sp>
      <p:pic>
        <p:nvPicPr>
          <p:cNvPr id="11" name="Picture 10">
            <a:extLst>
              <a:ext uri="{FF2B5EF4-FFF2-40B4-BE49-F238E27FC236}">
                <a16:creationId xmlns:a16="http://schemas.microsoft.com/office/drawing/2014/main" id="{24561FC2-A8F2-A7C9-8C2C-DE8F738FBF8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59379" y="4103625"/>
            <a:ext cx="6750050" cy="620713"/>
          </a:xfrm>
          <a:prstGeom prst="rect">
            <a:avLst/>
          </a:prstGeom>
          <a:noFill/>
          <a:ln w="38100">
            <a:solidFill>
              <a:schemeClr val="fo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00577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BF33BDD-444A-5608-8DFA-32E95B3FB898}"/>
              </a:ext>
            </a:extLst>
          </p:cNvPr>
          <p:cNvSpPr/>
          <p:nvPr/>
        </p:nvSpPr>
        <p:spPr>
          <a:xfrm flipV="1">
            <a:off x="8894618" y="741215"/>
            <a:ext cx="110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3E87463B-63B3-319F-8A39-E50900F3A44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A4944883-AC2A-983F-330D-39263C96AB6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1CCFDB25-E0E8-209C-F5E9-4E250EFB992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F47DE8CB-B9B8-E4FC-901D-601FFD824A50}"/>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B10192D5-80E5-B751-EF95-73B365CE629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A8C7F836-439D-592B-F30A-F2502C04F976}"/>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15F1A3F1-6BAD-38A5-1837-3FE0A8499C42}"/>
              </a:ext>
            </a:extLst>
          </p:cNvPr>
          <p:cNvSpPr txBox="1"/>
          <p:nvPr/>
        </p:nvSpPr>
        <p:spPr>
          <a:xfrm>
            <a:off x="4496117" y="626444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3" name="Rectangle 12">
            <a:extLst>
              <a:ext uri="{FF2B5EF4-FFF2-40B4-BE49-F238E27FC236}">
                <a16:creationId xmlns:a16="http://schemas.microsoft.com/office/drawing/2014/main" id="{3502BE08-8AB3-6B18-9AB7-F0DB429739AA}"/>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72E8E9F3-6D0D-9AF9-D427-943711A1F01B}"/>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386395" y="78435"/>
            <a:ext cx="9428695" cy="1325563"/>
          </a:xfrm>
        </p:spPr>
        <p:txBody>
          <a:bodyPr>
            <a:normAutofit/>
          </a:bodyPr>
          <a:lstStyle/>
          <a:p>
            <a:r>
              <a:rPr lang="en-US" altLang="en-US" sz="4400" i="0" dirty="0"/>
              <a:t>Information coding and decoding</a:t>
            </a:r>
          </a:p>
        </p:txBody>
      </p:sp>
      <p:pic>
        <p:nvPicPr>
          <p:cNvPr id="15" name="Picture 14">
            <a:extLst>
              <a:ext uri="{FF2B5EF4-FFF2-40B4-BE49-F238E27FC236}">
                <a16:creationId xmlns:a16="http://schemas.microsoft.com/office/drawing/2014/main" id="{A3EBA024-B1B3-1DC6-1ED5-B8B52351C062}"/>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1" name="TextBox 10">
            <a:extLst>
              <a:ext uri="{FF2B5EF4-FFF2-40B4-BE49-F238E27FC236}">
                <a16:creationId xmlns:a16="http://schemas.microsoft.com/office/drawing/2014/main" id="{26E1D1B8-5311-D956-9291-D6E6B3AE63F2}"/>
              </a:ext>
            </a:extLst>
          </p:cNvPr>
          <p:cNvSpPr txBox="1"/>
          <p:nvPr/>
        </p:nvSpPr>
        <p:spPr>
          <a:xfrm>
            <a:off x="415828" y="1631342"/>
            <a:ext cx="11386966" cy="4197303"/>
          </a:xfrm>
          <a:prstGeom prst="rect">
            <a:avLst/>
          </a:prstGeom>
          <a:noFill/>
        </p:spPr>
        <p:txBody>
          <a:bodyPr wrap="square">
            <a:spAutoFit/>
          </a:bodyPr>
          <a:lstStyle/>
          <a:p>
            <a:pPr eaLnBrk="1" hangingPunct="1">
              <a:lnSpc>
                <a:spcPct val="150000"/>
              </a:lnSpc>
              <a:spcBef>
                <a:spcPct val="20000"/>
              </a:spcBef>
              <a:buClr>
                <a:schemeClr val="folHlink"/>
              </a:buClr>
              <a:buSzPct val="60000"/>
              <a:buFont typeface="Wingdings" panose="05000000000000000000" pitchFamily="2" charset="2"/>
              <a:buChar char="n"/>
            </a:pPr>
            <a:r>
              <a:rPr lang="en-US" altLang="en-US" sz="2400" b="0" i="0" baseline="0" dirty="0">
                <a:latin typeface="Tahoma" panose="020B0604030504040204" pitchFamily="34" charset="0"/>
                <a:cs typeface="Arial" panose="020B0604020202020204" pitchFamily="34" charset="0"/>
              </a:rPr>
              <a:t>Human senses deal with a variety of information (signals).</a:t>
            </a:r>
          </a:p>
          <a:p>
            <a:pPr eaLnBrk="1" hangingPunct="1">
              <a:lnSpc>
                <a:spcPct val="150000"/>
              </a:lnSpc>
              <a:spcBef>
                <a:spcPct val="20000"/>
              </a:spcBef>
              <a:buClr>
                <a:schemeClr val="folHlink"/>
              </a:buClr>
              <a:buSzPct val="60000"/>
              <a:buFont typeface="Wingdings" panose="05000000000000000000" pitchFamily="2" charset="2"/>
              <a:buChar char="n"/>
            </a:pPr>
            <a:r>
              <a:rPr lang="en-US" altLang="en-US" sz="2400" b="0" i="0" baseline="0" dirty="0">
                <a:latin typeface="Tahoma" panose="020B0604030504040204" pitchFamily="34" charset="0"/>
                <a:cs typeface="Arial" panose="020B0604020202020204" pitchFamily="34" charset="0"/>
              </a:rPr>
              <a:t>Input devices of computer translates these information into electrical signals.</a:t>
            </a:r>
          </a:p>
          <a:p>
            <a:pPr eaLnBrk="1" hangingPunct="1">
              <a:lnSpc>
                <a:spcPct val="150000"/>
              </a:lnSpc>
              <a:spcBef>
                <a:spcPct val="20000"/>
              </a:spcBef>
              <a:buClr>
                <a:schemeClr val="folHlink"/>
              </a:buClr>
              <a:buSzPct val="60000"/>
              <a:buFont typeface="Wingdings" panose="05000000000000000000" pitchFamily="2" charset="2"/>
              <a:buChar char="n"/>
            </a:pPr>
            <a:r>
              <a:rPr lang="en-US" altLang="en-US" sz="2400" b="0" i="0" baseline="0" dirty="0">
                <a:latin typeface="Tahoma" panose="020B0604030504040204" pitchFamily="34" charset="0"/>
                <a:cs typeface="Arial" panose="020B0604020202020204" pitchFamily="34" charset="0"/>
              </a:rPr>
              <a:t>Electrical signals are then translated into universal format (0s,1s), this is known as coding.</a:t>
            </a:r>
          </a:p>
          <a:p>
            <a:pPr eaLnBrk="1" hangingPunct="1">
              <a:lnSpc>
                <a:spcPct val="150000"/>
              </a:lnSpc>
              <a:spcBef>
                <a:spcPct val="20000"/>
              </a:spcBef>
              <a:buClr>
                <a:schemeClr val="folHlink"/>
              </a:buClr>
              <a:buSzPct val="60000"/>
              <a:buFont typeface="Wingdings" panose="05000000000000000000" pitchFamily="2" charset="2"/>
              <a:buChar char="n"/>
            </a:pPr>
            <a:r>
              <a:rPr lang="en-US" altLang="en-US" sz="2400" b="0" i="0" baseline="0" dirty="0">
                <a:latin typeface="Tahoma" panose="020B0604030504040204" pitchFamily="34" charset="0"/>
                <a:cs typeface="Arial" panose="020B0604020202020204" pitchFamily="34" charset="0"/>
              </a:rPr>
              <a:t>After processing, output devices transform back data into their original form, this is known as decoding</a:t>
            </a:r>
          </a:p>
          <a:p>
            <a:pPr eaLnBrk="1" hangingPunct="1">
              <a:lnSpc>
                <a:spcPct val="150000"/>
              </a:lnSpc>
              <a:spcBef>
                <a:spcPct val="20000"/>
              </a:spcBef>
              <a:buClr>
                <a:schemeClr val="folHlink"/>
              </a:buClr>
              <a:buSzPct val="60000"/>
              <a:buFont typeface="Wingdings" panose="05000000000000000000" pitchFamily="2" charset="2"/>
              <a:buChar char="n"/>
            </a:pPr>
            <a:endParaRPr lang="ar-SA" altLang="en-US" sz="2400" b="0" i="0" baseline="0" dirty="0">
              <a:latin typeface="Tahoma" panose="020B0604030504040204" pitchFamily="34" charset="0"/>
            </a:endParaRPr>
          </a:p>
        </p:txBody>
      </p:sp>
    </p:spTree>
    <p:extLst>
      <p:ext uri="{BB962C8B-B14F-4D97-AF65-F5344CB8AC3E}">
        <p14:creationId xmlns:p14="http://schemas.microsoft.com/office/powerpoint/2010/main" val="31261849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EA0B4E2-AAE9-6492-931C-6C8FCE91E0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3CAA8DB7-50B4-E886-FB83-AF9BCD76449C}"/>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3C8A981D-D0F4-30B5-DB3F-F9AABA28DB6D}"/>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3694BF4C-EF67-FCF4-39C5-550D8636063E}"/>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485BA813-9DE6-9E32-E218-6A70E2049252}"/>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C3C34AD3-B793-EBE7-27EB-38CF36298738}"/>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98C1BA4-FEB5-FE93-7FFD-C8624F516F17}"/>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B990928B-CBE0-7741-477A-DB104E702392}"/>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6293D02E-C56B-54F9-1436-22BD1718A16D}"/>
              </a:ext>
            </a:extLst>
          </p:cNvPr>
          <p:cNvPicPr>
            <a:picLocks noChangeAspect="1"/>
          </p:cNvPicPr>
          <p:nvPr/>
        </p:nvPicPr>
        <p:blipFill>
          <a:blip r:embed="rId3"/>
          <a:stretch>
            <a:fillRect/>
          </a:stretch>
        </p:blipFill>
        <p:spPr>
          <a:xfrm>
            <a:off x="195770" y="5847880"/>
            <a:ext cx="2381250" cy="933450"/>
          </a:xfrm>
          <a:prstGeom prst="rect">
            <a:avLst/>
          </a:prstGeom>
        </p:spPr>
      </p:pic>
      <p:sp>
        <p:nvSpPr>
          <p:cNvPr id="23" name="TextBox 22">
            <a:extLst>
              <a:ext uri="{FF2B5EF4-FFF2-40B4-BE49-F238E27FC236}">
                <a16:creationId xmlns:a16="http://schemas.microsoft.com/office/drawing/2014/main" id="{A3FF1094-F287-B1CF-EA3E-51BCE336AD0E}"/>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pic>
        <p:nvPicPr>
          <p:cNvPr id="2" name="Picture 6">
            <a:extLst>
              <a:ext uri="{FF2B5EF4-FFF2-40B4-BE49-F238E27FC236}">
                <a16:creationId xmlns:a16="http://schemas.microsoft.com/office/drawing/2014/main" id="{C19C47C0-8E33-D836-F914-06C390DF35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1915" y="1972832"/>
            <a:ext cx="10868169" cy="3020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a:extLst>
              <a:ext uri="{FF2B5EF4-FFF2-40B4-BE49-F238E27FC236}">
                <a16:creationId xmlns:a16="http://schemas.microsoft.com/office/drawing/2014/main" id="{303A7968-8CB6-1FDC-D8DA-0DB43AF2402A}"/>
              </a:ext>
            </a:extLst>
          </p:cNvPr>
          <p:cNvSpPr/>
          <p:nvPr/>
        </p:nvSpPr>
        <p:spPr>
          <a:xfrm flipV="1">
            <a:off x="8894618" y="741215"/>
            <a:ext cx="110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
            <a:extLst>
              <a:ext uri="{FF2B5EF4-FFF2-40B4-BE49-F238E27FC236}">
                <a16:creationId xmlns:a16="http://schemas.microsoft.com/office/drawing/2014/main" id="{FE423145-8361-7101-AF41-8302B550367B}"/>
              </a:ext>
            </a:extLst>
          </p:cNvPr>
          <p:cNvSpPr>
            <a:spLocks noGrp="1"/>
          </p:cNvSpPr>
          <p:nvPr>
            <p:ph type="title"/>
          </p:nvPr>
        </p:nvSpPr>
        <p:spPr>
          <a:xfrm>
            <a:off x="1386395" y="78435"/>
            <a:ext cx="9428695" cy="1325563"/>
          </a:xfrm>
        </p:spPr>
        <p:txBody>
          <a:bodyPr>
            <a:normAutofit/>
          </a:bodyPr>
          <a:lstStyle/>
          <a:p>
            <a:r>
              <a:rPr lang="en-US" altLang="en-US" sz="4400" i="0" dirty="0"/>
              <a:t>Information coding and decoding</a:t>
            </a:r>
          </a:p>
        </p:txBody>
      </p:sp>
    </p:spTree>
    <p:extLst>
      <p:ext uri="{BB962C8B-B14F-4D97-AF65-F5344CB8AC3E}">
        <p14:creationId xmlns:p14="http://schemas.microsoft.com/office/powerpoint/2010/main" val="163639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5FF4C39-3FC9-04CA-F9A6-3B1B97BBB7F8}"/>
              </a:ext>
            </a:extLst>
          </p:cNvPr>
          <p:cNvSpPr/>
          <p:nvPr/>
        </p:nvSpPr>
        <p:spPr>
          <a:xfrm flipV="1">
            <a:off x="5306291" y="699650"/>
            <a:ext cx="4468094" cy="6234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26DBD57-8D3E-6847-45DA-A1C6223678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1C067A95-172C-AB25-3A45-4CCC4C6FA08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D0289272-1EA2-3DCE-54A8-AF6821CA748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F682AC0B-4B87-401B-BCBC-6E944611A374}"/>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7804534F-0E3E-1CB6-9051-CF35B6E63BC6}"/>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F6BA8314-6F39-75BC-807D-A400523C20B4}"/>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F812B79-4EA7-185B-F9C8-7F35F8934C9A}"/>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69706F62-3138-6B6A-5F18-6FC5ADB3C7A5}"/>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755FED64-6580-53F0-FB25-74ED1ED9666C}"/>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8" name="Title 1">
            <a:extLst>
              <a:ext uri="{FF2B5EF4-FFF2-40B4-BE49-F238E27FC236}">
                <a16:creationId xmlns:a16="http://schemas.microsoft.com/office/drawing/2014/main" id="{92DE44FF-8F1C-D2D5-B2CE-3A11108F6F61}"/>
              </a:ext>
            </a:extLst>
          </p:cNvPr>
          <p:cNvSpPr txBox="1">
            <a:spLocks/>
          </p:cNvSpPr>
          <p:nvPr/>
        </p:nvSpPr>
        <p:spPr>
          <a:xfrm>
            <a:off x="1373672" y="80780"/>
            <a:ext cx="7223059"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Storing Numbers</a:t>
            </a:r>
          </a:p>
        </p:txBody>
      </p:sp>
      <p:sp>
        <p:nvSpPr>
          <p:cNvPr id="23" name="TextBox 22">
            <a:extLst>
              <a:ext uri="{FF2B5EF4-FFF2-40B4-BE49-F238E27FC236}">
                <a16:creationId xmlns:a16="http://schemas.microsoft.com/office/drawing/2014/main" id="{C55ECAB1-EEA9-AF5B-6788-4E277090A525}"/>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 name="Rectangle 5">
            <a:extLst>
              <a:ext uri="{FF2B5EF4-FFF2-40B4-BE49-F238E27FC236}">
                <a16:creationId xmlns:a16="http://schemas.microsoft.com/office/drawing/2014/main" id="{8B50F4F4-9237-77F2-6372-9E610FDD9B73}"/>
              </a:ext>
            </a:extLst>
          </p:cNvPr>
          <p:cNvSpPr>
            <a:spLocks noChangeArrowheads="1"/>
          </p:cNvSpPr>
          <p:nvPr/>
        </p:nvSpPr>
        <p:spPr bwMode="auto">
          <a:xfrm>
            <a:off x="387122" y="1497316"/>
            <a:ext cx="11386966" cy="1143070"/>
          </a:xfrm>
          <a:prstGeom prst="rect">
            <a:avLst/>
          </a:prstGeom>
          <a:noFill/>
          <a:ln>
            <a:noFill/>
          </a:ln>
          <a:effectLst/>
        </p:spPr>
        <p:txBody>
          <a:bodyPr wrap="square" anchor="ctr">
            <a:spAutoFit/>
          </a:bodyPr>
          <a:lstStyle/>
          <a:p>
            <a:pPr algn="just" eaLnBrk="1" hangingPunct="1">
              <a:lnSpc>
                <a:spcPct val="150000"/>
              </a:lnSpc>
              <a:defRPr/>
            </a:pPr>
            <a:r>
              <a:rPr lang="en-US" altLang="en-US" sz="2400" b="0" i="0" baseline="0" dirty="0"/>
              <a:t>A </a:t>
            </a:r>
            <a:r>
              <a:rPr lang="en-US" altLang="en-US" sz="2400" i="0" baseline="0" dirty="0">
                <a:solidFill>
                  <a:schemeClr val="folHlink"/>
                </a:solidFill>
              </a:rPr>
              <a:t>number</a:t>
            </a:r>
            <a:r>
              <a:rPr lang="en-US" altLang="en-US" sz="2400" b="0" i="0" baseline="0" dirty="0"/>
              <a:t> is changed to the binary system before being stored in the computer memory, as described in Chapter 2. However, there are still two issues that need to be handled:</a:t>
            </a:r>
          </a:p>
        </p:txBody>
      </p:sp>
      <p:sp>
        <p:nvSpPr>
          <p:cNvPr id="3" name="Rectangle 6">
            <a:extLst>
              <a:ext uri="{FF2B5EF4-FFF2-40B4-BE49-F238E27FC236}">
                <a16:creationId xmlns:a16="http://schemas.microsoft.com/office/drawing/2014/main" id="{0F29E30A-CC56-631E-6D5E-6737742AB2BB}"/>
              </a:ext>
            </a:extLst>
          </p:cNvPr>
          <p:cNvSpPr>
            <a:spLocks noChangeArrowheads="1"/>
          </p:cNvSpPr>
          <p:nvPr/>
        </p:nvSpPr>
        <p:spPr bwMode="auto">
          <a:xfrm>
            <a:off x="616719" y="2637183"/>
            <a:ext cx="8839200" cy="2795958"/>
          </a:xfrm>
          <a:prstGeom prst="rect">
            <a:avLst/>
          </a:prstGeom>
          <a:noFill/>
          <a:ln>
            <a:noFill/>
          </a:ln>
          <a:effectLst/>
        </p:spPr>
        <p:txBody>
          <a:bodyPr anchor="ctr">
            <a:spAutoFit/>
          </a:bodyPr>
          <a:lstStyle>
            <a:lvl1pPr marL="457200" indent="-457200">
              <a:defRPr sz="2400">
                <a:solidFill>
                  <a:schemeClr val="tx1"/>
                </a:solidFill>
                <a:latin typeface="Times New Roman" panose="02020603050405020304" pitchFamily="18" charset="0"/>
              </a:defRPr>
            </a:lvl1pPr>
            <a:lvl2pPr marL="914400" indent="-457200">
              <a:defRPr sz="2400">
                <a:solidFill>
                  <a:schemeClr val="tx1"/>
                </a:solidFill>
                <a:latin typeface="Times New Roman" panose="02020603050405020304" pitchFamily="18" charset="0"/>
              </a:defRPr>
            </a:lvl2pPr>
            <a:lvl3pPr marL="1371600" indent="-457200">
              <a:defRPr sz="2400">
                <a:solidFill>
                  <a:schemeClr val="tx1"/>
                </a:solidFill>
                <a:latin typeface="Times New Roman" panose="02020603050405020304" pitchFamily="18" charset="0"/>
              </a:defRPr>
            </a:lvl3pPr>
            <a:lvl4pPr marL="1828800" indent="-457200">
              <a:defRPr sz="2400">
                <a:solidFill>
                  <a:schemeClr val="tx1"/>
                </a:solidFill>
                <a:latin typeface="Times New Roman" panose="02020603050405020304" pitchFamily="18" charset="0"/>
              </a:defRPr>
            </a:lvl4pPr>
            <a:lvl5pPr marL="2286000" indent="-457200">
              <a:defRPr sz="2400">
                <a:solidFill>
                  <a:schemeClr val="tx1"/>
                </a:solidFill>
                <a:latin typeface="Times New Roman" panose="02020603050405020304" pitchFamily="18" charset="0"/>
              </a:defRPr>
            </a:lvl5pPr>
            <a:lvl6pPr marL="2743200" indent="-457200" fontAlgn="base">
              <a:spcBef>
                <a:spcPct val="0"/>
              </a:spcBef>
              <a:spcAft>
                <a:spcPct val="0"/>
              </a:spcAft>
              <a:defRPr sz="2400">
                <a:solidFill>
                  <a:schemeClr val="tx1"/>
                </a:solidFill>
                <a:latin typeface="Times New Roman" panose="02020603050405020304" pitchFamily="18" charset="0"/>
              </a:defRPr>
            </a:lvl6pPr>
            <a:lvl7pPr marL="3200400" indent="-457200" fontAlgn="base">
              <a:spcBef>
                <a:spcPct val="0"/>
              </a:spcBef>
              <a:spcAft>
                <a:spcPct val="0"/>
              </a:spcAft>
              <a:defRPr sz="2400">
                <a:solidFill>
                  <a:schemeClr val="tx1"/>
                </a:solidFill>
                <a:latin typeface="Times New Roman" panose="02020603050405020304" pitchFamily="18" charset="0"/>
              </a:defRPr>
            </a:lvl7pPr>
            <a:lvl8pPr marL="3657600" indent="-457200" fontAlgn="base">
              <a:spcBef>
                <a:spcPct val="0"/>
              </a:spcBef>
              <a:spcAft>
                <a:spcPct val="0"/>
              </a:spcAft>
              <a:defRPr sz="2400">
                <a:solidFill>
                  <a:schemeClr val="tx1"/>
                </a:solidFill>
                <a:latin typeface="Times New Roman" panose="02020603050405020304" pitchFamily="18" charset="0"/>
              </a:defRPr>
            </a:lvl8pPr>
            <a:lvl9pPr marL="4114800" indent="-457200" fontAlgn="base">
              <a:spcBef>
                <a:spcPct val="0"/>
              </a:spcBef>
              <a:spcAft>
                <a:spcPct val="0"/>
              </a:spcAft>
              <a:defRPr sz="2400">
                <a:solidFill>
                  <a:schemeClr val="tx1"/>
                </a:solidFill>
                <a:latin typeface="Times New Roman" panose="02020603050405020304" pitchFamily="18" charset="0"/>
              </a:defRPr>
            </a:lvl9pPr>
          </a:lstStyle>
          <a:p>
            <a:pPr algn="just" eaLnBrk="1" hangingPunct="1">
              <a:lnSpc>
                <a:spcPct val="150000"/>
              </a:lnSpc>
              <a:buFontTx/>
              <a:buAutoNum type="arabicPeriod"/>
              <a:defRPr/>
            </a:pPr>
            <a:r>
              <a:rPr lang="en-US" altLang="en-US" b="0" i="0" baseline="0" dirty="0"/>
              <a:t>How to store the sign of the number.</a:t>
            </a:r>
          </a:p>
          <a:p>
            <a:pPr algn="just" eaLnBrk="1" hangingPunct="1">
              <a:lnSpc>
                <a:spcPct val="150000"/>
              </a:lnSpc>
              <a:buFontTx/>
              <a:buAutoNum type="arabicPeriod"/>
              <a:defRPr/>
            </a:pPr>
            <a:r>
              <a:rPr lang="en-US" altLang="en-US" b="0" i="0" baseline="0" dirty="0"/>
              <a:t>How to show the decimal point.</a:t>
            </a:r>
          </a:p>
          <a:p>
            <a:pPr indent="112713" algn="just" fontAlgn="auto">
              <a:lnSpc>
                <a:spcPct val="150000"/>
              </a:lnSpc>
              <a:spcBef>
                <a:spcPts val="0"/>
              </a:spcBef>
              <a:spcAft>
                <a:spcPts val="0"/>
              </a:spcAft>
              <a:defRPr/>
            </a:pPr>
            <a:r>
              <a:rPr lang="en-US" altLang="zh-CN" b="0" i="0" baseline="0" dirty="0"/>
              <a:t>Computers use two different representation: </a:t>
            </a:r>
          </a:p>
          <a:p>
            <a:pPr marL="457200" lvl="1" indent="401638" algn="just" fontAlgn="auto">
              <a:lnSpc>
                <a:spcPct val="150000"/>
              </a:lnSpc>
              <a:spcBef>
                <a:spcPts val="0"/>
              </a:spcBef>
              <a:spcAft>
                <a:spcPts val="0"/>
              </a:spcAft>
              <a:buFont typeface="Arial" pitchFamily="34" charset="0"/>
              <a:buChar char="•"/>
              <a:defRPr/>
            </a:pPr>
            <a:r>
              <a:rPr lang="en-US" altLang="zh-CN" b="0" i="0" baseline="0" dirty="0"/>
              <a:t>fixed-point (store a number as an integer)</a:t>
            </a:r>
          </a:p>
          <a:p>
            <a:pPr marL="457200" lvl="1" indent="401638" algn="just" fontAlgn="auto">
              <a:lnSpc>
                <a:spcPct val="150000"/>
              </a:lnSpc>
              <a:spcBef>
                <a:spcPts val="0"/>
              </a:spcBef>
              <a:spcAft>
                <a:spcPts val="0"/>
              </a:spcAft>
              <a:buFont typeface="Arial" pitchFamily="34" charset="0"/>
              <a:buChar char="•"/>
              <a:defRPr/>
            </a:pPr>
            <a:r>
              <a:rPr lang="en-US" altLang="zh-CN" b="0" i="0" baseline="0" dirty="0"/>
              <a:t>floating-point (store a number as real)</a:t>
            </a:r>
            <a:endParaRPr lang="en-US" altLang="en-US" b="0" i="0" baseline="0" dirty="0"/>
          </a:p>
        </p:txBody>
      </p:sp>
    </p:spTree>
    <p:extLst>
      <p:ext uri="{BB962C8B-B14F-4D97-AF65-F5344CB8AC3E}">
        <p14:creationId xmlns:p14="http://schemas.microsoft.com/office/powerpoint/2010/main" val="6949015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4FBC96C-7BCB-0868-6B2F-0E214F53D85D}"/>
              </a:ext>
            </a:extLst>
          </p:cNvPr>
          <p:cNvSpPr/>
          <p:nvPr/>
        </p:nvSpPr>
        <p:spPr>
          <a:xfrm flipV="1">
            <a:off x="7049634" y="741216"/>
            <a:ext cx="2794026"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EA0B4E2-AAE9-6492-931C-6C8FCE91E0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3CAA8DB7-50B4-E886-FB83-AF9BCD76449C}"/>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3C8A981D-D0F4-30B5-DB3F-F9AABA28DB6D}"/>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3694BF4C-EF67-FCF4-39C5-550D8636063E}"/>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485BA813-9DE6-9E32-E218-6A70E2049252}"/>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C3C34AD3-B793-EBE7-27EB-38CF36298738}"/>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98C1BA4-FEB5-FE93-7FFD-C8624F516F17}"/>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B990928B-CBE0-7741-477A-DB104E702392}"/>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6293D02E-C56B-54F9-1436-22BD1718A16D}"/>
              </a:ext>
            </a:extLst>
          </p:cNvPr>
          <p:cNvPicPr>
            <a:picLocks noChangeAspect="1"/>
          </p:cNvPicPr>
          <p:nvPr/>
        </p:nvPicPr>
        <p:blipFill>
          <a:blip r:embed="rId3"/>
          <a:stretch>
            <a:fillRect/>
          </a:stretch>
        </p:blipFill>
        <p:spPr>
          <a:xfrm>
            <a:off x="195770" y="5847880"/>
            <a:ext cx="2381250" cy="933450"/>
          </a:xfrm>
          <a:prstGeom prst="rect">
            <a:avLst/>
          </a:prstGeom>
        </p:spPr>
      </p:pic>
      <p:sp>
        <p:nvSpPr>
          <p:cNvPr id="22" name="Title 1">
            <a:extLst>
              <a:ext uri="{FF2B5EF4-FFF2-40B4-BE49-F238E27FC236}">
                <a16:creationId xmlns:a16="http://schemas.microsoft.com/office/drawing/2014/main" id="{925BD376-B955-5874-838F-ACF52169A225}"/>
              </a:ext>
            </a:extLst>
          </p:cNvPr>
          <p:cNvSpPr txBox="1">
            <a:spLocks/>
          </p:cNvSpPr>
          <p:nvPr/>
        </p:nvSpPr>
        <p:spPr>
          <a:xfrm>
            <a:off x="1359868" y="40927"/>
            <a:ext cx="701269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400" i="0" dirty="0"/>
              <a:t>Unsigned representation</a:t>
            </a:r>
          </a:p>
        </p:txBody>
      </p:sp>
      <p:sp>
        <p:nvSpPr>
          <p:cNvPr id="20" name="TextBox 19">
            <a:extLst>
              <a:ext uri="{FF2B5EF4-FFF2-40B4-BE49-F238E27FC236}">
                <a16:creationId xmlns:a16="http://schemas.microsoft.com/office/drawing/2014/main" id="{174FCCD3-46C0-C394-5585-7AB4DE99123F}"/>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1" name="Rectangle 3">
            <a:extLst>
              <a:ext uri="{FF2B5EF4-FFF2-40B4-BE49-F238E27FC236}">
                <a16:creationId xmlns:a16="http://schemas.microsoft.com/office/drawing/2014/main" id="{AB7BCF40-9091-C1D2-48E7-950637E6B956}"/>
              </a:ext>
            </a:extLst>
          </p:cNvPr>
          <p:cNvSpPr>
            <a:spLocks noChangeArrowheads="1"/>
          </p:cNvSpPr>
          <p:nvPr/>
        </p:nvSpPr>
        <p:spPr bwMode="auto">
          <a:xfrm>
            <a:off x="450455" y="1618730"/>
            <a:ext cx="11405390" cy="95410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dirty="0"/>
              <a:t>An </a:t>
            </a:r>
            <a:r>
              <a:rPr lang="en-US" altLang="en-US" i="0" baseline="0" dirty="0">
                <a:solidFill>
                  <a:schemeClr val="folHlink"/>
                </a:solidFill>
              </a:rPr>
              <a:t>unsigned integer</a:t>
            </a:r>
            <a:r>
              <a:rPr lang="en-US" altLang="en-US" b="0" i="0" baseline="0" dirty="0"/>
              <a:t> is an integer that can never be negative and can take only 0 or positive values. Its range is between 0 and positive infinity. </a:t>
            </a:r>
          </a:p>
        </p:txBody>
      </p:sp>
      <p:sp>
        <p:nvSpPr>
          <p:cNvPr id="12" name="Rectangle 8">
            <a:extLst>
              <a:ext uri="{FF2B5EF4-FFF2-40B4-BE49-F238E27FC236}">
                <a16:creationId xmlns:a16="http://schemas.microsoft.com/office/drawing/2014/main" id="{AF8007D2-FDDF-2AE5-67C4-42C0498D6F4B}"/>
              </a:ext>
            </a:extLst>
          </p:cNvPr>
          <p:cNvSpPr>
            <a:spLocks noChangeArrowheads="1"/>
          </p:cNvSpPr>
          <p:nvPr/>
        </p:nvSpPr>
        <p:spPr bwMode="auto">
          <a:xfrm>
            <a:off x="475708" y="2670199"/>
            <a:ext cx="10697261" cy="52322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dirty="0"/>
              <a:t>An input device stores an unsigned integer using the following steps:</a:t>
            </a:r>
          </a:p>
        </p:txBody>
      </p:sp>
      <p:sp>
        <p:nvSpPr>
          <p:cNvPr id="17" name="Rectangle 9">
            <a:extLst>
              <a:ext uri="{FF2B5EF4-FFF2-40B4-BE49-F238E27FC236}">
                <a16:creationId xmlns:a16="http://schemas.microsoft.com/office/drawing/2014/main" id="{8FE3A963-3502-B5E9-C35B-3A981419BFFD}"/>
              </a:ext>
            </a:extLst>
          </p:cNvPr>
          <p:cNvSpPr>
            <a:spLocks noChangeArrowheads="1"/>
          </p:cNvSpPr>
          <p:nvPr/>
        </p:nvSpPr>
        <p:spPr bwMode="auto">
          <a:xfrm>
            <a:off x="475708" y="3331731"/>
            <a:ext cx="8915400" cy="181588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800" b="1" i="1" baseline="-18000">
                <a:solidFill>
                  <a:schemeClr val="tx1"/>
                </a:solidFill>
                <a:latin typeface="Times New Roman" panose="02020603050405020304" pitchFamily="18" charset="0"/>
              </a:defRPr>
            </a:lvl1pPr>
            <a:lvl2pPr marL="914400" indent="-457200">
              <a:defRPr sz="2800" b="1" i="1" baseline="-18000">
                <a:solidFill>
                  <a:schemeClr val="tx1"/>
                </a:solidFill>
                <a:latin typeface="Times New Roman" panose="02020603050405020304" pitchFamily="18" charset="0"/>
              </a:defRPr>
            </a:lvl2pPr>
            <a:lvl3pPr marL="1371600" indent="-457200">
              <a:defRPr sz="2800" b="1" i="1" baseline="-18000">
                <a:solidFill>
                  <a:schemeClr val="tx1"/>
                </a:solidFill>
                <a:latin typeface="Times New Roman" panose="02020603050405020304" pitchFamily="18" charset="0"/>
              </a:defRPr>
            </a:lvl3pPr>
            <a:lvl4pPr marL="1828800" indent="-457200">
              <a:defRPr sz="2800" b="1" i="1" baseline="-18000">
                <a:solidFill>
                  <a:schemeClr val="tx1"/>
                </a:solidFill>
                <a:latin typeface="Times New Roman" panose="02020603050405020304" pitchFamily="18" charset="0"/>
              </a:defRPr>
            </a:lvl4pPr>
            <a:lvl5pPr marL="2286000" indent="-457200">
              <a:defRPr sz="2800" b="1" i="1" baseline="-18000">
                <a:solidFill>
                  <a:schemeClr val="tx1"/>
                </a:solidFill>
                <a:latin typeface="Times New Roman" panose="02020603050405020304" pitchFamily="18" charset="0"/>
              </a:defRPr>
            </a:lvl5pPr>
            <a:lvl6pPr marL="2743200" indent="-4572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3200400" indent="-4572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657600" indent="-4572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4114800" indent="-4572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buFontTx/>
              <a:buAutoNum type="arabicPeriod"/>
            </a:pPr>
            <a:r>
              <a:rPr lang="en-US" altLang="en-US" b="0" i="0" baseline="0" dirty="0"/>
              <a:t>The integer is changed to binary.</a:t>
            </a:r>
          </a:p>
          <a:p>
            <a:pPr>
              <a:buFontTx/>
              <a:buAutoNum type="arabicPeriod"/>
            </a:pPr>
            <a:r>
              <a:rPr lang="en-US" altLang="zh-CN" b="0" i="0" baseline="0" dirty="0">
                <a:ea typeface="SimSun" panose="02010600030101010101" pitchFamily="2" charset="-122"/>
              </a:rPr>
              <a:t>If the number of bits is: </a:t>
            </a:r>
            <a:br>
              <a:rPr lang="en-US" altLang="zh-CN" b="0" i="0" baseline="0" dirty="0">
                <a:ea typeface="SimSun" panose="02010600030101010101" pitchFamily="2" charset="-122"/>
              </a:rPr>
            </a:br>
            <a:r>
              <a:rPr lang="en-US" altLang="zh-CN" b="0" i="0" baseline="0" dirty="0">
                <a:ea typeface="SimSun" panose="02010600030101010101" pitchFamily="2" charset="-122"/>
              </a:rPr>
              <a:t>less than n        </a:t>
            </a:r>
            <a:r>
              <a:rPr lang="en-US" altLang="zh-CN" b="0" i="0" baseline="0" dirty="0">
                <a:ea typeface="SimSun" panose="02010600030101010101" pitchFamily="2" charset="-122"/>
                <a:sym typeface="Wingdings" panose="05000000000000000000" pitchFamily="2" charset="2"/>
              </a:rPr>
              <a:t> </a:t>
            </a:r>
            <a:r>
              <a:rPr lang="en-US" altLang="zh-CN" b="0" i="0" baseline="0" dirty="0">
                <a:ea typeface="SimSun" panose="02010600030101010101" pitchFamily="2" charset="-122"/>
              </a:rPr>
              <a:t>0s are added to the left.</a:t>
            </a:r>
            <a:br>
              <a:rPr lang="en-US" altLang="zh-CN" b="0" i="0" baseline="0" dirty="0">
                <a:ea typeface="SimSun" panose="02010600030101010101" pitchFamily="2" charset="-122"/>
              </a:rPr>
            </a:br>
            <a:r>
              <a:rPr lang="en-US" altLang="zh-CN" b="0" i="0" baseline="0" dirty="0">
                <a:ea typeface="SimSun" panose="02010600030101010101" pitchFamily="2" charset="-122"/>
              </a:rPr>
              <a:t>Greater than n </a:t>
            </a:r>
            <a:r>
              <a:rPr lang="en-US" altLang="zh-CN" b="0" i="0" baseline="0" dirty="0">
                <a:ea typeface="SimSun" panose="02010600030101010101" pitchFamily="2" charset="-122"/>
                <a:sym typeface="Wingdings" panose="05000000000000000000" pitchFamily="2" charset="2"/>
              </a:rPr>
              <a:t> the integer cannot be stored (overflow).</a:t>
            </a:r>
            <a:endParaRPr lang="en-US" altLang="zh-CN" b="0" i="0" baseline="0" dirty="0">
              <a:ea typeface="SimSun" panose="02010600030101010101" pitchFamily="2" charset="-122"/>
            </a:endParaRPr>
          </a:p>
        </p:txBody>
      </p:sp>
    </p:spTree>
    <p:extLst>
      <p:ext uri="{BB962C8B-B14F-4D97-AF65-F5344CB8AC3E}">
        <p14:creationId xmlns:p14="http://schemas.microsoft.com/office/powerpoint/2010/main" val="38727889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BF33BDD-444A-5608-8DFA-32E95B3FB898}"/>
              </a:ext>
            </a:extLst>
          </p:cNvPr>
          <p:cNvSpPr/>
          <p:nvPr/>
        </p:nvSpPr>
        <p:spPr>
          <a:xfrm>
            <a:off x="3546763" y="745369"/>
            <a:ext cx="632790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3E87463B-63B3-319F-8A39-E50900F3A44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A4944883-AC2A-983F-330D-39263C96AB6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1CCFDB25-E0E8-209C-F5E9-4E250EFB992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F47DE8CB-B9B8-E4FC-901D-601FFD824A50}"/>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B10192D5-80E5-B751-EF95-73B365CE629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A8C7F836-439D-592B-F30A-F2502C04F976}"/>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502BE08-8AB3-6B18-9AB7-F0DB429739AA}"/>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72E8E9F3-6D0D-9AF9-D427-943711A1F01B}"/>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442921" y="40927"/>
            <a:ext cx="9428695" cy="1325563"/>
          </a:xfrm>
        </p:spPr>
        <p:txBody>
          <a:bodyPr>
            <a:normAutofit/>
          </a:bodyPr>
          <a:lstStyle/>
          <a:p>
            <a:r>
              <a:rPr lang="en-US" altLang="en-US" dirty="0"/>
              <a:t>Example</a:t>
            </a:r>
            <a:endParaRPr lang="en-US" altLang="en-US" sz="4400" i="0" dirty="0"/>
          </a:p>
        </p:txBody>
      </p:sp>
      <p:pic>
        <p:nvPicPr>
          <p:cNvPr id="15" name="Picture 14">
            <a:extLst>
              <a:ext uri="{FF2B5EF4-FFF2-40B4-BE49-F238E27FC236}">
                <a16:creationId xmlns:a16="http://schemas.microsoft.com/office/drawing/2014/main" id="{A3EBA024-B1B3-1DC6-1ED5-B8B52351C062}"/>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8" name="TextBox 17">
            <a:extLst>
              <a:ext uri="{FF2B5EF4-FFF2-40B4-BE49-F238E27FC236}">
                <a16:creationId xmlns:a16="http://schemas.microsoft.com/office/drawing/2014/main" id="{7AE96996-AD31-16D0-7B8B-7D27B7171294}"/>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1" name="Rectangle 3">
            <a:extLst>
              <a:ext uri="{FF2B5EF4-FFF2-40B4-BE49-F238E27FC236}">
                <a16:creationId xmlns:a16="http://schemas.microsoft.com/office/drawing/2014/main" id="{0E4B29E8-13D1-A92D-54DA-168124AF5AA9}"/>
              </a:ext>
            </a:extLst>
          </p:cNvPr>
          <p:cNvSpPr>
            <a:spLocks noChangeArrowheads="1"/>
          </p:cNvSpPr>
          <p:nvPr/>
        </p:nvSpPr>
        <p:spPr bwMode="auto">
          <a:xfrm>
            <a:off x="1475983" y="1549547"/>
            <a:ext cx="10026114" cy="523220"/>
          </a:xfrm>
          <a:prstGeom prst="rect">
            <a:avLst/>
          </a:prstGeom>
          <a:noFill/>
          <a:ln>
            <a:noFill/>
          </a:ln>
          <a:effectLst/>
        </p:spPr>
        <p:txBody>
          <a:bodyPr wrap="square" anchor="ctr">
            <a:spAutoFit/>
          </a:bodyPr>
          <a:lstStyle/>
          <a:p>
            <a:pPr algn="just" eaLnBrk="1" hangingPunct="1">
              <a:defRPr/>
            </a:pPr>
            <a:r>
              <a:rPr lang="en-US" altLang="en-US" sz="2800" b="0" i="0" baseline="0" dirty="0"/>
              <a:t>Store 7 in an 8-bit memory location using unsigned representation.</a:t>
            </a:r>
          </a:p>
        </p:txBody>
      </p:sp>
      <p:sp>
        <p:nvSpPr>
          <p:cNvPr id="12" name="Rectangle 4">
            <a:extLst>
              <a:ext uri="{FF2B5EF4-FFF2-40B4-BE49-F238E27FC236}">
                <a16:creationId xmlns:a16="http://schemas.microsoft.com/office/drawing/2014/main" id="{F97108D3-67D8-2C9C-72CB-1453A74908EF}"/>
              </a:ext>
            </a:extLst>
          </p:cNvPr>
          <p:cNvSpPr>
            <a:spLocks noChangeArrowheads="1"/>
          </p:cNvSpPr>
          <p:nvPr/>
        </p:nvSpPr>
        <p:spPr bwMode="auto">
          <a:xfrm>
            <a:off x="520460" y="1777781"/>
            <a:ext cx="8720047" cy="3820726"/>
          </a:xfrm>
          <a:prstGeom prst="rect">
            <a:avLst/>
          </a:prstGeom>
          <a:noFill/>
          <a:ln>
            <a:noFill/>
          </a:ln>
          <a:effectLst/>
        </p:spPr>
        <p:txBody>
          <a:bodyPr wrap="square" anchor="ctr">
            <a:spAutoFit/>
          </a:bodyPr>
          <a:lstStyle/>
          <a:p>
            <a:pPr algn="just" eaLnBrk="1" hangingPunct="1">
              <a:lnSpc>
                <a:spcPct val="150000"/>
              </a:lnSpc>
              <a:defRPr/>
            </a:pPr>
            <a:r>
              <a:rPr lang="en-US" altLang="en-US" sz="2800" b="1" i="1" u="sng" baseline="0" dirty="0">
                <a:solidFill>
                  <a:schemeClr val="folHlink"/>
                </a:solidFill>
              </a:rPr>
              <a:t>Solution</a:t>
            </a:r>
          </a:p>
          <a:p>
            <a:pPr algn="just" eaLnBrk="1" hangingPunct="1">
              <a:lnSpc>
                <a:spcPct val="150000"/>
              </a:lnSpc>
              <a:defRPr/>
            </a:pPr>
            <a:r>
              <a:rPr lang="en-US" altLang="en-US" sz="2400" b="0" i="0" baseline="0" dirty="0"/>
              <a:t>First change the integer to binary(Convert from Decimal to binary)</a:t>
            </a:r>
          </a:p>
          <a:p>
            <a:pPr algn="just" eaLnBrk="1" hangingPunct="1">
              <a:defRPr/>
            </a:pPr>
            <a:r>
              <a:rPr lang="en-US" altLang="en-US" sz="2400" b="0" i="0" baseline="0" dirty="0"/>
              <a:t> 7/2=  3</a:t>
            </a:r>
            <a:r>
              <a:rPr lang="ar-EG" altLang="en-US" sz="2400" b="0" i="0" baseline="0" dirty="0"/>
              <a:t>.5</a:t>
            </a:r>
            <a:r>
              <a:rPr lang="en-US" altLang="en-US" sz="2400" b="0" i="0" baseline="0" dirty="0"/>
              <a:t>       Remainder  1</a:t>
            </a:r>
          </a:p>
          <a:p>
            <a:pPr algn="just" eaLnBrk="1" hangingPunct="1">
              <a:defRPr/>
            </a:pPr>
            <a:r>
              <a:rPr lang="en-US" altLang="en-US" sz="2400" b="0" i="0" baseline="0" dirty="0"/>
              <a:t> 3/2= 1</a:t>
            </a:r>
            <a:r>
              <a:rPr lang="ar-EG" altLang="en-US" sz="2400" b="0" i="0" baseline="0" dirty="0"/>
              <a:t>.5</a:t>
            </a:r>
            <a:r>
              <a:rPr lang="en-US" altLang="en-US" sz="2400" b="0" i="0" baseline="0" dirty="0"/>
              <a:t>        Remainder  1</a:t>
            </a:r>
          </a:p>
          <a:p>
            <a:pPr algn="just" eaLnBrk="1" hangingPunct="1">
              <a:defRPr/>
            </a:pPr>
            <a:r>
              <a:rPr lang="en-US" altLang="en-US" sz="2400" b="0" i="0" baseline="0" dirty="0"/>
              <a:t> </a:t>
            </a:r>
            <a:r>
              <a:rPr lang="ar-EG" altLang="en-US" sz="2400" b="0" i="0" baseline="0" dirty="0"/>
              <a:t>1/2</a:t>
            </a:r>
            <a:r>
              <a:rPr lang="en-US" altLang="en-US" sz="2400" b="0" i="0" baseline="0" dirty="0"/>
              <a:t>= 0</a:t>
            </a:r>
            <a:r>
              <a:rPr lang="ar-EG" altLang="en-US" sz="2400" b="0" i="0" baseline="0" dirty="0"/>
              <a:t>.5</a:t>
            </a:r>
            <a:r>
              <a:rPr lang="en-US" altLang="en-US" sz="2400" b="0" i="0" baseline="0" dirty="0"/>
              <a:t>        </a:t>
            </a:r>
            <a:r>
              <a:rPr lang="en-US" altLang="en-US" sz="2400" i="0" baseline="0" dirty="0"/>
              <a:t>Remainder  1</a:t>
            </a:r>
          </a:p>
          <a:p>
            <a:pPr algn="just" eaLnBrk="1" hangingPunct="1">
              <a:defRPr/>
            </a:pPr>
            <a:r>
              <a:rPr lang="en-US" altLang="en-US" sz="2400" b="1" i="0" baseline="0" dirty="0">
                <a:solidFill>
                  <a:schemeClr val="accent2"/>
                </a:solidFill>
              </a:rPr>
              <a:t> (7)</a:t>
            </a:r>
            <a:r>
              <a:rPr lang="en-US" altLang="en-US" sz="2400" b="1" i="0" baseline="-25000" dirty="0">
                <a:solidFill>
                  <a:schemeClr val="accent2"/>
                </a:solidFill>
              </a:rPr>
              <a:t>10</a:t>
            </a:r>
            <a:r>
              <a:rPr lang="en-US" altLang="en-US" sz="2400" b="1" i="0" baseline="0" dirty="0">
                <a:solidFill>
                  <a:schemeClr val="accent2"/>
                </a:solidFill>
              </a:rPr>
              <a:t> = (111)</a:t>
            </a:r>
            <a:r>
              <a:rPr lang="en-US" altLang="en-US" sz="2400" b="1" i="0" baseline="-25000" dirty="0">
                <a:solidFill>
                  <a:schemeClr val="accent2"/>
                </a:solidFill>
              </a:rPr>
              <a:t>2</a:t>
            </a:r>
            <a:endParaRPr lang="en-US" altLang="en-US" sz="2400" b="1" i="0" baseline="0" dirty="0">
              <a:solidFill>
                <a:schemeClr val="accent2"/>
              </a:solidFill>
            </a:endParaRPr>
          </a:p>
          <a:p>
            <a:pPr algn="just" eaLnBrk="1" hangingPunct="1">
              <a:lnSpc>
                <a:spcPct val="150000"/>
              </a:lnSpc>
              <a:defRPr/>
            </a:pPr>
            <a:r>
              <a:rPr lang="en-US" altLang="en-US" sz="2400" b="1" i="0" baseline="0" dirty="0">
                <a:solidFill>
                  <a:schemeClr val="accent2"/>
                </a:solidFill>
              </a:rPr>
              <a:t>Add five 0s </a:t>
            </a:r>
            <a:r>
              <a:rPr lang="en-US" altLang="en-US" sz="2400" b="0" i="0" baseline="0" dirty="0"/>
              <a:t>to make a total of eight bits, </a:t>
            </a:r>
            <a:r>
              <a:rPr lang="en-US" altLang="en-US" sz="2400" b="1" i="0" baseline="0" dirty="0">
                <a:solidFill>
                  <a:schemeClr val="accent2"/>
                </a:solidFill>
              </a:rPr>
              <a:t>(00000111)</a:t>
            </a:r>
            <a:r>
              <a:rPr lang="en-US" altLang="en-US" sz="2400" b="1" i="0" baseline="-25000" dirty="0">
                <a:solidFill>
                  <a:schemeClr val="accent2"/>
                </a:solidFill>
              </a:rPr>
              <a:t>2</a:t>
            </a:r>
            <a:r>
              <a:rPr lang="en-US" altLang="en-US" sz="2400" b="1" i="0" baseline="0" dirty="0">
                <a:solidFill>
                  <a:schemeClr val="accent2"/>
                </a:solidFill>
              </a:rPr>
              <a:t>.</a:t>
            </a:r>
          </a:p>
          <a:p>
            <a:pPr algn="just" eaLnBrk="1" hangingPunct="1">
              <a:lnSpc>
                <a:spcPct val="150000"/>
              </a:lnSpc>
              <a:defRPr/>
            </a:pPr>
            <a:r>
              <a:rPr lang="en-US" altLang="en-US" sz="2400" b="1" i="0" baseline="0" dirty="0">
                <a:solidFill>
                  <a:schemeClr val="accent2"/>
                </a:solidFill>
              </a:rPr>
              <a:t> The integer is stored in the memory location</a:t>
            </a:r>
            <a:r>
              <a:rPr lang="en-US" altLang="en-US" sz="2400" b="1" i="0" baseline="0" dirty="0"/>
              <a:t>. </a:t>
            </a:r>
          </a:p>
        </p:txBody>
      </p:sp>
    </p:spTree>
    <p:extLst>
      <p:ext uri="{BB962C8B-B14F-4D97-AF65-F5344CB8AC3E}">
        <p14:creationId xmlns:p14="http://schemas.microsoft.com/office/powerpoint/2010/main" val="35161432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4FBC96C-7BCB-0868-6B2F-0E214F53D85D}"/>
              </a:ext>
            </a:extLst>
          </p:cNvPr>
          <p:cNvSpPr/>
          <p:nvPr/>
        </p:nvSpPr>
        <p:spPr>
          <a:xfrm flipV="1">
            <a:off x="3532909" y="741216"/>
            <a:ext cx="614449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EA0B4E2-AAE9-6492-931C-6C8FCE91E0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3CAA8DB7-50B4-E886-FB83-AF9BCD76449C}"/>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3C8A981D-D0F4-30B5-DB3F-F9AABA28DB6D}"/>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3694BF4C-EF67-FCF4-39C5-550D8636063E}"/>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485BA813-9DE6-9E32-E218-6A70E2049252}"/>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C3C34AD3-B793-EBE7-27EB-38CF36298738}"/>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98C1BA4-FEB5-FE93-7FFD-C8624F516F17}"/>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B990928B-CBE0-7741-477A-DB104E702392}"/>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6293D02E-C56B-54F9-1436-22BD1718A16D}"/>
              </a:ext>
            </a:extLst>
          </p:cNvPr>
          <p:cNvPicPr>
            <a:picLocks noChangeAspect="1"/>
          </p:cNvPicPr>
          <p:nvPr/>
        </p:nvPicPr>
        <p:blipFill>
          <a:blip r:embed="rId3"/>
          <a:stretch>
            <a:fillRect/>
          </a:stretch>
        </p:blipFill>
        <p:spPr>
          <a:xfrm>
            <a:off x="195770" y="5847880"/>
            <a:ext cx="2381250" cy="933450"/>
          </a:xfrm>
          <a:prstGeom prst="rect">
            <a:avLst/>
          </a:prstGeom>
        </p:spPr>
      </p:pic>
      <p:sp>
        <p:nvSpPr>
          <p:cNvPr id="22" name="Title 1">
            <a:extLst>
              <a:ext uri="{FF2B5EF4-FFF2-40B4-BE49-F238E27FC236}">
                <a16:creationId xmlns:a16="http://schemas.microsoft.com/office/drawing/2014/main" id="{925BD376-B955-5874-838F-ACF52169A225}"/>
              </a:ext>
            </a:extLst>
          </p:cNvPr>
          <p:cNvSpPr txBox="1">
            <a:spLocks/>
          </p:cNvSpPr>
          <p:nvPr/>
        </p:nvSpPr>
        <p:spPr>
          <a:xfrm>
            <a:off x="1442921" y="55441"/>
            <a:ext cx="701269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Example</a:t>
            </a:r>
          </a:p>
        </p:txBody>
      </p:sp>
      <p:sp>
        <p:nvSpPr>
          <p:cNvPr id="20" name="TextBox 19">
            <a:extLst>
              <a:ext uri="{FF2B5EF4-FFF2-40B4-BE49-F238E27FC236}">
                <a16:creationId xmlns:a16="http://schemas.microsoft.com/office/drawing/2014/main" id="{83479373-BF49-A43D-9B10-E45A36335D36}"/>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pic>
        <p:nvPicPr>
          <p:cNvPr id="2" name="Picture 6">
            <a:extLst>
              <a:ext uri="{FF2B5EF4-FFF2-40B4-BE49-F238E27FC236}">
                <a16:creationId xmlns:a16="http://schemas.microsoft.com/office/drawing/2014/main" id="{837C64A6-EE56-9FE3-B262-2AC9CB1E81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4638" y="2445268"/>
            <a:ext cx="11122723" cy="1922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529050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4FBC96C-7BCB-0868-6B2F-0E214F53D85D}"/>
              </a:ext>
            </a:extLst>
          </p:cNvPr>
          <p:cNvSpPr/>
          <p:nvPr/>
        </p:nvSpPr>
        <p:spPr>
          <a:xfrm flipV="1">
            <a:off x="3495041" y="631060"/>
            <a:ext cx="6182360" cy="6416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EA0B4E2-AAE9-6492-931C-6C8FCE91E0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3CAA8DB7-50B4-E886-FB83-AF9BCD76449C}"/>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3C8A981D-D0F4-30B5-DB3F-F9AABA28DB6D}"/>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3694BF4C-EF67-FCF4-39C5-550D8636063E}"/>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485BA813-9DE6-9E32-E218-6A70E2049252}"/>
              </a:ext>
            </a:extLst>
          </p:cNvPr>
          <p:cNvSpPr/>
          <p:nvPr/>
        </p:nvSpPr>
        <p:spPr>
          <a:xfrm>
            <a:off x="310902" y="1313640"/>
            <a:ext cx="11684496" cy="440849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C3C34AD3-B793-EBE7-27EB-38CF36298738}"/>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98C1BA4-FEB5-FE93-7FFD-C8624F516F17}"/>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B990928B-CBE0-7741-477A-DB104E702392}"/>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6293D02E-C56B-54F9-1436-22BD1718A16D}"/>
              </a:ext>
            </a:extLst>
          </p:cNvPr>
          <p:cNvPicPr>
            <a:picLocks noChangeAspect="1"/>
          </p:cNvPicPr>
          <p:nvPr/>
        </p:nvPicPr>
        <p:blipFill>
          <a:blip r:embed="rId3"/>
          <a:stretch>
            <a:fillRect/>
          </a:stretch>
        </p:blipFill>
        <p:spPr>
          <a:xfrm>
            <a:off x="195770" y="5847880"/>
            <a:ext cx="2381250" cy="933450"/>
          </a:xfrm>
          <a:prstGeom prst="rect">
            <a:avLst/>
          </a:prstGeom>
        </p:spPr>
      </p:pic>
      <p:sp>
        <p:nvSpPr>
          <p:cNvPr id="16" name="TextBox 15">
            <a:extLst>
              <a:ext uri="{FF2B5EF4-FFF2-40B4-BE49-F238E27FC236}">
                <a16:creationId xmlns:a16="http://schemas.microsoft.com/office/drawing/2014/main" id="{973D6B45-82C5-5AAE-C6F7-B56B87F46A33}"/>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1" name="Rectangle 3">
            <a:extLst>
              <a:ext uri="{FF2B5EF4-FFF2-40B4-BE49-F238E27FC236}">
                <a16:creationId xmlns:a16="http://schemas.microsoft.com/office/drawing/2014/main" id="{7BBDF3C1-3698-240B-5475-7955A3AF8D53}"/>
              </a:ext>
            </a:extLst>
          </p:cNvPr>
          <p:cNvSpPr>
            <a:spLocks noChangeArrowheads="1"/>
          </p:cNvSpPr>
          <p:nvPr/>
        </p:nvSpPr>
        <p:spPr bwMode="auto">
          <a:xfrm>
            <a:off x="1330260" y="1305435"/>
            <a:ext cx="10317560" cy="523220"/>
          </a:xfrm>
          <a:prstGeom prst="rect">
            <a:avLst/>
          </a:prstGeom>
          <a:noFill/>
          <a:ln>
            <a:noFill/>
          </a:ln>
          <a:effectLst/>
        </p:spPr>
        <p:txBody>
          <a:bodyPr wrap="square" anchor="ctr">
            <a:spAutoFit/>
          </a:bodyPr>
          <a:lstStyle/>
          <a:p>
            <a:pPr algn="just" eaLnBrk="1" hangingPunct="1">
              <a:defRPr/>
            </a:pPr>
            <a:r>
              <a:rPr lang="en-US" altLang="en-US" sz="2800" b="0" i="0" baseline="0" dirty="0"/>
              <a:t>Store 258 in a 16-bit memory location using unsigned representation.</a:t>
            </a:r>
          </a:p>
        </p:txBody>
      </p:sp>
      <p:sp>
        <p:nvSpPr>
          <p:cNvPr id="12" name="Rectangle 4">
            <a:extLst>
              <a:ext uri="{FF2B5EF4-FFF2-40B4-BE49-F238E27FC236}">
                <a16:creationId xmlns:a16="http://schemas.microsoft.com/office/drawing/2014/main" id="{6BDE1A76-C8A0-B5AB-EFA2-ED9934B57EB7}"/>
              </a:ext>
            </a:extLst>
          </p:cNvPr>
          <p:cNvSpPr>
            <a:spLocks noChangeArrowheads="1"/>
          </p:cNvSpPr>
          <p:nvPr/>
        </p:nvSpPr>
        <p:spPr bwMode="auto">
          <a:xfrm>
            <a:off x="431054" y="1585842"/>
            <a:ext cx="8229600" cy="4093428"/>
          </a:xfrm>
          <a:prstGeom prst="rect">
            <a:avLst/>
          </a:prstGeom>
          <a:noFill/>
          <a:ln>
            <a:noFill/>
          </a:ln>
          <a:effectLst/>
        </p:spPr>
        <p:txBody>
          <a:bodyPr anchor="ctr">
            <a:spAutoFit/>
          </a:bodyPr>
          <a:lstStyle/>
          <a:p>
            <a:pPr algn="just" eaLnBrk="1" hangingPunct="1">
              <a:defRPr/>
            </a:pPr>
            <a:r>
              <a:rPr lang="en-US" altLang="en-US" sz="2000" i="0" baseline="0" dirty="0">
                <a:solidFill>
                  <a:schemeClr val="folHlink"/>
                </a:solidFill>
              </a:rPr>
              <a:t>Solution</a:t>
            </a:r>
          </a:p>
          <a:p>
            <a:pPr algn="just" eaLnBrk="1" hangingPunct="1">
              <a:defRPr/>
            </a:pPr>
            <a:r>
              <a:rPr lang="en-US" altLang="en-US" sz="2000" b="0" i="0" baseline="0" dirty="0"/>
              <a:t>First change the integer to binary </a:t>
            </a:r>
          </a:p>
          <a:p>
            <a:pPr algn="just" eaLnBrk="1" hangingPunct="1">
              <a:defRPr/>
            </a:pPr>
            <a:r>
              <a:rPr lang="en-US" altLang="en-US" sz="2000" b="0" i="0" baseline="0" dirty="0"/>
              <a:t>(258)</a:t>
            </a:r>
            <a:r>
              <a:rPr lang="en-US" altLang="en-US" sz="2000" b="0" i="0" baseline="-25000" dirty="0"/>
              <a:t>10</a:t>
            </a:r>
          </a:p>
          <a:p>
            <a:pPr algn="just" eaLnBrk="1" hangingPunct="1">
              <a:defRPr/>
            </a:pPr>
            <a:r>
              <a:rPr lang="en-US" altLang="en-US" sz="2000" b="0" i="0" baseline="0" dirty="0"/>
              <a:t>258/2= 129     Remainder 0</a:t>
            </a:r>
          </a:p>
          <a:p>
            <a:pPr algn="just" eaLnBrk="1" hangingPunct="1">
              <a:defRPr/>
            </a:pPr>
            <a:r>
              <a:rPr lang="en-US" altLang="en-US" sz="2000" b="0" i="0" baseline="0" dirty="0"/>
              <a:t>129/2= 64.5    Remainder  1</a:t>
            </a:r>
          </a:p>
          <a:p>
            <a:pPr algn="just" eaLnBrk="1" hangingPunct="1">
              <a:defRPr/>
            </a:pPr>
            <a:r>
              <a:rPr lang="en-US" altLang="en-US" sz="2000" b="0" i="0" baseline="0" dirty="0"/>
              <a:t>64/2  = 32       Remainder  0</a:t>
            </a:r>
          </a:p>
          <a:p>
            <a:pPr algn="just" eaLnBrk="1" hangingPunct="1">
              <a:defRPr/>
            </a:pPr>
            <a:r>
              <a:rPr lang="en-US" altLang="en-US" sz="2000" b="0" i="0" baseline="0" dirty="0"/>
              <a:t>32/2  = 16      Remainder  0</a:t>
            </a:r>
          </a:p>
          <a:p>
            <a:pPr algn="just" eaLnBrk="1" hangingPunct="1">
              <a:defRPr/>
            </a:pPr>
            <a:r>
              <a:rPr lang="en-US" altLang="en-US" sz="2000" b="0" i="0" baseline="0" dirty="0"/>
              <a:t>16/2  = 8        Remainder  0</a:t>
            </a:r>
          </a:p>
          <a:p>
            <a:pPr algn="just" eaLnBrk="1" hangingPunct="1">
              <a:defRPr/>
            </a:pPr>
            <a:r>
              <a:rPr lang="en-US" altLang="en-US" sz="2000" b="0" i="0" baseline="0" dirty="0"/>
              <a:t>8/2  = 4          Remainder  0</a:t>
            </a:r>
          </a:p>
          <a:p>
            <a:pPr algn="just" eaLnBrk="1" hangingPunct="1">
              <a:defRPr/>
            </a:pPr>
            <a:r>
              <a:rPr lang="en-US" altLang="en-US" sz="2000" b="0" i="0" baseline="0" dirty="0"/>
              <a:t>4/2 = 2          Remainder  0</a:t>
            </a:r>
          </a:p>
          <a:p>
            <a:pPr algn="just" eaLnBrk="1" hangingPunct="1">
              <a:defRPr/>
            </a:pPr>
            <a:r>
              <a:rPr lang="en-US" altLang="en-US" sz="2000" b="0" i="0" baseline="0" dirty="0"/>
              <a:t>2/2 = 1          Remainder  0</a:t>
            </a:r>
          </a:p>
          <a:p>
            <a:pPr algn="just" eaLnBrk="1" hangingPunct="1">
              <a:defRPr/>
            </a:pPr>
            <a:r>
              <a:rPr lang="en-US" altLang="en-US" sz="2000" b="0" i="0" baseline="0" dirty="0"/>
              <a:t>1/2 = 0.5      Remainder  1</a:t>
            </a:r>
          </a:p>
          <a:p>
            <a:pPr algn="just" eaLnBrk="1" hangingPunct="1">
              <a:defRPr/>
            </a:pPr>
            <a:r>
              <a:rPr lang="en-US" altLang="en-US" sz="2000" b="1" i="0" baseline="0" dirty="0">
                <a:solidFill>
                  <a:schemeClr val="accent2"/>
                </a:solidFill>
              </a:rPr>
              <a:t>                     (258)</a:t>
            </a:r>
            <a:r>
              <a:rPr lang="en-US" altLang="en-US" sz="2000" b="1" i="0" baseline="-25000" dirty="0">
                <a:solidFill>
                  <a:schemeClr val="accent2"/>
                </a:solidFill>
              </a:rPr>
              <a:t>10 </a:t>
            </a:r>
            <a:r>
              <a:rPr lang="en-US" altLang="en-US" sz="2000" b="1" i="0" baseline="0" dirty="0">
                <a:solidFill>
                  <a:schemeClr val="accent2"/>
                </a:solidFill>
              </a:rPr>
              <a:t>=    (100000010)</a:t>
            </a:r>
            <a:r>
              <a:rPr lang="en-US" altLang="en-US" sz="2000" b="1" i="0" baseline="-25000" dirty="0">
                <a:solidFill>
                  <a:schemeClr val="accent2"/>
                </a:solidFill>
              </a:rPr>
              <a:t>2</a:t>
            </a:r>
          </a:p>
        </p:txBody>
      </p:sp>
      <p:sp>
        <p:nvSpPr>
          <p:cNvPr id="17" name="Title 1">
            <a:extLst>
              <a:ext uri="{FF2B5EF4-FFF2-40B4-BE49-F238E27FC236}">
                <a16:creationId xmlns:a16="http://schemas.microsoft.com/office/drawing/2014/main" id="{E0166247-9871-2C73-15F1-7142996316C1}"/>
              </a:ext>
            </a:extLst>
          </p:cNvPr>
          <p:cNvSpPr txBox="1">
            <a:spLocks/>
          </p:cNvSpPr>
          <p:nvPr/>
        </p:nvSpPr>
        <p:spPr>
          <a:xfrm>
            <a:off x="1442921" y="-35999"/>
            <a:ext cx="701269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Example</a:t>
            </a:r>
          </a:p>
        </p:txBody>
      </p:sp>
    </p:spTree>
    <p:extLst>
      <p:ext uri="{BB962C8B-B14F-4D97-AF65-F5344CB8AC3E}">
        <p14:creationId xmlns:p14="http://schemas.microsoft.com/office/powerpoint/2010/main" val="28869265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26DBD57-8D3E-6847-45DA-A1C6223678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1C067A95-172C-AB25-3A45-4CCC4C6FA08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D0289272-1EA2-3DCE-54A8-AF6821CA748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F682AC0B-4B87-401B-BCBC-6E944611A374}"/>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7804534F-0E3E-1CB6-9051-CF35B6E63BC6}"/>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F6BA8314-6F39-75BC-807D-A400523C20B4}"/>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F812B79-4EA7-185B-F9C8-7F35F8934C9A}"/>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69706F62-3138-6B6A-5F18-6FC5ADB3C7A5}"/>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755FED64-6580-53F0-FB25-74ED1ED9666C}"/>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3" name="TextBox 22">
            <a:extLst>
              <a:ext uri="{FF2B5EF4-FFF2-40B4-BE49-F238E27FC236}">
                <a16:creationId xmlns:a16="http://schemas.microsoft.com/office/drawing/2014/main" id="{83C9706C-610B-CFB4-91B6-BB6A117DF582}"/>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1" name="Rectangle 10">
            <a:extLst>
              <a:ext uri="{FF2B5EF4-FFF2-40B4-BE49-F238E27FC236}">
                <a16:creationId xmlns:a16="http://schemas.microsoft.com/office/drawing/2014/main" id="{4348544A-FEFE-E2C3-D4C8-095159A56DFD}"/>
              </a:ext>
            </a:extLst>
          </p:cNvPr>
          <p:cNvSpPr/>
          <p:nvPr/>
        </p:nvSpPr>
        <p:spPr>
          <a:xfrm flipV="1">
            <a:off x="3495041" y="631060"/>
            <a:ext cx="6182360" cy="6416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722187E1-01B6-756B-1766-0FE431D18ADE}"/>
              </a:ext>
            </a:extLst>
          </p:cNvPr>
          <p:cNvSpPr txBox="1">
            <a:spLocks/>
          </p:cNvSpPr>
          <p:nvPr/>
        </p:nvSpPr>
        <p:spPr>
          <a:xfrm>
            <a:off x="1442921" y="-35999"/>
            <a:ext cx="701269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Example</a:t>
            </a:r>
          </a:p>
        </p:txBody>
      </p:sp>
      <p:pic>
        <p:nvPicPr>
          <p:cNvPr id="21" name="Picture 6">
            <a:extLst>
              <a:ext uri="{FF2B5EF4-FFF2-40B4-BE49-F238E27FC236}">
                <a16:creationId xmlns:a16="http://schemas.microsoft.com/office/drawing/2014/main" id="{84050062-2086-CC28-FE0F-FBF581E295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6807" y="3705829"/>
            <a:ext cx="10718385" cy="17086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TextBox 21">
            <a:extLst>
              <a:ext uri="{FF2B5EF4-FFF2-40B4-BE49-F238E27FC236}">
                <a16:creationId xmlns:a16="http://schemas.microsoft.com/office/drawing/2014/main" id="{0702B19C-8295-E83E-356E-77066DE01F1A}"/>
              </a:ext>
            </a:extLst>
          </p:cNvPr>
          <p:cNvSpPr txBox="1"/>
          <p:nvPr/>
        </p:nvSpPr>
        <p:spPr>
          <a:xfrm>
            <a:off x="488814" y="1719930"/>
            <a:ext cx="11139305" cy="1697068"/>
          </a:xfrm>
          <a:prstGeom prst="rect">
            <a:avLst/>
          </a:prstGeom>
          <a:noFill/>
        </p:spPr>
        <p:txBody>
          <a:bodyPr wrap="square">
            <a:spAutoFit/>
          </a:bodyPr>
          <a:lstStyle/>
          <a:p>
            <a:pPr algn="just" eaLnBrk="1" hangingPunct="1">
              <a:lnSpc>
                <a:spcPct val="150000"/>
              </a:lnSpc>
              <a:defRPr/>
            </a:pPr>
            <a:r>
              <a:rPr lang="en-US" altLang="en-US" sz="2400" b="0" i="0" baseline="0" dirty="0"/>
              <a:t>(100000010)</a:t>
            </a:r>
            <a:r>
              <a:rPr lang="en-US" altLang="en-US" sz="2400" b="0" i="0" baseline="-25000" dirty="0"/>
              <a:t>2</a:t>
            </a:r>
            <a:r>
              <a:rPr lang="en-US" altLang="en-US" sz="2400" b="0" i="0" baseline="0" dirty="0"/>
              <a:t>. </a:t>
            </a:r>
          </a:p>
          <a:p>
            <a:pPr algn="just" eaLnBrk="1" hangingPunct="1">
              <a:lnSpc>
                <a:spcPct val="150000"/>
              </a:lnSpc>
              <a:defRPr/>
            </a:pPr>
            <a:r>
              <a:rPr lang="en-US" altLang="en-US" sz="2400" b="0" i="0" baseline="0" dirty="0"/>
              <a:t> </a:t>
            </a:r>
            <a:r>
              <a:rPr lang="en-US" altLang="en-US" sz="2400" b="1" i="1" baseline="0" dirty="0">
                <a:solidFill>
                  <a:schemeClr val="accent2"/>
                </a:solidFill>
              </a:rPr>
              <a:t>Add seven 0s to make a total of sixteen bits, </a:t>
            </a:r>
            <a:r>
              <a:rPr lang="en-US" altLang="en-US" sz="2400" b="0" i="0" baseline="0" dirty="0"/>
              <a:t>(0000000100000010)</a:t>
            </a:r>
            <a:r>
              <a:rPr lang="en-US" altLang="en-US" sz="2400" b="0" i="0" baseline="-25000" dirty="0"/>
              <a:t>2</a:t>
            </a:r>
            <a:r>
              <a:rPr lang="en-US" altLang="en-US" sz="2400" b="0" i="0" baseline="0" dirty="0"/>
              <a:t>. The integer is stored in the memory location.</a:t>
            </a:r>
          </a:p>
        </p:txBody>
      </p:sp>
    </p:spTree>
    <p:extLst>
      <p:ext uri="{BB962C8B-B14F-4D97-AF65-F5344CB8AC3E}">
        <p14:creationId xmlns:p14="http://schemas.microsoft.com/office/powerpoint/2010/main" val="37227846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EA0B4E2-AAE9-6492-931C-6C8FCE91E0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3CAA8DB7-50B4-E886-FB83-AF9BCD76449C}"/>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3C8A981D-D0F4-30B5-DB3F-F9AABA28DB6D}"/>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3694BF4C-EF67-FCF4-39C5-550D8636063E}"/>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485BA813-9DE6-9E32-E218-6A70E2049252}"/>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C3C34AD3-B793-EBE7-27EB-38CF36298738}"/>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98C1BA4-FEB5-FE93-7FFD-C8624F516F17}"/>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B990928B-CBE0-7741-477A-DB104E702392}"/>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6293D02E-C56B-54F9-1436-22BD1718A16D}"/>
              </a:ext>
            </a:extLst>
          </p:cNvPr>
          <p:cNvPicPr>
            <a:picLocks noChangeAspect="1"/>
          </p:cNvPicPr>
          <p:nvPr/>
        </p:nvPicPr>
        <p:blipFill>
          <a:blip r:embed="rId3"/>
          <a:stretch>
            <a:fillRect/>
          </a:stretch>
        </p:blipFill>
        <p:spPr>
          <a:xfrm>
            <a:off x="195770" y="5847880"/>
            <a:ext cx="2381250" cy="933450"/>
          </a:xfrm>
          <a:prstGeom prst="rect">
            <a:avLst/>
          </a:prstGeom>
        </p:spPr>
      </p:pic>
      <p:sp>
        <p:nvSpPr>
          <p:cNvPr id="48" name="TextBox 47">
            <a:extLst>
              <a:ext uri="{FF2B5EF4-FFF2-40B4-BE49-F238E27FC236}">
                <a16:creationId xmlns:a16="http://schemas.microsoft.com/office/drawing/2014/main" id="{10D994A7-7FD8-3BF5-4C0F-6832DBE331A1}"/>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1" name="Rectangle 3">
            <a:extLst>
              <a:ext uri="{FF2B5EF4-FFF2-40B4-BE49-F238E27FC236}">
                <a16:creationId xmlns:a16="http://schemas.microsoft.com/office/drawing/2014/main" id="{6F774ACA-5C30-121B-4325-E4C65A3DC3BC}"/>
              </a:ext>
            </a:extLst>
          </p:cNvPr>
          <p:cNvSpPr>
            <a:spLocks noChangeArrowheads="1"/>
          </p:cNvSpPr>
          <p:nvPr/>
        </p:nvSpPr>
        <p:spPr bwMode="auto">
          <a:xfrm>
            <a:off x="513126" y="1647878"/>
            <a:ext cx="10933128" cy="830997"/>
          </a:xfrm>
          <a:prstGeom prst="rect">
            <a:avLst/>
          </a:prstGeom>
          <a:noFill/>
          <a:ln>
            <a:noFill/>
          </a:ln>
          <a:effectLst/>
        </p:spPr>
        <p:txBody>
          <a:bodyPr wrap="square" anchor="ctr">
            <a:spAutoFit/>
          </a:bodyPr>
          <a:lstStyle/>
          <a:p>
            <a:pPr algn="just" eaLnBrk="1" hangingPunct="1">
              <a:defRPr/>
            </a:pPr>
            <a:r>
              <a:rPr lang="en-US" altLang="en-US" sz="2400" b="0" i="0" baseline="0" dirty="0"/>
              <a:t>What is returned from an output device when it retrieves the bit string 00101011 stored in memory as an unsigned integer.</a:t>
            </a:r>
          </a:p>
        </p:txBody>
      </p:sp>
      <p:sp>
        <p:nvSpPr>
          <p:cNvPr id="12" name="Rectangle 4">
            <a:extLst>
              <a:ext uri="{FF2B5EF4-FFF2-40B4-BE49-F238E27FC236}">
                <a16:creationId xmlns:a16="http://schemas.microsoft.com/office/drawing/2014/main" id="{E555E906-C9B2-7778-BCF4-02F261BC9E6E}"/>
              </a:ext>
            </a:extLst>
          </p:cNvPr>
          <p:cNvSpPr>
            <a:spLocks noChangeArrowheads="1"/>
          </p:cNvSpPr>
          <p:nvPr/>
        </p:nvSpPr>
        <p:spPr bwMode="auto">
          <a:xfrm>
            <a:off x="513126" y="2535178"/>
            <a:ext cx="10700508" cy="2805063"/>
          </a:xfrm>
          <a:prstGeom prst="rect">
            <a:avLst/>
          </a:prstGeom>
          <a:noFill/>
          <a:ln>
            <a:noFill/>
          </a:ln>
          <a:effectLst/>
        </p:spPr>
        <p:txBody>
          <a:bodyPr wrap="square" anchor="ctr">
            <a:spAutoFit/>
          </a:bodyPr>
          <a:lstStyle/>
          <a:p>
            <a:pPr algn="just" eaLnBrk="1" hangingPunct="1">
              <a:lnSpc>
                <a:spcPct val="150000"/>
              </a:lnSpc>
              <a:defRPr/>
            </a:pPr>
            <a:r>
              <a:rPr lang="en-US" altLang="en-US" sz="2400" i="0" baseline="0" dirty="0">
                <a:solidFill>
                  <a:schemeClr val="folHlink"/>
                </a:solidFill>
              </a:rPr>
              <a:t>Solution</a:t>
            </a:r>
          </a:p>
          <a:p>
            <a:pPr algn="just" eaLnBrk="1" hangingPunct="1">
              <a:lnSpc>
                <a:spcPct val="150000"/>
              </a:lnSpc>
              <a:defRPr/>
            </a:pPr>
            <a:r>
              <a:rPr lang="en-US" altLang="en-US" sz="2400" dirty="0"/>
              <a:t>T</a:t>
            </a:r>
            <a:r>
              <a:rPr lang="en-US" altLang="en-US" sz="2400" b="0" i="0" baseline="0" dirty="0"/>
              <a:t>he binary integer is converted to the unsigned integer 43.</a:t>
            </a:r>
          </a:p>
          <a:p>
            <a:pPr algn="just" eaLnBrk="1" hangingPunct="1">
              <a:lnSpc>
                <a:spcPct val="150000"/>
              </a:lnSpc>
              <a:defRPr/>
            </a:pPr>
            <a:r>
              <a:rPr lang="en-US" altLang="en-US" sz="2400" b="0" i="0" baseline="0" dirty="0"/>
              <a:t>binary   0       0   1     0   1   0   1   1</a:t>
            </a:r>
          </a:p>
          <a:p>
            <a:pPr algn="just" eaLnBrk="1" hangingPunct="1">
              <a:lnSpc>
                <a:spcPct val="150000"/>
              </a:lnSpc>
              <a:defRPr/>
            </a:pPr>
            <a:r>
              <a:rPr lang="en-US" altLang="en-US" sz="2400" b="0" i="0" baseline="0" dirty="0"/>
              <a:t>Weight 128   64 32  16   8    4   2   1</a:t>
            </a:r>
          </a:p>
          <a:p>
            <a:pPr algn="just" eaLnBrk="1" hangingPunct="1">
              <a:lnSpc>
                <a:spcPct val="150000"/>
              </a:lnSpc>
              <a:defRPr/>
            </a:pPr>
            <a:r>
              <a:rPr lang="en-US" altLang="en-US" sz="2400" b="0" i="0" baseline="0" dirty="0"/>
              <a:t>=  32+8+2+1= 43</a:t>
            </a:r>
          </a:p>
        </p:txBody>
      </p:sp>
      <p:sp>
        <p:nvSpPr>
          <p:cNvPr id="17" name="Rectangle 16">
            <a:extLst>
              <a:ext uri="{FF2B5EF4-FFF2-40B4-BE49-F238E27FC236}">
                <a16:creationId xmlns:a16="http://schemas.microsoft.com/office/drawing/2014/main" id="{4557D924-3F92-E0EC-2A97-958947C3163D}"/>
              </a:ext>
            </a:extLst>
          </p:cNvPr>
          <p:cNvSpPr/>
          <p:nvPr/>
        </p:nvSpPr>
        <p:spPr>
          <a:xfrm flipV="1">
            <a:off x="3495041" y="631060"/>
            <a:ext cx="6182360" cy="6416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C02ACCB4-1007-50DA-AEAA-93282BAAB42B}"/>
              </a:ext>
            </a:extLst>
          </p:cNvPr>
          <p:cNvSpPr txBox="1">
            <a:spLocks/>
          </p:cNvSpPr>
          <p:nvPr/>
        </p:nvSpPr>
        <p:spPr>
          <a:xfrm>
            <a:off x="1442921" y="-35999"/>
            <a:ext cx="701269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Example</a:t>
            </a:r>
          </a:p>
        </p:txBody>
      </p:sp>
    </p:spTree>
    <p:extLst>
      <p:ext uri="{BB962C8B-B14F-4D97-AF65-F5344CB8AC3E}">
        <p14:creationId xmlns:p14="http://schemas.microsoft.com/office/powerpoint/2010/main" val="2831286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4FBC96C-7BCB-0868-6B2F-0E214F53D85D}"/>
              </a:ext>
            </a:extLst>
          </p:cNvPr>
          <p:cNvSpPr/>
          <p:nvPr/>
        </p:nvSpPr>
        <p:spPr>
          <a:xfrm flipV="1">
            <a:off x="7053789" y="741216"/>
            <a:ext cx="266933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EA0B4E2-AAE9-6492-931C-6C8FCE91E0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3CAA8DB7-50B4-E886-FB83-AF9BCD76449C}"/>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3C8A981D-D0F4-30B5-DB3F-F9AABA28DB6D}"/>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3694BF4C-EF67-FCF4-39C5-550D8636063E}"/>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485BA813-9DE6-9E32-E218-6A70E2049252}"/>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C3C34AD3-B793-EBE7-27EB-38CF36298738}"/>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98C1BA4-FEB5-FE93-7FFD-C8624F516F17}"/>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B990928B-CBE0-7741-477A-DB104E702392}"/>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6293D02E-C56B-54F9-1436-22BD1718A16D}"/>
              </a:ext>
            </a:extLst>
          </p:cNvPr>
          <p:cNvPicPr>
            <a:picLocks noChangeAspect="1"/>
          </p:cNvPicPr>
          <p:nvPr/>
        </p:nvPicPr>
        <p:blipFill>
          <a:blip r:embed="rId3"/>
          <a:stretch>
            <a:fillRect/>
          </a:stretch>
        </p:blipFill>
        <p:spPr>
          <a:xfrm>
            <a:off x="195770" y="5847880"/>
            <a:ext cx="2381250" cy="933450"/>
          </a:xfrm>
          <a:prstGeom prst="rect">
            <a:avLst/>
          </a:prstGeom>
        </p:spPr>
      </p:pic>
      <p:sp>
        <p:nvSpPr>
          <p:cNvPr id="55" name="Title 1">
            <a:extLst>
              <a:ext uri="{FF2B5EF4-FFF2-40B4-BE49-F238E27FC236}">
                <a16:creationId xmlns:a16="http://schemas.microsoft.com/office/drawing/2014/main" id="{3FF3562D-812A-CEBC-4BDA-3216352A69EA}"/>
              </a:ext>
            </a:extLst>
          </p:cNvPr>
          <p:cNvSpPr txBox="1">
            <a:spLocks/>
          </p:cNvSpPr>
          <p:nvPr/>
        </p:nvSpPr>
        <p:spPr>
          <a:xfrm>
            <a:off x="1358446" y="55441"/>
            <a:ext cx="580435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3600" i="0" dirty="0"/>
              <a:t>Overflow in unsigned integers </a:t>
            </a:r>
            <a:endParaRPr lang="en-US" altLang="en-US" sz="3600" dirty="0"/>
          </a:p>
        </p:txBody>
      </p:sp>
      <p:sp>
        <p:nvSpPr>
          <p:cNvPr id="56" name="TextBox 55">
            <a:extLst>
              <a:ext uri="{FF2B5EF4-FFF2-40B4-BE49-F238E27FC236}">
                <a16:creationId xmlns:a16="http://schemas.microsoft.com/office/drawing/2014/main" id="{972D231E-006D-CF39-BA76-41D8726B56E4}"/>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 name="Rectangle 3">
            <a:extLst>
              <a:ext uri="{FF2B5EF4-FFF2-40B4-BE49-F238E27FC236}">
                <a16:creationId xmlns:a16="http://schemas.microsoft.com/office/drawing/2014/main" id="{180C5E46-978F-0765-2904-FCD6E05B1DF3}"/>
              </a:ext>
            </a:extLst>
          </p:cNvPr>
          <p:cNvSpPr>
            <a:spLocks noChangeArrowheads="1"/>
          </p:cNvSpPr>
          <p:nvPr/>
        </p:nvSpPr>
        <p:spPr bwMode="auto">
          <a:xfrm>
            <a:off x="521940" y="1631430"/>
            <a:ext cx="11379670" cy="95410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dirty="0"/>
              <a:t>Figure shows what happens if we try to store an integer that is larger than </a:t>
            </a:r>
          </a:p>
          <a:p>
            <a:pPr algn="just"/>
            <a:r>
              <a:rPr lang="en-US" altLang="en-US" b="0" i="0" baseline="0" dirty="0"/>
              <a:t>2</a:t>
            </a:r>
            <a:r>
              <a:rPr lang="en-US" altLang="en-US" b="0" i="0" baseline="30000" dirty="0"/>
              <a:t>4</a:t>
            </a:r>
            <a:r>
              <a:rPr lang="en-US" altLang="en-US" b="0" i="0" baseline="0" dirty="0"/>
              <a:t> − 1 = 15 in a memory location that can only hold four bits.</a:t>
            </a:r>
          </a:p>
        </p:txBody>
      </p:sp>
      <p:pic>
        <p:nvPicPr>
          <p:cNvPr id="3" name="Picture 7">
            <a:extLst>
              <a:ext uri="{FF2B5EF4-FFF2-40B4-BE49-F238E27FC236}">
                <a16:creationId xmlns:a16="http://schemas.microsoft.com/office/drawing/2014/main" id="{4F38F1E9-09F4-0641-9440-4F40454D8EB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1579" y="2671249"/>
            <a:ext cx="4650823" cy="2804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id="{B278D3F8-A6D5-01B0-8B6E-F684A461B03C}"/>
              </a:ext>
            </a:extLst>
          </p:cNvPr>
          <p:cNvSpPr txBox="1"/>
          <p:nvPr/>
        </p:nvSpPr>
        <p:spPr>
          <a:xfrm>
            <a:off x="6897194" y="2846443"/>
            <a:ext cx="3061945" cy="2308324"/>
          </a:xfrm>
          <a:prstGeom prst="rect">
            <a:avLst/>
          </a:prstGeom>
          <a:noFill/>
        </p:spPr>
        <p:txBody>
          <a:bodyPr wrap="square">
            <a:spAutoFit/>
          </a:bodyPr>
          <a:lstStyle/>
          <a:p>
            <a:pPr>
              <a:defRPr/>
            </a:pPr>
            <a:r>
              <a:rPr lang="en-US" sz="2400" i="0" dirty="0"/>
              <a:t>20/2= 10   → 0</a:t>
            </a:r>
          </a:p>
          <a:p>
            <a:pPr>
              <a:defRPr/>
            </a:pPr>
            <a:r>
              <a:rPr lang="en-US" sz="2400" i="0" dirty="0"/>
              <a:t>10/2= 5     → 0</a:t>
            </a:r>
          </a:p>
          <a:p>
            <a:pPr>
              <a:defRPr/>
            </a:pPr>
            <a:r>
              <a:rPr lang="en-US" sz="2400" i="0" dirty="0"/>
              <a:t>5/2  = 2     → 1</a:t>
            </a:r>
          </a:p>
          <a:p>
            <a:pPr>
              <a:defRPr/>
            </a:pPr>
            <a:r>
              <a:rPr lang="en-US" sz="2400" i="0" dirty="0"/>
              <a:t>2/2  =  1    → 0</a:t>
            </a:r>
          </a:p>
          <a:p>
            <a:pPr>
              <a:defRPr/>
            </a:pPr>
            <a:r>
              <a:rPr lang="en-US" sz="2400" i="0" dirty="0"/>
              <a:t>½ =  0      → 1</a:t>
            </a:r>
          </a:p>
          <a:p>
            <a:pPr>
              <a:defRPr/>
            </a:pPr>
            <a:r>
              <a:rPr lang="en-US" sz="2400" i="0" dirty="0"/>
              <a:t>(20)</a:t>
            </a:r>
            <a:r>
              <a:rPr lang="en-US" sz="2400" i="0" baseline="-25000" dirty="0"/>
              <a:t>10  </a:t>
            </a:r>
            <a:r>
              <a:rPr lang="en-US" sz="2400" i="0" dirty="0"/>
              <a:t>= ( </a:t>
            </a:r>
            <a:r>
              <a:rPr lang="en-US" sz="2400" i="0" dirty="0">
                <a:highlight>
                  <a:srgbClr val="FF0000"/>
                </a:highlight>
              </a:rPr>
              <a:t>1</a:t>
            </a:r>
            <a:r>
              <a:rPr lang="en-US" sz="2400" i="0" dirty="0"/>
              <a:t>0100)</a:t>
            </a:r>
            <a:r>
              <a:rPr lang="en-US" sz="2400" i="0" baseline="-25000" dirty="0"/>
              <a:t>2</a:t>
            </a:r>
            <a:endParaRPr lang="en-US" sz="2400" i="0" dirty="0"/>
          </a:p>
        </p:txBody>
      </p:sp>
    </p:spTree>
    <p:extLst>
      <p:ext uri="{BB962C8B-B14F-4D97-AF65-F5344CB8AC3E}">
        <p14:creationId xmlns:p14="http://schemas.microsoft.com/office/powerpoint/2010/main" val="38045937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4FBC96C-7BCB-0868-6B2F-0E214F53D85D}"/>
              </a:ext>
            </a:extLst>
          </p:cNvPr>
          <p:cNvSpPr/>
          <p:nvPr/>
        </p:nvSpPr>
        <p:spPr>
          <a:xfrm>
            <a:off x="8107660" y="695427"/>
            <a:ext cx="1851480" cy="457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EA0B4E2-AAE9-6492-931C-6C8FCE91E0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3CAA8DB7-50B4-E886-FB83-AF9BCD76449C}"/>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3C8A981D-D0F4-30B5-DB3F-F9AABA28DB6D}"/>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3694BF4C-EF67-FCF4-39C5-550D8636063E}"/>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485BA813-9DE6-9E32-E218-6A70E2049252}"/>
              </a:ext>
            </a:extLst>
          </p:cNvPr>
          <p:cNvSpPr/>
          <p:nvPr/>
        </p:nvSpPr>
        <p:spPr>
          <a:xfrm>
            <a:off x="310902" y="1552108"/>
            <a:ext cx="11684496" cy="408987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C3C34AD3-B793-EBE7-27EB-38CF36298738}"/>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98C1BA4-FEB5-FE93-7FFD-C8624F516F17}"/>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B990928B-CBE0-7741-477A-DB104E702392}"/>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6293D02E-C56B-54F9-1436-22BD1718A16D}"/>
              </a:ext>
            </a:extLst>
          </p:cNvPr>
          <p:cNvPicPr>
            <a:picLocks noChangeAspect="1"/>
          </p:cNvPicPr>
          <p:nvPr/>
        </p:nvPicPr>
        <p:blipFill>
          <a:blip r:embed="rId3"/>
          <a:stretch>
            <a:fillRect/>
          </a:stretch>
        </p:blipFill>
        <p:spPr>
          <a:xfrm>
            <a:off x="195770" y="5847880"/>
            <a:ext cx="2381250" cy="933450"/>
          </a:xfrm>
          <a:prstGeom prst="rect">
            <a:avLst/>
          </a:prstGeom>
        </p:spPr>
      </p:pic>
      <p:sp>
        <p:nvSpPr>
          <p:cNvPr id="55" name="Title 1">
            <a:extLst>
              <a:ext uri="{FF2B5EF4-FFF2-40B4-BE49-F238E27FC236}">
                <a16:creationId xmlns:a16="http://schemas.microsoft.com/office/drawing/2014/main" id="{3FF3562D-812A-CEBC-4BDA-3216352A69EA}"/>
              </a:ext>
            </a:extLst>
          </p:cNvPr>
          <p:cNvSpPr txBox="1">
            <a:spLocks/>
          </p:cNvSpPr>
          <p:nvPr/>
        </p:nvSpPr>
        <p:spPr>
          <a:xfrm>
            <a:off x="1358446" y="23816"/>
            <a:ext cx="674921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3600" i="0" dirty="0"/>
              <a:t>Sign-and-magnitude representation</a:t>
            </a:r>
          </a:p>
        </p:txBody>
      </p:sp>
      <p:sp>
        <p:nvSpPr>
          <p:cNvPr id="21" name="TextBox 20">
            <a:extLst>
              <a:ext uri="{FF2B5EF4-FFF2-40B4-BE49-F238E27FC236}">
                <a16:creationId xmlns:a16="http://schemas.microsoft.com/office/drawing/2014/main" id="{753D48AF-60CE-8E0C-429E-EFB56DA0BC75}"/>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7" name="Rectangle 3">
            <a:extLst>
              <a:ext uri="{FF2B5EF4-FFF2-40B4-BE49-F238E27FC236}">
                <a16:creationId xmlns:a16="http://schemas.microsoft.com/office/drawing/2014/main" id="{FC2E5038-E194-A987-86CF-22058BBACCBE}"/>
              </a:ext>
            </a:extLst>
          </p:cNvPr>
          <p:cNvSpPr>
            <a:spLocks noChangeArrowheads="1"/>
          </p:cNvSpPr>
          <p:nvPr/>
        </p:nvSpPr>
        <p:spPr bwMode="auto">
          <a:xfrm>
            <a:off x="643460" y="1729423"/>
            <a:ext cx="10905079" cy="138499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dirty="0"/>
              <a:t>In this method, the available range for unsigned integers (0 to 2</a:t>
            </a:r>
            <a:r>
              <a:rPr lang="en-US" altLang="en-US" b="0" baseline="30000" dirty="0"/>
              <a:t>n</a:t>
            </a:r>
            <a:r>
              <a:rPr lang="en-US" altLang="en-US" b="0" i="0" baseline="0" dirty="0"/>
              <a:t> − 1) is divided into two equal sub-ranges. The first half represents positive integers, the second half, negative integers.</a:t>
            </a:r>
          </a:p>
        </p:txBody>
      </p:sp>
      <p:sp>
        <p:nvSpPr>
          <p:cNvPr id="18" name="Rectangle 8">
            <a:extLst>
              <a:ext uri="{FF2B5EF4-FFF2-40B4-BE49-F238E27FC236}">
                <a16:creationId xmlns:a16="http://schemas.microsoft.com/office/drawing/2014/main" id="{C1013A08-2B0A-CD52-01E8-C5F93FB01B4F}"/>
              </a:ext>
            </a:extLst>
          </p:cNvPr>
          <p:cNvSpPr>
            <a:spLocks noChangeArrowheads="1"/>
          </p:cNvSpPr>
          <p:nvPr/>
        </p:nvSpPr>
        <p:spPr bwMode="auto">
          <a:xfrm>
            <a:off x="996094" y="3489365"/>
            <a:ext cx="10314112" cy="1241365"/>
          </a:xfrm>
          <a:prstGeom prst="rect">
            <a:avLst/>
          </a:prstGeom>
          <a:solidFill>
            <a:srgbClr val="99FF33"/>
          </a:solidFill>
          <a:ln w="76200" algn="ctr">
            <a:solidFill>
              <a:srgbClr val="00CC00"/>
            </a:solidFill>
            <a:miter lim="800000"/>
            <a:headEnd/>
            <a:tailEnd/>
          </a:ln>
        </p:spPr>
        <p:txBody>
          <a:bodyPr wrap="squar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a:r>
              <a:rPr lang="en-US" altLang="en-US" dirty="0">
                <a:latin typeface="Comic Sans MS" panose="030F0702030302020204" pitchFamily="66" charset="0"/>
              </a:rPr>
              <a:t>In sign-and-magnitude representation, the leftmost bit </a:t>
            </a:r>
          </a:p>
          <a:p>
            <a:pPr algn="ctr"/>
            <a:r>
              <a:rPr lang="en-US" altLang="en-US" dirty="0">
                <a:latin typeface="Comic Sans MS" panose="030F0702030302020204" pitchFamily="66" charset="0"/>
              </a:rPr>
              <a:t>defines the sign of the integer. </a:t>
            </a:r>
          </a:p>
          <a:p>
            <a:pPr algn="ctr"/>
            <a:r>
              <a:rPr lang="en-US" altLang="en-US" dirty="0">
                <a:latin typeface="Comic Sans MS" panose="030F0702030302020204" pitchFamily="66" charset="0"/>
              </a:rPr>
              <a:t>If it is </a:t>
            </a:r>
            <a:r>
              <a:rPr lang="en-US" altLang="en-US" dirty="0">
                <a:solidFill>
                  <a:schemeClr val="hlink"/>
                </a:solidFill>
                <a:latin typeface="Comic Sans MS" panose="030F0702030302020204" pitchFamily="66" charset="0"/>
              </a:rPr>
              <a:t>0</a:t>
            </a:r>
            <a:r>
              <a:rPr lang="en-US" altLang="en-US" dirty="0">
                <a:latin typeface="Comic Sans MS" panose="030F0702030302020204" pitchFamily="66" charset="0"/>
              </a:rPr>
              <a:t>, the integer </a:t>
            </a:r>
            <a:r>
              <a:rPr lang="en-US" altLang="en-US" dirty="0">
                <a:solidFill>
                  <a:srgbClr val="0070C0"/>
                </a:solidFill>
                <a:latin typeface="Comic Sans MS" panose="030F0702030302020204" pitchFamily="66" charset="0"/>
              </a:rPr>
              <a:t>is positive.</a:t>
            </a:r>
          </a:p>
          <a:p>
            <a:pPr algn="ctr"/>
            <a:r>
              <a:rPr lang="en-US" altLang="en-US" dirty="0">
                <a:latin typeface="Comic Sans MS" panose="030F0702030302020204" pitchFamily="66" charset="0"/>
              </a:rPr>
              <a:t>If it is </a:t>
            </a:r>
            <a:r>
              <a:rPr lang="en-US" altLang="en-US" dirty="0">
                <a:solidFill>
                  <a:schemeClr val="hlink"/>
                </a:solidFill>
                <a:latin typeface="Comic Sans MS" panose="030F0702030302020204" pitchFamily="66" charset="0"/>
              </a:rPr>
              <a:t>1</a:t>
            </a:r>
            <a:r>
              <a:rPr lang="en-US" altLang="en-US" dirty="0">
                <a:latin typeface="Comic Sans MS" panose="030F0702030302020204" pitchFamily="66" charset="0"/>
              </a:rPr>
              <a:t>, the integer</a:t>
            </a:r>
            <a:r>
              <a:rPr lang="en-US" altLang="en-US" dirty="0">
                <a:solidFill>
                  <a:srgbClr val="0070C0"/>
                </a:solidFill>
                <a:latin typeface="Comic Sans MS" panose="030F0702030302020204" pitchFamily="66" charset="0"/>
              </a:rPr>
              <a:t> is negative.</a:t>
            </a:r>
          </a:p>
        </p:txBody>
      </p:sp>
    </p:spTree>
    <p:extLst>
      <p:ext uri="{BB962C8B-B14F-4D97-AF65-F5344CB8AC3E}">
        <p14:creationId xmlns:p14="http://schemas.microsoft.com/office/powerpoint/2010/main" val="42567265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4FBC96C-7BCB-0868-6B2F-0E214F53D85D}"/>
              </a:ext>
            </a:extLst>
          </p:cNvPr>
          <p:cNvSpPr/>
          <p:nvPr/>
        </p:nvSpPr>
        <p:spPr>
          <a:xfrm flipV="1">
            <a:off x="3566161" y="741216"/>
            <a:ext cx="611124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EA0B4E2-AAE9-6492-931C-6C8FCE91E0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69437"/>
            <a:ext cx="2036258" cy="1800993"/>
          </a:xfrm>
          <a:prstGeom prst="rect">
            <a:avLst/>
          </a:prstGeom>
        </p:spPr>
      </p:pic>
      <p:sp>
        <p:nvSpPr>
          <p:cNvPr id="6" name="Rectangle 5">
            <a:extLst>
              <a:ext uri="{FF2B5EF4-FFF2-40B4-BE49-F238E27FC236}">
                <a16:creationId xmlns:a16="http://schemas.microsoft.com/office/drawing/2014/main" id="{3CAA8DB7-50B4-E886-FB83-AF9BCD76449C}"/>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3C8A981D-D0F4-30B5-DB3F-F9AABA28DB6D}"/>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3694BF4C-EF67-FCF4-39C5-550D8636063E}"/>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485BA813-9DE6-9E32-E218-6A70E2049252}"/>
              </a:ext>
            </a:extLst>
          </p:cNvPr>
          <p:cNvSpPr/>
          <p:nvPr/>
        </p:nvSpPr>
        <p:spPr>
          <a:xfrm>
            <a:off x="310902" y="1554748"/>
            <a:ext cx="11684496" cy="408723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C3C34AD3-B793-EBE7-27EB-38CF36298738}"/>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98C1BA4-FEB5-FE93-7FFD-C8624F516F17}"/>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B990928B-CBE0-7741-477A-DB104E702392}"/>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6293D02E-C56B-54F9-1436-22BD1718A16D}"/>
              </a:ext>
            </a:extLst>
          </p:cNvPr>
          <p:cNvPicPr>
            <a:picLocks noChangeAspect="1"/>
          </p:cNvPicPr>
          <p:nvPr/>
        </p:nvPicPr>
        <p:blipFill>
          <a:blip r:embed="rId3"/>
          <a:stretch>
            <a:fillRect/>
          </a:stretch>
        </p:blipFill>
        <p:spPr>
          <a:xfrm>
            <a:off x="195770" y="5847880"/>
            <a:ext cx="2381250" cy="933450"/>
          </a:xfrm>
          <a:prstGeom prst="rect">
            <a:avLst/>
          </a:prstGeom>
        </p:spPr>
      </p:pic>
      <p:sp>
        <p:nvSpPr>
          <p:cNvPr id="55" name="Title 1">
            <a:extLst>
              <a:ext uri="{FF2B5EF4-FFF2-40B4-BE49-F238E27FC236}">
                <a16:creationId xmlns:a16="http://schemas.microsoft.com/office/drawing/2014/main" id="{3FF3562D-812A-CEBC-4BDA-3216352A69EA}"/>
              </a:ext>
            </a:extLst>
          </p:cNvPr>
          <p:cNvSpPr txBox="1">
            <a:spLocks/>
          </p:cNvSpPr>
          <p:nvPr/>
        </p:nvSpPr>
        <p:spPr>
          <a:xfrm>
            <a:off x="1442921" y="70268"/>
            <a:ext cx="2275639"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Example</a:t>
            </a:r>
          </a:p>
        </p:txBody>
      </p:sp>
      <p:sp>
        <p:nvSpPr>
          <p:cNvPr id="28" name="TextBox 27">
            <a:extLst>
              <a:ext uri="{FF2B5EF4-FFF2-40B4-BE49-F238E27FC236}">
                <a16:creationId xmlns:a16="http://schemas.microsoft.com/office/drawing/2014/main" id="{60FAC9B5-FB9B-E1B2-B5BA-B3AEE5C96772}"/>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1" name="Rectangle 3">
            <a:extLst>
              <a:ext uri="{FF2B5EF4-FFF2-40B4-BE49-F238E27FC236}">
                <a16:creationId xmlns:a16="http://schemas.microsoft.com/office/drawing/2014/main" id="{273AB896-981B-FEFB-89FB-0AA0D9ECA5A1}"/>
              </a:ext>
            </a:extLst>
          </p:cNvPr>
          <p:cNvSpPr>
            <a:spLocks noChangeArrowheads="1"/>
          </p:cNvSpPr>
          <p:nvPr/>
        </p:nvSpPr>
        <p:spPr bwMode="auto">
          <a:xfrm>
            <a:off x="572587" y="1606308"/>
            <a:ext cx="11161126" cy="954107"/>
          </a:xfrm>
          <a:prstGeom prst="rect">
            <a:avLst/>
          </a:prstGeom>
          <a:noFill/>
          <a:ln>
            <a:noFill/>
          </a:ln>
          <a:effectLst/>
        </p:spPr>
        <p:txBody>
          <a:bodyPr wrap="square" anchor="ctr">
            <a:spAutoFit/>
          </a:bodyPr>
          <a:lstStyle/>
          <a:p>
            <a:pPr algn="just" eaLnBrk="1" hangingPunct="1">
              <a:defRPr/>
            </a:pPr>
            <a:r>
              <a:rPr lang="en-US" altLang="en-US" sz="2800" b="0" i="0" baseline="0" dirty="0"/>
              <a:t>Store +28 in an 8-bit memory location using sign-and-magnitude representation.</a:t>
            </a:r>
          </a:p>
        </p:txBody>
      </p:sp>
      <p:sp>
        <p:nvSpPr>
          <p:cNvPr id="12" name="Rectangle 4">
            <a:extLst>
              <a:ext uri="{FF2B5EF4-FFF2-40B4-BE49-F238E27FC236}">
                <a16:creationId xmlns:a16="http://schemas.microsoft.com/office/drawing/2014/main" id="{E765286B-531E-977B-F224-1DFD5BE2D899}"/>
              </a:ext>
            </a:extLst>
          </p:cNvPr>
          <p:cNvSpPr>
            <a:spLocks noChangeArrowheads="1"/>
          </p:cNvSpPr>
          <p:nvPr/>
        </p:nvSpPr>
        <p:spPr bwMode="auto">
          <a:xfrm>
            <a:off x="515437" y="2443475"/>
            <a:ext cx="6830243" cy="1697068"/>
          </a:xfrm>
          <a:prstGeom prst="rect">
            <a:avLst/>
          </a:prstGeom>
          <a:noFill/>
          <a:ln>
            <a:noFill/>
          </a:ln>
          <a:effectLst/>
        </p:spPr>
        <p:txBody>
          <a:bodyPr wrap="square" anchor="ctr">
            <a:spAutoFit/>
          </a:bodyPr>
          <a:lstStyle/>
          <a:p>
            <a:pPr algn="just" eaLnBrk="1" hangingPunct="1">
              <a:lnSpc>
                <a:spcPct val="150000"/>
              </a:lnSpc>
              <a:defRPr/>
            </a:pPr>
            <a:r>
              <a:rPr lang="en-US" altLang="en-US" sz="2400" i="0" baseline="0" dirty="0">
                <a:solidFill>
                  <a:schemeClr val="folHlink"/>
                </a:solidFill>
              </a:rPr>
              <a:t>Solution</a:t>
            </a:r>
          </a:p>
          <a:p>
            <a:pPr algn="just" eaLnBrk="1" hangingPunct="1">
              <a:lnSpc>
                <a:spcPct val="150000"/>
              </a:lnSpc>
              <a:defRPr/>
            </a:pPr>
            <a:r>
              <a:rPr lang="en-US" altLang="en-US" sz="2400" b="1" i="0" baseline="0" dirty="0">
                <a:solidFill>
                  <a:schemeClr val="accent2"/>
                </a:solidFill>
              </a:rPr>
              <a:t>The integer is changed to 7-bit binary. The leftmost bit is set to 0. The 8-bit number is stored.</a:t>
            </a:r>
          </a:p>
        </p:txBody>
      </p:sp>
      <p:sp>
        <p:nvSpPr>
          <p:cNvPr id="17" name="TextBox 2">
            <a:extLst>
              <a:ext uri="{FF2B5EF4-FFF2-40B4-BE49-F238E27FC236}">
                <a16:creationId xmlns:a16="http://schemas.microsoft.com/office/drawing/2014/main" id="{0E51EE01-22F8-0AC3-9D05-41BE819BD2FC}"/>
              </a:ext>
            </a:extLst>
          </p:cNvPr>
          <p:cNvSpPr txBox="1">
            <a:spLocks noChangeArrowheads="1"/>
          </p:cNvSpPr>
          <p:nvPr/>
        </p:nvSpPr>
        <p:spPr bwMode="auto">
          <a:xfrm>
            <a:off x="7550215" y="2083361"/>
            <a:ext cx="3862135" cy="2287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3200" i="0" dirty="0"/>
              <a:t>28/2= 14 →   0</a:t>
            </a:r>
          </a:p>
          <a:p>
            <a:r>
              <a:rPr lang="en-US" altLang="en-US" sz="3200" i="0" dirty="0"/>
              <a:t>14/2= 7   →   0</a:t>
            </a:r>
          </a:p>
          <a:p>
            <a:r>
              <a:rPr lang="en-US" altLang="en-US" sz="3200" i="0" dirty="0"/>
              <a:t>7/2  = 3.5  →   1</a:t>
            </a:r>
          </a:p>
          <a:p>
            <a:r>
              <a:rPr lang="en-US" altLang="en-US" sz="3200" i="0" dirty="0"/>
              <a:t>3/2  = 1.5  →   1</a:t>
            </a:r>
          </a:p>
          <a:p>
            <a:r>
              <a:rPr lang="en-US" altLang="en-US" sz="3200" i="0" dirty="0"/>
              <a:t>1/ 2  = 0.5  →   1</a:t>
            </a:r>
          </a:p>
          <a:p>
            <a:r>
              <a:rPr lang="en-US" altLang="en-US" sz="3600" i="0" baseline="30000" dirty="0">
                <a:solidFill>
                  <a:schemeClr val="accent2"/>
                </a:solidFill>
              </a:rPr>
              <a:t>(28)</a:t>
            </a:r>
            <a:r>
              <a:rPr lang="en-US" altLang="en-US" sz="3600" i="0" baseline="-25000" dirty="0">
                <a:solidFill>
                  <a:schemeClr val="accent2"/>
                </a:solidFill>
              </a:rPr>
              <a:t>10</a:t>
            </a:r>
            <a:r>
              <a:rPr lang="en-US" altLang="en-US" sz="3600" i="0" baseline="30000" dirty="0">
                <a:solidFill>
                  <a:schemeClr val="accent2"/>
                </a:solidFill>
              </a:rPr>
              <a:t>= (11100)</a:t>
            </a:r>
            <a:r>
              <a:rPr lang="en-US" altLang="en-US" sz="3600" i="0" baseline="-25000" dirty="0">
                <a:solidFill>
                  <a:schemeClr val="accent2"/>
                </a:solidFill>
              </a:rPr>
              <a:t>2</a:t>
            </a:r>
            <a:r>
              <a:rPr lang="en-US" altLang="en-US" sz="3600" i="0" baseline="0" dirty="0">
                <a:solidFill>
                  <a:schemeClr val="accent2"/>
                </a:solidFill>
              </a:rPr>
              <a:t> </a:t>
            </a:r>
            <a:endParaRPr lang="en-US" altLang="en-US" sz="3600" i="0" dirty="0">
              <a:solidFill>
                <a:schemeClr val="accent2"/>
              </a:solidFill>
            </a:endParaRPr>
          </a:p>
        </p:txBody>
      </p:sp>
      <p:pic>
        <p:nvPicPr>
          <p:cNvPr id="18" name="Picture 5">
            <a:extLst>
              <a:ext uri="{FF2B5EF4-FFF2-40B4-BE49-F238E27FC236}">
                <a16:creationId xmlns:a16="http://schemas.microsoft.com/office/drawing/2014/main" id="{E174A5F5-E147-6C15-5884-257DD462FB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06880" y="4456593"/>
            <a:ext cx="8547100" cy="1122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99338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BAAB27-652D-071F-9C7D-FCDF298E6F9F}"/>
              </a:ext>
            </a:extLst>
          </p:cNvPr>
          <p:cNvSpPr/>
          <p:nvPr/>
        </p:nvSpPr>
        <p:spPr>
          <a:xfrm flipV="1">
            <a:off x="3834774" y="741215"/>
            <a:ext cx="600421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E8373B6-060C-BE0C-015B-ABE9B76995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6EC7F5DF-0259-B2AA-FE7E-F4B7B2AE18D0}"/>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A7EBF71C-9AC6-62F8-984D-5F18C14C50A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46815C9D-36FD-DB52-8551-C1B184F2B25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D22B71DC-68B2-E756-0D47-BAFA90F8517A}"/>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F4ED6502-6C16-B9C5-2CAA-0158327BBE0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83A53BC-28C4-DA7A-4A50-02007DBE932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10FE0751-9946-CBCE-9CA5-778BDC18E320}"/>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AAF4615C-E40F-6C9C-250C-9A483A12D97C}"/>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3" name="Title 1">
            <a:extLst>
              <a:ext uri="{FF2B5EF4-FFF2-40B4-BE49-F238E27FC236}">
                <a16:creationId xmlns:a16="http://schemas.microsoft.com/office/drawing/2014/main" id="{0E597FC9-A526-D36B-75F8-4E1C07BA18EC}"/>
              </a:ext>
            </a:extLst>
          </p:cNvPr>
          <p:cNvSpPr txBox="1">
            <a:spLocks/>
          </p:cNvSpPr>
          <p:nvPr/>
        </p:nvSpPr>
        <p:spPr>
          <a:xfrm>
            <a:off x="1478598" y="103236"/>
            <a:ext cx="975124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Examples</a:t>
            </a:r>
          </a:p>
        </p:txBody>
      </p:sp>
      <p:sp>
        <p:nvSpPr>
          <p:cNvPr id="26" name="TextBox 25">
            <a:extLst>
              <a:ext uri="{FF2B5EF4-FFF2-40B4-BE49-F238E27FC236}">
                <a16:creationId xmlns:a16="http://schemas.microsoft.com/office/drawing/2014/main" id="{FB62B3D1-7209-DE8D-5420-764B9E20C98B}"/>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8" name="Rectangle 3">
            <a:extLst>
              <a:ext uri="{FF2B5EF4-FFF2-40B4-BE49-F238E27FC236}">
                <a16:creationId xmlns:a16="http://schemas.microsoft.com/office/drawing/2014/main" id="{6C3E1532-03F0-507C-FF1F-041C5FE41C9F}"/>
              </a:ext>
            </a:extLst>
          </p:cNvPr>
          <p:cNvSpPr>
            <a:spLocks noChangeArrowheads="1"/>
          </p:cNvSpPr>
          <p:nvPr/>
        </p:nvSpPr>
        <p:spPr bwMode="auto">
          <a:xfrm>
            <a:off x="493615" y="1624856"/>
            <a:ext cx="10783668" cy="954107"/>
          </a:xfrm>
          <a:prstGeom prst="rect">
            <a:avLst/>
          </a:prstGeom>
          <a:noFill/>
          <a:ln>
            <a:noFill/>
          </a:ln>
          <a:effectLst/>
        </p:spPr>
        <p:txBody>
          <a:bodyPr wrap="square" anchor="ctr">
            <a:spAutoFit/>
          </a:bodyPr>
          <a:lstStyle/>
          <a:p>
            <a:pPr algn="ctr" eaLnBrk="1" hangingPunct="1">
              <a:defRPr/>
            </a:pPr>
            <a:r>
              <a:rPr lang="en-US" altLang="en-US" sz="2800" b="0" i="0" baseline="0" dirty="0"/>
              <a:t>Store </a:t>
            </a:r>
            <a:r>
              <a:rPr lang="en-US" altLang="en-US" sz="2800" b="0" i="0" baseline="0" dirty="0">
                <a:latin typeface="Symbol" panose="05050102010706020507" pitchFamily="18" charset="2"/>
              </a:rPr>
              <a:t>-</a:t>
            </a:r>
            <a:r>
              <a:rPr lang="en-US" altLang="en-US" sz="2800" b="0" i="0" baseline="0" dirty="0"/>
              <a:t>28 in an 8-bit memory location using sign-and-magnitude representation.</a:t>
            </a:r>
          </a:p>
        </p:txBody>
      </p:sp>
      <p:sp>
        <p:nvSpPr>
          <p:cNvPr id="19" name="Rectangle 4">
            <a:extLst>
              <a:ext uri="{FF2B5EF4-FFF2-40B4-BE49-F238E27FC236}">
                <a16:creationId xmlns:a16="http://schemas.microsoft.com/office/drawing/2014/main" id="{54CF47E6-136E-B352-4D11-B742513BE7F0}"/>
              </a:ext>
            </a:extLst>
          </p:cNvPr>
          <p:cNvSpPr>
            <a:spLocks noChangeArrowheads="1"/>
          </p:cNvSpPr>
          <p:nvPr/>
        </p:nvSpPr>
        <p:spPr bwMode="auto">
          <a:xfrm>
            <a:off x="615852" y="2363053"/>
            <a:ext cx="10783668" cy="1687513"/>
          </a:xfrm>
          <a:prstGeom prst="rect">
            <a:avLst/>
          </a:prstGeom>
          <a:noFill/>
          <a:ln>
            <a:noFill/>
          </a:ln>
          <a:effectLst/>
        </p:spPr>
        <p:txBody>
          <a:bodyPr wrap="square" anchor="ctr">
            <a:spAutoFit/>
          </a:bodyPr>
          <a:lstStyle/>
          <a:p>
            <a:pPr algn="just" eaLnBrk="1" hangingPunct="1">
              <a:defRPr/>
            </a:pPr>
            <a:r>
              <a:rPr lang="en-US" altLang="en-US" sz="2400" b="1" i="1" u="sng" baseline="0" dirty="0">
                <a:solidFill>
                  <a:schemeClr val="folHlink"/>
                </a:solidFill>
              </a:rPr>
              <a:t>Solution</a:t>
            </a:r>
          </a:p>
          <a:p>
            <a:pPr algn="just" eaLnBrk="1" hangingPunct="1">
              <a:lnSpc>
                <a:spcPct val="150000"/>
              </a:lnSpc>
              <a:defRPr/>
            </a:pPr>
            <a:r>
              <a:rPr lang="en-US" altLang="en-US" sz="2800" b="0" i="0" baseline="0" dirty="0"/>
              <a:t>The integer is changed to 7-bit binary. The leftmost bit is set to 1. The 8-bit number is stored.</a:t>
            </a:r>
          </a:p>
        </p:txBody>
      </p:sp>
      <p:pic>
        <p:nvPicPr>
          <p:cNvPr id="21" name="Picture 6">
            <a:extLst>
              <a:ext uri="{FF2B5EF4-FFF2-40B4-BE49-F238E27FC236}">
                <a16:creationId xmlns:a16="http://schemas.microsoft.com/office/drawing/2014/main" id="{86D4010C-2B1F-14A4-16DF-46F952D58D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7750" y="4003031"/>
            <a:ext cx="9784450" cy="1355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1525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BAAB27-652D-071F-9C7D-FCDF298E6F9F}"/>
              </a:ext>
            </a:extLst>
          </p:cNvPr>
          <p:cNvSpPr/>
          <p:nvPr/>
        </p:nvSpPr>
        <p:spPr>
          <a:xfrm flipV="1">
            <a:off x="3834774" y="741215"/>
            <a:ext cx="600421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E8373B6-060C-BE0C-015B-ABE9B76995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6EC7F5DF-0259-B2AA-FE7E-F4B7B2AE18D0}"/>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A7EBF71C-9AC6-62F8-984D-5F18C14C50A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46815C9D-36FD-DB52-8551-C1B184F2B25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D22B71DC-68B2-E756-0D47-BAFA90F8517A}"/>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F4ED6502-6C16-B9C5-2CAA-0158327BBE0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83A53BC-28C4-DA7A-4A50-02007DBE932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10FE0751-9946-CBCE-9CA5-778BDC18E320}"/>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AAF4615C-E40F-6C9C-250C-9A483A12D97C}"/>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3" name="Title 1">
            <a:extLst>
              <a:ext uri="{FF2B5EF4-FFF2-40B4-BE49-F238E27FC236}">
                <a16:creationId xmlns:a16="http://schemas.microsoft.com/office/drawing/2014/main" id="{0E597FC9-A526-D36B-75F8-4E1C07BA18EC}"/>
              </a:ext>
            </a:extLst>
          </p:cNvPr>
          <p:cNvSpPr txBox="1">
            <a:spLocks/>
          </p:cNvSpPr>
          <p:nvPr/>
        </p:nvSpPr>
        <p:spPr>
          <a:xfrm>
            <a:off x="1478598" y="103236"/>
            <a:ext cx="975124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Examples</a:t>
            </a:r>
          </a:p>
        </p:txBody>
      </p:sp>
      <p:sp>
        <p:nvSpPr>
          <p:cNvPr id="26" name="TextBox 25">
            <a:extLst>
              <a:ext uri="{FF2B5EF4-FFF2-40B4-BE49-F238E27FC236}">
                <a16:creationId xmlns:a16="http://schemas.microsoft.com/office/drawing/2014/main" id="{FB62B3D1-7209-DE8D-5420-764B9E20C98B}"/>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 name="Rectangle 3">
            <a:extLst>
              <a:ext uri="{FF2B5EF4-FFF2-40B4-BE49-F238E27FC236}">
                <a16:creationId xmlns:a16="http://schemas.microsoft.com/office/drawing/2014/main" id="{51D1F800-5239-80C7-36BB-7F50251B172A}"/>
              </a:ext>
            </a:extLst>
          </p:cNvPr>
          <p:cNvSpPr>
            <a:spLocks noChangeArrowheads="1"/>
          </p:cNvSpPr>
          <p:nvPr/>
        </p:nvSpPr>
        <p:spPr bwMode="auto">
          <a:xfrm>
            <a:off x="447578" y="1686709"/>
            <a:ext cx="11355216" cy="954107"/>
          </a:xfrm>
          <a:prstGeom prst="rect">
            <a:avLst/>
          </a:prstGeom>
          <a:noFill/>
          <a:ln>
            <a:noFill/>
          </a:ln>
          <a:effectLst/>
        </p:spPr>
        <p:txBody>
          <a:bodyPr wrap="square" anchor="ctr">
            <a:spAutoFit/>
          </a:bodyPr>
          <a:lstStyle/>
          <a:p>
            <a:pPr algn="ctr" eaLnBrk="1" hangingPunct="1">
              <a:defRPr/>
            </a:pPr>
            <a:r>
              <a:rPr lang="en-US" altLang="en-US" sz="2800" b="0" i="0" baseline="0" dirty="0"/>
              <a:t>Retrieve the integer that is stored as 01001101 in sign-and-magnitude representation.</a:t>
            </a:r>
          </a:p>
        </p:txBody>
      </p:sp>
      <p:sp>
        <p:nvSpPr>
          <p:cNvPr id="3" name="Rectangle 4">
            <a:extLst>
              <a:ext uri="{FF2B5EF4-FFF2-40B4-BE49-F238E27FC236}">
                <a16:creationId xmlns:a16="http://schemas.microsoft.com/office/drawing/2014/main" id="{356FEF36-EC6B-0AC4-BB72-C507681B4033}"/>
              </a:ext>
            </a:extLst>
          </p:cNvPr>
          <p:cNvSpPr>
            <a:spLocks noChangeArrowheads="1"/>
          </p:cNvSpPr>
          <p:nvPr/>
        </p:nvSpPr>
        <p:spPr bwMode="auto">
          <a:xfrm>
            <a:off x="447578" y="2341104"/>
            <a:ext cx="10741894" cy="1697068"/>
          </a:xfrm>
          <a:prstGeom prst="rect">
            <a:avLst/>
          </a:prstGeom>
          <a:noFill/>
          <a:ln>
            <a:noFill/>
          </a:ln>
          <a:effectLst/>
        </p:spPr>
        <p:txBody>
          <a:bodyPr wrap="square" anchor="ctr">
            <a:spAutoFit/>
          </a:bodyPr>
          <a:lstStyle/>
          <a:p>
            <a:pPr algn="just" eaLnBrk="1" hangingPunct="1">
              <a:lnSpc>
                <a:spcPct val="150000"/>
              </a:lnSpc>
              <a:defRPr/>
            </a:pPr>
            <a:r>
              <a:rPr lang="en-US" altLang="en-US" sz="2400" b="1" i="1" u="sng" baseline="0" dirty="0">
                <a:solidFill>
                  <a:schemeClr val="folHlink"/>
                </a:solidFill>
              </a:rPr>
              <a:t>Solution</a:t>
            </a:r>
          </a:p>
          <a:p>
            <a:pPr algn="just" eaLnBrk="1" hangingPunct="1">
              <a:lnSpc>
                <a:spcPct val="150000"/>
              </a:lnSpc>
              <a:defRPr/>
            </a:pPr>
            <a:r>
              <a:rPr lang="en-US" altLang="en-US" sz="2400" b="0" i="0" baseline="0" dirty="0"/>
              <a:t>Since the leftmost bit is 0, the sign is positive. The rest of the bits (1001101) are changed to decimal</a:t>
            </a:r>
          </a:p>
        </p:txBody>
      </p:sp>
      <p:sp>
        <p:nvSpPr>
          <p:cNvPr id="11" name="TextBox 10">
            <a:extLst>
              <a:ext uri="{FF2B5EF4-FFF2-40B4-BE49-F238E27FC236}">
                <a16:creationId xmlns:a16="http://schemas.microsoft.com/office/drawing/2014/main" id="{F8000F08-5502-56B3-94E9-6C3791F2C903}"/>
              </a:ext>
            </a:extLst>
          </p:cNvPr>
          <p:cNvSpPr txBox="1"/>
          <p:nvPr/>
        </p:nvSpPr>
        <p:spPr>
          <a:xfrm>
            <a:off x="2422266" y="4173785"/>
            <a:ext cx="6729017" cy="1384995"/>
          </a:xfrm>
          <a:prstGeom prst="rect">
            <a:avLst/>
          </a:prstGeom>
          <a:noFill/>
        </p:spPr>
        <p:txBody>
          <a:bodyPr wrap="square">
            <a:spAutoFit/>
          </a:bodyPr>
          <a:lstStyle/>
          <a:p>
            <a:pPr>
              <a:defRPr/>
            </a:pPr>
            <a:r>
              <a:rPr lang="en-US" altLang="en-US" sz="2800" b="0" i="0" baseline="0" dirty="0"/>
              <a:t>Binary  ( 1     0    0   1  1  0  1)</a:t>
            </a:r>
            <a:r>
              <a:rPr lang="en-US" altLang="en-US" sz="2800" b="0" i="0" baseline="-25000" dirty="0"/>
              <a:t>2</a:t>
            </a:r>
          </a:p>
          <a:p>
            <a:pPr>
              <a:defRPr/>
            </a:pPr>
            <a:r>
              <a:rPr lang="en-US" sz="2800" i="0" baseline="0" dirty="0"/>
              <a:t>Weight ( 64  32  16  8  4  2  1)</a:t>
            </a:r>
          </a:p>
          <a:p>
            <a:pPr>
              <a:defRPr/>
            </a:pPr>
            <a:r>
              <a:rPr lang="en-US" sz="2800" i="0" baseline="0" dirty="0"/>
              <a:t>            = 64+ 8+4+1=(77)</a:t>
            </a:r>
            <a:r>
              <a:rPr lang="en-US" sz="2800" i="0" baseline="-25000" dirty="0"/>
              <a:t>10</a:t>
            </a:r>
            <a:endParaRPr lang="en-US" sz="2800" i="0" baseline="0" dirty="0"/>
          </a:p>
        </p:txBody>
      </p:sp>
    </p:spTree>
    <p:extLst>
      <p:ext uri="{BB962C8B-B14F-4D97-AF65-F5344CB8AC3E}">
        <p14:creationId xmlns:p14="http://schemas.microsoft.com/office/powerpoint/2010/main" val="38812141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EA0B4E2-AAE9-6492-931C-6C8FCE91E0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552252"/>
            <a:ext cx="2036258" cy="1800993"/>
          </a:xfrm>
          <a:prstGeom prst="rect">
            <a:avLst/>
          </a:prstGeom>
        </p:spPr>
      </p:pic>
      <p:sp>
        <p:nvSpPr>
          <p:cNvPr id="6" name="Rectangle 5">
            <a:extLst>
              <a:ext uri="{FF2B5EF4-FFF2-40B4-BE49-F238E27FC236}">
                <a16:creationId xmlns:a16="http://schemas.microsoft.com/office/drawing/2014/main" id="{3CAA8DB7-50B4-E886-FB83-AF9BCD76449C}"/>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3C8A981D-D0F4-30B5-DB3F-F9AABA28DB6D}"/>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3694BF4C-EF67-FCF4-39C5-550D8636063E}"/>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485BA813-9DE6-9E32-E218-6A70E2049252}"/>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C3C34AD3-B793-EBE7-27EB-38CF36298738}"/>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98C1BA4-FEB5-FE93-7FFD-C8624F516F17}"/>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B990928B-CBE0-7741-477A-DB104E702392}"/>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6293D02E-C56B-54F9-1436-22BD1718A16D}"/>
              </a:ext>
            </a:extLst>
          </p:cNvPr>
          <p:cNvPicPr>
            <a:picLocks noChangeAspect="1"/>
          </p:cNvPicPr>
          <p:nvPr/>
        </p:nvPicPr>
        <p:blipFill>
          <a:blip r:embed="rId3"/>
          <a:stretch>
            <a:fillRect/>
          </a:stretch>
        </p:blipFill>
        <p:spPr>
          <a:xfrm>
            <a:off x="195770" y="5847880"/>
            <a:ext cx="2381250" cy="933450"/>
          </a:xfrm>
          <a:prstGeom prst="rect">
            <a:avLst/>
          </a:prstGeom>
        </p:spPr>
      </p:pic>
      <p:sp>
        <p:nvSpPr>
          <p:cNvPr id="39" name="TextBox 38">
            <a:extLst>
              <a:ext uri="{FF2B5EF4-FFF2-40B4-BE49-F238E27FC236}">
                <a16:creationId xmlns:a16="http://schemas.microsoft.com/office/drawing/2014/main" id="{95C6D48B-2FB8-193B-1D0A-9DE61F6DCF14}"/>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 name="Rectangle 3">
            <a:extLst>
              <a:ext uri="{FF2B5EF4-FFF2-40B4-BE49-F238E27FC236}">
                <a16:creationId xmlns:a16="http://schemas.microsoft.com/office/drawing/2014/main" id="{9DACB127-AE33-4E5F-6151-F2AE80C84051}"/>
              </a:ext>
            </a:extLst>
          </p:cNvPr>
          <p:cNvSpPr>
            <a:spLocks noChangeArrowheads="1"/>
          </p:cNvSpPr>
          <p:nvPr/>
        </p:nvSpPr>
        <p:spPr bwMode="auto">
          <a:xfrm>
            <a:off x="431053" y="1634701"/>
            <a:ext cx="11255853" cy="954107"/>
          </a:xfrm>
          <a:prstGeom prst="rect">
            <a:avLst/>
          </a:prstGeom>
          <a:noFill/>
          <a:ln>
            <a:noFill/>
          </a:ln>
          <a:effectLst/>
        </p:spPr>
        <p:txBody>
          <a:bodyPr wrap="square" anchor="ctr">
            <a:spAutoFit/>
          </a:bodyPr>
          <a:lstStyle/>
          <a:p>
            <a:pPr algn="ctr" eaLnBrk="1" hangingPunct="1">
              <a:defRPr/>
            </a:pPr>
            <a:r>
              <a:rPr lang="en-US" altLang="en-US" sz="2800" b="0" i="0" baseline="0" dirty="0"/>
              <a:t>Retrieve the integer that is stored as 10100001 in sign-and-magnitude representation.</a:t>
            </a:r>
          </a:p>
        </p:txBody>
      </p:sp>
      <p:sp>
        <p:nvSpPr>
          <p:cNvPr id="11" name="Rectangle 4">
            <a:extLst>
              <a:ext uri="{FF2B5EF4-FFF2-40B4-BE49-F238E27FC236}">
                <a16:creationId xmlns:a16="http://schemas.microsoft.com/office/drawing/2014/main" id="{CF9C74A9-C1B1-801F-6C3A-ACE89AF78AAA}"/>
              </a:ext>
            </a:extLst>
          </p:cNvPr>
          <p:cNvSpPr>
            <a:spLocks noChangeArrowheads="1"/>
          </p:cNvSpPr>
          <p:nvPr/>
        </p:nvSpPr>
        <p:spPr bwMode="auto">
          <a:xfrm>
            <a:off x="546940" y="2567774"/>
            <a:ext cx="11255853" cy="1964512"/>
          </a:xfrm>
          <a:prstGeom prst="rect">
            <a:avLst/>
          </a:prstGeom>
          <a:noFill/>
          <a:ln>
            <a:noFill/>
          </a:ln>
          <a:effectLst/>
        </p:spPr>
        <p:txBody>
          <a:bodyPr wrap="square" anchor="ctr">
            <a:spAutoFit/>
          </a:bodyPr>
          <a:lstStyle/>
          <a:p>
            <a:pPr algn="just" eaLnBrk="1" hangingPunct="1">
              <a:lnSpc>
                <a:spcPct val="150000"/>
              </a:lnSpc>
              <a:defRPr/>
            </a:pPr>
            <a:r>
              <a:rPr lang="en-US" altLang="en-US" sz="2800" b="1" i="1" u="sng" baseline="0" dirty="0">
                <a:solidFill>
                  <a:schemeClr val="folHlink"/>
                </a:solidFill>
              </a:rPr>
              <a:t>Solution</a:t>
            </a:r>
          </a:p>
          <a:p>
            <a:pPr algn="just" eaLnBrk="1" hangingPunct="1">
              <a:lnSpc>
                <a:spcPct val="150000"/>
              </a:lnSpc>
              <a:defRPr/>
            </a:pPr>
            <a:r>
              <a:rPr lang="en-US" altLang="en-US" sz="2800" b="0" i="0" baseline="0" dirty="0"/>
              <a:t>Since the leftmost bit is 1, the sign is negative. The rest of the bits (0100001) are changed to decimal as 33. After adding the sign, the integer is −33.</a:t>
            </a:r>
          </a:p>
        </p:txBody>
      </p:sp>
      <p:sp>
        <p:nvSpPr>
          <p:cNvPr id="12" name="Rectangle 11">
            <a:extLst>
              <a:ext uri="{FF2B5EF4-FFF2-40B4-BE49-F238E27FC236}">
                <a16:creationId xmlns:a16="http://schemas.microsoft.com/office/drawing/2014/main" id="{A1245568-473C-B812-67C6-4E70953EBF06}"/>
              </a:ext>
            </a:extLst>
          </p:cNvPr>
          <p:cNvSpPr/>
          <p:nvPr/>
        </p:nvSpPr>
        <p:spPr>
          <a:xfrm flipV="1">
            <a:off x="3834774" y="741215"/>
            <a:ext cx="600421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itle 1">
            <a:extLst>
              <a:ext uri="{FF2B5EF4-FFF2-40B4-BE49-F238E27FC236}">
                <a16:creationId xmlns:a16="http://schemas.microsoft.com/office/drawing/2014/main" id="{C5E15DB9-0C26-318B-12EF-9BF5CC8C945A}"/>
              </a:ext>
            </a:extLst>
          </p:cNvPr>
          <p:cNvSpPr txBox="1">
            <a:spLocks/>
          </p:cNvSpPr>
          <p:nvPr/>
        </p:nvSpPr>
        <p:spPr>
          <a:xfrm>
            <a:off x="1478598" y="103236"/>
            <a:ext cx="975124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Examples</a:t>
            </a:r>
          </a:p>
        </p:txBody>
      </p:sp>
    </p:spTree>
    <p:extLst>
      <p:ext uri="{BB962C8B-B14F-4D97-AF65-F5344CB8AC3E}">
        <p14:creationId xmlns:p14="http://schemas.microsoft.com/office/powerpoint/2010/main" val="10478919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BAAB27-652D-071F-9C7D-FCDF298E6F9F}"/>
              </a:ext>
            </a:extLst>
          </p:cNvPr>
          <p:cNvSpPr/>
          <p:nvPr/>
        </p:nvSpPr>
        <p:spPr>
          <a:xfrm flipV="1">
            <a:off x="9134378" y="741216"/>
            <a:ext cx="71066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E8373B6-060C-BE0C-015B-ABE9B76995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6EC7F5DF-0259-B2AA-FE7E-F4B7B2AE18D0}"/>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A7EBF71C-9AC6-62F8-984D-5F18C14C50A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46815C9D-36FD-DB52-8551-C1B184F2B25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D22B71DC-68B2-E756-0D47-BAFA90F8517A}"/>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F4ED6502-6C16-B9C5-2CAA-0158327BBE0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83A53BC-28C4-DA7A-4A50-02007DBE932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10FE0751-9946-CBCE-9CA5-778BDC18E320}"/>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AAF4615C-E40F-6C9C-250C-9A483A12D97C}"/>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3" name="Title 1">
            <a:extLst>
              <a:ext uri="{FF2B5EF4-FFF2-40B4-BE49-F238E27FC236}">
                <a16:creationId xmlns:a16="http://schemas.microsoft.com/office/drawing/2014/main" id="{0E597FC9-A526-D36B-75F8-4E1C07BA18EC}"/>
              </a:ext>
            </a:extLst>
          </p:cNvPr>
          <p:cNvSpPr txBox="1">
            <a:spLocks/>
          </p:cNvSpPr>
          <p:nvPr/>
        </p:nvSpPr>
        <p:spPr>
          <a:xfrm>
            <a:off x="1373672" y="398788"/>
            <a:ext cx="975124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Two’s complement representation</a:t>
            </a:r>
          </a:p>
          <a:p>
            <a:endParaRPr lang="en-US" dirty="0"/>
          </a:p>
        </p:txBody>
      </p:sp>
      <p:sp>
        <p:nvSpPr>
          <p:cNvPr id="30" name="TextBox 29">
            <a:extLst>
              <a:ext uri="{FF2B5EF4-FFF2-40B4-BE49-F238E27FC236}">
                <a16:creationId xmlns:a16="http://schemas.microsoft.com/office/drawing/2014/main" id="{E3444BB4-29E8-3C78-5685-0358C32AC03E}"/>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1" name="Rectangle 3">
            <a:extLst>
              <a:ext uri="{FF2B5EF4-FFF2-40B4-BE49-F238E27FC236}">
                <a16:creationId xmlns:a16="http://schemas.microsoft.com/office/drawing/2014/main" id="{2C25D287-60E1-54CD-E1DB-AFB923CD1DA1}"/>
              </a:ext>
            </a:extLst>
          </p:cNvPr>
          <p:cNvSpPr>
            <a:spLocks noChangeArrowheads="1"/>
          </p:cNvSpPr>
          <p:nvPr/>
        </p:nvSpPr>
        <p:spPr bwMode="auto">
          <a:xfrm>
            <a:off x="415828" y="1707004"/>
            <a:ext cx="11386966" cy="2041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571500" indent="-571500">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lnSpc>
                <a:spcPct val="150000"/>
              </a:lnSpc>
              <a:spcBef>
                <a:spcPts val="600"/>
              </a:spcBef>
              <a:spcAft>
                <a:spcPts val="600"/>
              </a:spcAft>
              <a:buFont typeface="Wingdings" panose="05000000000000000000" pitchFamily="2" charset="2"/>
              <a:buChar char="Ø"/>
            </a:pPr>
            <a:r>
              <a:rPr lang="en-US" altLang="zh-CN" sz="2700" b="0" i="0" baseline="0" dirty="0">
                <a:ea typeface="SimSun" panose="02010600030101010101" pitchFamily="2" charset="-122"/>
                <a:cs typeface="Times New Roman" panose="02020603050405020304" pitchFamily="18" charset="0"/>
              </a:rPr>
              <a:t>Almost all computers use two’s complement representation to store a </a:t>
            </a:r>
            <a:r>
              <a:rPr lang="en-US" altLang="zh-CN" sz="2700" b="0" i="0" u="sng" baseline="0" dirty="0">
                <a:ea typeface="SimSun" panose="02010600030101010101" pitchFamily="2" charset="-122"/>
                <a:cs typeface="Times New Roman" panose="02020603050405020304" pitchFamily="18" charset="0"/>
              </a:rPr>
              <a:t>signed integer </a:t>
            </a:r>
            <a:r>
              <a:rPr lang="en-US" altLang="zh-CN" sz="2700" b="0" i="0" baseline="0" dirty="0">
                <a:ea typeface="SimSun" panose="02010600030101010101" pitchFamily="2" charset="-122"/>
                <a:cs typeface="Times New Roman" panose="02020603050405020304" pitchFamily="18" charset="0"/>
              </a:rPr>
              <a:t>in an n-bit memory location. </a:t>
            </a:r>
          </a:p>
          <a:p>
            <a:pPr algn="just">
              <a:lnSpc>
                <a:spcPct val="150000"/>
              </a:lnSpc>
              <a:spcBef>
                <a:spcPts val="600"/>
              </a:spcBef>
              <a:spcAft>
                <a:spcPts val="600"/>
              </a:spcAft>
              <a:buFont typeface="Wingdings" panose="05000000000000000000" pitchFamily="2" charset="2"/>
              <a:buChar char="Ø"/>
            </a:pPr>
            <a:r>
              <a:rPr lang="en-US" altLang="zh-CN" sz="2700" b="0" i="0" baseline="0" dirty="0">
                <a:ea typeface="SimSun" panose="02010600030101010101" pitchFamily="2" charset="-122"/>
                <a:cs typeface="Times New Roman" panose="02020603050405020304" pitchFamily="18" charset="0"/>
              </a:rPr>
              <a:t>Two operations: One’s complement and Two’s complement.</a:t>
            </a:r>
          </a:p>
        </p:txBody>
      </p:sp>
    </p:spTree>
    <p:extLst>
      <p:ext uri="{BB962C8B-B14F-4D97-AF65-F5344CB8AC3E}">
        <p14:creationId xmlns:p14="http://schemas.microsoft.com/office/powerpoint/2010/main" val="7631859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BAAB27-652D-071F-9C7D-FCDF298E6F9F}"/>
              </a:ext>
            </a:extLst>
          </p:cNvPr>
          <p:cNvSpPr/>
          <p:nvPr/>
        </p:nvSpPr>
        <p:spPr>
          <a:xfrm flipV="1">
            <a:off x="5684520" y="741215"/>
            <a:ext cx="416052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E8373B6-060C-BE0C-015B-ABE9B76995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6EC7F5DF-0259-B2AA-FE7E-F4B7B2AE18D0}"/>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A7EBF71C-9AC6-62F8-984D-5F18C14C50A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46815C9D-36FD-DB52-8551-C1B184F2B25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D22B71DC-68B2-E756-0D47-BAFA90F8517A}"/>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F4ED6502-6C16-B9C5-2CAA-0158327BBE0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83A53BC-28C4-DA7A-4A50-02007DBE932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10FE0751-9946-CBCE-9CA5-778BDC18E320}"/>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AAF4615C-E40F-6C9C-250C-9A483A12D97C}"/>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3" name="Title 1">
            <a:extLst>
              <a:ext uri="{FF2B5EF4-FFF2-40B4-BE49-F238E27FC236}">
                <a16:creationId xmlns:a16="http://schemas.microsoft.com/office/drawing/2014/main" id="{0E597FC9-A526-D36B-75F8-4E1C07BA18EC}"/>
              </a:ext>
            </a:extLst>
          </p:cNvPr>
          <p:cNvSpPr txBox="1">
            <a:spLocks/>
          </p:cNvSpPr>
          <p:nvPr/>
        </p:nvSpPr>
        <p:spPr>
          <a:xfrm>
            <a:off x="1373672" y="398788"/>
            <a:ext cx="975124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One’s complement</a:t>
            </a:r>
          </a:p>
          <a:p>
            <a:endParaRPr lang="en-US" dirty="0"/>
          </a:p>
        </p:txBody>
      </p:sp>
      <p:sp>
        <p:nvSpPr>
          <p:cNvPr id="30" name="TextBox 29">
            <a:extLst>
              <a:ext uri="{FF2B5EF4-FFF2-40B4-BE49-F238E27FC236}">
                <a16:creationId xmlns:a16="http://schemas.microsoft.com/office/drawing/2014/main" id="{E3444BB4-29E8-3C78-5685-0358C32AC03E}"/>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1" name="Rectangle 3">
            <a:extLst>
              <a:ext uri="{FF2B5EF4-FFF2-40B4-BE49-F238E27FC236}">
                <a16:creationId xmlns:a16="http://schemas.microsoft.com/office/drawing/2014/main" id="{2C25D287-60E1-54CD-E1DB-AFB923CD1DA1}"/>
              </a:ext>
            </a:extLst>
          </p:cNvPr>
          <p:cNvSpPr>
            <a:spLocks noChangeArrowheads="1"/>
          </p:cNvSpPr>
          <p:nvPr/>
        </p:nvSpPr>
        <p:spPr bwMode="auto">
          <a:xfrm>
            <a:off x="415828" y="1707004"/>
            <a:ext cx="11386966"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571500" indent="-571500">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spcBef>
                <a:spcPts val="600"/>
              </a:spcBef>
              <a:spcAft>
                <a:spcPts val="600"/>
              </a:spcAft>
              <a:buFont typeface="Arial" panose="020B0604020202020204" pitchFamily="34" charset="0"/>
              <a:buChar char="•"/>
            </a:pPr>
            <a:r>
              <a:rPr lang="en-US" altLang="zh-CN" sz="2800" b="0" i="0" baseline="0" dirty="0">
                <a:ea typeface="SimSun" panose="02010600030101010101" pitchFamily="2" charset="-122"/>
                <a:cs typeface="Times New Roman" panose="02020603050405020304" pitchFamily="18" charset="0"/>
              </a:rPr>
              <a:t>This operation can be applied to any integer, positive or negative. </a:t>
            </a:r>
          </a:p>
          <a:p>
            <a:pPr algn="just">
              <a:spcBef>
                <a:spcPts val="600"/>
              </a:spcBef>
              <a:spcAft>
                <a:spcPts val="600"/>
              </a:spcAft>
              <a:buFont typeface="Arial" panose="020B0604020202020204" pitchFamily="34" charset="0"/>
              <a:buChar char="•"/>
            </a:pPr>
            <a:r>
              <a:rPr lang="en-US" altLang="zh-CN" sz="2800" b="0" i="0" baseline="0" dirty="0">
                <a:ea typeface="SimSun" panose="02010600030101010101" pitchFamily="2" charset="-122"/>
                <a:cs typeface="Times New Roman" panose="02020603050405020304" pitchFamily="18" charset="0"/>
              </a:rPr>
              <a:t>This operation simply reverses (flips) each bit.</a:t>
            </a:r>
          </a:p>
          <a:p>
            <a:pPr algn="just">
              <a:spcBef>
                <a:spcPts val="600"/>
              </a:spcBef>
              <a:spcAft>
                <a:spcPts val="600"/>
              </a:spcAft>
              <a:buFont typeface="Arial" panose="020B0604020202020204" pitchFamily="34" charset="0"/>
              <a:buChar char="•"/>
            </a:pPr>
            <a:r>
              <a:rPr lang="en-US" altLang="zh-CN" sz="2800" i="0" baseline="0" dirty="0">
                <a:solidFill>
                  <a:schemeClr val="accent2"/>
                </a:solidFill>
                <a:ea typeface="SimSun" panose="02010600030101010101" pitchFamily="2" charset="-122"/>
                <a:cs typeface="Times New Roman" panose="02020603050405020304" pitchFamily="18" charset="0"/>
              </a:rPr>
              <a:t>A 0-bit is changed to a 1-bit, a 1-bit is changed to a 0-bit</a:t>
            </a:r>
            <a:r>
              <a:rPr lang="en-US" altLang="en-US" sz="2800" i="0" baseline="0" dirty="0">
                <a:solidFill>
                  <a:schemeClr val="accent2"/>
                </a:solidFill>
                <a:ea typeface="SimSun" panose="02010600030101010101" pitchFamily="2" charset="-122"/>
                <a:cs typeface="Times New Roman" panose="02020603050405020304" pitchFamily="18" charset="0"/>
              </a:rPr>
              <a:t>.</a:t>
            </a:r>
          </a:p>
          <a:p>
            <a:pPr algn="just">
              <a:spcBef>
                <a:spcPts val="600"/>
              </a:spcBef>
              <a:spcAft>
                <a:spcPts val="600"/>
              </a:spcAft>
              <a:buFont typeface="Arial" panose="020B0604020202020204" pitchFamily="34" charset="0"/>
              <a:buChar char="•"/>
            </a:pPr>
            <a:r>
              <a:rPr lang="en-US" altLang="en-US" sz="2800" b="0" i="0" baseline="0" dirty="0"/>
              <a:t>The following shows how take the one’s complement of the integer   00110110.</a:t>
            </a:r>
          </a:p>
          <a:p>
            <a:pPr algn="just">
              <a:spcBef>
                <a:spcPts val="600"/>
              </a:spcBef>
              <a:spcAft>
                <a:spcPts val="600"/>
              </a:spcAft>
              <a:buFont typeface="Arial" panose="020B0604020202020204" pitchFamily="34" charset="0"/>
              <a:buChar char="•"/>
            </a:pPr>
            <a:endParaRPr lang="en-US" altLang="en-US" sz="2800" i="0" baseline="0" dirty="0">
              <a:solidFill>
                <a:schemeClr val="accent2"/>
              </a:solidFill>
              <a:ea typeface="SimSun" panose="02010600030101010101" pitchFamily="2" charset="-122"/>
              <a:cs typeface="Times New Roman" panose="02020603050405020304" pitchFamily="18" charset="0"/>
            </a:endParaRPr>
          </a:p>
        </p:txBody>
      </p:sp>
      <p:pic>
        <p:nvPicPr>
          <p:cNvPr id="3" name="Picture 7">
            <a:extLst>
              <a:ext uri="{FF2B5EF4-FFF2-40B4-BE49-F238E27FC236}">
                <a16:creationId xmlns:a16="http://schemas.microsoft.com/office/drawing/2014/main" id="{F0304679-31A3-7BBF-6FDA-E0FDD88778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5943" y="4468822"/>
            <a:ext cx="8520113" cy="1173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02286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BAAB27-652D-071F-9C7D-FCDF298E6F9F}"/>
              </a:ext>
            </a:extLst>
          </p:cNvPr>
          <p:cNvSpPr/>
          <p:nvPr/>
        </p:nvSpPr>
        <p:spPr>
          <a:xfrm flipV="1">
            <a:off x="5684520" y="741215"/>
            <a:ext cx="416052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E8373B6-060C-BE0C-015B-ABE9B76995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6EC7F5DF-0259-B2AA-FE7E-F4B7B2AE18D0}"/>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A7EBF71C-9AC6-62F8-984D-5F18C14C50A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46815C9D-36FD-DB52-8551-C1B184F2B25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D22B71DC-68B2-E756-0D47-BAFA90F8517A}"/>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F4ED6502-6C16-B9C5-2CAA-0158327BBE0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83A53BC-28C4-DA7A-4A50-02007DBE932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10FE0751-9946-CBCE-9CA5-778BDC18E320}"/>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AAF4615C-E40F-6C9C-250C-9A483A12D97C}"/>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3" name="Title 1">
            <a:extLst>
              <a:ext uri="{FF2B5EF4-FFF2-40B4-BE49-F238E27FC236}">
                <a16:creationId xmlns:a16="http://schemas.microsoft.com/office/drawing/2014/main" id="{0E597FC9-A526-D36B-75F8-4E1C07BA18EC}"/>
              </a:ext>
            </a:extLst>
          </p:cNvPr>
          <p:cNvSpPr txBox="1">
            <a:spLocks/>
          </p:cNvSpPr>
          <p:nvPr/>
        </p:nvSpPr>
        <p:spPr>
          <a:xfrm>
            <a:off x="1373672" y="398788"/>
            <a:ext cx="975124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Two’s complement</a:t>
            </a:r>
          </a:p>
          <a:p>
            <a:endParaRPr lang="en-US" dirty="0"/>
          </a:p>
        </p:txBody>
      </p:sp>
      <p:sp>
        <p:nvSpPr>
          <p:cNvPr id="30" name="TextBox 29">
            <a:extLst>
              <a:ext uri="{FF2B5EF4-FFF2-40B4-BE49-F238E27FC236}">
                <a16:creationId xmlns:a16="http://schemas.microsoft.com/office/drawing/2014/main" id="{E3444BB4-29E8-3C78-5685-0358C32AC03E}"/>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1" name="Rectangle 3">
            <a:extLst>
              <a:ext uri="{FF2B5EF4-FFF2-40B4-BE49-F238E27FC236}">
                <a16:creationId xmlns:a16="http://schemas.microsoft.com/office/drawing/2014/main" id="{2C25D287-60E1-54CD-E1DB-AFB923CD1DA1}"/>
              </a:ext>
            </a:extLst>
          </p:cNvPr>
          <p:cNvSpPr>
            <a:spLocks noChangeArrowheads="1"/>
          </p:cNvSpPr>
          <p:nvPr/>
        </p:nvSpPr>
        <p:spPr bwMode="auto">
          <a:xfrm>
            <a:off x="415828" y="1707004"/>
            <a:ext cx="11386966" cy="3246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571500" indent="-571500">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lnSpc>
                <a:spcPct val="150000"/>
              </a:lnSpc>
              <a:buFont typeface="Arial" panose="020B0604020202020204" pitchFamily="34" charset="0"/>
              <a:buChar char="•"/>
            </a:pPr>
            <a:r>
              <a:rPr lang="en-US" altLang="en-US" b="0" i="0" baseline="0" dirty="0"/>
              <a:t>The second operation is called </a:t>
            </a:r>
            <a:r>
              <a:rPr lang="en-US" altLang="en-US" baseline="0" dirty="0">
                <a:solidFill>
                  <a:schemeClr val="folHlink"/>
                </a:solidFill>
              </a:rPr>
              <a:t>two’s completing</a:t>
            </a:r>
            <a:r>
              <a:rPr lang="en-US" altLang="en-US" b="0" i="0" baseline="0" dirty="0"/>
              <a:t> or taking the two’s complement of an integer in binary.</a:t>
            </a:r>
            <a:endParaRPr lang="en-US" altLang="zh-CN" i="0" baseline="0" dirty="0">
              <a:ea typeface="SimSun" panose="02010600030101010101" pitchFamily="2" charset="-122"/>
              <a:cs typeface="Times New Roman" panose="02020603050405020304" pitchFamily="18" charset="0"/>
            </a:endParaRPr>
          </a:p>
          <a:p>
            <a:pPr algn="just">
              <a:lnSpc>
                <a:spcPct val="150000"/>
              </a:lnSpc>
              <a:buFont typeface="Arial" panose="020B0604020202020204" pitchFamily="34" charset="0"/>
              <a:buChar char="•"/>
            </a:pPr>
            <a:r>
              <a:rPr lang="en-US" altLang="zh-CN" i="0" baseline="0" dirty="0">
                <a:ea typeface="SimSun" panose="02010600030101010101" pitchFamily="2" charset="-122"/>
                <a:cs typeface="Times New Roman" panose="02020603050405020304" pitchFamily="18" charset="0"/>
              </a:rPr>
              <a:t>This operation is done in two steps. </a:t>
            </a:r>
          </a:p>
          <a:p>
            <a:pPr algn="just">
              <a:lnSpc>
                <a:spcPct val="150000"/>
              </a:lnSpc>
              <a:buFont typeface="Arial" panose="020B0604020202020204" pitchFamily="34" charset="0"/>
              <a:buChar char="•"/>
            </a:pPr>
            <a:r>
              <a:rPr lang="en-US" altLang="zh-CN" i="0" baseline="0" dirty="0">
                <a:solidFill>
                  <a:srgbClr val="0070C0"/>
                </a:solidFill>
                <a:ea typeface="SimSun" panose="02010600030101010101" pitchFamily="2" charset="-122"/>
                <a:cs typeface="Times New Roman" panose="02020603050405020304" pitchFamily="18" charset="0"/>
              </a:rPr>
              <a:t>First, we copy bits from the right until a 1 is copied; </a:t>
            </a:r>
          </a:p>
          <a:p>
            <a:pPr algn="just">
              <a:lnSpc>
                <a:spcPct val="150000"/>
              </a:lnSpc>
              <a:buFont typeface="Arial" panose="020B0604020202020204" pitchFamily="34" charset="0"/>
              <a:buChar char="•"/>
            </a:pPr>
            <a:r>
              <a:rPr lang="en-US" altLang="zh-CN" i="0" baseline="0" dirty="0">
                <a:solidFill>
                  <a:srgbClr val="0070C0"/>
                </a:solidFill>
                <a:ea typeface="SimSun" panose="02010600030101010101" pitchFamily="2" charset="-122"/>
                <a:cs typeface="Times New Roman" panose="02020603050405020304" pitchFamily="18" charset="0"/>
              </a:rPr>
              <a:t>then, we flip the rest of the bits.</a:t>
            </a:r>
          </a:p>
        </p:txBody>
      </p:sp>
    </p:spTree>
    <p:extLst>
      <p:ext uri="{BB962C8B-B14F-4D97-AF65-F5344CB8AC3E}">
        <p14:creationId xmlns:p14="http://schemas.microsoft.com/office/powerpoint/2010/main" val="28026194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BAAB27-652D-071F-9C7D-FCDF298E6F9F}"/>
              </a:ext>
            </a:extLst>
          </p:cNvPr>
          <p:cNvSpPr/>
          <p:nvPr/>
        </p:nvSpPr>
        <p:spPr>
          <a:xfrm flipV="1">
            <a:off x="5684520" y="741215"/>
            <a:ext cx="416052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E8373B6-060C-BE0C-015B-ABE9B76995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6EC7F5DF-0259-B2AA-FE7E-F4B7B2AE18D0}"/>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A7EBF71C-9AC6-62F8-984D-5F18C14C50A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46815C9D-36FD-DB52-8551-C1B184F2B25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D22B71DC-68B2-E756-0D47-BAFA90F8517A}"/>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F4ED6502-6C16-B9C5-2CAA-0158327BBE0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83A53BC-28C4-DA7A-4A50-02007DBE932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10FE0751-9946-CBCE-9CA5-778BDC18E320}"/>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AAF4615C-E40F-6C9C-250C-9A483A12D97C}"/>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3" name="Title 1">
            <a:extLst>
              <a:ext uri="{FF2B5EF4-FFF2-40B4-BE49-F238E27FC236}">
                <a16:creationId xmlns:a16="http://schemas.microsoft.com/office/drawing/2014/main" id="{0E597FC9-A526-D36B-75F8-4E1C07BA18EC}"/>
              </a:ext>
            </a:extLst>
          </p:cNvPr>
          <p:cNvSpPr txBox="1">
            <a:spLocks/>
          </p:cNvSpPr>
          <p:nvPr/>
        </p:nvSpPr>
        <p:spPr>
          <a:xfrm>
            <a:off x="1373672" y="398788"/>
            <a:ext cx="975124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Two’s complement</a:t>
            </a:r>
          </a:p>
          <a:p>
            <a:endParaRPr lang="en-US" dirty="0"/>
          </a:p>
        </p:txBody>
      </p:sp>
      <p:sp>
        <p:nvSpPr>
          <p:cNvPr id="30" name="TextBox 29">
            <a:extLst>
              <a:ext uri="{FF2B5EF4-FFF2-40B4-BE49-F238E27FC236}">
                <a16:creationId xmlns:a16="http://schemas.microsoft.com/office/drawing/2014/main" id="{E3444BB4-29E8-3C78-5685-0358C32AC03E}"/>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 name="Rectangle 5">
            <a:extLst>
              <a:ext uri="{FF2B5EF4-FFF2-40B4-BE49-F238E27FC236}">
                <a16:creationId xmlns:a16="http://schemas.microsoft.com/office/drawing/2014/main" id="{11046C49-5A52-75EE-8B23-A98782F900DD}"/>
              </a:ext>
            </a:extLst>
          </p:cNvPr>
          <p:cNvSpPr>
            <a:spLocks noChangeArrowheads="1"/>
          </p:cNvSpPr>
          <p:nvPr/>
        </p:nvSpPr>
        <p:spPr bwMode="auto">
          <a:xfrm>
            <a:off x="888254" y="1846612"/>
            <a:ext cx="10602706" cy="954107"/>
          </a:xfrm>
          <a:prstGeom prst="rect">
            <a:avLst/>
          </a:prstGeom>
          <a:noFill/>
          <a:ln>
            <a:noFill/>
          </a:ln>
          <a:effectLst/>
        </p:spPr>
        <p:txBody>
          <a:bodyPr wrap="square" anchor="ctr">
            <a:spAutoFit/>
          </a:bodyPr>
          <a:lstStyle/>
          <a:p>
            <a:pPr algn="ctr" eaLnBrk="1" hangingPunct="1">
              <a:defRPr/>
            </a:pPr>
            <a:r>
              <a:rPr lang="en-US" altLang="en-US" sz="2800" b="0" i="0" baseline="0" dirty="0"/>
              <a:t>The following shows how we take the two’s complement of the integer 00110100.</a:t>
            </a:r>
          </a:p>
        </p:txBody>
      </p:sp>
      <p:pic>
        <p:nvPicPr>
          <p:cNvPr id="3" name="Picture 7">
            <a:extLst>
              <a:ext uri="{FF2B5EF4-FFF2-40B4-BE49-F238E27FC236}">
                <a16:creationId xmlns:a16="http://schemas.microsoft.com/office/drawing/2014/main" id="{74AA8BD6-8469-5EE1-D416-EA22B665E7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0427" y="3016342"/>
            <a:ext cx="8748713" cy="1655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63105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BAAB27-652D-071F-9C7D-FCDF298E6F9F}"/>
              </a:ext>
            </a:extLst>
          </p:cNvPr>
          <p:cNvSpPr/>
          <p:nvPr/>
        </p:nvSpPr>
        <p:spPr>
          <a:xfrm flipV="1">
            <a:off x="5684520" y="741215"/>
            <a:ext cx="416052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E8373B6-060C-BE0C-015B-ABE9B76995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6EC7F5DF-0259-B2AA-FE7E-F4B7B2AE18D0}"/>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A7EBF71C-9AC6-62F8-984D-5F18C14C50A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46815C9D-36FD-DB52-8551-C1B184F2B25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D22B71DC-68B2-E756-0D47-BAFA90F8517A}"/>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F4ED6502-6C16-B9C5-2CAA-0158327BBE0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83A53BC-28C4-DA7A-4A50-02007DBE932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10FE0751-9946-CBCE-9CA5-778BDC18E320}"/>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AAF4615C-E40F-6C9C-250C-9A483A12D97C}"/>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3" name="Title 1">
            <a:extLst>
              <a:ext uri="{FF2B5EF4-FFF2-40B4-BE49-F238E27FC236}">
                <a16:creationId xmlns:a16="http://schemas.microsoft.com/office/drawing/2014/main" id="{0E597FC9-A526-D36B-75F8-4E1C07BA18EC}"/>
              </a:ext>
            </a:extLst>
          </p:cNvPr>
          <p:cNvSpPr txBox="1">
            <a:spLocks/>
          </p:cNvSpPr>
          <p:nvPr/>
        </p:nvSpPr>
        <p:spPr>
          <a:xfrm>
            <a:off x="1373672" y="398788"/>
            <a:ext cx="975124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Two’s complement</a:t>
            </a:r>
          </a:p>
          <a:p>
            <a:endParaRPr lang="en-US" dirty="0"/>
          </a:p>
        </p:txBody>
      </p:sp>
      <p:sp>
        <p:nvSpPr>
          <p:cNvPr id="30" name="TextBox 29">
            <a:extLst>
              <a:ext uri="{FF2B5EF4-FFF2-40B4-BE49-F238E27FC236}">
                <a16:creationId xmlns:a16="http://schemas.microsoft.com/office/drawing/2014/main" id="{E3444BB4-29E8-3C78-5685-0358C32AC03E}"/>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1" name="Rectangle 5">
            <a:extLst>
              <a:ext uri="{FF2B5EF4-FFF2-40B4-BE49-F238E27FC236}">
                <a16:creationId xmlns:a16="http://schemas.microsoft.com/office/drawing/2014/main" id="{BBC480A9-B170-24BA-F4C9-FD7B01035755}"/>
              </a:ext>
            </a:extLst>
          </p:cNvPr>
          <p:cNvSpPr>
            <a:spLocks noChangeArrowheads="1"/>
          </p:cNvSpPr>
          <p:nvPr/>
        </p:nvSpPr>
        <p:spPr bwMode="auto">
          <a:xfrm>
            <a:off x="707231" y="1732588"/>
            <a:ext cx="10777538" cy="954107"/>
          </a:xfrm>
          <a:prstGeom prst="rect">
            <a:avLst/>
          </a:prstGeom>
          <a:noFill/>
          <a:ln>
            <a:noFill/>
          </a:ln>
          <a:effectLst/>
        </p:spPr>
        <p:txBody>
          <a:bodyPr wrap="square" anchor="ctr">
            <a:spAutoFit/>
          </a:bodyPr>
          <a:lstStyle/>
          <a:p>
            <a:pPr algn="just" eaLnBrk="1" hangingPunct="1">
              <a:defRPr/>
            </a:pPr>
            <a:r>
              <a:rPr lang="en-US" altLang="en-US" sz="2800" b="0" i="0" baseline="0" dirty="0"/>
              <a:t>The following shows that we always get the original integer if we apply the two’s complement operation twice.</a:t>
            </a:r>
          </a:p>
        </p:txBody>
      </p:sp>
      <p:pic>
        <p:nvPicPr>
          <p:cNvPr id="12" name="Picture 7">
            <a:extLst>
              <a:ext uri="{FF2B5EF4-FFF2-40B4-BE49-F238E27FC236}">
                <a16:creationId xmlns:a16="http://schemas.microsoft.com/office/drawing/2014/main" id="{AF3774E4-67B4-478D-B9DB-09BE185650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9425" y="2864603"/>
            <a:ext cx="8693150" cy="2578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05733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F1CC4DC-C258-9FE5-1D28-5662DBB289EA}"/>
              </a:ext>
            </a:extLst>
          </p:cNvPr>
          <p:cNvSpPr/>
          <p:nvPr/>
        </p:nvSpPr>
        <p:spPr>
          <a:xfrm flipV="1">
            <a:off x="3627120" y="695494"/>
            <a:ext cx="626277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9F6D8DD-267B-ED79-D7D8-44C2B16EEBE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2F824C5A-7B1B-FC74-1847-F54E7F392625}"/>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43144A76-FDC7-3B7C-C21C-9DA7FCC8246C}"/>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8C3DB16C-EDBC-66FB-8197-9B099322DA9B}"/>
              </a:ext>
            </a:extLst>
          </p:cNvPr>
          <p:cNvSpPr txBox="1"/>
          <p:nvPr/>
        </p:nvSpPr>
        <p:spPr>
          <a:xfrm>
            <a:off x="415828" y="405918"/>
            <a:ext cx="942618" cy="830997"/>
          </a:xfrm>
          <a:prstGeom prst="rect">
            <a:avLst/>
          </a:prstGeom>
          <a:noFill/>
        </p:spPr>
        <p:txBody>
          <a:bodyPr wrap="square" rtlCol="0">
            <a:spAutoFit/>
          </a:bodyPr>
          <a:lstStyle/>
          <a:p>
            <a:pPr algn="ctr"/>
            <a:r>
              <a:rPr lang="ar-EG"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BCE41407-FCF9-23C1-22C7-EB71EC09D2FA}"/>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AD61578E-6E15-19B2-D157-D6F553928AAE}"/>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73F9343-7286-F201-2F3C-E44F03E50FC9}"/>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26656953-549A-8809-3D65-D48CCB9441BA}"/>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358446" y="55573"/>
            <a:ext cx="9751244" cy="1325563"/>
          </a:xfrm>
        </p:spPr>
        <p:txBody>
          <a:bodyPr/>
          <a:lstStyle/>
          <a:p>
            <a:r>
              <a:rPr lang="en-US" dirty="0"/>
              <a:t>Examples</a:t>
            </a:r>
          </a:p>
        </p:txBody>
      </p:sp>
      <p:pic>
        <p:nvPicPr>
          <p:cNvPr id="15" name="Picture 14">
            <a:extLst>
              <a:ext uri="{FF2B5EF4-FFF2-40B4-BE49-F238E27FC236}">
                <a16:creationId xmlns:a16="http://schemas.microsoft.com/office/drawing/2014/main" id="{8D5766C5-B754-04E1-EA21-0E0FF8C5A850}"/>
              </a:ext>
            </a:extLst>
          </p:cNvPr>
          <p:cNvPicPr>
            <a:picLocks noChangeAspect="1"/>
          </p:cNvPicPr>
          <p:nvPr/>
        </p:nvPicPr>
        <p:blipFill>
          <a:blip r:embed="rId3"/>
          <a:stretch>
            <a:fillRect/>
          </a:stretch>
        </p:blipFill>
        <p:spPr>
          <a:xfrm>
            <a:off x="195770" y="5857608"/>
            <a:ext cx="2381250" cy="933450"/>
          </a:xfrm>
          <a:prstGeom prst="rect">
            <a:avLst/>
          </a:prstGeom>
        </p:spPr>
      </p:pic>
      <p:sp>
        <p:nvSpPr>
          <p:cNvPr id="43" name="TextBox 42">
            <a:extLst>
              <a:ext uri="{FF2B5EF4-FFF2-40B4-BE49-F238E27FC236}">
                <a16:creationId xmlns:a16="http://schemas.microsoft.com/office/drawing/2014/main" id="{BF30B4FC-39A8-3BB2-951B-63895B1806F4}"/>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graphicFrame>
        <p:nvGraphicFramePr>
          <p:cNvPr id="3" name="Table 2">
            <a:extLst>
              <a:ext uri="{FF2B5EF4-FFF2-40B4-BE49-F238E27FC236}">
                <a16:creationId xmlns:a16="http://schemas.microsoft.com/office/drawing/2014/main" id="{0FDB91FE-0C59-FE94-FAC3-C69AD2BE14BE}"/>
              </a:ext>
            </a:extLst>
          </p:cNvPr>
          <p:cNvGraphicFramePr>
            <a:graphicFrameLocks noGrp="1"/>
          </p:cNvGraphicFramePr>
          <p:nvPr>
            <p:extLst>
              <p:ext uri="{D42A27DB-BD31-4B8C-83A1-F6EECF244321}">
                <p14:modId xmlns:p14="http://schemas.microsoft.com/office/powerpoint/2010/main" val="1578935078"/>
              </p:ext>
            </p:extLst>
          </p:nvPr>
        </p:nvGraphicFramePr>
        <p:xfrm>
          <a:off x="3509862" y="2378948"/>
          <a:ext cx="5958355" cy="2374410"/>
        </p:xfrm>
        <a:graphic>
          <a:graphicData uri="http://schemas.openxmlformats.org/drawingml/2006/table">
            <a:tbl>
              <a:tblPr firstRow="1" bandRow="1">
                <a:tableStyleId>{5C22544A-7EE6-4342-B048-85BDC9FD1C3A}</a:tableStyleId>
              </a:tblPr>
              <a:tblGrid>
                <a:gridCol w="1300859">
                  <a:extLst>
                    <a:ext uri="{9D8B030D-6E8A-4147-A177-3AD203B41FA5}">
                      <a16:colId xmlns:a16="http://schemas.microsoft.com/office/drawing/2014/main" val="20000"/>
                    </a:ext>
                  </a:extLst>
                </a:gridCol>
                <a:gridCol w="2203856">
                  <a:extLst>
                    <a:ext uri="{9D8B030D-6E8A-4147-A177-3AD203B41FA5}">
                      <a16:colId xmlns:a16="http://schemas.microsoft.com/office/drawing/2014/main" val="20001"/>
                    </a:ext>
                  </a:extLst>
                </a:gridCol>
                <a:gridCol w="2453640">
                  <a:extLst>
                    <a:ext uri="{9D8B030D-6E8A-4147-A177-3AD203B41FA5}">
                      <a16:colId xmlns:a16="http://schemas.microsoft.com/office/drawing/2014/main" val="20002"/>
                    </a:ext>
                  </a:extLst>
                </a:gridCol>
              </a:tblGrid>
              <a:tr h="777124">
                <a:tc>
                  <a:txBody>
                    <a:bodyPr/>
                    <a:lstStyle/>
                    <a:p>
                      <a:pPr algn="ctr"/>
                      <a:r>
                        <a:rPr lang="en-US" sz="1800" b="0" i="0" u="none" strike="noStrike" kern="1200" baseline="0" dirty="0">
                          <a:solidFill>
                            <a:schemeClr val="lt1"/>
                          </a:solidFill>
                          <a:latin typeface="+mn-lt"/>
                          <a:ea typeface="+mn-ea"/>
                          <a:cs typeface="+mn-cs"/>
                        </a:rPr>
                        <a:t>Binary number</a:t>
                      </a:r>
                      <a:endParaRPr lang="en-US" dirty="0"/>
                    </a:p>
                  </a:txBody>
                  <a:tcPr anchor="ctr"/>
                </a:tc>
                <a:tc>
                  <a:txBody>
                    <a:bodyPr/>
                    <a:lstStyle/>
                    <a:p>
                      <a:pPr algn="ctr"/>
                      <a:r>
                        <a:rPr lang="en-US" sz="1800" b="0" i="0" u="none" strike="noStrike" kern="1200" baseline="0" dirty="0">
                          <a:solidFill>
                            <a:schemeClr val="lt1"/>
                          </a:solidFill>
                          <a:latin typeface="+mn-lt"/>
                          <a:ea typeface="+mn-ea"/>
                          <a:cs typeface="+mn-cs"/>
                        </a:rPr>
                        <a:t>1's complement </a:t>
                      </a:r>
                    </a:p>
                    <a:p>
                      <a:pPr algn="ctr"/>
                      <a:r>
                        <a:rPr lang="en-US" sz="1800" b="0" i="0" u="none" strike="noStrike" kern="1200" baseline="0" dirty="0">
                          <a:solidFill>
                            <a:schemeClr val="lt1"/>
                          </a:solidFill>
                          <a:latin typeface="+mn-lt"/>
                          <a:ea typeface="+mn-ea"/>
                          <a:cs typeface="+mn-cs"/>
                        </a:rPr>
                        <a:t>    (invert all bits)	</a:t>
                      </a:r>
                    </a:p>
                  </a:txBody>
                  <a:tcPr anchor="ctr"/>
                </a:tc>
                <a:tc>
                  <a:txBody>
                    <a:bodyPr/>
                    <a:lstStyle/>
                    <a:p>
                      <a:pPr algn="ctr"/>
                      <a:r>
                        <a:rPr lang="en-US" sz="1800" b="0" i="0" u="none" strike="noStrike" kern="1200" baseline="0" dirty="0">
                          <a:solidFill>
                            <a:schemeClr val="lt1"/>
                          </a:solidFill>
                          <a:latin typeface="+mn-lt"/>
                          <a:ea typeface="+mn-ea"/>
                          <a:cs typeface="+mn-cs"/>
                        </a:rPr>
                        <a:t>2's complement </a:t>
                      </a:r>
                    </a:p>
                  </a:txBody>
                  <a:tcPr anchor="ctr"/>
                </a:tc>
                <a:extLst>
                  <a:ext uri="{0D108BD9-81ED-4DB2-BD59-A6C34878D82A}">
                    <a16:rowId xmlns:a16="http://schemas.microsoft.com/office/drawing/2014/main" val="10000"/>
                  </a:ext>
                </a:extLst>
              </a:tr>
              <a:tr h="52276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baseline="0" dirty="0">
                          <a:solidFill>
                            <a:schemeClr val="dk1"/>
                          </a:solidFill>
                          <a:latin typeface="+mn-lt"/>
                          <a:ea typeface="+mn-ea"/>
                          <a:cs typeface="+mn-cs"/>
                        </a:rPr>
                        <a:t>10101010</a:t>
                      </a:r>
                      <a:endParaRPr lang="en-US" dirty="0"/>
                    </a:p>
                  </a:txBody>
                  <a:tcPr/>
                </a:tc>
                <a:tc>
                  <a:txBody>
                    <a:bodyPr/>
                    <a:lstStyle/>
                    <a:p>
                      <a:pPr algn="ctr"/>
                      <a:r>
                        <a:rPr lang="en-US" dirty="0"/>
                        <a:t>01010101      </a:t>
                      </a:r>
                    </a:p>
                  </a:txBody>
                  <a:tcPr/>
                </a:tc>
                <a:tc>
                  <a:txBody>
                    <a:bodyPr/>
                    <a:lstStyle/>
                    <a:p>
                      <a:pPr algn="ctr"/>
                      <a:r>
                        <a:rPr lang="en-US" dirty="0">
                          <a:solidFill>
                            <a:schemeClr val="tx1"/>
                          </a:solidFill>
                        </a:rPr>
                        <a:t>01010110  </a:t>
                      </a:r>
                      <a:r>
                        <a:rPr lang="en-US" dirty="0">
                          <a:solidFill>
                            <a:schemeClr val="accent1">
                              <a:lumMod val="40000"/>
                              <a:lumOff val="60000"/>
                            </a:schemeClr>
                          </a:solidFill>
                        </a:rPr>
                        <a:t>    </a:t>
                      </a:r>
                    </a:p>
                  </a:txBody>
                  <a:tcPr/>
                </a:tc>
                <a:extLst>
                  <a:ext uri="{0D108BD9-81ED-4DB2-BD59-A6C34878D82A}">
                    <a16:rowId xmlns:a16="http://schemas.microsoft.com/office/drawing/2014/main" val="10001"/>
                  </a:ext>
                </a:extLst>
              </a:tr>
              <a:tr h="10745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baseline="0" dirty="0">
                          <a:solidFill>
                            <a:schemeClr val="dk1"/>
                          </a:solidFill>
                          <a:latin typeface="+mn-lt"/>
                          <a:ea typeface="+mn-ea"/>
                          <a:cs typeface="+mn-cs"/>
                        </a:rPr>
                        <a:t>01110001 </a:t>
                      </a:r>
                    </a:p>
                  </a:txBody>
                  <a:tcPr/>
                </a:tc>
                <a:tc>
                  <a:txBody>
                    <a:bodyPr/>
                    <a:lstStyle/>
                    <a:p>
                      <a:pPr algn="ctr"/>
                      <a:r>
                        <a:rPr lang="en-US" dirty="0"/>
                        <a:t>10001110</a:t>
                      </a:r>
                    </a:p>
                  </a:txBody>
                  <a:tcPr/>
                </a:tc>
                <a:tc>
                  <a:txBody>
                    <a:bodyPr/>
                    <a:lstStyle/>
                    <a:p>
                      <a:pPr algn="ctr"/>
                      <a:r>
                        <a:rPr lang="en-US" dirty="0"/>
                        <a:t>10001111  </a:t>
                      </a:r>
                    </a:p>
                  </a:txBody>
                  <a:tcPr/>
                </a:tc>
                <a:extLst>
                  <a:ext uri="{0D108BD9-81ED-4DB2-BD59-A6C34878D82A}">
                    <a16:rowId xmlns:a16="http://schemas.microsoft.com/office/drawing/2014/main" val="10002"/>
                  </a:ext>
                </a:extLst>
              </a:tr>
            </a:tbl>
          </a:graphicData>
        </a:graphic>
      </p:graphicFrame>
      <p:sp>
        <p:nvSpPr>
          <p:cNvPr id="11" name="TextBox 10">
            <a:extLst>
              <a:ext uri="{FF2B5EF4-FFF2-40B4-BE49-F238E27FC236}">
                <a16:creationId xmlns:a16="http://schemas.microsoft.com/office/drawing/2014/main" id="{848E3310-F3F5-8160-7975-F5BB9B424988}"/>
              </a:ext>
            </a:extLst>
          </p:cNvPr>
          <p:cNvSpPr txBox="1"/>
          <p:nvPr/>
        </p:nvSpPr>
        <p:spPr>
          <a:xfrm>
            <a:off x="394868" y="1452600"/>
            <a:ext cx="11797132" cy="1015663"/>
          </a:xfrm>
          <a:prstGeom prst="rect">
            <a:avLst/>
          </a:prstGeom>
          <a:noFill/>
        </p:spPr>
        <p:txBody>
          <a:bodyPr wrap="square" rtlCol="0">
            <a:spAutoFit/>
          </a:bodyPr>
          <a:lstStyle/>
          <a:p>
            <a:endParaRPr lang="en-US" dirty="0"/>
          </a:p>
          <a:p>
            <a:r>
              <a:rPr lang="en-US" sz="2400" b="1" dirty="0"/>
              <a:t>Find the 1's complement and 2's complement for each of the following binary numbers: </a:t>
            </a:r>
          </a:p>
          <a:p>
            <a:endParaRPr lang="en-US" dirty="0"/>
          </a:p>
        </p:txBody>
      </p:sp>
    </p:spTree>
    <p:extLst>
      <p:ext uri="{BB962C8B-B14F-4D97-AF65-F5344CB8AC3E}">
        <p14:creationId xmlns:p14="http://schemas.microsoft.com/office/powerpoint/2010/main" val="12377074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F1CC4DC-C258-9FE5-1D28-5662DBB289EA}"/>
              </a:ext>
            </a:extLst>
          </p:cNvPr>
          <p:cNvSpPr/>
          <p:nvPr/>
        </p:nvSpPr>
        <p:spPr>
          <a:xfrm flipV="1">
            <a:off x="5008880" y="726702"/>
            <a:ext cx="495026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9F6D8DD-267B-ED79-D7D8-44C2B16EEBE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2F824C5A-7B1B-FC74-1847-F54E7F392625}"/>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43144A76-FDC7-3B7C-C21C-9DA7FCC8246C}"/>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8C3DB16C-EDBC-66FB-8197-9B099322DA9B}"/>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BCE41407-FCF9-23C1-22C7-EB71EC09D2FA}"/>
              </a:ext>
            </a:extLst>
          </p:cNvPr>
          <p:cNvSpPr/>
          <p:nvPr/>
        </p:nvSpPr>
        <p:spPr>
          <a:xfrm>
            <a:off x="310902" y="1509045"/>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AD61578E-6E15-19B2-D157-D6F553928AAE}"/>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73F9343-7286-F201-2F3C-E44F03E50FC9}"/>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26656953-549A-8809-3D65-D48CCB9441BA}"/>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324689" y="73097"/>
            <a:ext cx="9751244" cy="1325563"/>
          </a:xfrm>
        </p:spPr>
        <p:txBody>
          <a:bodyPr/>
          <a:lstStyle/>
          <a:p>
            <a:r>
              <a:rPr lang="en-US" dirty="0"/>
              <a:t>Important Note</a:t>
            </a:r>
          </a:p>
        </p:txBody>
      </p:sp>
      <p:pic>
        <p:nvPicPr>
          <p:cNvPr id="15" name="Picture 14">
            <a:extLst>
              <a:ext uri="{FF2B5EF4-FFF2-40B4-BE49-F238E27FC236}">
                <a16:creationId xmlns:a16="http://schemas.microsoft.com/office/drawing/2014/main" id="{8D5766C5-B754-04E1-EA21-0E0FF8C5A850}"/>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BF74EE5B-DEB8-969A-ED54-43B0A8839D5F}"/>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1" name="TextBox 20">
            <a:extLst>
              <a:ext uri="{FF2B5EF4-FFF2-40B4-BE49-F238E27FC236}">
                <a16:creationId xmlns:a16="http://schemas.microsoft.com/office/drawing/2014/main" id="{8140CB8A-3B1A-9A5C-7B03-9C5CB2C5DFA0}"/>
              </a:ext>
            </a:extLst>
          </p:cNvPr>
          <p:cNvSpPr txBox="1"/>
          <p:nvPr/>
        </p:nvSpPr>
        <p:spPr>
          <a:xfrm>
            <a:off x="566420" y="1701533"/>
            <a:ext cx="7493000" cy="3734612"/>
          </a:xfrm>
          <a:prstGeom prst="rect">
            <a:avLst/>
          </a:prstGeom>
          <a:noFill/>
        </p:spPr>
        <p:txBody>
          <a:bodyPr wrap="square">
            <a:spAutoFit/>
          </a:bodyPr>
          <a:lstStyle/>
          <a:p>
            <a:pPr>
              <a:lnSpc>
                <a:spcPct val="150000"/>
              </a:lnSpc>
              <a:defRPr/>
            </a:pPr>
            <a:r>
              <a:rPr lang="en-US" sz="2000" b="1" i="1" u="sng" baseline="0" dirty="0">
                <a:solidFill>
                  <a:schemeClr val="accent2"/>
                </a:solidFill>
                <a:cs typeface="Times New Roman" panose="02020603050405020304" pitchFamily="18" charset="0"/>
              </a:rPr>
              <a:t>To store an integer in two’s complement:-</a:t>
            </a:r>
          </a:p>
          <a:p>
            <a:pPr marL="457200" indent="-457200">
              <a:lnSpc>
                <a:spcPct val="150000"/>
              </a:lnSpc>
              <a:buFont typeface="+mj-lt"/>
              <a:buAutoNum type="arabicPeriod"/>
              <a:defRPr/>
            </a:pPr>
            <a:r>
              <a:rPr lang="en-US" sz="2000" i="0" baseline="0" dirty="0">
                <a:cs typeface="Times New Roman" panose="02020603050405020304" pitchFamily="18" charset="0"/>
              </a:rPr>
              <a:t> the integer is changed to n-bits binary.</a:t>
            </a:r>
          </a:p>
          <a:p>
            <a:pPr marL="457200" indent="-457200">
              <a:lnSpc>
                <a:spcPct val="150000"/>
              </a:lnSpc>
              <a:buFont typeface="+mj-lt"/>
              <a:buAutoNum type="arabicPeriod"/>
              <a:defRPr/>
            </a:pPr>
            <a:r>
              <a:rPr lang="en-US" sz="2000" i="0" baseline="0" dirty="0">
                <a:cs typeface="Times New Roman" panose="02020603050405020304" pitchFamily="18" charset="0"/>
              </a:rPr>
              <a:t>If the integer is Zero or positive, </a:t>
            </a:r>
            <a:r>
              <a:rPr lang="en-US" sz="2000" i="0" baseline="0" dirty="0">
                <a:cs typeface="Times New Roman" panose="02020603050405020304" pitchFamily="18" charset="0"/>
                <a:sym typeface="Wingdings" pitchFamily="2" charset="2"/>
              </a:rPr>
              <a:t> it is stored as it is</a:t>
            </a:r>
          </a:p>
          <a:p>
            <a:pPr marL="457200" indent="-457200">
              <a:lnSpc>
                <a:spcPct val="150000"/>
              </a:lnSpc>
              <a:buFont typeface="+mj-lt"/>
              <a:buAutoNum type="arabicPeriod"/>
              <a:defRPr/>
            </a:pPr>
            <a:r>
              <a:rPr lang="en-US" sz="2000" i="0" baseline="0" dirty="0">
                <a:cs typeface="Times New Roman" panose="02020603050405020304" pitchFamily="18" charset="0"/>
                <a:sym typeface="Wingdings" pitchFamily="2" charset="2"/>
              </a:rPr>
              <a:t>If the integer is negative  take two’s complement  store it.</a:t>
            </a:r>
            <a:endParaRPr lang="en-US" sz="2000" dirty="0">
              <a:latin typeface="Comic Sans MS" pitchFamily="66" charset="0"/>
            </a:endParaRPr>
          </a:p>
          <a:p>
            <a:pPr>
              <a:lnSpc>
                <a:spcPct val="150000"/>
              </a:lnSpc>
            </a:pPr>
            <a:r>
              <a:rPr lang="en-US" altLang="en-US" sz="2000" b="1" i="1" u="sng" baseline="0" dirty="0">
                <a:solidFill>
                  <a:schemeClr val="accent2"/>
                </a:solidFill>
                <a:cs typeface="Times New Roman" panose="02020603050405020304" pitchFamily="18" charset="0"/>
                <a:sym typeface="Wingdings" panose="05000000000000000000" pitchFamily="2" charset="2"/>
              </a:rPr>
              <a:t>To retrieve an integer in </a:t>
            </a:r>
            <a:r>
              <a:rPr lang="en-US" altLang="en-US" sz="2000" b="1" i="1" u="sng" baseline="0" dirty="0">
                <a:solidFill>
                  <a:schemeClr val="accent2"/>
                </a:solidFill>
                <a:cs typeface="Times New Roman" panose="02020603050405020304" pitchFamily="18" charset="0"/>
              </a:rPr>
              <a:t>two’s complement:-</a:t>
            </a:r>
          </a:p>
          <a:p>
            <a:pPr>
              <a:lnSpc>
                <a:spcPct val="150000"/>
              </a:lnSpc>
              <a:buFont typeface="Arial" panose="020B0604020202020204" pitchFamily="34" charset="0"/>
              <a:buAutoNum type="arabicPeriod"/>
            </a:pPr>
            <a:r>
              <a:rPr lang="en-US" altLang="en-US" sz="2000" baseline="0" dirty="0">
                <a:cs typeface="Times New Roman" panose="02020603050405020304" pitchFamily="18" charset="0"/>
              </a:rPr>
              <a:t>If the leftmost bit is 1 </a:t>
            </a:r>
            <a:r>
              <a:rPr lang="en-US" altLang="en-US" sz="2000" baseline="0" dirty="0">
                <a:cs typeface="Times New Roman" panose="02020603050405020304" pitchFamily="18" charset="0"/>
                <a:sym typeface="Wingdings" panose="05000000000000000000" pitchFamily="2" charset="2"/>
              </a:rPr>
              <a:t> apply two’s complement</a:t>
            </a:r>
            <a:r>
              <a:rPr lang="en-US" altLang="en-US" sz="2000" baseline="0" dirty="0">
                <a:cs typeface="Times New Roman" panose="02020603050405020304" pitchFamily="18" charset="0"/>
              </a:rPr>
              <a:t> </a:t>
            </a:r>
          </a:p>
          <a:p>
            <a:pPr>
              <a:lnSpc>
                <a:spcPct val="150000"/>
              </a:lnSpc>
              <a:buFont typeface="Arial" panose="020B0604020202020204" pitchFamily="34" charset="0"/>
              <a:buAutoNum type="arabicPeriod"/>
            </a:pPr>
            <a:r>
              <a:rPr lang="en-US" altLang="en-US" sz="2000" baseline="0" dirty="0">
                <a:cs typeface="Times New Roman" panose="02020603050405020304" pitchFamily="18" charset="0"/>
              </a:rPr>
              <a:t>If the leftmost bit is 0 </a:t>
            </a:r>
            <a:r>
              <a:rPr lang="en-US" altLang="en-US" sz="2000" baseline="0" dirty="0">
                <a:cs typeface="Times New Roman" panose="02020603050405020304" pitchFamily="18" charset="0"/>
                <a:sym typeface="Wingdings" panose="05000000000000000000" pitchFamily="2" charset="2"/>
              </a:rPr>
              <a:t> no operation applied</a:t>
            </a:r>
            <a:endParaRPr lang="en-US" altLang="en-US" sz="2000" baseline="0" dirty="0">
              <a:cs typeface="Times New Roman" panose="02020603050405020304" pitchFamily="18" charset="0"/>
            </a:endParaRPr>
          </a:p>
          <a:p>
            <a:pPr>
              <a:lnSpc>
                <a:spcPct val="150000"/>
              </a:lnSpc>
              <a:defRPr/>
            </a:pPr>
            <a:endParaRPr lang="en-US" sz="2000" dirty="0">
              <a:latin typeface="Comic Sans MS" pitchFamily="66" charset="0"/>
            </a:endParaRPr>
          </a:p>
        </p:txBody>
      </p:sp>
      <p:sp>
        <p:nvSpPr>
          <p:cNvPr id="26" name="TextBox 25">
            <a:extLst>
              <a:ext uri="{FF2B5EF4-FFF2-40B4-BE49-F238E27FC236}">
                <a16:creationId xmlns:a16="http://schemas.microsoft.com/office/drawing/2014/main" id="{DE03FF3D-E2EA-E0AB-C0F4-CE5EEF7EBBA3}"/>
              </a:ext>
            </a:extLst>
          </p:cNvPr>
          <p:cNvSpPr txBox="1"/>
          <p:nvPr/>
        </p:nvSpPr>
        <p:spPr>
          <a:xfrm>
            <a:off x="9244972" y="1987886"/>
            <a:ext cx="2229571" cy="1100301"/>
          </a:xfrm>
          <a:prstGeom prst="rect">
            <a:avLst/>
          </a:prstGeom>
          <a:noFill/>
          <a:ln w="38100">
            <a:solidFill>
              <a:schemeClr val="tx1"/>
            </a:solidFill>
          </a:ln>
        </p:spPr>
        <p:txBody>
          <a:bodyPr wrap="square" rtlCol="0">
            <a:spAutoFit/>
          </a:bodyPr>
          <a:lstStyle/>
          <a:p>
            <a:r>
              <a:rPr lang="en-US" sz="1350" dirty="0"/>
              <a:t>                         </a:t>
            </a:r>
            <a:r>
              <a:rPr lang="en-US" dirty="0"/>
              <a:t>+</a:t>
            </a:r>
            <a:r>
              <a:rPr lang="en-US" dirty="0" err="1"/>
              <a:t>ve</a:t>
            </a:r>
            <a:r>
              <a:rPr lang="en-US" dirty="0"/>
              <a:t> </a:t>
            </a:r>
            <a:r>
              <a:rPr lang="en-US" dirty="0">
                <a:sym typeface="Wingdings" panose="05000000000000000000" pitchFamily="2" charset="2"/>
              </a:rPr>
              <a:t>0</a:t>
            </a:r>
            <a:endParaRPr lang="en-US" sz="1350" dirty="0"/>
          </a:p>
          <a:p>
            <a:endParaRPr lang="en-US" sz="1350" dirty="0"/>
          </a:p>
          <a:p>
            <a:r>
              <a:rPr lang="en-US" sz="1600" dirty="0"/>
              <a:t>Sign bit</a:t>
            </a:r>
          </a:p>
          <a:p>
            <a:r>
              <a:rPr lang="en-US" dirty="0"/>
              <a:t>                      -</a:t>
            </a:r>
            <a:r>
              <a:rPr lang="en-US" dirty="0" err="1"/>
              <a:t>ve</a:t>
            </a:r>
            <a:r>
              <a:rPr lang="en-US" dirty="0"/>
              <a:t> </a:t>
            </a:r>
            <a:r>
              <a:rPr lang="en-US" dirty="0">
                <a:sym typeface="Wingdings" panose="05000000000000000000" pitchFamily="2" charset="2"/>
              </a:rPr>
              <a:t>1</a:t>
            </a:r>
            <a:endParaRPr lang="en-US" dirty="0"/>
          </a:p>
        </p:txBody>
      </p:sp>
      <p:cxnSp>
        <p:nvCxnSpPr>
          <p:cNvPr id="29" name="Straight Arrow Connector 28">
            <a:extLst>
              <a:ext uri="{FF2B5EF4-FFF2-40B4-BE49-F238E27FC236}">
                <a16:creationId xmlns:a16="http://schemas.microsoft.com/office/drawing/2014/main" id="{C70C2A0C-B4CC-E508-1FA4-736586541B52}"/>
              </a:ext>
            </a:extLst>
          </p:cNvPr>
          <p:cNvCxnSpPr/>
          <p:nvPr/>
        </p:nvCxnSpPr>
        <p:spPr>
          <a:xfrm flipV="1">
            <a:off x="9959140" y="2148043"/>
            <a:ext cx="264405" cy="3387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34498A0D-C7A3-5043-9A74-174BA297A73D}"/>
              </a:ext>
            </a:extLst>
          </p:cNvPr>
          <p:cNvCxnSpPr/>
          <p:nvPr/>
        </p:nvCxnSpPr>
        <p:spPr>
          <a:xfrm>
            <a:off x="9959140" y="2542470"/>
            <a:ext cx="380082" cy="27266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23435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BAAB27-652D-071F-9C7D-FCDF298E6F9F}"/>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E8373B6-060C-BE0C-015B-ABE9B76995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6EC7F5DF-0259-B2AA-FE7E-F4B7B2AE18D0}"/>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A7EBF71C-9AC6-62F8-984D-5F18C14C50A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46815C9D-36FD-DB52-8551-C1B184F2B25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D22B71DC-68B2-E756-0D47-BAFA90F8517A}"/>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F4ED6502-6C16-B9C5-2CAA-0158327BBE0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83A53BC-28C4-DA7A-4A50-02007DBE932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10FE0751-9946-CBCE-9CA5-778BDC18E320}"/>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AAF4615C-E40F-6C9C-250C-9A483A12D97C}"/>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3" name="Title 1">
            <a:extLst>
              <a:ext uri="{FF2B5EF4-FFF2-40B4-BE49-F238E27FC236}">
                <a16:creationId xmlns:a16="http://schemas.microsoft.com/office/drawing/2014/main" id="{0E597FC9-A526-D36B-75F8-4E1C07BA18EC}"/>
              </a:ext>
            </a:extLst>
          </p:cNvPr>
          <p:cNvSpPr txBox="1">
            <a:spLocks/>
          </p:cNvSpPr>
          <p:nvPr/>
        </p:nvSpPr>
        <p:spPr>
          <a:xfrm>
            <a:off x="1500566" y="55198"/>
            <a:ext cx="975124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Examples</a:t>
            </a:r>
          </a:p>
        </p:txBody>
      </p:sp>
      <p:sp>
        <p:nvSpPr>
          <p:cNvPr id="29" name="TextBox 28">
            <a:extLst>
              <a:ext uri="{FF2B5EF4-FFF2-40B4-BE49-F238E27FC236}">
                <a16:creationId xmlns:a16="http://schemas.microsoft.com/office/drawing/2014/main" id="{7E01BED7-6CF6-81A3-1B83-B83CC6314F50}"/>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 name="Rectangle 3">
            <a:extLst>
              <a:ext uri="{FF2B5EF4-FFF2-40B4-BE49-F238E27FC236}">
                <a16:creationId xmlns:a16="http://schemas.microsoft.com/office/drawing/2014/main" id="{07292628-BDB0-A14A-5E0B-D1F6FED0EA4B}"/>
              </a:ext>
            </a:extLst>
          </p:cNvPr>
          <p:cNvSpPr>
            <a:spLocks noChangeArrowheads="1"/>
          </p:cNvSpPr>
          <p:nvPr/>
        </p:nvSpPr>
        <p:spPr bwMode="auto">
          <a:xfrm>
            <a:off x="490299" y="1698176"/>
            <a:ext cx="11270140" cy="461665"/>
          </a:xfrm>
          <a:prstGeom prst="rect">
            <a:avLst/>
          </a:prstGeom>
          <a:noFill/>
          <a:ln>
            <a:noFill/>
          </a:ln>
          <a:effectLst/>
        </p:spPr>
        <p:txBody>
          <a:bodyPr wrap="square" anchor="ctr">
            <a:spAutoFit/>
          </a:bodyPr>
          <a:lstStyle/>
          <a:p>
            <a:pPr algn="just" eaLnBrk="1" hangingPunct="1">
              <a:defRPr/>
            </a:pPr>
            <a:r>
              <a:rPr lang="en-US" altLang="en-US" sz="2400" b="0" i="0" baseline="0" dirty="0"/>
              <a:t>Store the integer 28 in an 8-bit memory location using two’s complement representation.</a:t>
            </a:r>
          </a:p>
        </p:txBody>
      </p:sp>
      <p:sp>
        <p:nvSpPr>
          <p:cNvPr id="3" name="Rectangle 9">
            <a:extLst>
              <a:ext uri="{FF2B5EF4-FFF2-40B4-BE49-F238E27FC236}">
                <a16:creationId xmlns:a16="http://schemas.microsoft.com/office/drawing/2014/main" id="{35415FCA-9B37-9242-6B4D-BB69ED6FD77C}"/>
              </a:ext>
            </a:extLst>
          </p:cNvPr>
          <p:cNvSpPr>
            <a:spLocks noChangeArrowheads="1"/>
          </p:cNvSpPr>
          <p:nvPr/>
        </p:nvSpPr>
        <p:spPr bwMode="auto">
          <a:xfrm>
            <a:off x="460930" y="2171513"/>
            <a:ext cx="11270140" cy="2251065"/>
          </a:xfrm>
          <a:prstGeom prst="rect">
            <a:avLst/>
          </a:prstGeom>
          <a:noFill/>
          <a:ln>
            <a:noFill/>
          </a:ln>
          <a:effectLst/>
        </p:spPr>
        <p:txBody>
          <a:bodyPr wrap="square" anchor="ctr">
            <a:spAutoFit/>
          </a:bodyPr>
          <a:lstStyle/>
          <a:p>
            <a:pPr algn="just" eaLnBrk="1" hangingPunct="1">
              <a:lnSpc>
                <a:spcPct val="150000"/>
              </a:lnSpc>
              <a:defRPr/>
            </a:pPr>
            <a:r>
              <a:rPr lang="en-US" altLang="en-US" sz="2400" i="0" baseline="0" dirty="0">
                <a:solidFill>
                  <a:schemeClr val="folHlink"/>
                </a:solidFill>
              </a:rPr>
              <a:t>Solution</a:t>
            </a:r>
          </a:p>
          <a:p>
            <a:pPr algn="just" eaLnBrk="1" hangingPunct="1">
              <a:lnSpc>
                <a:spcPct val="150000"/>
              </a:lnSpc>
              <a:defRPr/>
            </a:pPr>
            <a:r>
              <a:rPr lang="en-US" altLang="en-US" sz="2400" b="0" i="0" baseline="0" dirty="0"/>
              <a:t>The integer is positive (no sign means positive), so after decimal to binary transformation no more action is needed. Note that five extra 0s are added to the left of the integer to make it eight bits.</a:t>
            </a:r>
          </a:p>
        </p:txBody>
      </p:sp>
      <p:pic>
        <p:nvPicPr>
          <p:cNvPr id="11" name="Picture 10">
            <a:extLst>
              <a:ext uri="{FF2B5EF4-FFF2-40B4-BE49-F238E27FC236}">
                <a16:creationId xmlns:a16="http://schemas.microsoft.com/office/drawing/2014/main" id="{3A9E6716-0F55-B8FC-FC5D-3721661FA0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9425" y="4541435"/>
            <a:ext cx="8693150" cy="735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789499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BAAB27-652D-071F-9C7D-FCDF298E6F9F}"/>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E8373B6-060C-BE0C-015B-ABE9B769958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6EC7F5DF-0259-B2AA-FE7E-F4B7B2AE18D0}"/>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A7EBF71C-9AC6-62F8-984D-5F18C14C50A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46815C9D-36FD-DB52-8551-C1B184F2B25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D22B71DC-68B2-E756-0D47-BAFA90F8517A}"/>
              </a:ext>
            </a:extLst>
          </p:cNvPr>
          <p:cNvSpPr/>
          <p:nvPr/>
        </p:nvSpPr>
        <p:spPr>
          <a:xfrm>
            <a:off x="310902" y="1346850"/>
            <a:ext cx="11684496" cy="429513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F4ED6502-6C16-B9C5-2CAA-0158327BBE0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83A53BC-28C4-DA7A-4A50-02007DBE932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10FE0751-9946-CBCE-9CA5-778BDC18E320}"/>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AAF4615C-E40F-6C9C-250C-9A483A12D97C}"/>
              </a:ext>
            </a:extLst>
          </p:cNvPr>
          <p:cNvPicPr>
            <a:picLocks noChangeAspect="1"/>
          </p:cNvPicPr>
          <p:nvPr/>
        </p:nvPicPr>
        <p:blipFill>
          <a:blip r:embed="rId4"/>
          <a:stretch>
            <a:fillRect/>
          </a:stretch>
        </p:blipFill>
        <p:spPr>
          <a:xfrm>
            <a:off x="195770" y="5857608"/>
            <a:ext cx="2381250" cy="933450"/>
          </a:xfrm>
          <a:prstGeom prst="rect">
            <a:avLst/>
          </a:prstGeom>
        </p:spPr>
      </p:pic>
      <p:sp>
        <p:nvSpPr>
          <p:cNvPr id="23" name="Title 1">
            <a:extLst>
              <a:ext uri="{FF2B5EF4-FFF2-40B4-BE49-F238E27FC236}">
                <a16:creationId xmlns:a16="http://schemas.microsoft.com/office/drawing/2014/main" id="{0E597FC9-A526-D36B-75F8-4E1C07BA18EC}"/>
              </a:ext>
            </a:extLst>
          </p:cNvPr>
          <p:cNvSpPr txBox="1">
            <a:spLocks/>
          </p:cNvSpPr>
          <p:nvPr/>
        </p:nvSpPr>
        <p:spPr>
          <a:xfrm>
            <a:off x="1500566" y="43166"/>
            <a:ext cx="975124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Examples</a:t>
            </a:r>
          </a:p>
        </p:txBody>
      </p:sp>
      <p:sp>
        <p:nvSpPr>
          <p:cNvPr id="45" name="TextBox 44">
            <a:extLst>
              <a:ext uri="{FF2B5EF4-FFF2-40B4-BE49-F238E27FC236}">
                <a16:creationId xmlns:a16="http://schemas.microsoft.com/office/drawing/2014/main" id="{3432F9BE-EDEA-4593-23B1-95256BF7E683}"/>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2" name="Rectangle 3">
            <a:extLst>
              <a:ext uri="{FF2B5EF4-FFF2-40B4-BE49-F238E27FC236}">
                <a16:creationId xmlns:a16="http://schemas.microsoft.com/office/drawing/2014/main" id="{F6D943DA-B3CA-8E59-32F1-C3B4B5AD4234}"/>
              </a:ext>
            </a:extLst>
          </p:cNvPr>
          <p:cNvSpPr>
            <a:spLocks noChangeArrowheads="1"/>
          </p:cNvSpPr>
          <p:nvPr/>
        </p:nvSpPr>
        <p:spPr bwMode="auto">
          <a:xfrm>
            <a:off x="906634" y="1558296"/>
            <a:ext cx="11285366" cy="461665"/>
          </a:xfrm>
          <a:prstGeom prst="rect">
            <a:avLst/>
          </a:prstGeom>
          <a:noFill/>
          <a:ln>
            <a:noFill/>
          </a:ln>
          <a:effectLst/>
        </p:spPr>
        <p:txBody>
          <a:bodyPr wrap="square" anchor="ctr">
            <a:spAutoFit/>
          </a:bodyPr>
          <a:lstStyle/>
          <a:p>
            <a:pPr algn="just" eaLnBrk="1" hangingPunct="1">
              <a:defRPr/>
            </a:pPr>
            <a:r>
              <a:rPr lang="en-US" altLang="en-US" sz="2400" b="0" i="0" baseline="0" dirty="0"/>
              <a:t>Store −28 in an 8-bit memory location using two’s complement representation.</a:t>
            </a:r>
          </a:p>
        </p:txBody>
      </p:sp>
      <p:sp>
        <p:nvSpPr>
          <p:cNvPr id="33" name="Rectangle 4">
            <a:extLst>
              <a:ext uri="{FF2B5EF4-FFF2-40B4-BE49-F238E27FC236}">
                <a16:creationId xmlns:a16="http://schemas.microsoft.com/office/drawing/2014/main" id="{652AB6D0-EE79-00A8-9A6D-E69E0AA3B448}"/>
              </a:ext>
            </a:extLst>
          </p:cNvPr>
          <p:cNvSpPr>
            <a:spLocks noChangeArrowheads="1"/>
          </p:cNvSpPr>
          <p:nvPr/>
        </p:nvSpPr>
        <p:spPr bwMode="auto">
          <a:xfrm>
            <a:off x="510467" y="2019961"/>
            <a:ext cx="11285366" cy="1697068"/>
          </a:xfrm>
          <a:prstGeom prst="rect">
            <a:avLst/>
          </a:prstGeom>
          <a:noFill/>
          <a:ln>
            <a:noFill/>
          </a:ln>
          <a:effectLst/>
        </p:spPr>
        <p:txBody>
          <a:bodyPr wrap="square" anchor="ctr">
            <a:spAutoFit/>
          </a:bodyPr>
          <a:lstStyle/>
          <a:p>
            <a:pPr algn="just" eaLnBrk="1" hangingPunct="1">
              <a:lnSpc>
                <a:spcPct val="150000"/>
              </a:lnSpc>
              <a:defRPr/>
            </a:pPr>
            <a:r>
              <a:rPr lang="en-US" altLang="en-US" sz="2400" i="0" baseline="0" dirty="0">
                <a:solidFill>
                  <a:schemeClr val="folHlink"/>
                </a:solidFill>
              </a:rPr>
              <a:t>Solution</a:t>
            </a:r>
          </a:p>
          <a:p>
            <a:pPr algn="just" eaLnBrk="1" hangingPunct="1">
              <a:lnSpc>
                <a:spcPct val="150000"/>
              </a:lnSpc>
              <a:defRPr/>
            </a:pPr>
            <a:r>
              <a:rPr lang="en-US" altLang="en-US" sz="2400" b="0" i="0" baseline="0" dirty="0"/>
              <a:t>The integer is negative, so after changing to binary, the computer applies the two’s complement operation on the integer.</a:t>
            </a:r>
          </a:p>
        </p:txBody>
      </p:sp>
      <p:pic>
        <p:nvPicPr>
          <p:cNvPr id="35" name="Picture 6">
            <a:extLst>
              <a:ext uri="{FF2B5EF4-FFF2-40B4-BE49-F238E27FC236}">
                <a16:creationId xmlns:a16="http://schemas.microsoft.com/office/drawing/2014/main" id="{877B9AC7-8A64-99AF-ADE9-ACC183DA83E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31633" y="3766225"/>
            <a:ext cx="8455025" cy="1633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806175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BAAB27-652D-071F-9C7D-FCDF298E6F9F}"/>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E8373B6-060C-BE0C-015B-ABE9B76995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6EC7F5DF-0259-B2AA-FE7E-F4B7B2AE18D0}"/>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A7EBF71C-9AC6-62F8-984D-5F18C14C50A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46815C9D-36FD-DB52-8551-C1B184F2B25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D22B71DC-68B2-E756-0D47-BAFA90F8517A}"/>
              </a:ext>
            </a:extLst>
          </p:cNvPr>
          <p:cNvSpPr/>
          <p:nvPr/>
        </p:nvSpPr>
        <p:spPr>
          <a:xfrm>
            <a:off x="310902" y="1515292"/>
            <a:ext cx="11684496" cy="429513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F4ED6502-6C16-B9C5-2CAA-0158327BBE0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83A53BC-28C4-DA7A-4A50-02007DBE932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10FE0751-9946-CBCE-9CA5-778BDC18E320}"/>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AAF4615C-E40F-6C9C-250C-9A483A12D97C}"/>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3" name="Title 1">
            <a:extLst>
              <a:ext uri="{FF2B5EF4-FFF2-40B4-BE49-F238E27FC236}">
                <a16:creationId xmlns:a16="http://schemas.microsoft.com/office/drawing/2014/main" id="{0E597FC9-A526-D36B-75F8-4E1C07BA18EC}"/>
              </a:ext>
            </a:extLst>
          </p:cNvPr>
          <p:cNvSpPr txBox="1">
            <a:spLocks/>
          </p:cNvSpPr>
          <p:nvPr/>
        </p:nvSpPr>
        <p:spPr>
          <a:xfrm>
            <a:off x="1473415" y="30480"/>
            <a:ext cx="975124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Examples</a:t>
            </a:r>
          </a:p>
        </p:txBody>
      </p:sp>
      <p:sp>
        <p:nvSpPr>
          <p:cNvPr id="45" name="TextBox 44">
            <a:extLst>
              <a:ext uri="{FF2B5EF4-FFF2-40B4-BE49-F238E27FC236}">
                <a16:creationId xmlns:a16="http://schemas.microsoft.com/office/drawing/2014/main" id="{3432F9BE-EDEA-4593-23B1-95256BF7E683}"/>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 name="Rectangle 3">
            <a:extLst>
              <a:ext uri="{FF2B5EF4-FFF2-40B4-BE49-F238E27FC236}">
                <a16:creationId xmlns:a16="http://schemas.microsoft.com/office/drawing/2014/main" id="{FB43FF6B-12BC-CE6E-693E-5791101E5234}"/>
              </a:ext>
            </a:extLst>
          </p:cNvPr>
          <p:cNvSpPr>
            <a:spLocks noChangeArrowheads="1"/>
          </p:cNvSpPr>
          <p:nvPr/>
        </p:nvSpPr>
        <p:spPr bwMode="auto">
          <a:xfrm>
            <a:off x="431054" y="1821126"/>
            <a:ext cx="11278078" cy="461665"/>
          </a:xfrm>
          <a:prstGeom prst="rect">
            <a:avLst/>
          </a:prstGeom>
          <a:noFill/>
          <a:ln>
            <a:noFill/>
          </a:ln>
          <a:effectLst/>
        </p:spPr>
        <p:txBody>
          <a:bodyPr wrap="square" anchor="ctr">
            <a:spAutoFit/>
          </a:bodyPr>
          <a:lstStyle/>
          <a:p>
            <a:pPr algn="just" eaLnBrk="1" hangingPunct="1">
              <a:defRPr/>
            </a:pPr>
            <a:r>
              <a:rPr lang="en-US" altLang="en-US" sz="2400" b="0" i="0" baseline="0" dirty="0"/>
              <a:t>Retrieve the integer that is stored as 00001101 in memory in two’s complement format.</a:t>
            </a:r>
          </a:p>
        </p:txBody>
      </p:sp>
      <p:sp>
        <p:nvSpPr>
          <p:cNvPr id="3" name="Rectangle 4">
            <a:extLst>
              <a:ext uri="{FF2B5EF4-FFF2-40B4-BE49-F238E27FC236}">
                <a16:creationId xmlns:a16="http://schemas.microsoft.com/office/drawing/2014/main" id="{7C40CCBC-3169-9637-D5F5-D395976EE6A3}"/>
              </a:ext>
            </a:extLst>
          </p:cNvPr>
          <p:cNvSpPr>
            <a:spLocks noChangeArrowheads="1"/>
          </p:cNvSpPr>
          <p:nvPr/>
        </p:nvSpPr>
        <p:spPr bwMode="auto">
          <a:xfrm>
            <a:off x="524716" y="2556695"/>
            <a:ext cx="11278078" cy="1200329"/>
          </a:xfrm>
          <a:prstGeom prst="rect">
            <a:avLst/>
          </a:prstGeom>
          <a:noFill/>
          <a:ln>
            <a:noFill/>
          </a:ln>
          <a:effectLst/>
        </p:spPr>
        <p:txBody>
          <a:bodyPr wrap="square" anchor="ctr">
            <a:spAutoFit/>
          </a:bodyPr>
          <a:lstStyle/>
          <a:p>
            <a:pPr algn="just" eaLnBrk="1" hangingPunct="1">
              <a:defRPr/>
            </a:pPr>
            <a:r>
              <a:rPr lang="en-US" altLang="en-US" sz="2400" i="0" baseline="0" dirty="0">
                <a:solidFill>
                  <a:schemeClr val="folHlink"/>
                </a:solidFill>
              </a:rPr>
              <a:t>Solution</a:t>
            </a:r>
          </a:p>
          <a:p>
            <a:pPr algn="just" eaLnBrk="1" hangingPunct="1">
              <a:defRPr/>
            </a:pPr>
            <a:r>
              <a:rPr lang="en-US" altLang="en-US" sz="2400" b="0" i="0" baseline="0" dirty="0"/>
              <a:t>The leftmost bit is 0, so the sign is positive. The integer is changed to decimal, and the sign is added.</a:t>
            </a:r>
          </a:p>
        </p:txBody>
      </p:sp>
      <p:pic>
        <p:nvPicPr>
          <p:cNvPr id="11" name="Picture 6">
            <a:extLst>
              <a:ext uri="{FF2B5EF4-FFF2-40B4-BE49-F238E27FC236}">
                <a16:creationId xmlns:a16="http://schemas.microsoft.com/office/drawing/2014/main" id="{42FC3D94-D14D-60EA-1F80-79E76B1559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59145" y="4004631"/>
            <a:ext cx="8392384" cy="1655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58448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BAAB27-652D-071F-9C7D-FCDF298E6F9F}"/>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E8373B6-060C-BE0C-015B-ABE9B76995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6EC7F5DF-0259-B2AA-FE7E-F4B7B2AE18D0}"/>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A7EBF71C-9AC6-62F8-984D-5F18C14C50A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46815C9D-36FD-DB52-8551-C1B184F2B25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D22B71DC-68B2-E756-0D47-BAFA90F8517A}"/>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F4ED6502-6C16-B9C5-2CAA-0158327BBE0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83A53BC-28C4-DA7A-4A50-02007DBE932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10FE0751-9946-CBCE-9CA5-778BDC18E320}"/>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AAF4615C-E40F-6C9C-250C-9A483A12D97C}"/>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3" name="Title 1">
            <a:extLst>
              <a:ext uri="{FF2B5EF4-FFF2-40B4-BE49-F238E27FC236}">
                <a16:creationId xmlns:a16="http://schemas.microsoft.com/office/drawing/2014/main" id="{0E597FC9-A526-D36B-75F8-4E1C07BA18EC}"/>
              </a:ext>
            </a:extLst>
          </p:cNvPr>
          <p:cNvSpPr txBox="1">
            <a:spLocks/>
          </p:cNvSpPr>
          <p:nvPr/>
        </p:nvSpPr>
        <p:spPr>
          <a:xfrm>
            <a:off x="1500566" y="55198"/>
            <a:ext cx="975124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Examples</a:t>
            </a:r>
          </a:p>
        </p:txBody>
      </p:sp>
      <p:sp>
        <p:nvSpPr>
          <p:cNvPr id="45" name="TextBox 44">
            <a:extLst>
              <a:ext uri="{FF2B5EF4-FFF2-40B4-BE49-F238E27FC236}">
                <a16:creationId xmlns:a16="http://schemas.microsoft.com/office/drawing/2014/main" id="{3432F9BE-EDEA-4593-23B1-95256BF7E683}"/>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17" name="Rectangle 3">
            <a:extLst>
              <a:ext uri="{FF2B5EF4-FFF2-40B4-BE49-F238E27FC236}">
                <a16:creationId xmlns:a16="http://schemas.microsoft.com/office/drawing/2014/main" id="{8E52F2C3-FB99-814F-39C6-85912FFCA28A}"/>
              </a:ext>
            </a:extLst>
          </p:cNvPr>
          <p:cNvSpPr>
            <a:spLocks noChangeArrowheads="1"/>
          </p:cNvSpPr>
          <p:nvPr/>
        </p:nvSpPr>
        <p:spPr bwMode="auto">
          <a:xfrm>
            <a:off x="573284" y="1547204"/>
            <a:ext cx="11094205" cy="830997"/>
          </a:xfrm>
          <a:prstGeom prst="rect">
            <a:avLst/>
          </a:prstGeom>
          <a:noFill/>
          <a:ln>
            <a:noFill/>
          </a:ln>
          <a:effectLst/>
        </p:spPr>
        <p:txBody>
          <a:bodyPr wrap="square" anchor="ctr">
            <a:spAutoFit/>
          </a:bodyPr>
          <a:lstStyle/>
          <a:p>
            <a:pPr algn="just" eaLnBrk="1" hangingPunct="1">
              <a:defRPr/>
            </a:pPr>
            <a:r>
              <a:rPr lang="en-US" altLang="en-US" sz="2400" b="0" i="0" baseline="0" dirty="0"/>
              <a:t>Retrieve the integer that is stored as 11100110 in memory using two’s complement format.</a:t>
            </a:r>
          </a:p>
        </p:txBody>
      </p:sp>
      <p:sp>
        <p:nvSpPr>
          <p:cNvPr id="24" name="Rectangle 4">
            <a:extLst>
              <a:ext uri="{FF2B5EF4-FFF2-40B4-BE49-F238E27FC236}">
                <a16:creationId xmlns:a16="http://schemas.microsoft.com/office/drawing/2014/main" id="{C0077113-56F7-3BEB-8888-825841296CCE}"/>
              </a:ext>
            </a:extLst>
          </p:cNvPr>
          <p:cNvSpPr>
            <a:spLocks noChangeArrowheads="1"/>
          </p:cNvSpPr>
          <p:nvPr/>
        </p:nvSpPr>
        <p:spPr bwMode="auto">
          <a:xfrm>
            <a:off x="528834" y="2421401"/>
            <a:ext cx="11094205" cy="1200329"/>
          </a:xfrm>
          <a:prstGeom prst="rect">
            <a:avLst/>
          </a:prstGeom>
          <a:noFill/>
          <a:ln>
            <a:noFill/>
          </a:ln>
          <a:effectLst/>
        </p:spPr>
        <p:txBody>
          <a:bodyPr wrap="square" anchor="ctr">
            <a:spAutoFit/>
          </a:bodyPr>
          <a:lstStyle/>
          <a:p>
            <a:pPr algn="just" eaLnBrk="1" hangingPunct="1">
              <a:defRPr/>
            </a:pPr>
            <a:r>
              <a:rPr lang="en-US" altLang="en-US" sz="2400" i="0" baseline="0" dirty="0">
                <a:solidFill>
                  <a:schemeClr val="folHlink"/>
                </a:solidFill>
              </a:rPr>
              <a:t>Solution</a:t>
            </a:r>
          </a:p>
          <a:p>
            <a:pPr algn="just" eaLnBrk="1" hangingPunct="1">
              <a:defRPr/>
            </a:pPr>
            <a:r>
              <a:rPr lang="en-US" altLang="en-US" sz="2400" b="0" i="0" baseline="0" dirty="0"/>
              <a:t>The leftmost bit is 1, so the integer is negative. The integer needs to be two’s complemented before changing to decimal.</a:t>
            </a:r>
          </a:p>
        </p:txBody>
      </p:sp>
      <p:pic>
        <p:nvPicPr>
          <p:cNvPr id="25" name="Picture 6">
            <a:extLst>
              <a:ext uri="{FF2B5EF4-FFF2-40B4-BE49-F238E27FC236}">
                <a16:creationId xmlns:a16="http://schemas.microsoft.com/office/drawing/2014/main" id="{A3092424-6C56-FEDD-2F83-9C425DDB7D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22880" y="3564490"/>
            <a:ext cx="6513392" cy="1992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024583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BAAB27-652D-071F-9C7D-FCDF298E6F9F}"/>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E8373B6-060C-BE0C-015B-ABE9B76995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6EC7F5DF-0259-B2AA-FE7E-F4B7B2AE18D0}"/>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A7EBF71C-9AC6-62F8-984D-5F18C14C50A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46815C9D-36FD-DB52-8551-C1B184F2B25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D22B71DC-68B2-E756-0D47-BAFA90F8517A}"/>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F4ED6502-6C16-B9C5-2CAA-0158327BBE0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83A53BC-28C4-DA7A-4A50-02007DBE932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10FE0751-9946-CBCE-9CA5-778BDC18E320}"/>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AAF4615C-E40F-6C9C-250C-9A483A12D97C}"/>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3" name="Title 1">
            <a:extLst>
              <a:ext uri="{FF2B5EF4-FFF2-40B4-BE49-F238E27FC236}">
                <a16:creationId xmlns:a16="http://schemas.microsoft.com/office/drawing/2014/main" id="{0E597FC9-A526-D36B-75F8-4E1C07BA18EC}"/>
              </a:ext>
            </a:extLst>
          </p:cNvPr>
          <p:cNvSpPr txBox="1">
            <a:spLocks/>
          </p:cNvSpPr>
          <p:nvPr/>
        </p:nvSpPr>
        <p:spPr>
          <a:xfrm>
            <a:off x="1500566" y="55198"/>
            <a:ext cx="975124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Examples</a:t>
            </a:r>
          </a:p>
        </p:txBody>
      </p:sp>
      <p:sp>
        <p:nvSpPr>
          <p:cNvPr id="45" name="TextBox 44">
            <a:extLst>
              <a:ext uri="{FF2B5EF4-FFF2-40B4-BE49-F238E27FC236}">
                <a16:creationId xmlns:a16="http://schemas.microsoft.com/office/drawing/2014/main" id="{3432F9BE-EDEA-4593-23B1-95256BF7E683}"/>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
        <p:nvSpPr>
          <p:cNvPr id="2" name="TextBox 1">
            <a:extLst>
              <a:ext uri="{FF2B5EF4-FFF2-40B4-BE49-F238E27FC236}">
                <a16:creationId xmlns:a16="http://schemas.microsoft.com/office/drawing/2014/main" id="{0FB48242-3413-5A44-A0C2-C0850A1F349C}"/>
              </a:ext>
            </a:extLst>
          </p:cNvPr>
          <p:cNvSpPr txBox="1"/>
          <p:nvPr/>
        </p:nvSpPr>
        <p:spPr>
          <a:xfrm>
            <a:off x="616634" y="1719987"/>
            <a:ext cx="11186160" cy="1815882"/>
          </a:xfrm>
          <a:prstGeom prst="rect">
            <a:avLst/>
          </a:prstGeom>
          <a:noFill/>
        </p:spPr>
        <p:txBody>
          <a:bodyPr wrap="square" rtlCol="0">
            <a:spAutoFit/>
          </a:bodyPr>
          <a:lstStyle/>
          <a:p>
            <a:pPr algn="ctr"/>
            <a:r>
              <a:rPr lang="en-US" sz="2800" dirty="0"/>
              <a:t>Change the following decimal numbers to 8-bit two’s complement integers</a:t>
            </a:r>
            <a:endParaRPr lang="en-US" sz="2800" baseline="0" dirty="0"/>
          </a:p>
          <a:p>
            <a:pPr algn="ctr"/>
            <a:r>
              <a:rPr lang="en-US" sz="2800" baseline="0" dirty="0"/>
              <a:t> -12</a:t>
            </a:r>
          </a:p>
          <a:p>
            <a:pPr marL="514350" indent="-514350" algn="ctr">
              <a:buAutoNum type="alphaLcParenR"/>
            </a:pPr>
            <a:endParaRPr lang="en-US" sz="2800" baseline="0" dirty="0"/>
          </a:p>
          <a:p>
            <a:pPr algn="ctr"/>
            <a:endParaRPr lang="en-US" sz="2800" dirty="0"/>
          </a:p>
        </p:txBody>
      </p:sp>
      <p:pic>
        <p:nvPicPr>
          <p:cNvPr id="3" name="Picture 2">
            <a:extLst>
              <a:ext uri="{FF2B5EF4-FFF2-40B4-BE49-F238E27FC236}">
                <a16:creationId xmlns:a16="http://schemas.microsoft.com/office/drawing/2014/main" id="{E0494C97-4210-F640-1EA3-0A393AB9A046}"/>
              </a:ext>
            </a:extLst>
          </p:cNvPr>
          <p:cNvPicPr>
            <a:picLocks noChangeAspect="1"/>
          </p:cNvPicPr>
          <p:nvPr/>
        </p:nvPicPr>
        <p:blipFill>
          <a:blip r:embed="rId4"/>
          <a:stretch>
            <a:fillRect/>
          </a:stretch>
        </p:blipFill>
        <p:spPr>
          <a:xfrm>
            <a:off x="431054" y="2755119"/>
            <a:ext cx="11488110" cy="1527321"/>
          </a:xfrm>
          <a:prstGeom prst="rect">
            <a:avLst/>
          </a:prstGeom>
        </p:spPr>
      </p:pic>
    </p:spTree>
    <p:extLst>
      <p:ext uri="{BB962C8B-B14F-4D97-AF65-F5344CB8AC3E}">
        <p14:creationId xmlns:p14="http://schemas.microsoft.com/office/powerpoint/2010/main" val="36311101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BAAB27-652D-071F-9C7D-FCDF298E6F9F}"/>
              </a:ext>
            </a:extLst>
          </p:cNvPr>
          <p:cNvSpPr/>
          <p:nvPr/>
        </p:nvSpPr>
        <p:spPr>
          <a:xfrm flipV="1">
            <a:off x="6948414" y="710736"/>
            <a:ext cx="2866146"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E8373B6-060C-BE0C-015B-ABE9B76995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6EC7F5DF-0259-B2AA-FE7E-F4B7B2AE18D0}"/>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A7EBF71C-9AC6-62F8-984D-5F18C14C50A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46815C9D-36FD-DB52-8551-C1B184F2B25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03</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D22B71DC-68B2-E756-0D47-BAFA90F8517A}"/>
              </a:ext>
            </a:extLst>
          </p:cNvPr>
          <p:cNvSpPr/>
          <p:nvPr/>
        </p:nvSpPr>
        <p:spPr>
          <a:xfrm>
            <a:off x="310902" y="1420409"/>
            <a:ext cx="11684496" cy="425707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F4ED6502-6C16-B9C5-2CAA-0158327BBE0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83A53BC-28C4-DA7A-4A50-02007DBE932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10FE0751-9946-CBCE-9CA5-778BDC18E320}"/>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AAF4615C-E40F-6C9C-250C-9A483A12D97C}"/>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3" name="Title 1">
            <a:extLst>
              <a:ext uri="{FF2B5EF4-FFF2-40B4-BE49-F238E27FC236}">
                <a16:creationId xmlns:a16="http://schemas.microsoft.com/office/drawing/2014/main" id="{0E597FC9-A526-D36B-75F8-4E1C07BA18EC}"/>
              </a:ext>
            </a:extLst>
          </p:cNvPr>
          <p:cNvSpPr txBox="1">
            <a:spLocks/>
          </p:cNvSpPr>
          <p:nvPr/>
        </p:nvSpPr>
        <p:spPr>
          <a:xfrm>
            <a:off x="1500566" y="55198"/>
            <a:ext cx="975124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Integer Representations</a:t>
            </a:r>
          </a:p>
        </p:txBody>
      </p:sp>
      <p:sp>
        <p:nvSpPr>
          <p:cNvPr id="45" name="TextBox 44">
            <a:extLst>
              <a:ext uri="{FF2B5EF4-FFF2-40B4-BE49-F238E27FC236}">
                <a16:creationId xmlns:a16="http://schemas.microsoft.com/office/drawing/2014/main" id="{3432F9BE-EDEA-4593-23B1-95256BF7E683}"/>
              </a:ext>
            </a:extLst>
          </p:cNvPr>
          <p:cNvSpPr txBox="1"/>
          <p:nvPr/>
        </p:nvSpPr>
        <p:spPr>
          <a:xfrm>
            <a:off x="4116991" y="6251692"/>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grpSp>
        <p:nvGrpSpPr>
          <p:cNvPr id="18" name="Group 17">
            <a:extLst>
              <a:ext uri="{FF2B5EF4-FFF2-40B4-BE49-F238E27FC236}">
                <a16:creationId xmlns:a16="http://schemas.microsoft.com/office/drawing/2014/main" id="{2EB8C640-8F65-65EA-68A4-3ECDF033ED64}"/>
              </a:ext>
            </a:extLst>
          </p:cNvPr>
          <p:cNvGrpSpPr/>
          <p:nvPr/>
        </p:nvGrpSpPr>
        <p:grpSpPr>
          <a:xfrm>
            <a:off x="887137" y="1095180"/>
            <a:ext cx="6646862" cy="4762500"/>
            <a:chOff x="-609600" y="1261917"/>
            <a:chExt cx="6646862" cy="4762500"/>
          </a:xfrm>
        </p:grpSpPr>
        <p:pic>
          <p:nvPicPr>
            <p:cNvPr id="19" name="Picture 7">
              <a:extLst>
                <a:ext uri="{FF2B5EF4-FFF2-40B4-BE49-F238E27FC236}">
                  <a16:creationId xmlns:a16="http://schemas.microsoft.com/office/drawing/2014/main" id="{25A69C0A-96C0-0189-4E95-8D5F1C176E4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0513" t="487" r="29872" b="97303"/>
            <a:stretch/>
          </p:blipFill>
          <p:spPr bwMode="auto">
            <a:xfrm>
              <a:off x="-609600" y="1261917"/>
              <a:ext cx="6477000" cy="1073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7">
              <a:extLst>
                <a:ext uri="{FF2B5EF4-FFF2-40B4-BE49-F238E27FC236}">
                  <a16:creationId xmlns:a16="http://schemas.microsoft.com/office/drawing/2014/main" id="{C3CFAC9B-DDCF-6CC7-E88F-1F9034AA55D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4230" r="52639" b="107"/>
            <a:stretch/>
          </p:blipFill>
          <p:spPr bwMode="auto">
            <a:xfrm>
              <a:off x="1354137" y="1377372"/>
              <a:ext cx="3048000" cy="46470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7">
              <a:extLst>
                <a:ext uri="{FF2B5EF4-FFF2-40B4-BE49-F238E27FC236}">
                  <a16:creationId xmlns:a16="http://schemas.microsoft.com/office/drawing/2014/main" id="{B97D0333-1B83-A736-6D73-A6D3F1B2C41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2496" t="4230" b="107"/>
            <a:stretch/>
          </p:blipFill>
          <p:spPr bwMode="auto">
            <a:xfrm>
              <a:off x="4267200" y="1371600"/>
              <a:ext cx="1770062" cy="46470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7186464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9" name="Rectangle 1035">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Management Information Systems (MIS)">
            <a:extLst>
              <a:ext uri="{FF2B5EF4-FFF2-40B4-BE49-F238E27FC236}">
                <a16:creationId xmlns:a16="http://schemas.microsoft.com/office/drawing/2014/main" id="{17475F87-56CD-56EE-9FEB-DEFC351989CF}"/>
              </a:ext>
            </a:extLst>
          </p:cNvPr>
          <p:cNvPicPr>
            <a:picLocks noChangeAspect="1" noChangeArrowheads="1"/>
          </p:cNvPicPr>
          <p:nvPr/>
        </p:nvPicPr>
        <p:blipFill rotWithShape="1">
          <a:blip r:embed="rId2">
            <a:alphaModFix amt="50000"/>
            <a:extLst>
              <a:ext uri="{28A0092B-C50C-407E-A947-70E740481C1C}">
                <a14:useLocalDpi xmlns:a14="http://schemas.microsoft.com/office/drawing/2010/main" val="0"/>
              </a:ext>
            </a:extLst>
          </a:blip>
          <a:srcRect r="20020"/>
          <a:stretch/>
        </p:blipFill>
        <p:spPr bwMode="auto">
          <a:xfrm>
            <a:off x="20" y="10"/>
            <a:ext cx="12188930" cy="685799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67779F76-B037-DF9B-DE43-972220045990}"/>
              </a:ext>
            </a:extLst>
          </p:cNvPr>
          <p:cNvSpPr>
            <a:spLocks noGrp="1"/>
          </p:cNvSpPr>
          <p:nvPr>
            <p:ph type="title"/>
          </p:nvPr>
        </p:nvSpPr>
        <p:spPr>
          <a:xfrm>
            <a:off x="1524000" y="1122363"/>
            <a:ext cx="9144000" cy="3063240"/>
          </a:xfrm>
        </p:spPr>
        <p:txBody>
          <a:bodyPr vert="horz" lIns="91440" tIns="45720" rIns="91440" bIns="45720" rtlCol="0" anchor="b">
            <a:normAutofit/>
          </a:bodyPr>
          <a:lstStyle/>
          <a:p>
            <a:pPr algn="ctr"/>
            <a:r>
              <a:rPr lang="en-US" sz="6600" dirty="0">
                <a:solidFill>
                  <a:srgbClr val="FFFFFF"/>
                </a:solidFill>
              </a:rPr>
              <a:t>Thank you</a:t>
            </a:r>
          </a:p>
        </p:txBody>
      </p:sp>
      <p:sp>
        <p:nvSpPr>
          <p:cNvPr id="1038"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rgbClr val="FFFFFF">
                <a:alpha val="75000"/>
              </a:srgb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48088711"/>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2894</TotalTime>
  <Words>2030</Words>
  <Application>Microsoft Office PowerPoint</Application>
  <PresentationFormat>Widescreen</PresentationFormat>
  <Paragraphs>359</Paragraphs>
  <Slides>35</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35</vt:i4>
      </vt:variant>
    </vt:vector>
  </HeadingPairs>
  <TitlesOfParts>
    <vt:vector size="44" baseType="lpstr">
      <vt:lpstr>Arial</vt:lpstr>
      <vt:lpstr>Calibri</vt:lpstr>
      <vt:lpstr>Calibri Light</vt:lpstr>
      <vt:lpstr>Comic Sans MS</vt:lpstr>
      <vt:lpstr>Symbol</vt:lpstr>
      <vt:lpstr>Tahoma</vt:lpstr>
      <vt:lpstr>Times New Roman</vt:lpstr>
      <vt:lpstr>Wingdings</vt:lpstr>
      <vt:lpstr>Office Theme</vt:lpstr>
      <vt:lpstr>PowerPoint Presentation</vt:lpstr>
      <vt:lpstr>PowerPoint Presentation</vt:lpstr>
      <vt:lpstr>Introduction</vt:lpstr>
      <vt:lpstr>PowerPoint Presentation</vt:lpstr>
      <vt:lpstr>PowerPoint Presentation</vt:lpstr>
      <vt:lpstr>PowerPoint Presentation</vt:lpstr>
      <vt:lpstr>Information coding and decoding</vt:lpstr>
      <vt:lpstr>Information coding and decoding</vt:lpstr>
      <vt:lpstr>PowerPoint Presentation</vt:lpstr>
      <vt:lpstr>PowerPoint Presentation</vt:lpstr>
      <vt:lpstr>Example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Examples</vt:lpstr>
      <vt:lpstr>Important Note</vt:lpstr>
      <vt:lpstr>PowerPoint Presentation</vt:lpstr>
      <vt:lpstr>PowerPoint Presentation</vt:lpstr>
      <vt:lpstr>PowerPoint Presentation</vt:lpstr>
      <vt:lpstr>PowerPoint Presentation</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 Hamdy</cp:lastModifiedBy>
  <cp:revision>73</cp:revision>
  <dcterms:created xsi:type="dcterms:W3CDTF">2023-05-27T09:20:30Z</dcterms:created>
  <dcterms:modified xsi:type="dcterms:W3CDTF">2023-06-04T10:59:28Z</dcterms:modified>
</cp:coreProperties>
</file>