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0"/>
  </p:notesMasterIdLst>
  <p:sldIdLst>
    <p:sldId id="494" r:id="rId2"/>
    <p:sldId id="495" r:id="rId3"/>
    <p:sldId id="483" r:id="rId4"/>
    <p:sldId id="481" r:id="rId5"/>
    <p:sldId id="532" r:id="rId6"/>
    <p:sldId id="484" r:id="rId7"/>
    <p:sldId id="485" r:id="rId8"/>
    <p:sldId id="486" r:id="rId9"/>
    <p:sldId id="487" r:id="rId10"/>
    <p:sldId id="488" r:id="rId11"/>
    <p:sldId id="533" r:id="rId12"/>
    <p:sldId id="534" r:id="rId13"/>
    <p:sldId id="535" r:id="rId14"/>
    <p:sldId id="257" r:id="rId15"/>
    <p:sldId id="262" r:id="rId16"/>
    <p:sldId id="258" r:id="rId17"/>
    <p:sldId id="261" r:id="rId18"/>
    <p:sldId id="263" r:id="rId19"/>
    <p:sldId id="259" r:id="rId20"/>
    <p:sldId id="536" r:id="rId21"/>
    <p:sldId id="260" r:id="rId22"/>
    <p:sldId id="264" r:id="rId23"/>
    <p:sldId id="265" r:id="rId24"/>
    <p:sldId id="537" r:id="rId25"/>
    <p:sldId id="497" r:id="rId26"/>
    <p:sldId id="266" r:id="rId27"/>
    <p:sldId id="267" r:id="rId28"/>
    <p:sldId id="268" r:id="rId29"/>
    <p:sldId id="538" r:id="rId30"/>
    <p:sldId id="498" r:id="rId31"/>
    <p:sldId id="548" r:id="rId32"/>
    <p:sldId id="558" r:id="rId33"/>
    <p:sldId id="559" r:id="rId34"/>
    <p:sldId id="560" r:id="rId35"/>
    <p:sldId id="561" r:id="rId36"/>
    <p:sldId id="562" r:id="rId37"/>
    <p:sldId id="563" r:id="rId38"/>
    <p:sldId id="564" r:id="rId39"/>
    <p:sldId id="565" r:id="rId40"/>
    <p:sldId id="566" r:id="rId41"/>
    <p:sldId id="567" r:id="rId42"/>
    <p:sldId id="568" r:id="rId43"/>
    <p:sldId id="569" r:id="rId44"/>
    <p:sldId id="570" r:id="rId45"/>
    <p:sldId id="571" r:id="rId46"/>
    <p:sldId id="557" r:id="rId47"/>
    <p:sldId id="549" r:id="rId48"/>
    <p:sldId id="550" r:id="rId49"/>
    <p:sldId id="551" r:id="rId50"/>
    <p:sldId id="552" r:id="rId51"/>
    <p:sldId id="553" r:id="rId52"/>
    <p:sldId id="554" r:id="rId53"/>
    <p:sldId id="555" r:id="rId54"/>
    <p:sldId id="556" r:id="rId55"/>
    <p:sldId id="501" r:id="rId56"/>
    <p:sldId id="502" r:id="rId57"/>
    <p:sldId id="496" r:id="rId58"/>
    <p:sldId id="503" r:id="rId59"/>
    <p:sldId id="512" r:id="rId60"/>
    <p:sldId id="504" r:id="rId61"/>
    <p:sldId id="505" r:id="rId62"/>
    <p:sldId id="510" r:id="rId63"/>
    <p:sldId id="506" r:id="rId64"/>
    <p:sldId id="511" r:id="rId65"/>
    <p:sldId id="509" r:id="rId66"/>
    <p:sldId id="507" r:id="rId67"/>
    <p:sldId id="508" r:id="rId68"/>
    <p:sldId id="513" r:id="rId69"/>
    <p:sldId id="514" r:id="rId70"/>
    <p:sldId id="515" r:id="rId71"/>
    <p:sldId id="540" r:id="rId72"/>
    <p:sldId id="574" r:id="rId73"/>
    <p:sldId id="516" r:id="rId74"/>
    <p:sldId id="517" r:id="rId75"/>
    <p:sldId id="541" r:id="rId76"/>
    <p:sldId id="518" r:id="rId77"/>
    <p:sldId id="519" r:id="rId78"/>
    <p:sldId id="521" r:id="rId79"/>
    <p:sldId id="573" r:id="rId80"/>
    <p:sldId id="522" r:id="rId81"/>
    <p:sldId id="523" r:id="rId82"/>
    <p:sldId id="524" r:id="rId83"/>
    <p:sldId id="525" r:id="rId84"/>
    <p:sldId id="542" r:id="rId85"/>
    <p:sldId id="572" r:id="rId86"/>
    <p:sldId id="543" r:id="rId87"/>
    <p:sldId id="520" r:id="rId88"/>
    <p:sldId id="349"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483"/>
            <p14:sldId id="481"/>
            <p14:sldId id="532"/>
            <p14:sldId id="484"/>
            <p14:sldId id="485"/>
            <p14:sldId id="486"/>
            <p14:sldId id="487"/>
            <p14:sldId id="488"/>
            <p14:sldId id="533"/>
            <p14:sldId id="534"/>
            <p14:sldId id="535"/>
            <p14:sldId id="257"/>
            <p14:sldId id="262"/>
            <p14:sldId id="258"/>
            <p14:sldId id="261"/>
            <p14:sldId id="263"/>
            <p14:sldId id="259"/>
            <p14:sldId id="536"/>
            <p14:sldId id="260"/>
            <p14:sldId id="264"/>
            <p14:sldId id="265"/>
            <p14:sldId id="537"/>
            <p14:sldId id="497"/>
            <p14:sldId id="266"/>
            <p14:sldId id="267"/>
            <p14:sldId id="268"/>
            <p14:sldId id="538"/>
            <p14:sldId id="498"/>
            <p14:sldId id="548"/>
            <p14:sldId id="558"/>
            <p14:sldId id="559"/>
            <p14:sldId id="560"/>
            <p14:sldId id="561"/>
            <p14:sldId id="562"/>
            <p14:sldId id="563"/>
            <p14:sldId id="564"/>
            <p14:sldId id="565"/>
            <p14:sldId id="566"/>
            <p14:sldId id="567"/>
            <p14:sldId id="568"/>
            <p14:sldId id="569"/>
            <p14:sldId id="570"/>
            <p14:sldId id="571"/>
            <p14:sldId id="557"/>
            <p14:sldId id="549"/>
            <p14:sldId id="550"/>
            <p14:sldId id="551"/>
            <p14:sldId id="552"/>
            <p14:sldId id="553"/>
            <p14:sldId id="554"/>
            <p14:sldId id="555"/>
            <p14:sldId id="556"/>
            <p14:sldId id="501"/>
            <p14:sldId id="502"/>
            <p14:sldId id="496"/>
            <p14:sldId id="503"/>
            <p14:sldId id="512"/>
            <p14:sldId id="504"/>
            <p14:sldId id="505"/>
            <p14:sldId id="510"/>
            <p14:sldId id="506"/>
            <p14:sldId id="511"/>
            <p14:sldId id="509"/>
            <p14:sldId id="507"/>
            <p14:sldId id="508"/>
            <p14:sldId id="513"/>
            <p14:sldId id="514"/>
            <p14:sldId id="515"/>
            <p14:sldId id="540"/>
            <p14:sldId id="574"/>
            <p14:sldId id="516"/>
            <p14:sldId id="517"/>
            <p14:sldId id="541"/>
            <p14:sldId id="518"/>
            <p14:sldId id="519"/>
            <p14:sldId id="521"/>
            <p14:sldId id="573"/>
            <p14:sldId id="522"/>
            <p14:sldId id="523"/>
            <p14:sldId id="524"/>
            <p14:sldId id="525"/>
            <p14:sldId id="542"/>
            <p14:sldId id="572"/>
            <p14:sldId id="543"/>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0" d="100"/>
          <a:sy n="60"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dgm:t>
        <a:bodyPr/>
        <a:lstStyle/>
        <a:p>
          <a:pPr algn="ctr"/>
          <a:r>
            <a:rPr lang="en-US" dirty="0"/>
            <a:t>Introduction </a:t>
          </a:r>
          <a:r>
            <a:rPr lang="ar-EG" dirty="0"/>
            <a:t>المقدمة</a:t>
          </a:r>
          <a:endParaRPr lang="en-US" dirty="0"/>
        </a:p>
      </dgm:t>
    </dgm:pt>
    <dgm:pt modelId="{1569FF5F-FAD4-44D9-B32D-E19B1563A929}" type="parTrans" cxnId="{59FC91D6-921F-4E63-9628-6DCED6540C58}">
      <dgm:prSet/>
      <dgm:spPr/>
      <dgm:t>
        <a:bodyPr/>
        <a:lstStyle/>
        <a:p>
          <a:pPr algn="ctr"/>
          <a:endParaRPr lang="en-US"/>
        </a:p>
      </dgm:t>
    </dgm:pt>
    <dgm:pt modelId="{BB860C5A-679A-42AC-ACA0-B9A29DFBE457}" type="sibTrans" cxnId="{59FC91D6-921F-4E63-9628-6DCED6540C58}">
      <dgm:prSet/>
      <dgm:spPr/>
      <dgm:t>
        <a:bodyPr/>
        <a:lstStyle/>
        <a:p>
          <a:pPr algn="ctr"/>
          <a:endParaRPr lang="en-US"/>
        </a:p>
      </dgm:t>
    </dgm:pt>
    <dgm:pt modelId="{389932F0-FEE2-478E-B2F9-1DBAD13B8145}">
      <dgm:prSet phldrT="[Text]"/>
      <dgm:spPr/>
      <dgm:t>
        <a:bodyPr/>
        <a:lstStyle/>
        <a:p>
          <a:pPr algn="ctr"/>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pPr algn="ctr"/>
          <a:endParaRPr lang="en-US"/>
        </a:p>
      </dgm:t>
    </dgm:pt>
    <dgm:pt modelId="{7541CF92-6D10-4B8A-B2B1-03A40CABC766}" type="sibTrans" cxnId="{0D25ADE6-45FD-4B37-9C59-CB65494AED73}">
      <dgm:prSet/>
      <dgm:spPr/>
      <dgm:t>
        <a:bodyPr/>
        <a:lstStyle/>
        <a:p>
          <a:pPr algn="ctr"/>
          <a:endParaRPr lang="en-US"/>
        </a:p>
      </dgm:t>
    </dgm:pt>
    <dgm:pt modelId="{4D9F3ED8-374F-4ED6-95BF-1A87E94C2B5E}">
      <dgm:prSet phldrT="[Text]"/>
      <dgm:spPr/>
      <dgm:t>
        <a:bodyPr/>
        <a:lstStyle/>
        <a:p>
          <a:pPr algn="ctr"/>
          <a:r>
            <a:rPr lang="en-US" dirty="0"/>
            <a:t>Research Questions</a:t>
          </a:r>
          <a:r>
            <a:rPr lang="ar-EG" dirty="0"/>
            <a:t> أسئلة الدراسة </a:t>
          </a:r>
          <a:endParaRPr lang="en-US" dirty="0"/>
        </a:p>
      </dgm:t>
    </dgm:pt>
    <dgm:pt modelId="{242EC983-4A9B-4A57-B503-0A631004C252}" type="parTrans" cxnId="{28F880DA-D49D-4688-8CB5-7C17AE018FEA}">
      <dgm:prSet/>
      <dgm:spPr/>
      <dgm:t>
        <a:bodyPr/>
        <a:lstStyle/>
        <a:p>
          <a:pPr algn="ctr"/>
          <a:endParaRPr lang="en-US"/>
        </a:p>
      </dgm:t>
    </dgm:pt>
    <dgm:pt modelId="{BB94A7BF-AA90-4A64-9714-7FA10D5CB51E}" type="sibTrans" cxnId="{28F880DA-D49D-4688-8CB5-7C17AE018FEA}">
      <dgm:prSet/>
      <dgm:spPr/>
      <dgm:t>
        <a:bodyPr/>
        <a:lstStyle/>
        <a:p>
          <a:pPr algn="ctr"/>
          <a:endParaRPr lang="en-US"/>
        </a:p>
      </dgm:t>
    </dgm:pt>
    <dgm:pt modelId="{85609F15-5299-4B0D-9D65-E722AB51EA90}">
      <dgm:prSet phldrT="[Text]"/>
      <dgm:spPr/>
      <dgm:t>
        <a:bodyPr/>
        <a:lstStyle/>
        <a:p>
          <a:pPr algn="ctr"/>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pPr algn="ctr"/>
          <a:endParaRPr lang="en-US"/>
        </a:p>
      </dgm:t>
    </dgm:pt>
    <dgm:pt modelId="{6FC7A943-27D6-4E35-A08A-CA5CAF1D59E0}" type="sibTrans" cxnId="{A889C96E-858E-47E9-B5A3-EF3B5FF4DD2F}">
      <dgm:prSet/>
      <dgm:spPr/>
      <dgm:t>
        <a:bodyPr/>
        <a:lstStyle/>
        <a:p>
          <a:pPr algn="ctr"/>
          <a:endParaRPr lang="en-US"/>
        </a:p>
      </dgm:t>
    </dgm:pt>
    <dgm:pt modelId="{4F4ACB61-5161-43B2-82F0-07A50F61E56E}">
      <dgm:prSet phldrT="[Text]"/>
      <dgm:spPr/>
      <dgm:t>
        <a:bodyPr/>
        <a:lstStyle/>
        <a:p>
          <a:pPr algn="ctr"/>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pPr algn="ctr"/>
          <a:endParaRPr lang="en-US"/>
        </a:p>
      </dgm:t>
    </dgm:pt>
    <dgm:pt modelId="{E5A62DE1-0FBB-4239-B253-C1D9EBADB7BA}" type="sibTrans" cxnId="{757A4B28-D852-4CC5-B8FA-ABE2ABDA4F55}">
      <dgm:prSet/>
      <dgm:spPr/>
      <dgm:t>
        <a:bodyPr/>
        <a:lstStyle/>
        <a:p>
          <a:pPr algn="ctr"/>
          <a:endParaRPr lang="en-US"/>
        </a:p>
      </dgm:t>
    </dgm:pt>
    <dgm:pt modelId="{553F1735-4488-4282-9B6C-578349BFDDC1}">
      <dgm:prSet phldrT="[Text]"/>
      <dgm:spPr/>
      <dgm:t>
        <a:bodyPr/>
        <a:lstStyle/>
        <a:p>
          <a:pPr algn="ctr"/>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pPr algn="ctr"/>
          <a:endParaRPr lang="en-US"/>
        </a:p>
      </dgm:t>
    </dgm:pt>
    <dgm:pt modelId="{48331327-58E3-4E5B-A095-DA9DF4D63EB4}" type="sibTrans" cxnId="{F4E562AF-185E-4366-BEC1-0B41B446AA76}">
      <dgm:prSet/>
      <dgm:spPr/>
      <dgm:t>
        <a:bodyPr/>
        <a:lstStyle/>
        <a:p>
          <a:pPr algn="ctr"/>
          <a:endParaRPr lang="en-US"/>
        </a:p>
      </dgm:t>
    </dgm:pt>
    <dgm:pt modelId="{011E5183-CCB0-4C31-9A6D-0E907E01D7B8}">
      <dgm:prSet phldrT="[Text]"/>
      <dgm:spPr/>
      <dgm:t>
        <a:bodyPr/>
        <a:lstStyle/>
        <a:p>
          <a:pPr algn="ctr"/>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pPr algn="ctr"/>
          <a:endParaRPr lang="en-US"/>
        </a:p>
      </dgm:t>
    </dgm:pt>
    <dgm:pt modelId="{FF9C9486-8D6E-4F6C-AF59-164AAADA8707}" type="sibTrans" cxnId="{6E870095-C941-4D3C-A307-2D29BBB73FB1}">
      <dgm:prSet/>
      <dgm:spPr/>
      <dgm:t>
        <a:bodyPr/>
        <a:lstStyle/>
        <a:p>
          <a:pPr algn="ctr"/>
          <a:endParaRPr lang="en-US"/>
        </a:p>
      </dgm:t>
    </dgm:pt>
    <dgm:pt modelId="{88249610-EC87-4E86-9EA6-9548BC2B24AD}">
      <dgm:prSet phldrT="[Text]"/>
      <dgm:spPr/>
      <dgm:t>
        <a:bodyPr/>
        <a:lstStyle/>
        <a:p>
          <a:pPr algn="ctr"/>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pPr algn="ctr"/>
          <a:endParaRPr lang="en-US"/>
        </a:p>
      </dgm:t>
    </dgm:pt>
    <dgm:pt modelId="{4C3FC90D-67D9-4D10-A9C0-C6CEBFFEEAC6}" type="sibTrans" cxnId="{27DD1D58-8928-475B-9F6C-6F5B1D801853}">
      <dgm:prSet/>
      <dgm:spPr/>
      <dgm:t>
        <a:bodyPr/>
        <a:lstStyle/>
        <a:p>
          <a:pPr algn="ctr"/>
          <a:endParaRPr lang="en-US"/>
        </a:p>
      </dgm:t>
    </dgm:pt>
    <dgm:pt modelId="{50089AC6-4DFB-44DC-8929-A6C9F4CB01D7}">
      <dgm:prSet phldrT="[Text]"/>
      <dgm:spPr/>
      <dgm:t>
        <a:bodyPr/>
        <a:lstStyle/>
        <a:p>
          <a:pPr algn="ctr"/>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pPr algn="ctr"/>
          <a:endParaRPr lang="en-US"/>
        </a:p>
      </dgm:t>
    </dgm:pt>
    <dgm:pt modelId="{EF4F73F3-C347-413D-BB6C-69E3DD9FAEE1}" type="sibTrans" cxnId="{BEF89C74-9E46-4722-8C62-164A0DF03164}">
      <dgm:prSet/>
      <dgm:spPr/>
      <dgm:t>
        <a:bodyPr/>
        <a:lstStyle/>
        <a:p>
          <a:pPr algn="ctr"/>
          <a:endParaRPr lang="en-US"/>
        </a:p>
      </dgm:t>
    </dgm:pt>
    <dgm:pt modelId="{716A7B2F-CB81-4A95-86EF-9A912800EFE1}">
      <dgm:prSet phldrT="[Text]"/>
      <dgm:spPr/>
      <dgm:t>
        <a:bodyPr/>
        <a:lstStyle/>
        <a:p>
          <a:pPr algn="ctr"/>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pPr algn="ctr"/>
          <a:endParaRPr lang="en-US"/>
        </a:p>
      </dgm:t>
    </dgm:pt>
    <dgm:pt modelId="{E0DE0489-DD4E-409C-A5D6-0A9D734737DF}" type="sibTrans" cxnId="{0B6380D8-DC7A-4ABB-8962-140324E042B4}">
      <dgm:prSet/>
      <dgm:spPr/>
      <dgm:t>
        <a:bodyPr/>
        <a:lstStyle/>
        <a:p>
          <a:pPr algn="ctr"/>
          <a:endParaRPr lang="en-US"/>
        </a:p>
      </dgm:t>
    </dgm:pt>
    <dgm:pt modelId="{F71A60ED-A320-4D50-9364-B1632E2A7C45}">
      <dgm:prSet phldrT="[Text]"/>
      <dgm:spPr/>
      <dgm:t>
        <a:bodyPr/>
        <a:lstStyle/>
        <a:p>
          <a:pPr algn="ctr"/>
          <a:r>
            <a:rPr lang="en-US" dirty="0"/>
            <a:t>Research Significant </a:t>
          </a:r>
          <a:r>
            <a:rPr lang="ar-EG" dirty="0"/>
            <a:t>أهمية البحث</a:t>
          </a:r>
          <a:endParaRPr lang="en-US" dirty="0"/>
        </a:p>
      </dgm:t>
    </dgm:pt>
    <dgm:pt modelId="{E3AE6A3B-2B49-4C16-A5BE-2206EA483FF4}" type="parTrans" cxnId="{87F8F12D-16D5-4832-B0F6-A146B81E70E1}">
      <dgm:prSet/>
      <dgm:spPr/>
      <dgm:t>
        <a:bodyPr/>
        <a:lstStyle/>
        <a:p>
          <a:pPr algn="ctr"/>
          <a:endParaRPr lang="en-US"/>
        </a:p>
      </dgm:t>
    </dgm:pt>
    <dgm:pt modelId="{AB647CE2-249A-4A32-858F-2DF17ECEDB8C}" type="sibTrans" cxnId="{87F8F12D-16D5-4832-B0F6-A146B81E70E1}">
      <dgm:prSet/>
      <dgm:spPr/>
      <dgm:t>
        <a:bodyPr/>
        <a:lstStyle/>
        <a:p>
          <a:pPr algn="ctr"/>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1">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1"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1">
        <dgm:presLayoutVars>
          <dgm:bulletEnabled val="1"/>
        </dgm:presLayoutVars>
      </dgm:prSet>
      <dgm:spPr/>
    </dgm:pt>
    <dgm:pt modelId="{89F4593A-B2C2-4766-8B88-FE3BE0ABC7D7}" type="pres">
      <dgm:prSet presAssocID="{7541CF92-6D10-4B8A-B2B1-03A40CABC766}" presName="space" presStyleCnt="0"/>
      <dgm:spPr/>
    </dgm:pt>
    <dgm:pt modelId="{8D5BA804-1E6E-403B-9AAA-31BBA5BF1DCC}" type="pres">
      <dgm:prSet presAssocID="{F71A60ED-A320-4D50-9364-B1632E2A7C45}" presName="text" presStyleLbl="node1" presStyleIdx="3" presStyleCnt="11">
        <dgm:presLayoutVars>
          <dgm:bulletEnabled val="1"/>
        </dgm:presLayoutVars>
      </dgm:prSet>
      <dgm:spPr/>
    </dgm:pt>
    <dgm:pt modelId="{AA98047F-0A08-4739-9908-E61369313356}" type="pres">
      <dgm:prSet presAssocID="{AB647CE2-249A-4A32-858F-2DF17ECEDB8C}" presName="space" presStyleCnt="0"/>
      <dgm:spPr/>
    </dgm:pt>
    <dgm:pt modelId="{BCB0F75D-2B58-486A-940A-01B3002EF4CD}" type="pres">
      <dgm:prSet presAssocID="{4D9F3ED8-374F-4ED6-95BF-1A87E94C2B5E}" presName="text" presStyleLbl="node1" presStyleIdx="4" presStyleCnt="11">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1">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1">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1">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1">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1">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0" presStyleCnt="11">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87F8F12D-16D5-4832-B0F6-A146B81E70E1}" srcId="{EC0DD46D-97F1-4264-B295-5B83F983DB47}" destId="{F71A60ED-A320-4D50-9364-B1632E2A7C45}" srcOrd="3" destOrd="0" parTransId="{E3AE6A3B-2B49-4C16-A5BE-2206EA483FF4}" sibTransId="{AB647CE2-249A-4A32-858F-2DF17ECEDB8C}"/>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0" destOrd="0" parTransId="{878EC45B-B551-441E-A4A8-1C627748D0AF}" sibTransId="{EF4F73F3-C347-413D-BB6C-69E3DD9FAEE1}"/>
    <dgm:cxn modelId="{1B90BD76-D815-465E-B8B3-007233F8C53A}" type="presOf" srcId="{F71A60ED-A320-4D50-9364-B1632E2A7C45}" destId="{8D5BA804-1E6E-403B-9AAA-31BBA5BF1DCC}"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996C02C9-ACAC-4CFD-B7A8-8CD5FDE6D37E}" type="presParOf" srcId="{16FDD885-99AF-4EB8-BA64-266F72DBF523}" destId="{8D5BA804-1E6E-403B-9AAA-31BBA5BF1DCC}" srcOrd="6" destOrd="0" presId="urn:diagrams.loki3.com/VaryingWidthList"/>
    <dgm:cxn modelId="{342AF940-E348-4F38-B34A-B1AB4B9563DC}" type="presParOf" srcId="{16FDD885-99AF-4EB8-BA64-266F72DBF523}" destId="{AA98047F-0A08-4739-9908-E61369313356}"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05617490-565A-42B0-B42F-8113B3AFA8F1}" type="presParOf" srcId="{16FDD885-99AF-4EB8-BA64-266F72DBF523}" destId="{494A3454-5139-458F-A913-63CDB206BCFD}" srcOrd="20"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399000" y="1322"/>
          <a:ext cx="33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Title </a:t>
          </a:r>
          <a:r>
            <a:rPr lang="ar-EG" sz="2400" kern="1200" dirty="0"/>
            <a:t>عنوان الدراسة</a:t>
          </a:r>
          <a:endParaRPr lang="en-US" sz="2400" kern="1200" dirty="0"/>
        </a:p>
      </dsp:txBody>
      <dsp:txXfrm>
        <a:off x="2399000" y="1322"/>
        <a:ext cx="3330000" cy="470958"/>
      </dsp:txXfrm>
    </dsp:sp>
    <dsp:sp modelId="{ECEDCEBD-3A31-4A51-BD7F-B4B4DBD28F28}">
      <dsp:nvSpPr>
        <dsp:cNvPr id="0" name=""/>
        <dsp:cNvSpPr/>
      </dsp:nvSpPr>
      <dsp:spPr>
        <a:xfrm>
          <a:off x="2272713" y="495829"/>
          <a:ext cx="3582573"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Introduction </a:t>
          </a:r>
          <a:r>
            <a:rPr lang="ar-EG" sz="2400" kern="1200" dirty="0"/>
            <a:t>المقدمة</a:t>
          </a:r>
          <a:endParaRPr lang="en-US" sz="2400" kern="1200" dirty="0"/>
        </a:p>
      </dsp:txBody>
      <dsp:txXfrm>
        <a:off x="2272713" y="495829"/>
        <a:ext cx="3582573" cy="470958"/>
      </dsp:txXfrm>
    </dsp:sp>
    <dsp:sp modelId="{94C58217-1473-4AC2-9620-3E1956789323}">
      <dsp:nvSpPr>
        <dsp:cNvPr id="0" name=""/>
        <dsp:cNvSpPr/>
      </dsp:nvSpPr>
      <dsp:spPr>
        <a:xfrm>
          <a:off x="2084000" y="990335"/>
          <a:ext cx="396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Problem</a:t>
          </a:r>
          <a:r>
            <a:rPr lang="ar-EG" sz="2400" kern="1200" dirty="0"/>
            <a:t> مشكلة الدراسة </a:t>
          </a:r>
          <a:endParaRPr lang="en-US" sz="2400" kern="1200" dirty="0"/>
        </a:p>
      </dsp:txBody>
      <dsp:txXfrm>
        <a:off x="2084000" y="990335"/>
        <a:ext cx="3960000" cy="470958"/>
      </dsp:txXfrm>
    </dsp:sp>
    <dsp:sp modelId="{8D5BA804-1E6E-403B-9AAA-31BBA5BF1DCC}">
      <dsp:nvSpPr>
        <dsp:cNvPr id="0" name=""/>
        <dsp:cNvSpPr/>
      </dsp:nvSpPr>
      <dsp:spPr>
        <a:xfrm>
          <a:off x="2129000" y="1484841"/>
          <a:ext cx="387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Significant </a:t>
          </a:r>
          <a:r>
            <a:rPr lang="ar-EG" sz="2400" kern="1200" dirty="0"/>
            <a:t>أهمية البحث</a:t>
          </a:r>
          <a:endParaRPr lang="en-US" sz="2400" kern="1200" dirty="0"/>
        </a:p>
      </dsp:txBody>
      <dsp:txXfrm>
        <a:off x="2129000" y="1484841"/>
        <a:ext cx="3870000" cy="470958"/>
      </dsp:txXfrm>
    </dsp:sp>
    <dsp:sp modelId="{BCB0F75D-2B58-486A-940A-01B3002EF4CD}">
      <dsp:nvSpPr>
        <dsp:cNvPr id="0" name=""/>
        <dsp:cNvSpPr/>
      </dsp:nvSpPr>
      <dsp:spPr>
        <a:xfrm>
          <a:off x="2038999" y="1979348"/>
          <a:ext cx="405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Questions</a:t>
          </a:r>
          <a:r>
            <a:rPr lang="ar-EG" sz="2400" kern="1200" dirty="0"/>
            <a:t> أسئلة الدراسة </a:t>
          </a:r>
          <a:endParaRPr lang="en-US" sz="2400" kern="1200" dirty="0"/>
        </a:p>
      </dsp:txBody>
      <dsp:txXfrm>
        <a:off x="2038999" y="1979348"/>
        <a:ext cx="4050000" cy="470958"/>
      </dsp:txXfrm>
    </dsp:sp>
    <dsp:sp modelId="{779C773A-F489-478E-B8A5-88BD6AF0D122}">
      <dsp:nvSpPr>
        <dsp:cNvPr id="0" name=""/>
        <dsp:cNvSpPr/>
      </dsp:nvSpPr>
      <dsp:spPr>
        <a:xfrm>
          <a:off x="1948999" y="2473854"/>
          <a:ext cx="42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Objectives</a:t>
          </a:r>
          <a:r>
            <a:rPr lang="ar-EG" sz="2400" kern="1200" dirty="0"/>
            <a:t> أهداف الدراسة </a:t>
          </a:r>
          <a:endParaRPr lang="en-US" sz="2400" kern="1200" dirty="0"/>
        </a:p>
      </dsp:txBody>
      <dsp:txXfrm>
        <a:off x="1948999" y="2473854"/>
        <a:ext cx="4230000" cy="470958"/>
      </dsp:txXfrm>
    </dsp:sp>
    <dsp:sp modelId="{9E91EA2D-0534-43AA-AF0C-25FE01324703}">
      <dsp:nvSpPr>
        <dsp:cNvPr id="0" name=""/>
        <dsp:cNvSpPr/>
      </dsp:nvSpPr>
      <dsp:spPr>
        <a:xfrm>
          <a:off x="823999" y="2968360"/>
          <a:ext cx="64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Model &amp; Hypotheses </a:t>
          </a:r>
          <a:r>
            <a:rPr lang="ar-EG" sz="2400" kern="1200" dirty="0"/>
            <a:t>نموذج وفرضيات الدراسة</a:t>
          </a:r>
          <a:endParaRPr lang="en-US" sz="2400" kern="1200" dirty="0"/>
        </a:p>
      </dsp:txBody>
      <dsp:txXfrm>
        <a:off x="823999" y="2968360"/>
        <a:ext cx="6480000" cy="470958"/>
      </dsp:txXfrm>
    </dsp:sp>
    <dsp:sp modelId="{8D074F2B-DC70-4168-BCBF-F02C4D223BC9}">
      <dsp:nvSpPr>
        <dsp:cNvPr id="0" name=""/>
        <dsp:cNvSpPr/>
      </dsp:nvSpPr>
      <dsp:spPr>
        <a:xfrm>
          <a:off x="1769000" y="3462866"/>
          <a:ext cx="459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Methodology </a:t>
          </a:r>
          <a:r>
            <a:rPr lang="ar-EG" sz="2400" kern="1200" dirty="0"/>
            <a:t>منهجية الدراسة</a:t>
          </a:r>
          <a:endParaRPr lang="en-US" sz="2400" kern="1200" dirty="0"/>
        </a:p>
      </dsp:txBody>
      <dsp:txXfrm>
        <a:off x="1769000" y="3462866"/>
        <a:ext cx="4590000" cy="470958"/>
      </dsp:txXfrm>
    </dsp:sp>
    <dsp:sp modelId="{F22E00D2-B6B8-46CD-A2A2-B3A50DEB31F5}">
      <dsp:nvSpPr>
        <dsp:cNvPr id="0" name=""/>
        <dsp:cNvSpPr/>
      </dsp:nvSpPr>
      <dsp:spPr>
        <a:xfrm>
          <a:off x="2264000" y="3957373"/>
          <a:ext cx="360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Scope of Study </a:t>
          </a:r>
          <a:r>
            <a:rPr lang="ar-EG" sz="2400" kern="1200" dirty="0"/>
            <a:t>الدراسة الميدانية</a:t>
          </a:r>
          <a:endParaRPr lang="en-US" sz="2400" kern="1200" dirty="0"/>
        </a:p>
      </dsp:txBody>
      <dsp:txXfrm>
        <a:off x="2264000" y="3957373"/>
        <a:ext cx="3600000" cy="470958"/>
      </dsp:txXfrm>
    </dsp:sp>
    <dsp:sp modelId="{E37E68C4-5134-4C7C-8BFC-22743FBE0C96}">
      <dsp:nvSpPr>
        <dsp:cNvPr id="0" name=""/>
        <dsp:cNvSpPr/>
      </dsp:nvSpPr>
      <dsp:spPr>
        <a:xfrm>
          <a:off x="1059312" y="4451879"/>
          <a:ext cx="6009375"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Proposed Research Structure </a:t>
          </a:r>
          <a:r>
            <a:rPr lang="ar-EG" sz="2400" kern="1200" dirty="0"/>
            <a:t>الهيكل المقترح للدراسة</a:t>
          </a:r>
          <a:endParaRPr lang="en-US" sz="2400" kern="1200" dirty="0"/>
        </a:p>
      </dsp:txBody>
      <dsp:txXfrm>
        <a:off x="1059312" y="4451879"/>
        <a:ext cx="6009375" cy="470958"/>
      </dsp:txXfrm>
    </dsp:sp>
    <dsp:sp modelId="{494A3454-5139-458F-A913-63CDB206BCFD}">
      <dsp:nvSpPr>
        <dsp:cNvPr id="0" name=""/>
        <dsp:cNvSpPr/>
      </dsp:nvSpPr>
      <dsp:spPr>
        <a:xfrm>
          <a:off x="2624000" y="4946385"/>
          <a:ext cx="28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References </a:t>
          </a:r>
          <a:r>
            <a:rPr lang="ar-EG" sz="2400" kern="1200" dirty="0"/>
            <a:t>قائمة المراجع</a:t>
          </a:r>
          <a:endParaRPr lang="en-US" sz="2400" kern="1200" dirty="0"/>
        </a:p>
      </dsp:txBody>
      <dsp:txXfrm>
        <a:off x="2624000" y="4946385"/>
        <a:ext cx="2880000" cy="470958"/>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2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7332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891230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321541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374387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456531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56606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074939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572688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80</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81</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82</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83</a:t>
            </a:fld>
            <a:endParaRPr lang="en-US"/>
          </a:p>
        </p:txBody>
      </p:sp>
    </p:spTree>
    <p:extLst>
      <p:ext uri="{BB962C8B-B14F-4D97-AF65-F5344CB8AC3E}">
        <p14:creationId xmlns:p14="http://schemas.microsoft.com/office/powerpoint/2010/main" val="379497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35.png"/></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jp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menti.com/aldxwb1axvxv" TargetMode="Externa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jp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padlet.com/monaalashry77/brainstorming-activity-to-generate-potential-research-titles-l514v7r0c4qvrbpn" TargetMode="Externa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42.png"/></Relationships>
</file>

<file path=ppt/slides/_rels/slide8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5.xml"/><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latin typeface="Times New Roman" panose="02020603050405020304" pitchFamily="18" charset="0"/>
                <a:cs typeface="Times New Roman" panose="02020603050405020304" pitchFamily="18" charset="0"/>
              </a:rPr>
              <a:t>Final</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280960" y="4903313"/>
            <a:ext cx="1656993" cy="7078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Title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4154984"/>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Introduction to Research Methodology</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Have a finger print in your project</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Characteristics of the scientific research</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Process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(See Research proposal template pdf.) </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variables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 a research title (See Research title pdf.)</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91321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Introduction to Research Methodology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في منهجية البحث</a:t>
            </a:r>
            <a:endParaRPr lang="en-US"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1BECC795-6D30-444C-B7AB-7EE87261D7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0EC331FB-E336-4243-B20C-21392DA9F6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034D18B4-53D1-4EF0-B13B-312C057A6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0070C0"/>
                </a:solidFill>
              </a:rPr>
              <a:t>ما هو الفرق بين البحث ومنهجية البحث؟</a:t>
            </a:r>
            <a:endParaRPr lang="en-US" sz="4400" b="1" dirty="0">
              <a:solidFill>
                <a:srgbClr val="0070C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What is the difference between Research and Research Methodology?</a:t>
            </a:r>
          </a:p>
        </p:txBody>
      </p:sp>
      <p:pic>
        <p:nvPicPr>
          <p:cNvPr id="5" name="Graphic 21">
            <a:extLst>
              <a:ext uri="{FF2B5EF4-FFF2-40B4-BE49-F238E27FC236}">
                <a16:creationId xmlns:a16="http://schemas.microsoft.com/office/drawing/2014/main" id="{C095B750-4127-45C0-945D-EE72ECA470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C8358C3-1432-4DE1-9BEC-58CEF8912F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A6FBBDD3-20EB-4147-A5B0-922514BDA1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1997342"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a:t>
            </a:r>
            <a:endParaRPr lang="en-US" sz="3200" b="1" dirty="0">
              <a:solidFill>
                <a:srgbClr val="000000"/>
              </a:solidFill>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8B9B246-DEB7-48FA-8F05-55C3DF9424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تشير منهجية البحث إلى النهج العام أو الإستراتيجية المستخدمة لإجراء البحث. ويشمل التقنيات والإجراءات والأدوات المستخدمة لجمع البيانات وتحليلها. تتضمن منهجية البحث اختيار تصميم البحث، وطرق جمع البيانات، وتقنيات أخذ العينات، وإجراءات تحليل البيانات، وتفسير النتائج.</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methodology refers to the overall approach or strategy used to conduct research. It encompasses the techniques, procedures, and tools employed to gather and analyze data. Research methodology includes the selection of research design, data collection methods, sampling techniques, data analysis procedures, and interpretation of findings.</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methodology </a:t>
            </a:r>
            <a:endParaRPr lang="en-US" sz="3200" b="1" dirty="0">
              <a:solidFill>
                <a:srgbClr val="000000"/>
              </a:solidFill>
            </a:endParaRPr>
          </a:p>
        </p:txBody>
      </p:sp>
      <p:pic>
        <p:nvPicPr>
          <p:cNvPr id="9" name="Graphic 21">
            <a:extLst>
              <a:ext uri="{FF2B5EF4-FFF2-40B4-BE49-F238E27FC236}">
                <a16:creationId xmlns:a16="http://schemas.microsoft.com/office/drawing/2014/main" id="{2B9D887E-2B76-4F03-AD9C-2DD53D012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1E7BE0F-F21A-4198-B11B-7F3438FC52D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90A30BE8-665A-4287-B90A-7447EEF66B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5748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00B0F0"/>
                </a:solidFill>
              </a:rPr>
              <a:t>ما هي أهمية منهجية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Research Methodology?</a:t>
            </a:r>
          </a:p>
        </p:txBody>
      </p:sp>
      <p:pic>
        <p:nvPicPr>
          <p:cNvPr id="5" name="Graphic 21">
            <a:extLst>
              <a:ext uri="{FF2B5EF4-FFF2-40B4-BE49-F238E27FC236}">
                <a16:creationId xmlns:a16="http://schemas.microsoft.com/office/drawing/2014/main" id="{4EE3F6D5-0B36-43D7-BD83-CB4B46960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B9C441B-1CDA-4296-9A7B-D484C0CD63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2AB0CEAD-FB2F-41EF-ACDE-EC60D84686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52912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Firstly, it helps researchers define the scope and objectives of their studies. By clearly stating research questions and objectives, researchers can focus their efforts and avoid unnecessary diversions.</a:t>
            </a:r>
          </a:p>
          <a:p>
            <a:pPr algn="ctr"/>
            <a:endParaRPr lang="en-US" dirty="0">
              <a:solidFill>
                <a:schemeClr val="tx1"/>
              </a:solidFill>
            </a:endParaRPr>
          </a:p>
          <a:p>
            <a:pPr algn="just" rtl="1"/>
            <a:r>
              <a:rPr lang="ar-EG" sz="2400" dirty="0">
                <a:solidFill>
                  <a:schemeClr val="tx1"/>
                </a:solidFill>
              </a:rPr>
              <a:t>أولاً، يساعد الباحثين على تحديد نطاق وأهداف دراساتهم. من خلال تحديد أسئلة البحث وأهدافه بوضوح، يمكن للباحثين تركيز جهودهم وتجنب الانحرافات غير الضرورية.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0139DA19-08A1-46EC-A0E3-F7BF3E6F5A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838C569-D104-4367-93FF-F7163CD6B2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AF50257A-BD5F-4F43-A9FC-2A371A55568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77124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Secondly, research methodology ensures the validity and reliability of research findings. By following systematic procedures, researchers can minimize bias and errors, making their results more trustworthy and accurate.</a:t>
            </a:r>
          </a:p>
          <a:p>
            <a:pPr algn="ctr"/>
            <a:endParaRPr lang="en-US" dirty="0">
              <a:solidFill>
                <a:schemeClr val="tx1"/>
              </a:solidFill>
            </a:endParaRPr>
          </a:p>
          <a:p>
            <a:pPr algn="just" rtl="1"/>
            <a:r>
              <a:rPr lang="ar-EG" sz="2400" dirty="0">
                <a:solidFill>
                  <a:schemeClr val="tx1"/>
                </a:solidFill>
              </a:rPr>
              <a:t>ثانياً، تضمن منهجية البحث صحة وموثوقية نتائج البحث. ومن خلال اتباع إجراءات منهجية، يمكن للباحثين تقليل التحيز والأخطاء، مما يجعل نتائجهم أكثر موثوقية ودقة.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5D30BB33-F09E-4C5F-863C-3BFBF13892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2FDF4A68-D069-461A-A9CC-A4D4296959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95FF56EB-B2B6-4A3C-A69B-C12E3D442FF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220108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Thirdly, research methodology allows for replication and verification of findings. By providing detailed documentation of the research process, other researchers can replicate the study and validate the results. This promotes the growth of knowledge and contributes to the advancement of the field.</a:t>
            </a:r>
          </a:p>
          <a:p>
            <a:pPr algn="ctr"/>
            <a:endParaRPr lang="en-US" dirty="0">
              <a:solidFill>
                <a:schemeClr val="tx1"/>
              </a:solidFill>
            </a:endParaRPr>
          </a:p>
          <a:p>
            <a:pPr algn="just" rtl="1"/>
            <a:r>
              <a:rPr lang="ar-EG" sz="2400" dirty="0">
                <a:solidFill>
                  <a:schemeClr val="tx1"/>
                </a:solidFill>
              </a:rPr>
              <a:t>ثالثا، تسمح منهجية البحث بتكرار النتائج والتحقق منها. ومن خلال توفير توثيق تفصيلي لعملية البحث، يمكن للباحثين الآخرين تكرار الدراسة والتحقق من صحة النتائج. وهذا يعزز نمو المعرفة ويساهم في تقدم هذا المجال.</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B8A16526-B728-45F4-BF25-B63D558D6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F7B1BB7-18DB-450B-8AFE-F90F982F3C2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BD4B3155-FC38-4F92-8703-37C1F9B6CDB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55021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المكونات الرئيسية لمنهجية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The Key Components of Research Methodology</a:t>
            </a:r>
          </a:p>
        </p:txBody>
      </p:sp>
      <p:pic>
        <p:nvPicPr>
          <p:cNvPr id="5" name="Graphic 21">
            <a:extLst>
              <a:ext uri="{FF2B5EF4-FFF2-40B4-BE49-F238E27FC236}">
                <a16:creationId xmlns:a16="http://schemas.microsoft.com/office/drawing/2014/main" id="{A741FA32-5FB9-4204-AADE-8B6603DA3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31B5C52-40E9-47FF-8334-B22DE9461E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736D21C6-6DED-472F-AFF1-42579A21AF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53918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4D4CF2-90A2-4A76-9741-3203FCD29759}"/>
              </a:ext>
            </a:extLst>
          </p:cNvPr>
          <p:cNvPicPr>
            <a:picLocks noChangeAspect="1"/>
          </p:cNvPicPr>
          <p:nvPr/>
        </p:nvPicPr>
        <p:blipFill>
          <a:blip r:embed="rId2"/>
          <a:stretch>
            <a:fillRect/>
          </a:stretch>
        </p:blipFill>
        <p:spPr>
          <a:xfrm>
            <a:off x="70338" y="133643"/>
            <a:ext cx="12051323" cy="6590714"/>
          </a:xfrm>
          <a:prstGeom prst="rect">
            <a:avLst/>
          </a:prstGeom>
        </p:spPr>
      </p:pic>
    </p:spTree>
    <p:extLst>
      <p:ext uri="{BB962C8B-B14F-4D97-AF65-F5344CB8AC3E}">
        <p14:creationId xmlns:p14="http://schemas.microsoft.com/office/powerpoint/2010/main" val="219243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How do you have a finger print in your thesis?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كيف تكون لك بصمة في رسالتك؟</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7602E38C-8E37-4CE6-BE2C-5495372C95A4}"/>
              </a:ext>
            </a:extLst>
          </p:cNvPr>
          <p:cNvPicPr>
            <a:picLocks noChangeAspect="1"/>
          </p:cNvPicPr>
          <p:nvPr/>
        </p:nvPicPr>
        <p:blipFill>
          <a:blip r:embed="rId3"/>
          <a:stretch>
            <a:fillRect/>
          </a:stretch>
        </p:blipFill>
        <p:spPr>
          <a:xfrm>
            <a:off x="7315410" y="3999250"/>
            <a:ext cx="1774090" cy="2572735"/>
          </a:xfrm>
          <a:prstGeom prst="rect">
            <a:avLst/>
          </a:prstGeom>
        </p:spPr>
      </p:pic>
      <p:pic>
        <p:nvPicPr>
          <p:cNvPr id="11" name="Graphic 21">
            <a:extLst>
              <a:ext uri="{FF2B5EF4-FFF2-40B4-BE49-F238E27FC236}">
                <a16:creationId xmlns:a16="http://schemas.microsoft.com/office/drawing/2014/main" id="{C76D870E-FB7C-4667-A5A7-A70D98A5D8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AB4FAD9E-6058-457C-BB35-2523A4D0EF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D63C0301-44FC-467B-82DC-DEA56C77B53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185D91-0379-61FF-B205-AC1F588D7560}"/>
              </a:ext>
            </a:extLst>
          </p:cNvPr>
          <p:cNvPicPr>
            <a:picLocks noChangeAspect="1"/>
          </p:cNvPicPr>
          <p:nvPr/>
        </p:nvPicPr>
        <p:blipFill>
          <a:blip r:embed="rId2"/>
          <a:stretch>
            <a:fillRect/>
          </a:stretch>
        </p:blipFill>
        <p:spPr>
          <a:xfrm>
            <a:off x="2067340" y="967409"/>
            <a:ext cx="7354956" cy="4731026"/>
          </a:xfrm>
          <a:prstGeom prst="rect">
            <a:avLst/>
          </a:prstGeom>
        </p:spPr>
      </p:pic>
      <p:pic>
        <p:nvPicPr>
          <p:cNvPr id="9" name="Graphic 21">
            <a:extLst>
              <a:ext uri="{FF2B5EF4-FFF2-40B4-BE49-F238E27FC236}">
                <a16:creationId xmlns:a16="http://schemas.microsoft.com/office/drawing/2014/main" id="{84B6E248-9F1A-4DAE-97B5-6AB57EA6C3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7419FC11-0736-42EC-80AD-99A1C6423C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8253935D-B88C-4507-A8E8-938AA34FCE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54580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C1755-63C8-17D9-6CFA-45D9331C54B3}"/>
              </a:ext>
            </a:extLst>
          </p:cNvPr>
          <p:cNvSpPr>
            <a:spLocks noGrp="1"/>
          </p:cNvSpPr>
          <p:nvPr>
            <p:ph type="title"/>
          </p:nvPr>
        </p:nvSpPr>
        <p:spPr>
          <a:xfrm>
            <a:off x="838200" y="1544568"/>
            <a:ext cx="10515600" cy="1325563"/>
          </a:xfrm>
        </p:spPr>
        <p:txBody>
          <a:bodyPr>
            <a:normAutofit/>
          </a:bodyPr>
          <a:lstStyle/>
          <a:p>
            <a:pPr algn="ctr"/>
            <a:r>
              <a:rPr lang="en-US" sz="8800" b="1" dirty="0">
                <a:solidFill>
                  <a:srgbClr val="FF0000"/>
                </a:solidFill>
              </a:rPr>
              <a:t>Tools </a:t>
            </a:r>
            <a:r>
              <a:rPr lang="ar-EG" sz="8800" b="1" dirty="0">
                <a:solidFill>
                  <a:srgbClr val="FF0000"/>
                </a:solidFill>
              </a:rPr>
              <a:t>الأدوات</a:t>
            </a:r>
            <a:endParaRPr lang="en-US" sz="8800" b="1" dirty="0">
              <a:solidFill>
                <a:srgbClr val="FF0000"/>
              </a:solidFill>
            </a:endParaRPr>
          </a:p>
        </p:txBody>
      </p:sp>
      <p:pic>
        <p:nvPicPr>
          <p:cNvPr id="3" name="Picture 2">
            <a:extLst>
              <a:ext uri="{FF2B5EF4-FFF2-40B4-BE49-F238E27FC236}">
                <a16:creationId xmlns:a16="http://schemas.microsoft.com/office/drawing/2014/main" id="{C8909DD8-F471-B345-3106-D050BDFCBB85}"/>
              </a:ext>
            </a:extLst>
          </p:cNvPr>
          <p:cNvPicPr>
            <a:picLocks noChangeAspect="1"/>
          </p:cNvPicPr>
          <p:nvPr/>
        </p:nvPicPr>
        <p:blipFill>
          <a:blip r:embed="rId2"/>
          <a:stretch>
            <a:fillRect/>
          </a:stretch>
        </p:blipFill>
        <p:spPr>
          <a:xfrm>
            <a:off x="4075975" y="3006793"/>
            <a:ext cx="4040049" cy="2757903"/>
          </a:xfrm>
          <a:prstGeom prst="rect">
            <a:avLst/>
          </a:prstGeom>
        </p:spPr>
      </p:pic>
      <p:pic>
        <p:nvPicPr>
          <p:cNvPr id="7" name="Graphic 21">
            <a:extLst>
              <a:ext uri="{FF2B5EF4-FFF2-40B4-BE49-F238E27FC236}">
                <a16:creationId xmlns:a16="http://schemas.microsoft.com/office/drawing/2014/main" id="{16734452-F3E3-4CDF-B4FB-FCF0FCD839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B4003368-C59E-4265-8C1B-A7CCB832D4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4EB1818E-5EA0-458B-91E7-98E3608B421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2615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754A60B-91AA-8A12-366D-9AF2D32D884D}"/>
              </a:ext>
            </a:extLst>
          </p:cNvPr>
          <p:cNvPicPr>
            <a:picLocks noChangeAspect="1"/>
          </p:cNvPicPr>
          <p:nvPr/>
        </p:nvPicPr>
        <p:blipFill rotWithShape="1">
          <a:blip r:embed="rId2"/>
          <a:srcRect b="8591"/>
          <a:stretch/>
        </p:blipFill>
        <p:spPr>
          <a:xfrm>
            <a:off x="2120348" y="993913"/>
            <a:ext cx="7726019" cy="4306956"/>
          </a:xfrm>
          <a:prstGeom prst="rect">
            <a:avLst/>
          </a:prstGeom>
        </p:spPr>
      </p:pic>
      <p:pic>
        <p:nvPicPr>
          <p:cNvPr id="6" name="Graphic 21">
            <a:extLst>
              <a:ext uri="{FF2B5EF4-FFF2-40B4-BE49-F238E27FC236}">
                <a16:creationId xmlns:a16="http://schemas.microsoft.com/office/drawing/2014/main" id="{E8A0A14F-793F-4B04-A3C5-8884120DD0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6B27BB8B-CF4E-4A18-AC2A-67C736BFE8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92A5B748-0E5B-445F-9C28-FC215B38B6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02499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EF4FBC-A49B-9513-B5B5-89549C756A97}"/>
              </a:ext>
            </a:extLst>
          </p:cNvPr>
          <p:cNvPicPr>
            <a:picLocks noChangeAspect="1"/>
          </p:cNvPicPr>
          <p:nvPr/>
        </p:nvPicPr>
        <p:blipFill>
          <a:blip r:embed="rId2"/>
          <a:stretch>
            <a:fillRect/>
          </a:stretch>
        </p:blipFill>
        <p:spPr>
          <a:xfrm>
            <a:off x="3367803" y="1453725"/>
            <a:ext cx="5456393" cy="3950550"/>
          </a:xfrm>
          <a:prstGeom prst="rect">
            <a:avLst/>
          </a:prstGeom>
        </p:spPr>
      </p:pic>
      <p:pic>
        <p:nvPicPr>
          <p:cNvPr id="10" name="Graphic 21">
            <a:extLst>
              <a:ext uri="{FF2B5EF4-FFF2-40B4-BE49-F238E27FC236}">
                <a16:creationId xmlns:a16="http://schemas.microsoft.com/office/drawing/2014/main" id="{F4108226-2A3E-47AC-BBFE-68C208049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4F8887-16FF-4C35-8394-E3FAFE6D1F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CBF8921-1E3C-4893-B017-57A2B4C181D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69861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3169A4-0FB8-C40B-8DDC-CD7DBE366134}"/>
              </a:ext>
            </a:extLst>
          </p:cNvPr>
          <p:cNvPicPr>
            <a:picLocks noChangeAspect="1"/>
          </p:cNvPicPr>
          <p:nvPr/>
        </p:nvPicPr>
        <p:blipFill>
          <a:blip r:embed="rId2"/>
          <a:stretch>
            <a:fillRect/>
          </a:stretch>
        </p:blipFill>
        <p:spPr>
          <a:xfrm>
            <a:off x="2875722" y="755374"/>
            <a:ext cx="5923721" cy="4532243"/>
          </a:xfrm>
          <a:prstGeom prst="rect">
            <a:avLst/>
          </a:prstGeom>
        </p:spPr>
      </p:pic>
      <p:pic>
        <p:nvPicPr>
          <p:cNvPr id="6" name="Graphic 21">
            <a:extLst>
              <a:ext uri="{FF2B5EF4-FFF2-40B4-BE49-F238E27FC236}">
                <a16:creationId xmlns:a16="http://schemas.microsoft.com/office/drawing/2014/main" id="{676B4E7A-FBA7-4E34-BD95-3872E8D43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150EF50C-51ED-482A-9507-347DC7C138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200A2D0-9806-494C-B530-18EE6466344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86961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EDF522-F4A7-26B6-2FC6-8757FB202BDC}"/>
              </a:ext>
            </a:extLst>
          </p:cNvPr>
          <p:cNvPicPr>
            <a:picLocks noChangeAspect="1"/>
          </p:cNvPicPr>
          <p:nvPr/>
        </p:nvPicPr>
        <p:blipFill rotWithShape="1">
          <a:blip r:embed="rId2"/>
          <a:srcRect b="7770"/>
          <a:stretch/>
        </p:blipFill>
        <p:spPr>
          <a:xfrm>
            <a:off x="2597426" y="781878"/>
            <a:ext cx="6997148" cy="4585252"/>
          </a:xfrm>
          <a:prstGeom prst="rect">
            <a:avLst/>
          </a:prstGeom>
        </p:spPr>
      </p:pic>
      <p:pic>
        <p:nvPicPr>
          <p:cNvPr id="6" name="Graphic 21">
            <a:extLst>
              <a:ext uri="{FF2B5EF4-FFF2-40B4-BE49-F238E27FC236}">
                <a16:creationId xmlns:a16="http://schemas.microsoft.com/office/drawing/2014/main" id="{6EA1A1F1-EDE8-48CB-ADAD-DAA9168DCD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AB689B6-D89E-4E4F-BFE2-5BBC54693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82F072D1-13F3-49D6-A63D-8489ABBA79F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12033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EE9BA1-7623-4D29-AB9D-5FE4001158F7}"/>
              </a:ext>
            </a:extLst>
          </p:cNvPr>
          <p:cNvPicPr>
            <a:picLocks noChangeAspect="1"/>
          </p:cNvPicPr>
          <p:nvPr/>
        </p:nvPicPr>
        <p:blipFill>
          <a:blip r:embed="rId2"/>
          <a:stretch>
            <a:fillRect/>
          </a:stretch>
        </p:blipFill>
        <p:spPr>
          <a:xfrm>
            <a:off x="761393" y="1212844"/>
            <a:ext cx="4775929" cy="3647048"/>
          </a:xfrm>
          <a:prstGeom prst="rect">
            <a:avLst/>
          </a:prstGeom>
        </p:spPr>
      </p:pic>
      <p:pic>
        <p:nvPicPr>
          <p:cNvPr id="7" name="Picture 6">
            <a:extLst>
              <a:ext uri="{FF2B5EF4-FFF2-40B4-BE49-F238E27FC236}">
                <a16:creationId xmlns:a16="http://schemas.microsoft.com/office/drawing/2014/main" id="{970D74AB-F32B-4297-B07C-F7715AC9BE63}"/>
              </a:ext>
            </a:extLst>
          </p:cNvPr>
          <p:cNvPicPr>
            <a:picLocks noChangeAspect="1"/>
          </p:cNvPicPr>
          <p:nvPr/>
        </p:nvPicPr>
        <p:blipFill>
          <a:blip r:embed="rId3"/>
          <a:stretch>
            <a:fillRect/>
          </a:stretch>
        </p:blipFill>
        <p:spPr>
          <a:xfrm>
            <a:off x="6897528" y="2483959"/>
            <a:ext cx="4720920" cy="3601329"/>
          </a:xfrm>
          <a:prstGeom prst="rect">
            <a:avLst/>
          </a:prstGeom>
        </p:spPr>
      </p:pic>
      <p:pic>
        <p:nvPicPr>
          <p:cNvPr id="8" name="Graphic 21">
            <a:extLst>
              <a:ext uri="{FF2B5EF4-FFF2-40B4-BE49-F238E27FC236}">
                <a16:creationId xmlns:a16="http://schemas.microsoft.com/office/drawing/2014/main" id="{F0DDFCCB-5614-4F9D-BC63-8E7DE5D1AE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BF3DD6B-A839-495B-94EE-C170CA2627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A8816E0A-8D2A-40DA-8823-7248C82CAC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94958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رؤية</a:t>
            </a:r>
            <a:endParaRPr lang="en-US" sz="2000" b="1" dirty="0">
              <a:solidFill>
                <a:srgbClr val="000000"/>
              </a:solidFill>
            </a:endParaRPr>
          </a:p>
        </p:txBody>
      </p:sp>
      <p:pic>
        <p:nvPicPr>
          <p:cNvPr id="8" name="Graphic 21">
            <a:extLst>
              <a:ext uri="{FF2B5EF4-FFF2-40B4-BE49-F238E27FC236}">
                <a16:creationId xmlns:a16="http://schemas.microsoft.com/office/drawing/2014/main" id="{4A04EE44-FA78-4E52-9CAB-403EE7C474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9FE18BFD-906A-489A-AA74-12E8F4F6A1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F2D6C099-C2C3-4D1F-9F61-F35F24C8CC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2110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8F6695-61AD-BA16-1BB7-744F48CB1AED}"/>
              </a:ext>
            </a:extLst>
          </p:cNvPr>
          <p:cNvPicPr>
            <a:picLocks noChangeAspect="1"/>
          </p:cNvPicPr>
          <p:nvPr/>
        </p:nvPicPr>
        <p:blipFill>
          <a:blip r:embed="rId2"/>
          <a:stretch>
            <a:fillRect/>
          </a:stretch>
        </p:blipFill>
        <p:spPr>
          <a:xfrm>
            <a:off x="1669774" y="596348"/>
            <a:ext cx="8852452" cy="5724939"/>
          </a:xfrm>
          <a:prstGeom prst="rect">
            <a:avLst/>
          </a:prstGeom>
        </p:spPr>
      </p:pic>
      <p:pic>
        <p:nvPicPr>
          <p:cNvPr id="6" name="Graphic 21">
            <a:extLst>
              <a:ext uri="{FF2B5EF4-FFF2-40B4-BE49-F238E27FC236}">
                <a16:creationId xmlns:a16="http://schemas.microsoft.com/office/drawing/2014/main" id="{7F6B3A01-C82D-42E5-AD29-3FC1C3B6ED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0EBEFB53-F17C-4FFB-BDED-CC92C8A44D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25A15406-3E60-40D7-998C-1237F8937D6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44634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446B9E-EDE1-9565-B677-82B0E31F62DA}"/>
              </a:ext>
            </a:extLst>
          </p:cNvPr>
          <p:cNvPicPr>
            <a:picLocks noChangeAspect="1"/>
          </p:cNvPicPr>
          <p:nvPr/>
        </p:nvPicPr>
        <p:blipFill>
          <a:blip r:embed="rId2"/>
          <a:stretch>
            <a:fillRect/>
          </a:stretch>
        </p:blipFill>
        <p:spPr>
          <a:xfrm>
            <a:off x="-132520" y="192156"/>
            <a:ext cx="11924098" cy="2383743"/>
          </a:xfrm>
          <a:prstGeom prst="rect">
            <a:avLst/>
          </a:prstGeom>
        </p:spPr>
      </p:pic>
      <p:pic>
        <p:nvPicPr>
          <p:cNvPr id="3" name="Picture 2">
            <a:extLst>
              <a:ext uri="{FF2B5EF4-FFF2-40B4-BE49-F238E27FC236}">
                <a16:creationId xmlns:a16="http://schemas.microsoft.com/office/drawing/2014/main" id="{3F85D9E8-AB86-CEB5-C4F4-B5CB817A0AA7}"/>
              </a:ext>
            </a:extLst>
          </p:cNvPr>
          <p:cNvPicPr>
            <a:picLocks noChangeAspect="1"/>
          </p:cNvPicPr>
          <p:nvPr/>
        </p:nvPicPr>
        <p:blipFill rotWithShape="1">
          <a:blip r:embed="rId3"/>
          <a:srcRect b="8649"/>
          <a:stretch/>
        </p:blipFill>
        <p:spPr>
          <a:xfrm>
            <a:off x="2551042" y="2239618"/>
            <a:ext cx="7089914" cy="4426226"/>
          </a:xfrm>
          <a:prstGeom prst="rect">
            <a:avLst/>
          </a:prstGeom>
        </p:spPr>
      </p:pic>
      <p:pic>
        <p:nvPicPr>
          <p:cNvPr id="7" name="Graphic 21">
            <a:extLst>
              <a:ext uri="{FF2B5EF4-FFF2-40B4-BE49-F238E27FC236}">
                <a16:creationId xmlns:a16="http://schemas.microsoft.com/office/drawing/2014/main" id="{0E79BBB7-F3AB-4166-9FA8-52536F6DF5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07D443E3-C151-47BC-A8C3-C0D6D8597F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1D4EEE64-D28D-4B9A-84A9-0FAF4D9A31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57465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420E661-4426-445E-96AB-CB031EA08ABF}"/>
              </a:ext>
            </a:extLst>
          </p:cNvPr>
          <p:cNvPicPr>
            <a:picLocks noChangeAspect="1"/>
          </p:cNvPicPr>
          <p:nvPr/>
        </p:nvPicPr>
        <p:blipFill>
          <a:blip r:embed="rId2"/>
          <a:stretch>
            <a:fillRect/>
          </a:stretch>
        </p:blipFill>
        <p:spPr>
          <a:xfrm>
            <a:off x="6414867" y="1212844"/>
            <a:ext cx="3286565" cy="4894124"/>
          </a:xfrm>
          <a:prstGeom prst="rect">
            <a:avLst/>
          </a:prstGeom>
        </p:spPr>
      </p:pic>
      <p:pic>
        <p:nvPicPr>
          <p:cNvPr id="8" name="Picture 7">
            <a:extLst>
              <a:ext uri="{FF2B5EF4-FFF2-40B4-BE49-F238E27FC236}">
                <a16:creationId xmlns:a16="http://schemas.microsoft.com/office/drawing/2014/main" id="{B180DF51-28A9-4C09-919C-11206B52D3BD}"/>
              </a:ext>
            </a:extLst>
          </p:cNvPr>
          <p:cNvPicPr>
            <a:picLocks noChangeAspect="1"/>
          </p:cNvPicPr>
          <p:nvPr/>
        </p:nvPicPr>
        <p:blipFill>
          <a:blip r:embed="rId3"/>
          <a:stretch>
            <a:fillRect/>
          </a:stretch>
        </p:blipFill>
        <p:spPr>
          <a:xfrm>
            <a:off x="1059658" y="1253404"/>
            <a:ext cx="3728242" cy="4716407"/>
          </a:xfrm>
          <a:prstGeom prst="rect">
            <a:avLst/>
          </a:prstGeom>
        </p:spPr>
      </p:pic>
      <p:pic>
        <p:nvPicPr>
          <p:cNvPr id="9" name="Graphic 21">
            <a:extLst>
              <a:ext uri="{FF2B5EF4-FFF2-40B4-BE49-F238E27FC236}">
                <a16:creationId xmlns:a16="http://schemas.microsoft.com/office/drawing/2014/main" id="{ACB804AC-0437-41A6-ABDF-0833D1E1AE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C5D18B53-00F3-4DBD-83BE-D32055D1CC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8DAF22B-8561-4D73-9CD9-81E0051739F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90733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رؤية</a:t>
            </a:r>
            <a:endParaRPr lang="en-US" sz="2000" b="1" dirty="0">
              <a:solidFill>
                <a:srgbClr val="000000"/>
              </a:solidFill>
            </a:endParaRPr>
          </a:p>
        </p:txBody>
      </p:sp>
      <p:pic>
        <p:nvPicPr>
          <p:cNvPr id="8" name="Graphic 21">
            <a:extLst>
              <a:ext uri="{FF2B5EF4-FFF2-40B4-BE49-F238E27FC236}">
                <a16:creationId xmlns:a16="http://schemas.microsoft.com/office/drawing/2014/main" id="{DEC4200E-C56E-4168-8ED5-08725FA315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A2CB42C-E214-46C8-9483-8F388A3A32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9665F81E-4CFA-445D-AD36-5E14EA748A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68843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429907-0B08-E367-8915-D2ADC0D5AD39}"/>
              </a:ext>
            </a:extLst>
          </p:cNvPr>
          <p:cNvPicPr>
            <a:picLocks noChangeAspect="1"/>
          </p:cNvPicPr>
          <p:nvPr/>
        </p:nvPicPr>
        <p:blipFill rotWithShape="1">
          <a:blip r:embed="rId2"/>
          <a:srcRect b="8534"/>
          <a:stretch/>
        </p:blipFill>
        <p:spPr>
          <a:xfrm>
            <a:off x="5473147" y="4564753"/>
            <a:ext cx="4016237" cy="1995074"/>
          </a:xfrm>
          <a:prstGeom prst="rect">
            <a:avLst/>
          </a:prstGeom>
        </p:spPr>
      </p:pic>
      <p:pic>
        <p:nvPicPr>
          <p:cNvPr id="3" name="Picture 2">
            <a:extLst>
              <a:ext uri="{FF2B5EF4-FFF2-40B4-BE49-F238E27FC236}">
                <a16:creationId xmlns:a16="http://schemas.microsoft.com/office/drawing/2014/main" id="{91E43DAE-A211-DEEE-BD25-6C5D537F8061}"/>
              </a:ext>
            </a:extLst>
          </p:cNvPr>
          <p:cNvPicPr>
            <a:picLocks noChangeAspect="1"/>
          </p:cNvPicPr>
          <p:nvPr/>
        </p:nvPicPr>
        <p:blipFill rotWithShape="1">
          <a:blip r:embed="rId3"/>
          <a:srcRect b="7638"/>
          <a:stretch/>
        </p:blipFill>
        <p:spPr>
          <a:xfrm>
            <a:off x="6586330" y="641282"/>
            <a:ext cx="4373218" cy="3692180"/>
          </a:xfrm>
          <a:prstGeom prst="rect">
            <a:avLst/>
          </a:prstGeom>
        </p:spPr>
      </p:pic>
      <p:pic>
        <p:nvPicPr>
          <p:cNvPr id="4" name="Picture 3">
            <a:extLst>
              <a:ext uri="{FF2B5EF4-FFF2-40B4-BE49-F238E27FC236}">
                <a16:creationId xmlns:a16="http://schemas.microsoft.com/office/drawing/2014/main" id="{0CF72119-43BC-484F-6F35-828033978BFC}"/>
              </a:ext>
            </a:extLst>
          </p:cNvPr>
          <p:cNvPicPr>
            <a:picLocks noChangeAspect="1"/>
          </p:cNvPicPr>
          <p:nvPr/>
        </p:nvPicPr>
        <p:blipFill>
          <a:blip r:embed="rId4"/>
          <a:stretch>
            <a:fillRect/>
          </a:stretch>
        </p:blipFill>
        <p:spPr>
          <a:xfrm>
            <a:off x="1330601" y="430283"/>
            <a:ext cx="3585956" cy="5374170"/>
          </a:xfrm>
          <a:prstGeom prst="rect">
            <a:avLst/>
          </a:prstGeom>
        </p:spPr>
      </p:pic>
      <p:pic>
        <p:nvPicPr>
          <p:cNvPr id="10" name="Graphic 21">
            <a:extLst>
              <a:ext uri="{FF2B5EF4-FFF2-40B4-BE49-F238E27FC236}">
                <a16:creationId xmlns:a16="http://schemas.microsoft.com/office/drawing/2014/main" id="{76B4885A-2211-4AB3-8A04-0B119DCA973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B405587-5B85-4ABB-BD4F-00063A5197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035FB68-05BF-428E-926B-3E573FBE25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62838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38FA23-4DBE-FCF8-3E26-777342B8505D}"/>
              </a:ext>
            </a:extLst>
          </p:cNvPr>
          <p:cNvPicPr>
            <a:picLocks noChangeAspect="1"/>
          </p:cNvPicPr>
          <p:nvPr/>
        </p:nvPicPr>
        <p:blipFill>
          <a:blip r:embed="rId2"/>
          <a:stretch>
            <a:fillRect/>
          </a:stretch>
        </p:blipFill>
        <p:spPr>
          <a:xfrm>
            <a:off x="267190" y="859100"/>
            <a:ext cx="11924810" cy="2383743"/>
          </a:xfrm>
          <a:prstGeom prst="rect">
            <a:avLst/>
          </a:prstGeom>
        </p:spPr>
      </p:pic>
      <p:pic>
        <p:nvPicPr>
          <p:cNvPr id="3" name="Picture 2">
            <a:extLst>
              <a:ext uri="{FF2B5EF4-FFF2-40B4-BE49-F238E27FC236}">
                <a16:creationId xmlns:a16="http://schemas.microsoft.com/office/drawing/2014/main" id="{BD01A071-8CC1-754F-B863-FB8C7CFE2977}"/>
              </a:ext>
            </a:extLst>
          </p:cNvPr>
          <p:cNvPicPr>
            <a:picLocks noChangeAspect="1"/>
          </p:cNvPicPr>
          <p:nvPr/>
        </p:nvPicPr>
        <p:blipFill>
          <a:blip r:embed="rId3"/>
          <a:stretch>
            <a:fillRect/>
          </a:stretch>
        </p:blipFill>
        <p:spPr>
          <a:xfrm>
            <a:off x="3928751" y="2502380"/>
            <a:ext cx="4334497" cy="3153603"/>
          </a:xfrm>
          <a:prstGeom prst="rect">
            <a:avLst/>
          </a:prstGeom>
        </p:spPr>
      </p:pic>
      <p:pic>
        <p:nvPicPr>
          <p:cNvPr id="7" name="Graphic 21">
            <a:extLst>
              <a:ext uri="{FF2B5EF4-FFF2-40B4-BE49-F238E27FC236}">
                <a16:creationId xmlns:a16="http://schemas.microsoft.com/office/drawing/2014/main" id="{C7986B5D-FD0F-451F-921F-316A23927F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0888F2-FF0A-48A7-A2A6-F3D6B4F0E4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4FAEBFE4-18E6-4A33-AC97-8EADA51CDA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33281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004BEA-416B-46AB-73F4-A14A35F5B2A3}"/>
              </a:ext>
            </a:extLst>
          </p:cNvPr>
          <p:cNvPicPr>
            <a:picLocks noChangeAspect="1"/>
          </p:cNvPicPr>
          <p:nvPr/>
        </p:nvPicPr>
        <p:blipFill>
          <a:blip r:embed="rId2"/>
          <a:stretch>
            <a:fillRect/>
          </a:stretch>
        </p:blipFill>
        <p:spPr>
          <a:xfrm>
            <a:off x="6708395" y="1241978"/>
            <a:ext cx="5215766" cy="3674580"/>
          </a:xfrm>
          <a:prstGeom prst="rect">
            <a:avLst/>
          </a:prstGeom>
        </p:spPr>
      </p:pic>
      <p:pic>
        <p:nvPicPr>
          <p:cNvPr id="4" name="Picture 3">
            <a:extLst>
              <a:ext uri="{FF2B5EF4-FFF2-40B4-BE49-F238E27FC236}">
                <a16:creationId xmlns:a16="http://schemas.microsoft.com/office/drawing/2014/main" id="{8683FCD2-CB4B-0525-D596-EF6C9856A5C8}"/>
              </a:ext>
            </a:extLst>
          </p:cNvPr>
          <p:cNvPicPr>
            <a:picLocks noChangeAspect="1"/>
          </p:cNvPicPr>
          <p:nvPr/>
        </p:nvPicPr>
        <p:blipFill rotWithShape="1">
          <a:blip r:embed="rId3"/>
          <a:srcRect b="11613"/>
          <a:stretch/>
        </p:blipFill>
        <p:spPr>
          <a:xfrm>
            <a:off x="569844" y="1404005"/>
            <a:ext cx="5833027" cy="4049989"/>
          </a:xfrm>
          <a:prstGeom prst="rect">
            <a:avLst/>
          </a:prstGeom>
        </p:spPr>
      </p:pic>
      <p:pic>
        <p:nvPicPr>
          <p:cNvPr id="8" name="Graphic 21">
            <a:extLst>
              <a:ext uri="{FF2B5EF4-FFF2-40B4-BE49-F238E27FC236}">
                <a16:creationId xmlns:a16="http://schemas.microsoft.com/office/drawing/2014/main" id="{036E147A-C530-478A-B4E6-D3B74A38BD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D844F2B5-8E7A-4DF1-9183-C32B4D1B0E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EA7B42D9-CC89-4A04-AEC0-0221F83558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072963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8C3E4B-AFFE-3A18-1F7B-31B2E325542D}"/>
              </a:ext>
            </a:extLst>
          </p:cNvPr>
          <p:cNvPicPr>
            <a:picLocks noChangeAspect="1"/>
          </p:cNvPicPr>
          <p:nvPr/>
        </p:nvPicPr>
        <p:blipFill>
          <a:blip r:embed="rId2"/>
          <a:stretch>
            <a:fillRect/>
          </a:stretch>
        </p:blipFill>
        <p:spPr>
          <a:xfrm>
            <a:off x="3233530" y="1378226"/>
            <a:ext cx="5923721" cy="3962400"/>
          </a:xfrm>
          <a:prstGeom prst="rect">
            <a:avLst/>
          </a:prstGeom>
        </p:spPr>
      </p:pic>
      <p:pic>
        <p:nvPicPr>
          <p:cNvPr id="6" name="Graphic 21">
            <a:extLst>
              <a:ext uri="{FF2B5EF4-FFF2-40B4-BE49-F238E27FC236}">
                <a16:creationId xmlns:a16="http://schemas.microsoft.com/office/drawing/2014/main" id="{2B2B7192-3F2A-4901-B676-E6E4CE3B56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682DA76E-58BA-4305-8E57-0EA77A0B3E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8B9B13AC-60CE-4B17-A438-9FC80DAFC09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84142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7697EE1-BE06-432B-8692-98857B48416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866AC96-C444-40AC-8B7B-B281DBE8DAF6}"/>
              </a:ext>
            </a:extLst>
          </p:cNvPr>
          <p:cNvPicPr>
            <a:picLocks noChangeAspect="1"/>
          </p:cNvPicPr>
          <p:nvPr/>
        </p:nvPicPr>
        <p:blipFill rotWithShape="1">
          <a:blip r:embed="rId2"/>
          <a:srcRect t="12659"/>
          <a:stretch/>
        </p:blipFill>
        <p:spPr>
          <a:xfrm>
            <a:off x="949134" y="556144"/>
            <a:ext cx="8774422" cy="5989781"/>
          </a:xfrm>
          <a:prstGeom prst="rect">
            <a:avLst/>
          </a:prstGeom>
        </p:spPr>
      </p:pic>
      <p:pic>
        <p:nvPicPr>
          <p:cNvPr id="8" name="Graphic 21">
            <a:extLst>
              <a:ext uri="{FF2B5EF4-FFF2-40B4-BE49-F238E27FC236}">
                <a16:creationId xmlns:a16="http://schemas.microsoft.com/office/drawing/2014/main" id="{287748E6-DA66-420E-A0D9-5B3A3346C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96D0049A-EB36-4809-AEFB-933A38341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56E984A2-D97B-4964-B249-3201E905097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41381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11" name="Graphic 21">
            <a:extLst>
              <a:ext uri="{FF2B5EF4-FFF2-40B4-BE49-F238E27FC236}">
                <a16:creationId xmlns:a16="http://schemas.microsoft.com/office/drawing/2014/main" id="{FF054546-20F4-42BF-8C33-1B790ADE81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33489DDE-BF3A-4597-9FE9-EE3A5192AF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5B0EB809-8270-4BC0-9C22-887DEB83863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5445922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Purposiveness </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Rigor</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Testability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Replicability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Precision</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Objectivity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Generalizability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Parsimony</a:t>
            </a:r>
          </a:p>
          <a:p>
            <a:pPr marL="514350" indent="-514350" algn="just">
              <a:buFont typeface="+mj-lt"/>
              <a:buAutoNum type="arabicPeriod"/>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EDA2D5C-0043-4069-BB8F-63E310C1EF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97159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We will explain each of these characteristics in the context of the following example:</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Consider the case of a manager who is interested in investigating how employees’ commitment to the organization can be increased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pic>
        <p:nvPicPr>
          <p:cNvPr id="10" name="Graphic 21">
            <a:extLst>
              <a:ext uri="{FF2B5EF4-FFF2-40B4-BE49-F238E27FC236}">
                <a16:creationId xmlns:a16="http://schemas.microsoft.com/office/drawing/2014/main" id="{D0D4BCB3-AC18-4933-B8E4-82A241B10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0D5B8D3D-6D5A-499F-BACC-E84A00F24F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57D43BE-DA2D-466F-B501-765C1EEEA6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747474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453" y="1824317"/>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manager has started the research with a definite aim or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focus is on increasing the commitment of employees to the organization, as this will be a beneficial in many ways.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Purposiveness.</a:t>
            </a:r>
          </a:p>
        </p:txBody>
      </p:sp>
      <p:pic>
        <p:nvPicPr>
          <p:cNvPr id="10" name="Graphic 21">
            <a:extLst>
              <a:ext uri="{FF2B5EF4-FFF2-40B4-BE49-F238E27FC236}">
                <a16:creationId xmlns:a16="http://schemas.microsoft.com/office/drawing/2014/main" id="{DF3AFDEE-176F-4B0F-8945-1DACD1DAE8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0C3705E-F903-4286-B453-BD50B7C649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87BDC65-9350-43BC-A7A0-FFD2D92945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7568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6769" y="1824317"/>
            <a:ext cx="8910507"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An increase in employee commitment will translate into less turnover, less absenteeism, and increased performance levels, all of which would definitely benefit the organization.</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Purposiveness- Cont.</a:t>
            </a:r>
          </a:p>
        </p:txBody>
      </p:sp>
      <p:pic>
        <p:nvPicPr>
          <p:cNvPr id="10" name="Graphic 21">
            <a:extLst>
              <a:ext uri="{FF2B5EF4-FFF2-40B4-BE49-F238E27FC236}">
                <a16:creationId xmlns:a16="http://schemas.microsoft.com/office/drawing/2014/main" id="{7CBD3E28-E092-4946-AD3A-155200B72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9E6178A-0CEB-411D-81DB-92B3762F30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5BF1295-CC8B-442C-9E65-6488E1896E2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00767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good theoretical base and a sound methodological design would add rigor to a purposive study.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Rigor means carefulness, and the degree of exactitude </a:t>
            </a:r>
            <a:r>
              <a:rPr lang="ar-SA" sz="2800" dirty="0">
                <a:solidFill>
                  <a:srgbClr val="2D3956"/>
                </a:solidFill>
                <a:latin typeface="Tajawal ExtraBold" panose="00000800000000000000" pitchFamily="2" charset="-78"/>
                <a:cs typeface="Tajawal ExtraBold" panose="00000800000000000000" pitchFamily="2" charset="-78"/>
              </a:rPr>
              <a:t>الدقة </a:t>
            </a:r>
            <a:r>
              <a:rPr lang="en-US" sz="2800" dirty="0">
                <a:solidFill>
                  <a:srgbClr val="2D3956"/>
                </a:solidFill>
                <a:latin typeface="Tajawal ExtraBold" panose="00000800000000000000" pitchFamily="2" charset="-78"/>
                <a:cs typeface="Tajawal ExtraBold" panose="00000800000000000000" pitchFamily="2" charset="-78"/>
              </a:rPr>
              <a:t>in research investigations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Rigor</a:t>
            </a:r>
          </a:p>
        </p:txBody>
      </p:sp>
      <p:pic>
        <p:nvPicPr>
          <p:cNvPr id="10" name="Graphic 21">
            <a:extLst>
              <a:ext uri="{FF2B5EF4-FFF2-40B4-BE49-F238E27FC236}">
                <a16:creationId xmlns:a16="http://schemas.microsoft.com/office/drawing/2014/main" id="{6FA1424F-EEDE-4004-B46D-707212569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6AD15DFB-5767-49A1-BA56-5A1C2C7E34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2D9FD48-50AC-498B-8D7E-7106E548DEB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495777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2486137"/>
            <a:ext cx="9345750" cy="2702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Let us say that the manager of an organization asks 10 of its employees to indicate what would increase their level of commitment to the organization.</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If the manager depends solely on the basis of their responses reaches to several conclusions on how employee commitment can be increased, </a:t>
            </a:r>
            <a:r>
              <a:rPr kumimoji="0" lang="en-US" sz="2400" b="0" i="0" u="none" strike="noStrike" kern="0" cap="none" spc="0" normalizeH="0" baseline="0" noProof="0" dirty="0">
                <a:ln>
                  <a:noFill/>
                </a:ln>
                <a:solidFill>
                  <a:srgbClr val="00009A"/>
                </a:solidFill>
                <a:effectLst/>
                <a:uLnTx/>
                <a:uFillTx/>
                <a:latin typeface="ArialUnicodeMS"/>
                <a:ea typeface="Roboto Condensed Light"/>
                <a:cs typeface="Roboto Condensed Light"/>
                <a:sym typeface="Roboto Condensed Light"/>
              </a:rPr>
              <a:t>the whole approach to the investigation would be unscientific</a:t>
            </a:r>
            <a:endParaRPr kumimoji="0" lang="en-US" sz="2400" b="0" i="0" u="none" strike="noStrike" kern="0" cap="none" spc="0" normalizeH="0" baseline="0" noProof="0" dirty="0">
              <a:ln>
                <a:noFill/>
              </a:ln>
              <a:solidFill>
                <a:srgbClr val="263248"/>
              </a:solidFill>
              <a:effectLst/>
              <a:uLnTx/>
              <a:uFillTx/>
              <a:latin typeface="Roboto Condensed Light"/>
              <a:ea typeface="Roboto Condensed Light"/>
              <a:cs typeface="Roboto Condensed Light"/>
              <a:sym typeface="Roboto Condensed Light"/>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8065"/>
            <a:ext cx="9262823" cy="954107"/>
          </a:xfrm>
          <a:prstGeom prst="rect">
            <a:avLst/>
          </a:prstGeom>
          <a:noFill/>
        </p:spPr>
        <p:txBody>
          <a:bodyPr wrap="square" rtlCol="0">
            <a:spAutoFit/>
          </a:bodyPr>
          <a:lstStyle/>
          <a:p>
            <a:pPr marL="457200" indent="-457200" algn="ctr">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In the case of our example of increasing the commitment of employees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Rigor- Cont..</a:t>
            </a:r>
          </a:p>
        </p:txBody>
      </p:sp>
      <p:pic>
        <p:nvPicPr>
          <p:cNvPr id="10" name="Graphic 21">
            <a:extLst>
              <a:ext uri="{FF2B5EF4-FFF2-40B4-BE49-F238E27FC236}">
                <a16:creationId xmlns:a16="http://schemas.microsoft.com/office/drawing/2014/main" id="{D8F3F971-F8A3-4749-8051-6544D6293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465FD7A-EFE9-40BE-84FB-A138239CC60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C5E3849-B9A5-4C6B-82F7-F56A914BA8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533150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6"/>
            <a:ext cx="10227212" cy="3471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taking random selection of employees of the organization, and the study of previous research done of the area of organizational commitment, the researcher develops certain hypotheses on how employee commitment can be enhanced. </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pPr algn="ctr"/>
            <a:r>
              <a:rPr lang="en-US" sz="3200" b="1" dirty="0"/>
              <a:t>Testability.</a:t>
            </a:r>
          </a:p>
          <a:p>
            <a:endParaRPr lang="en-US" sz="3200" b="1" dirty="0"/>
          </a:p>
        </p:txBody>
      </p:sp>
      <p:pic>
        <p:nvPicPr>
          <p:cNvPr id="10" name="Graphic 21">
            <a:extLst>
              <a:ext uri="{FF2B5EF4-FFF2-40B4-BE49-F238E27FC236}">
                <a16:creationId xmlns:a16="http://schemas.microsoft.com/office/drawing/2014/main" id="{74E6ACB6-3340-4303-897D-910514A9B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045D6FE-49EA-4F73-8C12-6D54F125D1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DC6612D-5C49-4D13-825A-43C36BC3106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9680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5"/>
            <a:ext cx="10227212" cy="3914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Then these hypotheses can be tested by applying certain statistical tests to the data collected for the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Scientific research tends itself to testing logically developed hypotheses to see whether or not the data support the hypotheses that are developed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pPr algn="ctr"/>
            <a:r>
              <a:rPr lang="en-US" sz="3200" b="1" dirty="0"/>
              <a:t>Testability- Cont..</a:t>
            </a:r>
          </a:p>
          <a:p>
            <a:endParaRPr lang="en-US" sz="3200" b="1" dirty="0"/>
          </a:p>
        </p:txBody>
      </p:sp>
      <p:pic>
        <p:nvPicPr>
          <p:cNvPr id="10" name="Graphic 21">
            <a:extLst>
              <a:ext uri="{FF2B5EF4-FFF2-40B4-BE49-F238E27FC236}">
                <a16:creationId xmlns:a16="http://schemas.microsoft.com/office/drawing/2014/main" id="{4910CDE7-5F08-4080-9B1B-CB2B580FB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3802CA5-A2F6-4844-A62E-2C7D0FEA15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DA77FB4-4A7A-4731-BB52-81D934B4355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974189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results of the tests of hypotheses should be supported again and again when the same type of research is repeated in other similar circumstances.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the results are repeated, we will gain confidence in the scientific nature of our research</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Replicability</a:t>
            </a:r>
          </a:p>
        </p:txBody>
      </p:sp>
      <p:pic>
        <p:nvPicPr>
          <p:cNvPr id="10" name="Graphic 21">
            <a:extLst>
              <a:ext uri="{FF2B5EF4-FFF2-40B4-BE49-F238E27FC236}">
                <a16:creationId xmlns:a16="http://schemas.microsoft.com/office/drawing/2014/main" id="{EF9F907C-C68C-4B55-990C-9EAF045A23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E3957BF-77B2-442B-9E4F-F32FFC40B9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D653643-B6A6-440B-96ED-24A77CE4482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469436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Precision</a:t>
            </a:r>
            <a:r>
              <a:rPr lang="en-US" sz="2800" dirty="0">
                <a:solidFill>
                  <a:srgbClr val="2D3956"/>
                </a:solidFill>
                <a:latin typeface="Tajawal ExtraBold" panose="00000800000000000000" pitchFamily="2" charset="-78"/>
                <a:cs typeface="Tajawal ExtraBold" panose="00000800000000000000" pitchFamily="2" charset="-78"/>
              </a:rPr>
              <a:t> refers to the closeness of the findings to reality based on a sample.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Confidence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refers to the probability that our estimations are correct.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Precision and Confidence</a:t>
            </a:r>
          </a:p>
        </p:txBody>
      </p:sp>
      <p:pic>
        <p:nvPicPr>
          <p:cNvPr id="6" name="Graphic 21">
            <a:extLst>
              <a:ext uri="{FF2B5EF4-FFF2-40B4-BE49-F238E27FC236}">
                <a16:creationId xmlns:a16="http://schemas.microsoft.com/office/drawing/2014/main" id="{91980D35-7D6D-45D2-B65A-48A96AC84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D6BE3982-F61F-4A29-8FCC-4BB573B7B6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E31BCDEE-CE2A-4118-89C6-D9F9AE32BB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594880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42133"/>
            <a:ext cx="9218516"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not enough to be precise, but it is also important that we can confidently claim that 95% of the time our results would be true and there is only a 5% chance of our being wrong. This is also known as confidence level.</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greater the precision and confidence we aim at in our research, the more scientific is the investigation and the more useful are the results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Precision and Confidence-Cont.</a:t>
            </a:r>
          </a:p>
        </p:txBody>
      </p:sp>
      <p:pic>
        <p:nvPicPr>
          <p:cNvPr id="10" name="Graphic 21">
            <a:extLst>
              <a:ext uri="{FF2B5EF4-FFF2-40B4-BE49-F238E27FC236}">
                <a16:creationId xmlns:a16="http://schemas.microsoft.com/office/drawing/2014/main" id="{50C2979F-005D-43E3-86EF-96DEEF916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9290E7D-2495-482F-AFEF-7A9A9AD3EA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6BEFB90E-B252-4FFB-A97E-180469B3AD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145193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drawn through the interpretation of the results of data analysis should be objective.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should be based on the facts of the findings derived from actual data, and not on our own subjective or emotional values.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objective the interpretation of the data, the more scientific the research investigation becomes.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Objectivity</a:t>
            </a:r>
          </a:p>
        </p:txBody>
      </p:sp>
      <p:pic>
        <p:nvPicPr>
          <p:cNvPr id="10" name="Graphic 21">
            <a:extLst>
              <a:ext uri="{FF2B5EF4-FFF2-40B4-BE49-F238E27FC236}">
                <a16:creationId xmlns:a16="http://schemas.microsoft.com/office/drawing/2014/main" id="{9D6EF0D1-E368-4FD8-BC39-A51A18F751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23F67157-6DDA-495C-8FB7-8A6FFD17F4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19DC863-B9D5-404D-A6BE-0F1082D2B4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23194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Generalizability refers to the scope of applicability of the research findings in one organizational setting to other settings.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wider the range of applicability of the solutions generated by research, the more useful the research is to the users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Generalizability</a:t>
            </a:r>
          </a:p>
        </p:txBody>
      </p:sp>
      <p:pic>
        <p:nvPicPr>
          <p:cNvPr id="10" name="Graphic 21">
            <a:extLst>
              <a:ext uri="{FF2B5EF4-FFF2-40B4-BE49-F238E27FC236}">
                <a16:creationId xmlns:a16="http://schemas.microsoft.com/office/drawing/2014/main" id="{1E4C1F45-CADE-4961-B844-C2225AB61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0DF0DFA-9EF1-4FBC-A23C-F0847DB337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CD65634-9640-4093-9FB1-5D8E446B9B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505599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Parsimony refers to simplicity in explaining the phenomena or problems that occur, and in generating solutions for the problems.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Economy in research models is achieved when we can build into our research framework a lesser number of variables that would explain the variance far more efficiently than a complex set of variables that would only marginally add to the variance explained.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Parsimony.</a:t>
            </a:r>
          </a:p>
        </p:txBody>
      </p:sp>
      <p:pic>
        <p:nvPicPr>
          <p:cNvPr id="10" name="Graphic 21">
            <a:extLst>
              <a:ext uri="{FF2B5EF4-FFF2-40B4-BE49-F238E27FC236}">
                <a16:creationId xmlns:a16="http://schemas.microsoft.com/office/drawing/2014/main" id="{C0F854B0-24E6-4A2E-B3B0-EF6F4F184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94972C3-BEFE-44B1-9034-41120C07EF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4A490E3-940B-4B0F-86B5-DFF6FB3F94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587554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22264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Process </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عملية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2F008B1A-F325-4766-889C-603D76DB3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FD359F96-D4DC-44F9-B56D-1B68E0F1CB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1109A1E-35EC-4C54-8F7F-4C5138C96D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43684089"/>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مراحل عملية البحث</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Stages of Research Process</a:t>
            </a:r>
          </a:p>
        </p:txBody>
      </p:sp>
      <p:pic>
        <p:nvPicPr>
          <p:cNvPr id="5" name="Graphic 21">
            <a:extLst>
              <a:ext uri="{FF2B5EF4-FFF2-40B4-BE49-F238E27FC236}">
                <a16:creationId xmlns:a16="http://schemas.microsoft.com/office/drawing/2014/main" id="{ED2D0A21-892A-4496-8D2E-1F9C91D822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E00F954-8BFF-4532-83AF-15A4B6E9E7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D23C88-B9B6-4095-A3AE-AF1D87B5A7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9813772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عملية البحث إلى المنهج المنظم المستخدم لجمع المعلومات وتحليل البيانات واستخلاص النتائج من أجل الإجابة على سؤال بحثي أو التحقيق في موضوع معين. يتضمن عادةً الخطوات التالية:</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process refers to the systematic and organized approach used to gather information, analyze data, and draw conclusions in order to answer a research question or investigate a specific topic. It typically involves the following steps: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07425"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Process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pic>
        <p:nvPicPr>
          <p:cNvPr id="9" name="Graphic 21">
            <a:extLst>
              <a:ext uri="{FF2B5EF4-FFF2-40B4-BE49-F238E27FC236}">
                <a16:creationId xmlns:a16="http://schemas.microsoft.com/office/drawing/2014/main" id="{56F86D7C-EDB4-4520-B58A-22F0F55CD3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E940A36-DF54-4588-BD54-A877E31C7E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D942119-34CC-4BE2-9373-5CF5CDEE45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908112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58CAB-5E63-43BC-A6AA-29F81DEA5FF7}"/>
              </a:ext>
            </a:extLst>
          </p:cNvPr>
          <p:cNvPicPr>
            <a:picLocks noChangeAspect="1"/>
          </p:cNvPicPr>
          <p:nvPr/>
        </p:nvPicPr>
        <p:blipFill rotWithShape="1">
          <a:blip r:embed="rId2"/>
          <a:srcRect t="3692" b="6872"/>
          <a:stretch/>
        </p:blipFill>
        <p:spPr>
          <a:xfrm>
            <a:off x="2004646" y="960521"/>
            <a:ext cx="8182708" cy="5573922"/>
          </a:xfrm>
          <a:prstGeom prst="rect">
            <a:avLst/>
          </a:prstGeom>
        </p:spPr>
      </p:pic>
      <p:pic>
        <p:nvPicPr>
          <p:cNvPr id="3" name="Graphic 21">
            <a:extLst>
              <a:ext uri="{FF2B5EF4-FFF2-40B4-BE49-F238E27FC236}">
                <a16:creationId xmlns:a16="http://schemas.microsoft.com/office/drawing/2014/main" id="{56EEE6E9-4C8D-4A0E-AC62-5D5360C64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165D4B2-61DB-4958-B67A-34F82C0159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8A66848F-DD97-4232-8F5C-F06FAB7B488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191187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Project 1)</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مكونات مقترح البحث(المشروع 1)</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BA99D172-BAD1-4859-9AD5-4D86D886F3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9D751F71-D2FA-4546-B3BB-5DFE377190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4AE02AF-FFFF-47E8-A3F8-04AA3D59EC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EDD96B64-67C0-4C04-9C59-0DE5AF1D1AD3}"/>
              </a:ext>
            </a:extLst>
          </p:cNvPr>
          <p:cNvSpPr/>
          <p:nvPr/>
        </p:nvSpPr>
        <p:spPr>
          <a:xfrm>
            <a:off x="1174090" y="4464856"/>
            <a:ext cx="4875117"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proposal template pdf</a:t>
            </a:r>
            <a:endParaRPr lang="en-US" b="1" dirty="0">
              <a:highlight>
                <a:srgbClr val="00FFFF"/>
              </a:highlight>
            </a:endParaRPr>
          </a:p>
        </p:txBody>
      </p:sp>
    </p:spTree>
    <p:extLst>
      <p:ext uri="{BB962C8B-B14F-4D97-AF65-F5344CB8AC3E}">
        <p14:creationId xmlns:p14="http://schemas.microsoft.com/office/powerpoint/2010/main" val="272363269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هو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is the research proposal?</a:t>
            </a:r>
          </a:p>
        </p:txBody>
      </p:sp>
      <p:pic>
        <p:nvPicPr>
          <p:cNvPr id="5" name="Graphic 21">
            <a:extLst>
              <a:ext uri="{FF2B5EF4-FFF2-40B4-BE49-F238E27FC236}">
                <a16:creationId xmlns:a16="http://schemas.microsoft.com/office/drawing/2014/main" id="{C2AA2859-ED7F-4B1A-B74E-BBE78FBC6D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D82CAB9-5A7F-40BF-A113-FEFDDCC27D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7502AF7D-81EE-4D92-9803-7BFD49DD410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3891778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1DFE35FA-B7DD-4FBB-9B7E-543BB3AE7A2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376713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هي مكونات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are the components of a research proposal?</a:t>
            </a:r>
          </a:p>
        </p:txBody>
      </p:sp>
      <p:pic>
        <p:nvPicPr>
          <p:cNvPr id="5" name="Graphic 21">
            <a:extLst>
              <a:ext uri="{FF2B5EF4-FFF2-40B4-BE49-F238E27FC236}">
                <a16:creationId xmlns:a16="http://schemas.microsoft.com/office/drawing/2014/main" id="{8ADC4C44-580C-4430-AB31-D5005B1E5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86915A5-C23F-4B39-9B09-CA52B9CEA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FE4BD09-9F28-41FE-A96B-804254B996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674393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659968330"/>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1CA38718-EFA2-40C5-8FCF-85A427E2F29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92BDE35-1BA8-47E6-9B31-B683A90899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B3538F37-3DB5-4D1E-ACB3-01738130BAE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293248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variables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متغيرات البحث</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BFA486EA-B91F-49F0-AF00-A51B809D4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671075B-6B81-4CA1-8739-A537D10385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0B7E2064-6733-46AA-BC19-0D2EE15617D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85022640"/>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معنى متغيرات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the Meaning of Research variables?</a:t>
            </a:r>
          </a:p>
        </p:txBody>
      </p:sp>
      <p:pic>
        <p:nvPicPr>
          <p:cNvPr id="5" name="Graphic 21">
            <a:extLst>
              <a:ext uri="{FF2B5EF4-FFF2-40B4-BE49-F238E27FC236}">
                <a16:creationId xmlns:a16="http://schemas.microsoft.com/office/drawing/2014/main" id="{5D7A11D4-EC7B-4D21-A364-06A9C2D555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D2445E0-D796-4DF6-9E4C-2187C01DB8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F95EAAB-439B-45E3-B1F4-52B31F8D42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9242470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Research variables are characteristics or attributes that can be measured and analyzed in a research study. </a:t>
            </a:r>
          </a:p>
          <a:p>
            <a:pPr marL="457200" indent="-457200" algn="just" rtl="1">
              <a:buFont typeface="Arial" panose="020B0604020202020204" pitchFamily="34" charset="0"/>
              <a:buChar char="•"/>
            </a:pPr>
            <a:r>
              <a:rPr lang="ar-EG" sz="2400" dirty="0">
                <a:solidFill>
                  <a:srgbClr val="2D3956"/>
                </a:solidFill>
              </a:rPr>
              <a:t>متغيرات البحث هي خصائص أو سمات يمكن قياسها وتحليلها في دراسة بحثية.</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They are the key elements that researchers manipulate, measure, or observe to understand their relationship with other variables. </a:t>
            </a:r>
          </a:p>
          <a:p>
            <a:pPr marL="457200" indent="-457200" algn="just" rtl="1">
              <a:buFont typeface="Arial" panose="020B0604020202020204" pitchFamily="34" charset="0"/>
              <a:buChar char="•"/>
            </a:pPr>
            <a:r>
              <a:rPr lang="ar-EG" sz="2400" dirty="0">
                <a:solidFill>
                  <a:srgbClr val="2D3956"/>
                </a:solidFill>
              </a:rPr>
              <a:t>وهي العناصر الأساسية التي يتلاعب بها الباحثون أو يقيسونها أو يلاحظونها لفهم علاقتها بالمتغيرات الأخرى.</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In management research, variables can be classified into four main types: independent variables, dependent variables, mediating variables and moderating variables.</a:t>
            </a:r>
          </a:p>
          <a:p>
            <a:pPr marL="457200" indent="-457200" algn="just" rtl="1">
              <a:buFont typeface="Arial" panose="020B0604020202020204" pitchFamily="34" charset="0"/>
              <a:buChar char="•"/>
            </a:pPr>
            <a:r>
              <a:rPr lang="ar-EG" sz="2400" dirty="0">
                <a:solidFill>
                  <a:srgbClr val="2D3956"/>
                </a:solidFill>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lang="en-US" sz="2400" dirty="0">
              <a:solidFill>
                <a:srgbClr val="2D3956"/>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algn="ctr"/>
            <a:r>
              <a:rPr lang="en-US" sz="3600" dirty="0">
                <a:solidFill>
                  <a:srgbClr val="000000"/>
                </a:solidFill>
              </a:rPr>
              <a:t>Research variables </a:t>
            </a:r>
            <a:endParaRPr lang="en-US" sz="2400" dirty="0">
              <a:solidFill>
                <a:srgbClr val="000000"/>
              </a:solidFill>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FE07FC9-0568-422B-969D-940EEA303C4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67655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independent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1236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Independent variables are the factors that researchers manipulate or control in a study. They are the causes or predictors of the outcome or dependent variable.</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المتغيرات المستقلة هي العوامل التي يتلاعب بها الباحثون أو يتحكمون فيها في الدراسة. إنها الأسباب أو المتنبئين بالنتيجة أو المتغير التابع.</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873800" cy="461665"/>
          </a:xfrm>
          <a:prstGeom prst="rect">
            <a:avLst/>
          </a:prstGeom>
        </p:spPr>
        <p:txBody>
          <a:bodyPr wrap="none">
            <a:spAutoFit/>
          </a:bodyPr>
          <a:lstStyle/>
          <a:p>
            <a:r>
              <a:rPr lang="en-US" sz="2400" dirty="0">
                <a:solidFill>
                  <a:prstClr val="black"/>
                </a:solidFill>
                <a:highlight>
                  <a:srgbClr val="00FF00"/>
                </a:highlight>
              </a:rPr>
              <a:t>The leadership styles.</a:t>
            </a:r>
            <a:endParaRPr lang="en-US" dirty="0">
              <a:highlight>
                <a:srgbClr val="00FF00"/>
              </a:highlight>
            </a:endParaRPr>
          </a:p>
        </p:txBody>
      </p:sp>
      <p:pic>
        <p:nvPicPr>
          <p:cNvPr id="10" name="Graphic 21">
            <a:extLst>
              <a:ext uri="{FF2B5EF4-FFF2-40B4-BE49-F238E27FC236}">
                <a16:creationId xmlns:a16="http://schemas.microsoft.com/office/drawing/2014/main" id="{D25CD99E-3F58-411C-8B14-742331F6FE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DF08967-10A7-4FA0-B116-85C4CE505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8930D767-2E8F-4521-82BF-67A5209A9E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040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246769"/>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Dependent variables are the outcomes or results that researchers measure or observe. They are influenced by the independent variables</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التابعة هي النتائج التي يقيسها الباحثون أو يلاحظونها. أنها تتأثر بالمتغيرات المستقلة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429995"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903744" cy="461665"/>
          </a:xfrm>
          <a:prstGeom prst="rect">
            <a:avLst/>
          </a:prstGeom>
        </p:spPr>
        <p:txBody>
          <a:bodyPr wrap="none">
            <a:spAutoFit/>
          </a:bodyPr>
          <a:lstStyle/>
          <a:p>
            <a:r>
              <a:rPr lang="en-US" sz="2400" dirty="0">
                <a:solidFill>
                  <a:prstClr val="black"/>
                </a:solidFill>
                <a:highlight>
                  <a:srgbClr val="00FF00"/>
                </a:highlight>
              </a:rPr>
              <a:t>Employee satisfaction</a:t>
            </a:r>
            <a:endParaRPr lang="en-US" dirty="0">
              <a:highlight>
                <a:srgbClr val="00FF00"/>
              </a:highlight>
            </a:endParaRPr>
          </a:p>
        </p:txBody>
      </p:sp>
      <p:pic>
        <p:nvPicPr>
          <p:cNvPr id="10" name="Graphic 21">
            <a:extLst>
              <a:ext uri="{FF2B5EF4-FFF2-40B4-BE49-F238E27FC236}">
                <a16:creationId xmlns:a16="http://schemas.microsoft.com/office/drawing/2014/main" id="{52FCD3DE-3D42-47F6-96CB-B3D9DE479F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EB0AB13-429D-4194-9629-E9C516EEE9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F6C62D77-0E71-4AB8-93F3-A784F4DB6E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0738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via Leader`s interpersonal skills, </a:t>
            </a:r>
            <a:r>
              <a:rPr lang="en-US" sz="2400" dirty="0">
                <a:solidFill>
                  <a:schemeClr val="tx1"/>
                </a:solidFill>
              </a:rPr>
              <a:t>the mediating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Mediating variables are variables that help explain the relationship between the independent and dependent variables. They act as intermediate factors that transmit the effect of the independent variable to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الوسيطة هي متغيرات تساعد في تفسير العلاقة بين المتغيرات المستقلة والتابعة. وهي تعمل كعوامل وسيطة تنقل تأثير المتغير المستقل إلى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82969" y="5974261"/>
            <a:ext cx="3648499" cy="461665"/>
          </a:xfrm>
          <a:prstGeom prst="rect">
            <a:avLst/>
          </a:prstGeom>
        </p:spPr>
        <p:txBody>
          <a:bodyPr wrap="none">
            <a:spAutoFit/>
          </a:bodyPr>
          <a:lstStyle/>
          <a:p>
            <a:r>
              <a:rPr lang="en-US" sz="2400" dirty="0">
                <a:solidFill>
                  <a:prstClr val="black"/>
                </a:solidFill>
                <a:highlight>
                  <a:srgbClr val="00FF00"/>
                </a:highlight>
              </a:rPr>
              <a:t>Leader`s interpersonal skills</a:t>
            </a:r>
            <a:endParaRPr lang="en-US" dirty="0">
              <a:highlight>
                <a:srgbClr val="00FF00"/>
              </a:highlight>
            </a:endParaRPr>
          </a:p>
        </p:txBody>
      </p:sp>
      <p:pic>
        <p:nvPicPr>
          <p:cNvPr id="10" name="Graphic 21">
            <a:extLst>
              <a:ext uri="{FF2B5EF4-FFF2-40B4-BE49-F238E27FC236}">
                <a16:creationId xmlns:a16="http://schemas.microsoft.com/office/drawing/2014/main" id="{0AB539CB-8931-4781-8226-027AD134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10857CE3-13C3-4A02-B1A7-61404485D6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13A2C4DD-7901-4388-B455-74826C5128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457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demographic variables on the relationship between leadership style and employee satisfaction, </a:t>
            </a:r>
            <a:r>
              <a:rPr lang="en-US" sz="2400" dirty="0">
                <a:solidFill>
                  <a:schemeClr val="tx1"/>
                </a:solidFill>
              </a:rPr>
              <a:t>the moderating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Moderating variables influence the strength or direction of the relationship between the independent and dependent variables. They interact with the independent variable to determine the outcome on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تؤثر المتغيرات المعدلة على قوة أو اتجاه العلاقة بين المتغيرات المستقلة والتابعة. يتفاعلون مع المتغير المستقل لتحديد النتيجة على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6066387"/>
            <a:ext cx="3057888" cy="461665"/>
          </a:xfrm>
          <a:prstGeom prst="rect">
            <a:avLst/>
          </a:prstGeom>
        </p:spPr>
        <p:txBody>
          <a:bodyPr wrap="none">
            <a:spAutoFit/>
          </a:bodyPr>
          <a:lstStyle/>
          <a:p>
            <a:r>
              <a:rPr lang="en-US" sz="2400" dirty="0">
                <a:solidFill>
                  <a:prstClr val="black"/>
                </a:solidFill>
                <a:highlight>
                  <a:srgbClr val="00FF00"/>
                </a:highlight>
              </a:rPr>
              <a:t>Demographic Variables</a:t>
            </a:r>
            <a:endParaRPr lang="en-US" dirty="0">
              <a:highlight>
                <a:srgbClr val="00FF00"/>
              </a:highlight>
            </a:endParaRPr>
          </a:p>
        </p:txBody>
      </p:sp>
      <p:pic>
        <p:nvPicPr>
          <p:cNvPr id="10" name="Graphic 21">
            <a:extLst>
              <a:ext uri="{FF2B5EF4-FFF2-40B4-BE49-F238E27FC236}">
                <a16:creationId xmlns:a16="http://schemas.microsoft.com/office/drawing/2014/main" id="{568110CD-6596-4A1F-B90A-2A764ABC18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87C8CEF-CF09-4323-8AD2-526197BF05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C78D4982-71CF-449F-8E2C-009D4792A2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08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impact of risk mitigation strategies on financial losses</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4870308" cy="646331"/>
          </a:xfrm>
          <a:prstGeom prst="rect">
            <a:avLst/>
          </a:prstGeom>
        </p:spPr>
        <p:txBody>
          <a:bodyPr wrap="none">
            <a:spAutoFit/>
          </a:bodyPr>
          <a:lstStyle/>
          <a:p>
            <a:r>
              <a:rPr lang="en-US" sz="3600" dirty="0">
                <a:solidFill>
                  <a:prstClr val="white"/>
                </a:solidFill>
                <a:highlight>
                  <a:srgbClr val="00FF00"/>
                </a:highlight>
              </a:rPr>
              <a:t>risk mitigation strategies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2991525" cy="646331"/>
          </a:xfrm>
          <a:prstGeom prst="rect">
            <a:avLst/>
          </a:prstGeom>
        </p:spPr>
        <p:txBody>
          <a:bodyPr wrap="none">
            <a:spAutoFit/>
          </a:bodyPr>
          <a:lstStyle/>
          <a:p>
            <a:pPr lvl="0"/>
            <a:r>
              <a:rPr lang="en-US" sz="3600" dirty="0">
                <a:solidFill>
                  <a:prstClr val="white"/>
                </a:solidFill>
                <a:highlight>
                  <a:srgbClr val="00FF00"/>
                </a:highlight>
              </a:rPr>
              <a:t>financial losses</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3921B476-A92D-4E15-A183-177C53FE3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388B4EF-C4F5-43F2-AAA4-22170DCC8C3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C3BCAAD8-7777-4B97-95EA-FBBE4D2730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92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relationships between project scope and project completion time</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2808718" cy="646331"/>
          </a:xfrm>
          <a:prstGeom prst="rect">
            <a:avLst/>
          </a:prstGeom>
        </p:spPr>
        <p:txBody>
          <a:bodyPr wrap="none">
            <a:spAutoFit/>
          </a:bodyPr>
          <a:lstStyle/>
          <a:p>
            <a:r>
              <a:rPr lang="en-US" sz="3600" dirty="0">
                <a:solidFill>
                  <a:prstClr val="white"/>
                </a:solidFill>
                <a:highlight>
                  <a:srgbClr val="00FF00"/>
                </a:highlight>
              </a:rPr>
              <a:t>project scope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4702569" cy="646331"/>
          </a:xfrm>
          <a:prstGeom prst="rect">
            <a:avLst/>
          </a:prstGeom>
        </p:spPr>
        <p:txBody>
          <a:bodyPr wrap="none">
            <a:spAutoFit/>
          </a:bodyPr>
          <a:lstStyle/>
          <a:p>
            <a:pPr lvl="0"/>
            <a:r>
              <a:rPr lang="en-US" sz="3600" dirty="0">
                <a:solidFill>
                  <a:prstClr val="white"/>
                </a:solidFill>
                <a:highlight>
                  <a:srgbClr val="00FF00"/>
                </a:highlight>
              </a:rPr>
              <a:t>project completion time</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CBF67F25-3F90-4B39-A02D-B3CAC8BA4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EAFCAFB-02FC-4A2F-AABC-3FF62F98B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7425653-7AC9-43D7-A6AC-E626C94F03C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597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Select a Research Title</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اختر عنوان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429DAB5E-CC02-49B2-BC35-63796CEDC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4D75D891-3EB3-433E-B988-08AF9BCB4D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FB6A5C33-BC90-4B01-ACB8-AEEA62A695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13" name="Rectangle 12">
            <a:extLst>
              <a:ext uri="{FF2B5EF4-FFF2-40B4-BE49-F238E27FC236}">
                <a16:creationId xmlns:a16="http://schemas.microsoft.com/office/drawing/2014/main" id="{11101281-792E-450F-BA27-61A018944557}"/>
              </a:ext>
            </a:extLst>
          </p:cNvPr>
          <p:cNvSpPr/>
          <p:nvPr/>
        </p:nvSpPr>
        <p:spPr>
          <a:xfrm>
            <a:off x="1924159" y="4262644"/>
            <a:ext cx="3024418"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title pdf</a:t>
            </a:r>
            <a:endParaRPr lang="en-US" b="1" dirty="0">
              <a:highlight>
                <a:srgbClr val="00FFFF"/>
              </a:highlight>
            </a:endParaRP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أهمية اختيار عنوان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Selecting a Research Title?</a:t>
            </a:r>
          </a:p>
        </p:txBody>
      </p:sp>
    </p:spTree>
    <p:extLst>
      <p:ext uri="{BB962C8B-B14F-4D97-AF65-F5344CB8AC3E}">
        <p14:creationId xmlns:p14="http://schemas.microsoft.com/office/powerpoint/2010/main" val="18204651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well-chosen research title not only captures the attention of readers but also provides a framework for the entire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معايير العناوين البحثية الجيدة؟</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Criteria for Good Research Titles?</a:t>
            </a:r>
          </a:p>
        </p:txBody>
      </p:sp>
      <p:pic>
        <p:nvPicPr>
          <p:cNvPr id="5" name="Graphic 21">
            <a:extLst>
              <a:ext uri="{FF2B5EF4-FFF2-40B4-BE49-F238E27FC236}">
                <a16:creationId xmlns:a16="http://schemas.microsoft.com/office/drawing/2014/main" id="{FB2B3A67-E4D2-4F67-88DD-8092BE39F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36C4170D-BB4D-4779-B13E-54D4FAF83E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1D1B988F-E324-4D99-B0AD-2DBFC68F37E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983359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indent="-457200" algn="just">
              <a:buFont typeface="Arial" panose="020B0604020202020204" pitchFamily="34" charset="0"/>
              <a:buChar char="•"/>
            </a:pPr>
            <a:r>
              <a:rPr lang="en-US" sz="3200" dirty="0">
                <a:solidFill>
                  <a:srgbClr val="000000"/>
                </a:solidFill>
              </a:rPr>
              <a:t>A good research topic should be feasible (can be done), interesting, novel, ethical and relevant (has an implication) </a:t>
            </a:r>
          </a:p>
          <a:p>
            <a:pPr algn="l"/>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algn="ctr"/>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algn="just" rtl="1"/>
            <a:r>
              <a:rPr lang="ar-EG" sz="2800" dirty="0"/>
              <a:t>يجب أن يكون موضوع البحث الجيد ممكنًا (يمكن القيام به)، مثيرة للاهتمام، جديد، أخلاقي و ذو صلة (له أثر)</a:t>
            </a:r>
            <a:endParaRPr lang="en-US" sz="2800" dirty="0"/>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algn="ctr"/>
            <a:r>
              <a:rPr lang="pt-BR" sz="2800" b="1" dirty="0">
                <a:solidFill>
                  <a:srgbClr val="2D3956"/>
                </a:solidFill>
              </a:rPr>
              <a:t>FINER :</a:t>
            </a:r>
          </a:p>
          <a:p>
            <a:r>
              <a:rPr lang="pt-BR" sz="2800" b="1" dirty="0">
                <a:solidFill>
                  <a:srgbClr val="2D3956"/>
                </a:solidFill>
              </a:rPr>
              <a:t>F = feasible</a:t>
            </a:r>
          </a:p>
          <a:p>
            <a:r>
              <a:rPr lang="pt-BR" sz="2800" b="1" dirty="0">
                <a:solidFill>
                  <a:srgbClr val="2D3956"/>
                </a:solidFill>
              </a:rPr>
              <a:t>I = interesting</a:t>
            </a:r>
          </a:p>
          <a:p>
            <a:r>
              <a:rPr lang="pt-BR" sz="2800" b="1" dirty="0">
                <a:solidFill>
                  <a:srgbClr val="2D3956"/>
                </a:solidFill>
              </a:rPr>
              <a:t>N = novel</a:t>
            </a:r>
          </a:p>
          <a:p>
            <a:r>
              <a:rPr lang="pt-BR" sz="2800" b="1" dirty="0">
                <a:solidFill>
                  <a:srgbClr val="2D3956"/>
                </a:solidFill>
              </a:rPr>
              <a:t>E = ethical</a:t>
            </a:r>
          </a:p>
          <a:p>
            <a:r>
              <a:rPr lang="pt-BR" sz="2800" b="1" dirty="0">
                <a:solidFill>
                  <a:srgbClr val="2D3956"/>
                </a:solidFill>
              </a:rPr>
              <a:t>R = Relevant</a:t>
            </a:r>
            <a:endParaRPr lang="en-US" sz="2800" b="1" dirty="0">
              <a:solidFill>
                <a:srgbClr val="2D3956"/>
              </a:solidFill>
            </a:endParaRPr>
          </a:p>
        </p:txBody>
      </p:sp>
    </p:spTree>
    <p:extLst>
      <p:ext uri="{BB962C8B-B14F-4D97-AF65-F5344CB8AC3E}">
        <p14:creationId xmlns:p14="http://schemas.microsoft.com/office/powerpoint/2010/main" val="37280499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indent="-457200">
              <a:buFont typeface="Arial" panose="020B0604020202020204" pitchFamily="34" charset="0"/>
              <a:buChar char="•"/>
            </a:pPr>
            <a:r>
              <a:rPr lang="en-US" sz="3200" dirty="0">
                <a:solidFill>
                  <a:srgbClr val="000000"/>
                </a:solidFill>
              </a:rPr>
              <a:t>Clarity and Conciseness</a:t>
            </a:r>
            <a:r>
              <a:rPr lang="ar-EG" sz="3200" dirty="0">
                <a:solidFill>
                  <a:srgbClr val="000000"/>
                </a:solidFill>
              </a:rPr>
              <a:t>الوضوح والإيجاز</a:t>
            </a:r>
            <a:r>
              <a:rPr lang="en-US" sz="3200" dirty="0">
                <a:solidFill>
                  <a:srgbClr val="000000"/>
                </a:solidFill>
              </a:rPr>
              <a:t> </a:t>
            </a:r>
            <a:endParaRPr lang="ar-EG" sz="3200" dirty="0">
              <a:solidFill>
                <a:srgbClr val="000000"/>
              </a:solidFill>
            </a:endParaRP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Relevance and Significance </a:t>
            </a:r>
            <a:r>
              <a:rPr lang="ar-EG" sz="3200" dirty="0">
                <a:solidFill>
                  <a:srgbClr val="000000"/>
                </a:solidFill>
              </a:rPr>
              <a:t>الصلة والأهمية</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Specific </a:t>
            </a:r>
            <a:r>
              <a:rPr lang="ar-EG" sz="3200" dirty="0">
                <a:solidFill>
                  <a:srgbClr val="000000"/>
                </a:solidFill>
              </a:rPr>
              <a:t>محدد</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Originality and Uniqueness</a:t>
            </a:r>
            <a:r>
              <a:rPr lang="ar-EG" sz="3200" dirty="0">
                <a:solidFill>
                  <a:srgbClr val="000000"/>
                </a:solidFill>
              </a:rPr>
              <a:t> الأصالة والتفرد </a:t>
            </a:r>
            <a:endParaRPr lang="en-US" sz="3200" dirty="0">
              <a:solidFill>
                <a:srgbClr val="000000"/>
              </a:solidFill>
            </a:endParaRPr>
          </a:p>
          <a:p>
            <a:pPr marL="457200" indent="-457200">
              <a:buFont typeface="Arial" panose="020B0604020202020204" pitchFamily="34" charset="0"/>
              <a:buChar char="•"/>
            </a:pPr>
            <a:endParaRPr lang="en-US" sz="3200" dirty="0">
              <a:solidFill>
                <a:srgbClr val="000000"/>
              </a:solidFill>
            </a:endParaRPr>
          </a:p>
          <a:p>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rgbClr val="000000"/>
                </a:solidFill>
                <a:highlight>
                  <a:srgbClr val="FF0000"/>
                </a:highlight>
              </a:rPr>
              <a:t>Availability of previous studies</a:t>
            </a:r>
            <a:r>
              <a:rPr lang="ar-EG" sz="3200" dirty="0">
                <a:solidFill>
                  <a:srgbClr val="000000"/>
                </a:solidFill>
                <a:highlight>
                  <a:srgbClr val="FF0000"/>
                </a:highlight>
              </a:rPr>
              <a:t>توفر الدراسات السابقة </a:t>
            </a:r>
            <a:endParaRPr lang="en-US" sz="3200" dirty="0">
              <a:solidFill>
                <a:srgbClr val="000000"/>
              </a:solidFill>
              <a:highlight>
                <a:srgbClr val="FF0000"/>
              </a:highlight>
            </a:endParaRPr>
          </a:p>
          <a:p>
            <a:endParaRPr lang="ar-EG" sz="3200" dirty="0">
              <a:solidFill>
                <a:srgbClr val="000000"/>
              </a:solidFill>
              <a:highlight>
                <a:srgbClr val="00FF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r>
              <a:rPr lang="en-US" sz="3200" dirty="0">
                <a:solidFill>
                  <a:srgbClr val="000000"/>
                </a:solidFill>
                <a:highlight>
                  <a:srgbClr val="FF0000"/>
                </a:highlight>
              </a:rPr>
              <a:t>Measurable </a:t>
            </a:r>
            <a:r>
              <a:rPr lang="ar-EG" sz="3200" dirty="0">
                <a:solidFill>
                  <a:srgbClr val="000000"/>
                </a:solidFill>
                <a:highlight>
                  <a:srgbClr val="FF0000"/>
                </a:highlight>
              </a:rPr>
              <a:t>القابلية للقياس</a:t>
            </a:r>
            <a:endParaRPr lang="en-US" sz="3200" dirty="0">
              <a:solidFill>
                <a:srgbClr val="000000"/>
              </a:solidFill>
              <a:highlight>
                <a:srgbClr val="FF00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على عناوين البحوث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of Research Titles</a:t>
            </a:r>
          </a:p>
        </p:txBody>
      </p:sp>
      <p:pic>
        <p:nvPicPr>
          <p:cNvPr id="5" name="Graphic 21">
            <a:extLst>
              <a:ext uri="{FF2B5EF4-FFF2-40B4-BE49-F238E27FC236}">
                <a16:creationId xmlns:a16="http://schemas.microsoft.com/office/drawing/2014/main" id="{E82CDC70-B3BB-4119-A3A1-A781E7A4DA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C08F86-FC7B-4A43-920F-3FA4B4D730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123580B6-EF25-4FA8-A9CF-930F249AAD2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381124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"The Impact of Leadership Styles on Employee Motivation in the Retail Industry“</a:t>
            </a:r>
          </a:p>
          <a:p>
            <a:pPr algn="just"/>
            <a:endParaRPr lang="en-US" sz="3200" dirty="0">
              <a:solidFill>
                <a:srgbClr val="2D3956"/>
              </a:solidFill>
            </a:endParaRPr>
          </a:p>
          <a:p>
            <a:pPr algn="just" rtl="1"/>
            <a:r>
              <a:rPr lang="ar-EG" sz="3200" dirty="0">
                <a:solidFill>
                  <a:srgbClr val="2D3956"/>
                </a:solidFill>
              </a:rPr>
              <a:t>"أثر أنماط القيادة على تحفيز الموظفين في صناعة البيع بالتجزئة"</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554545"/>
          </a:xfrm>
          <a:prstGeom prst="rect">
            <a:avLst/>
          </a:prstGeom>
        </p:spPr>
        <p:txBody>
          <a:bodyPr wrap="square">
            <a:spAutoFit/>
          </a:bodyPr>
          <a:lstStyle/>
          <a:p>
            <a:pPr algn="just"/>
            <a:r>
              <a:rPr lang="en-US" sz="3200" dirty="0">
                <a:solidFill>
                  <a:srgbClr val="2D3956"/>
                </a:solidFill>
              </a:rPr>
              <a:t>"Exploring the Relationship between Organizational Culture and Employee Job Satisfaction in Multinational Corporations“</a:t>
            </a:r>
          </a:p>
          <a:p>
            <a:pPr algn="just"/>
            <a:endParaRPr lang="en-US" sz="3200" dirty="0">
              <a:solidFill>
                <a:srgbClr val="2D3956"/>
              </a:solidFill>
            </a:endParaRPr>
          </a:p>
          <a:p>
            <a:pPr algn="just" rtl="1"/>
            <a:r>
              <a:rPr lang="ar-EG" sz="3200" dirty="0">
                <a:solidFill>
                  <a:srgbClr val="2D3956"/>
                </a:solidFill>
              </a:rPr>
              <a:t>"استكشاف العلاقة بين الثقافة التنظيمية والرضا الوظيفي للموظفين في الشركات المتعددة الجنسيات"</a:t>
            </a:r>
            <a:endParaRPr lang="en-US" sz="3200" dirty="0">
              <a:solidFill>
                <a:srgbClr val="2D3956"/>
              </a:solidFill>
            </a:endParaRPr>
          </a:p>
        </p:txBody>
      </p:sp>
      <p:pic>
        <p:nvPicPr>
          <p:cNvPr id="7" name="Graphic 21">
            <a:extLst>
              <a:ext uri="{FF2B5EF4-FFF2-40B4-BE49-F238E27FC236}">
                <a16:creationId xmlns:a16="http://schemas.microsoft.com/office/drawing/2014/main" id="{EF956760-BCD5-4F13-A637-0CBD8904E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3BF7E53-26FE-4243-826D-32B443B30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6523A02C-E5AD-4E2B-9D11-E8B77F1A102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364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"An Analysis of Cybersecurity Risks in Financial Institutions: A Case Study of XYZ Bank"</a:t>
            </a:r>
          </a:p>
          <a:p>
            <a:pPr algn="just"/>
            <a:endParaRPr lang="en-US" sz="3200" dirty="0">
              <a:solidFill>
                <a:srgbClr val="2D3956"/>
              </a:solidFill>
            </a:endParaRPr>
          </a:p>
          <a:p>
            <a:pPr algn="just" rtl="1"/>
            <a:r>
              <a:rPr lang="ar-EG" sz="3200" dirty="0">
                <a:solidFill>
                  <a:srgbClr val="2D3956"/>
                </a:solidFill>
              </a:rPr>
              <a:t>"تحليل مخاطر الأمن السيبراني في المؤسسات المالية: دراسة حالة بنك </a:t>
            </a:r>
            <a:r>
              <a:rPr lang="en-US" sz="3200" dirty="0">
                <a:solidFill>
                  <a:srgbClr val="2D3956"/>
                </a:solidFill>
              </a:rPr>
              <a:t>XYZ"</a:t>
            </a: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"Examining the Effectiveness of Risk Assessment Models in the Oil and Gas Industry"</a:t>
            </a:r>
          </a:p>
          <a:p>
            <a:pPr algn="just"/>
            <a:endParaRPr lang="en-US" sz="3200" dirty="0">
              <a:solidFill>
                <a:srgbClr val="2D3956"/>
              </a:solidFill>
            </a:endParaRPr>
          </a:p>
          <a:p>
            <a:pPr algn="just" rtl="1"/>
            <a:r>
              <a:rPr lang="ar-EG" sz="3200" dirty="0">
                <a:solidFill>
                  <a:srgbClr val="2D3956"/>
                </a:solidFill>
              </a:rPr>
              <a:t>"دراسة فعالية نماذج تقييم المخاطر في صناعة النفط والغاز"</a:t>
            </a:r>
            <a:endParaRPr lang="en-US" sz="3200" dirty="0">
              <a:solidFill>
                <a:srgbClr val="2D3956"/>
              </a:solidFill>
            </a:endParaRPr>
          </a:p>
        </p:txBody>
      </p:sp>
      <p:pic>
        <p:nvPicPr>
          <p:cNvPr id="7" name="Graphic 21">
            <a:extLst>
              <a:ext uri="{FF2B5EF4-FFF2-40B4-BE49-F238E27FC236}">
                <a16:creationId xmlns:a16="http://schemas.microsoft.com/office/drawing/2014/main" id="{C8CB425D-7351-4112-B2C1-1C02DB6E8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4EFE2C5B-A181-4638-A258-2EE2A54540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305C8162-1187-42C4-9A1C-1277232287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2099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"Investigating the Factors Influencing Project Success in Construction Industry Projects"</a:t>
            </a:r>
          </a:p>
          <a:p>
            <a:pPr algn="just"/>
            <a:endParaRPr lang="en-US" sz="3200" dirty="0">
              <a:solidFill>
                <a:srgbClr val="2D3956"/>
              </a:solidFill>
            </a:endParaRPr>
          </a:p>
          <a:p>
            <a:pPr algn="just" rtl="1"/>
            <a:r>
              <a:rPr lang="ar-EG" sz="3200" dirty="0">
                <a:solidFill>
                  <a:srgbClr val="2D3956"/>
                </a:solidFill>
              </a:rPr>
              <a:t>"دراسة العوامل المؤثرة على نجاح المشاريع في مشاريع صناعة البناء"</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"The Role of Agile Methodologies in Managing Software Development Projects: A Comparative Study"</a:t>
            </a:r>
          </a:p>
          <a:p>
            <a:pPr algn="just"/>
            <a:endParaRPr lang="en-US" sz="3200" dirty="0">
              <a:solidFill>
                <a:srgbClr val="2D3956"/>
              </a:solidFill>
            </a:endParaRPr>
          </a:p>
          <a:p>
            <a:pPr algn="just" rtl="1"/>
            <a:r>
              <a:rPr lang="ar-EG" sz="3200" dirty="0">
                <a:solidFill>
                  <a:srgbClr val="2D3956"/>
                </a:solidFill>
              </a:rPr>
              <a:t>"دور المنهجيات الرشيقة في إدارة مشاريع تطوير البرمجيات: دراسة مقارنة"</a:t>
            </a:r>
            <a:endParaRPr lang="en-US" sz="3200" dirty="0">
              <a:solidFill>
                <a:srgbClr val="2D3956"/>
              </a:solidFill>
            </a:endParaRPr>
          </a:p>
        </p:txBody>
      </p:sp>
      <p:pic>
        <p:nvPicPr>
          <p:cNvPr id="7" name="Graphic 21">
            <a:extLst>
              <a:ext uri="{FF2B5EF4-FFF2-40B4-BE49-F238E27FC236}">
                <a16:creationId xmlns:a16="http://schemas.microsoft.com/office/drawing/2014/main" id="{09D22E64-3382-490C-B5D3-6F4D68AEB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3F2E361F-F7E5-434F-806D-EB861FE536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613E5B00-2415-4024-AC41-CE5D8F2AEB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771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Online Lecture</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310011C-B4DF-4A91-B1F8-4BB73CA2F7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1</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Good and Bad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310011C-B4DF-4A91-B1F8-4BB73CA2F7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103615"/>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a) "The Effects of Exercise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b) "My Thoughts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c) "Physical Fitness: A Study"</a:t>
            </a:r>
          </a:p>
          <a:p>
            <a:pPr algn="just"/>
            <a:r>
              <a:rPr lang="en-US" sz="2800" dirty="0">
                <a:solidFill>
                  <a:srgbClr val="2D3956"/>
                </a:solidFill>
                <a:latin typeface="Times New Roman" panose="02020603050405020304" pitchFamily="18" charset="0"/>
                <a:cs typeface="Times New Roman" panose="02020603050405020304" pitchFamily="18" charset="0"/>
              </a:rPr>
              <a:t>d) "Physical Fitness and Stuff"</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6845079" cy="523220"/>
          </a:xfrm>
          <a:prstGeom prst="rect">
            <a:avLst/>
          </a:prstGeom>
        </p:spPr>
        <p:txBody>
          <a:bodyPr wrap="none">
            <a:spAutoFit/>
          </a:bodyPr>
          <a:lstStyle/>
          <a:p>
            <a:r>
              <a:rPr lang="en-US" sz="2800" dirty="0">
                <a:highlight>
                  <a:srgbClr val="00FF00"/>
                </a:highlight>
              </a:rPr>
              <a:t>a) "The Effects of Exercise on Physical Fitness"</a:t>
            </a:r>
          </a:p>
        </p:txBody>
      </p:sp>
      <p:pic>
        <p:nvPicPr>
          <p:cNvPr id="9" name="Graphic 21">
            <a:extLst>
              <a:ext uri="{FF2B5EF4-FFF2-40B4-BE49-F238E27FC236}">
                <a16:creationId xmlns:a16="http://schemas.microsoft.com/office/drawing/2014/main" id="{D5C4C6E0-191D-416C-97A0-1861638C96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0FD4D92-45BD-4290-99D6-0EF9DE65ED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0AF60AE9-51C1-45D6-94D0-4D6C086774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0079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Impact of Climate Change on Global Agriculture"</a:t>
            </a:r>
          </a:p>
          <a:p>
            <a:pPr algn="just"/>
            <a:r>
              <a:rPr lang="en-US" sz="2800" dirty="0">
                <a:solidFill>
                  <a:srgbClr val="2D3956"/>
                </a:solidFill>
                <a:latin typeface="Times New Roman" panose="02020603050405020304" pitchFamily="18" charset="0"/>
                <a:cs typeface="Times New Roman" panose="02020603050405020304" pitchFamily="18" charset="0"/>
              </a:rPr>
              <a:t>b) "A Comprehensive Analysis of Climate Change and Its Effects on Agriculture"</a:t>
            </a:r>
          </a:p>
          <a:p>
            <a:pPr algn="just"/>
            <a:r>
              <a:rPr lang="en-US" sz="2800" dirty="0">
                <a:solidFill>
                  <a:srgbClr val="2D3956"/>
                </a:solidFill>
                <a:latin typeface="Times New Roman" panose="02020603050405020304" pitchFamily="18" charset="0"/>
                <a:cs typeface="Times New Roman" panose="02020603050405020304" pitchFamily="18" charset="0"/>
              </a:rPr>
              <a:t>c) "Climate Change and Agriculture"</a:t>
            </a:r>
          </a:p>
          <a:p>
            <a:pPr algn="just"/>
            <a:r>
              <a:rPr lang="en-US" sz="2800" dirty="0">
                <a:solidFill>
                  <a:srgbClr val="2D3956"/>
                </a:solidFill>
                <a:latin typeface="Times New Roman" panose="02020603050405020304" pitchFamily="18" charset="0"/>
                <a:cs typeface="Times New Roman" panose="02020603050405020304" pitchFamily="18" charset="0"/>
              </a:rPr>
              <a:t>d) "Climate Change: A Research Paper"</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5914889" cy="1138773"/>
          </a:xfrm>
          <a:prstGeom prst="rect">
            <a:avLst/>
          </a:prstGeom>
        </p:spPr>
        <p:txBody>
          <a:bodyPr wrap="none">
            <a:spAutoFit/>
          </a:bodyPr>
          <a:lstStyle/>
          <a:p>
            <a:r>
              <a:rPr lang="en-US" sz="2800" dirty="0">
                <a:highlight>
                  <a:srgbClr val="00FF00"/>
                </a:highlight>
              </a:rPr>
              <a:t> d) "Climate Change: A Research Paper"</a:t>
            </a:r>
            <a:br>
              <a:rPr lang="en-US" sz="4000" dirty="0">
                <a:highlight>
                  <a:srgbClr val="00FF00"/>
                </a:highlight>
              </a:rPr>
            </a:br>
            <a:endParaRPr lang="en-US" sz="4000" dirty="0">
              <a:highlight>
                <a:srgbClr val="00FF00"/>
              </a:highlight>
            </a:endParaRPr>
          </a:p>
        </p:txBody>
      </p:sp>
      <p:pic>
        <p:nvPicPr>
          <p:cNvPr id="9" name="Graphic 21">
            <a:extLst>
              <a:ext uri="{FF2B5EF4-FFF2-40B4-BE49-F238E27FC236}">
                <a16:creationId xmlns:a16="http://schemas.microsoft.com/office/drawing/2014/main" id="{5D1BF0C2-6309-463E-96B1-E1E7124BED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907DE68-FCD5-4221-B32C-2C23D46BC1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09D68E7B-745A-4C79-B288-0D4CFE986C9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9368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Benefits of Technology in the Classroom"</a:t>
            </a:r>
          </a:p>
          <a:p>
            <a:pPr algn="just"/>
            <a:r>
              <a:rPr lang="en-US" sz="2800" dirty="0">
                <a:solidFill>
                  <a:srgbClr val="2D3956"/>
                </a:solidFill>
                <a:latin typeface="Times New Roman" panose="02020603050405020304" pitchFamily="18" charset="0"/>
                <a:cs typeface="Times New Roman" panose="02020603050405020304" pitchFamily="18" charset="0"/>
              </a:rPr>
              <a:t>b) "Technology in Education"</a:t>
            </a:r>
          </a:p>
          <a:p>
            <a:pPr algn="just"/>
            <a:r>
              <a:rPr lang="en-US" sz="2800" dirty="0">
                <a:solidFill>
                  <a:srgbClr val="2D3956"/>
                </a:solidFill>
                <a:latin typeface="Times New Roman" panose="02020603050405020304" pitchFamily="18" charset="0"/>
                <a:cs typeface="Times New Roman" panose="02020603050405020304" pitchFamily="18" charset="0"/>
              </a:rPr>
              <a:t>c) "Using Technology to Enhance Learning"</a:t>
            </a:r>
          </a:p>
          <a:p>
            <a:pPr algn="just"/>
            <a:r>
              <a:rPr lang="en-US" sz="2800" dirty="0">
                <a:solidFill>
                  <a:srgbClr val="2D3956"/>
                </a:solidFill>
                <a:latin typeface="Times New Roman" panose="02020603050405020304" pitchFamily="18" charset="0"/>
                <a:cs typeface="Times New Roman" panose="02020603050405020304" pitchFamily="18" charset="0"/>
              </a:rPr>
              <a:t>d) "Technology: A Study"</a:t>
            </a:r>
          </a:p>
        </p:txBody>
      </p:sp>
      <p:sp>
        <p:nvSpPr>
          <p:cNvPr id="2" name="Rectangle 1">
            <a:extLst>
              <a:ext uri="{FF2B5EF4-FFF2-40B4-BE49-F238E27FC236}">
                <a16:creationId xmlns:a16="http://schemas.microsoft.com/office/drawing/2014/main" id="{42FEE689-D144-4C9A-914F-EC48DA9FEAD7}"/>
              </a:ext>
            </a:extLst>
          </p:cNvPr>
          <p:cNvSpPr/>
          <p:nvPr/>
        </p:nvSpPr>
        <p:spPr>
          <a:xfrm>
            <a:off x="1551383" y="4943477"/>
            <a:ext cx="655230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c) "Using Technology to Enhance Learning"</a:t>
            </a:r>
          </a:p>
        </p:txBody>
      </p:sp>
      <p:pic>
        <p:nvPicPr>
          <p:cNvPr id="9" name="Graphic 21">
            <a:extLst>
              <a:ext uri="{FF2B5EF4-FFF2-40B4-BE49-F238E27FC236}">
                <a16:creationId xmlns:a16="http://schemas.microsoft.com/office/drawing/2014/main" id="{E6C0CCFA-939B-4CCD-B73D-52F20DD4D9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A463A5C-331D-45E3-B102-7E48EA2A75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55AF306-A98D-4163-8F76-5523EEA8D8B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7168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16695"/>
            <a:ext cx="9345750" cy="4583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a)"The Relationship Between Parent Involvement and Student Achievement"</a:t>
            </a:r>
          </a:p>
          <a:p>
            <a:pPr algn="just"/>
            <a:r>
              <a:rPr lang="en-US" sz="2800" dirty="0">
                <a:solidFill>
                  <a:srgbClr val="2D3956"/>
                </a:solidFill>
                <a:latin typeface="Times New Roman" panose="02020603050405020304" pitchFamily="18" charset="0"/>
                <a:cs typeface="Times New Roman" panose="02020603050405020304" pitchFamily="18" charset="0"/>
              </a:rPr>
              <a:t>b)"Parent Involvement and Student Achievement: A Quantitative Study"</a:t>
            </a:r>
          </a:p>
          <a:p>
            <a:pPr algn="just"/>
            <a:r>
              <a:rPr lang="en-US" sz="2800" dirty="0">
                <a:solidFill>
                  <a:srgbClr val="2D3956"/>
                </a:solidFill>
                <a:latin typeface="Times New Roman" panose="02020603050405020304" pitchFamily="18" charset="0"/>
                <a:cs typeface="Times New Roman" panose="02020603050405020304" pitchFamily="18" charset="0"/>
              </a:rPr>
              <a:t>c)"The Impact of Parent Involvement on Student Achievement"</a:t>
            </a:r>
            <a:endParaRPr lang="ar-EG"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d) "Parent Involvement: A Research Paper"</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2FEE689-D144-4C9A-914F-EC48DA9FEAD7}"/>
              </a:ext>
            </a:extLst>
          </p:cNvPr>
          <p:cNvSpPr/>
          <p:nvPr/>
        </p:nvSpPr>
        <p:spPr>
          <a:xfrm>
            <a:off x="1731435" y="5679695"/>
            <a:ext cx="640476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d) "Parent Involvement: A Research Paper"</a:t>
            </a:r>
          </a:p>
        </p:txBody>
      </p:sp>
      <p:pic>
        <p:nvPicPr>
          <p:cNvPr id="9" name="Graphic 21">
            <a:extLst>
              <a:ext uri="{FF2B5EF4-FFF2-40B4-BE49-F238E27FC236}">
                <a16:creationId xmlns:a16="http://schemas.microsoft.com/office/drawing/2014/main" id="{B0E90654-A17A-4655-8431-5F1F1DCBA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FBA3E580-2566-4E3C-B3B5-3B14FD598C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64111862-CEDC-4C59-B8CB-BC2BAF00AD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7547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81354" y="253302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2</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Evaluate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87D2AE6-0F49-4EE7-B6ED-BB3D0DB35A6C}"/>
              </a:ext>
            </a:extLst>
          </p:cNvPr>
          <p:cNvPicPr>
            <a:picLocks noChangeAspect="1"/>
          </p:cNvPicPr>
          <p:nvPr/>
        </p:nvPicPr>
        <p:blipFill>
          <a:blip r:embed="rId3"/>
          <a:stretch>
            <a:fillRect/>
          </a:stretch>
        </p:blipFill>
        <p:spPr>
          <a:xfrm>
            <a:off x="2239512" y="3660210"/>
            <a:ext cx="2143125" cy="2143125"/>
          </a:xfrm>
          <a:prstGeom prst="rect">
            <a:avLst/>
          </a:prstGeom>
        </p:spPr>
      </p:pic>
      <p:pic>
        <p:nvPicPr>
          <p:cNvPr id="12" name="Graphic 21">
            <a:extLst>
              <a:ext uri="{FF2B5EF4-FFF2-40B4-BE49-F238E27FC236}">
                <a16:creationId xmlns:a16="http://schemas.microsoft.com/office/drawing/2014/main" id="{59AE35C8-CD59-4816-9EFA-DC258D807A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B8072A64-58F7-46BB-A01C-379502BD33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580EF926-B89F-4BB7-B5EA-4F8FF3E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47182553"/>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81055A5-570C-4661-BA8D-21E1E7B04736}"/>
              </a:ext>
            </a:extLst>
          </p:cNvPr>
          <p:cNvSpPr/>
          <p:nvPr/>
        </p:nvSpPr>
        <p:spPr>
          <a:xfrm>
            <a:off x="4147092" y="2285506"/>
            <a:ext cx="7903767" cy="1938992"/>
          </a:xfrm>
          <a:prstGeom prst="rect">
            <a:avLst/>
          </a:prstGeom>
        </p:spPr>
        <p:txBody>
          <a:bodyPr wrap="square">
            <a:spAutoFit/>
          </a:bodyPr>
          <a:lstStyle/>
          <a:p>
            <a:pPr marL="457200" lvl="0" indent="-457200" algn="r" rtl="1">
              <a:buFont typeface="Wingdings" panose="05000000000000000000" pitchFamily="2" charset="2"/>
              <a:buChar char="q"/>
              <a:defRPr/>
            </a:pPr>
            <a:r>
              <a:rPr lang="ar-EG" sz="4000" b="1" dirty="0">
                <a:solidFill>
                  <a:srgbClr val="2D3956"/>
                </a:solidFill>
              </a:rPr>
              <a:t>هل هذا العنوان جيد أم لا؟</a:t>
            </a:r>
          </a:p>
          <a:p>
            <a:pPr marL="457200" lvl="0" indent="-457200" algn="r" rtl="1">
              <a:buFont typeface="Wingdings" panose="05000000000000000000" pitchFamily="2" charset="2"/>
              <a:buChar char="q"/>
              <a:defRPr/>
            </a:pPr>
            <a:r>
              <a:rPr lang="ar-EG" sz="4000" b="1" dirty="0">
                <a:solidFill>
                  <a:srgbClr val="2D3956"/>
                </a:solidFill>
              </a:rPr>
              <a:t>حدد أنواع المتغيرات؟</a:t>
            </a:r>
          </a:p>
          <a:p>
            <a:pPr marL="457200" lvl="0" indent="-457200" algn="r" rtl="1">
              <a:buFont typeface="Wingdings" panose="05000000000000000000" pitchFamily="2" charset="2"/>
              <a:buChar char="q"/>
              <a:defRPr/>
            </a:pPr>
            <a:r>
              <a:rPr lang="ar-EG" sz="4000" b="1" dirty="0">
                <a:solidFill>
                  <a:srgbClr val="2D3956"/>
                </a:solidFill>
              </a:rPr>
              <a:t>مكان التطبيق؟</a:t>
            </a:r>
          </a:p>
        </p:txBody>
      </p:sp>
      <p:sp>
        <p:nvSpPr>
          <p:cNvPr id="2" name="Rectangle 1">
            <a:extLst>
              <a:ext uri="{FF2B5EF4-FFF2-40B4-BE49-F238E27FC236}">
                <a16:creationId xmlns:a16="http://schemas.microsoft.com/office/drawing/2014/main" id="{A2F8215D-743F-4F2C-8402-E54A0AFF81A8}"/>
              </a:ext>
            </a:extLst>
          </p:cNvPr>
          <p:cNvSpPr/>
          <p:nvPr/>
        </p:nvSpPr>
        <p:spPr>
          <a:xfrm>
            <a:off x="7404100" y="1346779"/>
            <a:ext cx="4055918" cy="707886"/>
          </a:xfrm>
          <a:prstGeom prst="rect">
            <a:avLst/>
          </a:prstGeom>
        </p:spPr>
        <p:txBody>
          <a:bodyPr wrap="none">
            <a:spAutoFit/>
          </a:bodyPr>
          <a:lstStyle/>
          <a:p>
            <a:pPr marL="571500" lvl="0" indent="-571500" algn="r" rtl="1">
              <a:buFont typeface="Wingdings" panose="05000000000000000000" pitchFamily="2" charset="2"/>
              <a:buChar char="§"/>
              <a:defRPr/>
            </a:pPr>
            <a:r>
              <a:rPr lang="ar-EG" sz="4000" b="1" dirty="0">
                <a:solidFill>
                  <a:srgbClr val="FF0000"/>
                </a:solidFill>
                <a:highlight>
                  <a:srgbClr val="FFFF00"/>
                </a:highlight>
              </a:rPr>
              <a:t>اكتب أسمك+ تعليقك</a:t>
            </a:r>
          </a:p>
        </p:txBody>
      </p:sp>
      <p:sp>
        <p:nvSpPr>
          <p:cNvPr id="7" name="Rectangle 6">
            <a:extLst>
              <a:ext uri="{FF2B5EF4-FFF2-40B4-BE49-F238E27FC236}">
                <a16:creationId xmlns:a16="http://schemas.microsoft.com/office/drawing/2014/main" id="{3A90EF16-32B3-4DA2-967E-C28F5708ED34}"/>
              </a:ext>
            </a:extLst>
          </p:cNvPr>
          <p:cNvSpPr/>
          <p:nvPr/>
        </p:nvSpPr>
        <p:spPr>
          <a:xfrm>
            <a:off x="4311222" y="2054665"/>
            <a:ext cx="3910686" cy="369332"/>
          </a:xfrm>
          <a:prstGeom prst="rect">
            <a:avLst/>
          </a:prstGeom>
        </p:spPr>
        <p:txBody>
          <a:bodyPr wrap="none">
            <a:spAutoFit/>
          </a:bodyPr>
          <a:lstStyle/>
          <a:p>
            <a:r>
              <a:rPr lang="en-US" dirty="0">
                <a:hlinkClick r:id="rId2"/>
              </a:rPr>
              <a:t>https://www.menti.com/aldxwb1axvxv</a:t>
            </a:r>
            <a:r>
              <a:rPr lang="ar-EG" dirty="0"/>
              <a:t> </a:t>
            </a:r>
            <a:endParaRPr lang="en-US" dirty="0"/>
          </a:p>
        </p:txBody>
      </p:sp>
      <p:pic>
        <p:nvPicPr>
          <p:cNvPr id="9" name="Picture 8">
            <a:extLst>
              <a:ext uri="{FF2B5EF4-FFF2-40B4-BE49-F238E27FC236}">
                <a16:creationId xmlns:a16="http://schemas.microsoft.com/office/drawing/2014/main" id="{A90D40BE-DBD3-4B9B-8BF9-109342B6FCEA}"/>
              </a:ext>
            </a:extLst>
          </p:cNvPr>
          <p:cNvPicPr>
            <a:picLocks noChangeAspect="1"/>
          </p:cNvPicPr>
          <p:nvPr/>
        </p:nvPicPr>
        <p:blipFill>
          <a:blip r:embed="rId3"/>
          <a:stretch>
            <a:fillRect/>
          </a:stretch>
        </p:blipFill>
        <p:spPr>
          <a:xfrm>
            <a:off x="486875" y="1061410"/>
            <a:ext cx="3483219" cy="3483219"/>
          </a:xfrm>
          <a:prstGeom prst="rect">
            <a:avLst/>
          </a:prstGeom>
        </p:spPr>
      </p:pic>
      <p:sp>
        <p:nvSpPr>
          <p:cNvPr id="13" name="Rectangle 12">
            <a:extLst>
              <a:ext uri="{FF2B5EF4-FFF2-40B4-BE49-F238E27FC236}">
                <a16:creationId xmlns:a16="http://schemas.microsoft.com/office/drawing/2014/main" id="{3AD02BC9-D689-48F1-9514-15AFB1F1A8D9}"/>
              </a:ext>
            </a:extLst>
          </p:cNvPr>
          <p:cNvSpPr/>
          <p:nvPr/>
        </p:nvSpPr>
        <p:spPr>
          <a:xfrm>
            <a:off x="4266746" y="3261445"/>
            <a:ext cx="4965895" cy="3139321"/>
          </a:xfrm>
          <a:prstGeom prst="rect">
            <a:avLst/>
          </a:prstGeom>
        </p:spPr>
        <p:txBody>
          <a:bodyPr wrap="square">
            <a:spAutoFit/>
          </a:bodyPr>
          <a:lstStyle/>
          <a:p>
            <a:r>
              <a:rPr lang="en-US" dirty="0">
                <a:highlight>
                  <a:srgbClr val="FFFFFF"/>
                </a:highlight>
              </a:rPr>
              <a:t>Clarity and Conciseness</a:t>
            </a:r>
            <a:r>
              <a:rPr lang="ar-EG" dirty="0">
                <a:highlight>
                  <a:srgbClr val="FFFFFF"/>
                </a:highlight>
              </a:rPr>
              <a:t>الوضوح والإيجاز </a:t>
            </a:r>
          </a:p>
          <a:p>
            <a:endParaRPr lang="ar-EG" dirty="0">
              <a:highlight>
                <a:srgbClr val="FFFFFF"/>
              </a:highlight>
            </a:endParaRPr>
          </a:p>
          <a:p>
            <a:r>
              <a:rPr lang="en-US" dirty="0">
                <a:highlight>
                  <a:srgbClr val="FFFFFF"/>
                </a:highlight>
              </a:rPr>
              <a:t>Relevance and Significance </a:t>
            </a:r>
            <a:r>
              <a:rPr lang="ar-EG" dirty="0">
                <a:highlight>
                  <a:srgbClr val="FFFFFF"/>
                </a:highlight>
              </a:rPr>
              <a:t>الصلة والأهمية</a:t>
            </a:r>
          </a:p>
          <a:p>
            <a:endParaRPr lang="ar-EG" dirty="0">
              <a:highlight>
                <a:srgbClr val="FFFFFF"/>
              </a:highlight>
            </a:endParaRPr>
          </a:p>
          <a:p>
            <a:r>
              <a:rPr lang="en-US" dirty="0">
                <a:highlight>
                  <a:srgbClr val="FFFFFF"/>
                </a:highlight>
              </a:rPr>
              <a:t>Specific </a:t>
            </a:r>
            <a:r>
              <a:rPr lang="ar-EG" dirty="0">
                <a:highlight>
                  <a:srgbClr val="FFFFFF"/>
                </a:highlight>
              </a:rPr>
              <a:t>محدد</a:t>
            </a:r>
          </a:p>
          <a:p>
            <a:endParaRPr lang="ar-EG" dirty="0">
              <a:highlight>
                <a:srgbClr val="FFFFFF"/>
              </a:highlight>
            </a:endParaRPr>
          </a:p>
          <a:p>
            <a:r>
              <a:rPr lang="en-US" dirty="0">
                <a:highlight>
                  <a:srgbClr val="FFFFFF"/>
                </a:highlight>
              </a:rPr>
              <a:t>Originality and Uniqueness </a:t>
            </a:r>
            <a:r>
              <a:rPr lang="ar-EG" dirty="0">
                <a:highlight>
                  <a:srgbClr val="FFFFFF"/>
                </a:highlight>
              </a:rPr>
              <a:t>الأصالة والتفرد </a:t>
            </a:r>
          </a:p>
          <a:p>
            <a:endParaRPr lang="ar-EG" dirty="0">
              <a:highlight>
                <a:srgbClr val="FFFFFF"/>
              </a:highlight>
            </a:endParaRPr>
          </a:p>
          <a:p>
            <a:r>
              <a:rPr lang="en-US" dirty="0">
                <a:highlight>
                  <a:srgbClr val="FFFFFF"/>
                </a:highlight>
              </a:rPr>
              <a:t>Availability of previous studies</a:t>
            </a:r>
            <a:r>
              <a:rPr lang="ar-EG" dirty="0">
                <a:highlight>
                  <a:srgbClr val="FFFFFF"/>
                </a:highlight>
              </a:rPr>
              <a:t>توفر الدراسات السابقة </a:t>
            </a:r>
          </a:p>
          <a:p>
            <a:endParaRPr lang="ar-EG" dirty="0">
              <a:highlight>
                <a:srgbClr val="FFFFFF"/>
              </a:highlight>
            </a:endParaRPr>
          </a:p>
          <a:p>
            <a:r>
              <a:rPr lang="en-US" dirty="0">
                <a:highlight>
                  <a:srgbClr val="FFFFFF"/>
                </a:highlight>
              </a:rPr>
              <a:t>Measurable </a:t>
            </a:r>
            <a:r>
              <a:rPr lang="ar-EG" dirty="0">
                <a:highlight>
                  <a:srgbClr val="FFFFFF"/>
                </a:highlight>
              </a:rPr>
              <a:t>القابلية للقياس</a:t>
            </a:r>
          </a:p>
        </p:txBody>
      </p:sp>
      <p:pic>
        <p:nvPicPr>
          <p:cNvPr id="10" name="Graphic 21">
            <a:extLst>
              <a:ext uri="{FF2B5EF4-FFF2-40B4-BE49-F238E27FC236}">
                <a16:creationId xmlns:a16="http://schemas.microsoft.com/office/drawing/2014/main" id="{2677DF1F-2E1F-4021-8B11-7ED728F1EA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442492B-A2B5-4F1E-99C8-A75D0B3AFE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5C17A9C-9A5A-422B-9890-8EF24A6459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5711880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Workshop</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1077218"/>
          </a:xfrm>
          <a:prstGeom prst="rect">
            <a:avLst/>
          </a:prstGeom>
        </p:spPr>
        <p:txBody>
          <a:bodyPr>
            <a:spAutoFit/>
          </a:bodyPr>
          <a:lstStyle/>
          <a:p>
            <a:pPr algn="ctr"/>
            <a:r>
              <a:rPr lang="en-US" sz="3200" b="1" dirty="0">
                <a:solidFill>
                  <a:srgbClr val="2D3956"/>
                </a:solidFill>
              </a:rPr>
              <a:t>Brainstorming Activity to generate potential research titles</a:t>
            </a: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2675597" y="4056774"/>
            <a:ext cx="1804572" cy="1237595"/>
          </a:xfrm>
          <a:prstGeom prst="rect">
            <a:avLst/>
          </a:prstGeom>
        </p:spPr>
      </p:pic>
      <p:pic>
        <p:nvPicPr>
          <p:cNvPr id="12" name="Graphic 21">
            <a:extLst>
              <a:ext uri="{FF2B5EF4-FFF2-40B4-BE49-F238E27FC236}">
                <a16:creationId xmlns:a16="http://schemas.microsoft.com/office/drawing/2014/main" id="{A2008AE4-3A0C-4357-9587-14B5522532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B53360F7-C143-45B4-B141-79F2FE8B1D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1ADB4F6E-C648-411A-93CA-F35EB999BB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079631" y="57122"/>
            <a:ext cx="8102991" cy="343251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مطلوب من كل طالب تحديد عنوان بحثي يحتوي على معايير العنوان الجيد</a:t>
            </a:r>
          </a:p>
          <a:p>
            <a:pPr marL="571500" marR="0" lvl="0" indent="-5715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مع تحديد: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أنواع المتغيرات بالعنوان: مستقل, تابع - وسيط, معدل(إن وجد)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مكان التطبيق- عينة الدراسة</a:t>
            </a:r>
            <a:endParaRPr kumimoji="0" lang="ar-EG" sz="3600" b="1" i="0" u="none" strike="noStrike" kern="1200" cap="none" spc="0" normalizeH="0" baseline="0" noProof="0" dirty="0">
              <a:ln>
                <a:noFill/>
              </a:ln>
              <a:solidFill>
                <a:srgbClr val="4472C4">
                  <a:lumMod val="50000"/>
                </a:srgbClr>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07C7E612-6C9A-4002-8D78-FDF75FBE4E1D}"/>
              </a:ext>
            </a:extLst>
          </p:cNvPr>
          <p:cNvSpPr/>
          <p:nvPr/>
        </p:nvSpPr>
        <p:spPr>
          <a:xfrm>
            <a:off x="9378" y="2907502"/>
            <a:ext cx="5012788" cy="313932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Clarity and Conciseness</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الوضوح والإيجاز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Relevance and Significance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الصلة والأهمية</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Specific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محدد</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Originality and Uniqueness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الأصالة والتفرد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Availability of previous studies</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توفر الدراسات السابقة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Measurable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القابلية للقياس</a:t>
            </a:r>
          </a:p>
        </p:txBody>
      </p:sp>
      <p:sp>
        <p:nvSpPr>
          <p:cNvPr id="3" name="Rectangle 2">
            <a:extLst>
              <a:ext uri="{FF2B5EF4-FFF2-40B4-BE49-F238E27FC236}">
                <a16:creationId xmlns:a16="http://schemas.microsoft.com/office/drawing/2014/main" id="{3FE65EDA-3505-4822-A019-F8F19773E464}"/>
              </a:ext>
            </a:extLst>
          </p:cNvPr>
          <p:cNvSpPr/>
          <p:nvPr/>
        </p:nvSpPr>
        <p:spPr>
          <a:xfrm>
            <a:off x="5416061" y="5781346"/>
            <a:ext cx="6096000" cy="64633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https://padlet.com/monaalashry77/brainstorming-activity-to-generate-potential-research-titles-l514v7r0c4qvrbpn</a:t>
            </a: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9437CB07-0799-48FA-9D7A-09889BEE54BD}"/>
              </a:ext>
            </a:extLst>
          </p:cNvPr>
          <p:cNvPicPr>
            <a:picLocks noChangeAspect="1"/>
          </p:cNvPicPr>
          <p:nvPr/>
        </p:nvPicPr>
        <p:blipFill>
          <a:blip r:embed="rId3"/>
          <a:stretch>
            <a:fillRect/>
          </a:stretch>
        </p:blipFill>
        <p:spPr>
          <a:xfrm>
            <a:off x="6321083" y="3611694"/>
            <a:ext cx="2870982" cy="2103119"/>
          </a:xfrm>
          <a:prstGeom prst="rect">
            <a:avLst/>
          </a:prstGeom>
        </p:spPr>
      </p:pic>
      <p:pic>
        <p:nvPicPr>
          <p:cNvPr id="5" name="Picture 4">
            <a:extLst>
              <a:ext uri="{FF2B5EF4-FFF2-40B4-BE49-F238E27FC236}">
                <a16:creationId xmlns:a16="http://schemas.microsoft.com/office/drawing/2014/main" id="{82C80E08-95BF-4B80-B24E-179022A3E7F9}"/>
              </a:ext>
            </a:extLst>
          </p:cNvPr>
          <p:cNvPicPr>
            <a:picLocks noChangeAspect="1"/>
          </p:cNvPicPr>
          <p:nvPr/>
        </p:nvPicPr>
        <p:blipFill rotWithShape="1">
          <a:blip r:embed="rId4"/>
          <a:srcRect l="17750" r="16026"/>
          <a:stretch/>
        </p:blipFill>
        <p:spPr>
          <a:xfrm>
            <a:off x="928468" y="574285"/>
            <a:ext cx="1800664" cy="1237595"/>
          </a:xfrm>
          <a:prstGeom prst="rect">
            <a:avLst/>
          </a:prstGeom>
        </p:spPr>
      </p:pic>
      <p:pic>
        <p:nvPicPr>
          <p:cNvPr id="8" name="Graphic 21">
            <a:extLst>
              <a:ext uri="{FF2B5EF4-FFF2-40B4-BE49-F238E27FC236}">
                <a16:creationId xmlns:a16="http://schemas.microsoft.com/office/drawing/2014/main" id="{C65D8E96-2D5E-40D7-9100-FB7509A269A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0760" y="-265166"/>
            <a:ext cx="2305141" cy="1076343"/>
          </a:xfrm>
          <a:prstGeom prst="rect">
            <a:avLst/>
          </a:prstGeom>
        </p:spPr>
      </p:pic>
      <p:sp>
        <p:nvSpPr>
          <p:cNvPr id="11" name="TextBox 10">
            <a:extLst>
              <a:ext uri="{FF2B5EF4-FFF2-40B4-BE49-F238E27FC236}">
                <a16:creationId xmlns:a16="http://schemas.microsoft.com/office/drawing/2014/main" id="{247E42AF-AB62-4E17-8953-2FD7C185D385}"/>
              </a:ext>
            </a:extLst>
          </p:cNvPr>
          <p:cNvSpPr txBox="1"/>
          <p:nvPr/>
        </p:nvSpPr>
        <p:spPr>
          <a:xfrm>
            <a:off x="4310488" y="64661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498973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TotalTime>
  <Words>3387</Words>
  <Application>Microsoft Office PowerPoint</Application>
  <PresentationFormat>شاشة عريضة</PresentationFormat>
  <Paragraphs>564</Paragraphs>
  <Slides>88</Slides>
  <Notes>22</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88</vt:i4>
      </vt:variant>
    </vt:vector>
  </HeadingPairs>
  <TitlesOfParts>
    <vt:vector size="98" baseType="lpstr">
      <vt:lpstr>Arial</vt:lpstr>
      <vt:lpstr>ArialUnicodeMS</vt:lpstr>
      <vt:lpstr>Calibri</vt:lpstr>
      <vt:lpstr>Calibri Light</vt:lpstr>
      <vt:lpstr>Roboto Condensed Light</vt:lpstr>
      <vt:lpstr>Roboto Light</vt:lpstr>
      <vt:lpstr>Tajawal ExtraBold</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Tools الأدوات</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41</cp:revision>
  <dcterms:created xsi:type="dcterms:W3CDTF">2023-04-29T09:08:00Z</dcterms:created>
  <dcterms:modified xsi:type="dcterms:W3CDTF">2024-05-30T19:34:21Z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